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E060-5BB5-4241-9D70-48EA7589F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Determinizing 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BEA0C-BBB2-45C0-963A-46F00F304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Ross Tate</a:t>
            </a:r>
          </a:p>
        </p:txBody>
      </p:sp>
    </p:spTree>
    <p:extLst>
      <p:ext uri="{BB962C8B-B14F-4D97-AF65-F5344CB8AC3E}">
        <p14:creationId xmlns:p14="http://schemas.microsoft.com/office/powerpoint/2010/main" val="181732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77C5-8AF0-42A7-AC91-D4A33B26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Ceylon: Intersection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7E1C6-DF7A-4DA8-842C-4DEC7FB1E0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&lt;: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&lt;: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D7E1C6-DF7A-4DA8-842C-4DEC7FB1E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43935F6-E2CF-48F7-82FA-3CBB47B93F9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&lt;: </m:t>
                                </m:r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&lt;: </m:t>
                                </m:r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</m:e>
                            </m:mr>
                          </m:m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&lt;: 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43935F6-E2CF-48F7-82FA-3CBB47B93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EC2D8E-C0EC-41AB-A380-9CC0C0472D9F}"/>
                  </a:ext>
                </a:extLst>
              </p:cNvPr>
              <p:cNvSpPr txBox="1"/>
              <p:nvPr/>
            </p:nvSpPr>
            <p:spPr>
              <a:xfrm>
                <a:off x="1343501" y="5228348"/>
                <a:ext cx="96898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</a:t>
                </a:r>
                <a:r>
                  <a:rPr lang="en-US" sz="2400" dirty="0" err="1"/>
                  <a:t>nstr</a:t>
                </a:r>
                <a:r>
                  <a:rPr lang="en-US" sz="2400" dirty="0"/>
                  <a:t> :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*]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sz="2400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/>
                  <a:t>*] and </a:t>
                </a:r>
                <a:r>
                  <a:rPr lang="en-US" sz="2400" dirty="0" err="1"/>
                  <a:t>instr</a:t>
                </a:r>
                <a:r>
                  <a:rPr lang="en-US" sz="2400" dirty="0"/>
                  <a:t> :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*]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sz="2400" dirty="0"/>
                  <a:t> [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*] implies </a:t>
                </a:r>
                <a:r>
                  <a:rPr lang="en-US" sz="2400" dirty="0" err="1"/>
                  <a:t>instr</a:t>
                </a:r>
                <a:r>
                  <a:rPr lang="en-US" sz="2400" dirty="0"/>
                  <a:t> :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*]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→</a:t>
                </a:r>
                <a:r>
                  <a:rPr lang="en-US" sz="2400" dirty="0"/>
                  <a:t> [(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∩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dirty="0"/>
                  <a:t>)*]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EC2D8E-C0EC-41AB-A380-9CC0C0472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501" y="5228348"/>
                <a:ext cx="9689832" cy="461665"/>
              </a:xfrm>
              <a:prstGeom prst="rect">
                <a:avLst/>
              </a:prstGeom>
              <a:blipFill>
                <a:blip r:embed="rId4"/>
                <a:stretch>
                  <a:fillRect l="-503" t="-12000" r="-50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75D07A71-A61D-4BAC-A1FC-5C0EB227D7D0}"/>
              </a:ext>
            </a:extLst>
          </p:cNvPr>
          <p:cNvSpPr/>
          <p:nvPr/>
        </p:nvSpPr>
        <p:spPr>
          <a:xfrm>
            <a:off x="3344530" y="5861050"/>
            <a:ext cx="5318106" cy="78658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Restores principal typing for instructions</a:t>
            </a:r>
          </a:p>
        </p:txBody>
      </p:sp>
    </p:spTree>
    <p:extLst>
      <p:ext uri="{BB962C8B-B14F-4D97-AF65-F5344CB8AC3E}">
        <p14:creationId xmlns:p14="http://schemas.microsoft.com/office/powerpoint/2010/main" val="332696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D88B6-85D7-4816-909B-F9687251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03" y="1113764"/>
            <a:ext cx="3956396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Intersection Types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err="1">
                <a:solidFill>
                  <a:srgbClr val="FFFFFF"/>
                </a:solidFill>
              </a:rPr>
              <a:t>Equi</a:t>
            </a:r>
            <a:r>
              <a:rPr lang="en-US" dirty="0">
                <a:solidFill>
                  <a:srgbClr val="FFFFFF"/>
                </a:solidFill>
              </a:rPr>
              <a:t>-Recursive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53FF9F-3005-4163-836D-0E3A6560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495683" cy="462432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Deterministic </a:t>
            </a:r>
            <a:r>
              <a:rPr lang="en-US" sz="2400" dirty="0" err="1"/>
              <a:t>Equi</a:t>
            </a:r>
            <a:r>
              <a:rPr lang="en-US" sz="2400" dirty="0"/>
              <a:t>-Recursive Subtyping</a:t>
            </a:r>
          </a:p>
          <a:p>
            <a:pPr marL="0" indent="0" algn="ctr">
              <a:buNone/>
            </a:pPr>
            <a:endParaRPr lang="en-US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sz="2400" dirty="0"/>
              <a:t>Deterministic Finite Automata Simulation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C89F49-A2A4-43FF-8308-AF52319C64F5}"/>
              </a:ext>
            </a:extLst>
          </p:cNvPr>
          <p:cNvSpPr txBox="1"/>
          <p:nvPr/>
        </p:nvSpPr>
        <p:spPr>
          <a:xfrm rot="5400000">
            <a:off x="7941435" y="3133539"/>
            <a:ext cx="537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⇆</a:t>
            </a:r>
            <a:endParaRPr lang="en-US" sz="32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7390C4E-44D9-4A33-8A81-80B564470A10}"/>
              </a:ext>
            </a:extLst>
          </p:cNvPr>
          <p:cNvSpPr/>
          <p:nvPr/>
        </p:nvSpPr>
        <p:spPr>
          <a:xfrm>
            <a:off x="7175289" y="4280290"/>
            <a:ext cx="2198375" cy="802203"/>
          </a:xfrm>
          <a:prstGeom prst="wedgeRoundRectCallout">
            <a:avLst>
              <a:gd name="adj1" fmla="val -34493"/>
              <a:gd name="adj2" fmla="val -696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Quadratic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A191B-0C2E-458E-803A-0B7348DB12DB}"/>
              </a:ext>
            </a:extLst>
          </p:cNvPr>
          <p:cNvSpPr txBox="1"/>
          <p:nvPr/>
        </p:nvSpPr>
        <p:spPr>
          <a:xfrm>
            <a:off x="5242081" y="2672305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Non-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75A898-CA0B-4D19-8A1C-B0B566991F0B}"/>
              </a:ext>
            </a:extLst>
          </p:cNvPr>
          <p:cNvSpPr txBox="1"/>
          <p:nvPr/>
        </p:nvSpPr>
        <p:spPr>
          <a:xfrm>
            <a:off x="5125207" y="3694226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Non-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37AD462-A8A0-4116-9A0A-AED16C0C4B74}"/>
              </a:ext>
            </a:extLst>
          </p:cNvPr>
          <p:cNvSpPr/>
          <p:nvPr/>
        </p:nvSpPr>
        <p:spPr>
          <a:xfrm>
            <a:off x="4815099" y="4280289"/>
            <a:ext cx="2198375" cy="802203"/>
          </a:xfrm>
          <a:prstGeom prst="wedgeRoundRectCallout">
            <a:avLst>
              <a:gd name="adj1" fmla="val -18200"/>
              <a:gd name="adj2" fmla="val -73164"/>
              <a:gd name="adj3" fmla="val 16667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PSPACE-Complete</a:t>
            </a:r>
          </a:p>
        </p:txBody>
      </p:sp>
    </p:spTree>
    <p:extLst>
      <p:ext uri="{BB962C8B-B14F-4D97-AF65-F5344CB8AC3E}">
        <p14:creationId xmlns:p14="http://schemas.microsoft.com/office/powerpoint/2010/main" val="188879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" grpId="0"/>
      <p:bldP spid="7" grpId="0" animBg="1"/>
      <p:bldP spid="8" grpId="0"/>
      <p:bldP spid="13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773B-E1D9-4D69-8AF1-C0AC4E22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iTalX</a:t>
            </a:r>
            <a:r>
              <a:rPr lang="en-US" dirty="0"/>
              <a:t>: Concrete Upper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80CBE-6E76-408F-83B0-7F921518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iTalX</a:t>
            </a:r>
            <a:r>
              <a:rPr lang="en-US" sz="2400" dirty="0"/>
              <a:t> is a typed assembly language for C#</a:t>
            </a:r>
          </a:p>
          <a:p>
            <a:pPr lvl="1"/>
            <a:r>
              <a:rPr lang="en-US" sz="2000" dirty="0"/>
              <a:t>Fields are accessed via numeric offsets</a:t>
            </a:r>
          </a:p>
          <a:p>
            <a:pPr lvl="1"/>
            <a:r>
              <a:rPr lang="en-US" sz="2000" dirty="0"/>
              <a:t>Field type of Instance(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000" dirty="0"/>
              <a:t>) determined by </a:t>
            </a:r>
            <a:r>
              <a:rPr lang="en-US" sz="2000" i="1" dirty="0"/>
              <a:t>concrete</a:t>
            </a:r>
            <a:r>
              <a:rPr lang="en-US" sz="2000" dirty="0"/>
              <a:t> upper bound of </a:t>
            </a:r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endParaRPr lang="en-US" sz="2000" dirty="0"/>
          </a:p>
          <a:p>
            <a:pPr lvl="2"/>
            <a:r>
              <a:rPr lang="en-US" sz="1800" dirty="0"/>
              <a:t>E.g. String or other C# class types</a:t>
            </a:r>
          </a:p>
          <a:p>
            <a:r>
              <a:rPr lang="en-US" sz="2400" dirty="0"/>
              <a:t>If </a:t>
            </a:r>
            <a:r>
              <a:rPr lang="el-GR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400" dirty="0"/>
              <a:t> has multiple concrete upper bounds, then either</a:t>
            </a:r>
          </a:p>
          <a:p>
            <a:pPr lvl="1"/>
            <a:r>
              <a:rPr lang="en-US" sz="2000" dirty="0"/>
              <a:t>One dominates all others (due to single inheritance of classes)</a:t>
            </a:r>
          </a:p>
          <a:p>
            <a:pPr lvl="1"/>
            <a:r>
              <a:rPr lang="el-GR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α</a:t>
            </a:r>
            <a:r>
              <a:rPr lang="en-US" sz="2000" dirty="0"/>
              <a:t> cannot exist and we can determine the state is unreachable (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⊥</a:t>
            </a:r>
            <a:r>
              <a:rPr lang="en-US" sz="2000" dirty="0"/>
              <a:t>)</a:t>
            </a: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B05CD05F-C951-42C3-A751-ECBADCB6EC61}"/>
              </a:ext>
            </a:extLst>
          </p:cNvPr>
          <p:cNvSpPr/>
          <p:nvPr/>
        </p:nvSpPr>
        <p:spPr>
          <a:xfrm>
            <a:off x="3344530" y="5861050"/>
            <a:ext cx="5318106" cy="78658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Ensures principal types for fields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86157BD6-F90B-4C7F-921C-C49EBFBE99C3}"/>
              </a:ext>
            </a:extLst>
          </p:cNvPr>
          <p:cNvSpPr/>
          <p:nvPr/>
        </p:nvSpPr>
        <p:spPr>
          <a:xfrm>
            <a:off x="8275559" y="4173703"/>
            <a:ext cx="1850159" cy="1217331"/>
          </a:xfrm>
          <a:prstGeom prst="wedgeRoundRectCallout">
            <a:avLst>
              <a:gd name="adj1" fmla="val -62601"/>
              <a:gd name="adj2" fmla="val -22115"/>
              <a:gd name="adj3" fmla="val 16667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Relies on total knowledge of 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184752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73F3-5684-43DB-B49E-49579926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JVM/CLI: Nominal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3A61-76F0-4FEA-9D01-794806B4B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specifies a “nominal” field identifier (rather than an offset)</a:t>
            </a:r>
          </a:p>
          <a:p>
            <a:r>
              <a:rPr lang="en-US" dirty="0"/>
              <a:t>Field identifier specifies a receiver class and a field type</a:t>
            </a:r>
          </a:p>
          <a:p>
            <a:pPr lvl="1"/>
            <a:r>
              <a:rPr lang="en-US" dirty="0"/>
              <a:t>Generics: field type might refer to type parameters of receiver class</a:t>
            </a:r>
          </a:p>
          <a:p>
            <a:r>
              <a:rPr lang="en-US" dirty="0"/>
              <a:t>Instruction checks if receiver has specified class, resulting in specified field type</a:t>
            </a:r>
          </a:p>
          <a:p>
            <a:pPr lvl="1"/>
            <a:r>
              <a:rPr lang="en-US" dirty="0"/>
              <a:t>Generics: substitutes receiver’s type arguments for that class</a:t>
            </a:r>
          </a:p>
          <a:p>
            <a:r>
              <a:rPr lang="en-US" dirty="0" err="1"/>
              <a:t>Geneircs</a:t>
            </a:r>
            <a:r>
              <a:rPr lang="en-US" dirty="0"/>
              <a:t>: Multiple upper bounds can cause receiver to have multiple sets of type arguments for a given class</a:t>
            </a:r>
          </a:p>
          <a:p>
            <a:pPr lvl="1"/>
            <a:r>
              <a:rPr lang="en-US" dirty="0"/>
              <a:t>Principle-instantiation inheritance lets one combine sets of type arguments</a:t>
            </a:r>
          </a:p>
          <a:p>
            <a:pPr lvl="2"/>
            <a:r>
              <a:rPr lang="en-US" dirty="0"/>
              <a:t>Equivalence constraints for invariant parameters, intersection types for covariant parameters, union types for contravariant parameters</a:t>
            </a:r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9ADF0B25-CC01-4266-9BF5-8C6388EF641D}"/>
              </a:ext>
            </a:extLst>
          </p:cNvPr>
          <p:cNvSpPr/>
          <p:nvPr/>
        </p:nvSpPr>
        <p:spPr>
          <a:xfrm>
            <a:off x="3344530" y="5861050"/>
            <a:ext cx="5318106" cy="78658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Ensures principal types for fields</a:t>
            </a:r>
          </a:p>
        </p:txBody>
      </p:sp>
    </p:spTree>
    <p:extLst>
      <p:ext uri="{BB962C8B-B14F-4D97-AF65-F5344CB8AC3E}">
        <p14:creationId xmlns:p14="http://schemas.microsoft.com/office/powerpoint/2010/main" val="172553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1001-45EB-480A-8432-9681B39C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Proposal: Refinable Nominal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EB27B-21E2-4350-AF9B-BC53C460A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Subclasses can refine read-only field types</a:t>
            </a:r>
          </a:p>
          <a:p>
            <a:r>
              <a:rPr lang="en-US" sz="2400" dirty="0"/>
              <a:t>Multiple upper bounds: which refinement to use?</a:t>
            </a:r>
          </a:p>
          <a:p>
            <a:endParaRPr lang="en-US" sz="24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07E1966-6355-4B74-99B8-B3A202E010C4}"/>
              </a:ext>
            </a:extLst>
          </p:cNvPr>
          <p:cNvSpPr/>
          <p:nvPr/>
        </p:nvSpPr>
        <p:spPr>
          <a:xfrm>
            <a:off x="7316281" y="3513147"/>
            <a:ext cx="3263832" cy="751716"/>
          </a:xfrm>
          <a:prstGeom prst="wedgeRoundRectCallout">
            <a:avLst>
              <a:gd name="adj1" fmla="val -57789"/>
              <a:gd name="adj2" fmla="val 19676"/>
              <a:gd name="adj3" fmla="val 16667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Non-determinism returns!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B63C34D-D8D0-4085-9119-3EE82B2123AC}"/>
              </a:ext>
            </a:extLst>
          </p:cNvPr>
          <p:cNvSpPr/>
          <p:nvPr/>
        </p:nvSpPr>
        <p:spPr>
          <a:xfrm>
            <a:off x="4185257" y="1963249"/>
            <a:ext cx="2378555" cy="1366691"/>
          </a:xfrm>
          <a:prstGeom prst="wedgeRoundRectCallout">
            <a:avLst>
              <a:gd name="adj1" fmla="val -34493"/>
              <a:gd name="adj2" fmla="val -69668"/>
              <a:gd name="adj3" fmla="val 16667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Need to revisit limited use cases for alternative design solutions</a:t>
            </a:r>
          </a:p>
        </p:txBody>
      </p:sp>
    </p:spTree>
    <p:extLst>
      <p:ext uri="{BB962C8B-B14F-4D97-AF65-F5344CB8AC3E}">
        <p14:creationId xmlns:p14="http://schemas.microsoft.com/office/powerpoint/2010/main" val="35717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307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Cambria Math</vt:lpstr>
      <vt:lpstr>Gill Sans MT</vt:lpstr>
      <vt:lpstr>Wingdings 2</vt:lpstr>
      <vt:lpstr>Dividend</vt:lpstr>
      <vt:lpstr>Determinizing Fields</vt:lpstr>
      <vt:lpstr>Ceylon: Intersection Types</vt:lpstr>
      <vt:lpstr>Intersection Types and Equi-Recursive Types</vt:lpstr>
      <vt:lpstr>iTalX: Concrete Upper Bounds</vt:lpstr>
      <vt:lpstr>JVM/CLI: Nominal Fields</vt:lpstr>
      <vt:lpstr>SOIL Proposal: Refinable Nominal Fields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Determinizing Fields</dc:title>
  <dc:creator>Ross Tate</dc:creator>
  <cp:lastModifiedBy>Ross Tate</cp:lastModifiedBy>
  <cp:revision>29</cp:revision>
  <dcterms:created xsi:type="dcterms:W3CDTF">2020-11-25T20:38:31Z</dcterms:created>
  <dcterms:modified xsi:type="dcterms:W3CDTF">2020-12-01T18:07:29Z</dcterms:modified>
</cp:coreProperties>
</file>