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sldIdLst>
    <p:sldId id="256" r:id="rId5"/>
    <p:sldId id="257" r:id="rId6"/>
    <p:sldId id="267" r:id="rId7"/>
    <p:sldId id="263" r:id="rId8"/>
    <p:sldId id="258" r:id="rId9"/>
    <p:sldId id="259" r:id="rId10"/>
    <p:sldId id="260" r:id="rId11"/>
    <p:sldId id="261" r:id="rId12"/>
    <p:sldId id="265" r:id="rId13"/>
    <p:sldId id="266" r:id="rId14"/>
    <p:sldId id="327" r:id="rId15"/>
    <p:sldId id="264" r:id="rId16"/>
    <p:sldId id="268" r:id="rId17"/>
    <p:sldId id="269" r:id="rId18"/>
    <p:sldId id="323" r:id="rId19"/>
    <p:sldId id="322" r:id="rId20"/>
    <p:sldId id="324" r:id="rId21"/>
    <p:sldId id="325" r:id="rId22"/>
    <p:sldId id="32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6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6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3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85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2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12/15/2020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12/15/2020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6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E3FB-02C7-40A4-AB32-A15A08BF2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Recursion and (Un)Decidability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37E6D-35BD-49B6-8B3D-9999BECCF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234848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4B70-E9EA-4F14-BB5A-8D26E1C2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814036" cy="1499616"/>
          </a:xfrm>
        </p:spPr>
        <p:txBody>
          <a:bodyPr/>
          <a:lstStyle/>
          <a:p>
            <a:r>
              <a:rPr lang="en-US" dirty="0"/>
              <a:t>Undecidability of Expansive-Recursive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91CA-2FEF-4597-AF60-57197D1C0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93551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Suppose every interface has a corresponding method</a:t>
            </a:r>
          </a:p>
          <a:p>
            <a:pPr lvl="1"/>
            <a:r>
              <a:rPr lang="en-US" sz="2000" dirty="0"/>
              <a:t>Inputs of method correspond to the contravariant and invariant type parameters</a:t>
            </a:r>
          </a:p>
          <a:p>
            <a:pPr lvl="1"/>
            <a:r>
              <a:rPr lang="en-US" sz="2000" dirty="0"/>
              <a:t>Outputs correspond to the covariant and invariant type parameters</a:t>
            </a:r>
          </a:p>
          <a:p>
            <a:pPr lvl="1"/>
            <a:r>
              <a:rPr lang="en-US" sz="2000" dirty="0"/>
              <a:t>E.g. interface Foo&lt;in I, out O, inv X&gt; { foo : [I, X]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000" dirty="0"/>
              <a:t> [O, X] }</a:t>
            </a:r>
          </a:p>
          <a:p>
            <a:r>
              <a:rPr lang="en-US" sz="2400" dirty="0"/>
              <a:t>Suppose every method is given its own index (i.e. no overlapping)</a:t>
            </a:r>
          </a:p>
          <a:p>
            <a:r>
              <a:rPr lang="en-US" sz="2400" dirty="0"/>
              <a:t>Single-instantiation inheritance ensures inherited methods have unique signature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C8B2D9-5C55-4F2E-A66B-96C1D712C740}"/>
              </a:ext>
            </a:extLst>
          </p:cNvPr>
          <p:cNvSpPr/>
          <p:nvPr/>
        </p:nvSpPr>
        <p:spPr>
          <a:xfrm>
            <a:off x="1739043" y="4942248"/>
            <a:ext cx="8476432" cy="1677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US" sz="2800" dirty="0"/>
              <a:t> is a nominal subtype of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US" sz="2800" dirty="0"/>
              <a:t>’</a:t>
            </a:r>
          </a:p>
          <a:p>
            <a:pPr algn="ctr"/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⇕</a:t>
            </a:r>
            <a:endParaRPr lang="en-US" sz="2800" dirty="0"/>
          </a:p>
          <a:p>
            <a:pPr algn="ctr"/>
            <a:r>
              <a:rPr lang="en-US" sz="2800" dirty="0"/>
              <a:t>Structure of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US" sz="2800" dirty="0"/>
              <a:t> is a structural subtype of structure of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771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421E-B1C6-4939-A6A8-55ADCBE9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834372" cy="1499616"/>
          </a:xfrm>
        </p:spPr>
        <p:txBody>
          <a:bodyPr/>
          <a:lstStyle/>
          <a:p>
            <a:r>
              <a:rPr lang="en-US" dirty="0"/>
              <a:t>Undecidability of Expansive-Recursive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50A8-D155-42C7-83AD-7E24D088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illustrative example that should have been in the slides to help clarify.)</a:t>
            </a:r>
          </a:p>
          <a:p>
            <a:r>
              <a:rPr lang="en-US" dirty="0"/>
              <a:t>Hierarchy:</a:t>
            </a:r>
          </a:p>
          <a:p>
            <a:pPr lvl="1"/>
            <a:r>
              <a:rPr lang="en-US" dirty="0"/>
              <a:t>interface Foo&lt;in X&gt; { foo : [X]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[] }</a:t>
            </a:r>
          </a:p>
          <a:p>
            <a:pPr lvl="1"/>
            <a:r>
              <a:rPr lang="en-US" dirty="0"/>
              <a:t>interface Bar&lt;out Y&gt; extends Foo&lt;Foo&lt;Y&gt;&gt; { bar : []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[Y] }</a:t>
            </a:r>
          </a:p>
          <a:p>
            <a:pPr lvl="1"/>
            <a:r>
              <a:rPr lang="en-US" dirty="0"/>
              <a:t>Interface Baz&lt;Z&gt; extends Bar&lt;Baz&lt;Z&gt;&gt; { </a:t>
            </a:r>
            <a:r>
              <a:rPr lang="en-US" dirty="0" err="1"/>
              <a:t>baz</a:t>
            </a:r>
            <a:r>
              <a:rPr lang="en-US" dirty="0"/>
              <a:t> : [Z]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[Z] }</a:t>
            </a:r>
          </a:p>
          <a:p>
            <a:r>
              <a:rPr lang="en-US" dirty="0"/>
              <a:t>Structure:</a:t>
            </a:r>
          </a:p>
          <a:p>
            <a:pPr lvl="1"/>
            <a:r>
              <a:rPr lang="en-US" dirty="0"/>
              <a:t>FOO&lt;x&gt; = (struct (struct (</a:t>
            </a:r>
            <a:r>
              <a:rPr lang="en-US" dirty="0" err="1"/>
              <a:t>func</a:t>
            </a:r>
            <a:r>
              <a:rPr lang="en-US" dirty="0"/>
              <a:t> [x]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[]) </a:t>
            </a:r>
            <a:r>
              <a:rPr lang="en-US" dirty="0" err="1"/>
              <a:t>anyref</a:t>
            </a:r>
            <a:r>
              <a:rPr lang="en-US" dirty="0"/>
              <a:t> </a:t>
            </a:r>
            <a:r>
              <a:rPr lang="en-US" dirty="0" err="1"/>
              <a:t>anyref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BAR&lt;y&gt; = (struct (struct (</a:t>
            </a:r>
            <a:r>
              <a:rPr lang="en-US" dirty="0" err="1"/>
              <a:t>func</a:t>
            </a:r>
            <a:r>
              <a:rPr lang="en-US" dirty="0"/>
              <a:t> [FOO&lt;y&gt;]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[]) (</a:t>
            </a:r>
            <a:r>
              <a:rPr lang="en-US" dirty="0" err="1"/>
              <a:t>func</a:t>
            </a:r>
            <a:r>
              <a:rPr lang="en-US" dirty="0"/>
              <a:t> []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[y]) </a:t>
            </a:r>
            <a:r>
              <a:rPr lang="en-US" dirty="0" err="1"/>
              <a:t>anyref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BAZ&lt;z&gt; = (struct (struct (</a:t>
            </a:r>
            <a:r>
              <a:rPr lang="en-US" dirty="0" err="1"/>
              <a:t>func</a:t>
            </a:r>
            <a:r>
              <a:rPr lang="en-US" dirty="0"/>
              <a:t> [FOO&lt;BAZ&lt;z&gt;&gt;]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[]) (</a:t>
            </a:r>
            <a:r>
              <a:rPr lang="en-US" dirty="0" err="1"/>
              <a:t>func</a:t>
            </a:r>
            <a:r>
              <a:rPr lang="en-US" dirty="0"/>
              <a:t> []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[BAZ&lt;z&gt;]) (</a:t>
            </a:r>
            <a:r>
              <a:rPr lang="en-US" dirty="0" err="1"/>
              <a:t>func</a:t>
            </a:r>
            <a:r>
              <a:rPr lang="en-US" dirty="0"/>
              <a:t> [z]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dirty="0"/>
              <a:t> [z]))</a:t>
            </a:r>
          </a:p>
        </p:txBody>
      </p:sp>
    </p:spTree>
    <p:extLst>
      <p:ext uri="{BB962C8B-B14F-4D97-AF65-F5344CB8AC3E}">
        <p14:creationId xmlns:p14="http://schemas.microsoft.com/office/powerpoint/2010/main" val="174136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F0587-D484-4F7A-9726-3A1B91C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Practice of Decidability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3A593-FE5A-4A98-8ED0-4CD0AE8CB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315017"/>
            <a:ext cx="4015009" cy="1893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ADCB1-4AD9-48CC-BD66-E5BFAFD0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Expansive Recursion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376B8-5771-46BE-9001-B4AFAF85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Restricting Inheritance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BA6C8A10-B3C6-47E1-A191-BCB060DFB7D4}"/>
              </a:ext>
            </a:extLst>
          </p:cNvPr>
          <p:cNvSpPr/>
          <p:nvPr/>
        </p:nvSpPr>
        <p:spPr>
          <a:xfrm>
            <a:off x="4762734" y="2277585"/>
            <a:ext cx="2187829" cy="2187829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52E2F72-6B87-4763-9308-E62E0E55D482}"/>
              </a:ext>
            </a:extLst>
          </p:cNvPr>
          <p:cNvSpPr/>
          <p:nvPr/>
        </p:nvSpPr>
        <p:spPr>
          <a:xfrm>
            <a:off x="4914199" y="822005"/>
            <a:ext cx="3175156" cy="12087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Kennedy and Pierce</a:t>
            </a:r>
          </a:p>
          <a:p>
            <a:pPr algn="ctr"/>
            <a:r>
              <a:rPr lang="en-US" dirty="0"/>
              <a:t>Ensures recursion cycles</a:t>
            </a:r>
          </a:p>
          <a:p>
            <a:pPr algn="ctr"/>
            <a:r>
              <a:rPr lang="en-US" dirty="0"/>
              <a:t>Used in CLI</a:t>
            </a:r>
          </a:p>
        </p:txBody>
      </p:sp>
    </p:spTree>
    <p:extLst>
      <p:ext uri="{BB962C8B-B14F-4D97-AF65-F5344CB8AC3E}">
        <p14:creationId xmlns:p14="http://schemas.microsoft.com/office/powerpoint/2010/main" val="259700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7235-2CE3-42C6-B234-7B762109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Expansive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080D-301D-4D2C-8F45-96F7D8C7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Equatable</a:t>
            </a:r>
            <a:r>
              <a:rPr lang="en-US" dirty="0"/>
              <a:t>&lt;in T&gt; { bool equals(T that); }</a:t>
            </a:r>
          </a:p>
          <a:p>
            <a:r>
              <a:rPr lang="en-US" dirty="0"/>
              <a:t>class Integer : </a:t>
            </a:r>
            <a:r>
              <a:rPr lang="en-US" dirty="0" err="1"/>
              <a:t>Equatable</a:t>
            </a:r>
            <a:r>
              <a:rPr lang="en-US" dirty="0"/>
              <a:t>&lt;Integer&gt; { … }</a:t>
            </a:r>
          </a:p>
          <a:p>
            <a:r>
              <a:rPr lang="en-US" dirty="0"/>
              <a:t>interface List&lt;out E&gt;</a:t>
            </a:r>
          </a:p>
          <a:p>
            <a:pPr marL="0" indent="0">
              <a:buNone/>
            </a:pPr>
            <a:r>
              <a:rPr lang="en-US" dirty="0"/>
              <a:t>	: </a:t>
            </a:r>
            <a:r>
              <a:rPr lang="en-US" dirty="0" err="1"/>
              <a:t>Equatable</a:t>
            </a:r>
            <a:r>
              <a:rPr lang="en-US" dirty="0"/>
              <a:t>&lt;List&lt;</a:t>
            </a:r>
            <a:r>
              <a:rPr lang="en-US" dirty="0" err="1"/>
              <a:t>Equatable</a:t>
            </a:r>
            <a:r>
              <a:rPr lang="en-US" dirty="0"/>
              <a:t>&lt;E&gt;&gt;&gt; { … }</a:t>
            </a:r>
          </a:p>
          <a:p>
            <a:r>
              <a:rPr lang="en-US" dirty="0"/>
              <a:t>Challenge: make covariant lists </a:t>
            </a:r>
            <a:r>
              <a:rPr lang="en-US" dirty="0" err="1"/>
              <a:t>equatable</a:t>
            </a:r>
            <a:r>
              <a:rPr lang="en-US" dirty="0"/>
              <a:t> if their elements are </a:t>
            </a:r>
            <a:r>
              <a:rPr lang="en-US" dirty="0" err="1"/>
              <a:t>equatable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B3B7188-1C23-4443-A43D-F21C68E4A6A9}"/>
              </a:ext>
            </a:extLst>
          </p:cNvPr>
          <p:cNvSpPr/>
          <p:nvPr/>
        </p:nvSpPr>
        <p:spPr>
          <a:xfrm>
            <a:off x="6176407" y="2838567"/>
            <a:ext cx="2990032" cy="740496"/>
          </a:xfrm>
          <a:prstGeom prst="wedgeRoundRectCallout">
            <a:avLst>
              <a:gd name="adj1" fmla="val -134829"/>
              <a:gd name="adj2" fmla="val 79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Expansive inheritance!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AAD588C-7559-4D78-9CB6-C9FDBE9D1F6F}"/>
              </a:ext>
            </a:extLst>
          </p:cNvPr>
          <p:cNvSpPr/>
          <p:nvPr/>
        </p:nvSpPr>
        <p:spPr>
          <a:xfrm>
            <a:off x="2404516" y="4929345"/>
            <a:ext cx="5646598" cy="1722214"/>
          </a:xfrm>
          <a:prstGeom prst="cloudCallout">
            <a:avLst>
              <a:gd name="adj1" fmla="val -12802"/>
              <a:gd name="adj2" fmla="val -103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Ceylon’s objection: </a:t>
            </a:r>
            <a:r>
              <a:rPr lang="en-US" dirty="0" err="1"/>
              <a:t>Equatable</a:t>
            </a:r>
            <a:r>
              <a:rPr lang="en-US" dirty="0"/>
              <a:t> is meant for constraining types, not values.</a:t>
            </a:r>
            <a:br>
              <a:rPr lang="en-US" dirty="0"/>
            </a:br>
            <a:r>
              <a:rPr lang="en-US" dirty="0"/>
              <a:t>List&lt;</a:t>
            </a:r>
            <a:r>
              <a:rPr lang="en-US" dirty="0" err="1"/>
              <a:t>Equatable</a:t>
            </a:r>
            <a:r>
              <a:rPr lang="en-US" dirty="0"/>
              <a:t>&lt;…&gt;&gt; is nonsense.</a:t>
            </a:r>
          </a:p>
        </p:txBody>
      </p:sp>
    </p:spTree>
    <p:extLst>
      <p:ext uri="{BB962C8B-B14F-4D97-AF65-F5344CB8AC3E}">
        <p14:creationId xmlns:p14="http://schemas.microsoft.com/office/powerpoint/2010/main" val="1195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ADCB1-4AD9-48CC-BD66-E5BFAFD0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Expansive Recursion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376B8-5771-46BE-9001-B4AFAF85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Restricting Inheritance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BA6C8A10-B3C6-47E1-A191-BCB060DFB7D4}"/>
              </a:ext>
            </a:extLst>
          </p:cNvPr>
          <p:cNvSpPr/>
          <p:nvPr/>
        </p:nvSpPr>
        <p:spPr>
          <a:xfrm>
            <a:off x="4762734" y="2277585"/>
            <a:ext cx="2187829" cy="2187829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24896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26DA-1F41-48BC-85D3-D8E21404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Material-Shape Separation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B5B62-EA6C-4619-9011-1AD3FFB41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B112-7341-496F-B223-EDD296883F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List, Integer, Comparator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Variable/Field/Return types</a:t>
            </a:r>
          </a:p>
          <a:p>
            <a:pPr marL="0" indent="0">
              <a:buNone/>
            </a:pPr>
            <a:r>
              <a:rPr lang="en-US" dirty="0"/>
              <a:t>Type arguments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BF930-89CC-4006-9070-BCDA65050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A40B5-11DE-4663-9AF0-8016E3C015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Equatable</a:t>
            </a:r>
            <a:r>
              <a:rPr lang="en-US" dirty="0"/>
              <a:t>, Comparable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Recursive Inheritance</a:t>
            </a:r>
          </a:p>
          <a:p>
            <a:pPr marL="0" indent="0">
              <a:buNone/>
            </a:pPr>
            <a:r>
              <a:rPr lang="en-US" dirty="0"/>
              <a:t>Recursive Type Constraints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D2143974-1C0C-4B56-B0B0-8AC0DE5436CD}"/>
              </a:ext>
            </a:extLst>
          </p:cNvPr>
          <p:cNvSpPr/>
          <p:nvPr/>
        </p:nvSpPr>
        <p:spPr>
          <a:xfrm>
            <a:off x="1118316" y="5150876"/>
            <a:ext cx="4887884" cy="1197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No class/interface is both</a:t>
            </a:r>
          </a:p>
          <a:p>
            <a:pPr algn="ctr"/>
            <a:r>
              <a:rPr lang="en-US" sz="3200" dirty="0"/>
              <a:t>a material and a shape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68616AC3-F7BA-4618-9978-329D920182A1}"/>
              </a:ext>
            </a:extLst>
          </p:cNvPr>
          <p:cNvSpPr/>
          <p:nvPr/>
        </p:nvSpPr>
        <p:spPr>
          <a:xfrm>
            <a:off x="5779008" y="5205739"/>
            <a:ext cx="3663032" cy="1051876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ritannic Bold" pitchFamily="34" charset="0"/>
                <a:cs typeface="Aharoni" pitchFamily="2" charset="-79"/>
              </a:rPr>
              <a:t>13.5 Million Lines of Java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AAE18-43F7-47AD-984A-BE2ED48F2CB1}"/>
              </a:ext>
            </a:extLst>
          </p:cNvPr>
          <p:cNvSpPr txBox="1"/>
          <p:nvPr/>
        </p:nvSpPr>
        <p:spPr>
          <a:xfrm>
            <a:off x="8753526" y="5579299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+mj-lt"/>
                <a:sym typeface="Wingdings 2"/>
              </a:rPr>
              <a:t></a:t>
            </a:r>
            <a:endParaRPr lang="en-US" sz="4400" b="1" dirty="0">
              <a:ln>
                <a:solidFill>
                  <a:srgbClr val="002060"/>
                </a:solidFill>
              </a:ln>
              <a:solidFill>
                <a:srgbClr val="00B050"/>
              </a:solidFill>
              <a:latin typeface="+mj-lt"/>
            </a:endParaRPr>
          </a:p>
        </p:txBody>
      </p:sp>
      <p:sp>
        <p:nvSpPr>
          <p:cNvPr id="10" name="Vertical Scroll 10">
            <a:extLst>
              <a:ext uri="{FF2B5EF4-FFF2-40B4-BE49-F238E27FC236}">
                <a16:creationId xmlns:a16="http://schemas.microsoft.com/office/drawing/2014/main" id="{EA900E94-B473-4AEF-BF11-F9DEA7B03387}"/>
              </a:ext>
            </a:extLst>
          </p:cNvPr>
          <p:cNvSpPr/>
          <p:nvPr/>
        </p:nvSpPr>
        <p:spPr>
          <a:xfrm>
            <a:off x="9653920" y="5260320"/>
            <a:ext cx="1927022" cy="978975"/>
          </a:xfrm>
          <a:prstGeom prst="verticalScroll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ritannic Bold" pitchFamily="34" charset="0"/>
              </a:rPr>
              <a:t>Decidable</a:t>
            </a:r>
          </a:p>
          <a:p>
            <a:pPr algn="ctr"/>
            <a:r>
              <a:rPr lang="en-US" sz="2000" dirty="0">
                <a:latin typeface="Britannic Bold" pitchFamily="34" charset="0"/>
              </a:rPr>
              <a:t>Subtyping</a:t>
            </a:r>
          </a:p>
        </p:txBody>
      </p:sp>
      <p:sp>
        <p:nvSpPr>
          <p:cNvPr id="11" name="Vertical Scroll 12">
            <a:extLst>
              <a:ext uri="{FF2B5EF4-FFF2-40B4-BE49-F238E27FC236}">
                <a16:creationId xmlns:a16="http://schemas.microsoft.com/office/drawing/2014/main" id="{CB06669C-3824-4E79-86D0-EB07A5A37AB6}"/>
              </a:ext>
            </a:extLst>
          </p:cNvPr>
          <p:cNvSpPr/>
          <p:nvPr/>
        </p:nvSpPr>
        <p:spPr>
          <a:xfrm>
            <a:off x="9653920" y="3002596"/>
            <a:ext cx="1927022" cy="978975"/>
          </a:xfrm>
          <a:prstGeom prst="verticalScroll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ritannic Bold" pitchFamily="34" charset="0"/>
              </a:rPr>
              <a:t>Higher Kinds</a:t>
            </a:r>
          </a:p>
        </p:txBody>
      </p:sp>
      <p:sp>
        <p:nvSpPr>
          <p:cNvPr id="12" name="Vertical Scroll 11">
            <a:extLst>
              <a:ext uri="{FF2B5EF4-FFF2-40B4-BE49-F238E27FC236}">
                <a16:creationId xmlns:a16="http://schemas.microsoft.com/office/drawing/2014/main" id="{C42C28C7-E451-4340-A597-CE2B5B524145}"/>
              </a:ext>
            </a:extLst>
          </p:cNvPr>
          <p:cNvSpPr/>
          <p:nvPr/>
        </p:nvSpPr>
        <p:spPr>
          <a:xfrm>
            <a:off x="9653920" y="4128990"/>
            <a:ext cx="1927022" cy="978975"/>
          </a:xfrm>
          <a:prstGeom prst="verticalScroll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ritannic Bold" pitchFamily="34" charset="0"/>
              </a:rPr>
              <a:t>Computable</a:t>
            </a:r>
          </a:p>
          <a:p>
            <a:pPr algn="ctr"/>
            <a:r>
              <a:rPr lang="en-US" sz="2000" dirty="0">
                <a:latin typeface="Britannic Bold" pitchFamily="34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30040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animBg="1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83CC-F066-48A7-86FF-93702FE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Methods and Satisfaction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14D5E1-0B32-407D-8FB2-66F96E90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00137" cy="4023360"/>
          </a:xfrm>
        </p:spPr>
        <p:txBody>
          <a:bodyPr>
            <a:normAutofit/>
          </a:bodyPr>
          <a:lstStyle/>
          <a:p>
            <a:r>
              <a:rPr lang="en-US" dirty="0"/>
              <a:t>shape </a:t>
            </a:r>
            <a:r>
              <a:rPr lang="en-US" dirty="0" err="1"/>
              <a:t>Equatable</a:t>
            </a:r>
            <a:r>
              <a:rPr lang="en-US" dirty="0"/>
              <a:t>&lt;in T&gt; { bool equals(T that); }</a:t>
            </a:r>
          </a:p>
          <a:p>
            <a:r>
              <a:rPr lang="en-US" dirty="0"/>
              <a:t>shape </a:t>
            </a:r>
            <a:r>
              <a:rPr lang="en-US" dirty="0" err="1"/>
              <a:t>Hashable</a:t>
            </a:r>
            <a:r>
              <a:rPr lang="en-US" dirty="0"/>
              <a:t>&lt;in T&gt; extends </a:t>
            </a:r>
            <a:r>
              <a:rPr lang="en-US" dirty="0" err="1"/>
              <a:t>Equatable</a:t>
            </a:r>
            <a:r>
              <a:rPr lang="en-US" dirty="0"/>
              <a:t>&lt;T&gt; { int hash(); }</a:t>
            </a:r>
          </a:p>
          <a:p>
            <a:r>
              <a:rPr lang="en-US" dirty="0"/>
              <a:t>class Integer satisfies </a:t>
            </a:r>
            <a:r>
              <a:rPr lang="en-US" dirty="0" err="1"/>
              <a:t>Hashable</a:t>
            </a:r>
            <a:r>
              <a:rPr lang="en-US" dirty="0"/>
              <a:t>&lt;Number&gt; { … }</a:t>
            </a:r>
          </a:p>
          <a:p>
            <a:r>
              <a:rPr lang="en-US" dirty="0"/>
              <a:t>class HashSet&lt;E satisfies </a:t>
            </a:r>
            <a:r>
              <a:rPr lang="en-US" dirty="0" err="1"/>
              <a:t>Equatable</a:t>
            </a:r>
            <a:r>
              <a:rPr lang="en-US" dirty="0"/>
              <a:t>&lt;E&gt;&gt; { … }</a:t>
            </a:r>
          </a:p>
          <a:p>
            <a:r>
              <a:rPr lang="en-US" dirty="0"/>
              <a:t>interface List&lt;out E&gt;</a:t>
            </a:r>
          </a:p>
          <a:p>
            <a:pPr marL="0" indent="0">
              <a:buNone/>
            </a:pPr>
            <a:r>
              <a:rPr lang="en-US" dirty="0"/>
              <a:t>		satisfies </a:t>
            </a:r>
            <a:r>
              <a:rPr lang="en-US" dirty="0" err="1"/>
              <a:t>Equatable</a:t>
            </a:r>
            <a:r>
              <a:rPr lang="en-US" dirty="0"/>
              <a:t>&lt;List&lt;T&gt;&gt;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dirty="0"/>
              <a:t> T &lt;: E where E satisfies </a:t>
            </a:r>
            <a:r>
              <a:rPr lang="en-US" dirty="0" err="1"/>
              <a:t>Equatable</a:t>
            </a:r>
            <a:r>
              <a:rPr lang="en-US" dirty="0"/>
              <a:t>&lt;T&gt; {</a:t>
            </a:r>
          </a:p>
          <a:p>
            <a:pPr marL="0" indent="0">
              <a:buNone/>
            </a:pPr>
            <a:r>
              <a:rPr lang="en-US" dirty="0"/>
              <a:t>	bool equals(List&lt;T&gt; that)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dirty="0"/>
              <a:t> T &lt;: E where E satisfies </a:t>
            </a:r>
            <a:r>
              <a:rPr lang="en-US" dirty="0" err="1"/>
              <a:t>Equatable</a:t>
            </a:r>
            <a:r>
              <a:rPr lang="en-US" dirty="0"/>
              <a:t>&lt;T&gt;;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EFCE9EE-2548-45FB-BCAF-CB74863FB017}"/>
              </a:ext>
            </a:extLst>
          </p:cNvPr>
          <p:cNvSpPr/>
          <p:nvPr/>
        </p:nvSpPr>
        <p:spPr>
          <a:xfrm>
            <a:off x="824643" y="1653494"/>
            <a:ext cx="2367342" cy="6058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Shapes can only be used to constrain types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8504139-0A7F-4BE6-9629-005B27986927}"/>
              </a:ext>
            </a:extLst>
          </p:cNvPr>
          <p:cNvSpPr/>
          <p:nvPr/>
        </p:nvSpPr>
        <p:spPr>
          <a:xfrm>
            <a:off x="3551012" y="1694164"/>
            <a:ext cx="4319559" cy="591836"/>
          </a:xfrm>
          <a:prstGeom prst="wedgeRoundRectCallout">
            <a:avLst>
              <a:gd name="adj1" fmla="val -61742"/>
              <a:gd name="adj2" fmla="val -2280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List&lt;</a:t>
            </a:r>
            <a:r>
              <a:rPr lang="en-US" dirty="0" err="1"/>
              <a:t>Equatable</a:t>
            </a:r>
            <a:r>
              <a:rPr lang="en-US" dirty="0"/>
              <a:t>&lt;Integer&gt;&gt; is not a valid type because </a:t>
            </a:r>
            <a:r>
              <a:rPr lang="en-US" dirty="0" err="1"/>
              <a:t>Equatable</a:t>
            </a:r>
            <a:r>
              <a:rPr lang="en-US" dirty="0"/>
              <a:t>&lt;…&gt; is not a type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F2E357B-F2DE-46EA-8E98-0AE8C373446B}"/>
              </a:ext>
            </a:extLst>
          </p:cNvPr>
          <p:cNvSpPr/>
          <p:nvPr/>
        </p:nvSpPr>
        <p:spPr>
          <a:xfrm>
            <a:off x="6872025" y="3429000"/>
            <a:ext cx="4179312" cy="706836"/>
          </a:xfrm>
          <a:prstGeom prst="wedgeRoundRectCallout">
            <a:avLst>
              <a:gd name="adj1" fmla="val -56816"/>
              <a:gd name="adj2" fmla="val 2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“satisfies” constraint ensures structure even though it is not a subtyping constraint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DDB013-1B1E-4610-8777-B38D782EE14F}"/>
              </a:ext>
            </a:extLst>
          </p:cNvPr>
          <p:cNvSpPr/>
          <p:nvPr/>
        </p:nvSpPr>
        <p:spPr>
          <a:xfrm>
            <a:off x="3344408" y="5806995"/>
            <a:ext cx="5503184" cy="649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Type-safe equality without type recursion</a:t>
            </a:r>
          </a:p>
        </p:txBody>
      </p:sp>
      <p:sp>
        <p:nvSpPr>
          <p:cNvPr id="13" name="Vertical Scroll 10">
            <a:extLst>
              <a:ext uri="{FF2B5EF4-FFF2-40B4-BE49-F238E27FC236}">
                <a16:creationId xmlns:a16="http://schemas.microsoft.com/office/drawing/2014/main" id="{ABA3A7F7-53AB-4259-A1B6-D02843D877B1}"/>
              </a:ext>
            </a:extLst>
          </p:cNvPr>
          <p:cNvSpPr/>
          <p:nvPr/>
        </p:nvSpPr>
        <p:spPr>
          <a:xfrm>
            <a:off x="1684428" y="5642041"/>
            <a:ext cx="1927022" cy="978975"/>
          </a:xfrm>
          <a:prstGeom prst="verticalScroll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ritannic Bold" pitchFamily="34" charset="0"/>
              </a:rPr>
              <a:t>Decidable</a:t>
            </a:r>
          </a:p>
        </p:txBody>
      </p:sp>
    </p:spTree>
    <p:extLst>
      <p:ext uri="{BB962C8B-B14F-4D97-AF65-F5344CB8AC3E}">
        <p14:creationId xmlns:p14="http://schemas.microsoft.com/office/powerpoint/2010/main" val="260301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54C6-BC52-4DFE-9AAA-9C1FB79D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Structural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785A-AB64-454D-95BB-023A0DA3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Key point: every interface has corresponding structural type</a:t>
            </a:r>
          </a:p>
          <a:p>
            <a:pPr lvl="1"/>
            <a:r>
              <a:rPr lang="en-US" sz="2400" dirty="0"/>
              <a:t>if interface definitions are mutually recursive, so are their structural types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04BF9FD9-BBC2-4A52-91A9-308B10541888}"/>
              </a:ext>
            </a:extLst>
          </p:cNvPr>
          <p:cNvSpPr/>
          <p:nvPr/>
        </p:nvSpPr>
        <p:spPr>
          <a:xfrm>
            <a:off x="2114059" y="3304180"/>
            <a:ext cx="6323104" cy="1475383"/>
          </a:xfrm>
          <a:prstGeom prst="wedgeRoundRectCallout">
            <a:avLst>
              <a:gd name="adj1" fmla="val -30138"/>
              <a:gd name="adj2" fmla="val -656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Inheritance is irrelevant, so while restricting inheritance makes nominal subtyping decidable, it has no effect on structural subtyping!</a:t>
            </a:r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ABEB7638-4D0B-4FD7-A85B-DDE85A880ABB}"/>
              </a:ext>
            </a:extLst>
          </p:cNvPr>
          <p:cNvSpPr/>
          <p:nvPr/>
        </p:nvSpPr>
        <p:spPr>
          <a:xfrm>
            <a:off x="2540673" y="4966471"/>
            <a:ext cx="5647425" cy="1662545"/>
          </a:xfrm>
          <a:prstGeom prst="oct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Structural subtyping is undecidable for many real-world programs with decidable nominal types</a:t>
            </a:r>
          </a:p>
        </p:txBody>
      </p:sp>
    </p:spTree>
    <p:extLst>
      <p:ext uri="{BB962C8B-B14F-4D97-AF65-F5344CB8AC3E}">
        <p14:creationId xmlns:p14="http://schemas.microsoft.com/office/powerpoint/2010/main" val="25499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B65F1FB-88AD-4C33-8456-49272EFD3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FEC7-E77E-419D-B1B5-335DA4C74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7058307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98AA8-5D40-4213-9B30-A9FBF84D6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013" y="974875"/>
            <a:ext cx="5996378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Expansive recursion is undecidable</a:t>
            </a:r>
          </a:p>
          <a:p>
            <a:r>
              <a:rPr lang="en-US" dirty="0">
                <a:solidFill>
                  <a:srgbClr val="FFFFFF"/>
                </a:solidFill>
              </a:rPr>
              <a:t>Recursive subtyping definitions are unnecessary</a:t>
            </a:r>
          </a:p>
          <a:p>
            <a:r>
              <a:rPr lang="en-US" dirty="0">
                <a:solidFill>
                  <a:srgbClr val="FFFFFF"/>
                </a:solidFill>
              </a:rPr>
              <a:t>Stratified systems better capture common invariants</a:t>
            </a:r>
          </a:p>
          <a:p>
            <a:r>
              <a:rPr lang="en-US" dirty="0">
                <a:solidFill>
                  <a:srgbClr val="FFFFFF"/>
                </a:solidFill>
              </a:rPr>
              <a:t>Non-subtyping constraints can ensure structure exists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575C10F-5FA1-48E0-9E3A-852A33AF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AEF33-D397-4673-A857-8654A70A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320" y="965200"/>
            <a:ext cx="3337180" cy="48155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37078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9BD4-5D25-49BD-BD78-28135C53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with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8CC0-FC26-4959-9A7C-D325F174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681391"/>
          </a:xfrm>
        </p:spPr>
        <p:txBody>
          <a:bodyPr>
            <a:normAutofit/>
          </a:bodyPr>
          <a:lstStyle/>
          <a:p>
            <a:r>
              <a:rPr lang="en-US" sz="2800" dirty="0"/>
              <a:t>Enumerator&lt;String&gt; &lt;: Enumerator&lt;Object&gt;</a:t>
            </a:r>
          </a:p>
          <a:p>
            <a:pPr lvl="1"/>
            <a:r>
              <a:rPr lang="en-US" sz="2400" dirty="0"/>
              <a:t>Enumerator is covariant: Enumerator&lt;out T&gt;</a:t>
            </a:r>
          </a:p>
          <a:p>
            <a:r>
              <a:rPr lang="en-US" sz="2800" dirty="0"/>
              <a:t>Property&lt;Object&gt; &lt;: Property&lt;String&gt;</a:t>
            </a:r>
          </a:p>
          <a:p>
            <a:pPr lvl="1"/>
            <a:r>
              <a:rPr lang="en-US" sz="2400" dirty="0"/>
              <a:t>Property is contravariant: Property&lt;in T&gt;</a:t>
            </a:r>
          </a:p>
          <a:p>
            <a:r>
              <a:rPr lang="en-US" sz="2800" dirty="0"/>
              <a:t>Array&lt;Number&gt; &lt;: Array&lt;in Integer out Object&gt;</a:t>
            </a:r>
          </a:p>
          <a:p>
            <a:pPr lvl="1"/>
            <a:r>
              <a:rPr lang="en-US" sz="2400" dirty="0"/>
              <a:t>Array is invariant, but has contravariant and covariant “projections”</a:t>
            </a:r>
          </a:p>
          <a:p>
            <a:pPr lvl="2"/>
            <a:r>
              <a:rPr lang="en-US" sz="2000" dirty="0"/>
              <a:t>You can put Integers </a:t>
            </a:r>
            <a:r>
              <a:rPr lang="en-US" sz="2000" i="1" dirty="0"/>
              <a:t>in</a:t>
            </a:r>
            <a:r>
              <a:rPr lang="en-US" sz="2000" dirty="0"/>
              <a:t> to an Array&lt;Number&gt;</a:t>
            </a:r>
          </a:p>
          <a:p>
            <a:pPr lvl="2"/>
            <a:r>
              <a:rPr lang="en-US" sz="2000" dirty="0"/>
              <a:t>You can get Objects </a:t>
            </a:r>
            <a:r>
              <a:rPr lang="en-US" sz="2000" i="1" dirty="0"/>
              <a:t>out</a:t>
            </a:r>
            <a:r>
              <a:rPr lang="en-US" sz="2000" dirty="0"/>
              <a:t> of an Array&lt;Number&gt;</a:t>
            </a:r>
          </a:p>
          <a:p>
            <a:r>
              <a:rPr lang="en-US" sz="2800" dirty="0"/>
              <a:t>Map&lt;K, out V&gt; &lt;: Enumerable&lt;Pair&lt;K,V&gt;&gt;</a:t>
            </a:r>
          </a:p>
          <a:p>
            <a:pPr lvl="1"/>
            <a:r>
              <a:rPr lang="en-US" sz="24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8992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C92D-64D5-4728-935F-F212E649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in C#</a:t>
            </a:r>
          </a:p>
        </p:txBody>
      </p:sp>
      <p:pic>
        <p:nvPicPr>
          <p:cNvPr id="10" name="ScreenCapture_2014-06-06 11.16.40">
            <a:hlinkClick r:id="" action="ppaction://media"/>
            <a:extLst>
              <a:ext uri="{FF2B5EF4-FFF2-40B4-BE49-F238E27FC236}">
                <a16:creationId xmlns:a16="http://schemas.microsoft.com/office/drawing/2014/main" id="{38F101FF-A6C7-4484-844D-9207FA79C97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29274" y="2286000"/>
            <a:ext cx="890959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8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4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68492-D82D-4F83-A1E2-8130853F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01" y="640080"/>
            <a:ext cx="4019429" cy="33393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Theory of Undecidability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61838-E0CE-49AB-984C-2906918D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1" y="4315017"/>
            <a:ext cx="4015009" cy="1893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8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6625-CBC3-4CF8-801D-B96C90BD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Post-Correspondence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BACDD-C017-462D-9A60-C3D8DB24D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Given a non-empty list of pairs of strings: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Is there a non-empty sequence of indices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Undecidable!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Reducible to subtyping of generics with variance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“On Decidability of Nominal Subtyping with Variance” by Kennedy and Pierce in 2007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BACDD-C017-462D-9A60-C3D8DB24D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9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0612-C606-40C2-A0EC-B39CD774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of Generics with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40D1F-C393-4327-BB6F-82F2F632F7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5999"/>
                <a:ext cx="4965193" cy="45243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class E</a:t>
                </a:r>
              </a:p>
              <a:p>
                <a:r>
                  <a:rPr lang="en-US" dirty="0"/>
                  <a:t>class C</a:t>
                </a:r>
                <a:r>
                  <a:rPr lang="en-US" baseline="-25000" dirty="0"/>
                  <a:t>1</a:t>
                </a:r>
                <a:r>
                  <a:rPr lang="en-US" dirty="0"/>
                  <a:t>&lt;X&gt; … (for each letter)</a:t>
                </a:r>
              </a:p>
              <a:p>
                <a:r>
                  <a:rPr lang="en-US" dirty="0"/>
                  <a:t>interface I</a:t>
                </a:r>
                <a:r>
                  <a:rPr lang="en-US" baseline="-25000" dirty="0"/>
                  <a:t>1</a:t>
                </a:r>
                <a:r>
                  <a:rPr lang="en-US" dirty="0"/>
                  <a:t>&lt;in X&gt; … interface I</a:t>
                </a:r>
                <a:r>
                  <a:rPr lang="en-US" baseline="-25000" dirty="0"/>
                  <a:t>n</a:t>
                </a:r>
                <a:r>
                  <a:rPr lang="en-US" dirty="0"/>
                  <a:t>&lt;in X&gt;</a:t>
                </a:r>
              </a:p>
              <a:p>
                <a:r>
                  <a:rPr lang="en-US" dirty="0"/>
                  <a:t>interface D&lt;in X&gt;</a:t>
                </a:r>
              </a:p>
              <a:p>
                <a:r>
                  <a:rPr lang="en-US" dirty="0"/>
                  <a:t>class F&lt;X&gt;</a:t>
                </a:r>
              </a:p>
              <a:p>
                <a:r>
                  <a:rPr lang="en-US" dirty="0"/>
                  <a:t>class R&lt;X&gt; extends F&lt;X&gt;</a:t>
                </a:r>
              </a:p>
              <a:p>
                <a:r>
                  <a:rPr lang="en-US" dirty="0"/>
                  <a:t>    implements I</a:t>
                </a:r>
                <a:r>
                  <a:rPr lang="en-US" baseline="-25000" dirty="0"/>
                  <a:t>1</a:t>
                </a:r>
                <a:r>
                  <a:rPr lang="en-US" dirty="0"/>
                  <a:t>&lt;D&lt;R&lt;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X&gt;&gt;&gt;, …</a:t>
                </a:r>
              </a:p>
              <a:p>
                <a:r>
                  <a:rPr lang="en-US" dirty="0"/>
                  <a:t>class L&lt;X&gt; implements D&lt;F&lt;X&gt;&gt;</a:t>
                </a:r>
              </a:p>
              <a:p>
                <a:r>
                  <a:rPr lang="en-US" dirty="0"/>
                  <a:t>    implements D&lt;I</a:t>
                </a:r>
                <a:r>
                  <a:rPr lang="en-US" baseline="-25000" dirty="0"/>
                  <a:t>1</a:t>
                </a:r>
                <a:r>
                  <a:rPr lang="en-US" dirty="0"/>
                  <a:t>&lt;L&lt;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X&gt;&gt;&gt;,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40D1F-C393-4327-BB6F-82F2F632F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5999"/>
                <a:ext cx="4965193" cy="4524317"/>
              </a:xfrm>
              <a:blipFill>
                <a:blip r:embed="rId2"/>
                <a:stretch>
                  <a:fillRect l="-61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47A253-9531-4D55-8FA3-2AEB738FC8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989319" y="2286000"/>
                <a:ext cx="6111054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&lt;C</a:t>
                </a:r>
                <a:r>
                  <a:rPr lang="en-US" baseline="-25000" dirty="0"/>
                  <a:t>2</a:t>
                </a:r>
                <a:r>
                  <a:rPr lang="en-US" dirty="0"/>
                  <a:t>&lt;E&gt;&gt; represents the string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X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short for C</a:t>
                </a:r>
                <a:r>
                  <a:rPr lang="en-US" baseline="-25000" dirty="0"/>
                  <a:t>n</a:t>
                </a:r>
                <a:r>
                  <a:rPr lang="en-US" dirty="0"/>
                  <a:t>&lt;…C</a:t>
                </a:r>
                <a:r>
                  <a:rPr lang="en-US" baseline="-25000" dirty="0"/>
                  <a:t>1</a:t>
                </a:r>
                <a:r>
                  <a:rPr lang="en-US" dirty="0"/>
                  <a:t>&lt;X&gt;…&gt;</a:t>
                </a:r>
              </a:p>
              <a:p>
                <a:r>
                  <a:rPr lang="en-US" dirty="0"/>
                  <a:t>Selects an index</a:t>
                </a:r>
              </a:p>
              <a:p>
                <a:r>
                  <a:rPr lang="en-US" dirty="0"/>
                  <a:t>Used to drive the search</a:t>
                </a:r>
              </a:p>
              <a:p>
                <a:r>
                  <a:rPr lang="en-US" dirty="0"/>
                  <a:t>Finishes the search</a:t>
                </a:r>
              </a:p>
              <a:p>
                <a:r>
                  <a:rPr lang="en-US" dirty="0"/>
                  <a:t>Enumerates the right options</a:t>
                </a:r>
              </a:p>
              <a:p>
                <a:endParaRPr lang="en-US" dirty="0"/>
              </a:p>
              <a:p>
                <a:r>
                  <a:rPr lang="en-US" dirty="0"/>
                  <a:t>Enumerates the left options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47A253-9531-4D55-8FA3-2AEB738F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89319" y="2286000"/>
                <a:ext cx="6111054" cy="4023360"/>
              </a:xfrm>
              <a:blipFill>
                <a:blip r:embed="rId3"/>
                <a:stretch>
                  <a:fillRect l="-499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9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0612-C606-40C2-A0EC-B39CD774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of Generics with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40D1F-C393-4327-BB6F-82F2F632F78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5999"/>
                <a:ext cx="5219599" cy="45243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class E</a:t>
                </a:r>
              </a:p>
              <a:p>
                <a:r>
                  <a:rPr lang="en-US" dirty="0"/>
                  <a:t>class C</a:t>
                </a:r>
                <a:r>
                  <a:rPr lang="en-US" baseline="-25000" dirty="0"/>
                  <a:t>1</a:t>
                </a:r>
                <a:r>
                  <a:rPr lang="en-US" dirty="0"/>
                  <a:t>&lt;X&gt; …</a:t>
                </a:r>
              </a:p>
              <a:p>
                <a:r>
                  <a:rPr lang="en-US" dirty="0"/>
                  <a:t>interface I</a:t>
                </a:r>
                <a:r>
                  <a:rPr lang="en-US" baseline="-25000" dirty="0"/>
                  <a:t>1</a:t>
                </a:r>
                <a:r>
                  <a:rPr lang="en-US" dirty="0"/>
                  <a:t>&lt;in X&gt; … interface I</a:t>
                </a:r>
                <a:r>
                  <a:rPr lang="en-US" baseline="-25000" dirty="0"/>
                  <a:t>n</a:t>
                </a:r>
                <a:r>
                  <a:rPr lang="en-US" dirty="0"/>
                  <a:t>&lt;in X&gt;</a:t>
                </a:r>
              </a:p>
              <a:p>
                <a:r>
                  <a:rPr lang="en-US" dirty="0"/>
                  <a:t>interface D&lt;in X&gt;</a:t>
                </a:r>
              </a:p>
              <a:p>
                <a:r>
                  <a:rPr lang="en-US" dirty="0"/>
                  <a:t>class F&lt;X&gt;</a:t>
                </a:r>
              </a:p>
              <a:p>
                <a:r>
                  <a:rPr lang="en-US" dirty="0"/>
                  <a:t>class R&lt;X&gt; extends F&lt;X&gt;</a:t>
                </a:r>
              </a:p>
              <a:p>
                <a:r>
                  <a:rPr lang="en-US" dirty="0"/>
                  <a:t>    implements I</a:t>
                </a:r>
                <a:r>
                  <a:rPr lang="en-US" baseline="-25000" dirty="0"/>
                  <a:t>1</a:t>
                </a:r>
                <a:r>
                  <a:rPr lang="en-US" dirty="0"/>
                  <a:t>&lt;D&lt;R&lt;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X&gt;&gt;&gt;, …</a:t>
                </a:r>
              </a:p>
              <a:p>
                <a:r>
                  <a:rPr lang="en-US" dirty="0"/>
                  <a:t>class L&lt;X&gt; implements D&lt;F&lt;X&gt;&gt;</a:t>
                </a:r>
              </a:p>
              <a:p>
                <a:r>
                  <a:rPr lang="en-US" dirty="0"/>
                  <a:t>    implements D&lt;I</a:t>
                </a:r>
                <a:r>
                  <a:rPr lang="en-US" baseline="-25000" dirty="0"/>
                  <a:t>1</a:t>
                </a:r>
                <a:r>
                  <a:rPr lang="en-US" dirty="0"/>
                  <a:t>&lt;L&lt;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X&gt;&gt;&gt;,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740D1F-C393-4327-BB6F-82F2F632F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5999"/>
                <a:ext cx="5219599" cy="4524317"/>
              </a:xfrm>
              <a:blipFill>
                <a:blip r:embed="rId2"/>
                <a:stretch>
                  <a:fillRect l="-58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47A253-9531-4D55-8FA3-2AEB738FC88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989319" y="2286000"/>
                <a:ext cx="6111054" cy="4524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dirty="0"/>
                  <a:t>E&gt; &lt;: D&lt;R&lt;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dirty="0"/>
                  <a:t>E&gt;&gt; holds if and only if</a:t>
                </a:r>
              </a:p>
              <a:p>
                <a:pPr marL="128016" lvl="1" indent="0">
                  <a:buNone/>
                </a:pPr>
                <a:r>
                  <a:rPr lang="en-US" sz="2000" b="0" dirty="0"/>
                  <a:t>ei</a:t>
                </a:r>
                <a:r>
                  <a:rPr lang="en-US" sz="2400" b="0" dirty="0"/>
                  <a:t>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1800" dirty="0"/>
                  <a:t>D&lt;F&lt;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E&gt;&gt; &lt;: D&lt;R&lt;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E&gt;&gt; (inheritance)</a:t>
                </a:r>
              </a:p>
              <a:p>
                <a:pPr lvl="2"/>
                <a:r>
                  <a:rPr lang="en-US" sz="1800" dirty="0"/>
                  <a:t>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E&gt; &lt;: F&lt;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E&gt; (contravariance)</a:t>
                </a:r>
              </a:p>
              <a:p>
                <a:pPr lvl="2"/>
                <a:r>
                  <a:rPr lang="en-US" sz="1800" dirty="0"/>
                  <a:t>F&lt;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E&gt; &lt;: F&lt;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E&gt; (inheritance)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 (invariance)</a:t>
                </a:r>
              </a:p>
              <a:p>
                <a:pPr marL="128016" lvl="1" indent="0">
                  <a:buNone/>
                </a:pPr>
                <a:r>
                  <a:rPr lang="en-US" sz="2400" dirty="0"/>
                  <a:t>or L&lt;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E&gt; &lt;: D&lt;R&lt;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E&gt;&gt;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1800" dirty="0"/>
                  <a:t>D&lt;</a:t>
                </a:r>
                <a:r>
                  <a:rPr lang="en-US" sz="1800" dirty="0" err="1"/>
                  <a:t>I</a:t>
                </a:r>
                <a:r>
                  <a:rPr lang="en-US" sz="1800" baseline="-25000" dirty="0" err="1"/>
                  <a:t>i</a:t>
                </a:r>
                <a:r>
                  <a:rPr lang="en-US" sz="1800" dirty="0"/>
                  <a:t>&lt;L&lt;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E&gt;&gt;&gt; &lt;: D&lt;R&lt;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E&gt;&gt; (inheritance)</a:t>
                </a:r>
              </a:p>
              <a:p>
                <a:pPr lvl="2"/>
                <a:r>
                  <a:rPr lang="en-US" sz="1800" dirty="0"/>
                  <a:t>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r>
                  <a:rPr lang="en-US" sz="1800" dirty="0"/>
                  <a:t>E&gt; &lt;: </a:t>
                </a:r>
                <a:r>
                  <a:rPr lang="en-US" sz="1800" dirty="0" err="1"/>
                  <a:t>I</a:t>
                </a:r>
                <a:r>
                  <a:rPr lang="en-US" sz="1800" baseline="-25000" dirty="0" err="1"/>
                  <a:t>i</a:t>
                </a:r>
                <a:r>
                  <a:rPr lang="en-US" sz="1800" dirty="0"/>
                  <a:t>&lt;L&lt;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E&gt;&gt; (contravariance)</a:t>
                </a:r>
              </a:p>
              <a:p>
                <a:pPr lvl="2"/>
                <a:r>
                  <a:rPr lang="en-US" sz="1800" dirty="0" err="1"/>
                  <a:t>I</a:t>
                </a:r>
                <a:r>
                  <a:rPr lang="en-US" sz="1800" baseline="-25000" dirty="0" err="1"/>
                  <a:t>i</a:t>
                </a:r>
                <a:r>
                  <a:rPr lang="en-US" sz="1800" dirty="0"/>
                  <a:t>&lt;D&lt;R&lt;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E&gt;&gt;&gt; &lt;: </a:t>
                </a:r>
                <a:r>
                  <a:rPr lang="en-US" sz="1800" dirty="0" err="1"/>
                  <a:t>I</a:t>
                </a:r>
                <a:r>
                  <a:rPr lang="en-US" sz="1800" baseline="-25000" dirty="0" err="1"/>
                  <a:t>i</a:t>
                </a:r>
                <a:r>
                  <a:rPr lang="en-US" sz="1800" dirty="0"/>
                  <a:t>&lt;L&lt;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E&gt;&gt; (inheritance)</a:t>
                </a:r>
              </a:p>
              <a:p>
                <a:pPr lvl="2"/>
                <a:r>
                  <a:rPr lang="en-US" sz="1800" dirty="0"/>
                  <a:t>L&lt;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E&gt; &lt;: D&lt;R&lt;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E&gt;&gt; (contravariance)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C47A253-9531-4D55-8FA3-2AEB738FC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989319" y="2286000"/>
                <a:ext cx="6111054" cy="4524316"/>
              </a:xfrm>
              <a:blipFill>
                <a:blip r:embed="rId3"/>
                <a:stretch>
                  <a:fillRect l="-499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61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2E73B9-5B3E-49F8-B40C-861E96F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Of</a:t>
            </a:r>
            <a:br>
              <a:rPr lang="en-US" dirty="0"/>
            </a:br>
            <a:r>
              <a:rPr lang="en-US" dirty="0"/>
              <a:t>Single-Instantiation Inheritance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8DF843-B442-462E-AAB2-6A6E8188A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598" y="2286000"/>
            <a:ext cx="7620941" cy="40227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CBA94-3E4C-4ECF-A8E9-8AE0D26A2C71}"/>
              </a:ext>
            </a:extLst>
          </p:cNvPr>
          <p:cNvSpPr txBox="1"/>
          <p:nvPr/>
        </p:nvSpPr>
        <p:spPr>
          <a:xfrm>
            <a:off x="2963813" y="6308725"/>
            <a:ext cx="584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 Generics are Turing Complete” by Radu </a:t>
            </a:r>
            <a:r>
              <a:rPr lang="en-US" dirty="0" err="1"/>
              <a:t>Grigore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85105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1FD5-A9D1-44D4-81E4-8614E6AB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9802817" cy="1499616"/>
          </a:xfrm>
        </p:spPr>
        <p:txBody>
          <a:bodyPr/>
          <a:lstStyle/>
          <a:p>
            <a:r>
              <a:rPr lang="en-US" dirty="0"/>
              <a:t>Undecidability of Expansive-Recursive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C3EC-2988-401F-A51E-6BDAC96F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rmAutofit/>
          </a:bodyPr>
          <a:lstStyle/>
          <a:p>
            <a:r>
              <a:rPr lang="en-US" sz="2800" dirty="0"/>
              <a:t>Whole-program implementation of interface-method dispatch:</a:t>
            </a:r>
          </a:p>
          <a:p>
            <a:pPr lvl="1"/>
            <a:r>
              <a:rPr lang="en-US" sz="2400" dirty="0"/>
              <a:t>Every v-table has a table of interface method implementations</a:t>
            </a:r>
          </a:p>
          <a:p>
            <a:pPr lvl="1"/>
            <a:r>
              <a:rPr lang="en-US" sz="2400" dirty="0"/>
              <a:t>Every interface method is assigned an offset within that table</a:t>
            </a:r>
          </a:p>
          <a:p>
            <a:pPr lvl="2"/>
            <a:r>
              <a:rPr lang="en-US" sz="1800" dirty="0"/>
              <a:t>Such that no two methods implemented by the same class have the same offset</a:t>
            </a:r>
          </a:p>
          <a:p>
            <a:pPr lvl="1"/>
            <a:r>
              <a:rPr lang="en-US" sz="2400" dirty="0"/>
              <a:t>If an object has a certain interface type, that guarantees the offsets corresponding to its methods have the expected function types</a:t>
            </a:r>
          </a:p>
          <a:p>
            <a:pPr lvl="1"/>
            <a:r>
              <a:rPr lang="en-US" sz="2400" dirty="0"/>
              <a:t>Interface-method dispatch simply loads appropriate offset and calls it</a:t>
            </a:r>
          </a:p>
          <a:p>
            <a:r>
              <a:rPr lang="en-US" sz="2800" dirty="0"/>
              <a:t>Key point: every interface has a corresponding structural type</a:t>
            </a:r>
          </a:p>
          <a:p>
            <a:pPr lvl="1"/>
            <a:r>
              <a:rPr lang="en-US" sz="2400" dirty="0"/>
              <a:t>if interface definitions are mutually recursive, so are their structural types</a:t>
            </a:r>
          </a:p>
        </p:txBody>
      </p:sp>
    </p:spTree>
    <p:extLst>
      <p:ext uri="{BB962C8B-B14F-4D97-AF65-F5344CB8AC3E}">
        <p14:creationId xmlns:p14="http://schemas.microsoft.com/office/powerpoint/2010/main" val="37763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1329</Words>
  <Application>Microsoft Office PowerPoint</Application>
  <PresentationFormat>Widescreen</PresentationFormat>
  <Paragraphs>151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Britannic Bold</vt:lpstr>
      <vt:lpstr>Cambria Math</vt:lpstr>
      <vt:lpstr>Tw Cen MT</vt:lpstr>
      <vt:lpstr>Tw Cen MT Condensed</vt:lpstr>
      <vt:lpstr>Wingdings 3</vt:lpstr>
      <vt:lpstr>Integral</vt:lpstr>
      <vt:lpstr>Type Recursion and (Un)Decidability</vt:lpstr>
      <vt:lpstr>Generics with Variance</vt:lpstr>
      <vt:lpstr>Generics in C#</vt:lpstr>
      <vt:lpstr>Theory of Undecidability</vt:lpstr>
      <vt:lpstr>Post-Correspondence Problem</vt:lpstr>
      <vt:lpstr>Undecidability of Generics with Variance</vt:lpstr>
      <vt:lpstr>Undecidability of Generics with Variance</vt:lpstr>
      <vt:lpstr>Undecidability Of Single-Instantiation Inheritance</vt:lpstr>
      <vt:lpstr>Undecidability of Expansive-Recursive Types</vt:lpstr>
      <vt:lpstr>Undecidability of Expansive-Recursive Types</vt:lpstr>
      <vt:lpstr>Undecidability of Expansive-Recursive Types</vt:lpstr>
      <vt:lpstr>Practice of Decidability</vt:lpstr>
      <vt:lpstr>Expansive Recursion</vt:lpstr>
      <vt:lpstr>Application of Expansive Inheritance</vt:lpstr>
      <vt:lpstr>Expansive Recursion</vt:lpstr>
      <vt:lpstr>Material-Shape Separation</vt:lpstr>
      <vt:lpstr>Conditional Methods and Satisfaction</vt:lpstr>
      <vt:lpstr>Implications for Structural Types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Recursion and (Un)Decidability</dc:title>
  <dc:creator>Ross Tate</dc:creator>
  <cp:lastModifiedBy>Ross Tate</cp:lastModifiedBy>
  <cp:revision>17</cp:revision>
  <dcterms:created xsi:type="dcterms:W3CDTF">2020-12-12T03:36:19Z</dcterms:created>
  <dcterms:modified xsi:type="dcterms:W3CDTF">2020-12-15T19:49:08Z</dcterms:modified>
</cp:coreProperties>
</file>