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2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27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72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96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20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6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2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2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0C94E22-C33F-4172-B176-C95D8CC79DA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499B5EB-5172-4E7E-8979-8279C9D9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DBC8-632B-40C1-AE26-786D61489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Embracing Heterogeneity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09697-37AE-4FF0-9DA6-01FE3AFC3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396570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2AE32-5F29-4F64-AE1D-D3F0E95A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64-bit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6C77-7D5A-4A21-8E81-37BAC2C6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6" y="437513"/>
            <a:ext cx="6770993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48-bit address space (256 terabytes)</a:t>
            </a:r>
          </a:p>
          <a:p>
            <a:pPr lvl="1"/>
            <a:r>
              <a:rPr lang="en-US" sz="1800" dirty="0"/>
              <a:t>varies by system, but using as concrete example</a:t>
            </a:r>
          </a:p>
          <a:p>
            <a:r>
              <a:rPr lang="en-US" sz="2000" dirty="0"/>
              <a:t>Leaves 16 bits free!</a:t>
            </a:r>
          </a:p>
          <a:p>
            <a:pPr lvl="1"/>
            <a:r>
              <a:rPr lang="en-US" sz="1800" dirty="0"/>
              <a:t>3 more with standard 8-byte alignment</a:t>
            </a:r>
          </a:p>
          <a:p>
            <a:r>
              <a:rPr lang="en-US" sz="2000" dirty="0"/>
              <a:t>With </a:t>
            </a:r>
            <a:r>
              <a:rPr lang="en-US" sz="2000" dirty="0" err="1"/>
              <a:t>NaN</a:t>
            </a:r>
            <a:r>
              <a:rPr lang="en-US" sz="2000" dirty="0"/>
              <a:t> boxing</a:t>
            </a:r>
          </a:p>
          <a:p>
            <a:pPr lvl="1"/>
            <a:r>
              <a:rPr lang="en-US" sz="1800" dirty="0"/>
              <a:t>53 bits free</a:t>
            </a:r>
          </a:p>
          <a:p>
            <a:r>
              <a:rPr lang="en-US" sz="2000" dirty="0"/>
              <a:t>Use 1 bit to distinguish refs from non-refs</a:t>
            </a:r>
          </a:p>
          <a:p>
            <a:pPr lvl="1"/>
            <a:r>
              <a:rPr lang="en-US" sz="1800" dirty="0"/>
              <a:t>52 bits free for non-address values</a:t>
            </a:r>
          </a:p>
          <a:p>
            <a:pPr lvl="1"/>
            <a:r>
              <a:rPr lang="en-US" sz="1800" dirty="0"/>
              <a:t>6 bits free for address values</a:t>
            </a:r>
          </a:p>
          <a:p>
            <a:r>
              <a:rPr lang="en-US" sz="2000" dirty="0"/>
              <a:t>Can still GC without interpreting these bits</a:t>
            </a:r>
          </a:p>
          <a:p>
            <a:r>
              <a:rPr lang="en-US" sz="2000" dirty="0"/>
              <a:t>How to use them?</a:t>
            </a:r>
          </a:p>
        </p:txBody>
      </p:sp>
    </p:spTree>
    <p:extLst>
      <p:ext uri="{BB962C8B-B14F-4D97-AF65-F5344CB8AC3E}">
        <p14:creationId xmlns:p14="http://schemas.microsoft.com/office/powerpoint/2010/main" val="63938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6C10-31DE-464C-A7CB-520C8DA2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300A-151F-4F77-B157-C706305F3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Non-References</a:t>
            </a:r>
          </a:p>
          <a:p>
            <a:pPr lvl="1"/>
            <a:r>
              <a:rPr lang="en-US" dirty="0"/>
              <a:t>Type Index (Integer, Float, Character, Short, Byte, Boolean) + 32-bit value</a:t>
            </a:r>
            <a:endParaRPr lang="en-US" u="sng" dirty="0"/>
          </a:p>
          <a:p>
            <a:pPr lvl="2"/>
            <a:r>
              <a:rPr lang="en-US" dirty="0"/>
              <a:t>Type index is used to index into special primitive v-table array</a:t>
            </a:r>
          </a:p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Small Enums (5 bits for value + reference to v-table)</a:t>
            </a:r>
          </a:p>
          <a:p>
            <a:pPr lvl="1"/>
            <a:r>
              <a:rPr lang="en-US" dirty="0"/>
              <a:t>Hard-Coded Reference Types (no v-table?): String, Double, Long, arrays</a:t>
            </a:r>
          </a:p>
          <a:p>
            <a:pPr lvl="1"/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7753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1388-2558-42C0-96E6-9479D753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D6CA-7989-4FF9-8A02-4EA883F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630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Non-References</a:t>
            </a:r>
          </a:p>
          <a:p>
            <a:pPr lvl="1"/>
            <a:r>
              <a:rPr lang="en-US" dirty="0"/>
              <a:t>Algebraic Data Type Tag (19 bits) + 32-bits of primitive values</a:t>
            </a:r>
          </a:p>
          <a:p>
            <a:pPr lvl="2"/>
            <a:r>
              <a:rPr lang="en-US" dirty="0"/>
              <a:t>Primitive Types: bool, char, int, Int32</a:t>
            </a:r>
          </a:p>
          <a:p>
            <a:pPr lvl="2"/>
            <a:r>
              <a:rPr lang="en-US" dirty="0"/>
              <a:t>nil, none</a:t>
            </a:r>
          </a:p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tuple, record/ref, Array</a:t>
            </a:r>
          </a:p>
          <a:p>
            <a:pPr lvl="1"/>
            <a:r>
              <a:rPr lang="en-US" dirty="0"/>
              <a:t>Closure</a:t>
            </a:r>
          </a:p>
          <a:p>
            <a:pPr lvl="2"/>
            <a:r>
              <a:rPr lang="en-US" dirty="0"/>
              <a:t>Use spare bits to specify arity</a:t>
            </a:r>
          </a:p>
          <a:p>
            <a:pPr lvl="1"/>
            <a:r>
              <a:rPr lang="en-US" dirty="0"/>
              <a:t>Algebraic Data Type</a:t>
            </a:r>
          </a:p>
          <a:p>
            <a:pPr lvl="2"/>
            <a:r>
              <a:rPr lang="en-US" dirty="0"/>
              <a:t>Use spare bits for common cases: cons, some</a:t>
            </a:r>
          </a:p>
        </p:txBody>
      </p:sp>
    </p:spTree>
    <p:extLst>
      <p:ext uri="{BB962C8B-B14F-4D97-AF65-F5344CB8AC3E}">
        <p14:creationId xmlns:p14="http://schemas.microsoft.com/office/powerpoint/2010/main" val="292714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A769-46A7-41B5-8BB2-D946CC69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F747-310D-44FF-9FC0-57796787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91326" cy="3906809"/>
          </a:xfrm>
        </p:spPr>
        <p:txBody>
          <a:bodyPr/>
          <a:lstStyle/>
          <a:p>
            <a:r>
              <a:rPr lang="en-US" dirty="0"/>
              <a:t>Non-References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, character, float32, i32, void, undefined</a:t>
            </a:r>
          </a:p>
          <a:p>
            <a:pPr lvl="1"/>
            <a:r>
              <a:rPr lang="en-US" dirty="0"/>
              <a:t>keyword, symbol</a:t>
            </a:r>
          </a:p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Numeric: float64, i64</a:t>
            </a:r>
          </a:p>
          <a:p>
            <a:pPr lvl="1"/>
            <a:r>
              <a:rPr lang="en-US" dirty="0"/>
              <a:t>String, Byte String, Regular Expression</a:t>
            </a:r>
          </a:p>
          <a:p>
            <a:pPr lvl="1"/>
            <a:r>
              <a:rPr lang="en-US" dirty="0"/>
              <a:t>Pair, List, Mutable Pair, Mutable List, Vector, Box, Hash Table, Sequence, Stream, Dictionary, Set</a:t>
            </a:r>
          </a:p>
          <a:p>
            <a:pPr lvl="1"/>
            <a:r>
              <a:rPr lang="en-US" dirty="0"/>
              <a:t>Interface, Class, Object, …</a:t>
            </a:r>
          </a:p>
          <a:p>
            <a:pPr lvl="1"/>
            <a:r>
              <a:rPr lang="en-US" dirty="0"/>
              <a:t>Procedure, Continuation, Thread, Channel, Semaphore …</a:t>
            </a:r>
          </a:p>
          <a:p>
            <a:pPr lvl="1"/>
            <a:r>
              <a:rPr lang="en-US" dirty="0"/>
              <a:t>Impersonator, Security Guard, …</a:t>
            </a:r>
          </a:p>
        </p:txBody>
      </p:sp>
    </p:spTree>
    <p:extLst>
      <p:ext uri="{BB962C8B-B14F-4D97-AF65-F5344CB8AC3E}">
        <p14:creationId xmlns:p14="http://schemas.microsoft.com/office/powerpoint/2010/main" val="357825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15EE-A29A-458D-AFAA-9885A55B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Languages, Different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646A-38DC-44A2-B2F8-3B1FFEF7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packed primitives need v-table index</a:t>
            </a:r>
          </a:p>
          <a:p>
            <a:r>
              <a:rPr lang="en-US" dirty="0"/>
              <a:t>Kotlin </a:t>
            </a:r>
            <a:r>
              <a:rPr lang="en-US" dirty="0" err="1"/>
              <a:t>enums</a:t>
            </a:r>
            <a:r>
              <a:rPr lang="en-US" dirty="0"/>
              <a:t> need reference to v-table</a:t>
            </a:r>
          </a:p>
          <a:p>
            <a:r>
              <a:rPr lang="en-US" dirty="0" err="1"/>
              <a:t>OCaml</a:t>
            </a:r>
            <a:r>
              <a:rPr lang="en-US" dirty="0"/>
              <a:t> ADTs need type tag</a:t>
            </a:r>
          </a:p>
          <a:p>
            <a:r>
              <a:rPr lang="en-US" dirty="0" err="1"/>
              <a:t>Ocaml</a:t>
            </a:r>
            <a:r>
              <a:rPr lang="en-US" dirty="0"/>
              <a:t> needs walkable values for structural equality</a:t>
            </a:r>
          </a:p>
          <a:p>
            <a:r>
              <a:rPr lang="en-US" dirty="0"/>
              <a:t>Scheme needs “numeric” bit tag for fast </a:t>
            </a:r>
            <a:r>
              <a:rPr lang="en-US" dirty="0" err="1"/>
              <a:t>eqv</a:t>
            </a:r>
            <a:r>
              <a:rPr lang="en-US" dirty="0"/>
              <a:t>?</a:t>
            </a:r>
          </a:p>
          <a:p>
            <a:r>
              <a:rPr lang="en-US" dirty="0"/>
              <a:t>Scheme needs “impersonator” bit tag for fast common case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A90CEB-D5A2-4F0C-B6D2-2B9D88F2126D}"/>
              </a:ext>
            </a:extLst>
          </p:cNvPr>
          <p:cNvSpPr/>
          <p:nvPr/>
        </p:nvSpPr>
        <p:spPr>
          <a:xfrm>
            <a:off x="991056" y="5491866"/>
            <a:ext cx="3613797" cy="753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bits within pointer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FD145D-63B3-4467-9F58-935FCDE90632}"/>
              </a:ext>
            </a:extLst>
          </p:cNvPr>
          <p:cNvSpPr/>
          <p:nvPr/>
        </p:nvSpPr>
        <p:spPr>
          <a:xfrm>
            <a:off x="7434749" y="5491866"/>
            <a:ext cx="3613797" cy="753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meaning for bits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717029-B070-43C3-AAAF-906C2D24967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04853" y="5868784"/>
            <a:ext cx="282989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58F256-A091-42B7-9E23-B2E91131DA77}"/>
              </a:ext>
            </a:extLst>
          </p:cNvPr>
          <p:cNvSpPr txBox="1"/>
          <p:nvPr/>
        </p:nvSpPr>
        <p:spPr>
          <a:xfrm>
            <a:off x="5442558" y="5425908"/>
            <a:ext cx="1154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anyref</a:t>
            </a:r>
            <a:endParaRPr lang="en-US" sz="2400" dirty="0"/>
          </a:p>
          <a:p>
            <a:pPr algn="ctr"/>
            <a:r>
              <a:rPr lang="en-US" sz="2400" dirty="0"/>
              <a:t>as top</a:t>
            </a: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E1A0C176-450E-4AB8-BC50-BEB4C928020D}"/>
              </a:ext>
            </a:extLst>
          </p:cNvPr>
          <p:cNvSpPr/>
          <p:nvPr/>
        </p:nvSpPr>
        <p:spPr>
          <a:xfrm>
            <a:off x="5379173" y="5228155"/>
            <a:ext cx="1281255" cy="1281255"/>
          </a:xfrm>
          <a:prstGeom prst="noSmoking">
            <a:avLst/>
          </a:prstGeom>
          <a:solidFill>
            <a:srgbClr val="B31166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9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325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Embracing Heterogeneity</vt:lpstr>
      <vt:lpstr>64-bit machines</vt:lpstr>
      <vt:lpstr>Kotlin</vt:lpstr>
      <vt:lpstr>OCaml</vt:lpstr>
      <vt:lpstr>Scheme</vt:lpstr>
      <vt:lpstr>Different Languages, Different Needs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Heterogeneity</dc:title>
  <dc:creator>Ross Tate</dc:creator>
  <cp:lastModifiedBy>Ross Everett Tate</cp:lastModifiedBy>
  <cp:revision>45</cp:revision>
  <dcterms:created xsi:type="dcterms:W3CDTF">2020-04-20T23:06:19Z</dcterms:created>
  <dcterms:modified xsi:type="dcterms:W3CDTF">2020-04-21T19:07:45Z</dcterms:modified>
</cp:coreProperties>
</file>