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5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3" d="100"/>
          <a:sy n="73" d="100"/>
        </p:scale>
        <p:origin x="4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C5FC7E1-F9B6-41FD-B508-49FF1BB19312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A77D-3E4C-4FC3-8A5E-5B528E772DF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429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C7E1-F9B6-41FD-B508-49FF1BB19312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A77D-3E4C-4FC3-8A5E-5B528E772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41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C7E1-F9B6-41FD-B508-49FF1BB19312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A77D-3E4C-4FC3-8A5E-5B528E772DF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980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C7E1-F9B6-41FD-B508-49FF1BB19312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A77D-3E4C-4FC3-8A5E-5B528E772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17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C7E1-F9B6-41FD-B508-49FF1BB19312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A77D-3E4C-4FC3-8A5E-5B528E772DF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647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C7E1-F9B6-41FD-B508-49FF1BB19312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A77D-3E4C-4FC3-8A5E-5B528E772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3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C7E1-F9B6-41FD-B508-49FF1BB19312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A77D-3E4C-4FC3-8A5E-5B528E772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0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C7E1-F9B6-41FD-B508-49FF1BB19312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A77D-3E4C-4FC3-8A5E-5B528E772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47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C7E1-F9B6-41FD-B508-49FF1BB19312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A77D-3E4C-4FC3-8A5E-5B528E772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90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C7E1-F9B6-41FD-B508-49FF1BB19312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A77D-3E4C-4FC3-8A5E-5B528E772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27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C7E1-F9B6-41FD-B508-49FF1BB19312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A77D-3E4C-4FC3-8A5E-5B528E772DF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74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C5FC7E1-F9B6-41FD-B508-49FF1BB19312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572A77D-3E4C-4FC3-8A5E-5B528E772DF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68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6F4B61-B885-5A98-36A4-B96D017C4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3224" y="1105351"/>
            <a:ext cx="6353967" cy="3023981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Performance Analysis of</a:t>
            </a:r>
            <a:br>
              <a:rPr lang="en-US" sz="4800">
                <a:solidFill>
                  <a:srgbClr val="FFFFFF"/>
                </a:solidFill>
              </a:rPr>
            </a:br>
            <a:r>
              <a:rPr lang="en-US" sz="4800">
                <a:solidFill>
                  <a:srgbClr val="FFFFFF"/>
                </a:solidFill>
              </a:rPr>
              <a:t>WebAssembly Calls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8B8101-7BAE-4C9C-E492-663793FB8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3224" y="4297556"/>
            <a:ext cx="6353968" cy="1433391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Ross Tate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18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359A2-24EC-FCA7-1F27-1DFE6FB22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BD10F1-8726-15FC-6CE5-3E066CA5AB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 Library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AEEB-1BDF-F0DF-8EE5-907C7FB47F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1800" dirty="0">
                <a:latin typeface="Courier New" panose="02070309020205020404" pitchFamily="49" charset="0"/>
              </a:rPr>
              <a:t>class/interface Node {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</a:rPr>
              <a:t>boolean</a:t>
            </a:r>
            <a:r>
              <a:rPr lang="en-US" sz="1800" dirty="0"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</a:rPr>
              <a:t>isNil</a:t>
            </a:r>
            <a:r>
              <a:rPr lang="en-US" sz="1800" dirty="0">
                <a:latin typeface="Courier New" panose="02070309020205020404" pitchFamily="49" charset="0"/>
              </a:rPr>
              <a:t>();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    int </a:t>
            </a:r>
            <a:r>
              <a:rPr lang="en-US" sz="1800" dirty="0" err="1">
                <a:latin typeface="Courier New" panose="02070309020205020404" pitchFamily="49" charset="0"/>
              </a:rPr>
              <a:t>getElement</a:t>
            </a:r>
            <a:r>
              <a:rPr lang="en-US" sz="1800" dirty="0">
                <a:latin typeface="Courier New" panose="02070309020205020404" pitchFamily="49" charset="0"/>
              </a:rPr>
              <a:t>();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    void </a:t>
            </a:r>
            <a:r>
              <a:rPr lang="en-US" sz="1800" dirty="0" err="1">
                <a:latin typeface="Courier New" panose="02070309020205020404" pitchFamily="49" charset="0"/>
              </a:rPr>
              <a:t>setElement</a:t>
            </a:r>
            <a:r>
              <a:rPr lang="en-US" sz="1800" dirty="0">
                <a:latin typeface="Courier New" panose="02070309020205020404" pitchFamily="49" charset="0"/>
              </a:rPr>
              <a:t>(int element);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    Node </a:t>
            </a:r>
            <a:r>
              <a:rPr lang="en-US" sz="1800" dirty="0" err="1">
                <a:latin typeface="Courier New" panose="02070309020205020404" pitchFamily="49" charset="0"/>
              </a:rPr>
              <a:t>getNext</a:t>
            </a:r>
            <a:r>
              <a:rPr lang="en-US" sz="1800" dirty="0">
                <a:latin typeface="Courier New" panose="02070309020205020404" pitchFamily="49" charset="0"/>
              </a:rPr>
              <a:t>();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}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class Nil extends/implements Node {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    public Nil() { }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    public </a:t>
            </a:r>
            <a:r>
              <a:rPr lang="en-US" sz="1800" dirty="0" err="1">
                <a:latin typeface="Courier New" panose="02070309020205020404" pitchFamily="49" charset="0"/>
              </a:rPr>
              <a:t>boolean</a:t>
            </a:r>
            <a:r>
              <a:rPr lang="en-US" sz="1800" dirty="0"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</a:rPr>
              <a:t>isNil</a:t>
            </a:r>
            <a:r>
              <a:rPr lang="en-US" sz="1800" dirty="0">
                <a:latin typeface="Courier New" panose="02070309020205020404" pitchFamily="49" charset="0"/>
              </a:rPr>
              <a:t>() { return true; }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    public int </a:t>
            </a:r>
            <a:r>
              <a:rPr lang="en-US" sz="1800" dirty="0" err="1">
                <a:latin typeface="Courier New" panose="02070309020205020404" pitchFamily="49" charset="0"/>
              </a:rPr>
              <a:t>getElement</a:t>
            </a:r>
            <a:r>
              <a:rPr lang="en-US" sz="1800" dirty="0">
                <a:latin typeface="Courier New" panose="02070309020205020404" pitchFamily="49" charset="0"/>
              </a:rPr>
              <a:t>() { throw …; 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    public void </a:t>
            </a:r>
            <a:r>
              <a:rPr lang="en-US" sz="1800" dirty="0" err="1">
                <a:latin typeface="Courier New" panose="02070309020205020404" pitchFamily="49" charset="0"/>
              </a:rPr>
              <a:t>setElement</a:t>
            </a:r>
            <a:r>
              <a:rPr lang="en-US" sz="1800" dirty="0">
                <a:latin typeface="Courier New" panose="02070309020205020404" pitchFamily="49" charset="0"/>
              </a:rPr>
              <a:t>(int element) { throw …; }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    public Node </a:t>
            </a:r>
            <a:r>
              <a:rPr lang="en-US" sz="1800" dirty="0" err="1">
                <a:latin typeface="Courier New" panose="02070309020205020404" pitchFamily="49" charset="0"/>
              </a:rPr>
              <a:t>getNext</a:t>
            </a:r>
            <a:r>
              <a:rPr lang="en-US" sz="1800" dirty="0">
                <a:latin typeface="Courier New" panose="02070309020205020404" pitchFamily="49" charset="0"/>
              </a:rPr>
              <a:t>() { throw …; }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}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class Cons extends/implements Node {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    private int element;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    private Node next;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    public Cons(int element, Node next) { … }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    public </a:t>
            </a:r>
            <a:r>
              <a:rPr lang="en-US" sz="1800" dirty="0" err="1">
                <a:latin typeface="Courier New" panose="02070309020205020404" pitchFamily="49" charset="0"/>
              </a:rPr>
              <a:t>boolean</a:t>
            </a:r>
            <a:r>
              <a:rPr lang="en-US" sz="1800" dirty="0"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</a:rPr>
              <a:t>isNil</a:t>
            </a:r>
            <a:r>
              <a:rPr lang="en-US" sz="1800" dirty="0">
                <a:latin typeface="Courier New" panose="02070309020205020404" pitchFamily="49" charset="0"/>
              </a:rPr>
              <a:t>() { return false; }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    public int </a:t>
            </a:r>
            <a:r>
              <a:rPr lang="en-US" sz="1800" dirty="0" err="1">
                <a:latin typeface="Courier New" panose="02070309020205020404" pitchFamily="49" charset="0"/>
              </a:rPr>
              <a:t>getElement</a:t>
            </a:r>
            <a:r>
              <a:rPr lang="en-US" sz="1800" dirty="0">
                <a:latin typeface="Courier New" panose="02070309020205020404" pitchFamily="49" charset="0"/>
              </a:rPr>
              <a:t>() { return element; }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    public void </a:t>
            </a:r>
            <a:r>
              <a:rPr lang="en-US" sz="1800" dirty="0" err="1">
                <a:latin typeface="Courier New" panose="02070309020205020404" pitchFamily="49" charset="0"/>
              </a:rPr>
              <a:t>setElement</a:t>
            </a:r>
            <a:r>
              <a:rPr lang="en-US" sz="1800" dirty="0">
                <a:latin typeface="Courier New" panose="02070309020205020404" pitchFamily="49" charset="0"/>
              </a:rPr>
              <a:t>(int element) { … }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    public Node </a:t>
            </a:r>
            <a:r>
              <a:rPr lang="en-US" sz="1800" dirty="0" err="1">
                <a:latin typeface="Courier New" panose="02070309020205020404" pitchFamily="49" charset="0"/>
              </a:rPr>
              <a:t>getNext</a:t>
            </a:r>
            <a:r>
              <a:rPr lang="en-US" sz="1800" dirty="0">
                <a:latin typeface="Courier New" panose="02070309020205020404" pitchFamily="49" charset="0"/>
              </a:rPr>
              <a:t>() { return next; }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B125E8C-6554-BA93-C452-53E4A04D88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Sort Client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85FC708-A15D-B807-95B4-6E8A4BE6AE9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1800" dirty="0">
                <a:latin typeface="Courier New" panose="02070309020205020404" pitchFamily="49" charset="0"/>
              </a:rPr>
              <a:t>public static void sort(Node head) {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    while (!</a:t>
            </a:r>
            <a:r>
              <a:rPr lang="en-US" sz="1800" dirty="0" err="1">
                <a:latin typeface="Courier New" panose="02070309020205020404" pitchFamily="49" charset="0"/>
              </a:rPr>
              <a:t>head.isNil</a:t>
            </a:r>
            <a:r>
              <a:rPr lang="en-US" sz="1800" dirty="0">
                <a:latin typeface="Courier New" panose="02070309020205020404" pitchFamily="49" charset="0"/>
              </a:rPr>
              <a:t>()) {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        int element = </a:t>
            </a:r>
            <a:r>
              <a:rPr lang="en-US" sz="1800" dirty="0" err="1">
                <a:latin typeface="Courier New" panose="02070309020205020404" pitchFamily="49" charset="0"/>
              </a:rPr>
              <a:t>head.getElement</a:t>
            </a:r>
            <a:r>
              <a:rPr lang="en-US" sz="1800" dirty="0">
                <a:latin typeface="Courier New" panose="02070309020205020404" pitchFamily="49" charset="0"/>
              </a:rPr>
              <a:t>();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        Node old = head;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        Node </a:t>
            </a:r>
            <a:r>
              <a:rPr lang="en-US" sz="1800" dirty="0" err="1">
                <a:latin typeface="Courier New" panose="02070309020205020404" pitchFamily="49" charset="0"/>
              </a:rPr>
              <a:t>node</a:t>
            </a:r>
            <a:r>
              <a:rPr lang="en-US" sz="1800" dirty="0">
                <a:latin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</a:rPr>
              <a:t>old.getNext</a:t>
            </a:r>
            <a:r>
              <a:rPr lang="en-US" sz="1800" dirty="0">
                <a:latin typeface="Courier New" panose="02070309020205020404" pitchFamily="49" charset="0"/>
              </a:rPr>
              <a:t>();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        while (!</a:t>
            </a:r>
            <a:r>
              <a:rPr lang="en-US" sz="1800" dirty="0" err="1">
                <a:latin typeface="Courier New" panose="02070309020205020404" pitchFamily="49" charset="0"/>
              </a:rPr>
              <a:t>node.isNil</a:t>
            </a:r>
            <a:r>
              <a:rPr lang="en-US" sz="1800" dirty="0">
                <a:latin typeface="Courier New" panose="02070309020205020404" pitchFamily="49" charset="0"/>
              </a:rPr>
              <a:t>()) {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            int value = </a:t>
            </a:r>
            <a:r>
              <a:rPr lang="en-US" sz="1800" dirty="0" err="1">
                <a:latin typeface="Courier New" panose="02070309020205020404" pitchFamily="49" charset="0"/>
              </a:rPr>
              <a:t>node.getElement</a:t>
            </a:r>
            <a:r>
              <a:rPr lang="en-US" sz="1800" dirty="0">
                <a:latin typeface="Courier New" panose="02070309020205020404" pitchFamily="49" charset="0"/>
              </a:rPr>
              <a:t>();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            if (value &lt; element) {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                </a:t>
            </a:r>
            <a:r>
              <a:rPr lang="en-US" sz="1800" dirty="0" err="1">
                <a:latin typeface="Courier New" panose="02070309020205020404" pitchFamily="49" charset="0"/>
              </a:rPr>
              <a:t>node.setElement</a:t>
            </a:r>
            <a:r>
              <a:rPr lang="en-US" sz="1800" dirty="0">
                <a:latin typeface="Courier New" panose="02070309020205020404" pitchFamily="49" charset="0"/>
              </a:rPr>
              <a:t>(element);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                </a:t>
            </a:r>
            <a:r>
              <a:rPr lang="en-US" sz="1800" dirty="0" err="1">
                <a:latin typeface="Courier New" panose="02070309020205020404" pitchFamily="49" charset="0"/>
              </a:rPr>
              <a:t>old.setElement</a:t>
            </a:r>
            <a:r>
              <a:rPr lang="en-US" sz="1800" dirty="0">
                <a:latin typeface="Courier New" panose="02070309020205020404" pitchFamily="49" charset="0"/>
              </a:rPr>
              <a:t>(value);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                old = node;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            }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            node = </a:t>
            </a:r>
            <a:r>
              <a:rPr lang="en-US" sz="1800" dirty="0" err="1">
                <a:latin typeface="Courier New" panose="02070309020205020404" pitchFamily="49" charset="0"/>
              </a:rPr>
              <a:t>node.getNext</a:t>
            </a:r>
            <a:r>
              <a:rPr lang="en-US" sz="1800" dirty="0">
                <a:latin typeface="Courier New" panose="02070309020205020404" pitchFamily="49" charset="0"/>
              </a:rPr>
              <a:t>();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        }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        if (old == head) {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            head = </a:t>
            </a:r>
            <a:r>
              <a:rPr lang="en-US" sz="1800" dirty="0" err="1">
                <a:latin typeface="Courier New" panose="02070309020205020404" pitchFamily="49" charset="0"/>
              </a:rPr>
              <a:t>head.getNext</a:t>
            </a:r>
            <a:r>
              <a:rPr lang="en-US" sz="1800" dirty="0">
                <a:latin typeface="Courier New" panose="02070309020205020404" pitchFamily="49" charset="0"/>
              </a:rPr>
              <a:t>();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        }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    }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399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04DC2-DC3F-1539-364B-5456C7C2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4F3345-35C4-48AF-CA43-D71FC5FDE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29554" cy="4023360"/>
          </a:xfrm>
        </p:spPr>
        <p:txBody>
          <a:bodyPr/>
          <a:lstStyle/>
          <a:p>
            <a:r>
              <a:rPr lang="en-US" dirty="0"/>
              <a:t>Median </a:t>
            </a:r>
            <a:r>
              <a:rPr lang="en-US" dirty="0" err="1"/>
              <a:t>ms</a:t>
            </a:r>
            <a:r>
              <a:rPr lang="en-US" dirty="0"/>
              <a:t> of 5 sequential runs on </a:t>
            </a:r>
            <a:r>
              <a:rPr lang="en-US" dirty="0" err="1"/>
              <a:t>pseudorandomly</a:t>
            </a:r>
            <a:r>
              <a:rPr lang="en-US" dirty="0"/>
              <a:t> generated list with 10000 elements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21786E-64DB-EF2A-07A5-0BC2DD515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381" y="2923742"/>
            <a:ext cx="1152525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E153CB-D49C-ED10-AD0C-BBF1096C8BAC}"/>
              </a:ext>
            </a:extLst>
          </p:cNvPr>
          <p:cNvSpPr txBox="1"/>
          <p:nvPr/>
        </p:nvSpPr>
        <p:spPr>
          <a:xfrm>
            <a:off x="938318" y="5028767"/>
            <a:ext cx="147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380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1081A77-04E2-80CB-C351-379B27F3D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838" y="3010323"/>
            <a:ext cx="1931861" cy="1931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5D83C5CF-8502-B294-17DD-3578A70E3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568" y="3010323"/>
            <a:ext cx="1751772" cy="1931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D8BC9A7-D3AD-A1AA-AE44-CD1B0423B6B2}"/>
              </a:ext>
            </a:extLst>
          </p:cNvPr>
          <p:cNvSpPr txBox="1"/>
          <p:nvPr/>
        </p:nvSpPr>
        <p:spPr>
          <a:xfrm>
            <a:off x="6612956" y="5028767"/>
            <a:ext cx="87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640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46" name="Picture 22">
            <a:extLst>
              <a:ext uri="{FF2B5EF4-FFF2-40B4-BE49-F238E27FC236}">
                <a16:creationId xmlns:a16="http://schemas.microsoft.com/office/drawing/2014/main" id="{53EC7027-6567-C42D-5831-496F738C9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802" y="3010323"/>
            <a:ext cx="1931861" cy="1931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681678EC-9538-0564-E982-F2432D0FAF5F}"/>
              </a:ext>
            </a:extLst>
          </p:cNvPr>
          <p:cNvGrpSpPr/>
          <p:nvPr/>
        </p:nvGrpSpPr>
        <p:grpSpPr>
          <a:xfrm>
            <a:off x="3342706" y="5028767"/>
            <a:ext cx="1896408" cy="946215"/>
            <a:chOff x="3342706" y="5028767"/>
            <a:chExt cx="1896408" cy="94621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3D701F0-4142-B1D4-C7C3-EB038662F4EB}"/>
                </a:ext>
              </a:extLst>
            </p:cNvPr>
            <p:cNvSpPr txBox="1"/>
            <p:nvPr/>
          </p:nvSpPr>
          <p:spPr>
            <a:xfrm>
              <a:off x="3950266" y="5030113"/>
              <a:ext cx="687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1090</a:t>
              </a:r>
            </a:p>
          </p:txBody>
        </p:sp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8F36E31A-0AE8-3A4F-AD29-1E398BDA7E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9616" y="5375110"/>
              <a:ext cx="602886" cy="599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36C51E48-66F1-2B68-2256-601BD05DC0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6795" y="5383286"/>
              <a:ext cx="541386" cy="541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>
              <a:extLst>
                <a:ext uri="{FF2B5EF4-FFF2-40B4-BE49-F238E27FC236}">
                  <a16:creationId xmlns:a16="http://schemas.microsoft.com/office/drawing/2014/main" id="{3E914818-F2A6-7B9E-1733-E6D298114B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2680" y="5293565"/>
              <a:ext cx="605864" cy="631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65EDDB-2B43-8101-1B0D-BB7CF9475F79}"/>
                </a:ext>
              </a:extLst>
            </p:cNvPr>
            <p:cNvSpPr txBox="1"/>
            <p:nvPr/>
          </p:nvSpPr>
          <p:spPr>
            <a:xfrm>
              <a:off x="3342706" y="5028767"/>
              <a:ext cx="687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660</a:t>
              </a:r>
              <a:endPara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1EBFFA4-D833-AAD0-D2A1-E6EC0E55D3ED}"/>
                </a:ext>
              </a:extLst>
            </p:cNvPr>
            <p:cNvSpPr txBox="1"/>
            <p:nvPr/>
          </p:nvSpPr>
          <p:spPr>
            <a:xfrm>
              <a:off x="4552111" y="5028767"/>
              <a:ext cx="687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3040</a:t>
              </a:r>
              <a:endPara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D5CA24C-8CA3-1E85-3BF8-70CD56A7FC90}"/>
              </a:ext>
            </a:extLst>
          </p:cNvPr>
          <p:cNvGrpSpPr/>
          <p:nvPr/>
        </p:nvGrpSpPr>
        <p:grpSpPr>
          <a:xfrm>
            <a:off x="8859940" y="5005882"/>
            <a:ext cx="1896408" cy="946215"/>
            <a:chOff x="3342706" y="5028767"/>
            <a:chExt cx="1896408" cy="94621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B4B552A-D5E0-29A0-991A-60A7EFA5A08B}"/>
                </a:ext>
              </a:extLst>
            </p:cNvPr>
            <p:cNvSpPr txBox="1"/>
            <p:nvPr/>
          </p:nvSpPr>
          <p:spPr>
            <a:xfrm>
              <a:off x="3942884" y="5028767"/>
              <a:ext cx="687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1760</a:t>
              </a:r>
              <a:endPara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24" name="Picture 6">
              <a:extLst>
                <a:ext uri="{FF2B5EF4-FFF2-40B4-BE49-F238E27FC236}">
                  <a16:creationId xmlns:a16="http://schemas.microsoft.com/office/drawing/2014/main" id="{714BF1A7-BBE6-36D6-DDE7-1749D808A3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9616" y="5375110"/>
              <a:ext cx="602886" cy="599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0">
              <a:extLst>
                <a:ext uri="{FF2B5EF4-FFF2-40B4-BE49-F238E27FC236}">
                  <a16:creationId xmlns:a16="http://schemas.microsoft.com/office/drawing/2014/main" id="{F0A44558-1805-0CCE-BD23-8DBCBBAC88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6795" y="5383286"/>
              <a:ext cx="541386" cy="541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6">
              <a:extLst>
                <a:ext uri="{FF2B5EF4-FFF2-40B4-BE49-F238E27FC236}">
                  <a16:creationId xmlns:a16="http://schemas.microsoft.com/office/drawing/2014/main" id="{E3BD88B4-08F9-3246-1AA9-6ED9822EA9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2680" y="5293565"/>
              <a:ext cx="605864" cy="631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F31D2E3-EB6D-F15E-BF52-312992974C94}"/>
                </a:ext>
              </a:extLst>
            </p:cNvPr>
            <p:cNvSpPr txBox="1"/>
            <p:nvPr/>
          </p:nvSpPr>
          <p:spPr>
            <a:xfrm>
              <a:off x="3342706" y="5028767"/>
              <a:ext cx="687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1970</a:t>
              </a:r>
              <a:endPara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B00BAED-6E64-93E6-90CA-E1A74D2D9087}"/>
                </a:ext>
              </a:extLst>
            </p:cNvPr>
            <p:cNvSpPr txBox="1"/>
            <p:nvPr/>
          </p:nvSpPr>
          <p:spPr>
            <a:xfrm>
              <a:off x="4552111" y="5028767"/>
              <a:ext cx="687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1700</a:t>
              </a:r>
              <a:endPara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999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3D49D-9E6A-41E1-4EAD-1084CAADA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Optimized Benchmark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A472F-7CA1-BF9E-CF83-EBCCD0F9FB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 Library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115A3B-7DF6-5387-B75B-E76CA5BDA3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800" dirty="0">
                <a:latin typeface="Courier New" panose="02070309020205020404" pitchFamily="49" charset="0"/>
              </a:rPr>
              <a:t>struct Node { unsigned int class; };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#define NIL 0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struct Nil { Node base; };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Node* </a:t>
            </a:r>
            <a:r>
              <a:rPr lang="en-US" sz="1800" dirty="0" err="1">
                <a:latin typeface="Courier New" panose="02070309020205020404" pitchFamily="49" charset="0"/>
              </a:rPr>
              <a:t>newNil</a:t>
            </a:r>
            <a:r>
              <a:rPr lang="en-US" sz="1800" dirty="0">
                <a:latin typeface="Courier New" panose="02070309020205020404" pitchFamily="49" charset="0"/>
              </a:rPr>
              <a:t>() {…}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#define CONS 1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struct Cons {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    Node base;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    unsigned int element;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    Node* next;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};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Node* </a:t>
            </a:r>
            <a:r>
              <a:rPr lang="en-US" sz="1800" dirty="0" err="1">
                <a:latin typeface="Courier New" panose="02070309020205020404" pitchFamily="49" charset="0"/>
              </a:rPr>
              <a:t>newCons</a:t>
            </a:r>
            <a:r>
              <a:rPr lang="en-US" sz="1800" dirty="0">
                <a:latin typeface="Courier New" panose="02070309020205020404" pitchFamily="49" charset="0"/>
              </a:rPr>
              <a:t>(unsigned int element,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              Node* next) {…}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800084-8E95-DF39-C23F-ECEA4929C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Sort Client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E1DFAD-ED78-27A9-410D-8DEDBFCF14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6099512" cy="3845388"/>
          </a:xfrm>
        </p:spPr>
        <p:txBody>
          <a:bodyPr>
            <a:normAutofit fontScale="85000" lnSpcReduction="10000"/>
          </a:bodyPr>
          <a:lstStyle/>
          <a:p>
            <a:r>
              <a:rPr lang="en-US" sz="1800" dirty="0">
                <a:latin typeface="Courier New" panose="02070309020205020404" pitchFamily="49" charset="0"/>
              </a:rPr>
              <a:t>void sort(Node* head) {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    while (head-&gt;class != NIL) {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        Cons* old = (Cons*)head;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        unsigned int element = old-&gt;element;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        Node* node = old-&gt;next;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        while (node-&gt;class != NIL) {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            Cons* cons = (Cons*)node;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            unsigned int value = cons-&gt;element;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            if (value &lt; element) {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                cons-&gt;element = element;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                old-&gt;element = value;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                old = cons;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            }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            node = cons-&gt;next;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        }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        if (head == (Node*)old) {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            head = old-&gt;next;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        }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    }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6573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0">
            <a:extLst>
              <a:ext uri="{FF2B5EF4-FFF2-40B4-BE49-F238E27FC236}">
                <a16:creationId xmlns:a16="http://schemas.microsoft.com/office/drawing/2014/main" id="{261BD79F-054B-93E1-47A7-BDC2C2B09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25" y="149405"/>
            <a:ext cx="883353" cy="97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2">
            <a:extLst>
              <a:ext uri="{FF2B5EF4-FFF2-40B4-BE49-F238E27FC236}">
                <a16:creationId xmlns:a16="http://schemas.microsoft.com/office/drawing/2014/main" id="{0D8E0A4D-2EAF-315E-9FB8-DD24E1347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62" y="3436699"/>
            <a:ext cx="896377" cy="8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EA2DA00-635F-5779-BC76-392161850E45}"/>
              </a:ext>
            </a:extLst>
          </p:cNvPr>
          <p:cNvGrpSpPr/>
          <p:nvPr/>
        </p:nvGrpSpPr>
        <p:grpSpPr>
          <a:xfrm>
            <a:off x="2027477" y="4673721"/>
            <a:ext cx="1896408" cy="946215"/>
            <a:chOff x="3342706" y="5028767"/>
            <a:chExt cx="1896408" cy="94621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9FE82B0-12C6-87FB-C846-0BBE37A1686E}"/>
                </a:ext>
              </a:extLst>
            </p:cNvPr>
            <p:cNvSpPr txBox="1"/>
            <p:nvPr/>
          </p:nvSpPr>
          <p:spPr>
            <a:xfrm>
              <a:off x="3950266" y="5030113"/>
              <a:ext cx="687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850</a:t>
              </a:r>
              <a:endPara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807BCF4-AAB5-493B-B304-2DC4E3B660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9616" y="5375110"/>
              <a:ext cx="602886" cy="599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0">
              <a:extLst>
                <a:ext uri="{FF2B5EF4-FFF2-40B4-BE49-F238E27FC236}">
                  <a16:creationId xmlns:a16="http://schemas.microsoft.com/office/drawing/2014/main" id="{5D88AA6E-80D0-1D32-A50E-999CF2D150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6795" y="5383286"/>
              <a:ext cx="541386" cy="541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6">
              <a:extLst>
                <a:ext uri="{FF2B5EF4-FFF2-40B4-BE49-F238E27FC236}">
                  <a16:creationId xmlns:a16="http://schemas.microsoft.com/office/drawing/2014/main" id="{1EC1F694-73CA-AD84-4CF4-21528EF5E9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2680" y="5293565"/>
              <a:ext cx="605864" cy="631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F8D21AF-D897-8BE1-4039-FBE6FBC3EBFE}"/>
                </a:ext>
              </a:extLst>
            </p:cNvPr>
            <p:cNvSpPr txBox="1"/>
            <p:nvPr/>
          </p:nvSpPr>
          <p:spPr>
            <a:xfrm>
              <a:off x="3342706" y="5028767"/>
              <a:ext cx="687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730</a:t>
              </a:r>
              <a:endPara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9A775E-EA5D-B2F8-74C8-B2D9D13EF6B2}"/>
                </a:ext>
              </a:extLst>
            </p:cNvPr>
            <p:cNvSpPr txBox="1"/>
            <p:nvPr/>
          </p:nvSpPr>
          <p:spPr>
            <a:xfrm>
              <a:off x="4552111" y="5028767"/>
              <a:ext cx="687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740</a:t>
              </a:r>
              <a:endPara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67F093-FFEF-7C7D-D180-2F633A754E6C}"/>
              </a:ext>
            </a:extLst>
          </p:cNvPr>
          <p:cNvGrpSpPr/>
          <p:nvPr/>
        </p:nvGrpSpPr>
        <p:grpSpPr>
          <a:xfrm>
            <a:off x="6161534" y="4673721"/>
            <a:ext cx="1896408" cy="946215"/>
            <a:chOff x="3342706" y="5028767"/>
            <a:chExt cx="1896408" cy="94621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3031F0F-B5CE-5F11-331F-F19E2A4A5EA0}"/>
                </a:ext>
              </a:extLst>
            </p:cNvPr>
            <p:cNvSpPr txBox="1"/>
            <p:nvPr/>
          </p:nvSpPr>
          <p:spPr>
            <a:xfrm>
              <a:off x="3950266" y="5030113"/>
              <a:ext cx="687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980</a:t>
              </a:r>
              <a:endPara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77CCAD6-9763-6C9C-E05D-617AF82FD3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9616" y="5375110"/>
              <a:ext cx="602886" cy="599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0">
              <a:extLst>
                <a:ext uri="{FF2B5EF4-FFF2-40B4-BE49-F238E27FC236}">
                  <a16:creationId xmlns:a16="http://schemas.microsoft.com/office/drawing/2014/main" id="{256D8DDD-339D-A04E-B57D-E00A0CD9EE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6795" y="5383286"/>
              <a:ext cx="541386" cy="541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6">
              <a:extLst>
                <a:ext uri="{FF2B5EF4-FFF2-40B4-BE49-F238E27FC236}">
                  <a16:creationId xmlns:a16="http://schemas.microsoft.com/office/drawing/2014/main" id="{01E2CB90-270C-9DD6-AB85-2BC78C104A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2680" y="5293565"/>
              <a:ext cx="605864" cy="631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8486E4C-7A7A-B4EB-2B21-8A968788AA37}"/>
                </a:ext>
              </a:extLst>
            </p:cNvPr>
            <p:cNvSpPr txBox="1"/>
            <p:nvPr/>
          </p:nvSpPr>
          <p:spPr>
            <a:xfrm>
              <a:off x="3342706" y="5028767"/>
              <a:ext cx="687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1680</a:t>
              </a:r>
              <a:endPara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232D8D-52D3-B27D-6C7C-E3A06E5CBC43}"/>
                </a:ext>
              </a:extLst>
            </p:cNvPr>
            <p:cNvSpPr txBox="1"/>
            <p:nvPr/>
          </p:nvSpPr>
          <p:spPr>
            <a:xfrm>
              <a:off x="4552111" y="5028767"/>
              <a:ext cx="687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1220</a:t>
              </a:r>
              <a:endPara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D3826A9-A7B4-6AB6-D04E-73C81DE7A16A}"/>
              </a:ext>
            </a:extLst>
          </p:cNvPr>
          <p:cNvGrpSpPr/>
          <p:nvPr/>
        </p:nvGrpSpPr>
        <p:grpSpPr>
          <a:xfrm>
            <a:off x="10295592" y="4673721"/>
            <a:ext cx="1896408" cy="946215"/>
            <a:chOff x="3342706" y="5028767"/>
            <a:chExt cx="1896408" cy="94621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FEEFC4-2182-4E05-9F70-662B54C2EF20}"/>
                </a:ext>
              </a:extLst>
            </p:cNvPr>
            <p:cNvSpPr txBox="1"/>
            <p:nvPr/>
          </p:nvSpPr>
          <p:spPr>
            <a:xfrm>
              <a:off x="3950266" y="5030113"/>
              <a:ext cx="687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1760</a:t>
              </a:r>
              <a:endPara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54BC90A-66E5-0578-F228-A55972CBBB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9616" y="5375110"/>
              <a:ext cx="602886" cy="599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>
              <a:extLst>
                <a:ext uri="{FF2B5EF4-FFF2-40B4-BE49-F238E27FC236}">
                  <a16:creationId xmlns:a16="http://schemas.microsoft.com/office/drawing/2014/main" id="{5DF2E438-98ED-7804-7CC2-F8ADBEF7C7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6795" y="5383286"/>
              <a:ext cx="541386" cy="541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6">
              <a:extLst>
                <a:ext uri="{FF2B5EF4-FFF2-40B4-BE49-F238E27FC236}">
                  <a16:creationId xmlns:a16="http://schemas.microsoft.com/office/drawing/2014/main" id="{43605092-FC69-4CC0-9E5B-D235DAC7C0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2680" y="5293565"/>
              <a:ext cx="605864" cy="631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61C7891-7214-54A9-64FA-05C8225FC3F6}"/>
                </a:ext>
              </a:extLst>
            </p:cNvPr>
            <p:cNvSpPr txBox="1"/>
            <p:nvPr/>
          </p:nvSpPr>
          <p:spPr>
            <a:xfrm>
              <a:off x="3342706" y="5028767"/>
              <a:ext cx="687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1970</a:t>
              </a:r>
              <a:endPara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3050B4F-3DF5-1A20-631C-0FB586BB0B42}"/>
                </a:ext>
              </a:extLst>
            </p:cNvPr>
            <p:cNvSpPr txBox="1"/>
            <p:nvPr/>
          </p:nvSpPr>
          <p:spPr>
            <a:xfrm>
              <a:off x="4552111" y="5028767"/>
              <a:ext cx="687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1700</a:t>
              </a:r>
              <a:endPara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D5843B3-8DE1-8025-883E-1DD89BD3DAFD}"/>
              </a:ext>
            </a:extLst>
          </p:cNvPr>
          <p:cNvGrpSpPr/>
          <p:nvPr/>
        </p:nvGrpSpPr>
        <p:grpSpPr>
          <a:xfrm>
            <a:off x="4078102" y="3727506"/>
            <a:ext cx="1896408" cy="946215"/>
            <a:chOff x="3342706" y="5028767"/>
            <a:chExt cx="1896408" cy="946215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A7C2480-1E4D-0463-24E1-06B021794DC3}"/>
                </a:ext>
              </a:extLst>
            </p:cNvPr>
            <p:cNvSpPr txBox="1"/>
            <p:nvPr/>
          </p:nvSpPr>
          <p:spPr>
            <a:xfrm>
              <a:off x="3950266" y="5030113"/>
              <a:ext cx="687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1150</a:t>
              </a:r>
              <a:endPara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8C4B5AB3-C333-6C93-900E-739A489BC4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9616" y="5375110"/>
              <a:ext cx="602886" cy="599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10">
              <a:extLst>
                <a:ext uri="{FF2B5EF4-FFF2-40B4-BE49-F238E27FC236}">
                  <a16:creationId xmlns:a16="http://schemas.microsoft.com/office/drawing/2014/main" id="{66C03812-2205-4BB3-15F8-182EE8AA1A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6795" y="5383286"/>
              <a:ext cx="541386" cy="541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16">
              <a:extLst>
                <a:ext uri="{FF2B5EF4-FFF2-40B4-BE49-F238E27FC236}">
                  <a16:creationId xmlns:a16="http://schemas.microsoft.com/office/drawing/2014/main" id="{10604AC4-636B-1163-5CE4-B3457A0C25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2680" y="5293565"/>
              <a:ext cx="605864" cy="631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F832972-73C4-8CE5-8378-C2522B5B40FD}"/>
                </a:ext>
              </a:extLst>
            </p:cNvPr>
            <p:cNvSpPr txBox="1"/>
            <p:nvPr/>
          </p:nvSpPr>
          <p:spPr>
            <a:xfrm>
              <a:off x="3342706" y="5028767"/>
              <a:ext cx="687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1070</a:t>
              </a:r>
              <a:endPara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A780797-A591-D766-C558-C5F12C133CDC}"/>
                </a:ext>
              </a:extLst>
            </p:cNvPr>
            <p:cNvSpPr txBox="1"/>
            <p:nvPr/>
          </p:nvSpPr>
          <p:spPr>
            <a:xfrm>
              <a:off x="4552111" y="5028767"/>
              <a:ext cx="687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1020</a:t>
              </a:r>
              <a:endPara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477EECC-049C-E32C-E795-9146E2354875}"/>
              </a:ext>
            </a:extLst>
          </p:cNvPr>
          <p:cNvGrpSpPr/>
          <p:nvPr/>
        </p:nvGrpSpPr>
        <p:grpSpPr>
          <a:xfrm>
            <a:off x="4074680" y="5619936"/>
            <a:ext cx="1896408" cy="946215"/>
            <a:chOff x="3342706" y="5028767"/>
            <a:chExt cx="1896408" cy="94621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C9D345F-3DFC-E382-6B24-F946F531E00C}"/>
                </a:ext>
              </a:extLst>
            </p:cNvPr>
            <p:cNvSpPr txBox="1"/>
            <p:nvPr/>
          </p:nvSpPr>
          <p:spPr>
            <a:xfrm>
              <a:off x="3950266" y="5030113"/>
              <a:ext cx="687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1460</a:t>
              </a:r>
              <a:endPara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DF12FE2B-E6DB-E9F1-436D-BEDB649DFA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9616" y="5375110"/>
              <a:ext cx="602886" cy="599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10">
              <a:extLst>
                <a:ext uri="{FF2B5EF4-FFF2-40B4-BE49-F238E27FC236}">
                  <a16:creationId xmlns:a16="http://schemas.microsoft.com/office/drawing/2014/main" id="{3A80740C-48C2-BAF5-3D0D-11D5EA3955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6795" y="5383286"/>
              <a:ext cx="541386" cy="541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16">
              <a:extLst>
                <a:ext uri="{FF2B5EF4-FFF2-40B4-BE49-F238E27FC236}">
                  <a16:creationId xmlns:a16="http://schemas.microsoft.com/office/drawing/2014/main" id="{E5CD1FD4-7D59-2A3E-C1B3-9C1806D41D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2680" y="5293565"/>
              <a:ext cx="605864" cy="631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49D4710-D3BA-5784-9F92-92F430B8864D}"/>
                </a:ext>
              </a:extLst>
            </p:cNvPr>
            <p:cNvSpPr txBox="1"/>
            <p:nvPr/>
          </p:nvSpPr>
          <p:spPr>
            <a:xfrm>
              <a:off x="3342706" y="5028767"/>
              <a:ext cx="687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1570</a:t>
              </a:r>
              <a:endPara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685A066-51AC-58EE-AABE-225897CFE3B6}"/>
                </a:ext>
              </a:extLst>
            </p:cNvPr>
            <p:cNvSpPr txBox="1"/>
            <p:nvPr/>
          </p:nvSpPr>
          <p:spPr>
            <a:xfrm>
              <a:off x="4552111" y="5028767"/>
              <a:ext cx="687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960</a:t>
              </a:r>
              <a:endPara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DBCF638-A870-CB9E-655E-07E19EFB2799}"/>
              </a:ext>
            </a:extLst>
          </p:cNvPr>
          <p:cNvGrpSpPr/>
          <p:nvPr/>
        </p:nvGrpSpPr>
        <p:grpSpPr>
          <a:xfrm>
            <a:off x="8230274" y="3727506"/>
            <a:ext cx="1896408" cy="946215"/>
            <a:chOff x="3342706" y="5028767"/>
            <a:chExt cx="1896408" cy="946215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8828388-BF54-6C10-A9D8-693BEA8BE81E}"/>
                </a:ext>
              </a:extLst>
            </p:cNvPr>
            <p:cNvSpPr txBox="1"/>
            <p:nvPr/>
          </p:nvSpPr>
          <p:spPr>
            <a:xfrm>
              <a:off x="3950266" y="5030113"/>
              <a:ext cx="687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1250</a:t>
              </a:r>
              <a:endPara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FBA95E0B-10F5-66F3-C967-FEF0A076A9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9616" y="5375110"/>
              <a:ext cx="602886" cy="599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10">
              <a:extLst>
                <a:ext uri="{FF2B5EF4-FFF2-40B4-BE49-F238E27FC236}">
                  <a16:creationId xmlns:a16="http://schemas.microsoft.com/office/drawing/2014/main" id="{998C0BF8-EE7C-F02A-D79F-E0370AAC3D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6795" y="5383286"/>
              <a:ext cx="541386" cy="541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16">
              <a:extLst>
                <a:ext uri="{FF2B5EF4-FFF2-40B4-BE49-F238E27FC236}">
                  <a16:creationId xmlns:a16="http://schemas.microsoft.com/office/drawing/2014/main" id="{004BAD11-BF72-A0DC-3660-3A9AA39D10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2680" y="5293565"/>
              <a:ext cx="605864" cy="631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23C5394-8890-8AF6-A7E1-873F7E5EEDFC}"/>
                </a:ext>
              </a:extLst>
            </p:cNvPr>
            <p:cNvSpPr txBox="1"/>
            <p:nvPr/>
          </p:nvSpPr>
          <p:spPr>
            <a:xfrm>
              <a:off x="3342706" y="5028767"/>
              <a:ext cx="687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2060</a:t>
              </a:r>
              <a:endPara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9A64324-0429-37B1-55C5-A704472BB4CA}"/>
                </a:ext>
              </a:extLst>
            </p:cNvPr>
            <p:cNvSpPr txBox="1"/>
            <p:nvPr/>
          </p:nvSpPr>
          <p:spPr>
            <a:xfrm>
              <a:off x="4552111" y="5028767"/>
              <a:ext cx="687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1320</a:t>
              </a:r>
              <a:endPara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DDC50D6-65A6-0A75-9C4F-272803E48692}"/>
              </a:ext>
            </a:extLst>
          </p:cNvPr>
          <p:cNvGrpSpPr/>
          <p:nvPr/>
        </p:nvGrpSpPr>
        <p:grpSpPr>
          <a:xfrm>
            <a:off x="8226852" y="5619936"/>
            <a:ext cx="1896408" cy="946215"/>
            <a:chOff x="3342706" y="5028767"/>
            <a:chExt cx="1896408" cy="946215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FB990F4-3004-5670-01F5-F554359D4EE1}"/>
                </a:ext>
              </a:extLst>
            </p:cNvPr>
            <p:cNvSpPr txBox="1"/>
            <p:nvPr/>
          </p:nvSpPr>
          <p:spPr>
            <a:xfrm>
              <a:off x="3950266" y="5030113"/>
              <a:ext cx="687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1500</a:t>
              </a:r>
              <a:endPara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F66F6F80-3E42-1E7A-8288-E1FA36E660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9616" y="5375110"/>
              <a:ext cx="602886" cy="599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10">
              <a:extLst>
                <a:ext uri="{FF2B5EF4-FFF2-40B4-BE49-F238E27FC236}">
                  <a16:creationId xmlns:a16="http://schemas.microsoft.com/office/drawing/2014/main" id="{C275B9A0-7660-AA53-19E3-5EDBE257C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6795" y="5383286"/>
              <a:ext cx="541386" cy="541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16">
              <a:extLst>
                <a:ext uri="{FF2B5EF4-FFF2-40B4-BE49-F238E27FC236}">
                  <a16:creationId xmlns:a16="http://schemas.microsoft.com/office/drawing/2014/main" id="{E5CBF56B-BF0C-ED4D-C401-96D94B047E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2680" y="5293565"/>
              <a:ext cx="605864" cy="631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478D39A-12AD-3037-635D-EE95E70B7508}"/>
                </a:ext>
              </a:extLst>
            </p:cNvPr>
            <p:cNvSpPr txBox="1"/>
            <p:nvPr/>
          </p:nvSpPr>
          <p:spPr>
            <a:xfrm>
              <a:off x="3342706" y="5028767"/>
              <a:ext cx="687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1890</a:t>
              </a:r>
              <a:endPara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77196BE-AAB8-93E0-04E0-B1EE5D9456AC}"/>
                </a:ext>
              </a:extLst>
            </p:cNvPr>
            <p:cNvSpPr txBox="1"/>
            <p:nvPr/>
          </p:nvSpPr>
          <p:spPr>
            <a:xfrm>
              <a:off x="4552111" y="5028767"/>
              <a:ext cx="687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1680</a:t>
              </a:r>
              <a:endPara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B9CE2E35-76DA-7223-DA75-7262BEE30A99}"/>
              </a:ext>
            </a:extLst>
          </p:cNvPr>
          <p:cNvSpPr txBox="1"/>
          <p:nvPr/>
        </p:nvSpPr>
        <p:spPr>
          <a:xfrm>
            <a:off x="2532761" y="1466739"/>
            <a:ext cx="87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570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89362FF-3797-17A5-D2F1-941ADE13B075}"/>
              </a:ext>
            </a:extLst>
          </p:cNvPr>
          <p:cNvSpPr txBox="1"/>
          <p:nvPr/>
        </p:nvSpPr>
        <p:spPr>
          <a:xfrm>
            <a:off x="4579964" y="685475"/>
            <a:ext cx="87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580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2920844-AB6E-81AE-CE69-F2357F010884}"/>
              </a:ext>
            </a:extLst>
          </p:cNvPr>
          <p:cNvSpPr txBox="1"/>
          <p:nvPr/>
        </p:nvSpPr>
        <p:spPr>
          <a:xfrm>
            <a:off x="4589665" y="2248004"/>
            <a:ext cx="87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650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6A2A091-E63B-3033-57E2-1A1069F32B97}"/>
              </a:ext>
            </a:extLst>
          </p:cNvPr>
          <p:cNvSpPr txBox="1"/>
          <p:nvPr/>
        </p:nvSpPr>
        <p:spPr>
          <a:xfrm>
            <a:off x="6666818" y="1466739"/>
            <a:ext cx="87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590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67CDE13-864F-2D0A-C2CC-EC29D76759EC}"/>
              </a:ext>
            </a:extLst>
          </p:cNvPr>
          <p:cNvSpPr txBox="1"/>
          <p:nvPr/>
        </p:nvSpPr>
        <p:spPr>
          <a:xfrm>
            <a:off x="8732136" y="685475"/>
            <a:ext cx="87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620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5EDD3DA-5890-61DA-3634-0E4E274EBAB6}"/>
              </a:ext>
            </a:extLst>
          </p:cNvPr>
          <p:cNvSpPr txBox="1"/>
          <p:nvPr/>
        </p:nvSpPr>
        <p:spPr>
          <a:xfrm>
            <a:off x="8731266" y="2248004"/>
            <a:ext cx="87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670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A051D5A-6C1A-65F6-1FC2-AE3A4CA0C9EB}"/>
              </a:ext>
            </a:extLst>
          </p:cNvPr>
          <p:cNvSpPr txBox="1"/>
          <p:nvPr/>
        </p:nvSpPr>
        <p:spPr>
          <a:xfrm>
            <a:off x="10800875" y="1466739"/>
            <a:ext cx="87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640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23E14DE-C6D0-C6D3-22C8-94AD5D9E2419}"/>
              </a:ext>
            </a:extLst>
          </p:cNvPr>
          <p:cNvGrpSpPr/>
          <p:nvPr/>
        </p:nvGrpSpPr>
        <p:grpSpPr>
          <a:xfrm>
            <a:off x="-1113" y="4673721"/>
            <a:ext cx="1896408" cy="946215"/>
            <a:chOff x="3342706" y="5028767"/>
            <a:chExt cx="1896408" cy="946215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71EA6E7-45B6-19D4-23D6-974125C2472A}"/>
                </a:ext>
              </a:extLst>
            </p:cNvPr>
            <p:cNvSpPr txBox="1"/>
            <p:nvPr/>
          </p:nvSpPr>
          <p:spPr>
            <a:xfrm>
              <a:off x="3950266" y="5030113"/>
              <a:ext cx="687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320</a:t>
              </a:r>
              <a:endPara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70DFE5F9-2E16-234C-F7C2-2DCF77CB0C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9616" y="5375110"/>
              <a:ext cx="602886" cy="599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" name="Picture 10">
              <a:extLst>
                <a:ext uri="{FF2B5EF4-FFF2-40B4-BE49-F238E27FC236}">
                  <a16:creationId xmlns:a16="http://schemas.microsoft.com/office/drawing/2014/main" id="{87A3B5F7-ABFD-DCAF-386F-A8E33D715B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6795" y="5383286"/>
              <a:ext cx="541386" cy="541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0" name="Picture 16">
              <a:extLst>
                <a:ext uri="{FF2B5EF4-FFF2-40B4-BE49-F238E27FC236}">
                  <a16:creationId xmlns:a16="http://schemas.microsoft.com/office/drawing/2014/main" id="{C3CE9847-056E-AC2F-109D-E8F7B67C93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2680" y="5293565"/>
              <a:ext cx="605864" cy="631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335FEA9-5775-02D6-5643-6A499DCB1BEC}"/>
                </a:ext>
              </a:extLst>
            </p:cNvPr>
            <p:cNvSpPr txBox="1"/>
            <p:nvPr/>
          </p:nvSpPr>
          <p:spPr>
            <a:xfrm>
              <a:off x="3342706" y="5028767"/>
              <a:ext cx="687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270</a:t>
              </a:r>
              <a:endPara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FAFC307-8FAE-87BD-83C8-A7061E9B5C6A}"/>
                </a:ext>
              </a:extLst>
            </p:cNvPr>
            <p:cNvSpPr txBox="1"/>
            <p:nvPr/>
          </p:nvSpPr>
          <p:spPr>
            <a:xfrm>
              <a:off x="4552111" y="5028767"/>
              <a:ext cx="687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290</a:t>
              </a:r>
              <a:endPara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8516B6D6-F442-3479-3271-3ED05ACAF555}"/>
              </a:ext>
            </a:extLst>
          </p:cNvPr>
          <p:cNvSpPr txBox="1"/>
          <p:nvPr/>
        </p:nvSpPr>
        <p:spPr>
          <a:xfrm>
            <a:off x="512130" y="1466739"/>
            <a:ext cx="87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310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1887E7C8-BA9B-9AD0-9B48-82A6C3693077}"/>
              </a:ext>
            </a:extLst>
          </p:cNvPr>
          <p:cNvGrpSpPr/>
          <p:nvPr/>
        </p:nvGrpSpPr>
        <p:grpSpPr>
          <a:xfrm>
            <a:off x="1391125" y="1314336"/>
            <a:ext cx="1304827" cy="369332"/>
            <a:chOff x="1391125" y="1314336"/>
            <a:chExt cx="1304827" cy="369332"/>
          </a:xfrm>
        </p:grpSpPr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E445F8C9-5BFF-98D1-9954-C94E270A3602}"/>
                </a:ext>
              </a:extLst>
            </p:cNvPr>
            <p:cNvCxnSpPr>
              <a:stCxn id="103" idx="3"/>
              <a:endCxn id="89" idx="1"/>
            </p:cNvCxnSpPr>
            <p:nvPr/>
          </p:nvCxnSpPr>
          <p:spPr>
            <a:xfrm>
              <a:off x="1391125" y="1651405"/>
              <a:ext cx="1141636" cy="0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 w="lg" len="lg"/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FE821A1-345F-B888-4833-3285C5848130}"/>
                </a:ext>
              </a:extLst>
            </p:cNvPr>
            <p:cNvSpPr txBox="1"/>
            <p:nvPr/>
          </p:nvSpPr>
          <p:spPr>
            <a:xfrm>
              <a:off x="1494507" y="1314336"/>
              <a:ext cx="1201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Uninline</a:t>
              </a:r>
              <a:endParaRPr lang="en-US" dirty="0"/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C9130C37-FB09-B8A9-D4A1-EBC9AE751E79}"/>
              </a:ext>
            </a:extLst>
          </p:cNvPr>
          <p:cNvGrpSpPr/>
          <p:nvPr/>
        </p:nvGrpSpPr>
        <p:grpSpPr>
          <a:xfrm>
            <a:off x="3411756" y="1318500"/>
            <a:ext cx="3255062" cy="369332"/>
            <a:chOff x="3411756" y="1318500"/>
            <a:chExt cx="3255062" cy="369332"/>
          </a:xfrm>
        </p:grpSpPr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4DE6A98E-3921-568F-EFE5-8FB0720C5B5B}"/>
                </a:ext>
              </a:extLst>
            </p:cNvPr>
            <p:cNvCxnSpPr>
              <a:cxnSpLocks/>
              <a:stCxn id="89" idx="3"/>
              <a:endCxn id="92" idx="1"/>
            </p:cNvCxnSpPr>
            <p:nvPr/>
          </p:nvCxnSpPr>
          <p:spPr>
            <a:xfrm>
              <a:off x="3411756" y="1651405"/>
              <a:ext cx="3255062" cy="0"/>
            </a:xfrm>
            <a:prstGeom prst="straightConnector1">
              <a:avLst/>
            </a:prstGeom>
            <a:ln>
              <a:tailEnd type="triangle" w="lg" len="lg"/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83C3BF4C-09FD-CF5D-2D5F-25B7D5CD5B5B}"/>
                </a:ext>
              </a:extLst>
            </p:cNvPr>
            <p:cNvSpPr txBox="1"/>
            <p:nvPr/>
          </p:nvSpPr>
          <p:spPr>
            <a:xfrm>
              <a:off x="4835885" y="1318500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Link</a:t>
              </a: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3E512BC9-E945-0593-0D33-80773E1BB107}"/>
              </a:ext>
            </a:extLst>
          </p:cNvPr>
          <p:cNvGrpSpPr/>
          <p:nvPr/>
        </p:nvGrpSpPr>
        <p:grpSpPr>
          <a:xfrm>
            <a:off x="5468660" y="2118724"/>
            <a:ext cx="3262606" cy="369332"/>
            <a:chOff x="5468660" y="2118724"/>
            <a:chExt cx="3262606" cy="369332"/>
          </a:xfrm>
        </p:grpSpPr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DCFC6A73-14F3-53B4-3EC2-DF191B929373}"/>
                </a:ext>
              </a:extLst>
            </p:cNvPr>
            <p:cNvCxnSpPr>
              <a:cxnSpLocks/>
              <a:stCxn id="91" idx="3"/>
              <a:endCxn id="94" idx="1"/>
            </p:cNvCxnSpPr>
            <p:nvPr/>
          </p:nvCxnSpPr>
          <p:spPr>
            <a:xfrm>
              <a:off x="5468660" y="2432670"/>
              <a:ext cx="3262606" cy="0"/>
            </a:xfrm>
            <a:prstGeom prst="straightConnector1">
              <a:avLst/>
            </a:prstGeom>
            <a:ln>
              <a:tailEnd type="triangle" w="lg" len="lg"/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71CA85B-72C4-67A5-AD3F-80BAB252E524}"/>
                </a:ext>
              </a:extLst>
            </p:cNvPr>
            <p:cNvSpPr txBox="1"/>
            <p:nvPr/>
          </p:nvSpPr>
          <p:spPr>
            <a:xfrm>
              <a:off x="6723342" y="2118724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Link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E08C185A-2175-B82F-5878-8584C6F131A6}"/>
              </a:ext>
            </a:extLst>
          </p:cNvPr>
          <p:cNvGrpSpPr/>
          <p:nvPr/>
        </p:nvGrpSpPr>
        <p:grpSpPr>
          <a:xfrm>
            <a:off x="5458959" y="548590"/>
            <a:ext cx="3273177" cy="369332"/>
            <a:chOff x="5458959" y="548590"/>
            <a:chExt cx="3273177" cy="369332"/>
          </a:xfrm>
        </p:grpSpPr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19E732EC-CC75-CC31-DCA4-12057EFFBFA9}"/>
                </a:ext>
              </a:extLst>
            </p:cNvPr>
            <p:cNvCxnSpPr>
              <a:cxnSpLocks/>
              <a:stCxn id="90" idx="3"/>
              <a:endCxn id="93" idx="1"/>
            </p:cNvCxnSpPr>
            <p:nvPr/>
          </p:nvCxnSpPr>
          <p:spPr>
            <a:xfrm>
              <a:off x="5458959" y="870141"/>
              <a:ext cx="3273177" cy="0"/>
            </a:xfrm>
            <a:prstGeom prst="straightConnector1">
              <a:avLst/>
            </a:prstGeom>
            <a:ln>
              <a:tailEnd type="triangle" w="lg" len="lg"/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BB88AC68-113F-9459-CAF8-E77FC24FEBBE}"/>
                </a:ext>
              </a:extLst>
            </p:cNvPr>
            <p:cNvSpPr txBox="1"/>
            <p:nvPr/>
          </p:nvSpPr>
          <p:spPr>
            <a:xfrm>
              <a:off x="6723342" y="548590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Link</a:t>
              </a: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A6E3FD38-FA7E-D44C-4BD7-9B2A42440233}"/>
              </a:ext>
            </a:extLst>
          </p:cNvPr>
          <p:cNvGrpSpPr/>
          <p:nvPr/>
        </p:nvGrpSpPr>
        <p:grpSpPr>
          <a:xfrm>
            <a:off x="3411756" y="870141"/>
            <a:ext cx="1168208" cy="781264"/>
            <a:chOff x="3411756" y="870141"/>
            <a:chExt cx="1168208" cy="781264"/>
          </a:xfrm>
        </p:grpSpPr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FBB75D06-5613-0C71-D701-90E3BFD8B5A7}"/>
                </a:ext>
              </a:extLst>
            </p:cNvPr>
            <p:cNvCxnSpPr>
              <a:cxnSpLocks/>
              <a:stCxn id="89" idx="3"/>
              <a:endCxn id="90" idx="1"/>
            </p:cNvCxnSpPr>
            <p:nvPr/>
          </p:nvCxnSpPr>
          <p:spPr>
            <a:xfrm flipV="1">
              <a:off x="3411756" y="870141"/>
              <a:ext cx="1168208" cy="781264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lg" len="lg"/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0FB9B1BB-F1A4-B4BD-EA05-DA37A9DE8190}"/>
                </a:ext>
              </a:extLst>
            </p:cNvPr>
            <p:cNvSpPr txBox="1"/>
            <p:nvPr/>
          </p:nvSpPr>
          <p:spPr>
            <a:xfrm rot="19627316">
              <a:off x="3595484" y="964830"/>
              <a:ext cx="766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Switch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B39F579F-5BC0-FC34-F9AB-0BA97E572018}"/>
              </a:ext>
            </a:extLst>
          </p:cNvPr>
          <p:cNvGrpSpPr/>
          <p:nvPr/>
        </p:nvGrpSpPr>
        <p:grpSpPr>
          <a:xfrm>
            <a:off x="3411756" y="1651405"/>
            <a:ext cx="1177909" cy="781265"/>
            <a:chOff x="3411756" y="1651405"/>
            <a:chExt cx="1177909" cy="781265"/>
          </a:xfrm>
        </p:grpSpPr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F9AF12FA-4CE7-9A39-0D66-599B769D0B84}"/>
                </a:ext>
              </a:extLst>
            </p:cNvPr>
            <p:cNvCxnSpPr>
              <a:cxnSpLocks/>
              <a:stCxn id="89" idx="3"/>
              <a:endCxn id="91" idx="1"/>
            </p:cNvCxnSpPr>
            <p:nvPr/>
          </p:nvCxnSpPr>
          <p:spPr>
            <a:xfrm>
              <a:off x="3411756" y="1651405"/>
              <a:ext cx="1177909" cy="781265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 w="lg" len="lg"/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1EF81FD-3B6E-0F53-BD6C-34A96DA3E87F}"/>
                </a:ext>
              </a:extLst>
            </p:cNvPr>
            <p:cNvSpPr txBox="1"/>
            <p:nvPr/>
          </p:nvSpPr>
          <p:spPr>
            <a:xfrm rot="1989523">
              <a:off x="3531916" y="1983999"/>
              <a:ext cx="889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V-Table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B569592E-DE2D-B433-0E34-D05D6E6A8E4B}"/>
              </a:ext>
            </a:extLst>
          </p:cNvPr>
          <p:cNvGrpSpPr/>
          <p:nvPr/>
        </p:nvGrpSpPr>
        <p:grpSpPr>
          <a:xfrm>
            <a:off x="7545813" y="1013318"/>
            <a:ext cx="1625821" cy="638087"/>
            <a:chOff x="7545813" y="1013318"/>
            <a:chExt cx="1625821" cy="638087"/>
          </a:xfrm>
        </p:grpSpPr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B09D82FA-0553-3AD8-6BEC-7AD513025032}"/>
                </a:ext>
              </a:extLst>
            </p:cNvPr>
            <p:cNvCxnSpPr>
              <a:cxnSpLocks/>
              <a:stCxn id="92" idx="3"/>
              <a:endCxn id="93" idx="2"/>
            </p:cNvCxnSpPr>
            <p:nvPr/>
          </p:nvCxnSpPr>
          <p:spPr>
            <a:xfrm flipV="1">
              <a:off x="7545813" y="1054807"/>
              <a:ext cx="1625821" cy="59659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lg" len="lg"/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DD928560-2C6D-7881-4BD7-C59EEA57D1D3}"/>
                </a:ext>
              </a:extLst>
            </p:cNvPr>
            <p:cNvSpPr txBox="1"/>
            <p:nvPr/>
          </p:nvSpPr>
          <p:spPr>
            <a:xfrm rot="20389178">
              <a:off x="8070513" y="1013318"/>
              <a:ext cx="766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Switch</a:t>
              </a: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F9504CB9-5066-B69A-7630-883EB4974DCA}"/>
              </a:ext>
            </a:extLst>
          </p:cNvPr>
          <p:cNvGrpSpPr/>
          <p:nvPr/>
        </p:nvGrpSpPr>
        <p:grpSpPr>
          <a:xfrm>
            <a:off x="7545813" y="1651405"/>
            <a:ext cx="1624951" cy="646509"/>
            <a:chOff x="7545813" y="1651405"/>
            <a:chExt cx="1624951" cy="646509"/>
          </a:xfrm>
        </p:grpSpPr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F5B7473C-D05E-1758-931F-0B68FB4DC608}"/>
                </a:ext>
              </a:extLst>
            </p:cNvPr>
            <p:cNvCxnSpPr>
              <a:cxnSpLocks/>
              <a:stCxn id="92" idx="3"/>
              <a:endCxn id="94" idx="0"/>
            </p:cNvCxnSpPr>
            <p:nvPr/>
          </p:nvCxnSpPr>
          <p:spPr>
            <a:xfrm>
              <a:off x="7545813" y="1651405"/>
              <a:ext cx="1624951" cy="596599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 w="lg" len="lg"/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FF4885D2-A4B4-EDD7-CB66-D2C798D7404D}"/>
                </a:ext>
              </a:extLst>
            </p:cNvPr>
            <p:cNvSpPr txBox="1"/>
            <p:nvPr/>
          </p:nvSpPr>
          <p:spPr>
            <a:xfrm rot="1196395">
              <a:off x="8020799" y="1928582"/>
              <a:ext cx="889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V-Table</a:t>
              </a: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01F84866-EA62-7EF3-174F-5659854B9136}"/>
              </a:ext>
            </a:extLst>
          </p:cNvPr>
          <p:cNvGrpSpPr/>
          <p:nvPr/>
        </p:nvGrpSpPr>
        <p:grpSpPr>
          <a:xfrm>
            <a:off x="9610261" y="1651405"/>
            <a:ext cx="1190614" cy="781265"/>
            <a:chOff x="9610261" y="1651405"/>
            <a:chExt cx="1190614" cy="781265"/>
          </a:xfrm>
        </p:grpSpPr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FDD568AA-433F-FA4F-348F-419694755F64}"/>
                </a:ext>
              </a:extLst>
            </p:cNvPr>
            <p:cNvCxnSpPr>
              <a:cxnSpLocks/>
              <a:stCxn id="94" idx="3"/>
              <a:endCxn id="95" idx="1"/>
            </p:cNvCxnSpPr>
            <p:nvPr/>
          </p:nvCxnSpPr>
          <p:spPr>
            <a:xfrm flipV="1">
              <a:off x="9610261" y="1651405"/>
              <a:ext cx="1190614" cy="781265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 w="lg" len="lg"/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4BE9E243-13BF-8348-7E13-B1FFFC5159AC}"/>
                </a:ext>
              </a:extLst>
            </p:cNvPr>
            <p:cNvSpPr txBox="1"/>
            <p:nvPr/>
          </p:nvSpPr>
          <p:spPr>
            <a:xfrm rot="19627316">
              <a:off x="9682811" y="1787359"/>
              <a:ext cx="848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Offsets</a:t>
              </a:r>
            </a:p>
          </p:txBody>
        </p:sp>
      </p:grp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70F2F968-A5C8-4A30-FC3C-BE0AD0579FA3}"/>
              </a:ext>
            </a:extLst>
          </p:cNvPr>
          <p:cNvCxnSpPr>
            <a:cxnSpLocks/>
          </p:cNvCxnSpPr>
          <p:nvPr/>
        </p:nvCxnSpPr>
        <p:spPr>
          <a:xfrm>
            <a:off x="1864617" y="5265277"/>
            <a:ext cx="248453" cy="0"/>
          </a:xfrm>
          <a:prstGeom prst="straightConnector1">
            <a:avLst/>
          </a:prstGeom>
          <a:ln>
            <a:solidFill>
              <a:srgbClr val="92D050"/>
            </a:solidFill>
            <a:tailEnd type="triangle" w="lg" len="lg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F899B9A-272F-63BC-F7E3-9AEE0927018C}"/>
              </a:ext>
            </a:extLst>
          </p:cNvPr>
          <p:cNvCxnSpPr>
            <a:cxnSpLocks/>
          </p:cNvCxnSpPr>
          <p:nvPr/>
        </p:nvCxnSpPr>
        <p:spPr>
          <a:xfrm flipV="1">
            <a:off x="3802787" y="4672375"/>
            <a:ext cx="435752" cy="346343"/>
          </a:xfrm>
          <a:prstGeom prst="straightConnector1">
            <a:avLst/>
          </a:prstGeom>
          <a:ln>
            <a:solidFill>
              <a:srgbClr val="7030A0"/>
            </a:solidFill>
            <a:tailEnd type="triangle" w="lg" len="lg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AE62277F-64FE-3B72-21C3-E5BD25B6C95A}"/>
              </a:ext>
            </a:extLst>
          </p:cNvPr>
          <p:cNvCxnSpPr>
            <a:cxnSpLocks/>
          </p:cNvCxnSpPr>
          <p:nvPr/>
        </p:nvCxnSpPr>
        <p:spPr>
          <a:xfrm flipV="1">
            <a:off x="7953156" y="4696710"/>
            <a:ext cx="435752" cy="346343"/>
          </a:xfrm>
          <a:prstGeom prst="straightConnector1">
            <a:avLst/>
          </a:prstGeom>
          <a:ln>
            <a:solidFill>
              <a:srgbClr val="7030A0"/>
            </a:solidFill>
            <a:tailEnd type="triangle" w="lg" len="lg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BC9AE980-BB5E-3B7D-90E7-44FFE7C7A276}"/>
              </a:ext>
            </a:extLst>
          </p:cNvPr>
          <p:cNvCxnSpPr>
            <a:cxnSpLocks/>
          </p:cNvCxnSpPr>
          <p:nvPr/>
        </p:nvCxnSpPr>
        <p:spPr>
          <a:xfrm>
            <a:off x="3812961" y="5569626"/>
            <a:ext cx="385008" cy="353174"/>
          </a:xfrm>
          <a:prstGeom prst="straightConnector1">
            <a:avLst/>
          </a:prstGeom>
          <a:ln>
            <a:solidFill>
              <a:srgbClr val="0070C0"/>
            </a:solidFill>
            <a:tailEnd type="triangle" w="lg" len="lg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13EFCDF-05DD-87CF-79AB-4DCB1B92FA13}"/>
              </a:ext>
            </a:extLst>
          </p:cNvPr>
          <p:cNvCxnSpPr>
            <a:cxnSpLocks/>
          </p:cNvCxnSpPr>
          <p:nvPr/>
        </p:nvCxnSpPr>
        <p:spPr>
          <a:xfrm>
            <a:off x="7944069" y="5569626"/>
            <a:ext cx="385008" cy="353174"/>
          </a:xfrm>
          <a:prstGeom prst="straightConnector1">
            <a:avLst/>
          </a:prstGeom>
          <a:ln>
            <a:solidFill>
              <a:srgbClr val="0070C0"/>
            </a:solidFill>
            <a:tailEnd type="triangle" w="lg" len="lg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7A14C584-25BF-3E83-FE1E-C97209B9B35B}"/>
              </a:ext>
            </a:extLst>
          </p:cNvPr>
          <p:cNvCxnSpPr>
            <a:cxnSpLocks/>
          </p:cNvCxnSpPr>
          <p:nvPr/>
        </p:nvCxnSpPr>
        <p:spPr>
          <a:xfrm flipV="1">
            <a:off x="10053354" y="5579164"/>
            <a:ext cx="435752" cy="346343"/>
          </a:xfrm>
          <a:prstGeom prst="straightConnector1">
            <a:avLst/>
          </a:prstGeom>
          <a:ln>
            <a:solidFill>
              <a:srgbClr val="FFC000"/>
            </a:solidFill>
            <a:tailEnd type="triangle" w="lg" len="lg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BA580B1A-D8CD-F4A9-AC8D-3E4E02842815}"/>
              </a:ext>
            </a:extLst>
          </p:cNvPr>
          <p:cNvCxnSpPr>
            <a:cxnSpLocks/>
          </p:cNvCxnSpPr>
          <p:nvPr/>
        </p:nvCxnSpPr>
        <p:spPr>
          <a:xfrm>
            <a:off x="6030852" y="6200288"/>
            <a:ext cx="2165485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990468B1-BBAE-241F-D9B7-F0049EF40F76}"/>
              </a:ext>
            </a:extLst>
          </p:cNvPr>
          <p:cNvCxnSpPr>
            <a:cxnSpLocks/>
          </p:cNvCxnSpPr>
          <p:nvPr/>
        </p:nvCxnSpPr>
        <p:spPr>
          <a:xfrm>
            <a:off x="3965718" y="5298933"/>
            <a:ext cx="2165485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4D19B68-9958-EFC1-27F1-92A1D04BD989}"/>
              </a:ext>
            </a:extLst>
          </p:cNvPr>
          <p:cNvCxnSpPr>
            <a:cxnSpLocks/>
          </p:cNvCxnSpPr>
          <p:nvPr/>
        </p:nvCxnSpPr>
        <p:spPr>
          <a:xfrm>
            <a:off x="6024756" y="4334488"/>
            <a:ext cx="2165485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C7F2EF3B-46C6-A855-1AA6-9BEA270354DD}"/>
              </a:ext>
            </a:extLst>
          </p:cNvPr>
          <p:cNvCxnSpPr>
            <a:cxnSpLocks/>
          </p:cNvCxnSpPr>
          <p:nvPr/>
        </p:nvCxnSpPr>
        <p:spPr>
          <a:xfrm>
            <a:off x="-1113" y="3255690"/>
            <a:ext cx="1219311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6" name="Title 1">
            <a:extLst>
              <a:ext uri="{FF2B5EF4-FFF2-40B4-BE49-F238E27FC236}">
                <a16:creationId xmlns:a16="http://schemas.microsoft.com/office/drawing/2014/main" id="{5D7E5C54-E436-3A98-3450-8615626CCBEA}"/>
              </a:ext>
            </a:extLst>
          </p:cNvPr>
          <p:cNvSpPr txBox="1">
            <a:spLocks/>
          </p:cNvSpPr>
          <p:nvPr/>
        </p:nvSpPr>
        <p:spPr>
          <a:xfrm>
            <a:off x="2776530" y="2937698"/>
            <a:ext cx="6638940" cy="635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Breaking Down Performance</a:t>
            </a:r>
          </a:p>
        </p:txBody>
      </p:sp>
    </p:spTree>
    <p:extLst>
      <p:ext uri="{BB962C8B-B14F-4D97-AF65-F5344CB8AC3E}">
        <p14:creationId xmlns:p14="http://schemas.microsoft.com/office/powerpoint/2010/main" val="113312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0" grpId="0"/>
      <p:bldP spid="91" grpId="0"/>
      <p:bldP spid="92" grpId="0"/>
      <p:bldP spid="93" grpId="0"/>
      <p:bldP spid="94" grpId="0"/>
      <p:bldP spid="95" grpId="0"/>
      <p:bldP spid="10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392B8-5462-2F98-A002-EAA13C6DD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B539A-C2F7-DADE-8C74-1BF0F5EEDC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26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C554C4-E94E-DF0C-8E58-D9FD94017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 Switching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7B6D48-7812-C352-E53C-3D035D678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Both </a:t>
            </a:r>
            <a:r>
              <a:rPr lang="en-US" sz="2800" dirty="0" err="1"/>
              <a:t>br_table</a:t>
            </a:r>
            <a:r>
              <a:rPr lang="en-US" sz="2800" dirty="0"/>
              <a:t> and cascading branches are oddly slow</a:t>
            </a:r>
          </a:p>
          <a:p>
            <a:r>
              <a:rPr lang="en-US" sz="2800" dirty="0"/>
              <a:t>When doing whole-program compilation:</a:t>
            </a:r>
          </a:p>
          <a:p>
            <a:pPr lvl="1"/>
            <a:r>
              <a:rPr lang="en-US" sz="2400" dirty="0"/>
              <a:t>Compile class/interface methods to use switching rather than </a:t>
            </a:r>
            <a:r>
              <a:rPr lang="en-US" sz="2400" dirty="0" err="1"/>
              <a:t>call_indirect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302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89008B-EE0F-AEC4-805F-A8F7E6ECB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Indirect Calls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F6C77A-EAC3-5493-6BDF-77674EC26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471186" cy="4572000"/>
          </a:xfrm>
        </p:spPr>
        <p:txBody>
          <a:bodyPr>
            <a:normAutofit/>
          </a:bodyPr>
          <a:lstStyle/>
          <a:p>
            <a:r>
              <a:rPr lang="en-US" sz="3200" dirty="0"/>
              <a:t>Firefox performs much better than Chrome and Safari</a:t>
            </a:r>
          </a:p>
          <a:p>
            <a:pPr lvl="1"/>
            <a:r>
              <a:rPr lang="en-US" sz="2800" dirty="0"/>
              <a:t>Chrome (and Safari?) uses caller-side signature checking</a:t>
            </a:r>
          </a:p>
          <a:p>
            <a:pPr lvl="1"/>
            <a:r>
              <a:rPr lang="en-US" sz="2800" dirty="0"/>
              <a:t>Firefox uses callee-side signature checking</a:t>
            </a:r>
          </a:p>
          <a:p>
            <a:r>
              <a:rPr lang="en-US" sz="3200" dirty="0"/>
              <a:t>Callee-side signature checking is more expressive</a:t>
            </a:r>
          </a:p>
          <a:p>
            <a:pPr lvl="1"/>
            <a:r>
              <a:rPr lang="en-US" sz="2800" dirty="0"/>
              <a:t>#1408: Allow JS functions to be directly added via </a:t>
            </a:r>
            <a:r>
              <a:rPr lang="en-US" sz="2800" dirty="0" err="1"/>
              <a:t>table.set</a:t>
            </a:r>
            <a:endParaRPr lang="en-US" sz="2800" dirty="0"/>
          </a:p>
          <a:p>
            <a:pPr lvl="1"/>
            <a:r>
              <a:rPr lang="en-US" sz="2800" dirty="0"/>
              <a:t>Efficient interface methods, closure invocation, </a:t>
            </a:r>
            <a:r>
              <a:rPr lang="en-US" sz="2800" dirty="0" err="1"/>
              <a:t>method_missing</a:t>
            </a:r>
            <a:endParaRPr lang="en-US" sz="2800" dirty="0"/>
          </a:p>
          <a:p>
            <a:r>
              <a:rPr lang="en-US" sz="3200" dirty="0"/>
              <a:t>Avoid baking-in caller-side signature checking (until evaluated)</a:t>
            </a:r>
          </a:p>
          <a:p>
            <a:pPr lvl="1"/>
            <a:r>
              <a:rPr lang="en-US" sz="2800" dirty="0"/>
              <a:t>Typed function references likely have no performance benefit</a:t>
            </a:r>
          </a:p>
          <a:p>
            <a:pPr lvl="1"/>
            <a:r>
              <a:rPr lang="en-US" sz="2800" dirty="0" err="1"/>
              <a:t>Downcasting</a:t>
            </a:r>
            <a:r>
              <a:rPr lang="en-US" sz="2800" dirty="0"/>
              <a:t> forces caller-side representation and semantics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FC88207-7E22-6BCE-A86E-BFB9DCB21523}"/>
              </a:ext>
            </a:extLst>
          </p:cNvPr>
          <p:cNvGrpSpPr/>
          <p:nvPr/>
        </p:nvGrpSpPr>
        <p:grpSpPr>
          <a:xfrm>
            <a:off x="9795996" y="2742959"/>
            <a:ext cx="1896408" cy="946215"/>
            <a:chOff x="3342706" y="5028767"/>
            <a:chExt cx="1896408" cy="94621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9D080DE-6D03-DC26-8AC9-3D1DB8894D15}"/>
                </a:ext>
              </a:extLst>
            </p:cNvPr>
            <p:cNvSpPr txBox="1"/>
            <p:nvPr/>
          </p:nvSpPr>
          <p:spPr>
            <a:xfrm>
              <a:off x="3950266" y="5030113"/>
              <a:ext cx="687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1460</a:t>
              </a:r>
              <a:endPara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13D7D28-E7D0-8AB3-F557-5901D90AE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9616" y="5375110"/>
              <a:ext cx="602886" cy="599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0">
              <a:extLst>
                <a:ext uri="{FF2B5EF4-FFF2-40B4-BE49-F238E27FC236}">
                  <a16:creationId xmlns:a16="http://schemas.microsoft.com/office/drawing/2014/main" id="{56361A06-6635-C3FF-46C1-DF5C3301D7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6795" y="5383286"/>
              <a:ext cx="541386" cy="541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6">
              <a:extLst>
                <a:ext uri="{FF2B5EF4-FFF2-40B4-BE49-F238E27FC236}">
                  <a16:creationId xmlns:a16="http://schemas.microsoft.com/office/drawing/2014/main" id="{712A46A4-FC8E-82FA-14D5-9B7D1DAC85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2680" y="5293565"/>
              <a:ext cx="605864" cy="631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B76B1C-2FAC-B27E-DD78-43723B6C0A42}"/>
                </a:ext>
              </a:extLst>
            </p:cNvPr>
            <p:cNvSpPr txBox="1"/>
            <p:nvPr/>
          </p:nvSpPr>
          <p:spPr>
            <a:xfrm>
              <a:off x="3342706" y="5028767"/>
              <a:ext cx="687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1570</a:t>
              </a:r>
              <a:endPara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C7636F-0F0B-FD61-D979-BCC40FA36536}"/>
                </a:ext>
              </a:extLst>
            </p:cNvPr>
            <p:cNvSpPr txBox="1"/>
            <p:nvPr/>
          </p:nvSpPr>
          <p:spPr>
            <a:xfrm>
              <a:off x="4552111" y="5028767"/>
              <a:ext cx="687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960</a:t>
              </a:r>
              <a:endPara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996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0D1ED-0A34-60B5-A98D-EF1802E3E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Separate Compilation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10DCF-36A1-7780-20D3-5844F2BFE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023360"/>
          </a:xfrm>
        </p:spPr>
        <p:txBody>
          <a:bodyPr>
            <a:normAutofit/>
          </a:bodyPr>
          <a:lstStyle/>
          <a:p>
            <a:r>
              <a:rPr lang="en-US" sz="3200" dirty="0"/>
              <a:t>Change to traditional compilation model</a:t>
            </a:r>
          </a:p>
          <a:p>
            <a:pPr lvl="1"/>
            <a:r>
              <a:rPr lang="en-US" sz="2800" dirty="0"/>
              <a:t>Instance objects are too inefficient at this scale</a:t>
            </a:r>
          </a:p>
          <a:p>
            <a:pPr lvl="1"/>
            <a:r>
              <a:rPr lang="en-US" sz="2800" dirty="0"/>
              <a:t>Use linking techniques to still provide fast loading</a:t>
            </a:r>
          </a:p>
          <a:p>
            <a:r>
              <a:rPr lang="en-US" sz="3200" dirty="0"/>
              <a:t>Avoid expecting instantiation to be very cheap</a:t>
            </a:r>
          </a:p>
          <a:p>
            <a:pPr lvl="1"/>
            <a:r>
              <a:rPr lang="en-US" sz="2800" dirty="0"/>
              <a:t>E.g. each Web Worker having its own instance of a module</a:t>
            </a:r>
          </a:p>
          <a:p>
            <a:pPr lvl="2"/>
            <a:r>
              <a:rPr lang="en-US" sz="2400" dirty="0"/>
              <a:t>Essentially using instance </a:t>
            </a:r>
            <a:r>
              <a:rPr lang="en-US" sz="2400" dirty="0" err="1"/>
              <a:t>globals</a:t>
            </a:r>
            <a:r>
              <a:rPr lang="en-US" sz="2400" dirty="0"/>
              <a:t> as thread-local storage</a:t>
            </a:r>
          </a:p>
          <a:p>
            <a:pPr lvl="2"/>
            <a:r>
              <a:rPr lang="en-US" sz="2400" dirty="0"/>
              <a:t>Instead, design a feature for thread-local storage</a:t>
            </a:r>
          </a:p>
        </p:txBody>
      </p:sp>
    </p:spTree>
    <p:extLst>
      <p:ext uri="{BB962C8B-B14F-4D97-AF65-F5344CB8AC3E}">
        <p14:creationId xmlns:p14="http://schemas.microsoft.com/office/powerpoint/2010/main" val="74908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421</TotalTime>
  <Words>781</Words>
  <Application>Microsoft Office PowerPoint</Application>
  <PresentationFormat>Widescreen</PresentationFormat>
  <Paragraphs>94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Courier New</vt:lpstr>
      <vt:lpstr>Tw Cen MT</vt:lpstr>
      <vt:lpstr>Tw Cen MT Condensed</vt:lpstr>
      <vt:lpstr>Wingdings 3</vt:lpstr>
      <vt:lpstr>Integral</vt:lpstr>
      <vt:lpstr>Performance Analysis of WebAssembly Calls</vt:lpstr>
      <vt:lpstr>Benchmark</vt:lpstr>
      <vt:lpstr>Performance</vt:lpstr>
      <vt:lpstr>Optimized Benchmark</vt:lpstr>
      <vt:lpstr>PowerPoint Presentation</vt:lpstr>
      <vt:lpstr>Takeaways</vt:lpstr>
      <vt:lpstr>Improve Switching</vt:lpstr>
      <vt:lpstr>Improving Indirect Calls</vt:lpstr>
      <vt:lpstr>Improving Separate Compilation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Analysis of WebAssembly Calls</dc:title>
  <dc:creator>Ross Tate</dc:creator>
  <cp:lastModifiedBy>Ross Tate</cp:lastModifiedBy>
  <cp:revision>58</cp:revision>
  <dcterms:created xsi:type="dcterms:W3CDTF">2022-10-07T13:13:25Z</dcterms:created>
  <dcterms:modified xsi:type="dcterms:W3CDTF">2022-10-07T20:14:56Z</dcterms:modified>
</cp:coreProperties>
</file>