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4" r:id="rId7"/>
    <p:sldId id="282" r:id="rId8"/>
    <p:sldId id="285" r:id="rId9"/>
    <p:sldId id="286" r:id="rId10"/>
    <p:sldId id="288" r:id="rId11"/>
    <p:sldId id="28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Exponential Non-Determinism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60CEE5-0DDD-475F-A9AA-D78B91E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Features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480B5D-25F0-4CC2-A741-062056942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Annotation-Free Get/Set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48C372-6C5B-48AB-BAD4-913D264640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Get/set are likely frequent</a:t>
            </a:r>
          </a:p>
          <a:p>
            <a:r>
              <a:rPr lang="en-US" dirty="0"/>
              <a:t>Type annotation is half of instruction size</a:t>
            </a:r>
          </a:p>
          <a:p>
            <a:r>
              <a:rPr lang="en-US" dirty="0"/>
              <a:t>Other VMs and TALs have no annotation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2166ED-8448-4AC3-B3A9-AC4E256CB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Multiple Upper Bounds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207D4D-0FD3-4191-B046-9F5095A8EE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Used in </a:t>
            </a:r>
            <a:r>
              <a:rPr lang="en-US" dirty="0" err="1"/>
              <a:t>Jawa</a:t>
            </a:r>
            <a:r>
              <a:rPr lang="en-US" dirty="0"/>
              <a:t> to abstract type hierarchy</a:t>
            </a:r>
          </a:p>
          <a:p>
            <a:r>
              <a:rPr lang="en-US" dirty="0"/>
              <a:t>Used to support user-defined casting</a:t>
            </a:r>
          </a:p>
          <a:p>
            <a:r>
              <a:rPr lang="en-US" dirty="0"/>
              <a:t>Other VMs and TALs support it</a:t>
            </a:r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94213AE2-5622-43F2-BCD7-7DB008E538E0}"/>
              </a:ext>
            </a:extLst>
          </p:cNvPr>
          <p:cNvSpPr/>
          <p:nvPr/>
        </p:nvSpPr>
        <p:spPr>
          <a:xfrm>
            <a:off x="2350513" y="4504682"/>
            <a:ext cx="7533983" cy="1795141"/>
          </a:xfrm>
          <a:prstGeom prst="irregularSeal2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NP-Hard Type-Checking</a:t>
            </a:r>
            <a:br>
              <a:rPr lang="en-US" dirty="0"/>
            </a:br>
            <a:r>
              <a:rPr lang="en-US" dirty="0"/>
              <a:t>in current MVP!</a:t>
            </a:r>
          </a:p>
        </p:txBody>
      </p:sp>
    </p:spTree>
    <p:extLst>
      <p:ext uri="{BB962C8B-B14F-4D97-AF65-F5344CB8AC3E}">
        <p14:creationId xmlns:p14="http://schemas.microsoft.com/office/powerpoint/2010/main" val="33422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1B6DAF-1635-4F36-9354-30F8E9F3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Problem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662CA08-CD65-460B-B424-AAD36479B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effectLst/>
            </p:spPr>
            <p:txBody>
              <a:bodyPr anchor="ctr">
                <a:normAutofit/>
              </a:bodyPr>
              <a:lstStyle/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Given graph with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V vertices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 edges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each edge e, vertices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Assign a color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each vertex v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662CA08-CD65-460B-B424-AAD36479B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1B6DAF-1635-4F36-9354-30F8E9F3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Program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662CA08-CD65-460B-B424-AAD36479B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963507"/>
                <a:ext cx="6456019" cy="4827694"/>
              </a:xfrm>
              <a:effectLst/>
            </p:spPr>
            <p:txBody>
              <a:bodyPr anchor="ctr">
                <a:normAutofit/>
              </a:bodyPr>
              <a:lstStyle/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pick n 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  <a:p>
                <a:pPr marL="3690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func</a:t>
                </a:r>
                <a:r>
                  <a:rPr lang="en-US" dirty="0">
                    <a:solidFill>
                      <a:schemeClr val="tx1"/>
                    </a:solidFill>
                  </a:rPr>
                  <a:t> $color (param $v (ref $V))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V times: (</a:t>
                </a:r>
                <a:r>
                  <a:rPr lang="en-US" dirty="0" err="1">
                    <a:solidFill>
                      <a:schemeClr val="tx1"/>
                    </a:solidFill>
                  </a:rPr>
                  <a:t>struct.get</a:t>
                </a:r>
                <a:r>
                  <a:rPr lang="en-US" dirty="0">
                    <a:solidFill>
                      <a:schemeClr val="tx1"/>
                    </a:solidFill>
                  </a:rPr>
                  <a:t> 0 (</a:t>
                </a:r>
                <a:r>
                  <a:rPr lang="en-US" dirty="0" err="1">
                    <a:solidFill>
                      <a:schemeClr val="tx1"/>
                    </a:solidFill>
                  </a:rPr>
                  <a:t>local.get</a:t>
                </a:r>
                <a:r>
                  <a:rPr lang="en-US" dirty="0">
                    <a:solidFill>
                      <a:schemeClr val="tx1"/>
                    </a:solidFill>
                  </a:rPr>
                  <a:t> $v))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for each e: (</a:t>
                </a:r>
                <a:r>
                  <a:rPr lang="en-US" dirty="0" err="1">
                    <a:solidFill>
                      <a:schemeClr val="tx1"/>
                    </a:solidFill>
                  </a:rPr>
                  <a:t>struct.set</a:t>
                </a:r>
                <a:r>
                  <a:rPr lang="en-US" dirty="0">
                    <a:solidFill>
                      <a:schemeClr val="tx1"/>
                    </a:solidFill>
                  </a:rPr>
                  <a:t> 0 (pick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(pick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))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V times: drop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662CA08-CD65-460B-B424-AAD36479B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963507"/>
                <a:ext cx="6456019" cy="4827694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69646A1F-665A-4680-87BE-74134C66C550}"/>
              </a:ext>
            </a:extLst>
          </p:cNvPr>
          <p:cNvSpPr/>
          <p:nvPr/>
        </p:nvSpPr>
        <p:spPr>
          <a:xfrm>
            <a:off x="4128824" y="4639524"/>
            <a:ext cx="7533983" cy="1795141"/>
          </a:xfrm>
          <a:prstGeom prst="irregularSeal2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right definition of $V,</a:t>
            </a:r>
            <a:br>
              <a:rPr lang="en-US" dirty="0"/>
            </a:br>
            <a:r>
              <a:rPr lang="en-US" dirty="0"/>
              <a:t>$color type-checks </a:t>
            </a:r>
            <a:r>
              <a:rPr lang="en-US" dirty="0" err="1"/>
              <a:t>iff</a:t>
            </a:r>
            <a:br>
              <a:rPr lang="en-US" dirty="0"/>
            </a:br>
            <a:r>
              <a:rPr lang="en-US" dirty="0"/>
              <a:t>graph is colorable</a:t>
            </a:r>
          </a:p>
        </p:txBody>
      </p:sp>
    </p:spTree>
    <p:extLst>
      <p:ext uri="{BB962C8B-B14F-4D97-AF65-F5344CB8AC3E}">
        <p14:creationId xmlns:p14="http://schemas.microsoft.com/office/powerpoint/2010/main" val="247972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B361-5565-4080-A821-8C183166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non-determinism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48AC-BA17-41BE-89BB-1B3CCDEE4F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(import type $V</a:t>
            </a:r>
          </a:p>
          <a:p>
            <a:pPr marL="36900" indent="0">
              <a:buNone/>
            </a:pPr>
            <a:r>
              <a:rPr lang="en-US" dirty="0"/>
              <a:t>	&lt;: (struct (ref $R))</a:t>
            </a:r>
          </a:p>
          <a:p>
            <a:pPr marL="36900" indent="0">
              <a:buNone/>
            </a:pPr>
            <a:r>
              <a:rPr lang="en-US" dirty="0"/>
              <a:t>	&lt;: (struct (ref $G))</a:t>
            </a:r>
          </a:p>
          <a:p>
            <a:pPr marL="36900" indent="0">
              <a:buNone/>
            </a:pPr>
            <a:r>
              <a:rPr lang="en-US" dirty="0"/>
              <a:t>	&lt;: (struct (ref $B))</a:t>
            </a:r>
          </a:p>
          <a:p>
            <a:pPr marL="36900" indent="0">
              <a:buNone/>
            </a:pP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F5E16-2763-498D-93EF-08B8CFE650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err="1"/>
              <a:t>struct.get</a:t>
            </a:r>
            <a:r>
              <a:rPr lang="en-US" dirty="0"/>
              <a:t> 0 : [(ref $V)] -&gt; [(ref $R)]</a:t>
            </a:r>
          </a:p>
          <a:p>
            <a:pPr marL="36900" indent="0">
              <a:buNone/>
            </a:pPr>
            <a:r>
              <a:rPr lang="en-US" dirty="0" err="1"/>
              <a:t>struct.get</a:t>
            </a:r>
            <a:r>
              <a:rPr lang="en-US" dirty="0"/>
              <a:t> 0 : [(ref $V)] -&gt; [(ref $G)]</a:t>
            </a:r>
          </a:p>
          <a:p>
            <a:pPr marL="36900" indent="0">
              <a:buNone/>
            </a:pPr>
            <a:r>
              <a:rPr lang="en-US" dirty="0" err="1"/>
              <a:t>struct.get</a:t>
            </a:r>
            <a:r>
              <a:rPr lang="en-US" dirty="0"/>
              <a:t> 0 : [(ref $V)] -&gt; [(ref $B)]</a:t>
            </a:r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C079F585-A79F-4286-BDFB-D17A48E1A0F8}"/>
              </a:ext>
            </a:extLst>
          </p:cNvPr>
          <p:cNvSpPr/>
          <p:nvPr/>
        </p:nvSpPr>
        <p:spPr>
          <a:xfrm>
            <a:off x="7337640" y="4297325"/>
            <a:ext cx="2883445" cy="1991278"/>
          </a:xfrm>
          <a:prstGeom prst="irregularSeal2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principal typing</a:t>
            </a:r>
          </a:p>
        </p:txBody>
      </p:sp>
    </p:spTree>
    <p:extLst>
      <p:ext uri="{BB962C8B-B14F-4D97-AF65-F5344CB8AC3E}">
        <p14:creationId xmlns:p14="http://schemas.microsoft.com/office/powerpoint/2010/main" val="95079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1B6DAF-1635-4F36-9354-30F8E9F3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Program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662CA08-CD65-460B-B424-AAD36479B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963507"/>
                <a:ext cx="6456019" cy="4827694"/>
              </a:xfrm>
              <a:effectLst/>
            </p:spPr>
            <p:txBody>
              <a:bodyPr anchor="ctr">
                <a:normAutofit/>
              </a:bodyPr>
              <a:lstStyle/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func</a:t>
                </a:r>
                <a:r>
                  <a:rPr lang="en-US" dirty="0">
                    <a:solidFill>
                      <a:schemeClr val="tx1"/>
                    </a:solidFill>
                  </a:rPr>
                  <a:t> $color (param $v (ref $V))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V times: (</a:t>
                </a:r>
                <a:r>
                  <a:rPr lang="en-US" dirty="0" err="1">
                    <a:solidFill>
                      <a:schemeClr val="tx1"/>
                    </a:solidFill>
                  </a:rPr>
                  <a:t>struct.get</a:t>
                </a:r>
                <a:r>
                  <a:rPr lang="en-US" dirty="0">
                    <a:solidFill>
                      <a:schemeClr val="tx1"/>
                    </a:solidFill>
                  </a:rPr>
                  <a:t> 0 (</a:t>
                </a:r>
                <a:r>
                  <a:rPr lang="en-US" dirty="0" err="1">
                    <a:solidFill>
                      <a:schemeClr val="tx1"/>
                    </a:solidFill>
                  </a:rPr>
                  <a:t>local.get</a:t>
                </a:r>
                <a:r>
                  <a:rPr lang="en-US" dirty="0">
                    <a:solidFill>
                      <a:schemeClr val="tx1"/>
                    </a:solidFill>
                  </a:rPr>
                  <a:t> $v))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;; V choices of (ref $R) or (ref $G) or (ref $B)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for each e: (</a:t>
                </a:r>
                <a:r>
                  <a:rPr lang="en-US" dirty="0" err="1">
                    <a:solidFill>
                      <a:schemeClr val="tx1"/>
                    </a:solidFill>
                  </a:rPr>
                  <a:t>struct.set</a:t>
                </a:r>
                <a:r>
                  <a:rPr lang="en-US" dirty="0">
                    <a:solidFill>
                      <a:schemeClr val="tx1"/>
                    </a:solidFill>
                  </a:rPr>
                  <a:t> 0 (pick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(pick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))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V times: drop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662CA08-CD65-460B-B424-AAD36479B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963507"/>
                <a:ext cx="6456019" cy="4827694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4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B361-5565-4080-A821-8C183166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Cranking the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48AC-BA17-41BE-89BB-1B3CCDEE4F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(import types $</a:t>
            </a:r>
            <a:r>
              <a:rPr lang="en-US" dirty="0" err="1"/>
              <a:t>NotR</a:t>
            </a:r>
            <a:r>
              <a:rPr lang="en-US" dirty="0"/>
              <a:t> $</a:t>
            </a:r>
            <a:r>
              <a:rPr lang="en-US" dirty="0" err="1"/>
              <a:t>NotG</a:t>
            </a:r>
            <a:r>
              <a:rPr lang="en-US" dirty="0"/>
              <a:t> $</a:t>
            </a:r>
            <a:r>
              <a:rPr lang="en-US" dirty="0" err="1"/>
              <a:t>NotB</a:t>
            </a:r>
            <a:r>
              <a:rPr lang="en-US" dirty="0"/>
              <a:t>)</a:t>
            </a:r>
          </a:p>
          <a:p>
            <a:pPr marL="36900" indent="0">
              <a:buNone/>
            </a:pPr>
            <a:r>
              <a:rPr lang="en-US" dirty="0"/>
              <a:t>(import type $R</a:t>
            </a:r>
            <a:br>
              <a:rPr lang="en-US" dirty="0"/>
            </a:br>
            <a:r>
              <a:rPr lang="en-US" dirty="0"/>
              <a:t>	&lt;: $</a:t>
            </a:r>
            <a:r>
              <a:rPr lang="en-US" dirty="0" err="1"/>
              <a:t>NotG</a:t>
            </a:r>
            <a:br>
              <a:rPr lang="en-US" dirty="0"/>
            </a:br>
            <a:r>
              <a:rPr lang="en-US" dirty="0"/>
              <a:t>	&lt;: $</a:t>
            </a:r>
            <a:r>
              <a:rPr lang="en-US" dirty="0" err="1"/>
              <a:t>NotB</a:t>
            </a:r>
            <a:br>
              <a:rPr lang="en-US" dirty="0"/>
            </a:br>
            <a:r>
              <a:rPr lang="en-US" dirty="0"/>
              <a:t>	&lt;: (struct (mut (ref $</a:t>
            </a:r>
            <a:r>
              <a:rPr lang="en-US" dirty="0" err="1"/>
              <a:t>NotR</a:t>
            </a:r>
            <a:r>
              <a:rPr lang="en-US" dirty="0"/>
              <a:t>))))</a:t>
            </a:r>
          </a:p>
          <a:p>
            <a:pPr marL="36900" indent="0">
              <a:buNone/>
            </a:pPr>
            <a:r>
              <a:rPr lang="en-US" dirty="0"/>
              <a:t>(import type $G</a:t>
            </a:r>
            <a:br>
              <a:rPr lang="en-US" dirty="0"/>
            </a:br>
            <a:r>
              <a:rPr lang="en-US" dirty="0"/>
              <a:t>	&lt;: $</a:t>
            </a:r>
            <a:r>
              <a:rPr lang="en-US" dirty="0" err="1"/>
              <a:t>NotB</a:t>
            </a:r>
            <a:br>
              <a:rPr lang="en-US" dirty="0"/>
            </a:br>
            <a:r>
              <a:rPr lang="en-US" dirty="0"/>
              <a:t>	&lt;: $</a:t>
            </a:r>
            <a:r>
              <a:rPr lang="en-US" dirty="0" err="1"/>
              <a:t>NotR</a:t>
            </a:r>
            <a:br>
              <a:rPr lang="en-US" dirty="0"/>
            </a:br>
            <a:r>
              <a:rPr lang="en-US" dirty="0"/>
              <a:t>	&lt;: (struct (mut (ref $</a:t>
            </a:r>
            <a:r>
              <a:rPr lang="en-US" dirty="0" err="1"/>
              <a:t>NotG</a:t>
            </a:r>
            <a:r>
              <a:rPr lang="en-US" dirty="0"/>
              <a:t>))))</a:t>
            </a:r>
          </a:p>
          <a:p>
            <a:pPr marL="36900" indent="0">
              <a:buNone/>
            </a:pPr>
            <a:r>
              <a:rPr lang="en-US" dirty="0"/>
              <a:t>(import type $B</a:t>
            </a:r>
            <a:br>
              <a:rPr lang="en-US" dirty="0"/>
            </a:br>
            <a:r>
              <a:rPr lang="en-US" dirty="0"/>
              <a:t>	&lt;: $</a:t>
            </a:r>
            <a:r>
              <a:rPr lang="en-US" dirty="0" err="1"/>
              <a:t>NotR</a:t>
            </a:r>
            <a:br>
              <a:rPr lang="en-US" dirty="0"/>
            </a:br>
            <a:r>
              <a:rPr lang="en-US" dirty="0"/>
              <a:t>	&lt;: $</a:t>
            </a:r>
            <a:r>
              <a:rPr lang="en-US" dirty="0" err="1"/>
              <a:t>NotG</a:t>
            </a:r>
            <a:br>
              <a:rPr lang="en-US" dirty="0"/>
            </a:br>
            <a:r>
              <a:rPr lang="en-US" dirty="0"/>
              <a:t>	&lt;: (struct (mut (ref $</a:t>
            </a:r>
            <a:r>
              <a:rPr lang="en-US" dirty="0" err="1"/>
              <a:t>NotB</a:t>
            </a:r>
            <a:r>
              <a:rPr lang="en-US" dirty="0"/>
              <a:t>))))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F5E16-2763-498D-93EF-08B8CFE650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 err="1"/>
              <a:t>struct.set</a:t>
            </a:r>
            <a:r>
              <a:rPr lang="en-US" dirty="0"/>
              <a:t> 0 : [(ref $R) (ref $G)] -&gt; []</a:t>
            </a:r>
          </a:p>
          <a:p>
            <a:pPr marL="36900" indent="0">
              <a:buNone/>
            </a:pPr>
            <a:r>
              <a:rPr lang="en-US" dirty="0" err="1"/>
              <a:t>struct.set</a:t>
            </a:r>
            <a:r>
              <a:rPr lang="en-US" dirty="0"/>
              <a:t> 0 : [(ref $R) (ref $B)] -&gt; []</a:t>
            </a:r>
          </a:p>
          <a:p>
            <a:pPr marL="36900" indent="0">
              <a:buNone/>
            </a:pPr>
            <a:r>
              <a:rPr lang="en-US" dirty="0" err="1"/>
              <a:t>struct.set</a:t>
            </a:r>
            <a:r>
              <a:rPr lang="en-US" dirty="0"/>
              <a:t> 0 : [(ref $R) (ref $R)] -&gt; []</a:t>
            </a:r>
          </a:p>
          <a:p>
            <a:pPr marL="36900" indent="0">
              <a:buNone/>
            </a:pPr>
            <a:r>
              <a:rPr lang="en-US" dirty="0" err="1"/>
              <a:t>struct.set</a:t>
            </a:r>
            <a:r>
              <a:rPr lang="en-US" dirty="0"/>
              <a:t> 0 : [(ref $G) (ref $B)] -&gt; []</a:t>
            </a:r>
          </a:p>
          <a:p>
            <a:pPr marL="36900" indent="0">
              <a:buNone/>
            </a:pPr>
            <a:r>
              <a:rPr lang="en-US" dirty="0" err="1"/>
              <a:t>struct.set</a:t>
            </a:r>
            <a:r>
              <a:rPr lang="en-US" dirty="0"/>
              <a:t> 0 : [(ref $G) (ref $R)] -&gt; []</a:t>
            </a:r>
          </a:p>
          <a:p>
            <a:pPr marL="36900" indent="0">
              <a:buNone/>
            </a:pPr>
            <a:r>
              <a:rPr lang="en-US" dirty="0" err="1"/>
              <a:t>struct.set</a:t>
            </a:r>
            <a:r>
              <a:rPr lang="en-US" dirty="0"/>
              <a:t> 0 : [(ref $G) (ref $G)] -&gt; []</a:t>
            </a:r>
          </a:p>
          <a:p>
            <a:pPr marL="36900" indent="0">
              <a:buNone/>
            </a:pPr>
            <a:r>
              <a:rPr lang="en-US" dirty="0" err="1"/>
              <a:t>struct.set</a:t>
            </a:r>
            <a:r>
              <a:rPr lang="en-US" dirty="0"/>
              <a:t> 0 : [(ref $B) (ref $R)] -&gt; []</a:t>
            </a:r>
          </a:p>
          <a:p>
            <a:pPr marL="36900" indent="0">
              <a:buNone/>
            </a:pPr>
            <a:r>
              <a:rPr lang="en-US" dirty="0" err="1"/>
              <a:t>struct.set</a:t>
            </a:r>
            <a:r>
              <a:rPr lang="en-US" dirty="0"/>
              <a:t> 0 : [(ref $B) (ref $G)] -&gt; []</a:t>
            </a:r>
          </a:p>
          <a:p>
            <a:pPr marL="36900" indent="0">
              <a:buNone/>
            </a:pPr>
            <a:r>
              <a:rPr lang="en-US" dirty="0" err="1"/>
              <a:t>struct.set</a:t>
            </a:r>
            <a:r>
              <a:rPr lang="en-US" dirty="0"/>
              <a:t> 0 : [(ref $B) (ref $B)] -&gt; []</a:t>
            </a:r>
          </a:p>
          <a:p>
            <a:r>
              <a:rPr lang="en-US" dirty="0"/>
              <a:t>Type-checks </a:t>
            </a:r>
            <a:r>
              <a:rPr lang="en-US" dirty="0" err="1"/>
              <a:t>iff</a:t>
            </a:r>
            <a:r>
              <a:rPr lang="en-US" dirty="0"/>
              <a:t> colors are not equal!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C29359-E8BA-49CF-9760-651FDA6F946D}"/>
              </a:ext>
            </a:extLst>
          </p:cNvPr>
          <p:cNvCxnSpPr/>
          <p:nvPr/>
        </p:nvCxnSpPr>
        <p:spPr>
          <a:xfrm>
            <a:off x="6421366" y="2939544"/>
            <a:ext cx="32723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694B63-4FAE-4961-9CA1-C72D4F122E36}"/>
              </a:ext>
            </a:extLst>
          </p:cNvPr>
          <p:cNvCxnSpPr/>
          <p:nvPr/>
        </p:nvCxnSpPr>
        <p:spPr>
          <a:xfrm>
            <a:off x="6421366" y="3967076"/>
            <a:ext cx="32723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304516-5F99-45DC-865C-DF1B188F7664}"/>
              </a:ext>
            </a:extLst>
          </p:cNvPr>
          <p:cNvCxnSpPr/>
          <p:nvPr/>
        </p:nvCxnSpPr>
        <p:spPr>
          <a:xfrm>
            <a:off x="6421366" y="4999281"/>
            <a:ext cx="32723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23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1B6DAF-1635-4F36-9354-30F8E9F3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Program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662CA08-CD65-460B-B424-AAD36479B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963507"/>
                <a:ext cx="6607484" cy="4827694"/>
              </a:xfrm>
              <a:effectLst/>
            </p:spPr>
            <p:txBody>
              <a:bodyPr anchor="ctr">
                <a:normAutofit/>
              </a:bodyPr>
              <a:lstStyle/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func</a:t>
                </a:r>
                <a:r>
                  <a:rPr lang="en-US" dirty="0">
                    <a:solidFill>
                      <a:schemeClr val="tx1"/>
                    </a:solidFill>
                  </a:rPr>
                  <a:t> $color (param $v (ref $V))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V times: (</a:t>
                </a:r>
                <a:r>
                  <a:rPr lang="en-US" dirty="0" err="1">
                    <a:solidFill>
                      <a:schemeClr val="tx1"/>
                    </a:solidFill>
                  </a:rPr>
                  <a:t>struct.get</a:t>
                </a:r>
                <a:r>
                  <a:rPr lang="en-US" dirty="0">
                    <a:solidFill>
                      <a:schemeClr val="tx1"/>
                    </a:solidFill>
                  </a:rPr>
                  <a:t> 0 (</a:t>
                </a:r>
                <a:r>
                  <a:rPr lang="en-US" dirty="0" err="1">
                    <a:solidFill>
                      <a:schemeClr val="tx1"/>
                    </a:solidFill>
                  </a:rPr>
                  <a:t>local.get</a:t>
                </a:r>
                <a:r>
                  <a:rPr lang="en-US" dirty="0">
                    <a:solidFill>
                      <a:schemeClr val="tx1"/>
                    </a:solidFill>
                  </a:rPr>
                  <a:t> $v))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;; V choices of (ref $R) or (ref $G) or (ref $B)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for each e: (</a:t>
                </a:r>
                <a:r>
                  <a:rPr lang="en-US" dirty="0" err="1">
                    <a:solidFill>
                      <a:schemeClr val="tx1"/>
                    </a:solidFill>
                  </a:rPr>
                  <a:t>struct.set</a:t>
                </a:r>
                <a:r>
                  <a:rPr lang="en-US" dirty="0">
                    <a:solidFill>
                      <a:schemeClr val="tx1"/>
                    </a:solidFill>
                  </a:rPr>
                  <a:t> 0 (pick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(pick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))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;; type-checks </a:t>
                </a:r>
                <a:r>
                  <a:rPr lang="en-US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dirty="0">
                    <a:solidFill>
                      <a:schemeClr val="tx1"/>
                    </a:solidFill>
                  </a:rPr>
                  <a:t> choices make edges distinct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V times: drop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662CA08-CD65-460B-B424-AAD36479B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963507"/>
                <a:ext cx="6607484" cy="4827694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7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C8223-9017-4604-ACF8-7A0D5E02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9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chemeClr val="tx1"/>
                </a:solidFill>
              </a:rPr>
              <a:t>Recognizing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CEEA-6FB1-4E2E-BF8B-D92890C9B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2028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Non-Determinism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⇓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Exponentiation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692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Nova</vt:lpstr>
      <vt:lpstr>Arial Nova Light</vt:lpstr>
      <vt:lpstr>Cambria Math</vt:lpstr>
      <vt:lpstr>Wingdings 2</vt:lpstr>
      <vt:lpstr>SlateVTI</vt:lpstr>
      <vt:lpstr>Exponential Non-Determinism</vt:lpstr>
      <vt:lpstr>Desirable Features</vt:lpstr>
      <vt:lpstr>The Problem</vt:lpstr>
      <vt:lpstr>The Program</vt:lpstr>
      <vt:lpstr>Setting up the non-determinism</vt:lpstr>
      <vt:lpstr>The Program</vt:lpstr>
      <vt:lpstr>Cranking the search</vt:lpstr>
      <vt:lpstr>The Program</vt:lpstr>
      <vt:lpstr>Recognizing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Exponential Non-Determinism</dc:title>
  <dc:creator>Ross Tate</dc:creator>
  <cp:lastModifiedBy>Ross Tate</cp:lastModifiedBy>
  <cp:revision>9</cp:revision>
  <dcterms:created xsi:type="dcterms:W3CDTF">2020-11-25T15:20:44Z</dcterms:created>
  <dcterms:modified xsi:type="dcterms:W3CDTF">2020-11-30T21:15:16Z</dcterms:modified>
</cp:coreProperties>
</file>