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Proxima Nova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Source Code Pro"/>
      <p:regular r:id="rId66"/>
      <p:bold r:id="rId67"/>
    </p:embeddedFont>
    <p:embeddedFont>
      <p:font typeface="EB Garamond"/>
      <p:regular r:id="rId68"/>
      <p:bold r:id="rId69"/>
      <p:italic r:id="rId70"/>
      <p:boldItalic r:id="rId71"/>
    </p:embeddedFont>
    <p:embeddedFont>
      <p:font typeface="Cabin Condensed"/>
      <p:regular r:id="rId72"/>
      <p:bold r:id="rId73"/>
    </p:embeddedFont>
    <p:embeddedFont>
      <p:font typeface="Alegreya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CabinCondensed-bold.fntdata"/><Relationship Id="rId72" Type="http://schemas.openxmlformats.org/officeDocument/2006/relationships/font" Target="fonts/CabinCondensed-regular.fntdata"/><Relationship Id="rId31" Type="http://schemas.openxmlformats.org/officeDocument/2006/relationships/slide" Target="slides/slide27.xml"/><Relationship Id="rId75" Type="http://schemas.openxmlformats.org/officeDocument/2006/relationships/font" Target="fonts/Alegreya-bold.fntdata"/><Relationship Id="rId30" Type="http://schemas.openxmlformats.org/officeDocument/2006/relationships/slide" Target="slides/slide26.xml"/><Relationship Id="rId74" Type="http://schemas.openxmlformats.org/officeDocument/2006/relationships/font" Target="fonts/Alegreya-regular.fntdata"/><Relationship Id="rId33" Type="http://schemas.openxmlformats.org/officeDocument/2006/relationships/slide" Target="slides/slide29.xml"/><Relationship Id="rId77" Type="http://schemas.openxmlformats.org/officeDocument/2006/relationships/font" Target="fonts/Alegreya-boldItalic.fntdata"/><Relationship Id="rId32" Type="http://schemas.openxmlformats.org/officeDocument/2006/relationships/slide" Target="slides/slide28.xml"/><Relationship Id="rId76" Type="http://schemas.openxmlformats.org/officeDocument/2006/relationships/font" Target="fonts/Alegreya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EBGaramond-boldItalic.fntdata"/><Relationship Id="rId70" Type="http://schemas.openxmlformats.org/officeDocument/2006/relationships/font" Target="fonts/EBGaramond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-regular.fntdata"/><Relationship Id="rId61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8.xml"/><Relationship Id="rId66" Type="http://schemas.openxmlformats.org/officeDocument/2006/relationships/font" Target="fonts/SourceCodePro-regular.fntdata"/><Relationship Id="rId21" Type="http://schemas.openxmlformats.org/officeDocument/2006/relationships/slide" Target="slides/slide17.xml"/><Relationship Id="rId65" Type="http://schemas.openxmlformats.org/officeDocument/2006/relationships/font" Target="fonts/Lato-boldItalic.fntdata"/><Relationship Id="rId24" Type="http://schemas.openxmlformats.org/officeDocument/2006/relationships/slide" Target="slides/slide20.xml"/><Relationship Id="rId68" Type="http://schemas.openxmlformats.org/officeDocument/2006/relationships/font" Target="fonts/EBGaramond-regular.fntdata"/><Relationship Id="rId23" Type="http://schemas.openxmlformats.org/officeDocument/2006/relationships/slide" Target="slides/slide19.xml"/><Relationship Id="rId67" Type="http://schemas.openxmlformats.org/officeDocument/2006/relationships/font" Target="fonts/SourceCodePro-bold.fntdata"/><Relationship Id="rId60" Type="http://schemas.openxmlformats.org/officeDocument/2006/relationships/font" Target="fonts/ProximaNova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EBGaramon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ProximaNova-bold.fntdata"/><Relationship Id="rId14" Type="http://schemas.openxmlformats.org/officeDocument/2006/relationships/slide" Target="slides/slide10.xml"/><Relationship Id="rId58" Type="http://schemas.openxmlformats.org/officeDocument/2006/relationships/font" Target="fonts/ProximaNov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challenges/tower-breakers-1/proble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ckerrank.com/challenges/game-of-stones-1/probl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214151" y="1722325"/>
            <a:ext cx="4715700" cy="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bin Condensed"/>
                <a:ea typeface="Cabin Condensed"/>
                <a:cs typeface="Cabin Condensed"/>
                <a:sym typeface="Cabin Condensed"/>
              </a:rPr>
              <a:t>Game Theory</a:t>
            </a:r>
            <a:endParaRPr sz="6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5883325" y="3121725"/>
            <a:ext cx="2676900" cy="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 Condensed"/>
                <a:ea typeface="Cabin Condensed"/>
                <a:cs typeface="Cabin Condensed"/>
                <a:sym typeface="Cabin Condensed"/>
              </a:rPr>
              <a:t>Web Club, NITK</a:t>
            </a:r>
            <a:br>
              <a:rPr lang="en" sz="2400">
                <a:latin typeface="Cabin Condensed"/>
                <a:ea typeface="Cabin Condensed"/>
                <a:cs typeface="Cabin Condensed"/>
                <a:sym typeface="Cabin Condensed"/>
              </a:rPr>
            </a:br>
            <a:r>
              <a:rPr lang="en" sz="2400">
                <a:latin typeface="Cabin Condensed"/>
                <a:ea typeface="Cabin Condensed"/>
                <a:cs typeface="Cabin Condensed"/>
                <a:sym typeface="Cabin Condensed"/>
              </a:rPr>
              <a:t>TuxRide 2018</a:t>
            </a:r>
            <a:endParaRPr sz="24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865200" y="165750"/>
            <a:ext cx="74136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&lt;bits/stdc++.h&gt;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namespac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 std;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#define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109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t, n;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win[N];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3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//Precomputation</a:t>
            </a:r>
            <a:br>
              <a:rPr lang="en" sz="13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win[2] = win[3] = win[4] = 1;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win[0] = win[1] = 0;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3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i=5; i&lt;N; i++)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ch1 = win[i-2];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ch2 = win[i-3];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ch3 = win[i-5];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i="1" lang="en" sz="13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ans = ch1 &amp; ch2 &amp; ch3; </a:t>
            </a:r>
            <a:r>
              <a:rPr lang="en" sz="13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opponent is at a losing state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win[i] = !ans; </a:t>
            </a:r>
            <a:r>
              <a:rPr lang="en" sz="13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//Then i is a winning state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3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65025" y="1217550"/>
            <a:ext cx="69543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//Answering Queries 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("%d", &amp;t);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(t--)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("%d", &amp;n);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(win[n] == 1)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 sz="1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("First\n");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 sz="1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("Second\n");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413150" y="1749725"/>
            <a:ext cx="6317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bin Condensed"/>
                <a:ea typeface="Cabin Condensed"/>
                <a:cs typeface="Cabin Condensed"/>
                <a:sym typeface="Cabin Condensed"/>
              </a:rPr>
              <a:t>Nim Game</a:t>
            </a:r>
            <a:endParaRPr sz="6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75" y="0"/>
            <a:ext cx="52272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6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Nim Sum</a:t>
            </a:r>
            <a:endParaRPr b="1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56850" y="2971150"/>
            <a:ext cx="78303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Winning State :</a:t>
            </a:r>
            <a:r>
              <a:rPr lang="en">
                <a:solidFill>
                  <a:srgbClr val="000000"/>
                </a:solidFill>
              </a:rPr>
              <a:t> Nim sum of all the sizes of heap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Losing State : </a:t>
            </a:r>
            <a:r>
              <a:rPr lang="en">
                <a:solidFill>
                  <a:srgbClr val="000000"/>
                </a:solidFill>
              </a:rPr>
              <a:t>Nim sum of all the sizes of heap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0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56850" y="1291150"/>
            <a:ext cx="7830300" cy="16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Nim sum: </a:t>
            </a:r>
            <a:r>
              <a:rPr lang="en">
                <a:solidFill>
                  <a:srgbClr val="000000"/>
                </a:solidFill>
              </a:rPr>
              <a:t>Nim Sum is the Exclusive XOR of all the elements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XOR properties: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- x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⊕y = 0 iff x = y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x⊕y ≠ 0 iff x ≠ 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8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Strategy to playing optimally</a:t>
            </a:r>
            <a:endParaRPr b="1"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74150" y="1131125"/>
            <a:ext cx="75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correct Strategy must ensure the following: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the game is in a </a:t>
            </a:r>
            <a:r>
              <a:rPr b="1" lang="en">
                <a:solidFill>
                  <a:srgbClr val="000000"/>
                </a:solidFill>
              </a:rPr>
              <a:t>losing state</a:t>
            </a:r>
            <a:r>
              <a:rPr lang="en">
                <a:solidFill>
                  <a:srgbClr val="000000"/>
                </a:solidFill>
              </a:rPr>
              <a:t>, then the </a:t>
            </a:r>
            <a:r>
              <a:rPr b="1" lang="en">
                <a:solidFill>
                  <a:srgbClr val="000000"/>
                </a:solidFill>
              </a:rPr>
              <a:t>game is forced</a:t>
            </a:r>
            <a:r>
              <a:rPr lang="en">
                <a:solidFill>
                  <a:srgbClr val="000000"/>
                </a:solidFill>
              </a:rPr>
              <a:t> to move to a </a:t>
            </a:r>
            <a:r>
              <a:rPr b="1" lang="en">
                <a:solidFill>
                  <a:srgbClr val="000000"/>
                </a:solidFill>
              </a:rPr>
              <a:t>winning state</a:t>
            </a:r>
            <a:r>
              <a:rPr lang="en">
                <a:solidFill>
                  <a:srgbClr val="000000"/>
                </a:solidFill>
              </a:rPr>
              <a:t>, for any choice of a move, unless the game ends.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the game is in a </a:t>
            </a:r>
            <a:r>
              <a:rPr b="1" lang="en">
                <a:solidFill>
                  <a:srgbClr val="000000"/>
                </a:solidFill>
              </a:rPr>
              <a:t>winning state</a:t>
            </a:r>
            <a:r>
              <a:rPr lang="en">
                <a:solidFill>
                  <a:srgbClr val="000000"/>
                </a:solidFill>
              </a:rPr>
              <a:t>, then </a:t>
            </a:r>
            <a:r>
              <a:rPr b="1" lang="en">
                <a:solidFill>
                  <a:srgbClr val="000000"/>
                </a:solidFill>
              </a:rPr>
              <a:t>there always exists a move</a:t>
            </a:r>
            <a:r>
              <a:rPr lang="en">
                <a:solidFill>
                  <a:srgbClr val="000000"/>
                </a:solidFill>
              </a:rPr>
              <a:t> to a </a:t>
            </a:r>
            <a:r>
              <a:rPr b="1" lang="en">
                <a:solidFill>
                  <a:srgbClr val="000000"/>
                </a:solidFill>
              </a:rPr>
              <a:t>losing state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 person playing at a winning state has to move the game to a losing state, in every move of his/her game, to ensure he/she wins the game.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 example</a:t>
            </a:r>
            <a:endParaRPr b="1"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74150" y="1163150"/>
            <a:ext cx="75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to leave a zero nim sum :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Your opponent moves and leaves the following configuration: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1 :	10	= 10</a:t>
            </a:r>
            <a:r>
              <a:rPr b="1" lang="en" u="sng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2 :	12	= 1100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3 :	5	= 0101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NIM SUM 	= 00</a:t>
            </a:r>
            <a:r>
              <a:rPr b="1" lang="en" u="sng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1	= 3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next?</a:t>
            </a:r>
            <a:endParaRPr b="1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74150" y="1163150"/>
            <a:ext cx="7595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en" sz="2000">
                <a:solidFill>
                  <a:schemeClr val="dk1"/>
                </a:solidFill>
              </a:rPr>
              <a:t>3 = 9 &lt; 10.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Now reduce 10  to 9</a:t>
            </a:r>
            <a:r>
              <a:rPr b="1" lang="en">
                <a:solidFill>
                  <a:srgbClr val="000000"/>
                </a:solidFill>
              </a:rPr>
              <a:t> :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leave your opponent with the following configuration: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1 :	9	= 100</a:t>
            </a:r>
            <a:r>
              <a:rPr lang="en">
                <a:solidFill>
                  <a:srgbClr val="00000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2 :	12	= 1100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 3 :	5	= 0101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NIM SUM 	= 0000	= 0 (Losing State)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413150" y="1749725"/>
            <a:ext cx="6317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bin Condensed"/>
                <a:ea typeface="Cabin Condensed"/>
                <a:cs typeface="Cabin Condensed"/>
                <a:sym typeface="Cabin Condensed"/>
              </a:rPr>
              <a:t>Grundy Numbers</a:t>
            </a:r>
            <a:endParaRPr sz="6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031400" y="845500"/>
            <a:ext cx="708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Grundy number</a:t>
            </a: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 of a game state is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mex({ g1 , g2 , . . . , gn })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where g1 , g2 , . . . , gn are the Grundy numbers of the states to which we can move. If there are no possible moves in a state, its Grundy number is 0, because mex(𝛷) = 0.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Game Theory?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strategic games, agents choose strategies that will maximize their return, given the strategies the other agents choose.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goal is to find a strategy that we can follow to win the game no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matter what the opponent does, if such a strategy exists.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50" y="827763"/>
            <a:ext cx="7072300" cy="34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75" y="1033774"/>
            <a:ext cx="6820950" cy="3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859450" y="387500"/>
            <a:ext cx="34251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 Condensed"/>
                <a:ea typeface="Cabin Condensed"/>
                <a:cs typeface="Cabin Condensed"/>
                <a:sym typeface="Cabin Condensed"/>
              </a:rPr>
              <a:t>Maze Game</a:t>
            </a:r>
            <a:endParaRPr sz="3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50" y="1033400"/>
            <a:ext cx="3664100" cy="3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25" y="257850"/>
            <a:ext cx="4416975" cy="4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961100" y="1173550"/>
            <a:ext cx="708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-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This game consists of subgames, and on each turn, a player first chooses a subgame and then makes a move in the subgame. The game ends when it is not possible to make any move in any subgame.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In this case, the Grundy number of a game is the nim sum of the Grundy numbers of the subgames. The game can be played like a nim game by calculating all </a:t>
            </a:r>
            <a:r>
              <a:rPr b="1" lang="en" sz="2000">
                <a:latin typeface="Alegreya"/>
                <a:ea typeface="Alegreya"/>
                <a:cs typeface="Alegreya"/>
                <a:sym typeface="Alegreya"/>
              </a:rPr>
              <a:t>Grundy numbers for each subgame and then their nim sum</a:t>
            </a: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.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961100" y="519450"/>
            <a:ext cx="2589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bin Condensed"/>
                <a:ea typeface="Cabin Condensed"/>
                <a:cs typeface="Cabin Condensed"/>
                <a:sym typeface="Cabin Condensed"/>
              </a:rPr>
              <a:t>Subgames</a:t>
            </a:r>
            <a:endParaRPr b="1" sz="3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644725"/>
            <a:ext cx="8046699" cy="26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855600" y="676025"/>
            <a:ext cx="7153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 modification to the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Maze Game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63" y="852200"/>
            <a:ext cx="8311875" cy="2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694050" y="3634725"/>
            <a:ext cx="17559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3 = 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3 = 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889600" y="606375"/>
            <a:ext cx="34251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bin Condensed"/>
                <a:ea typeface="Cabin Condensed"/>
                <a:cs typeface="Cabin Condensed"/>
                <a:sym typeface="Cabin Condensed"/>
              </a:rPr>
              <a:t>Grundy’s</a:t>
            </a:r>
            <a:r>
              <a:rPr b="1" lang="en" sz="3000">
                <a:latin typeface="Cabin Condensed"/>
                <a:ea typeface="Cabin Condensed"/>
                <a:cs typeface="Cabin Condensed"/>
                <a:sym typeface="Cabin Condensed"/>
              </a:rPr>
              <a:t> Game</a:t>
            </a:r>
            <a:endParaRPr b="1" sz="3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971050" y="1521750"/>
            <a:ext cx="708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Initially, there is a single heap that contains n sticks.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On each turn, the player chooses a heap and divides it into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two nonempty heaps such that the heaps are of different size.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player who makes the last move wins the game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821800" y="986400"/>
            <a:ext cx="7081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be the Grundy number of a heap that contains n sticks.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 example, when n = 8, the possibilities are (1 + 7), (2 + 6) and (3 + 5), so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f(8)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mex({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f(1)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⊕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f(7)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f(2)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⊕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f(6)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f(3)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⊕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f(5)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031400" y="3252850"/>
            <a:ext cx="70812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Grundy number for n = 8 is 2, so it is possible to win the game. The winning move is to create heaps 1 + 7, because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f(1)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⊕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f(7)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488" y="689625"/>
            <a:ext cx="13430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1100" y="579775"/>
            <a:ext cx="77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Combinatorial Games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1100" y="1152475"/>
            <a:ext cx="77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Two-person games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Win-or-lose or tie outcome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set of positions, including an initial position, and the player whose turn it is to move.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Both players play optimally. 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randomness.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Player with no moves left loses (or other way round).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Greedy Coins Problem</a:t>
            </a:r>
            <a:endParaRPr b="1" sz="3600"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419400"/>
            <a:ext cx="85206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You are given with N coins.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Choose one coin from either ends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Maximise the total profit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40" name="Shape 240"/>
          <p:cNvSpPr txBox="1"/>
          <p:nvPr/>
        </p:nvSpPr>
        <p:spPr>
          <a:xfrm>
            <a:off x="31322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1" name="Shape 241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42" name="Shape 242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243" name="Shape 243"/>
          <p:cNvSpPr txBox="1"/>
          <p:nvPr/>
        </p:nvSpPr>
        <p:spPr>
          <a:xfrm>
            <a:off x="3867525" y="3778475"/>
            <a:ext cx="831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0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0</a:t>
            </a:r>
            <a:endParaRPr sz="1800"/>
          </a:p>
        </p:txBody>
      </p:sp>
      <p:sp>
        <p:nvSpPr>
          <p:cNvPr id="244" name="Shape 244"/>
          <p:cNvSpPr txBox="1"/>
          <p:nvPr/>
        </p:nvSpPr>
        <p:spPr>
          <a:xfrm>
            <a:off x="3132250" y="509400"/>
            <a:ext cx="3445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can choose 5 or 10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54" name="Shape 254"/>
          <p:cNvSpPr txBox="1"/>
          <p:nvPr/>
        </p:nvSpPr>
        <p:spPr>
          <a:xfrm>
            <a:off x="31322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" name="Shape 255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56" name="Shape 256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257" name="Shape 257"/>
          <p:cNvSpPr txBox="1"/>
          <p:nvPr/>
        </p:nvSpPr>
        <p:spPr>
          <a:xfrm>
            <a:off x="3778500" y="3921925"/>
            <a:ext cx="1048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0</a:t>
            </a:r>
            <a:endParaRPr sz="1800"/>
          </a:p>
        </p:txBody>
      </p:sp>
      <p:cxnSp>
        <p:nvCxnSpPr>
          <p:cNvPr id="258" name="Shape 258"/>
          <p:cNvCxnSpPr/>
          <p:nvPr/>
        </p:nvCxnSpPr>
        <p:spPr>
          <a:xfrm>
            <a:off x="820975" y="2012900"/>
            <a:ext cx="1632000" cy="142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 flipH="1" rot="10800000">
            <a:off x="1078150" y="1815125"/>
            <a:ext cx="979200" cy="164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0" name="Shape 260"/>
          <p:cNvSpPr txBox="1"/>
          <p:nvPr/>
        </p:nvSpPr>
        <p:spPr>
          <a:xfrm>
            <a:off x="3399250" y="519300"/>
            <a:ext cx="1553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A’s Turn</a:t>
            </a:r>
            <a:endParaRPr b="1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0" name="Shape 270"/>
          <p:cNvSpPr txBox="1"/>
          <p:nvPr/>
        </p:nvSpPr>
        <p:spPr>
          <a:xfrm>
            <a:off x="31322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1" name="Shape 271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72" name="Shape 272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B’s Turn</a:t>
            </a:r>
            <a:endParaRPr b="1" sz="3000"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/>
          <p:nvPr/>
        </p:nvCxnSpPr>
        <p:spPr>
          <a:xfrm flipH="1" rot="10800000">
            <a:off x="1305650" y="1775625"/>
            <a:ext cx="583500" cy="157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6291000" y="1923800"/>
            <a:ext cx="900000" cy="14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3824650" y="3496600"/>
            <a:ext cx="1038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10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7" name="Shape 287"/>
          <p:cNvSpPr txBox="1"/>
          <p:nvPr/>
        </p:nvSpPr>
        <p:spPr>
          <a:xfrm>
            <a:off x="31322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8" name="Shape 288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89" name="Shape 289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</a:t>
            </a:r>
            <a:r>
              <a:rPr b="1" lang="en" sz="3000"/>
              <a:t>’s Turn</a:t>
            </a:r>
            <a:endParaRPr b="1" sz="3000"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Shape 292"/>
          <p:cNvCxnSpPr/>
          <p:nvPr/>
        </p:nvCxnSpPr>
        <p:spPr>
          <a:xfrm flipH="1" rot="10800000">
            <a:off x="1305650" y="1775625"/>
            <a:ext cx="583500" cy="157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/>
          <p:nvPr/>
        </p:nvCxnSpPr>
        <p:spPr>
          <a:xfrm rot="10800000">
            <a:off x="6291000" y="1923800"/>
            <a:ext cx="900000" cy="14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3824650" y="3496600"/>
            <a:ext cx="1038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12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10</a:t>
            </a:r>
            <a:endParaRPr sz="1800"/>
          </a:p>
        </p:txBody>
      </p:sp>
      <p:cxnSp>
        <p:nvCxnSpPr>
          <p:cNvPr id="295" name="Shape 295"/>
          <p:cNvCxnSpPr/>
          <p:nvPr/>
        </p:nvCxnSpPr>
        <p:spPr>
          <a:xfrm flipH="1" rot="10800000">
            <a:off x="4688500" y="1874300"/>
            <a:ext cx="613200" cy="15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5" name="Shape 305"/>
          <p:cNvSpPr txBox="1"/>
          <p:nvPr/>
        </p:nvSpPr>
        <p:spPr>
          <a:xfrm>
            <a:off x="31322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6" name="Shape 306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07" name="Shape 307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B’s Turn</a:t>
            </a:r>
            <a:endParaRPr b="1" sz="3000"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Shape 310"/>
          <p:cNvCxnSpPr/>
          <p:nvPr/>
        </p:nvCxnSpPr>
        <p:spPr>
          <a:xfrm flipH="1" rot="10800000">
            <a:off x="1305650" y="1775625"/>
            <a:ext cx="583500" cy="157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/>
          <p:nvPr/>
        </p:nvCxnSpPr>
        <p:spPr>
          <a:xfrm rot="10800000">
            <a:off x="6291000" y="1923800"/>
            <a:ext cx="900000" cy="14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3824650" y="3496600"/>
            <a:ext cx="1038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13</a:t>
            </a:r>
            <a:endParaRPr sz="1800"/>
          </a:p>
        </p:txBody>
      </p:sp>
      <p:cxnSp>
        <p:nvCxnSpPr>
          <p:cNvPr id="313" name="Shape 313"/>
          <p:cNvCxnSpPr/>
          <p:nvPr/>
        </p:nvCxnSpPr>
        <p:spPr>
          <a:xfrm flipH="1" rot="10800000">
            <a:off x="3046525" y="1785425"/>
            <a:ext cx="405600" cy="16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flipH="1" rot="10800000">
            <a:off x="4658825" y="1864650"/>
            <a:ext cx="563700" cy="155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Greedy  Strategy</a:t>
            </a:r>
            <a:endParaRPr b="1"/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the highest coin at every step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330" name="Shape 330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1" name="Shape 331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2" name="Shape 332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A’s Turn</a:t>
            </a:r>
            <a:endParaRPr b="1" sz="3000"/>
          </a:p>
        </p:txBody>
      </p:sp>
      <p:sp>
        <p:nvSpPr>
          <p:cNvPr id="334" name="Shape 334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0</a:t>
            </a:r>
            <a:endParaRPr sz="1800"/>
          </a:p>
        </p:txBody>
      </p:sp>
      <p:cxnSp>
        <p:nvCxnSpPr>
          <p:cNvPr id="335" name="Shape 335"/>
          <p:cNvCxnSpPr/>
          <p:nvPr/>
        </p:nvCxnSpPr>
        <p:spPr>
          <a:xfrm flipH="1" rot="10800000">
            <a:off x="1196850" y="1894075"/>
            <a:ext cx="702300" cy="149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345" name="Shape 345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6" name="Shape 346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7" name="Shape 347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</a:t>
            </a:r>
            <a:r>
              <a:rPr b="1" lang="en" sz="3000"/>
              <a:t>’s Turn</a:t>
            </a:r>
            <a:endParaRPr b="1" sz="3000"/>
          </a:p>
        </p:txBody>
      </p:sp>
      <p:sp>
        <p:nvSpPr>
          <p:cNvPr id="349" name="Shape 349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15</a:t>
            </a:r>
            <a:endParaRPr sz="1800"/>
          </a:p>
        </p:txBody>
      </p:sp>
      <p:cxnSp>
        <p:nvCxnSpPr>
          <p:cNvPr id="350" name="Shape 350"/>
          <p:cNvCxnSpPr/>
          <p:nvPr/>
        </p:nvCxnSpPr>
        <p:spPr>
          <a:xfrm flipH="1" rot="10800000">
            <a:off x="1275975" y="1874300"/>
            <a:ext cx="593400" cy="15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 flipH="1" rot="10800000">
            <a:off x="2947625" y="1834775"/>
            <a:ext cx="534000" cy="178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361" name="Shape 361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2" name="Shape 362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3" name="Shape 363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B’s Turn</a:t>
            </a:r>
            <a:endParaRPr b="1" sz="3000"/>
          </a:p>
        </p:txBody>
      </p:sp>
      <p:sp>
        <p:nvSpPr>
          <p:cNvPr id="365" name="Shape 365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15</a:t>
            </a:r>
            <a:endParaRPr sz="1800"/>
          </a:p>
        </p:txBody>
      </p:sp>
      <p:cxnSp>
        <p:nvCxnSpPr>
          <p:cNvPr id="366" name="Shape 366"/>
          <p:cNvCxnSpPr/>
          <p:nvPr/>
        </p:nvCxnSpPr>
        <p:spPr>
          <a:xfrm flipH="1" rot="10800000">
            <a:off x="1275975" y="1874300"/>
            <a:ext cx="593400" cy="15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/>
          <p:nvPr/>
        </p:nvCxnSpPr>
        <p:spPr>
          <a:xfrm flipH="1" rot="10800000">
            <a:off x="2947625" y="1834775"/>
            <a:ext cx="534000" cy="178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57625" y="1152475"/>
            <a:ext cx="77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simple problem to start with-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https://www.hackerrank.com/challenges/tower-breakers-1/problem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(HackerRank &gt; Algorithms &gt; Game Theory &gt; Tower Breakers)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377" name="Shape 377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8" name="Shape 378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9" name="Shape 379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A’s Turn</a:t>
            </a:r>
            <a:endParaRPr b="1" sz="3000"/>
          </a:p>
        </p:txBody>
      </p:sp>
      <p:sp>
        <p:nvSpPr>
          <p:cNvPr id="381" name="Shape 381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15</a:t>
            </a:r>
            <a:endParaRPr sz="1800"/>
          </a:p>
        </p:txBody>
      </p:sp>
      <p:cxnSp>
        <p:nvCxnSpPr>
          <p:cNvPr id="382" name="Shape 382"/>
          <p:cNvCxnSpPr/>
          <p:nvPr/>
        </p:nvCxnSpPr>
        <p:spPr>
          <a:xfrm flipH="1" rot="10800000">
            <a:off x="1167175" y="1824900"/>
            <a:ext cx="682500" cy="178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/>
          <p:nvPr/>
        </p:nvCxnSpPr>
        <p:spPr>
          <a:xfrm flipH="1" rot="10800000">
            <a:off x="3006975" y="1894200"/>
            <a:ext cx="425400" cy="1701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6449075" y="1923875"/>
            <a:ext cx="771600" cy="169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394" name="Shape 394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5" name="Shape 395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6" name="Shape 396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A’s Turn</a:t>
            </a:r>
            <a:endParaRPr b="1" sz="3000"/>
          </a:p>
        </p:txBody>
      </p:sp>
      <p:sp>
        <p:nvSpPr>
          <p:cNvPr id="398" name="Shape 398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15</a:t>
            </a:r>
            <a:endParaRPr sz="1800"/>
          </a:p>
        </p:txBody>
      </p:sp>
      <p:cxnSp>
        <p:nvCxnSpPr>
          <p:cNvPr id="399" name="Shape 399"/>
          <p:cNvCxnSpPr/>
          <p:nvPr/>
        </p:nvCxnSpPr>
        <p:spPr>
          <a:xfrm flipH="1" rot="10800000">
            <a:off x="1167175" y="1824900"/>
            <a:ext cx="682500" cy="178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/>
          <p:nvPr/>
        </p:nvCxnSpPr>
        <p:spPr>
          <a:xfrm flipH="1" rot="10800000">
            <a:off x="3006975" y="1894200"/>
            <a:ext cx="425400" cy="1701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/>
          <p:nvPr/>
        </p:nvCxnSpPr>
        <p:spPr>
          <a:xfrm rot="10800000">
            <a:off x="6449075" y="1923875"/>
            <a:ext cx="771600" cy="169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411" name="Shape 411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12" name="Shape 412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13" name="Shape 413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</a:t>
            </a:r>
            <a:r>
              <a:rPr b="1" lang="en" sz="3000"/>
              <a:t>’s Turn</a:t>
            </a:r>
            <a:endParaRPr b="1" sz="3000"/>
          </a:p>
        </p:txBody>
      </p:sp>
      <p:sp>
        <p:nvSpPr>
          <p:cNvPr id="415" name="Shape 415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18</a:t>
            </a:r>
            <a:endParaRPr sz="1800"/>
          </a:p>
        </p:txBody>
      </p:sp>
      <p:cxnSp>
        <p:nvCxnSpPr>
          <p:cNvPr id="416" name="Shape 416"/>
          <p:cNvCxnSpPr/>
          <p:nvPr/>
        </p:nvCxnSpPr>
        <p:spPr>
          <a:xfrm flipH="1" rot="10800000">
            <a:off x="1206750" y="1894325"/>
            <a:ext cx="741900" cy="1552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7" name="Shape 417"/>
          <p:cNvCxnSpPr/>
          <p:nvPr/>
        </p:nvCxnSpPr>
        <p:spPr>
          <a:xfrm flipH="1" rot="10800000">
            <a:off x="2987175" y="1923950"/>
            <a:ext cx="405600" cy="1632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/>
          <p:nvPr/>
        </p:nvCxnSpPr>
        <p:spPr>
          <a:xfrm flipH="1" rot="10800000">
            <a:off x="4817075" y="1894225"/>
            <a:ext cx="405600" cy="169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/>
          <p:nvPr/>
        </p:nvCxnSpPr>
        <p:spPr>
          <a:xfrm flipH="1" rot="10800000">
            <a:off x="6528300" y="1943550"/>
            <a:ext cx="435300" cy="1493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429" name="Shape 429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30" name="Shape 430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1" name="Shape 431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B’s Turn</a:t>
            </a:r>
            <a:endParaRPr b="1" sz="3000"/>
          </a:p>
        </p:txBody>
      </p:sp>
      <p:sp>
        <p:nvSpPr>
          <p:cNvPr id="433" name="Shape 433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15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18</a:t>
            </a:r>
            <a:endParaRPr sz="1800"/>
          </a:p>
        </p:txBody>
      </p:sp>
      <p:cxnSp>
        <p:nvCxnSpPr>
          <p:cNvPr id="434" name="Shape 434"/>
          <p:cNvCxnSpPr/>
          <p:nvPr/>
        </p:nvCxnSpPr>
        <p:spPr>
          <a:xfrm flipH="1" rot="10800000">
            <a:off x="1206750" y="1894325"/>
            <a:ext cx="741900" cy="1552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/>
          <p:nvPr/>
        </p:nvCxnSpPr>
        <p:spPr>
          <a:xfrm flipH="1" rot="10800000">
            <a:off x="2987175" y="1923950"/>
            <a:ext cx="405600" cy="1632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6" name="Shape 436"/>
          <p:cNvCxnSpPr/>
          <p:nvPr/>
        </p:nvCxnSpPr>
        <p:spPr>
          <a:xfrm flipH="1" rot="10800000">
            <a:off x="4817075" y="1894225"/>
            <a:ext cx="405600" cy="169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/>
          <p:nvPr/>
        </p:nvCxnSpPr>
        <p:spPr>
          <a:xfrm flipH="1" rot="10800000">
            <a:off x="6528300" y="1943550"/>
            <a:ext cx="435300" cy="1493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better ??? </a:t>
            </a:r>
            <a:endParaRPr/>
          </a:p>
        </p:txBody>
      </p:sp>
      <p:sp>
        <p:nvSpPr>
          <p:cNvPr id="443" name="Shape 44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Meh obviously!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453" name="Shape 453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54" name="Shape 454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5" name="Shape 455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56" name="Shape 4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A’s  Turn</a:t>
            </a:r>
            <a:endParaRPr b="1" sz="3000"/>
          </a:p>
        </p:txBody>
      </p:sp>
      <p:sp>
        <p:nvSpPr>
          <p:cNvPr id="457" name="Shape 457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7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0</a:t>
            </a:r>
            <a:endParaRPr sz="1800"/>
          </a:p>
        </p:txBody>
      </p:sp>
      <p:cxnSp>
        <p:nvCxnSpPr>
          <p:cNvPr id="458" name="Shape 458"/>
          <p:cNvCxnSpPr/>
          <p:nvPr/>
        </p:nvCxnSpPr>
        <p:spPr>
          <a:xfrm rot="10800000">
            <a:off x="6567875" y="1825075"/>
            <a:ext cx="326400" cy="191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468" name="Shape 468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69" name="Shape 469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0" name="Shape 470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</a:t>
            </a:r>
            <a:r>
              <a:rPr b="1" lang="en" sz="3000"/>
              <a:t>’s  Turn</a:t>
            </a:r>
            <a:endParaRPr b="1" sz="3000"/>
          </a:p>
        </p:txBody>
      </p:sp>
      <p:sp>
        <p:nvSpPr>
          <p:cNvPr id="472" name="Shape 472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7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8</a:t>
            </a:r>
            <a:endParaRPr sz="1800"/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62825" y="1785350"/>
            <a:ext cx="9900" cy="177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6656775" y="1924025"/>
            <a:ext cx="128700" cy="15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484" name="Shape 484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85" name="Shape 485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86" name="Shape 486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A’s  Turn</a:t>
            </a:r>
            <a:endParaRPr b="1" sz="3000"/>
          </a:p>
        </p:txBody>
      </p:sp>
      <p:sp>
        <p:nvSpPr>
          <p:cNvPr id="488" name="Shape 488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22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8</a:t>
            </a:r>
            <a:endParaRPr sz="1800"/>
          </a:p>
        </p:txBody>
      </p:sp>
      <p:cxnSp>
        <p:nvCxnSpPr>
          <p:cNvPr id="489" name="Shape 489"/>
          <p:cNvCxnSpPr/>
          <p:nvPr/>
        </p:nvCxnSpPr>
        <p:spPr>
          <a:xfrm rot="10800000">
            <a:off x="1562825" y="1785350"/>
            <a:ext cx="9900" cy="177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0" name="Shape 490"/>
          <p:cNvCxnSpPr/>
          <p:nvPr/>
        </p:nvCxnSpPr>
        <p:spPr>
          <a:xfrm rot="10800000">
            <a:off x="6656775" y="1924025"/>
            <a:ext cx="128700" cy="15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1" name="Shape 491"/>
          <p:cNvCxnSpPr/>
          <p:nvPr/>
        </p:nvCxnSpPr>
        <p:spPr>
          <a:xfrm flipH="1" rot="10800000">
            <a:off x="2947625" y="1795175"/>
            <a:ext cx="366000" cy="182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1041050" y="209197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27068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44616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216450" y="2161225"/>
            <a:ext cx="1117800" cy="105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1466450" y="245797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501" name="Shape 501"/>
          <p:cNvSpPr txBox="1"/>
          <p:nvPr/>
        </p:nvSpPr>
        <p:spPr>
          <a:xfrm>
            <a:off x="3069250" y="2457975"/>
            <a:ext cx="440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02" name="Shape 502"/>
          <p:cNvSpPr txBox="1"/>
          <p:nvPr/>
        </p:nvSpPr>
        <p:spPr>
          <a:xfrm>
            <a:off x="4887050" y="2527225"/>
            <a:ext cx="26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03" name="Shape 503"/>
          <p:cNvSpPr txBox="1"/>
          <p:nvPr/>
        </p:nvSpPr>
        <p:spPr>
          <a:xfrm>
            <a:off x="6577500" y="2527225"/>
            <a:ext cx="440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04" name="Shape 5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</a:t>
            </a:r>
            <a:r>
              <a:rPr b="1" lang="en" sz="3000"/>
              <a:t>’s  Turn</a:t>
            </a:r>
            <a:endParaRPr b="1" sz="3000"/>
          </a:p>
        </p:txBody>
      </p:sp>
      <p:sp>
        <p:nvSpPr>
          <p:cNvPr id="505" name="Shape 505"/>
          <p:cNvSpPr txBox="1"/>
          <p:nvPr/>
        </p:nvSpPr>
        <p:spPr>
          <a:xfrm>
            <a:off x="3758725" y="3546050"/>
            <a:ext cx="1196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22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11</a:t>
            </a:r>
            <a:endParaRPr sz="1800"/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562825" y="1785350"/>
            <a:ext cx="9900" cy="177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6656775" y="1924025"/>
            <a:ext cx="128700" cy="15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8" name="Shape 508"/>
          <p:cNvCxnSpPr/>
          <p:nvPr/>
        </p:nvCxnSpPr>
        <p:spPr>
          <a:xfrm flipH="1" rot="10800000">
            <a:off x="2947625" y="1795175"/>
            <a:ext cx="366000" cy="182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4807175" y="1785350"/>
            <a:ext cx="366000" cy="176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for A:   F(i, j) =  V(i) + Min( F (i+2, j), F(i+1, j-1) ) </a:t>
            </a:r>
            <a:endParaRPr/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63" y="1360475"/>
            <a:ext cx="68675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Solution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Special Case:M=1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is no positive divisor of 1 which is smaller than 1, so there is no possible move to be made when M=1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Because of this, player 2  will always win in this scenario.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for A:   F(i, j) =  </a:t>
            </a:r>
            <a:r>
              <a:rPr lang="en"/>
              <a:t>Vj + Min( F(i+1, j-1), F(i, j-2) )</a:t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311325"/>
            <a:ext cx="67627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Recursive Solution</a:t>
            </a:r>
            <a:endParaRPr/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886200" y="1120450"/>
            <a:ext cx="73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F(i, j)  represents the maximum value the user can collect from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i'th coin to j'th coin - both inclusive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 Cases: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F(i, j)  = Vi                     If j == i   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F(i, j)  = max(Vi, Vj)       If j == i+1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Recursive: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F(i, j)  = Max(Vi + min(F(i+2, j), F(i+1, j-1) ), 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		  Vj + min(F(i+1, j-1), F(i, j-2) ))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Compute each F(i, j) only once for good optimizations.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look at?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759875" y="1451250"/>
            <a:ext cx="53973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 simple problem to start off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State graph, winning and losing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Nim Game, its strategy, and why it works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Grundy Numbers and subgames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Greedy Coins Problem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N is Even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Imagine that the towers are separated into two groups having an equal number of N/2 towers in each group.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Whenever player 1 mutates one of the towers from the first group, player 2 can simply copy player 1 's last move and apply it to a tower from the second group.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this way, player 2 will always have move to make, so player 2 will always win.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N is odd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Player 1 choses a tower and breaks it down to a height of 1.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results in N-1 remaining breakable towers, which is an even number.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Because we know that the first player to make a move when there are an even number of towers always loses, we know that player 1 will always win.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73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WINNING AND LOSING STATES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Winning state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Player will win the game if he plays optimally.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Losing state  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Player will lose the game if the opponent plays optimally.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move that leads from the current state to a losing state, the current state is a winning state, else it is a losing state.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is clearly a losing state, since no move possible.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STATE GRAPH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Nodes are the states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Edges are the moves between them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LET US SOLVE ANOTHER SIMPLE PROBLEM!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  <a:hlinkClick r:id="rId3"/>
              </a:rPr>
              <a:t>https://www.hackerrank.com/challenges/game-of-stones-1/problem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(HackerRank &gt; Algorithms &gt; Game Theory &gt;  Game Of Stones)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