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81" r:id="rId2"/>
    <p:sldId id="266" r:id="rId3"/>
    <p:sldId id="277" r:id="rId4"/>
    <p:sldId id="275" r:id="rId5"/>
    <p:sldId id="260" r:id="rId6"/>
    <p:sldId id="257" r:id="rId7"/>
    <p:sldId id="258" r:id="rId8"/>
    <p:sldId id="259" r:id="rId9"/>
    <p:sldId id="278" r:id="rId10"/>
    <p:sldId id="279" r:id="rId11"/>
    <p:sldId id="280" r:id="rId12"/>
    <p:sldId id="267" r:id="rId13"/>
    <p:sldId id="270" r:id="rId14"/>
    <p:sldId id="271" r:id="rId15"/>
    <p:sldId id="272" r:id="rId16"/>
    <p:sldId id="273" r:id="rId17"/>
    <p:sldId id="274" r:id="rId18"/>
    <p:sldId id="268" r:id="rId19"/>
    <p:sldId id="269" r:id="rId20"/>
    <p:sldId id="261" r:id="rId21"/>
    <p:sldId id="262" r:id="rId22"/>
    <p:sldId id="263" r:id="rId23"/>
    <p:sldId id="264" r:id="rId24"/>
    <p:sldId id="265" r:id="rId25"/>
    <p:sldId id="27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2" d="100"/>
          <a:sy n="92" d="100"/>
        </p:scale>
        <p:origin x="288"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1/20/2019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1/20/2019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1/20/2019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1/20/2019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1/20/2019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1/20/2019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6" name="Picture 75">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8" name="Picture 77">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80" name="Oval 79">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82" name="Picture 81">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4" name="Picture 83">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6" name="Rectangle 85">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8" name="Rectangle 87">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7F1E2B-C5A9-4757-965D-935656DA9145}"/>
              </a:ext>
            </a:extLst>
          </p:cNvPr>
          <p:cNvSpPr>
            <a:spLocks noGrp="1"/>
          </p:cNvSpPr>
          <p:nvPr>
            <p:ph type="title"/>
          </p:nvPr>
        </p:nvSpPr>
        <p:spPr>
          <a:xfrm>
            <a:off x="8023153" y="1325880"/>
            <a:ext cx="3521147" cy="3169920"/>
          </a:xfrm>
        </p:spPr>
        <p:txBody>
          <a:bodyPr vert="horz" lIns="91440" tIns="45720" rIns="91440" bIns="45720" rtlCol="0" anchor="b">
            <a:normAutofit/>
          </a:bodyPr>
          <a:lstStyle/>
          <a:p>
            <a:r>
              <a:rPr lang="en-US" b="0" i="0" kern="1200" dirty="0" err="1">
                <a:solidFill>
                  <a:srgbClr val="EBEBEB"/>
                </a:solidFill>
                <a:latin typeface="+mj-lt"/>
                <a:ea typeface="+mj-ea"/>
                <a:cs typeface="+mj-cs"/>
              </a:rPr>
              <a:t>TuxRide</a:t>
            </a:r>
            <a:r>
              <a:rPr lang="en-US" b="0" i="0" kern="1200" dirty="0">
                <a:solidFill>
                  <a:srgbClr val="EBEBEB"/>
                </a:solidFill>
                <a:latin typeface="+mj-lt"/>
                <a:ea typeface="+mj-ea"/>
                <a:cs typeface="+mj-cs"/>
              </a:rPr>
              <a:t> Intelligence SIG</a:t>
            </a:r>
          </a:p>
        </p:txBody>
      </p:sp>
      <p:sp>
        <p:nvSpPr>
          <p:cNvPr id="90"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92" name="Freeform: Shape 91">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4" name="Rectangle 93">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105" name="Picture 6" descr="Image may contain: text">
            <a:extLst>
              <a:ext uri="{FF2B5EF4-FFF2-40B4-BE49-F238E27FC236}">
                <a16:creationId xmlns:a16="http://schemas.microsoft.com/office/drawing/2014/main" id="{3749C8BD-2E99-48C2-87CD-09600CB1F7A5}"/>
              </a:ext>
            </a:extLst>
          </p:cNvPr>
          <p:cNvPicPr>
            <a:picLocks noGrp="1" noChangeAspect="1" noChangeArrowheads="1"/>
          </p:cNvPicPr>
          <p:nvPr>
            <p:ph idx="1"/>
          </p:nvPr>
        </p:nvPicPr>
        <p:blipFill>
          <a:blip r:embed="rId6">
            <a:extLst>
              <a:ext uri="{28A0092B-C50C-407E-A947-70E740481C1C}">
                <a14:useLocalDpi xmlns:a14="http://schemas.microsoft.com/office/drawing/2010/main" val="0"/>
              </a:ext>
            </a:extLst>
          </a:blip>
          <a:srcRect/>
          <a:stretch>
            <a:fillRect/>
          </a:stretch>
        </p:blipFill>
        <p:spPr bwMode="auto">
          <a:xfrm>
            <a:off x="950777" y="1141407"/>
            <a:ext cx="4799570" cy="479957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69431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onvolution animation">
            <a:extLst>
              <a:ext uri="{FF2B5EF4-FFF2-40B4-BE49-F238E27FC236}">
                <a16:creationId xmlns:a16="http://schemas.microsoft.com/office/drawing/2014/main" id="{456D40A8-2A40-45CB-BC6B-A42370E761F5}"/>
              </a:ext>
            </a:extLst>
          </p:cNvPr>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02131" y="126561"/>
            <a:ext cx="3691149" cy="4195762"/>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A782B734-C1C7-464C-BA75-ED7F0DF9A72E}"/>
              </a:ext>
            </a:extLst>
          </p:cNvPr>
          <p:cNvSpPr txBox="1">
            <a:spLocks/>
          </p:cNvSpPr>
          <p:nvPr/>
        </p:nvSpPr>
        <p:spPr>
          <a:xfrm>
            <a:off x="1103312" y="4522124"/>
            <a:ext cx="8946541" cy="1726275"/>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dirty="0"/>
              <a:t>Blue (bottom) - Input channel</a:t>
            </a:r>
          </a:p>
          <a:p>
            <a:r>
              <a:rPr lang="en-GB" dirty="0"/>
              <a:t>Shaded (on top of blue)- 3x3 filter</a:t>
            </a:r>
          </a:p>
          <a:p>
            <a:r>
              <a:rPr lang="en-GB" dirty="0"/>
              <a:t>Green (top) - Output channel</a:t>
            </a:r>
          </a:p>
          <a:p>
            <a:pPr marL="0" indent="0">
              <a:buNone/>
            </a:pPr>
            <a:r>
              <a:rPr lang="en-GB" dirty="0"/>
              <a:t>The filter slides over the input channel performs “convolution” operation and results in an output layer. This green channel becomes input to the next layer.</a:t>
            </a:r>
            <a:br>
              <a:rPr lang="en-GB" dirty="0"/>
            </a:br>
            <a:endParaRPr lang="en-GB" dirty="0"/>
          </a:p>
        </p:txBody>
      </p:sp>
    </p:spTree>
    <p:extLst>
      <p:ext uri="{BB962C8B-B14F-4D97-AF65-F5344CB8AC3E}">
        <p14:creationId xmlns:p14="http://schemas.microsoft.com/office/powerpoint/2010/main" val="4024700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204820-1769-44BF-86E6-A09D4F8FD18B}"/>
              </a:ext>
            </a:extLst>
          </p:cNvPr>
          <p:cNvSpPr>
            <a:spLocks noGrp="1"/>
          </p:cNvSpPr>
          <p:nvPr>
            <p:ph idx="1"/>
          </p:nvPr>
        </p:nvSpPr>
        <p:spPr>
          <a:xfrm>
            <a:off x="72180" y="241423"/>
            <a:ext cx="8001777" cy="1687129"/>
          </a:xfrm>
        </p:spPr>
        <p:txBody>
          <a:bodyPr>
            <a:normAutofit/>
          </a:bodyPr>
          <a:lstStyle/>
          <a:p>
            <a:pPr marL="0" indent="0">
              <a:buNone/>
            </a:pPr>
            <a:r>
              <a:rPr lang="en-GB" dirty="0"/>
              <a:t>Consider this grayscale image (single </a:t>
            </a:r>
            <a:r>
              <a:rPr lang="en-GB" dirty="0" err="1"/>
              <a:t>color</a:t>
            </a:r>
            <a:r>
              <a:rPr lang="en-GB" dirty="0"/>
              <a:t> channel) of a seven from the MNIST data set is our input:</a:t>
            </a:r>
          </a:p>
          <a:p>
            <a:pPr marL="0" indent="0">
              <a:buNone/>
            </a:pPr>
            <a:br>
              <a:rPr lang="en-GB" dirty="0"/>
            </a:br>
            <a:endParaRPr lang="en-GB" dirty="0"/>
          </a:p>
        </p:txBody>
      </p:sp>
      <p:pic>
        <p:nvPicPr>
          <p:cNvPr id="3074" name="Picture 2" descr="mnist 7">
            <a:extLst>
              <a:ext uri="{FF2B5EF4-FFF2-40B4-BE49-F238E27FC236}">
                <a16:creationId xmlns:a16="http://schemas.microsoft.com/office/drawing/2014/main" id="{C7154963-F4B3-4736-B755-3631DC07CC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415" y="1316690"/>
            <a:ext cx="2527442" cy="2565354"/>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802A9C63-E2EA-4359-9A24-AC4F89D10CA2}"/>
              </a:ext>
            </a:extLst>
          </p:cNvPr>
          <p:cNvSpPr txBox="1">
            <a:spLocks/>
          </p:cNvSpPr>
          <p:nvPr/>
        </p:nvSpPr>
        <p:spPr>
          <a:xfrm>
            <a:off x="3100784" y="1023589"/>
            <a:ext cx="8001777" cy="168712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GB" dirty="0"/>
              <a:t>Let’s suppose that we have four 3x3 filters for our first convolutional layer, and these filters are filled with the values you see below.</a:t>
            </a:r>
          </a:p>
        </p:txBody>
      </p:sp>
      <p:pic>
        <p:nvPicPr>
          <p:cNvPr id="3076" name="Picture 4" descr="filter 2">
            <a:extLst>
              <a:ext uri="{FF2B5EF4-FFF2-40B4-BE49-F238E27FC236}">
                <a16:creationId xmlns:a16="http://schemas.microsoft.com/office/drawing/2014/main" id="{B4DC1215-153C-4021-AA96-A493B48B59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2806" y="2153779"/>
            <a:ext cx="1171575" cy="120967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filter 3">
            <a:extLst>
              <a:ext uri="{FF2B5EF4-FFF2-40B4-BE49-F238E27FC236}">
                <a16:creationId xmlns:a16="http://schemas.microsoft.com/office/drawing/2014/main" id="{5A71EF25-FF3F-4B37-8997-881EFD930A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0057" y="2144254"/>
            <a:ext cx="1152525" cy="12192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filter 4">
            <a:extLst>
              <a:ext uri="{FF2B5EF4-FFF2-40B4-BE49-F238E27FC236}">
                <a16:creationId xmlns:a16="http://schemas.microsoft.com/office/drawing/2014/main" id="{9DB4609E-BE33-4A66-8D84-26535DAB94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48258" y="2176889"/>
            <a:ext cx="1152525" cy="118110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filter 1">
            <a:extLst>
              <a:ext uri="{FF2B5EF4-FFF2-40B4-BE49-F238E27FC236}">
                <a16:creationId xmlns:a16="http://schemas.microsoft.com/office/drawing/2014/main" id="{2522B7FB-4664-49C0-B44E-0AA8E9B0D40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54130" y="2153779"/>
            <a:ext cx="1143000" cy="1181100"/>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filter">
            <a:extLst>
              <a:ext uri="{FF2B5EF4-FFF2-40B4-BE49-F238E27FC236}">
                <a16:creationId xmlns:a16="http://schemas.microsoft.com/office/drawing/2014/main" id="{E73185A2-6150-4F6C-94AA-511FE08776C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81066" y="3571020"/>
            <a:ext cx="1181100" cy="1152525"/>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filter">
            <a:extLst>
              <a:ext uri="{FF2B5EF4-FFF2-40B4-BE49-F238E27FC236}">
                <a16:creationId xmlns:a16="http://schemas.microsoft.com/office/drawing/2014/main" id="{13D61E90-C1CF-4E5B-AB6C-703FA7E355C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6200000">
            <a:off x="5463281" y="3588681"/>
            <a:ext cx="1181100" cy="1152525"/>
          </a:xfrm>
          <a:prstGeom prst="rect">
            <a:avLst/>
          </a:prstGeom>
          <a:noFill/>
          <a:extLst>
            <a:ext uri="{909E8E84-426E-40DD-AFC4-6F175D3DCCD1}">
              <a14:hiddenFill xmlns:a14="http://schemas.microsoft.com/office/drawing/2010/main">
                <a:solidFill>
                  <a:srgbClr val="FFFFFF"/>
                </a:solidFill>
              </a14:hiddenFill>
            </a:ext>
          </a:extLst>
        </p:spPr>
      </p:pic>
      <p:pic>
        <p:nvPicPr>
          <p:cNvPr id="3098" name="Picture 26" descr="filter">
            <a:extLst>
              <a:ext uri="{FF2B5EF4-FFF2-40B4-BE49-F238E27FC236}">
                <a16:creationId xmlns:a16="http://schemas.microsoft.com/office/drawing/2014/main" id="{8110A2A4-1FA0-4040-A1ED-DFEC55495A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0800000">
            <a:off x="7205769" y="3588681"/>
            <a:ext cx="1181100" cy="1152525"/>
          </a:xfrm>
          <a:prstGeom prst="rect">
            <a:avLst/>
          </a:prstGeom>
          <a:noFill/>
          <a:extLst>
            <a:ext uri="{909E8E84-426E-40DD-AFC4-6F175D3DCCD1}">
              <a14:hiddenFill xmlns:a14="http://schemas.microsoft.com/office/drawing/2010/main">
                <a:solidFill>
                  <a:srgbClr val="FFFFFF"/>
                </a:solidFill>
              </a14:hiddenFill>
            </a:ext>
          </a:extLst>
        </p:spPr>
      </p:pic>
      <p:pic>
        <p:nvPicPr>
          <p:cNvPr id="3100" name="Picture 28" descr="filter">
            <a:extLst>
              <a:ext uri="{FF2B5EF4-FFF2-40B4-BE49-F238E27FC236}">
                <a16:creationId xmlns:a16="http://schemas.microsoft.com/office/drawing/2014/main" id="{1A9DECE0-1661-4113-9768-D5F6167DE00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5400000">
            <a:off x="8919683" y="3588681"/>
            <a:ext cx="1181100" cy="1152525"/>
          </a:xfrm>
          <a:prstGeom prst="rect">
            <a:avLst/>
          </a:prstGeom>
          <a:noFill/>
          <a:extLst>
            <a:ext uri="{909E8E84-426E-40DD-AFC4-6F175D3DCCD1}">
              <a14:hiddenFill xmlns:a14="http://schemas.microsoft.com/office/drawing/2010/main">
                <a:solidFill>
                  <a:srgbClr val="FFFFFF"/>
                </a:solidFill>
              </a14:hiddenFill>
            </a:ext>
          </a:extLst>
        </p:spPr>
      </p:pic>
      <p:sp>
        <p:nvSpPr>
          <p:cNvPr id="20" name="Content Placeholder 2">
            <a:extLst>
              <a:ext uri="{FF2B5EF4-FFF2-40B4-BE49-F238E27FC236}">
                <a16:creationId xmlns:a16="http://schemas.microsoft.com/office/drawing/2014/main" id="{3867580B-C39B-400D-9B4E-487EFEEDF79A}"/>
              </a:ext>
            </a:extLst>
          </p:cNvPr>
          <p:cNvSpPr txBox="1">
            <a:spLocks/>
          </p:cNvSpPr>
          <p:nvPr/>
        </p:nvSpPr>
        <p:spPr>
          <a:xfrm>
            <a:off x="-10450" y="4740282"/>
            <a:ext cx="4203333" cy="168712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GB" dirty="0"/>
              <a:t>If we convolve our original image of a seven with each of these four filters individually, this is what the output would look like for each filter:</a:t>
            </a:r>
          </a:p>
        </p:txBody>
      </p:sp>
      <p:pic>
        <p:nvPicPr>
          <p:cNvPr id="3102" name="Picture 30" descr="output channel 1">
            <a:extLst>
              <a:ext uri="{FF2B5EF4-FFF2-40B4-BE49-F238E27FC236}">
                <a16:creationId xmlns:a16="http://schemas.microsoft.com/office/drawing/2014/main" id="{07B80D87-1D92-4F53-ADAB-4B570D71A6D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38685" y="5041987"/>
            <a:ext cx="1181100" cy="1171575"/>
          </a:xfrm>
          <a:prstGeom prst="rect">
            <a:avLst/>
          </a:prstGeom>
          <a:noFill/>
          <a:extLst>
            <a:ext uri="{909E8E84-426E-40DD-AFC4-6F175D3DCCD1}">
              <a14:hiddenFill xmlns:a14="http://schemas.microsoft.com/office/drawing/2010/main">
                <a:solidFill>
                  <a:srgbClr val="FFFFFF"/>
                </a:solidFill>
              </a14:hiddenFill>
            </a:ext>
          </a:extLst>
        </p:spPr>
      </p:pic>
      <p:pic>
        <p:nvPicPr>
          <p:cNvPr id="3104" name="Picture 32" descr="output channel 2">
            <a:extLst>
              <a:ext uri="{FF2B5EF4-FFF2-40B4-BE49-F238E27FC236}">
                <a16:creationId xmlns:a16="http://schemas.microsoft.com/office/drawing/2014/main" id="{3054BCD2-2DE4-4FF1-B39B-422E8BB502D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72806" y="5028619"/>
            <a:ext cx="1181100" cy="1181100"/>
          </a:xfrm>
          <a:prstGeom prst="rect">
            <a:avLst/>
          </a:prstGeom>
          <a:noFill/>
          <a:extLst>
            <a:ext uri="{909E8E84-426E-40DD-AFC4-6F175D3DCCD1}">
              <a14:hiddenFill xmlns:a14="http://schemas.microsoft.com/office/drawing/2010/main">
                <a:solidFill>
                  <a:srgbClr val="FFFFFF"/>
                </a:solidFill>
              </a14:hiddenFill>
            </a:ext>
          </a:extLst>
        </p:spPr>
      </p:pic>
      <p:pic>
        <p:nvPicPr>
          <p:cNvPr id="3106" name="Picture 34" descr="output channel 3">
            <a:extLst>
              <a:ext uri="{FF2B5EF4-FFF2-40B4-BE49-F238E27FC236}">
                <a16:creationId xmlns:a16="http://schemas.microsoft.com/office/drawing/2014/main" id="{1465DCAC-25B0-40AE-ABD1-A7A7ADA4770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49498" y="5041987"/>
            <a:ext cx="1181100" cy="1171575"/>
          </a:xfrm>
          <a:prstGeom prst="rect">
            <a:avLst/>
          </a:prstGeom>
          <a:noFill/>
          <a:extLst>
            <a:ext uri="{909E8E84-426E-40DD-AFC4-6F175D3DCCD1}">
              <a14:hiddenFill xmlns:a14="http://schemas.microsoft.com/office/drawing/2010/main">
                <a:solidFill>
                  <a:srgbClr val="FFFFFF"/>
                </a:solidFill>
              </a14:hiddenFill>
            </a:ext>
          </a:extLst>
        </p:spPr>
      </p:pic>
      <p:pic>
        <p:nvPicPr>
          <p:cNvPr id="3108" name="Picture 36" descr="output channel 4">
            <a:extLst>
              <a:ext uri="{FF2B5EF4-FFF2-40B4-BE49-F238E27FC236}">
                <a16:creationId xmlns:a16="http://schemas.microsoft.com/office/drawing/2014/main" id="{9A0ED571-6183-4C14-A6A9-3A26AE02BC3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919683" y="5057194"/>
            <a:ext cx="1181100" cy="115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4543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9BFFE-D22F-4C0B-A00B-082D8837B2C7}"/>
              </a:ext>
            </a:extLst>
          </p:cNvPr>
          <p:cNvSpPr>
            <a:spLocks noGrp="1"/>
          </p:cNvSpPr>
          <p:nvPr>
            <p:ph type="title"/>
          </p:nvPr>
        </p:nvSpPr>
        <p:spPr/>
        <p:txBody>
          <a:bodyPr/>
          <a:lstStyle/>
          <a:p>
            <a:r>
              <a:rPr lang="en-US" dirty="0"/>
              <a:t>Now let’s build our CNN model for recognizing handwritten digits!</a:t>
            </a:r>
            <a:endParaRPr lang="en-GB" dirty="0"/>
          </a:p>
        </p:txBody>
      </p:sp>
      <p:sp>
        <p:nvSpPr>
          <p:cNvPr id="3" name="Content Placeholder 2">
            <a:extLst>
              <a:ext uri="{FF2B5EF4-FFF2-40B4-BE49-F238E27FC236}">
                <a16:creationId xmlns:a16="http://schemas.microsoft.com/office/drawing/2014/main" id="{2DF54350-CEEA-4C3C-B142-23C868377726}"/>
              </a:ext>
            </a:extLst>
          </p:cNvPr>
          <p:cNvSpPr>
            <a:spLocks noGrp="1"/>
          </p:cNvSpPr>
          <p:nvPr>
            <p:ph idx="1"/>
          </p:nvPr>
        </p:nvSpPr>
        <p:spPr/>
        <p:txBody>
          <a:bodyPr/>
          <a:lstStyle/>
          <a:p>
            <a:r>
              <a:rPr lang="en-US" dirty="0"/>
              <a:t>Download the “Canvas.py” file from the drive link. </a:t>
            </a:r>
          </a:p>
          <a:p>
            <a:r>
              <a:rPr lang="en-GB" dirty="0"/>
              <a:t>Save the downloaded file in Desktop.</a:t>
            </a:r>
          </a:p>
          <a:p>
            <a:r>
              <a:rPr lang="en-US" dirty="0"/>
              <a:t>O</a:t>
            </a:r>
            <a:r>
              <a:rPr lang="en-GB" dirty="0"/>
              <a:t>pen “</a:t>
            </a:r>
            <a:r>
              <a:rPr lang="en-GB" dirty="0" err="1"/>
              <a:t>MNIST.ipynb</a:t>
            </a:r>
            <a:r>
              <a:rPr lang="en-GB" dirty="0"/>
              <a:t>” from the drive link.</a:t>
            </a:r>
          </a:p>
          <a:p>
            <a:pPr marL="0" indent="0">
              <a:buNone/>
            </a:pPr>
            <a:endParaRPr lang="en-GB" dirty="0"/>
          </a:p>
          <a:p>
            <a:endParaRPr lang="en-GB" dirty="0"/>
          </a:p>
        </p:txBody>
      </p:sp>
    </p:spTree>
    <p:extLst>
      <p:ext uri="{BB962C8B-B14F-4D97-AF65-F5344CB8AC3E}">
        <p14:creationId xmlns:p14="http://schemas.microsoft.com/office/powerpoint/2010/main" val="547817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9530C-9C94-414D-9100-659218957634}"/>
              </a:ext>
            </a:extLst>
          </p:cNvPr>
          <p:cNvSpPr>
            <a:spLocks noGrp="1"/>
          </p:cNvSpPr>
          <p:nvPr>
            <p:ph type="title"/>
          </p:nvPr>
        </p:nvSpPr>
        <p:spPr/>
        <p:txBody>
          <a:bodyPr/>
          <a:lstStyle/>
          <a:p>
            <a:r>
              <a:rPr lang="en-US" dirty="0"/>
              <a:t>Code Walkthrough</a:t>
            </a:r>
            <a:endParaRPr lang="en-GB" dirty="0"/>
          </a:p>
        </p:txBody>
      </p:sp>
      <p:sp>
        <p:nvSpPr>
          <p:cNvPr id="3" name="Content Placeholder 2">
            <a:extLst>
              <a:ext uri="{FF2B5EF4-FFF2-40B4-BE49-F238E27FC236}">
                <a16:creationId xmlns:a16="http://schemas.microsoft.com/office/drawing/2014/main" id="{47F14778-E6D8-4728-9327-6E8E5BCA0749}"/>
              </a:ext>
            </a:extLst>
          </p:cNvPr>
          <p:cNvSpPr>
            <a:spLocks noGrp="1"/>
          </p:cNvSpPr>
          <p:nvPr>
            <p:ph idx="1"/>
          </p:nvPr>
        </p:nvSpPr>
        <p:spPr>
          <a:xfrm>
            <a:off x="1103312" y="1163782"/>
            <a:ext cx="8946541" cy="5084617"/>
          </a:xfrm>
        </p:spPr>
        <p:txBody>
          <a:bodyPr>
            <a:normAutofit/>
          </a:bodyPr>
          <a:lstStyle/>
          <a:p>
            <a:pPr marL="0" indent="0">
              <a:buNone/>
            </a:pPr>
            <a:r>
              <a:rPr lang="en-US" dirty="0"/>
              <a:t>The first block of code imports the necessary machine learning libraries.</a:t>
            </a:r>
          </a:p>
          <a:p>
            <a:pPr marL="0" indent="0">
              <a:buNone/>
            </a:pPr>
            <a:endParaRPr lang="en-US" dirty="0"/>
          </a:p>
          <a:p>
            <a:pPr marL="0" indent="0">
              <a:buNone/>
            </a:pPr>
            <a:r>
              <a:rPr lang="en-US" dirty="0"/>
              <a:t>There are mainly 3 things going on in the second block of code:</a:t>
            </a:r>
          </a:p>
          <a:p>
            <a:r>
              <a:rPr lang="en-GB" dirty="0"/>
              <a:t> First we load the training and test data of MNIST. The MNIST dataset consists of 60,000 training images of handwritten digits and 10,000 test images to evaluate the performance of your network. </a:t>
            </a:r>
          </a:p>
          <a:p>
            <a:r>
              <a:rPr lang="en-US" dirty="0"/>
              <a:t>I</a:t>
            </a:r>
            <a:r>
              <a:rPr lang="en-GB" dirty="0"/>
              <a:t>n the next five lines under “FEATURE SCALING” The original training data has a shape of (60000,28,28). That is, 60,000 samples of 28x28 pixel images. However, our CNN model will be fed 28x28 grayscale images. And because grayscale images have only 1 channel, I reshape the data to (60000,28,28,1). </a:t>
            </a:r>
            <a:endParaRPr lang="en-US" dirty="0"/>
          </a:p>
        </p:txBody>
      </p:sp>
    </p:spTree>
    <p:extLst>
      <p:ext uri="{BB962C8B-B14F-4D97-AF65-F5344CB8AC3E}">
        <p14:creationId xmlns:p14="http://schemas.microsoft.com/office/powerpoint/2010/main" val="3340695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D066C-EEA7-4123-9C9F-F96AEE4C9AFD}"/>
              </a:ext>
            </a:extLst>
          </p:cNvPr>
          <p:cNvSpPr>
            <a:spLocks noGrp="1"/>
          </p:cNvSpPr>
          <p:nvPr>
            <p:ph type="title"/>
          </p:nvPr>
        </p:nvSpPr>
        <p:spPr>
          <a:xfrm>
            <a:off x="646111" y="452718"/>
            <a:ext cx="9404723" cy="1010322"/>
          </a:xfrm>
        </p:spPr>
        <p:txBody>
          <a:bodyPr/>
          <a:lstStyle/>
          <a:p>
            <a:r>
              <a:rPr lang="en-US" dirty="0" err="1"/>
              <a:t>Contd</a:t>
            </a:r>
            <a:r>
              <a:rPr lang="en-US" dirty="0"/>
              <a:t>…</a:t>
            </a:r>
            <a:endParaRPr lang="en-GB" dirty="0"/>
          </a:p>
        </p:txBody>
      </p:sp>
      <p:sp>
        <p:nvSpPr>
          <p:cNvPr id="3" name="Content Placeholder 2">
            <a:extLst>
              <a:ext uri="{FF2B5EF4-FFF2-40B4-BE49-F238E27FC236}">
                <a16:creationId xmlns:a16="http://schemas.microsoft.com/office/drawing/2014/main" id="{E35E7617-A836-4E32-806F-9F7E7DF630B0}"/>
              </a:ext>
            </a:extLst>
          </p:cNvPr>
          <p:cNvSpPr>
            <a:spLocks noGrp="1"/>
          </p:cNvSpPr>
          <p:nvPr>
            <p:ph idx="1"/>
          </p:nvPr>
        </p:nvSpPr>
        <p:spPr>
          <a:xfrm>
            <a:off x="1103312" y="1562794"/>
            <a:ext cx="8946541" cy="4685606"/>
          </a:xfrm>
        </p:spPr>
        <p:txBody>
          <a:bodyPr>
            <a:normAutofit/>
          </a:bodyPr>
          <a:lstStyle/>
          <a:p>
            <a:r>
              <a:rPr lang="en-GB" dirty="0"/>
              <a:t>A very important step in training DL models is </a:t>
            </a:r>
            <a:r>
              <a:rPr lang="en-GB" b="1" dirty="0"/>
              <a:t>feature scaling. </a:t>
            </a:r>
          </a:p>
          <a:p>
            <a:r>
              <a:rPr lang="en-GB" dirty="0"/>
              <a:t>If the feature values are too varied from the initial random weight values assigned to the nodes in the layers, gradient descent will make bigger steps and we may not find the global minimum point. </a:t>
            </a:r>
          </a:p>
          <a:p>
            <a:r>
              <a:rPr lang="en-GB" dirty="0"/>
              <a:t>Grayscale images store pixel values between 0–255. 0 for complete black, and 255 for complete white. In order to scale the features to have values within the range of 0–1, I divide each pixel value by 255. By doing so, the pixel values in the training and testing images are close enough to the randomly assigned weights at the start of training.</a:t>
            </a:r>
            <a:endParaRPr lang="en-US" dirty="0"/>
          </a:p>
          <a:p>
            <a:endParaRPr lang="en-GB" dirty="0"/>
          </a:p>
        </p:txBody>
      </p:sp>
    </p:spTree>
    <p:extLst>
      <p:ext uri="{BB962C8B-B14F-4D97-AF65-F5344CB8AC3E}">
        <p14:creationId xmlns:p14="http://schemas.microsoft.com/office/powerpoint/2010/main" val="4129922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06E11-7A52-4DFF-B756-285D634FCFAA}"/>
              </a:ext>
            </a:extLst>
          </p:cNvPr>
          <p:cNvSpPr>
            <a:spLocks noGrp="1"/>
          </p:cNvSpPr>
          <p:nvPr>
            <p:ph type="title"/>
          </p:nvPr>
        </p:nvSpPr>
        <p:spPr/>
        <p:txBody>
          <a:bodyPr/>
          <a:lstStyle/>
          <a:p>
            <a:r>
              <a:rPr lang="en-US" dirty="0"/>
              <a:t>Building the model</a:t>
            </a:r>
            <a:endParaRPr lang="en-GB" dirty="0"/>
          </a:p>
        </p:txBody>
      </p:sp>
      <p:sp>
        <p:nvSpPr>
          <p:cNvPr id="3" name="Content Placeholder 2">
            <a:extLst>
              <a:ext uri="{FF2B5EF4-FFF2-40B4-BE49-F238E27FC236}">
                <a16:creationId xmlns:a16="http://schemas.microsoft.com/office/drawing/2014/main" id="{B5DC0F0B-64CC-4ECF-8E0B-2E3DBF56A360}"/>
              </a:ext>
            </a:extLst>
          </p:cNvPr>
          <p:cNvSpPr>
            <a:spLocks noGrp="1"/>
          </p:cNvSpPr>
          <p:nvPr>
            <p:ph idx="1"/>
          </p:nvPr>
        </p:nvSpPr>
        <p:spPr/>
        <p:txBody>
          <a:bodyPr/>
          <a:lstStyle/>
          <a:p>
            <a:r>
              <a:rPr lang="en-US" dirty="0"/>
              <a:t>The next few lines of code builds the MODEL.</a:t>
            </a:r>
          </a:p>
          <a:p>
            <a:r>
              <a:rPr lang="en-US" dirty="0"/>
              <a:t>We won’t be going into details of this, but basically we are adding layer over layer with different o/p and </a:t>
            </a:r>
            <a:r>
              <a:rPr lang="en-US" dirty="0" err="1"/>
              <a:t>i</a:t>
            </a:r>
            <a:r>
              <a:rPr lang="en-US" dirty="0"/>
              <a:t>/p dimensions and each layer has its own activation function. </a:t>
            </a:r>
          </a:p>
          <a:p>
            <a:r>
              <a:rPr lang="en-US" dirty="0"/>
              <a:t>We then compile the model, fit it on the preprocessed training data</a:t>
            </a:r>
          </a:p>
          <a:p>
            <a:r>
              <a:rPr lang="en-US" dirty="0"/>
              <a:t>The PREDICT function </a:t>
            </a:r>
            <a:r>
              <a:rPr lang="en-GB" dirty="0"/>
              <a:t>applies the same pre-processing steps to the input image, and asks the network to predict a digit for the image.</a:t>
            </a:r>
          </a:p>
        </p:txBody>
      </p:sp>
    </p:spTree>
    <p:extLst>
      <p:ext uri="{BB962C8B-B14F-4D97-AF65-F5344CB8AC3E}">
        <p14:creationId xmlns:p14="http://schemas.microsoft.com/office/powerpoint/2010/main" val="3121893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ACF8B-257C-40E0-B2DB-38A150574894}"/>
              </a:ext>
            </a:extLst>
          </p:cNvPr>
          <p:cNvSpPr>
            <a:spLocks noGrp="1"/>
          </p:cNvSpPr>
          <p:nvPr>
            <p:ph type="title"/>
          </p:nvPr>
        </p:nvSpPr>
        <p:spPr/>
        <p:txBody>
          <a:bodyPr/>
          <a:lstStyle/>
          <a:p>
            <a:r>
              <a:rPr lang="en-US" dirty="0"/>
              <a:t>Lets test our model</a:t>
            </a:r>
            <a:endParaRPr lang="en-GB" dirty="0"/>
          </a:p>
        </p:txBody>
      </p:sp>
      <p:sp>
        <p:nvSpPr>
          <p:cNvPr id="3" name="Content Placeholder 2">
            <a:extLst>
              <a:ext uri="{FF2B5EF4-FFF2-40B4-BE49-F238E27FC236}">
                <a16:creationId xmlns:a16="http://schemas.microsoft.com/office/drawing/2014/main" id="{83ECCFD1-90BB-41E0-8875-03B7287F142F}"/>
              </a:ext>
            </a:extLst>
          </p:cNvPr>
          <p:cNvSpPr>
            <a:spLocks noGrp="1"/>
          </p:cNvSpPr>
          <p:nvPr>
            <p:ph idx="1"/>
          </p:nvPr>
        </p:nvSpPr>
        <p:spPr/>
        <p:txBody>
          <a:bodyPr>
            <a:normAutofit lnSpcReduction="10000"/>
          </a:bodyPr>
          <a:lstStyle/>
          <a:p>
            <a:pPr marL="0" indent="0">
              <a:buNone/>
            </a:pPr>
            <a:r>
              <a:rPr lang="en-US" dirty="0"/>
              <a:t>Open command prompt/terminal.</a:t>
            </a:r>
          </a:p>
          <a:p>
            <a:pPr marL="0" indent="0">
              <a:buNone/>
            </a:pPr>
            <a:r>
              <a:rPr lang="en-US" dirty="0"/>
              <a:t>Type in the following commands:</a:t>
            </a:r>
            <a:endParaRPr lang="en-GB" dirty="0"/>
          </a:p>
          <a:p>
            <a:r>
              <a:rPr lang="en-US" dirty="0"/>
              <a:t>c</a:t>
            </a:r>
            <a:r>
              <a:rPr lang="en-GB" dirty="0"/>
              <a:t>d Desktop</a:t>
            </a:r>
          </a:p>
          <a:p>
            <a:r>
              <a:rPr lang="en-US" dirty="0"/>
              <a:t>python canvas.py</a:t>
            </a:r>
          </a:p>
          <a:p>
            <a:pPr marL="0" indent="0">
              <a:buNone/>
            </a:pPr>
            <a:r>
              <a:rPr lang="en-US" dirty="0"/>
              <a:t>A canvas should pop up. Follow these rules</a:t>
            </a:r>
          </a:p>
          <a:p>
            <a:pPr marL="0" indent="0">
              <a:buNone/>
            </a:pPr>
            <a:endParaRPr lang="en-US" dirty="0"/>
          </a:p>
          <a:p>
            <a:pPr marL="0" indent="0">
              <a:buNone/>
            </a:pPr>
            <a:r>
              <a:rPr lang="en-US" dirty="0"/>
              <a:t>S to Start drawing(just move your cursor on the canvas to draw)</a:t>
            </a:r>
          </a:p>
          <a:p>
            <a:pPr marL="0" indent="0">
              <a:buNone/>
            </a:pPr>
            <a:r>
              <a:rPr lang="en-US" dirty="0"/>
              <a:t>C to clear the canvas</a:t>
            </a:r>
          </a:p>
          <a:p>
            <a:pPr marL="0" indent="0">
              <a:buNone/>
            </a:pPr>
            <a:r>
              <a:rPr lang="en-US" dirty="0"/>
              <a:t>P to Make a prediction</a:t>
            </a:r>
          </a:p>
          <a:p>
            <a:pPr marL="0" indent="0">
              <a:buNone/>
            </a:pPr>
            <a:r>
              <a:rPr lang="en-US" dirty="0"/>
              <a:t>Q to quit.</a:t>
            </a:r>
          </a:p>
        </p:txBody>
      </p:sp>
    </p:spTree>
    <p:extLst>
      <p:ext uri="{BB962C8B-B14F-4D97-AF65-F5344CB8AC3E}">
        <p14:creationId xmlns:p14="http://schemas.microsoft.com/office/powerpoint/2010/main" val="69898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BA6A9A-4827-4751-B1DE-D711518F8B3C}"/>
              </a:ext>
            </a:extLst>
          </p:cNvPr>
          <p:cNvSpPr>
            <a:spLocks noGrp="1"/>
          </p:cNvSpPr>
          <p:nvPr>
            <p:ph idx="1"/>
          </p:nvPr>
        </p:nvSpPr>
        <p:spPr>
          <a:xfrm>
            <a:off x="1236316" y="681318"/>
            <a:ext cx="8946541" cy="4195481"/>
          </a:xfrm>
        </p:spPr>
        <p:txBody>
          <a:bodyPr/>
          <a:lstStyle/>
          <a:p>
            <a:r>
              <a:rPr lang="en-US" dirty="0"/>
              <a:t>Now you must have a new file in your desktop named ‘</a:t>
            </a:r>
            <a:r>
              <a:rPr lang="en-US" dirty="0" err="1"/>
              <a:t>out.npy</a:t>
            </a:r>
            <a:r>
              <a:rPr lang="en-US" dirty="0"/>
              <a:t>’</a:t>
            </a:r>
          </a:p>
          <a:p>
            <a:r>
              <a:rPr lang="en-US" dirty="0"/>
              <a:t>Move to Google </a:t>
            </a:r>
            <a:r>
              <a:rPr lang="en-US" dirty="0" err="1"/>
              <a:t>Colab</a:t>
            </a:r>
            <a:r>
              <a:rPr lang="en-US" dirty="0"/>
              <a:t> run the Upload Prediction block of code and upload the </a:t>
            </a:r>
            <a:r>
              <a:rPr lang="en-US" dirty="0" err="1"/>
              <a:t>out.npy</a:t>
            </a:r>
            <a:r>
              <a:rPr lang="en-US" dirty="0"/>
              <a:t> file created.</a:t>
            </a:r>
            <a:endParaRPr lang="en-GB" dirty="0"/>
          </a:p>
        </p:txBody>
      </p:sp>
    </p:spTree>
    <p:extLst>
      <p:ext uri="{BB962C8B-B14F-4D97-AF65-F5344CB8AC3E}">
        <p14:creationId xmlns:p14="http://schemas.microsoft.com/office/powerpoint/2010/main" val="2452402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7541D-4468-4D6B-8BFE-7D773D3FEB99}"/>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937600B3-8375-402E-8273-0FE6584A8AB0}"/>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4130747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41D12-937A-42B6-94C1-CBD89EF4DFEB}"/>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A337462C-4F92-47AF-8DBA-A07059CA7930}"/>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361398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BC9D6-FD0E-4620-AEF9-C795B9266772}"/>
              </a:ext>
            </a:extLst>
          </p:cNvPr>
          <p:cNvSpPr>
            <a:spLocks noGrp="1"/>
          </p:cNvSpPr>
          <p:nvPr>
            <p:ph type="title"/>
          </p:nvPr>
        </p:nvSpPr>
        <p:spPr/>
        <p:txBody>
          <a:bodyPr/>
          <a:lstStyle/>
          <a:p>
            <a:r>
              <a:rPr lang="en-US" dirty="0"/>
              <a:t>Installing Python</a:t>
            </a:r>
            <a:endParaRPr lang="en-GB" dirty="0"/>
          </a:p>
        </p:txBody>
      </p:sp>
      <p:sp>
        <p:nvSpPr>
          <p:cNvPr id="3" name="Content Placeholder 2">
            <a:extLst>
              <a:ext uri="{FF2B5EF4-FFF2-40B4-BE49-F238E27FC236}">
                <a16:creationId xmlns:a16="http://schemas.microsoft.com/office/drawing/2014/main" id="{7452A7AD-B639-4DC7-8001-C3DEECB025F0}"/>
              </a:ext>
            </a:extLst>
          </p:cNvPr>
          <p:cNvSpPr>
            <a:spLocks noGrp="1"/>
          </p:cNvSpPr>
          <p:nvPr>
            <p:ph idx="1"/>
          </p:nvPr>
        </p:nvSpPr>
        <p:spPr/>
        <p:txBody>
          <a:bodyPr/>
          <a:lstStyle/>
          <a:p>
            <a:pPr marL="0" indent="0">
              <a:buNone/>
            </a:pPr>
            <a:r>
              <a:rPr lang="en-US" dirty="0"/>
              <a:t>Windows:</a:t>
            </a:r>
          </a:p>
          <a:p>
            <a:r>
              <a:rPr lang="en-US" dirty="0"/>
              <a:t>Download Python Installer from </a:t>
            </a:r>
            <a:r>
              <a:rPr lang="en-US" sz="2400" b="1" dirty="0">
                <a:solidFill>
                  <a:srgbClr val="FFFF00"/>
                </a:solidFill>
              </a:rPr>
              <a:t>www.python.org</a:t>
            </a:r>
            <a:endParaRPr lang="en-US" b="1" dirty="0">
              <a:solidFill>
                <a:srgbClr val="FFFF00"/>
              </a:solidFill>
            </a:endParaRPr>
          </a:p>
          <a:p>
            <a:r>
              <a:rPr lang="en-US" dirty="0"/>
              <a:t>Run the installer and you’re good to go!</a:t>
            </a:r>
          </a:p>
          <a:p>
            <a:endParaRPr lang="en-US" dirty="0"/>
          </a:p>
          <a:p>
            <a:pPr marL="0" indent="0">
              <a:buNone/>
            </a:pPr>
            <a:r>
              <a:rPr lang="en-US" dirty="0"/>
              <a:t>Ubuntu:</a:t>
            </a:r>
          </a:p>
          <a:p>
            <a:r>
              <a:rPr lang="en-US" dirty="0"/>
              <a:t>Run the following the terminal</a:t>
            </a:r>
          </a:p>
          <a:p>
            <a:endParaRPr lang="en-US" dirty="0"/>
          </a:p>
          <a:p>
            <a:pPr marL="0" indent="0">
              <a:buNone/>
            </a:pPr>
            <a:endParaRPr lang="en-GB"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1923" y="4727331"/>
            <a:ext cx="4588329"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21297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6CF84-C5C4-490A-BCC3-F0B657B297B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9BBBE6B-A656-4B5D-AB1B-8449CB3FF991}"/>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532506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54886-9334-499E-8C5E-6B0431B131B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608FB834-CA1E-40DE-A5A5-8A9266069431}"/>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885708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BF0F-3FC9-47BF-9D3E-5FDF2BD9071F}"/>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6D7BC3F-362E-40A3-A1BA-3111C6EF3931}"/>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71230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104F2-0F88-4FCA-B0FF-073DDBE7ED1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B356A11-108C-4FE0-BB6D-51591A40C76E}"/>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671571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629A5-5A85-4412-BB9B-C00569BCA1B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09B7119-E179-45C7-A588-13173CCE2C61}"/>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041935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ED062-7D91-41FA-BA17-49C9F9490640}"/>
              </a:ext>
            </a:extLst>
          </p:cNvPr>
          <p:cNvSpPr>
            <a:spLocks noGrp="1"/>
          </p:cNvSpPr>
          <p:nvPr>
            <p:ph type="title"/>
          </p:nvPr>
        </p:nvSpPr>
        <p:spPr>
          <a:xfrm>
            <a:off x="648930" y="629266"/>
            <a:ext cx="9252154" cy="1223983"/>
          </a:xfrm>
        </p:spPr>
        <p:txBody>
          <a:bodyPr>
            <a:normAutofit/>
          </a:bodyPr>
          <a:lstStyle/>
          <a:p>
            <a:r>
              <a:rPr lang="en-US"/>
              <a:t>Intro to Neural Nets</a:t>
            </a:r>
            <a:endParaRPr lang="en-GB" dirty="0"/>
          </a:p>
        </p:txBody>
      </p:sp>
      <p:sp>
        <p:nvSpPr>
          <p:cNvPr id="3" name="Content Placeholder 2">
            <a:extLst>
              <a:ext uri="{FF2B5EF4-FFF2-40B4-BE49-F238E27FC236}">
                <a16:creationId xmlns:a16="http://schemas.microsoft.com/office/drawing/2014/main" id="{AA375BF4-0E41-4B4F-A779-AC351DFB80AA}"/>
              </a:ext>
            </a:extLst>
          </p:cNvPr>
          <p:cNvSpPr>
            <a:spLocks noGrp="1"/>
          </p:cNvSpPr>
          <p:nvPr>
            <p:ph idx="1"/>
          </p:nvPr>
        </p:nvSpPr>
        <p:spPr>
          <a:xfrm>
            <a:off x="611642" y="1624197"/>
            <a:ext cx="10968715" cy="2548969"/>
          </a:xfrm>
        </p:spPr>
        <p:txBody>
          <a:bodyPr>
            <a:normAutofit/>
          </a:bodyPr>
          <a:lstStyle/>
          <a:p>
            <a:pPr marL="0" indent="0">
              <a:buNone/>
            </a:pPr>
            <a:r>
              <a:rPr lang="en-GB" dirty="0"/>
              <a:t>Our brain uses the extremely large interconnected network of neurons for information processing. Simply put, a neuron collects inputs from other neurons.</a:t>
            </a:r>
            <a:r>
              <a:rPr lang="en-GB" i="1" dirty="0"/>
              <a:t> </a:t>
            </a:r>
            <a:r>
              <a:rPr lang="en-GB" dirty="0"/>
              <a:t>The neuron sums all the inputs and if the resulting value is greater than a threshold, it fires.</a:t>
            </a:r>
          </a:p>
          <a:p>
            <a:pPr marL="0" indent="0">
              <a:buNone/>
            </a:pPr>
            <a:endParaRPr lang="en-US" dirty="0"/>
          </a:p>
          <a:p>
            <a:pPr marL="0" indent="0">
              <a:buNone/>
            </a:pPr>
            <a:endParaRPr lang="en-US" dirty="0"/>
          </a:p>
          <a:p>
            <a:pPr marL="0" indent="0">
              <a:buNone/>
            </a:pPr>
            <a:endParaRPr lang="en-US" dirty="0"/>
          </a:p>
          <a:p>
            <a:pPr marL="0" indent="0">
              <a:buNone/>
            </a:pPr>
            <a:endParaRPr lang="en-GB" dirty="0"/>
          </a:p>
        </p:txBody>
      </p:sp>
      <p:pic>
        <p:nvPicPr>
          <p:cNvPr id="1034" name="Picture 10" descr="https://cdn-images-1.medium.com/max/1000/1*nRRXhhjSjKNpGn-T3yF2Ew.jpeg">
            <a:extLst>
              <a:ext uri="{FF2B5EF4-FFF2-40B4-BE49-F238E27FC236}">
                <a16:creationId xmlns:a16="http://schemas.microsoft.com/office/drawing/2014/main" id="{35E58399-9D0B-4711-9FF1-CD57D58170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590" y="2632294"/>
            <a:ext cx="5451627" cy="2466861"/>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
        <p:nvSpPr>
          <p:cNvPr id="14" name="Content Placeholder 2">
            <a:extLst>
              <a:ext uri="{FF2B5EF4-FFF2-40B4-BE49-F238E27FC236}">
                <a16:creationId xmlns:a16="http://schemas.microsoft.com/office/drawing/2014/main" id="{7F0C2241-90B1-4DDC-A794-57341E4FEEBD}"/>
              </a:ext>
            </a:extLst>
          </p:cNvPr>
          <p:cNvSpPr txBox="1">
            <a:spLocks/>
          </p:cNvSpPr>
          <p:nvPr/>
        </p:nvSpPr>
        <p:spPr>
          <a:xfrm>
            <a:off x="648930" y="5168097"/>
            <a:ext cx="10968715" cy="153196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dirty="0"/>
              <a:t>The figure depicts a neuron connected with </a:t>
            </a:r>
            <a:r>
              <a:rPr lang="en-GB" i="1" dirty="0"/>
              <a:t>n </a:t>
            </a:r>
            <a:r>
              <a:rPr lang="en-GB" dirty="0"/>
              <a:t>other neurons and thus receives </a:t>
            </a:r>
            <a:r>
              <a:rPr lang="en-GB" i="1" dirty="0"/>
              <a:t>n</a:t>
            </a:r>
            <a:r>
              <a:rPr lang="en-GB" dirty="0"/>
              <a:t> inputs (x1, x2, ….. </a:t>
            </a:r>
            <a:r>
              <a:rPr lang="en-GB" dirty="0" err="1"/>
              <a:t>xn</a:t>
            </a:r>
            <a:r>
              <a:rPr lang="en-GB" dirty="0"/>
              <a:t>). This configuration is called a </a:t>
            </a:r>
            <a:r>
              <a:rPr lang="en-GB" b="1" dirty="0"/>
              <a:t>Perceptron.</a:t>
            </a:r>
            <a:endParaRPr lang="en-GB" dirty="0"/>
          </a:p>
          <a:p>
            <a:r>
              <a:rPr lang="en-GB" dirty="0"/>
              <a:t>The inputs (x1, x2, …. </a:t>
            </a:r>
            <a:r>
              <a:rPr lang="en-GB" dirty="0" err="1"/>
              <a:t>xn</a:t>
            </a:r>
            <a:r>
              <a:rPr lang="en-GB" dirty="0"/>
              <a:t>) and weights (w1, w2, …. </a:t>
            </a:r>
            <a:r>
              <a:rPr lang="en-GB" dirty="0" err="1"/>
              <a:t>wn</a:t>
            </a:r>
            <a:r>
              <a:rPr lang="en-GB" dirty="0"/>
              <a:t>) are real numbers and can be positive or negative.</a:t>
            </a:r>
          </a:p>
          <a:p>
            <a:pPr marL="0" indent="0">
              <a:buFont typeface="Wingdings 3" charset="2"/>
              <a:buNone/>
            </a:pPr>
            <a:endParaRPr lang="en-US" dirty="0"/>
          </a:p>
          <a:p>
            <a:pPr marL="0" indent="0">
              <a:buFont typeface="Wingdings 3" charset="2"/>
              <a:buNone/>
            </a:pPr>
            <a:endParaRPr lang="en-US" dirty="0"/>
          </a:p>
          <a:p>
            <a:pPr marL="0" indent="0">
              <a:buFont typeface="Wingdings 3" charset="2"/>
              <a:buNone/>
            </a:pPr>
            <a:endParaRPr lang="en-US" dirty="0"/>
          </a:p>
          <a:p>
            <a:pPr marL="0" indent="0">
              <a:buFont typeface="Wingdings 3" charset="2"/>
              <a:buNone/>
            </a:pPr>
            <a:endParaRPr lang="en-GB" dirty="0"/>
          </a:p>
        </p:txBody>
      </p:sp>
    </p:spTree>
    <p:extLst>
      <p:ext uri="{BB962C8B-B14F-4D97-AF65-F5344CB8AC3E}">
        <p14:creationId xmlns:p14="http://schemas.microsoft.com/office/powerpoint/2010/main" val="2768600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OpenCV</a:t>
            </a:r>
          </a:p>
        </p:txBody>
      </p:sp>
      <p:sp>
        <p:nvSpPr>
          <p:cNvPr id="3" name="Content Placeholder 2"/>
          <p:cNvSpPr>
            <a:spLocks noGrp="1"/>
          </p:cNvSpPr>
          <p:nvPr>
            <p:ph idx="1"/>
          </p:nvPr>
        </p:nvSpPr>
        <p:spPr/>
        <p:txBody>
          <a:bodyPr/>
          <a:lstStyle/>
          <a:p>
            <a:pPr marL="0" indent="0">
              <a:buNone/>
            </a:pPr>
            <a:r>
              <a:rPr lang="en-US" dirty="0"/>
              <a:t>Windows:</a:t>
            </a:r>
          </a:p>
          <a:p>
            <a:r>
              <a:rPr lang="en-US" dirty="0"/>
              <a:t>Run the following in Command Prompt:</a:t>
            </a:r>
          </a:p>
          <a:p>
            <a:endParaRPr lang="en-US" dirty="0"/>
          </a:p>
          <a:p>
            <a:endParaRPr lang="en-US" dirty="0"/>
          </a:p>
          <a:p>
            <a:pPr marL="0" indent="0">
              <a:buNone/>
            </a:pPr>
            <a:r>
              <a:rPr lang="en-US" dirty="0"/>
              <a:t>Ubuntu:</a:t>
            </a:r>
          </a:p>
          <a:p>
            <a:r>
              <a:rPr lang="en-US" dirty="0"/>
              <a:t>Run the following in the terminal:</a:t>
            </a:r>
          </a:p>
          <a:p>
            <a:endParaRPr lang="en-US" dirty="0"/>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2863" y="2895599"/>
            <a:ext cx="7559017" cy="6871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2864" y="4712676"/>
            <a:ext cx="6192799" cy="5264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4920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BA2885-408F-4E4D-B0AC-27CBFA19C940}"/>
              </a:ext>
            </a:extLst>
          </p:cNvPr>
          <p:cNvSpPr>
            <a:spLocks noGrp="1"/>
          </p:cNvSpPr>
          <p:nvPr>
            <p:ph idx="1"/>
          </p:nvPr>
        </p:nvSpPr>
        <p:spPr>
          <a:xfrm>
            <a:off x="1103312" y="2052919"/>
            <a:ext cx="8946541" cy="939663"/>
          </a:xfrm>
        </p:spPr>
        <p:txBody>
          <a:bodyPr>
            <a:normAutofit lnSpcReduction="10000"/>
          </a:bodyPr>
          <a:lstStyle/>
          <a:p>
            <a:pPr marL="0" indent="0">
              <a:buNone/>
            </a:pPr>
            <a:r>
              <a:rPr lang="en-GB" sz="2800" b="1" dirty="0"/>
              <a:t>https://drive.google.com/drive/folders/14k0LBq4xgpa5Vtvpa9cuDynX-wQyE5_p?usp=sharing</a:t>
            </a:r>
          </a:p>
          <a:p>
            <a:pPr marL="0" indent="0">
              <a:buNone/>
            </a:pPr>
            <a:endParaRPr lang="en-GB" sz="2800" b="1" dirty="0"/>
          </a:p>
          <a:p>
            <a:pPr marL="0" indent="0">
              <a:buNone/>
            </a:pPr>
            <a:endParaRPr lang="en-US" sz="2800" b="1" dirty="0"/>
          </a:p>
          <a:p>
            <a:pPr marL="0" indent="0">
              <a:buNone/>
            </a:pPr>
            <a:endParaRPr lang="en-GB" sz="2800" b="1" dirty="0"/>
          </a:p>
        </p:txBody>
      </p:sp>
    </p:spTree>
    <p:extLst>
      <p:ext uri="{BB962C8B-B14F-4D97-AF65-F5344CB8AC3E}">
        <p14:creationId xmlns:p14="http://schemas.microsoft.com/office/powerpoint/2010/main" val="3849627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F1E8D-F56F-413A-B241-35C8AB429205}"/>
              </a:ext>
            </a:extLst>
          </p:cNvPr>
          <p:cNvSpPr>
            <a:spLocks noGrp="1"/>
          </p:cNvSpPr>
          <p:nvPr>
            <p:ph type="title"/>
          </p:nvPr>
        </p:nvSpPr>
        <p:spPr/>
        <p:txBody>
          <a:bodyPr/>
          <a:lstStyle/>
          <a:p>
            <a:r>
              <a:rPr lang="en-US" dirty="0"/>
              <a:t>Why Linear Regression</a:t>
            </a:r>
            <a:endParaRPr lang="en-GB" dirty="0"/>
          </a:p>
        </p:txBody>
      </p:sp>
      <p:sp>
        <p:nvSpPr>
          <p:cNvPr id="3" name="Content Placeholder 2">
            <a:extLst>
              <a:ext uri="{FF2B5EF4-FFF2-40B4-BE49-F238E27FC236}">
                <a16:creationId xmlns:a16="http://schemas.microsoft.com/office/drawing/2014/main" id="{72EA4711-4512-46CA-8699-C1A953D23A35}"/>
              </a:ext>
            </a:extLst>
          </p:cNvPr>
          <p:cNvSpPr>
            <a:spLocks noGrp="1"/>
          </p:cNvSpPr>
          <p:nvPr>
            <p:ph idx="1"/>
          </p:nvPr>
        </p:nvSpPr>
        <p:spPr/>
        <p:txBody>
          <a:bodyPr/>
          <a:lstStyle/>
          <a:p>
            <a:r>
              <a:rPr lang="en-GB" dirty="0"/>
              <a:t>Linear regression is one of the most basic and popular algorithms in machine learning. When any aspiring data scientist starts off in this field, linear regression is inevitably the first algorithm they come across. It’s intuitive, has a good range of uses, and is fairly straightforward to understand.</a:t>
            </a:r>
          </a:p>
        </p:txBody>
      </p:sp>
    </p:spTree>
    <p:extLst>
      <p:ext uri="{BB962C8B-B14F-4D97-AF65-F5344CB8AC3E}">
        <p14:creationId xmlns:p14="http://schemas.microsoft.com/office/powerpoint/2010/main" val="1374938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CE6B-A2DA-48FF-B4FD-1A368235E4F3}"/>
              </a:ext>
            </a:extLst>
          </p:cNvPr>
          <p:cNvSpPr>
            <a:spLocks noGrp="1"/>
          </p:cNvSpPr>
          <p:nvPr>
            <p:ph type="title"/>
          </p:nvPr>
        </p:nvSpPr>
        <p:spPr/>
        <p:txBody>
          <a:bodyPr/>
          <a:lstStyle/>
          <a:p>
            <a:r>
              <a:rPr lang="en-US" dirty="0"/>
              <a:t>What is it?</a:t>
            </a:r>
            <a:endParaRPr lang="en-GB" dirty="0"/>
          </a:p>
        </p:txBody>
      </p:sp>
      <p:sp>
        <p:nvSpPr>
          <p:cNvPr id="3" name="Content Placeholder 2">
            <a:extLst>
              <a:ext uri="{FF2B5EF4-FFF2-40B4-BE49-F238E27FC236}">
                <a16:creationId xmlns:a16="http://schemas.microsoft.com/office/drawing/2014/main" id="{D92CC28C-EE29-41C5-AB1C-7A2A0B7960D7}"/>
              </a:ext>
            </a:extLst>
          </p:cNvPr>
          <p:cNvSpPr>
            <a:spLocks noGrp="1"/>
          </p:cNvSpPr>
          <p:nvPr>
            <p:ph idx="1"/>
          </p:nvPr>
        </p:nvSpPr>
        <p:spPr/>
        <p:txBody>
          <a:bodyPr/>
          <a:lstStyle/>
          <a:p>
            <a:r>
              <a:rPr lang="en-GB" dirty="0"/>
              <a:t>Suppose you have the dataset (Training set) of the prices of houses (Target variable) given any feature, like the size of a house or the number of rooms in the house (predictor or feature). Now your job is to predict the price of any other house, given the same feature which was given in the training dataset (like the number of rooms).</a:t>
            </a:r>
          </a:p>
          <a:p>
            <a:endParaRPr lang="en-US" dirty="0"/>
          </a:p>
          <a:p>
            <a:r>
              <a:rPr lang="en-GB" dirty="0"/>
              <a:t>What the Linear Regression technique does is, it finds the best possible line which fits that training set and then predicts the price of any unseen house (i.e. which was not in the training set).</a:t>
            </a:r>
          </a:p>
        </p:txBody>
      </p:sp>
    </p:spTree>
    <p:extLst>
      <p:ext uri="{BB962C8B-B14F-4D97-AF65-F5344CB8AC3E}">
        <p14:creationId xmlns:p14="http://schemas.microsoft.com/office/powerpoint/2010/main" val="3533511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dn-images-1.medium.com/max/900/1*2LEjQZEKKYAqKHt8niVp2Q.png">
            <a:extLst>
              <a:ext uri="{FF2B5EF4-FFF2-40B4-BE49-F238E27FC236}">
                <a16:creationId xmlns:a16="http://schemas.microsoft.com/office/drawing/2014/main" id="{48B259AC-B464-49A5-AF72-CFB4FDD0E6B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2422" y="839755"/>
            <a:ext cx="8669081" cy="5813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018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7933C6-F8BF-4259-B89F-E528C8B5C8FB}"/>
              </a:ext>
            </a:extLst>
          </p:cNvPr>
          <p:cNvSpPr>
            <a:spLocks noGrp="1"/>
          </p:cNvSpPr>
          <p:nvPr>
            <p:ph idx="1"/>
          </p:nvPr>
        </p:nvSpPr>
        <p:spPr>
          <a:xfrm>
            <a:off x="1361007" y="599606"/>
            <a:ext cx="8946541" cy="5610001"/>
          </a:xfrm>
        </p:spPr>
        <p:txBody>
          <a:bodyPr>
            <a:normAutofit/>
          </a:bodyPr>
          <a:lstStyle/>
          <a:p>
            <a:r>
              <a:rPr lang="en-GB" dirty="0"/>
              <a:t>Linear Regression is a method used to define a relationship between a dependent variable (</a:t>
            </a:r>
            <a:r>
              <a:rPr lang="en-GB" b="1" dirty="0"/>
              <a:t>Y</a:t>
            </a:r>
            <a:r>
              <a:rPr lang="en-GB" dirty="0"/>
              <a:t>) and independent variable (</a:t>
            </a:r>
            <a:r>
              <a:rPr lang="en-GB" b="1" dirty="0"/>
              <a:t>X</a:t>
            </a:r>
            <a:r>
              <a:rPr lang="en-GB" dirty="0"/>
              <a:t>). Which is simply written as :</a:t>
            </a:r>
          </a:p>
          <a:p>
            <a:endParaRPr lang="en-GB" dirty="0"/>
          </a:p>
          <a:p>
            <a:endParaRPr lang="en-GB" dirty="0"/>
          </a:p>
          <a:p>
            <a:endParaRPr lang="en-GB" dirty="0"/>
          </a:p>
          <a:p>
            <a:endParaRPr lang="en-GB" dirty="0"/>
          </a:p>
          <a:p>
            <a:pPr marL="0" indent="0">
              <a:buNone/>
            </a:pPr>
            <a:r>
              <a:rPr lang="en-GB" dirty="0"/>
              <a:t>Where:</a:t>
            </a:r>
          </a:p>
          <a:p>
            <a:pPr lvl="1"/>
            <a:r>
              <a:rPr lang="en-GB" dirty="0"/>
              <a:t> y is our dependent variable(Housing Price)</a:t>
            </a:r>
          </a:p>
          <a:p>
            <a:pPr lvl="1"/>
            <a:r>
              <a:rPr lang="en-GB" dirty="0"/>
              <a:t>X is our independent variable(Size of House)</a:t>
            </a:r>
          </a:p>
          <a:p>
            <a:pPr lvl="1"/>
            <a:r>
              <a:rPr lang="en-GB" dirty="0"/>
              <a:t>M is scale factor</a:t>
            </a:r>
          </a:p>
          <a:p>
            <a:pPr lvl="1"/>
            <a:r>
              <a:rPr lang="en-GB" dirty="0"/>
              <a:t>b- bias coefficient</a:t>
            </a:r>
          </a:p>
          <a:p>
            <a:pPr marL="457200" lvl="1" indent="0">
              <a:buNone/>
            </a:pPr>
            <a:r>
              <a:rPr lang="en-GB" dirty="0"/>
              <a:t>The goal is to draw the line of best fit between </a:t>
            </a:r>
            <a:r>
              <a:rPr lang="en-GB" b="1" dirty="0"/>
              <a:t>X</a:t>
            </a:r>
            <a:r>
              <a:rPr lang="en-GB" dirty="0"/>
              <a:t> and </a:t>
            </a:r>
            <a:r>
              <a:rPr lang="en-GB" b="1" dirty="0"/>
              <a:t>Y </a:t>
            </a:r>
            <a:r>
              <a:rPr lang="en-GB" dirty="0"/>
              <a:t>which estimates the relationship between </a:t>
            </a:r>
            <a:r>
              <a:rPr lang="en-GB" b="1" dirty="0"/>
              <a:t>X</a:t>
            </a:r>
            <a:r>
              <a:rPr lang="en-GB" dirty="0"/>
              <a:t> and </a:t>
            </a:r>
            <a:r>
              <a:rPr lang="en-GB" b="1" dirty="0"/>
              <a:t>Y</a:t>
            </a:r>
            <a:r>
              <a:rPr lang="en-GB" dirty="0"/>
              <a:t>.</a:t>
            </a:r>
          </a:p>
        </p:txBody>
      </p:sp>
      <p:pic>
        <p:nvPicPr>
          <p:cNvPr id="2050" name="Picture 2" descr="https://cdn-images-1.medium.com/max/900/1*nejpuvlh1MbMGQtve_1ztQ.png">
            <a:extLst>
              <a:ext uri="{FF2B5EF4-FFF2-40B4-BE49-F238E27FC236}">
                <a16:creationId xmlns:a16="http://schemas.microsoft.com/office/drawing/2014/main" id="{B8C32659-B192-4E79-8660-D54EA3209B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8903" y="1694433"/>
            <a:ext cx="6878164" cy="1589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334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3A612-D00D-4878-AE79-4DF9ABC0DE19}"/>
              </a:ext>
            </a:extLst>
          </p:cNvPr>
          <p:cNvSpPr>
            <a:spLocks noGrp="1"/>
          </p:cNvSpPr>
          <p:nvPr>
            <p:ph type="title"/>
          </p:nvPr>
        </p:nvSpPr>
        <p:spPr/>
        <p:txBody>
          <a:bodyPr/>
          <a:lstStyle/>
          <a:p>
            <a:r>
              <a:rPr lang="en-US" dirty="0"/>
              <a:t>Convolution Neural Network</a:t>
            </a:r>
            <a:endParaRPr lang="en-GB" dirty="0"/>
          </a:p>
        </p:txBody>
      </p:sp>
      <p:sp>
        <p:nvSpPr>
          <p:cNvPr id="3" name="Content Placeholder 2">
            <a:extLst>
              <a:ext uri="{FF2B5EF4-FFF2-40B4-BE49-F238E27FC236}">
                <a16:creationId xmlns:a16="http://schemas.microsoft.com/office/drawing/2014/main" id="{09AC4CFE-0522-49FE-B853-B7159E0AADB9}"/>
              </a:ext>
            </a:extLst>
          </p:cNvPr>
          <p:cNvSpPr>
            <a:spLocks noGrp="1"/>
          </p:cNvSpPr>
          <p:nvPr>
            <p:ph idx="1"/>
          </p:nvPr>
        </p:nvSpPr>
        <p:spPr/>
        <p:txBody>
          <a:bodyPr/>
          <a:lstStyle/>
          <a:p>
            <a:r>
              <a:rPr lang="en-GB" dirty="0"/>
              <a:t>Just like any other layer, a convolutional layer receives input, transforms the input in some way, and then outputs the transformed input to the next layer. The inputs to convolutional layers are called input channels, and the outputs are called output channels.</a:t>
            </a:r>
          </a:p>
          <a:p>
            <a:r>
              <a:rPr lang="en-GB" dirty="0"/>
              <a:t>With a convolutional layer, the transformation that occurs is called a </a:t>
            </a:r>
            <a:r>
              <a:rPr lang="en-GB" i="1" dirty="0"/>
              <a:t>convolution operation</a:t>
            </a:r>
            <a:r>
              <a:rPr lang="en-GB" dirty="0"/>
              <a:t>. </a:t>
            </a:r>
          </a:p>
        </p:txBody>
      </p:sp>
    </p:spTree>
    <p:extLst>
      <p:ext uri="{BB962C8B-B14F-4D97-AF65-F5344CB8AC3E}">
        <p14:creationId xmlns:p14="http://schemas.microsoft.com/office/powerpoint/2010/main" val="33252163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1628</TotalTime>
  <Words>840</Words>
  <Application>Microsoft Office PowerPoint</Application>
  <PresentationFormat>Widescreen</PresentationFormat>
  <Paragraphs>85</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Century Gothic</vt:lpstr>
      <vt:lpstr>Wingdings 3</vt:lpstr>
      <vt:lpstr>Ion</vt:lpstr>
      <vt:lpstr>TuxRide Intelligence SIG</vt:lpstr>
      <vt:lpstr>Installing Python</vt:lpstr>
      <vt:lpstr>Installing OpenCV</vt:lpstr>
      <vt:lpstr>PowerPoint Presentation</vt:lpstr>
      <vt:lpstr>Why Linear Regression</vt:lpstr>
      <vt:lpstr>What is it?</vt:lpstr>
      <vt:lpstr>PowerPoint Presentation</vt:lpstr>
      <vt:lpstr>PowerPoint Presentation</vt:lpstr>
      <vt:lpstr>Convolution Neural Network</vt:lpstr>
      <vt:lpstr>PowerPoint Presentation</vt:lpstr>
      <vt:lpstr>PowerPoint Presentation</vt:lpstr>
      <vt:lpstr>Now let’s build our CNN model for recognizing handwritten digits!</vt:lpstr>
      <vt:lpstr>Code Walkthrough</vt:lpstr>
      <vt:lpstr>Contd…</vt:lpstr>
      <vt:lpstr>Building the model</vt:lpstr>
      <vt:lpstr>Lets test our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 to Neural Nets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dc:title>
  <dc:creator>Niranjan</dc:creator>
  <cp:lastModifiedBy>Niranjan</cp:lastModifiedBy>
  <cp:revision>24</cp:revision>
  <dcterms:created xsi:type="dcterms:W3CDTF">2019-01-18T20:27:47Z</dcterms:created>
  <dcterms:modified xsi:type="dcterms:W3CDTF">2019-01-20T04:36:10Z</dcterms:modified>
</cp:coreProperties>
</file>