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4"/>
  </p:sldMasterIdLst>
  <p:sldIdLst>
    <p:sldId id="257" r:id="rId5"/>
    <p:sldId id="258"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5286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029833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1680480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782421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5935249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7114424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77355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0387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44476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78809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7202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2/20/2024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17424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2/20/2024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14805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2/20/2024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56525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38021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5" name="Date Placeholder 4"/>
          <p:cNvSpPr>
            <a:spLocks noGrp="1"/>
          </p:cNvSpPr>
          <p:nvPr>
            <p:ph type="dt" sz="half" idx="10"/>
          </p:nvPr>
        </p:nvSpPr>
        <p:spPr/>
        <p:txBody>
          <a:bodyPr/>
          <a:lstStyle/>
          <a:p>
            <a:fld id="{4907D986-8816-4272-A432-0437A28A9828}" type="datetime1">
              <a:rPr lang="en-US" smtClean="0"/>
              <a:t>2/20/2024</a:t>
            </a:fld>
            <a:endParaRPr lang="en-US" dirty="0"/>
          </a:p>
        </p:txBody>
      </p:sp>
    </p:spTree>
    <p:extLst>
      <p:ext uri="{BB962C8B-B14F-4D97-AF65-F5344CB8AC3E}">
        <p14:creationId xmlns:p14="http://schemas.microsoft.com/office/powerpoint/2010/main" val="2274997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2/20/2024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733965615"/>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572001" y="2659079"/>
            <a:ext cx="5486400" cy="1032998"/>
          </a:xfrm>
        </p:spPr>
        <p:txBody>
          <a:bodyPr>
            <a:normAutofit fontScale="90000"/>
          </a:bodyPr>
          <a:lstStyle/>
          <a:p>
            <a:r>
              <a:rPr lang="en-US" sz="8000" dirty="0">
                <a:solidFill>
                  <a:schemeClr val="accent1">
                    <a:lumMod val="75000"/>
                  </a:schemeClr>
                </a:solidFill>
              </a:rPr>
              <a:t>Picnic game</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6612835" y="3692077"/>
            <a:ext cx="2345635" cy="455853"/>
          </a:xfrm>
        </p:spPr>
        <p:txBody>
          <a:bodyPr>
            <a:normAutofit/>
          </a:bodyPr>
          <a:lstStyle/>
          <a:p>
            <a:r>
              <a:rPr lang="en-US" dirty="0">
                <a:solidFill>
                  <a:schemeClr val="tx1">
                    <a:lumMod val="85000"/>
                    <a:lumOff val="15000"/>
                  </a:schemeClr>
                </a:solidFill>
              </a:rPr>
              <a:t>Project by SKA team</a:t>
            </a:r>
            <a:endParaRPr lang="en-US" sz="2400" dirty="0">
              <a:solidFill>
                <a:schemeClr val="tx1">
                  <a:lumMod val="85000"/>
                  <a:lumOff val="15000"/>
                </a:schemeClr>
              </a:solidFill>
            </a:endParaRPr>
          </a:p>
        </p:txBody>
      </p:sp>
      <p:pic>
        <p:nvPicPr>
          <p:cNvPr id="8" name="Picture 7">
            <a:extLst>
              <a:ext uri="{FF2B5EF4-FFF2-40B4-BE49-F238E27FC236}">
                <a16:creationId xmlns:a16="http://schemas.microsoft.com/office/drawing/2014/main" id="{AD60F940-DA2D-96E1-9DF6-1396E0546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45" y="0"/>
            <a:ext cx="4983646" cy="6858000"/>
          </a:xfrm>
          <a:prstGeom prst="rect">
            <a:avLst/>
          </a:prstGeom>
        </p:spPr>
      </p:pic>
    </p:spTree>
    <p:custDataLst>
      <p:tags r:id="rId1"/>
    </p:custDataLst>
    <p:extLst>
      <p:ext uri="{BB962C8B-B14F-4D97-AF65-F5344CB8AC3E}">
        <p14:creationId xmlns:p14="http://schemas.microsoft.com/office/powerpoint/2010/main" val="4043737824"/>
      </p:ext>
    </p:extLst>
  </p:cSld>
  <p:clrMapOvr>
    <a:masterClrMapping/>
  </p:clrMapOvr>
  <p:transition spd="slow" advTm="1618">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6B22C-1AFC-EA3A-40AE-2AE7A45BE13E}"/>
              </a:ext>
            </a:extLst>
          </p:cNvPr>
          <p:cNvSpPr>
            <a:spLocks noGrp="1"/>
          </p:cNvSpPr>
          <p:nvPr>
            <p:ph type="title"/>
          </p:nvPr>
        </p:nvSpPr>
        <p:spPr>
          <a:xfrm>
            <a:off x="521070" y="838200"/>
            <a:ext cx="5397130" cy="876300"/>
          </a:xfrm>
        </p:spPr>
        <p:txBody>
          <a:bodyPr>
            <a:normAutofit fontScale="90000"/>
          </a:bodyPr>
          <a:lstStyle/>
          <a:p>
            <a:pPr marL="685800" indent="-685800">
              <a:buFont typeface="Wingdings" panose="05000000000000000000" pitchFamily="2" charset="2"/>
              <a:buChar char="Ø"/>
            </a:pPr>
            <a:r>
              <a:rPr lang="en-US" sz="5400" dirty="0">
                <a:solidFill>
                  <a:schemeClr val="accent2">
                    <a:lumMod val="75000"/>
                  </a:schemeClr>
                </a:solidFill>
                <a:effectLst>
                  <a:outerShdw blurRad="38100" dist="38100" dir="2700000" algn="tl">
                    <a:srgbClr val="000000">
                      <a:alpha val="43137"/>
                    </a:srgbClr>
                  </a:outerShdw>
                </a:effectLst>
              </a:rPr>
              <a:t>Introduction</a:t>
            </a:r>
          </a:p>
        </p:txBody>
      </p:sp>
      <p:sp>
        <p:nvSpPr>
          <p:cNvPr id="4" name="TextBox 3">
            <a:extLst>
              <a:ext uri="{FF2B5EF4-FFF2-40B4-BE49-F238E27FC236}">
                <a16:creationId xmlns:a16="http://schemas.microsoft.com/office/drawing/2014/main" id="{76380032-12C8-A48D-D781-ECAF57D9C6EC}"/>
              </a:ext>
            </a:extLst>
          </p:cNvPr>
          <p:cNvSpPr txBox="1"/>
          <p:nvPr/>
        </p:nvSpPr>
        <p:spPr>
          <a:xfrm>
            <a:off x="521070" y="1821934"/>
            <a:ext cx="5118100" cy="523220"/>
          </a:xfrm>
          <a:prstGeom prst="rect">
            <a:avLst/>
          </a:prstGeom>
          <a:noFill/>
          <a:ln>
            <a:noFill/>
          </a:ln>
        </p:spPr>
        <p:txBody>
          <a:bodyPr wrap="square" rtlCol="0">
            <a:spAutoFit/>
          </a:bodyPr>
          <a:lstStyle/>
          <a:p>
            <a:pPr marL="285750" indent="-285750">
              <a:buFont typeface="Wingdings" panose="05000000000000000000" pitchFamily="2" charset="2"/>
              <a:buChar char="Ø"/>
            </a:pPr>
            <a:r>
              <a:rPr lang="en-US" sz="2800" dirty="0">
                <a:solidFill>
                  <a:schemeClr val="accent1">
                    <a:lumMod val="50000"/>
                  </a:schemeClr>
                </a:solidFill>
              </a:rPr>
              <a:t>Requirements specification</a:t>
            </a:r>
          </a:p>
        </p:txBody>
      </p:sp>
      <p:sp>
        <p:nvSpPr>
          <p:cNvPr id="5" name="TextBox 4">
            <a:extLst>
              <a:ext uri="{FF2B5EF4-FFF2-40B4-BE49-F238E27FC236}">
                <a16:creationId xmlns:a16="http://schemas.microsoft.com/office/drawing/2014/main" id="{B748F5FE-5C03-C92E-FC28-039BA1CDEEBE}"/>
              </a:ext>
            </a:extLst>
          </p:cNvPr>
          <p:cNvSpPr txBox="1"/>
          <p:nvPr/>
        </p:nvSpPr>
        <p:spPr>
          <a:xfrm>
            <a:off x="521070" y="2557790"/>
            <a:ext cx="5016870" cy="523220"/>
          </a:xfrm>
          <a:prstGeom prst="rect">
            <a:avLst/>
          </a:prstGeom>
          <a:noFill/>
          <a:ln>
            <a:noFill/>
          </a:ln>
        </p:spPr>
        <p:txBody>
          <a:bodyPr wrap="square" rtlCol="0">
            <a:spAutoFit/>
          </a:bodyPr>
          <a:lstStyle/>
          <a:p>
            <a:pPr marL="285750" indent="-285750">
              <a:buFont typeface="Wingdings" panose="05000000000000000000" pitchFamily="2" charset="2"/>
              <a:buChar char="Ø"/>
            </a:pPr>
            <a:r>
              <a:rPr lang="en-US" sz="2800" dirty="0">
                <a:solidFill>
                  <a:schemeClr val="accent2">
                    <a:lumMod val="75000"/>
                  </a:schemeClr>
                </a:solidFill>
              </a:rPr>
              <a:t>Problem Statement</a:t>
            </a:r>
          </a:p>
        </p:txBody>
      </p:sp>
    </p:spTree>
    <p:extLst>
      <p:ext uri="{BB962C8B-B14F-4D97-AF65-F5344CB8AC3E}">
        <p14:creationId xmlns:p14="http://schemas.microsoft.com/office/powerpoint/2010/main" val="1438597618"/>
      </p:ext>
    </p:extLst>
  </p:cSld>
  <p:clrMapOvr>
    <a:masterClrMapping/>
  </p:clrMapOvr>
  <p:transition spd="slow" advTm="1206">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CA01A-9E6D-390D-3B2D-7B09E13DCB2C}"/>
              </a:ext>
            </a:extLst>
          </p:cNvPr>
          <p:cNvSpPr>
            <a:spLocks noGrp="1"/>
          </p:cNvSpPr>
          <p:nvPr>
            <p:ph type="title"/>
          </p:nvPr>
        </p:nvSpPr>
        <p:spPr>
          <a:xfrm>
            <a:off x="677334" y="583096"/>
            <a:ext cx="8596668" cy="1320800"/>
          </a:xfrm>
        </p:spPr>
        <p:txBody>
          <a:bodyPr/>
          <a:lstStyle/>
          <a:p>
            <a:r>
              <a:rPr lang="en-US" dirty="0"/>
              <a:t>INTRODUCTI0N</a:t>
            </a:r>
          </a:p>
        </p:txBody>
      </p:sp>
      <p:sp>
        <p:nvSpPr>
          <p:cNvPr id="3" name="Content Placeholder 2">
            <a:extLst>
              <a:ext uri="{FF2B5EF4-FFF2-40B4-BE49-F238E27FC236}">
                <a16:creationId xmlns:a16="http://schemas.microsoft.com/office/drawing/2014/main" id="{8A7143B5-1811-94E1-5B1B-F06474083743}"/>
              </a:ext>
            </a:extLst>
          </p:cNvPr>
          <p:cNvSpPr>
            <a:spLocks noGrp="1"/>
          </p:cNvSpPr>
          <p:nvPr>
            <p:ph idx="1"/>
          </p:nvPr>
        </p:nvSpPr>
        <p:spPr>
          <a:xfrm>
            <a:off x="677334" y="1630502"/>
            <a:ext cx="8596668" cy="3880773"/>
          </a:xfrm>
        </p:spPr>
        <p:txBody>
          <a:bodyPr>
            <a:normAutofit fontScale="85000" lnSpcReduction="10000"/>
          </a:bodyPr>
          <a:lstStyle/>
          <a:p>
            <a:pPr marL="0" marR="0" indent="0" algn="just">
              <a:spcBef>
                <a:spcPts val="0"/>
              </a:spcBef>
              <a:spcAft>
                <a:spcPts val="0"/>
              </a:spcAft>
              <a:buNone/>
            </a:pPr>
            <a:r>
              <a:rPr lang="en-US" sz="1800" dirty="0">
                <a:effectLst/>
                <a:latin typeface="Verdana" panose="020B0604030504040204" pitchFamily="34" charset="0"/>
                <a:ea typeface="Times New Roman" panose="02020603050405020304" pitchFamily="18" charset="0"/>
                <a:cs typeface="Arial" panose="020B0604020202020204" pitchFamily="34" charset="0"/>
              </a:rPr>
              <a:t>The thirst for learning, upgrading technical skills and applying the concepts in real life environment at a fast pace is what the industry demands from IT professionals today. However busy work schedules, far-flung locations, unavailability of convenient time-slots pose as major barriers when it comes to applying the concepts into realism.  And hence the need to look out for alternative means of implementation in the form of laddered approach. </a:t>
            </a:r>
            <a:endParaRPr lang="en-US"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sz="1800" dirty="0">
                <a:effectLst/>
                <a:latin typeface="Verdana" panose="020B0604030504040204" pitchFamily="34" charset="0"/>
                <a:ea typeface="Times New Roman" panose="02020603050405020304" pitchFamily="18" charset="0"/>
                <a:cs typeface="Arial" panose="020B0604020202020204" pitchFamily="34" charset="0"/>
              </a:rPr>
              <a:t> </a:t>
            </a:r>
            <a:endParaRPr lang="en-US"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sz="1800" dirty="0">
                <a:effectLst/>
                <a:latin typeface="Verdana" panose="020B0604030504040204" pitchFamily="34" charset="0"/>
                <a:ea typeface="Times New Roman" panose="02020603050405020304" pitchFamily="18" charset="0"/>
                <a:cs typeface="Arial" panose="020B0604020202020204" pitchFamily="34" charset="0"/>
              </a:rPr>
              <a:t>The above truly pose as constraints especially for our students too! With their busy schedules, it is indeed difficult for our students to keep up with the genuine and constant need for integrated application which can be seen live especially so in the field of IT education where technology can change on the spur of a moment. </a:t>
            </a:r>
            <a:r>
              <a:rPr lang="en-US" sz="1800" i="1" dirty="0">
                <a:effectLst/>
                <a:latin typeface="Verdana" panose="020B0604030504040204" pitchFamily="34" charset="0"/>
                <a:ea typeface="Times New Roman" panose="02020603050405020304" pitchFamily="18" charset="0"/>
                <a:cs typeface="Arial" panose="020B0604020202020204" pitchFamily="34" charset="0"/>
              </a:rPr>
              <a:t>Well, technology does come to our rescue at such times!!</a:t>
            </a:r>
            <a:endParaRPr lang="en-US"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GB" sz="1800" dirty="0">
                <a:effectLst/>
                <a:latin typeface="Verdana" panose="020B0604030504040204" pitchFamily="34" charset="0"/>
                <a:ea typeface="Times New Roman" panose="02020603050405020304" pitchFamily="18" charset="0"/>
                <a:cs typeface="Arial" panose="020B0604020202020204" pitchFamily="34" charset="0"/>
              </a:rPr>
              <a:t> </a:t>
            </a:r>
            <a:endParaRPr lang="en-US"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GB" sz="1800" dirty="0">
                <a:effectLst/>
                <a:latin typeface="Verdana" panose="020B0604030504040204" pitchFamily="34" charset="0"/>
                <a:ea typeface="Times New Roman" panose="02020603050405020304" pitchFamily="18" charset="0"/>
                <a:cs typeface="Arial" panose="020B0604020202020204" pitchFamily="34" charset="0"/>
              </a:rPr>
              <a:t>Keeping the above in mind and in tune with our constant endeavour to use Technology in our training model, we at Aptech have thought of revolutionizing the way our students learn and implement the concepts using tools themselves by providing a </a:t>
            </a:r>
            <a:r>
              <a:rPr lang="en-GB" sz="1800" i="1" dirty="0">
                <a:effectLst/>
                <a:latin typeface="Verdana" panose="020B0604030504040204" pitchFamily="34" charset="0"/>
                <a:ea typeface="Times New Roman" panose="02020603050405020304" pitchFamily="18" charset="0"/>
                <a:cs typeface="Arial" panose="020B0604020202020204" pitchFamily="34" charset="0"/>
              </a:rPr>
              <a:t>live and synchronous </a:t>
            </a:r>
            <a:r>
              <a:rPr lang="en-GB" sz="1800" i="1" dirty="0" err="1">
                <a:effectLst/>
                <a:latin typeface="Verdana" panose="020B0604030504040204" pitchFamily="34" charset="0"/>
                <a:ea typeface="Times New Roman" panose="02020603050405020304" pitchFamily="18" charset="0"/>
                <a:cs typeface="Arial" panose="020B0604020202020204" pitchFamily="34" charset="0"/>
              </a:rPr>
              <a:t>eProject</a:t>
            </a:r>
            <a:r>
              <a:rPr lang="en-GB" sz="1800" i="1" dirty="0">
                <a:effectLst/>
                <a:latin typeface="Verdana" panose="020B0604030504040204" pitchFamily="34" charset="0"/>
                <a:ea typeface="Times New Roman" panose="02020603050405020304" pitchFamily="18" charset="0"/>
                <a:cs typeface="Arial" panose="020B0604020202020204" pitchFamily="34" charset="0"/>
              </a:rPr>
              <a:t>   learning environment!</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b="1" dirty="0">
                <a:effectLst/>
                <a:latin typeface="Verdana" panose="020B0604030504040204" pitchFamily="34" charset="0"/>
                <a:ea typeface="Times New Roman" panose="02020603050405020304" pitchFamily="18" charset="0"/>
                <a:cs typeface="Arial" panose="020B0604020202020204" pitchFamily="34" charset="0"/>
              </a:rPr>
              <a:t> </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603963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Tm="87">
        <p15:prstTrans prst="curtains"/>
      </p:transition>
    </mc:Choice>
    <mc:Fallback xmlns="">
      <p:transition spd="slow" advTm="87">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67A09-F206-D62E-D6A0-958242821F69}"/>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8E432539-1220-A114-3FB8-1CAC37CCB791}"/>
              </a:ext>
            </a:extLst>
          </p:cNvPr>
          <p:cNvSpPr>
            <a:spLocks noGrp="1"/>
          </p:cNvSpPr>
          <p:nvPr>
            <p:ph idx="1"/>
          </p:nvPr>
        </p:nvSpPr>
        <p:spPr>
          <a:xfrm>
            <a:off x="410817" y="1351723"/>
            <a:ext cx="8863185" cy="4280451"/>
          </a:xfrm>
        </p:spPr>
        <p:txBody>
          <a:bodyPr>
            <a:normAutofit lnSpcReduction="10000"/>
          </a:bodyPr>
          <a:lstStyle/>
          <a:p>
            <a:pPr marL="342900" marR="0" lvl="0" indent="-342900" algn="just">
              <a:lnSpc>
                <a:spcPct val="150000"/>
              </a:lnSpc>
              <a:spcBef>
                <a:spcPts val="0"/>
              </a:spcBef>
              <a:spcAft>
                <a:spcPts val="0"/>
              </a:spcAft>
              <a:buFont typeface="+mj-lt"/>
              <a:buAutoNum type="arabicParenR"/>
              <a:tabLst>
                <a:tab pos="457200" algn="l"/>
              </a:tabLst>
            </a:pPr>
            <a:r>
              <a:rPr lang="en-US" sz="1000" dirty="0">
                <a:effectLst/>
                <a:latin typeface="Verdana" panose="020B0604030504040204" pitchFamily="34" charset="0"/>
                <a:ea typeface="Times New Roman" panose="02020603050405020304" pitchFamily="18" charset="0"/>
              </a:rPr>
              <a:t>The Home Page should be created making use of Sections with a suitable logo, the header section can be added which will show images of various creative products.</a:t>
            </a:r>
            <a:endParaRPr lang="en-US" sz="12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mj-lt"/>
              <a:buAutoNum type="arabicParenR"/>
              <a:tabLst>
                <a:tab pos="457200" algn="l"/>
              </a:tabLst>
            </a:pPr>
            <a:r>
              <a:rPr lang="en-US" sz="1000" dirty="0">
                <a:effectLst/>
                <a:latin typeface="Verdana" panose="020B0604030504040204" pitchFamily="34" charset="0"/>
                <a:ea typeface="Times New Roman" panose="02020603050405020304" pitchFamily="18" charset="0"/>
              </a:rPr>
              <a:t>The site must contain the links to navigate through any category for the information.</a:t>
            </a:r>
            <a:endParaRPr lang="en-US" sz="12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mj-lt"/>
              <a:buAutoNum type="arabicParenR"/>
              <a:tabLst>
                <a:tab pos="457200" algn="l"/>
              </a:tabLst>
            </a:pPr>
            <a:r>
              <a:rPr lang="en-US" sz="1000" dirty="0">
                <a:effectLst/>
                <a:latin typeface="Verdana" panose="020B0604030504040204" pitchFamily="34" charset="0"/>
                <a:ea typeface="Times New Roman" panose="02020603050405020304" pitchFamily="18" charset="0"/>
              </a:rPr>
              <a:t>The games  should be categorized according to the type of games indoor/outdoor </a:t>
            </a:r>
            <a:endParaRPr lang="en-US" sz="12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mj-lt"/>
              <a:buAutoNum type="arabicParenR"/>
              <a:tabLst>
                <a:tab pos="457200" algn="l"/>
              </a:tabLst>
            </a:pPr>
            <a:r>
              <a:rPr lang="en-US" sz="1000" dirty="0">
                <a:effectLst/>
                <a:latin typeface="Verdana" panose="020B0604030504040204" pitchFamily="34" charset="0"/>
                <a:ea typeface="Times New Roman" panose="02020603050405020304" pitchFamily="18" charset="0"/>
              </a:rPr>
              <a:t>Also there should different be sections for </a:t>
            </a:r>
            <a:endParaRPr lang="en-US" sz="1200" dirty="0">
              <a:effectLst/>
              <a:latin typeface="Times New Roman" panose="02020603050405020304" pitchFamily="18" charset="0"/>
              <a:ea typeface="Times New Roman" panose="02020603050405020304" pitchFamily="18" charset="0"/>
            </a:endParaRPr>
          </a:p>
          <a:p>
            <a:pPr marL="742950" marR="0" lvl="1" indent="-285750" algn="just">
              <a:lnSpc>
                <a:spcPct val="150000"/>
              </a:lnSpc>
              <a:spcBef>
                <a:spcPts val="0"/>
              </a:spcBef>
              <a:spcAft>
                <a:spcPts val="0"/>
              </a:spcAft>
              <a:buFont typeface="Times New Roman" panose="02020603050405020304" pitchFamily="18" charset="0"/>
              <a:buChar char="-"/>
              <a:tabLst>
                <a:tab pos="914400" algn="l"/>
              </a:tabLst>
            </a:pPr>
            <a:r>
              <a:rPr lang="en-US" sz="1000" dirty="0">
                <a:effectLst/>
                <a:latin typeface="Verdana" panose="020B0604030504040204" pitchFamily="34" charset="0"/>
                <a:ea typeface="Times New Roman" panose="02020603050405020304" pitchFamily="18" charset="0"/>
              </a:rPr>
              <a:t>Kids</a:t>
            </a:r>
            <a:endParaRPr lang="en-US" sz="1200" dirty="0">
              <a:effectLst/>
              <a:latin typeface="Times New Roman" panose="02020603050405020304" pitchFamily="18" charset="0"/>
              <a:ea typeface="Times New Roman" panose="02020603050405020304" pitchFamily="18" charset="0"/>
            </a:endParaRPr>
          </a:p>
          <a:p>
            <a:pPr marL="742950" marR="0" lvl="1" indent="-285750" algn="just">
              <a:lnSpc>
                <a:spcPct val="150000"/>
              </a:lnSpc>
              <a:spcBef>
                <a:spcPts val="0"/>
              </a:spcBef>
              <a:spcAft>
                <a:spcPts val="0"/>
              </a:spcAft>
              <a:buFont typeface="Times New Roman" panose="02020603050405020304" pitchFamily="18" charset="0"/>
              <a:buChar char="-"/>
              <a:tabLst>
                <a:tab pos="914400" algn="l"/>
              </a:tabLst>
            </a:pPr>
            <a:r>
              <a:rPr lang="en-US" sz="1000" dirty="0">
                <a:effectLst/>
                <a:latin typeface="Verdana" panose="020B0604030504040204" pitchFamily="34" charset="0"/>
                <a:ea typeface="Times New Roman" panose="02020603050405020304" pitchFamily="18" charset="0"/>
              </a:rPr>
              <a:t>Males</a:t>
            </a:r>
            <a:endParaRPr lang="en-US" sz="1200" dirty="0">
              <a:effectLst/>
              <a:latin typeface="Times New Roman" panose="02020603050405020304" pitchFamily="18" charset="0"/>
              <a:ea typeface="Times New Roman" panose="02020603050405020304" pitchFamily="18" charset="0"/>
            </a:endParaRPr>
          </a:p>
          <a:p>
            <a:pPr marL="742950" marR="0" lvl="1" indent="-285750" algn="just">
              <a:lnSpc>
                <a:spcPct val="150000"/>
              </a:lnSpc>
              <a:spcBef>
                <a:spcPts val="0"/>
              </a:spcBef>
              <a:spcAft>
                <a:spcPts val="0"/>
              </a:spcAft>
              <a:buFont typeface="Times New Roman" panose="02020603050405020304" pitchFamily="18" charset="0"/>
              <a:buChar char="-"/>
              <a:tabLst>
                <a:tab pos="914400" algn="l"/>
              </a:tabLst>
            </a:pPr>
            <a:r>
              <a:rPr lang="en-US" sz="1000" dirty="0">
                <a:effectLst/>
                <a:latin typeface="Verdana" panose="020B0604030504040204" pitchFamily="34" charset="0"/>
                <a:ea typeface="Times New Roman" panose="02020603050405020304" pitchFamily="18" charset="0"/>
              </a:rPr>
              <a:t>Females</a:t>
            </a:r>
            <a:endParaRPr lang="en-US" sz="1200" dirty="0">
              <a:effectLst/>
              <a:latin typeface="Times New Roman" panose="02020603050405020304" pitchFamily="18" charset="0"/>
              <a:ea typeface="Times New Roman" panose="02020603050405020304" pitchFamily="18" charset="0"/>
            </a:endParaRPr>
          </a:p>
          <a:p>
            <a:pPr marL="742950" marR="0" lvl="1" indent="-285750" algn="just">
              <a:lnSpc>
                <a:spcPct val="150000"/>
              </a:lnSpc>
              <a:spcBef>
                <a:spcPts val="0"/>
              </a:spcBef>
              <a:spcAft>
                <a:spcPts val="0"/>
              </a:spcAft>
              <a:buFont typeface="Times New Roman" panose="02020603050405020304" pitchFamily="18" charset="0"/>
              <a:buChar char="-"/>
              <a:tabLst>
                <a:tab pos="914400" algn="l"/>
              </a:tabLst>
            </a:pPr>
            <a:r>
              <a:rPr lang="en-US" sz="1000" dirty="0">
                <a:effectLst/>
                <a:latin typeface="Verdana" panose="020B0604030504040204" pitchFamily="34" charset="0"/>
                <a:ea typeface="Times New Roman" panose="02020603050405020304" pitchFamily="18" charset="0"/>
              </a:rPr>
              <a:t>Family games</a:t>
            </a:r>
            <a:endParaRPr lang="en-US" sz="1200" dirty="0">
              <a:effectLst/>
              <a:latin typeface="Times New Roman" panose="02020603050405020304" pitchFamily="18" charset="0"/>
              <a:ea typeface="Times New Roman" panose="02020603050405020304" pitchFamily="18" charset="0"/>
            </a:endParaRPr>
          </a:p>
          <a:p>
            <a:pPr marL="571500" marR="0" indent="0" algn="just">
              <a:lnSpc>
                <a:spcPct val="150000"/>
              </a:lnSpc>
              <a:spcBef>
                <a:spcPts val="0"/>
              </a:spcBef>
              <a:spcAft>
                <a:spcPts val="0"/>
              </a:spcAft>
              <a:buNone/>
            </a:pPr>
            <a:r>
              <a:rPr lang="en-US" sz="1000" dirty="0">
                <a:effectLst/>
                <a:latin typeface="Verdana" panose="020B0604030504040204" pitchFamily="34"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mj-lt"/>
              <a:buAutoNum type="arabicParenR"/>
              <a:tabLst>
                <a:tab pos="457200" algn="l"/>
              </a:tabLst>
            </a:pPr>
            <a:r>
              <a:rPr lang="en-US" sz="1000" dirty="0">
                <a:effectLst/>
                <a:latin typeface="Verdana" panose="020B0604030504040204" pitchFamily="34" charset="0"/>
                <a:ea typeface="Times New Roman" panose="02020603050405020304" pitchFamily="18" charset="0"/>
              </a:rPr>
              <a:t>When a user selects any particular category, a list of available game options for that particular category will be displayed</a:t>
            </a:r>
            <a:endParaRPr lang="en-US" sz="12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mj-lt"/>
              <a:buAutoNum type="arabicParenR"/>
              <a:tabLst>
                <a:tab pos="457200" algn="l"/>
              </a:tabLst>
            </a:pPr>
            <a:r>
              <a:rPr lang="en-US" sz="1000" dirty="0">
                <a:effectLst/>
                <a:latin typeface="Verdana" panose="020B0604030504040204" pitchFamily="34" charset="0"/>
                <a:ea typeface="Times New Roman" panose="02020603050405020304" pitchFamily="18" charset="0"/>
              </a:rPr>
              <a:t>All details about the selected game to be displayed as material needed, time required, how to play </a:t>
            </a:r>
            <a:r>
              <a:rPr lang="en-US" sz="1000" dirty="0" err="1">
                <a:effectLst/>
                <a:latin typeface="Verdana" panose="020B0604030504040204" pitchFamily="34" charset="0"/>
                <a:ea typeface="Times New Roman" panose="02020603050405020304" pitchFamily="18" charset="0"/>
              </a:rPr>
              <a:t>etc</a:t>
            </a:r>
            <a:r>
              <a:rPr lang="en-US" sz="1000" dirty="0">
                <a:effectLst/>
                <a:latin typeface="Verdana" panose="020B0604030504040204" pitchFamily="34" charset="0"/>
                <a:ea typeface="Times New Roman" panose="02020603050405020304" pitchFamily="18" charset="0"/>
              </a:rPr>
              <a:t> with the demo videos / instruction document ,also these should be stored in Individual Word documents which can be downloaded or viewed by the User who wishes to see the same.</a:t>
            </a:r>
            <a:endParaRPr lang="en-US" sz="12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mj-lt"/>
              <a:buAutoNum type="arabicParenR"/>
              <a:tabLst>
                <a:tab pos="457200" algn="l"/>
              </a:tabLst>
            </a:pPr>
            <a:r>
              <a:rPr lang="en-US" sz="1000" dirty="0">
                <a:effectLst/>
                <a:latin typeface="Verdana" panose="020B0604030504040204" pitchFamily="34" charset="0"/>
                <a:ea typeface="Times New Roman" panose="02020603050405020304" pitchFamily="18" charset="0"/>
              </a:rPr>
              <a:t>Along with the games there should also be a section for a common </a:t>
            </a:r>
            <a:r>
              <a:rPr lang="en-US" sz="1000" dirty="0" err="1">
                <a:effectLst/>
                <a:latin typeface="Verdana" panose="020B0604030504040204" pitchFamily="34" charset="0"/>
                <a:ea typeface="Times New Roman" panose="02020603050405020304" pitchFamily="18" charset="0"/>
              </a:rPr>
              <a:t>iternery</a:t>
            </a:r>
            <a:r>
              <a:rPr lang="en-US" sz="1000" dirty="0">
                <a:effectLst/>
                <a:latin typeface="Verdana" panose="020B0604030504040204" pitchFamily="34" charset="0"/>
                <a:ea typeface="Times New Roman" panose="02020603050405020304" pitchFamily="18" charset="0"/>
              </a:rPr>
              <a:t> for small getaways with suggested locations.</a:t>
            </a:r>
            <a:endParaRPr lang="en-US" sz="12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mj-lt"/>
              <a:buAutoNum type="arabicParenR"/>
              <a:tabLst>
                <a:tab pos="457200" algn="l"/>
              </a:tabLst>
            </a:pPr>
            <a:r>
              <a:rPr lang="en-US" sz="1000" dirty="0">
                <a:effectLst/>
                <a:latin typeface="Verdana" panose="020B0604030504040204" pitchFamily="34" charset="0"/>
                <a:ea typeface="Times New Roman" panose="02020603050405020304" pitchFamily="18" charset="0"/>
              </a:rPr>
              <a:t>Site Makers Contact us page: contact us details with location should be displayed using </a:t>
            </a:r>
            <a:r>
              <a:rPr lang="en-US" sz="1000" dirty="0" err="1">
                <a:effectLst/>
                <a:latin typeface="Verdana" panose="020B0604030504040204" pitchFamily="34" charset="0"/>
                <a:ea typeface="Times New Roman" panose="02020603050405020304" pitchFamily="18" charset="0"/>
              </a:rPr>
              <a:t>GeoLocation</a:t>
            </a:r>
            <a:r>
              <a:rPr lang="en-US" sz="1000" dirty="0">
                <a:effectLst/>
                <a:latin typeface="Verdana" panose="020B0604030504040204" pitchFamily="34" charset="0"/>
                <a:ea typeface="Times New Roman" panose="02020603050405020304" pitchFamily="18" charset="0"/>
              </a:rPr>
              <a:t> API (</a:t>
            </a:r>
            <a:r>
              <a:rPr lang="en-US" sz="1000" dirty="0" err="1">
                <a:effectLst/>
                <a:latin typeface="Verdana" panose="020B0604030504040204" pitchFamily="34" charset="0"/>
                <a:ea typeface="Times New Roman" panose="02020603050405020304" pitchFamily="18" charset="0"/>
              </a:rPr>
              <a:t>eg.</a:t>
            </a:r>
            <a:r>
              <a:rPr lang="en-US" sz="1000" dirty="0">
                <a:effectLst/>
                <a:latin typeface="Verdana" panose="020B0604030504040204" pitchFamily="34" charset="0"/>
                <a:ea typeface="Times New Roman" panose="02020603050405020304" pitchFamily="18" charset="0"/>
              </a:rPr>
              <a:t> </a:t>
            </a:r>
            <a:r>
              <a:rPr lang="en-US" sz="1000" dirty="0" err="1">
                <a:effectLst/>
                <a:latin typeface="Verdana" panose="020B0604030504040204" pitchFamily="34" charset="0"/>
                <a:ea typeface="Times New Roman" panose="02020603050405020304" pitchFamily="18" charset="0"/>
              </a:rPr>
              <a:t>GoogleMaps</a:t>
            </a:r>
            <a:r>
              <a:rPr lang="en-US" sz="1000" dirty="0">
                <a:effectLst/>
                <a:latin typeface="Verdana" panose="020B0604030504040204" pitchFamily="34"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mj-lt"/>
              <a:buAutoNum type="arabicParenR"/>
              <a:tabLst>
                <a:tab pos="457200" algn="l"/>
              </a:tabLst>
            </a:pPr>
            <a:r>
              <a:rPr lang="en-US" sz="1000" dirty="0">
                <a:effectLst/>
                <a:latin typeface="Verdana" panose="020B0604030504040204" pitchFamily="34" charset="0"/>
                <a:ea typeface="Times New Roman" panose="02020603050405020304" pitchFamily="18" charset="0"/>
              </a:rPr>
              <a:t>Navigation should be smooth and images should be clear.</a:t>
            </a:r>
            <a:endParaRPr lang="en-US" sz="12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000" dirty="0">
                <a:effectLst/>
                <a:latin typeface="Verdana" panose="020B0604030504040204" pitchFamily="34"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br>
              <a:rPr lang="en-US" sz="1000" dirty="0">
                <a:effectLst/>
                <a:latin typeface="Verdana" panose="020B0604030504040204" pitchFamily="34" charset="0"/>
                <a:ea typeface="Times New Roman" panose="02020603050405020304" pitchFamily="18" charset="0"/>
                <a:cs typeface="Arial" panose="020B0604020202020204" pitchFamily="34" charset="0"/>
              </a:rPr>
            </a:br>
            <a:r>
              <a:rPr lang="en-US" sz="1000" dirty="0">
                <a:effectLst/>
                <a:latin typeface="Verdana" panose="020B0604030504040204" pitchFamily="34" charset="0"/>
                <a:ea typeface="Times New Roman" panose="02020603050405020304" pitchFamily="18" charset="0"/>
                <a:cs typeface="Arial" panose="020B0604020202020204" pitchFamily="34" charset="0"/>
              </a:rPr>
              <a:t> </a:t>
            </a:r>
            <a:endParaRPr lang="en-US" sz="12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2599916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475">
        <p15:prstTrans prst="airplane"/>
      </p:transition>
    </mc:Choice>
    <mc:Fallback xmlns="">
      <p:transition spd="slow" advTm="2475">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13A99-4C3F-A310-DF92-53D14A3B9E3E}"/>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10304FEE-02C9-FE4C-FEC2-BA9F5025219A}"/>
              </a:ext>
            </a:extLst>
          </p:cNvPr>
          <p:cNvSpPr>
            <a:spLocks noGrp="1"/>
          </p:cNvSpPr>
          <p:nvPr>
            <p:ph idx="1"/>
          </p:nvPr>
        </p:nvSpPr>
        <p:spPr>
          <a:xfrm>
            <a:off x="505056" y="1590745"/>
            <a:ext cx="8768946" cy="4213707"/>
          </a:xfrm>
        </p:spPr>
        <p:txBody>
          <a:bodyPr>
            <a:normAutofit fontScale="92500" lnSpcReduction="20000"/>
          </a:bodyPr>
          <a:lstStyle/>
          <a:p>
            <a:pPr marL="0" marR="0" algn="just">
              <a:lnSpc>
                <a:spcPct val="150000"/>
              </a:lnSpc>
              <a:spcBef>
                <a:spcPts val="0"/>
              </a:spcBef>
              <a:spcAft>
                <a:spcPts val="600"/>
              </a:spcAft>
            </a:pPr>
            <a:r>
              <a:rPr lang="en-US" sz="1800" dirty="0">
                <a:effectLst/>
                <a:latin typeface="Verdana" panose="020B0604030504040204" pitchFamily="34" charset="0"/>
                <a:ea typeface="Times New Roman" panose="02020603050405020304" pitchFamily="18" charset="0"/>
              </a:rPr>
              <a:t>In today’s busy and active world, quality time with family, friends and relatives is often overlooked, but picnics can be helpful in making up for some of this lost time.</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600"/>
              </a:spcAft>
            </a:pPr>
            <a:r>
              <a:rPr lang="en-US" sz="1800" dirty="0">
                <a:effectLst/>
                <a:latin typeface="Verdana" panose="020B0604030504040204" pitchFamily="34" charset="0"/>
                <a:ea typeface="Times New Roman" panose="02020603050405020304" pitchFamily="18" charset="0"/>
              </a:rPr>
              <a:t>Spending time together benefits children by providing security, love, and a sense of belonging. Taking time to talk with your children is a great way to connect with them and learn from each other. Regular communication can also give family members chances to plan other fun and engaging activities.</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600"/>
              </a:spcAft>
            </a:pPr>
            <a:r>
              <a:rPr lang="en-US" sz="1800" dirty="0">
                <a:effectLst/>
                <a:latin typeface="Verdana" panose="020B0604030504040204" pitchFamily="34" charset="0"/>
                <a:ea typeface="Times New Roman" panose="02020603050405020304" pitchFamily="18" charset="0"/>
              </a:rPr>
              <a:t>Fun games and little competitions are great ways to keep children occupied while engaging with the family.</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800" dirty="0">
                <a:effectLst/>
                <a:latin typeface="Verdana" panose="020B0604030504040204" pitchFamily="34" charset="0"/>
                <a:ea typeface="Times New Roman" panose="02020603050405020304" pitchFamily="18" charset="0"/>
              </a:rPr>
              <a:t>Hence it is thought of developing a website which will provide variety of indoor/outdoor picnic games that can be enjoyed with all.</a:t>
            </a:r>
            <a:endParaRPr lang="en-US" sz="18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600"/>
              </a:spcAft>
              <a:buNone/>
            </a:pP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641565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515">
        <p15:prstTrans prst="drape"/>
      </p:transition>
    </mc:Choice>
    <mc:Fallback xmlns="">
      <p:transition spd="slow" advTm="4515">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1"/>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4F4D41-822D-40F2-A7AC-E4E6CB36CA7A}">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microsoft.com/sharepoint/v3"/>
    <ds:schemaRef ds:uri="230e9df3-be65-4c73-a93b-d1236ebd677e"/>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Organic</Template>
  <TotalTime>69</TotalTime>
  <Words>547</Words>
  <Application>Microsoft Office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Times New Roman</vt:lpstr>
      <vt:lpstr>Trebuchet MS</vt:lpstr>
      <vt:lpstr>Verdana</vt:lpstr>
      <vt:lpstr>Wingdings</vt:lpstr>
      <vt:lpstr>Wingdings 3</vt:lpstr>
      <vt:lpstr>Facet</vt:lpstr>
      <vt:lpstr>Picnic game</vt:lpstr>
      <vt:lpstr>Introduction</vt:lpstr>
      <vt:lpstr>INTRODUCTI0N</vt:lpstr>
      <vt:lpstr>Requirements</vt:lpstr>
      <vt:lpstr>Problem 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Picnic game</dc:title>
  <dc:creator>sarim shahid</dc:creator>
  <cp:lastModifiedBy>sarim shahid</cp:lastModifiedBy>
  <cp:revision>3</cp:revision>
  <dcterms:created xsi:type="dcterms:W3CDTF">2024-02-17T13:29:34Z</dcterms:created>
  <dcterms:modified xsi:type="dcterms:W3CDTF">2024-02-19T22:48:30Z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