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8" r:id="rId3"/>
    <p:sldId id="320" r:id="rId4"/>
    <p:sldId id="340" r:id="rId5"/>
    <p:sldId id="325" r:id="rId6"/>
    <p:sldId id="323" r:id="rId7"/>
    <p:sldId id="341" r:id="rId8"/>
    <p:sldId id="338" r:id="rId9"/>
    <p:sldId id="33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17A489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3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2800">
                <a:solidFill>
                  <a:srgbClr val="FFC000"/>
                </a:solidFill>
                <a:latin typeface="BorisBlackBloxx" panose="02000605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  <a:latin typeface="Springsteel Lig" panose="020B03040405070600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12/08/2019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8630" y="468765"/>
            <a:ext cx="3043408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61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12/08/2019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60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1701799"/>
            <a:ext cx="2628900" cy="4475163"/>
          </a:xfrm>
        </p:spPr>
        <p:txBody>
          <a:bodyPr vert="eaVer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01799"/>
            <a:ext cx="7734300" cy="4475164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12/08/2019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3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6350" y="1120774"/>
            <a:ext cx="12192000" cy="508952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2800">
                <a:solidFill>
                  <a:srgbClr val="CACF0B"/>
                </a:solidFill>
                <a:latin typeface="BorisBlackBloxx" panose="02000605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  <a:latin typeface="Springsteel Lig" panose="020B03040405070600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12/08/2019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3995" y="372267"/>
            <a:ext cx="3043408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580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12/08/2019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1103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12/08/2019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7357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12/08/2019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86561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12/08/2019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04723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12/08/2019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5512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12/08/2019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9293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81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38036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12/08/2019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1627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714500" indent="-3429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12/08/2019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8100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889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057400"/>
            <a:ext cx="6172200" cy="3803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12/08/2019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0362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12/08/2019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50473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1701799"/>
            <a:ext cx="2628900" cy="4475163"/>
          </a:xfrm>
        </p:spPr>
        <p:txBody>
          <a:bodyPr vert="eaVer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01799"/>
            <a:ext cx="7734300" cy="4475164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12/08/2019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4492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12/08/2019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394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12/08/2019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390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12/08/2019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84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12/08/2019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182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12/08/2019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781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81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38036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12/08/2019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77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889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057400"/>
            <a:ext cx="6172200" cy="3803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12/08/2019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6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DCC73-4DDF-49AB-AEE1-BCC66D6EB140}" type="datetimeFigureOut">
              <a:rPr lang="en-GB" smtClean="0"/>
              <a:t>12/08/2019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0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FFC000"/>
          </a:solidFill>
          <a:latin typeface="Jaapokki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3"/>
        </a:buBlip>
        <a:defRPr sz="2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24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20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6350" y="1690688"/>
            <a:ext cx="12192000" cy="4519612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DCC73-4DDF-49AB-AEE1-BCC66D6EB140}" type="datetimeFigureOut">
              <a:rPr lang="en-GB" smtClean="0"/>
              <a:t>12/08/2019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5684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CACF0B"/>
          </a:solidFill>
          <a:latin typeface="Jaapokki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3"/>
        </a:buBlip>
        <a:defRPr sz="2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24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7248760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Jaapokki" panose="00000500000000000000" pitchFamily="50" charset="0"/>
              </a:rPr>
              <a:t>TALKING TO OUR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570585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A better view on our database</a:t>
            </a:r>
          </a:p>
        </p:txBody>
      </p:sp>
    </p:spTree>
    <p:extLst>
      <p:ext uri="{BB962C8B-B14F-4D97-AF65-F5344CB8AC3E}">
        <p14:creationId xmlns:p14="http://schemas.microsoft.com/office/powerpoint/2010/main" val="2732435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b="1" dirty="0"/>
              <a:t>Breaking Free of the Command Line…</a:t>
            </a:r>
            <a:endParaRPr lang="en-US" sz="3600" b="1" kern="1200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3091" y="1398905"/>
            <a:ext cx="5872993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We can use </a:t>
            </a:r>
            <a:r>
              <a:rPr lang="en-GB" dirty="0">
                <a:solidFill>
                  <a:srgbClr val="FFC000"/>
                </a:solidFill>
              </a:rPr>
              <a:t>Terminal</a:t>
            </a:r>
            <a:r>
              <a:rPr lang="en-GB" dirty="0">
                <a:solidFill>
                  <a:schemeClr val="bg1"/>
                </a:solidFill>
              </a:rPr>
              <a:t> or </a:t>
            </a:r>
            <a:r>
              <a:rPr lang="en-GB" dirty="0">
                <a:solidFill>
                  <a:srgbClr val="FFC000"/>
                </a:solidFill>
              </a:rPr>
              <a:t>Command Line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to access and manipulate data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This is fine for one-time lookups, but what if we want to do more, like transfer data or save queries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We need a </a:t>
            </a:r>
            <a:r>
              <a:rPr lang="en-GB" b="1" dirty="0">
                <a:solidFill>
                  <a:srgbClr val="FFC000"/>
                </a:solidFill>
              </a:rPr>
              <a:t>GUI</a:t>
            </a:r>
            <a:r>
              <a:rPr lang="en-GB" dirty="0">
                <a:solidFill>
                  <a:schemeClr val="bg1"/>
                </a:solidFill>
              </a:rPr>
              <a:t> (Graphical User Interface)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9A3EDC1-2BE5-412D-8B3D-C073D9AF9F28}"/>
              </a:ext>
            </a:extLst>
          </p:cNvPr>
          <p:cNvCxnSpPr>
            <a:cxnSpLocks/>
          </p:cNvCxnSpPr>
          <p:nvPr/>
        </p:nvCxnSpPr>
        <p:spPr>
          <a:xfrm>
            <a:off x="8806461" y="339966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E29AAF2-5C22-3B47-816B-0B03EC8A2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1889" l="6889" r="92222">
                        <a14:foregroundMark x1="19778" y1="19778" x2="31889" y2="11889"/>
                        <a14:foregroundMark x1="31889" y1="11889" x2="46778" y2="7444"/>
                        <a14:foregroundMark x1="46778" y1="7444" x2="62667" y2="9667"/>
                        <a14:foregroundMark x1="62667" y1="9667" x2="81444" y2="21556"/>
                        <a14:foregroundMark x1="81444" y1="21556" x2="91111" y2="42222"/>
                        <a14:foregroundMark x1="91111" y1="42222" x2="91444" y2="57111"/>
                        <a14:foregroundMark x1="91444" y1="57111" x2="86333" y2="72222"/>
                        <a14:foregroundMark x1="86333" y1="72222" x2="75889" y2="83444"/>
                        <a14:foregroundMark x1="75889" y1="83444" x2="62111" y2="89222"/>
                        <a14:foregroundMark x1="62111" y1="89222" x2="45778" y2="91333"/>
                        <a14:foregroundMark x1="45778" y1="91333" x2="38667" y2="90444"/>
                        <a14:foregroundMark x1="38667" y1="90444" x2="20333" y2="79667"/>
                        <a14:foregroundMark x1="20333" y1="79667" x2="8778" y2="62222"/>
                        <a14:foregroundMark x1="8778" y1="62222" x2="6889" y2="47333"/>
                        <a14:foregroundMark x1="6889" y1="47333" x2="13556" y2="26889"/>
                        <a14:foregroundMark x1="13556" y1="26889" x2="17444" y2="20889"/>
                        <a14:foregroundMark x1="17444" y1="20889" x2="20222" y2="19778"/>
                        <a14:foregroundMark x1="22222" y1="36111" x2="43778" y2="43444"/>
                        <a14:foregroundMark x1="43778" y1="43444" x2="32556" y2="53889"/>
                        <a14:foregroundMark x1="32556" y1="53889" x2="26111" y2="56889"/>
                        <a14:foregroundMark x1="26111" y1="56889" x2="23000" y2="56444"/>
                        <a14:foregroundMark x1="39111" y1="51333" x2="45333" y2="47778"/>
                        <a14:foregroundMark x1="45333" y1="47778" x2="44444" y2="42000"/>
                        <a14:foregroundMark x1="50778" y1="66333" x2="57889" y2="68222"/>
                        <a14:foregroundMark x1="57889" y1="68222" x2="77778" y2="65333"/>
                        <a14:foregroundMark x1="45000" y1="92556" x2="51889" y2="91111"/>
                        <a14:foregroundMark x1="51889" y1="91111" x2="54778" y2="91889"/>
                        <a14:foregroundMark x1="91444" y1="42778" x2="92222" y2="55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2267" y="2724626"/>
            <a:ext cx="27559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9530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b="1" dirty="0"/>
              <a:t>…And Moving on to Pastures New</a:t>
            </a:r>
            <a:endParaRPr lang="en-US" sz="3600" b="1" kern="1200" dirty="0">
              <a:solidFill>
                <a:srgbClr val="FFC000"/>
              </a:solidFill>
              <a:latin typeface="+mj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9A3EDC1-2BE5-412D-8B3D-C073D9AF9F28}"/>
              </a:ext>
            </a:extLst>
          </p:cNvPr>
          <p:cNvCxnSpPr>
            <a:cxnSpLocks/>
          </p:cNvCxnSpPr>
          <p:nvPr/>
        </p:nvCxnSpPr>
        <p:spPr>
          <a:xfrm>
            <a:off x="8806461" y="339966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C0B8BAB4-A1F2-FE4D-8B10-6A3381310B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3091" y="1398905"/>
            <a:ext cx="5872993" cy="46672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Not only will we </a:t>
            </a:r>
            <a:r>
              <a:rPr lang="en-GB" dirty="0">
                <a:solidFill>
                  <a:srgbClr val="FFC000"/>
                </a:solidFill>
              </a:rPr>
              <a:t>save time</a:t>
            </a:r>
            <a:r>
              <a:rPr lang="en-GB" dirty="0">
                <a:solidFill>
                  <a:schemeClr val="bg1"/>
                </a:solidFill>
              </a:rPr>
              <a:t> writing complex commands, we also have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even more benefits:</a:t>
            </a:r>
          </a:p>
          <a:p>
            <a:r>
              <a:rPr lang="en-GB" dirty="0">
                <a:solidFill>
                  <a:schemeClr val="bg1"/>
                </a:solidFill>
              </a:rPr>
              <a:t> User-friendly </a:t>
            </a:r>
            <a:r>
              <a:rPr lang="en-GB" b="1" dirty="0">
                <a:solidFill>
                  <a:srgbClr val="FFC000"/>
                </a:solidFill>
              </a:rPr>
              <a:t>Guidelines</a:t>
            </a:r>
          </a:p>
          <a:p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b="1" dirty="0">
                <a:solidFill>
                  <a:srgbClr val="FFC000"/>
                </a:solidFill>
              </a:rPr>
              <a:t>Wizards</a:t>
            </a:r>
            <a:r>
              <a:rPr lang="en-GB" dirty="0">
                <a:solidFill>
                  <a:schemeClr val="bg1"/>
                </a:solidFill>
              </a:rPr>
              <a:t> &amp; </a:t>
            </a:r>
            <a:r>
              <a:rPr lang="en-GB" b="1" dirty="0">
                <a:solidFill>
                  <a:srgbClr val="FFC000"/>
                </a:solidFill>
              </a:rPr>
              <a:t>Dialogues</a:t>
            </a:r>
          </a:p>
          <a:p>
            <a:r>
              <a:rPr lang="en-GB" dirty="0">
                <a:solidFill>
                  <a:schemeClr val="bg1"/>
                </a:solidFill>
              </a:rPr>
              <a:t> Advanced Query </a:t>
            </a:r>
            <a:r>
              <a:rPr lang="en-GB" b="1" dirty="0">
                <a:solidFill>
                  <a:srgbClr val="FFC000"/>
                </a:solidFill>
              </a:rPr>
              <a:t>Editing</a:t>
            </a:r>
            <a:r>
              <a:rPr lang="en-GB" dirty="0">
                <a:solidFill>
                  <a:schemeClr val="bg1"/>
                </a:solidFill>
              </a:rPr>
              <a:t> &amp; </a:t>
            </a:r>
            <a:r>
              <a:rPr lang="en-GB" b="1" dirty="0">
                <a:solidFill>
                  <a:srgbClr val="FFC000"/>
                </a:solidFill>
              </a:rPr>
              <a:t>Retrieval</a:t>
            </a:r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b="1" dirty="0">
                <a:solidFill>
                  <a:srgbClr val="FFC000"/>
                </a:solidFill>
              </a:rPr>
              <a:t>Colour Coding </a:t>
            </a:r>
            <a:r>
              <a:rPr lang="en-GB" dirty="0">
                <a:solidFill>
                  <a:schemeClr val="bg1"/>
                </a:solidFill>
              </a:rPr>
              <a:t>&amp; </a:t>
            </a:r>
            <a:r>
              <a:rPr lang="en-GB" b="1" dirty="0">
                <a:solidFill>
                  <a:srgbClr val="FFC000"/>
                </a:solidFill>
              </a:rPr>
              <a:t>Theming</a:t>
            </a:r>
          </a:p>
          <a:p>
            <a:r>
              <a:rPr lang="en-GB" dirty="0">
                <a:solidFill>
                  <a:schemeClr val="bg1"/>
                </a:solidFill>
              </a:rPr>
              <a:t> Script </a:t>
            </a:r>
            <a:r>
              <a:rPr lang="en-GB" b="1" dirty="0">
                <a:solidFill>
                  <a:srgbClr val="FFC000"/>
                </a:solidFill>
              </a:rPr>
              <a:t>Automation</a:t>
            </a:r>
            <a:r>
              <a:rPr lang="en-GB" dirty="0">
                <a:solidFill>
                  <a:schemeClr val="bg1"/>
                </a:solidFill>
              </a:rPr>
              <a:t> &amp; </a:t>
            </a:r>
            <a:r>
              <a:rPr lang="en-GB" b="1" dirty="0">
                <a:solidFill>
                  <a:srgbClr val="FFC000"/>
                </a:solidFill>
              </a:rPr>
              <a:t>Generation</a:t>
            </a:r>
          </a:p>
          <a:p>
            <a:r>
              <a:rPr lang="en-GB" dirty="0">
                <a:solidFill>
                  <a:schemeClr val="bg1"/>
                </a:solidFill>
              </a:rPr>
              <a:t> Database </a:t>
            </a:r>
            <a:r>
              <a:rPr lang="en-GB" b="1" dirty="0">
                <a:solidFill>
                  <a:srgbClr val="FFC000"/>
                </a:solidFill>
              </a:rPr>
              <a:t>Backup</a:t>
            </a:r>
            <a:r>
              <a:rPr lang="en-GB" dirty="0">
                <a:solidFill>
                  <a:schemeClr val="bg1"/>
                </a:solidFill>
              </a:rPr>
              <a:t> &amp; </a:t>
            </a:r>
            <a:r>
              <a:rPr lang="en-GB" b="1" dirty="0">
                <a:solidFill>
                  <a:srgbClr val="FFC000"/>
                </a:solidFill>
              </a:rPr>
              <a:t>Restoration</a:t>
            </a:r>
          </a:p>
          <a:p>
            <a:r>
              <a:rPr lang="en-GB" dirty="0">
                <a:solidFill>
                  <a:schemeClr val="bg1"/>
                </a:solidFill>
              </a:rPr>
              <a:t> SQL Boilerplate </a:t>
            </a:r>
            <a:r>
              <a:rPr lang="en-GB" b="1" dirty="0">
                <a:solidFill>
                  <a:srgbClr val="FFC000"/>
                </a:solidFill>
              </a:rPr>
              <a:t>Templates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B14E07C-091C-1844-AA0A-1A3518D0D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6952" y="2463800"/>
            <a:ext cx="1540889" cy="15755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765E7B5-B295-714E-A320-4F38D1595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2450" y="4039393"/>
            <a:ext cx="2026761" cy="20267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595326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7248760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Jaapokki" panose="00000500000000000000" pitchFamily="50" charset="0"/>
              </a:rPr>
              <a:t>SQLPRO FOR MS SQL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570585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Using Mac OSX To Talk To Our Database</a:t>
            </a:r>
          </a:p>
        </p:txBody>
      </p:sp>
    </p:spTree>
    <p:extLst>
      <p:ext uri="{BB962C8B-B14F-4D97-AF65-F5344CB8AC3E}">
        <p14:creationId xmlns:p14="http://schemas.microsoft.com/office/powerpoint/2010/main" val="386729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b="1" kern="1200" dirty="0">
                <a:solidFill>
                  <a:srgbClr val="FFC000"/>
                </a:solidFill>
              </a:rPr>
              <a:t>Working With SQL on Mac</a:t>
            </a:r>
            <a:endParaRPr lang="en-US" sz="3600" b="1" kern="1200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3091" y="1398905"/>
            <a:ext cx="5872993" cy="46672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When we installed SQL Server, we also installed </a:t>
            </a:r>
            <a:r>
              <a:rPr lang="en-GB" b="1" dirty="0">
                <a:solidFill>
                  <a:srgbClr val="FFC000"/>
                </a:solidFill>
              </a:rPr>
              <a:t>SQL Pro For MSSQL </a:t>
            </a:r>
          </a:p>
          <a:p>
            <a:pPr marL="0" indent="0">
              <a:buNone/>
            </a:pPr>
            <a:endParaRPr lang="en-GB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This is the Mac equivalent of Microsoft’s </a:t>
            </a:r>
            <a:r>
              <a:rPr lang="en-GB" b="1" dirty="0">
                <a:solidFill>
                  <a:srgbClr val="FFC000"/>
                </a:solidFill>
              </a:rPr>
              <a:t>SQL Server Management Studio</a:t>
            </a:r>
          </a:p>
          <a:p>
            <a:pPr marL="0" indent="0">
              <a:buNone/>
            </a:pPr>
            <a:endParaRPr lang="en-GB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It is pricey at £180+ for a lifetime, however it can be downloaded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as a free trial for 28 days</a:t>
            </a:r>
          </a:p>
          <a:p>
            <a:pPr marL="0" indent="0">
              <a:buNone/>
            </a:pPr>
            <a:endParaRPr lang="en-GB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Let’s take a quick tour and you can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make up you own mind…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9A3EDC1-2BE5-412D-8B3D-C073D9AF9F28}"/>
              </a:ext>
            </a:extLst>
          </p:cNvPr>
          <p:cNvCxnSpPr>
            <a:cxnSpLocks/>
          </p:cNvCxnSpPr>
          <p:nvPr/>
        </p:nvCxnSpPr>
        <p:spPr>
          <a:xfrm>
            <a:off x="8806461" y="339966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F08B055-A6A9-FD42-ADF3-A10570E58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764" y="2100707"/>
            <a:ext cx="3965448" cy="396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3149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7248760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Jaapokki" panose="00000500000000000000" pitchFamily="50" charset="0"/>
              </a:rPr>
              <a:t>SQL SERVER MANAGEMENT STUDIO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570585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The one and only original</a:t>
            </a:r>
          </a:p>
        </p:txBody>
      </p:sp>
    </p:spTree>
    <p:extLst>
      <p:ext uri="{BB962C8B-B14F-4D97-AF65-F5344CB8AC3E}">
        <p14:creationId xmlns:p14="http://schemas.microsoft.com/office/powerpoint/2010/main" val="1033861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b="1" dirty="0"/>
              <a:t>Working With SQL on Windows</a:t>
            </a:r>
            <a:endParaRPr lang="en-US" sz="3600" b="1" kern="1200" dirty="0">
              <a:solidFill>
                <a:srgbClr val="FFC000"/>
              </a:solidFill>
              <a:latin typeface="+mj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9A3EDC1-2BE5-412D-8B3D-C073D9AF9F28}"/>
              </a:ext>
            </a:extLst>
          </p:cNvPr>
          <p:cNvCxnSpPr>
            <a:cxnSpLocks/>
          </p:cNvCxnSpPr>
          <p:nvPr/>
        </p:nvCxnSpPr>
        <p:spPr>
          <a:xfrm>
            <a:off x="8806461" y="339966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27AA8EC8-C446-124F-81F1-2F1EE08654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3091" y="1398905"/>
            <a:ext cx="5872993" cy="4667250"/>
          </a:xfrm>
        </p:spPr>
        <p:txBody>
          <a:bodyPr>
            <a:normAutofit fontScale="77500" lnSpcReduction="20000"/>
          </a:bodyPr>
          <a:lstStyle/>
          <a:p>
            <a:pPr marL="457200" lvl="1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When we installed SQL Server, we also installed </a:t>
            </a:r>
            <a:r>
              <a:rPr lang="en-GB" b="1" dirty="0">
                <a:solidFill>
                  <a:srgbClr val="FFC000"/>
                </a:solidFill>
              </a:rPr>
              <a:t>SQL Server Management Studio</a:t>
            </a:r>
          </a:p>
          <a:p>
            <a:pPr marL="0" indent="0">
              <a:buNone/>
            </a:pPr>
            <a:endParaRPr lang="en-GB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SSMS has been around for many years now and is </a:t>
            </a:r>
            <a:r>
              <a:rPr lang="en-GB" b="1" dirty="0">
                <a:solidFill>
                  <a:schemeClr val="bg1"/>
                </a:solidFill>
              </a:rPr>
              <a:t>THE</a:t>
            </a:r>
            <a:r>
              <a:rPr lang="en-GB" dirty="0">
                <a:solidFill>
                  <a:schemeClr val="bg1"/>
                </a:solidFill>
              </a:rPr>
              <a:t> definitive SQL manipulation tool and the perfect companion to SQL Server</a:t>
            </a:r>
            <a:endParaRPr lang="en-GB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GB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It can be downloaded for free from Microsoft &amp;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is also included in the SQL Server installation</a:t>
            </a:r>
          </a:p>
          <a:p>
            <a:pPr marL="0" indent="0">
              <a:buNone/>
            </a:pPr>
            <a:endParaRPr lang="en-GB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We can work with SSMS on Windows or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a virtual machine on OSX. So Mac or PC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it’s worth getting to grips with SSMS…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874105-28AF-3F48-B0C2-7CFD60E6F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4342" y="2832894"/>
            <a:ext cx="2819400" cy="2882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01086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CHALLENGE TIME!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>
              <a:buSzPct val="90000"/>
              <a:buBlip>
                <a:blip r:embed="rId2"/>
              </a:buBlip>
            </a:pPr>
            <a:r>
              <a:rPr lang="en-GB" sz="2400" dirty="0">
                <a:solidFill>
                  <a:schemeClr val="bg1"/>
                </a:solidFill>
              </a:rPr>
              <a:t> Open up SQLPro or SSMS, depending on if you have a Mac or a PC</a:t>
            </a:r>
          </a:p>
          <a:p>
            <a:pPr lvl="1">
              <a:buSzPct val="90000"/>
              <a:buBlip>
                <a:blip r:embed="rId2"/>
              </a:buBlip>
            </a:pPr>
            <a:r>
              <a:rPr lang="en-GB" sz="2000" dirty="0">
                <a:solidFill>
                  <a:schemeClr val="bg1"/>
                </a:solidFill>
              </a:rPr>
              <a:t>If you have a Mac then pick which studio best suits you</a:t>
            </a:r>
          </a:p>
          <a:p>
            <a:pPr>
              <a:buSzPct val="90000"/>
              <a:buBlip>
                <a:blip r:embed="rId2"/>
              </a:buBlip>
            </a:pPr>
            <a:r>
              <a:rPr lang="en-GB" sz="2400" dirty="0">
                <a:solidFill>
                  <a:schemeClr val="bg1"/>
                </a:solidFill>
              </a:rPr>
              <a:t> Connect to your server and create a single table with a single column and a single row</a:t>
            </a:r>
          </a:p>
          <a:p>
            <a:pPr>
              <a:buSzPct val="90000"/>
              <a:buBlip>
                <a:blip r:embed="rId2"/>
              </a:buBlip>
            </a:pPr>
            <a:r>
              <a:rPr lang="en-GB" sz="2400" dirty="0">
                <a:solidFill>
                  <a:schemeClr val="bg1"/>
                </a:solidFill>
              </a:rPr>
              <a:t> Retrieve that row using a simple Select statement</a:t>
            </a:r>
          </a:p>
          <a:p>
            <a:pPr>
              <a:buSzPct val="90000"/>
              <a:buBlip>
                <a:blip r:embed="rId2"/>
              </a:buBlip>
            </a:pPr>
            <a:r>
              <a:rPr lang="en-GB" sz="2400" dirty="0">
                <a:solidFill>
                  <a:schemeClr val="bg1"/>
                </a:solidFill>
              </a:rPr>
              <a:t> Save your SQL file </a:t>
            </a:r>
          </a:p>
          <a:p>
            <a:pPr>
              <a:buSzPct val="90000"/>
              <a:buBlip>
                <a:blip r:embed="rId2"/>
              </a:buBlip>
            </a:pPr>
            <a:r>
              <a:rPr lang="en-GB" sz="2400" dirty="0">
                <a:solidFill>
                  <a:schemeClr val="bg1"/>
                </a:solidFill>
              </a:rPr>
              <a:t> Share a screenshot of your database and your SQL file on our Discord channel </a:t>
            </a:r>
          </a:p>
        </p:txBody>
      </p:sp>
    </p:spTree>
    <p:extLst>
      <p:ext uri="{BB962C8B-B14F-4D97-AF65-F5344CB8AC3E}">
        <p14:creationId xmlns:p14="http://schemas.microsoft.com/office/powerpoint/2010/main" val="1981950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8128</TotalTime>
  <Words>238</Words>
  <Application>Microsoft Macintosh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BorisBlackBloxx</vt:lpstr>
      <vt:lpstr>Calibri</vt:lpstr>
      <vt:lpstr>Calibri Light</vt:lpstr>
      <vt:lpstr>Jaapokki</vt:lpstr>
      <vt:lpstr>Springsteel Lig</vt:lpstr>
      <vt:lpstr>Wingdings</vt:lpstr>
      <vt:lpstr>Office Theme</vt:lpstr>
      <vt:lpstr>1_Office Theme</vt:lpstr>
      <vt:lpstr>TALKING TO OUR DATA</vt:lpstr>
      <vt:lpstr>Breaking Free of the Command Line…</vt:lpstr>
      <vt:lpstr>…And Moving on to Pastures New</vt:lpstr>
      <vt:lpstr>SQLPRO FOR MS SQL</vt:lpstr>
      <vt:lpstr>Working With SQL on Mac</vt:lpstr>
      <vt:lpstr>SQL SERVER MANAGEMENT STUDIO</vt:lpstr>
      <vt:lpstr>Working With SQL on Windows</vt:lpstr>
      <vt:lpstr>CHALLENGE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Liane Stevenson</dc:creator>
  <cp:lastModifiedBy>Liane Stevenson</cp:lastModifiedBy>
  <cp:revision>162</cp:revision>
  <dcterms:created xsi:type="dcterms:W3CDTF">2013-09-09T13:00:12Z</dcterms:created>
  <dcterms:modified xsi:type="dcterms:W3CDTF">2019-08-12T22:56:04Z</dcterms:modified>
</cp:coreProperties>
</file>