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356" r:id="rId4"/>
    <p:sldId id="320" r:id="rId5"/>
    <p:sldId id="357" r:id="rId6"/>
    <p:sldId id="358" r:id="rId7"/>
    <p:sldId id="359" r:id="rId8"/>
    <p:sldId id="33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>
        <p:scale>
          <a:sx n="104" d="100"/>
          <a:sy n="104" d="100"/>
        </p:scale>
        <p:origin x="3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FFC000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19/08/2019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630" y="468765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19/08/2019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19/08/2019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19/08/2019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80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19/08/2019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103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19/08/2019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357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19/08/2019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656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19/08/2019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472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19/08/2019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551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19/08/2019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29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19/08/2019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62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714500" indent="-3429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19/08/2019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19/08/2019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036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19/08/2019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047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19/08/2019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49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19/08/2019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19/08/2019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19/08/2019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19/08/2019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19/08/2019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19/08/2019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19/08/2019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19/08/2019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FFC000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19/08/2019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68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Jaapokki" panose="00000500000000000000" pitchFamily="50" charset="0"/>
              </a:rPr>
              <a:t>BUILDING OUR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570585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We’ve dreamt it, now let’s build it…</a:t>
            </a:r>
          </a:p>
        </p:txBody>
      </p:sp>
    </p:spTree>
    <p:extLst>
      <p:ext uri="{BB962C8B-B14F-4D97-AF65-F5344CB8AC3E}">
        <p14:creationId xmlns:p14="http://schemas.microsoft.com/office/powerpoint/2010/main" val="2732435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FF60-7255-1741-8E31-9932B225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Here’s One We Made Earlier…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710606-C693-A046-B635-73B7FBE3F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00" y="1863725"/>
            <a:ext cx="56642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/>
              <a:t>Let’s Look a Little Bit Closer</a:t>
            </a:r>
            <a:endParaRPr lang="en-US" sz="3600" b="1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091" y="1715897"/>
            <a:ext cx="5872993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Take a closer look at our smallest Entity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Remember: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rgbClr val="FFC000"/>
                </a:solidFill>
              </a:rPr>
              <a:t>Entities</a:t>
            </a:r>
            <a:r>
              <a:rPr lang="en-GB" dirty="0">
                <a:solidFill>
                  <a:schemeClr val="bg1"/>
                </a:solidFill>
              </a:rPr>
              <a:t> are </a:t>
            </a:r>
            <a:r>
              <a:rPr lang="en-GB" b="1" dirty="0">
                <a:solidFill>
                  <a:srgbClr val="00B0F0"/>
                </a:solidFill>
              </a:rPr>
              <a:t>Tables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rgbClr val="FFC000"/>
                </a:solidFill>
              </a:rPr>
              <a:t>Properties</a:t>
            </a:r>
            <a:r>
              <a:rPr lang="en-GB" dirty="0">
                <a:solidFill>
                  <a:schemeClr val="bg1"/>
                </a:solidFill>
              </a:rPr>
              <a:t> are </a:t>
            </a:r>
            <a:r>
              <a:rPr lang="en-GB" b="1" dirty="0">
                <a:solidFill>
                  <a:srgbClr val="00B050"/>
                </a:solidFill>
              </a:rPr>
              <a:t>Columns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rgbClr val="FFC000"/>
                </a:solidFill>
              </a:rPr>
              <a:t>Volumes</a:t>
            </a:r>
            <a:r>
              <a:rPr lang="en-GB" dirty="0">
                <a:solidFill>
                  <a:schemeClr val="bg1"/>
                </a:solidFill>
              </a:rPr>
              <a:t> are </a:t>
            </a:r>
            <a:r>
              <a:rPr lang="en-GB" b="1" dirty="0">
                <a:solidFill>
                  <a:srgbClr val="FF0000"/>
                </a:solidFill>
              </a:rPr>
              <a:t>Sizes</a:t>
            </a:r>
          </a:p>
          <a:p>
            <a:pPr>
              <a:buSzPct val="90000"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SzPct val="90000"/>
              <a:buNone/>
            </a:pPr>
            <a:r>
              <a:rPr lang="en-GB" dirty="0">
                <a:solidFill>
                  <a:schemeClr val="bg1"/>
                </a:solidFill>
              </a:rPr>
              <a:t>Our </a:t>
            </a:r>
            <a:r>
              <a:rPr lang="en-GB" b="1" dirty="0">
                <a:solidFill>
                  <a:srgbClr val="00B0F0"/>
                </a:solidFill>
              </a:rPr>
              <a:t>Retailer Table</a:t>
            </a:r>
            <a:r>
              <a:rPr lang="en-GB" dirty="0">
                <a:solidFill>
                  <a:schemeClr val="bg1"/>
                </a:solidFill>
              </a:rPr>
              <a:t> has 3 Columns: </a:t>
            </a:r>
            <a:r>
              <a:rPr lang="en-GB" b="1" dirty="0">
                <a:solidFill>
                  <a:srgbClr val="00B050"/>
                </a:solidFill>
              </a:rPr>
              <a:t>RetailerID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b="1" dirty="0">
                <a:solidFill>
                  <a:srgbClr val="00B050"/>
                </a:solidFill>
              </a:rPr>
              <a:t>Name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b="1" dirty="0">
                <a:solidFill>
                  <a:srgbClr val="FF0000"/>
                </a:solidFill>
              </a:rPr>
              <a:t>50</a:t>
            </a:r>
            <a:r>
              <a:rPr lang="en-GB" dirty="0">
                <a:solidFill>
                  <a:schemeClr val="bg1"/>
                </a:solidFill>
              </a:rPr>
              <a:t>) &amp; </a:t>
            </a:r>
            <a:r>
              <a:rPr lang="en-GB" b="1" dirty="0">
                <a:solidFill>
                  <a:srgbClr val="00B050"/>
                </a:solidFill>
              </a:rPr>
              <a:t>Logo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b="1" dirty="0">
                <a:solidFill>
                  <a:srgbClr val="FF0000"/>
                </a:solidFill>
              </a:rPr>
              <a:t>100</a:t>
            </a:r>
            <a:r>
              <a:rPr lang="en-GB" dirty="0">
                <a:solidFill>
                  <a:schemeClr val="bg1"/>
                </a:solidFill>
              </a:rPr>
              <a:t>)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and our RetailerID is our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rgbClr val="FFC000"/>
                </a:solidFill>
              </a:rPr>
              <a:t>Primary Key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9FED62D-C0D2-874E-9129-86BF450D35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" t="3622" r="73399" b="84807"/>
          <a:stretch/>
        </p:blipFill>
        <p:spPr>
          <a:xfrm>
            <a:off x="7484519" y="3283839"/>
            <a:ext cx="3723561" cy="153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53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/>
              <a:t>Creating Our Physical Database</a:t>
            </a:r>
            <a:endParaRPr lang="en-US" sz="3600" b="1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091" y="1715897"/>
            <a:ext cx="587299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First we need the container which stores our tables, columns and rows</a:t>
            </a:r>
            <a:endParaRPr lang="en-GB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This is going to be our first </a:t>
            </a:r>
            <a:r>
              <a:rPr lang="en-GB" b="1" dirty="0">
                <a:solidFill>
                  <a:srgbClr val="FFC000"/>
                </a:solidFill>
              </a:rPr>
              <a:t>Query</a:t>
            </a:r>
          </a:p>
          <a:p>
            <a:pPr marL="0" indent="0">
              <a:buNone/>
            </a:pPr>
            <a:endParaRPr lang="en-GB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1700" dirty="0">
                <a:solidFill>
                  <a:srgbClr val="00B050"/>
                </a:solidFill>
              </a:rPr>
              <a:t>CREATE</a:t>
            </a:r>
            <a:r>
              <a:rPr lang="en-GB" sz="1700" dirty="0">
                <a:solidFill>
                  <a:schemeClr val="bg1"/>
                </a:solidFill>
              </a:rPr>
              <a:t> DATABASE </a:t>
            </a:r>
            <a:r>
              <a:rPr lang="en-GB" sz="1700" i="1" dirty="0">
                <a:solidFill>
                  <a:schemeClr val="bg1"/>
                </a:solidFill>
              </a:rPr>
              <a:t>DatabaseName</a:t>
            </a:r>
            <a:r>
              <a:rPr lang="en-GB" sz="17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That’s all there is to it!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AEA2CE3-BA85-4646-AC59-08CF7CF4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011" y="2620772"/>
            <a:ext cx="2857500" cy="28575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13803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/>
              <a:t>Creating Our First Table</a:t>
            </a:r>
            <a:endParaRPr lang="en-US" sz="3600" b="1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091" y="1715897"/>
            <a:ext cx="5872993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Now we have our Database Container we can think about creating our </a:t>
            </a:r>
            <a:r>
              <a:rPr lang="en-GB" b="1" dirty="0">
                <a:solidFill>
                  <a:srgbClr val="FFC000"/>
                </a:solidFill>
              </a:rPr>
              <a:t>Tables</a:t>
            </a:r>
          </a:p>
          <a:p>
            <a:pPr marL="0" indent="0">
              <a:buNone/>
            </a:pPr>
            <a:endParaRPr lang="en-GB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B050"/>
                </a:solidFill>
              </a:rPr>
              <a:t>CREATE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>
                <a:solidFill>
                  <a:srgbClr val="00B0F0"/>
                </a:solidFill>
              </a:rPr>
              <a:t>TABLE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i="1" dirty="0">
                <a:solidFill>
                  <a:schemeClr val="bg1"/>
                </a:solidFill>
              </a:rPr>
              <a:t>TableName</a:t>
            </a:r>
            <a:r>
              <a:rPr lang="en-GB" sz="1800" dirty="0">
                <a:solidFill>
                  <a:schemeClr val="bg1"/>
                </a:solidFill>
              </a:rPr>
              <a:t> (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	</a:t>
            </a:r>
            <a:r>
              <a:rPr lang="en-GB" sz="1800" i="1" dirty="0">
                <a:solidFill>
                  <a:srgbClr val="00B050"/>
                </a:solidFill>
              </a:rPr>
              <a:t>IDColumn </a:t>
            </a:r>
            <a:r>
              <a:rPr lang="en-GB" sz="1800" i="1" dirty="0">
                <a:solidFill>
                  <a:srgbClr val="FF0000"/>
                </a:solidFill>
              </a:rPr>
              <a:t>type</a:t>
            </a:r>
            <a:r>
              <a:rPr lang="en-GB" sz="1800" dirty="0">
                <a:solidFill>
                  <a:schemeClr val="bg1"/>
                </a:solidFill>
              </a:rPr>
              <a:t> NOT NULL </a:t>
            </a:r>
            <a:r>
              <a:rPr lang="en-GB" sz="1800" dirty="0">
                <a:solidFill>
                  <a:srgbClr val="FFFF00"/>
                </a:solidFill>
              </a:rPr>
              <a:t>PRIMARY KEY</a:t>
            </a:r>
            <a:r>
              <a:rPr lang="en-GB" sz="1800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	</a:t>
            </a:r>
            <a:r>
              <a:rPr lang="en-GB" sz="1800" i="1" dirty="0">
                <a:solidFill>
                  <a:srgbClr val="00B050"/>
                </a:solidFill>
              </a:rPr>
              <a:t>Column1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i="1" dirty="0">
                <a:solidFill>
                  <a:srgbClr val="FF0000"/>
                </a:solidFill>
              </a:rPr>
              <a:t>type</a:t>
            </a:r>
            <a:r>
              <a:rPr lang="en-GB" sz="1800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	</a:t>
            </a:r>
            <a:r>
              <a:rPr lang="en-GB" sz="1800" i="1" dirty="0">
                <a:solidFill>
                  <a:srgbClr val="00B050"/>
                </a:solidFill>
              </a:rPr>
              <a:t>Column2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i="1" dirty="0">
                <a:solidFill>
                  <a:srgbClr val="FF0000"/>
                </a:solidFill>
              </a:rPr>
              <a:t>type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So let’s see how that’s done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with our </a:t>
            </a:r>
            <a:r>
              <a:rPr lang="en-GB" b="1" dirty="0">
                <a:solidFill>
                  <a:srgbClr val="FFC000"/>
                </a:solidFill>
              </a:rPr>
              <a:t>Retailer Entity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4C82729-1181-9B44-B3E0-D1223AECE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21" t="5359" r="24830" b="51170"/>
          <a:stretch/>
        </p:blipFill>
        <p:spPr>
          <a:xfrm>
            <a:off x="8162267" y="2807525"/>
            <a:ext cx="2572512" cy="234456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20977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/>
              <a:t>Creating Our Retailer Table</a:t>
            </a:r>
            <a:endParaRPr lang="en-US" sz="3600" b="1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091" y="1715897"/>
            <a:ext cx="5872993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Looking back at our Retailer Table, we only need 3 Columns:</a:t>
            </a:r>
            <a:endParaRPr lang="en-GB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1700" dirty="0">
                <a:solidFill>
                  <a:srgbClr val="00B050"/>
                </a:solidFill>
              </a:rPr>
              <a:t>CREATE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>
                <a:solidFill>
                  <a:srgbClr val="00B0F0"/>
                </a:solidFill>
              </a:rPr>
              <a:t>TABLE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i="1" dirty="0">
                <a:solidFill>
                  <a:schemeClr val="bg1"/>
                </a:solidFill>
              </a:rPr>
              <a:t>Retailer</a:t>
            </a:r>
            <a:r>
              <a:rPr lang="en-GB" sz="1700" dirty="0">
                <a:solidFill>
                  <a:schemeClr val="bg1"/>
                </a:solidFill>
              </a:rPr>
              <a:t> (</a:t>
            </a:r>
          </a:p>
          <a:p>
            <a:pPr marL="0" indent="0">
              <a:buNone/>
            </a:pPr>
            <a:r>
              <a:rPr lang="en-GB" sz="1700" i="1" dirty="0">
                <a:solidFill>
                  <a:schemeClr val="bg1"/>
                </a:solidFill>
              </a:rPr>
              <a:t>	</a:t>
            </a:r>
            <a:r>
              <a:rPr lang="en-GB" sz="1700" i="1" dirty="0">
                <a:solidFill>
                  <a:srgbClr val="00B050"/>
                </a:solidFill>
              </a:rPr>
              <a:t>RetailerID </a:t>
            </a:r>
            <a:r>
              <a:rPr lang="en-GB" sz="1700" i="1" dirty="0">
                <a:solidFill>
                  <a:srgbClr val="FF0000"/>
                </a:solidFill>
              </a:rPr>
              <a:t>uniqueidentifier</a:t>
            </a:r>
            <a:r>
              <a:rPr lang="en-GB" sz="1700" dirty="0">
                <a:solidFill>
                  <a:schemeClr val="bg1"/>
                </a:solidFill>
              </a:rPr>
              <a:t> NOT NULL </a:t>
            </a:r>
            <a:r>
              <a:rPr lang="en-GB" sz="1700" dirty="0">
                <a:solidFill>
                  <a:srgbClr val="FFFF00"/>
                </a:solidFill>
              </a:rPr>
              <a:t>PRIMARY KEY</a:t>
            </a:r>
            <a:r>
              <a:rPr lang="en-GB" sz="1700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GB" sz="1700" dirty="0">
                <a:solidFill>
                  <a:schemeClr val="bg1"/>
                </a:solidFill>
              </a:rPr>
              <a:t>	</a:t>
            </a:r>
            <a:r>
              <a:rPr lang="en-GB" sz="1700" i="1" dirty="0">
                <a:solidFill>
                  <a:srgbClr val="00B050"/>
                </a:solidFill>
              </a:rPr>
              <a:t>Name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i="1" dirty="0">
                <a:solidFill>
                  <a:srgbClr val="FF0000"/>
                </a:solidFill>
              </a:rPr>
              <a:t>varchar(50)</a:t>
            </a:r>
            <a:r>
              <a:rPr lang="en-GB" sz="1700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GB" sz="1700" dirty="0">
                <a:solidFill>
                  <a:schemeClr val="bg1"/>
                </a:solidFill>
              </a:rPr>
              <a:t>	</a:t>
            </a:r>
            <a:r>
              <a:rPr lang="en-GB" sz="1700" i="1" dirty="0">
                <a:solidFill>
                  <a:srgbClr val="00B050"/>
                </a:solidFill>
              </a:rPr>
              <a:t>Logo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i="1" dirty="0">
                <a:solidFill>
                  <a:srgbClr val="FF0000"/>
                </a:solidFill>
              </a:rPr>
              <a:t>varchar(100)</a:t>
            </a:r>
          </a:p>
          <a:p>
            <a:pPr marL="0" indent="0">
              <a:buNone/>
            </a:pPr>
            <a:r>
              <a:rPr lang="en-GB" sz="1700" dirty="0">
                <a:solidFill>
                  <a:schemeClr val="bg1"/>
                </a:solidFill>
              </a:rPr>
              <a:t>);</a:t>
            </a:r>
            <a:endParaRPr lang="en-GB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Now you can see your </a:t>
            </a:r>
            <a:r>
              <a:rPr lang="en-GB" b="1" dirty="0">
                <a:solidFill>
                  <a:srgbClr val="FFC000"/>
                </a:solidFill>
              </a:rPr>
              <a:t>Retailer </a:t>
            </a:r>
            <a:br>
              <a:rPr lang="en-GB" b="1" dirty="0">
                <a:solidFill>
                  <a:srgbClr val="FFC000"/>
                </a:solidFill>
              </a:rPr>
            </a:br>
            <a:r>
              <a:rPr lang="en-GB" b="1" dirty="0">
                <a:solidFill>
                  <a:srgbClr val="FFC000"/>
                </a:solidFill>
              </a:rPr>
              <a:t>Table</a:t>
            </a:r>
            <a:r>
              <a:rPr lang="en-GB" dirty="0">
                <a:solidFill>
                  <a:schemeClr val="bg1"/>
                </a:solidFill>
              </a:rPr>
              <a:t> under the Tables folder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in your management studio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69637FA-B8ED-9C4A-B3B8-F68BA20D1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" t="3622" r="73399" b="84807"/>
          <a:stretch/>
        </p:blipFill>
        <p:spPr>
          <a:xfrm>
            <a:off x="7484519" y="3283839"/>
            <a:ext cx="3723561" cy="153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47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GB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CHALLENGE TIME!</a:t>
            </a:r>
            <a:endParaRPr lang="en-GB" sz="4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Connect to your Database Server and create your Database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Using your Physical Model, create the rest of the tables from your model in your Azure Database</a:t>
            </a:r>
          </a:p>
          <a:p>
            <a:pPr lvl="1">
              <a:buSzPct val="90000"/>
              <a:buBlip>
                <a:blip r:embed="rId2"/>
              </a:buBlip>
            </a:pPr>
            <a:r>
              <a:rPr lang="en-GB" sz="2000" dirty="0">
                <a:solidFill>
                  <a:schemeClr val="bg1"/>
                </a:solidFill>
              </a:rPr>
              <a:t>For bonus points, research another way you can add a Primary Key to a table using SQL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Share a screenshot of your created database and tables on our Discord Channel </a:t>
            </a:r>
          </a:p>
        </p:txBody>
      </p:sp>
    </p:spTree>
    <p:extLst>
      <p:ext uri="{BB962C8B-B14F-4D97-AF65-F5344CB8AC3E}">
        <p14:creationId xmlns:p14="http://schemas.microsoft.com/office/powerpoint/2010/main" val="198195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11698</TotalTime>
  <Words>137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1_Office Theme</vt:lpstr>
      <vt:lpstr>BUILDING OUR DATABASE</vt:lpstr>
      <vt:lpstr>Here’s One We Made Earlier…</vt:lpstr>
      <vt:lpstr>Let’s Look a Little Bit Closer</vt:lpstr>
      <vt:lpstr>Creating Our Physical Database</vt:lpstr>
      <vt:lpstr>Creating Our First Table</vt:lpstr>
      <vt:lpstr>Creating Our Retailer Table</vt:lpstr>
      <vt:lpstr>CHALLENGE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209</cp:revision>
  <dcterms:created xsi:type="dcterms:W3CDTF">2013-09-09T13:00:12Z</dcterms:created>
  <dcterms:modified xsi:type="dcterms:W3CDTF">2019-08-19T14:06:26Z</dcterms:modified>
</cp:coreProperties>
</file>