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6" r:id="rId5"/>
    <p:sldId id="285" r:id="rId6"/>
    <p:sldId id="286" r:id="rId7"/>
    <p:sldId id="306" r:id="rId8"/>
    <p:sldId id="287" r:id="rId9"/>
    <p:sldId id="307" r:id="rId10"/>
    <p:sldId id="288" r:id="rId11"/>
    <p:sldId id="289" r:id="rId12"/>
    <p:sldId id="308" r:id="rId13"/>
    <p:sldId id="290" r:id="rId14"/>
    <p:sldId id="291" r:id="rId15"/>
    <p:sldId id="309" r:id="rId16"/>
    <p:sldId id="292" r:id="rId17"/>
    <p:sldId id="310" r:id="rId18"/>
    <p:sldId id="293" r:id="rId19"/>
    <p:sldId id="294" r:id="rId20"/>
    <p:sldId id="311" r:id="rId21"/>
    <p:sldId id="295" r:id="rId22"/>
    <p:sldId id="296" r:id="rId23"/>
    <p:sldId id="312" r:id="rId24"/>
    <p:sldId id="297" r:id="rId25"/>
    <p:sldId id="313" r:id="rId26"/>
    <p:sldId id="298" r:id="rId27"/>
    <p:sldId id="314" r:id="rId28"/>
    <p:sldId id="299" r:id="rId29"/>
    <p:sldId id="300" r:id="rId30"/>
    <p:sldId id="301" r:id="rId31"/>
    <p:sldId id="302" r:id="rId32"/>
    <p:sldId id="305" r:id="rId33"/>
    <p:sldId id="30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" TargetMode="External"/><Relationship Id="rId2" Type="http://schemas.openxmlformats.org/officeDocument/2006/relationships/hyperlink" Target="https://www.invisionapp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webdevelopwolf/train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acebook.com/webdevwolf" TargetMode="External"/><Relationship Id="rId4" Type="http://schemas.openxmlformats.org/officeDocument/2006/relationships/hyperlink" Target="http://www.twitter.com/webdevelopwolf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webdevelopwolf/train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acebook.com/webdevwolf" TargetMode="External"/><Relationship Id="rId4" Type="http://schemas.openxmlformats.org/officeDocument/2006/relationships/hyperlink" Target="http://www.twitter.com/webdevelopwol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GB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27" y="965198"/>
            <a:ext cx="3225868" cy="4927602"/>
          </a:xfrm>
        </p:spPr>
        <p:txBody>
          <a:bodyPr anchor="ctr"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Liane Stevenson  @webdevelopwolf www.webdevelopwolf.com</a:t>
            </a:r>
          </a:p>
        </p:txBody>
      </p:sp>
    </p:spTree>
    <p:extLst>
      <p:ext uri="{BB962C8B-B14F-4D97-AF65-F5344CB8AC3E}">
        <p14:creationId xmlns:p14="http://schemas.microsoft.com/office/powerpoint/2010/main" val="218841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1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Define the Project 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351338"/>
          </a:xfrm>
        </p:spPr>
        <p:txBody>
          <a:bodyPr/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Should exist to fix a real-world </a:t>
            </a:r>
            <a:r>
              <a:rPr lang="en-GB" dirty="0">
                <a:solidFill>
                  <a:srgbClr val="CACF0B"/>
                </a:solidFill>
              </a:rPr>
              <a:t>problem</a:t>
            </a:r>
          </a:p>
          <a:p>
            <a:pPr lvl="1">
              <a:buSzPct val="75000"/>
            </a:pPr>
            <a:r>
              <a:rPr lang="en-GB" dirty="0">
                <a:solidFill>
                  <a:srgbClr val="CACF0B"/>
                </a:solidFill>
              </a:rPr>
              <a:t>Booking App</a:t>
            </a:r>
            <a:r>
              <a:rPr lang="en-GB" dirty="0">
                <a:solidFill>
                  <a:schemeClr val="bg1"/>
                </a:solidFill>
              </a:rPr>
              <a:t> - Hair Salon</a:t>
            </a:r>
          </a:p>
          <a:p>
            <a:pPr lvl="1">
              <a:buSzPct val="75000"/>
            </a:pPr>
            <a:r>
              <a:rPr lang="en-GB" dirty="0">
                <a:solidFill>
                  <a:srgbClr val="CACF0B"/>
                </a:solidFill>
              </a:rPr>
              <a:t>Product Catalogue</a:t>
            </a:r>
            <a:r>
              <a:rPr lang="en-GB" dirty="0">
                <a:solidFill>
                  <a:schemeClr val="bg1"/>
                </a:solidFill>
              </a:rPr>
              <a:t> - Furniture Store</a:t>
            </a:r>
          </a:p>
          <a:p>
            <a:pPr lvl="1">
              <a:buSzPct val="75000"/>
            </a:pPr>
            <a:r>
              <a:rPr lang="en-GB" dirty="0">
                <a:solidFill>
                  <a:srgbClr val="CACF0B"/>
                </a:solidFill>
              </a:rPr>
              <a:t>Food Delivery </a:t>
            </a:r>
            <a:r>
              <a:rPr lang="en-GB" dirty="0">
                <a:solidFill>
                  <a:schemeClr val="bg1"/>
                </a:solidFill>
              </a:rPr>
              <a:t>– Take Away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Therefore every app has a </a:t>
            </a:r>
            <a:r>
              <a:rPr lang="en-GB" dirty="0">
                <a:solidFill>
                  <a:srgbClr val="CACF0B"/>
                </a:solidFill>
              </a:rPr>
              <a:t>mission</a:t>
            </a:r>
          </a:p>
          <a:p>
            <a:pPr lvl="1">
              <a:buSzPct val="75000"/>
            </a:pPr>
            <a:r>
              <a:rPr lang="en-GB" dirty="0">
                <a:solidFill>
                  <a:srgbClr val="CACF0B"/>
                </a:solidFill>
              </a:rPr>
              <a:t>Book on-the-move</a:t>
            </a:r>
          </a:p>
          <a:p>
            <a:pPr lvl="1">
              <a:buSzPct val="75000"/>
            </a:pPr>
            <a:r>
              <a:rPr lang="en-GB" dirty="0">
                <a:solidFill>
                  <a:srgbClr val="CACF0B"/>
                </a:solidFill>
              </a:rPr>
              <a:t>Browse at leisure</a:t>
            </a:r>
          </a:p>
          <a:p>
            <a:pPr lvl="1">
              <a:buSzPct val="75000"/>
            </a:pPr>
            <a:r>
              <a:rPr lang="en-GB" dirty="0">
                <a:solidFill>
                  <a:srgbClr val="CACF0B"/>
                </a:solidFill>
              </a:rPr>
              <a:t>Track their food</a:t>
            </a:r>
          </a:p>
          <a:p>
            <a:pPr lvl="1"/>
            <a:endParaRPr lang="en-GB" dirty="0"/>
          </a:p>
        </p:txBody>
      </p:sp>
      <p:pic>
        <p:nvPicPr>
          <p:cNvPr id="1028" name="Picture 4" descr="Image result for ikea app">
            <a:extLst>
              <a:ext uri="{FF2B5EF4-FFF2-40B4-BE49-F238E27FC236}">
                <a16:creationId xmlns:a16="http://schemas.microsoft.com/office/drawing/2014/main" id="{02C79DBC-04E8-4E73-881E-3EEF7ECB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252" y="1971413"/>
            <a:ext cx="2054252" cy="3603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65694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1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Define the Project 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680046" cy="4351338"/>
          </a:xfrm>
        </p:spPr>
        <p:txBody>
          <a:bodyPr/>
          <a:lstStyle/>
          <a:p>
            <a:pPr marL="0" indent="0">
              <a:buSzPct val="50000"/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r>
              <a:rPr lang="en-GB" sz="2000" dirty="0">
                <a:solidFill>
                  <a:srgbClr val="CACF0B"/>
                </a:solidFill>
                <a:latin typeface="Jaapokki" panose="00000500000000000000" pitchFamily="50" charset="0"/>
              </a:rPr>
              <a:t>“To design and build an application that allows our customers to track their deliveries so that they may avoid waiting home for parcels”</a:t>
            </a:r>
          </a:p>
          <a:p>
            <a:pPr marL="0" indent="0">
              <a:buSzPct val="50000"/>
              <a:buNone/>
            </a:pPr>
            <a:endParaRPr lang="en-GB" sz="2000" dirty="0">
              <a:solidFill>
                <a:srgbClr val="17A489"/>
              </a:solidFill>
              <a:latin typeface="BorisBlackBloxx" panose="02000605020000020004" pitchFamily="2" charset="0"/>
            </a:endParaRPr>
          </a:p>
          <a:p>
            <a:pPr lvl="1"/>
            <a:endParaRPr lang="en-GB" dirty="0"/>
          </a:p>
        </p:txBody>
      </p:sp>
      <p:pic>
        <p:nvPicPr>
          <p:cNvPr id="1028" name="Picture 4" descr="Image result for ikea app">
            <a:extLst>
              <a:ext uri="{FF2B5EF4-FFF2-40B4-BE49-F238E27FC236}">
                <a16:creationId xmlns:a16="http://schemas.microsoft.com/office/drawing/2014/main" id="{02C79DBC-04E8-4E73-881E-3EEF7ECB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252" y="1971413"/>
            <a:ext cx="2054252" cy="3603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591165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 2 – KNOW YOUR USER</a:t>
            </a:r>
            <a:endParaRPr lang="en-US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CACF0B"/>
                </a:solidFill>
                <a:latin typeface="+mn-lt"/>
                <a:ea typeface="+mn-ea"/>
                <a:cs typeface="+mn-cs"/>
              </a:rPr>
              <a:t>Our apps sit rep…</a:t>
            </a:r>
          </a:p>
        </p:txBody>
      </p:sp>
    </p:spTree>
    <p:extLst>
      <p:ext uri="{BB962C8B-B14F-4D97-AF65-F5344CB8AC3E}">
        <p14:creationId xmlns:p14="http://schemas.microsoft.com/office/powerpoint/2010/main" val="3963817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2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Know Your User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 more you know about your user, the more you know about your app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Users groups for Facebook: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Keep in touch</a:t>
            </a:r>
            <a:endParaRPr lang="en-GB" dirty="0">
              <a:solidFill>
                <a:schemeClr val="bg1"/>
              </a:solidFill>
            </a:endParaRP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Online photo album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Promotion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Viral messages</a:t>
            </a:r>
            <a:endParaRPr lang="en-GB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All of these groups will use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Facebook differently </a:t>
            </a:r>
          </a:p>
        </p:txBody>
      </p:sp>
      <p:pic>
        <p:nvPicPr>
          <p:cNvPr id="2054" name="Picture 6" descr="Image result for target audience">
            <a:extLst>
              <a:ext uri="{FF2B5EF4-FFF2-40B4-BE49-F238E27FC236}">
                <a16:creationId xmlns:a16="http://schemas.microsoft.com/office/drawing/2014/main" id="{4B0C7D1F-6729-44EC-8178-5C98B4AB0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76" y="2745450"/>
            <a:ext cx="3845592" cy="305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291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2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Know Your User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 users for our tracking app fall into two groups: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Drivers</a:t>
            </a:r>
            <a:endParaRPr lang="en-GB" dirty="0">
              <a:solidFill>
                <a:schemeClr val="bg1"/>
              </a:solidFill>
            </a:endParaRP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Customers</a:t>
            </a:r>
            <a:endParaRPr lang="en-GB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Both groups need: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Easy-to-use</a:t>
            </a:r>
            <a:endParaRPr lang="en-GB" dirty="0">
              <a:solidFill>
                <a:schemeClr val="bg1"/>
              </a:solidFill>
            </a:endParaRP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Secure</a:t>
            </a:r>
            <a:endParaRPr lang="en-GB" dirty="0">
              <a:solidFill>
                <a:schemeClr val="bg1"/>
              </a:solidFill>
            </a:endParaRP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Accessible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These give us the app’s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requirements</a:t>
            </a:r>
          </a:p>
        </p:txBody>
      </p:sp>
      <p:pic>
        <p:nvPicPr>
          <p:cNvPr id="2054" name="Picture 6" descr="Image result for target audience">
            <a:extLst>
              <a:ext uri="{FF2B5EF4-FFF2-40B4-BE49-F238E27FC236}">
                <a16:creationId xmlns:a16="http://schemas.microsoft.com/office/drawing/2014/main" id="{4B0C7D1F-6729-44EC-8178-5C98B4AB0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76" y="2745450"/>
            <a:ext cx="3845592" cy="305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757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STEP 3- STAKEHOLDERS</a:t>
            </a:r>
            <a:endParaRPr lang="en-US" sz="4400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5976454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CACF0B"/>
                </a:solidFill>
                <a:latin typeface="+mn-lt"/>
                <a:ea typeface="+mn-ea"/>
                <a:cs typeface="+mn-cs"/>
              </a:rPr>
              <a:t>Getting people as excited about your app as you are!</a:t>
            </a:r>
          </a:p>
        </p:txBody>
      </p:sp>
    </p:spTree>
    <p:extLst>
      <p:ext uri="{BB962C8B-B14F-4D97-AF65-F5344CB8AC3E}">
        <p14:creationId xmlns:p14="http://schemas.microsoft.com/office/powerpoint/2010/main" val="895468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/>
              <a:t>Step 3 </a:t>
            </a:r>
            <a:r>
              <a:rPr lang="en-US" sz="4000" kern="1200" dirty="0">
                <a:solidFill>
                  <a:schemeClr val="tx1"/>
                </a:solidFill>
              </a:rPr>
              <a:t> </a:t>
            </a:r>
            <a:r>
              <a:rPr lang="en-GB" sz="4000" dirty="0">
                <a:solidFill>
                  <a:schemeClr val="tx1"/>
                </a:solidFill>
              </a:rPr>
              <a:t>Involve Your Stakeholders</a:t>
            </a:r>
            <a:endParaRPr lang="en-US" sz="40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Who or what is a </a:t>
            </a:r>
            <a:r>
              <a:rPr lang="en-GB" dirty="0">
                <a:solidFill>
                  <a:srgbClr val="CACF0B"/>
                </a:solidFill>
              </a:rPr>
              <a:t>stakeholder</a:t>
            </a:r>
            <a:r>
              <a:rPr lang="en-GB" dirty="0">
                <a:solidFill>
                  <a:schemeClr val="bg1"/>
                </a:solidFill>
              </a:rPr>
              <a:t>?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Users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Employers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Clients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Customers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And any one else who is effected by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the success of your app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Talk to people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Take on board criticism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Don’t let them run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project</a:t>
            </a:r>
          </a:p>
        </p:txBody>
      </p:sp>
      <p:pic>
        <p:nvPicPr>
          <p:cNvPr id="4098" name="Picture 2" descr="Image result for involve stakeholders">
            <a:extLst>
              <a:ext uri="{FF2B5EF4-FFF2-40B4-BE49-F238E27FC236}">
                <a16:creationId xmlns:a16="http://schemas.microsoft.com/office/drawing/2014/main" id="{BDFC20CE-CBA2-47AB-BB41-915323B7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747" y="2641738"/>
            <a:ext cx="4037726" cy="303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425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</a:rPr>
              <a:t>STEP 4 - STORYBOARDING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CACF0B"/>
                </a:solidFill>
                <a:latin typeface="+mn-lt"/>
              </a:rPr>
              <a:t>Every application tells a story…</a:t>
            </a:r>
            <a:endParaRPr lang="en-US" kern="1200" dirty="0">
              <a:solidFill>
                <a:srgbClr val="CACF0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141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4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Storyboarding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 story of how we get from A to B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Answers questions about how users will user your app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Does it flow? 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Is it easy to get the job done?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Are there any blockers or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hurdles?</a:t>
            </a:r>
          </a:p>
        </p:txBody>
      </p:sp>
      <p:pic>
        <p:nvPicPr>
          <p:cNvPr id="6146" name="Picture 2" descr="Image result for storyboarding">
            <a:extLst>
              <a:ext uri="{FF2B5EF4-FFF2-40B4-BE49-F238E27FC236}">
                <a16:creationId xmlns:a16="http://schemas.microsoft.com/office/drawing/2014/main" id="{68686A9B-CEB5-4028-AC3C-951156E5A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011" y="2236773"/>
            <a:ext cx="3844954" cy="384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048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4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Storyboarding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Making a storyboard: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Pen &amp; Paper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Post-it notes or index cards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Online tools such as </a:t>
            </a:r>
            <a:r>
              <a:rPr lang="en-GB" dirty="0">
                <a:solidFill>
                  <a:schemeClr val="bg1"/>
                </a:solidFill>
                <a:hlinkClick r:id="rId2"/>
              </a:rPr>
              <a:t>InVision</a:t>
            </a:r>
            <a:r>
              <a:rPr lang="en-GB" dirty="0">
                <a:solidFill>
                  <a:schemeClr val="bg1"/>
                </a:solidFill>
              </a:rPr>
              <a:t>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or </a:t>
            </a:r>
            <a:r>
              <a:rPr lang="en-GB" dirty="0">
                <a:solidFill>
                  <a:schemeClr val="bg1"/>
                </a:solidFill>
                <a:hlinkClick r:id="rId3"/>
              </a:rPr>
              <a:t>Canva</a:t>
            </a:r>
            <a:endParaRPr lang="en-GB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Desktop tools like Photoshop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or Gimp</a:t>
            </a:r>
          </a:p>
        </p:txBody>
      </p:sp>
      <p:pic>
        <p:nvPicPr>
          <p:cNvPr id="6146" name="Picture 2" descr="Image result for storyboarding">
            <a:extLst>
              <a:ext uri="{FF2B5EF4-FFF2-40B4-BE49-F238E27FC236}">
                <a16:creationId xmlns:a16="http://schemas.microsoft.com/office/drawing/2014/main" id="{68686A9B-CEB5-4028-AC3C-951156E5A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011" y="2236773"/>
            <a:ext cx="3844954" cy="384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99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CACF0B"/>
                </a:solidFill>
                <a:latin typeface="+mn-lt"/>
                <a:ea typeface="+mn-ea"/>
                <a:cs typeface="+mn-cs"/>
              </a:rPr>
              <a:t>What to learn</a:t>
            </a:r>
          </a:p>
        </p:txBody>
      </p:sp>
    </p:spTree>
    <p:extLst>
      <p:ext uri="{BB962C8B-B14F-4D97-AF65-F5344CB8AC3E}">
        <p14:creationId xmlns:p14="http://schemas.microsoft.com/office/powerpoint/2010/main" val="2732435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</a:rPr>
              <a:t>STEP 5 –GATHERING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CACF0B"/>
                </a:solidFill>
                <a:latin typeface="+mn-lt"/>
              </a:rPr>
              <a:t>Round up all those bits and bytes…</a:t>
            </a:r>
            <a:endParaRPr lang="en-US" kern="1200" dirty="0">
              <a:solidFill>
                <a:srgbClr val="CACF0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31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5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Collate All Your Data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Our app is going to contain </a:t>
            </a:r>
            <a:r>
              <a:rPr lang="en-GB" dirty="0">
                <a:solidFill>
                  <a:srgbClr val="CACF0B"/>
                </a:solidFill>
                <a:latin typeface="Jaapokki" panose="00000500000000000000" pitchFamily="50" charset="0"/>
              </a:rPr>
              <a:t>static</a:t>
            </a:r>
            <a:r>
              <a:rPr lang="en-GB" dirty="0">
                <a:solidFill>
                  <a:schemeClr val="bg1"/>
                </a:solidFill>
              </a:rPr>
              <a:t> and </a:t>
            </a:r>
            <a:r>
              <a:rPr lang="en-GB" dirty="0">
                <a:solidFill>
                  <a:srgbClr val="CACF0B"/>
                </a:solidFill>
                <a:latin typeface="Jaapokki" panose="00000500000000000000" pitchFamily="50" charset="0"/>
              </a:rPr>
              <a:t>dynamic</a:t>
            </a:r>
            <a:r>
              <a:rPr lang="en-GB" dirty="0">
                <a:solidFill>
                  <a:schemeClr val="bg1"/>
                </a:solidFill>
              </a:rPr>
              <a:t> data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Static data doesn’t change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Dynamic data can and will change 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At this stage of the project we only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need to worry about collating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static data</a:t>
            </a:r>
          </a:p>
        </p:txBody>
      </p:sp>
      <p:pic>
        <p:nvPicPr>
          <p:cNvPr id="7170" name="Picture 2" descr="Image result for data collation">
            <a:extLst>
              <a:ext uri="{FF2B5EF4-FFF2-40B4-BE49-F238E27FC236}">
                <a16:creationId xmlns:a16="http://schemas.microsoft.com/office/drawing/2014/main" id="{A1C7C277-EDAC-40F6-8CCE-085DD11FA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42" y="2202518"/>
            <a:ext cx="2161464" cy="391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568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5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Collate All Your Data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This is less important for a personal project but can be crucial when working on a commercial project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Best way to do this is to construct a spreadsheet </a:t>
            </a:r>
          </a:p>
        </p:txBody>
      </p:sp>
      <p:pic>
        <p:nvPicPr>
          <p:cNvPr id="7170" name="Picture 2" descr="Image result for data collation">
            <a:extLst>
              <a:ext uri="{FF2B5EF4-FFF2-40B4-BE49-F238E27FC236}">
                <a16:creationId xmlns:a16="http://schemas.microsoft.com/office/drawing/2014/main" id="{A1C7C277-EDAC-40F6-8CCE-085DD11FA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42" y="2202518"/>
            <a:ext cx="2161464" cy="391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91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</a:rPr>
              <a:t>STEP 6 – BUILDING A USER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CACF0B"/>
                </a:solidFill>
                <a:latin typeface="+mn-lt"/>
              </a:rPr>
              <a:t>Let’s put our app’s best face on…</a:t>
            </a:r>
            <a:endParaRPr lang="en-US" kern="1200" dirty="0">
              <a:solidFill>
                <a:srgbClr val="CACF0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964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6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Build A User Interface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Some things we need to be thinking about: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Is it accessible? 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Is it pleasing to your target audience?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Does it suit a touch screen display?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Ionic will handle most of this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If you plan to use your own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designs these points need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consideration</a:t>
            </a:r>
          </a:p>
        </p:txBody>
      </p:sp>
      <p:pic>
        <p:nvPicPr>
          <p:cNvPr id="9218" name="Picture 2" descr="Image result for mobile user interface">
            <a:extLst>
              <a:ext uri="{FF2B5EF4-FFF2-40B4-BE49-F238E27FC236}">
                <a16:creationId xmlns:a16="http://schemas.microsoft.com/office/drawing/2014/main" id="{07BB1A73-69AF-40A8-98FE-7B5C186DA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363" y="3016251"/>
            <a:ext cx="27622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617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</a:rPr>
              <a:t>STEP 7 – BRINGING IT ALL TOGETHER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CACF0B"/>
                </a:solidFill>
                <a:latin typeface="+mn-lt"/>
              </a:rPr>
              <a:t>Getting your app plugged in…</a:t>
            </a:r>
            <a:endParaRPr lang="en-US" kern="1200" dirty="0">
              <a:solidFill>
                <a:srgbClr val="CACF0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430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7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Hooking Into Your Data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These are our </a:t>
            </a:r>
            <a:r>
              <a:rPr lang="en-GB" dirty="0">
                <a:solidFill>
                  <a:srgbClr val="CACF0B"/>
                </a:solidFill>
              </a:rPr>
              <a:t>dynamic</a:t>
            </a:r>
            <a:r>
              <a:rPr lang="en-GB" dirty="0">
                <a:solidFill>
                  <a:schemeClr val="bg1"/>
                </a:solidFill>
              </a:rPr>
              <a:t> data sources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How do we want to get our data?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Where do we want to store our data?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How easy would it be to intercept?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Will our app still load if this data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were unavailable?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Our API will be a C# Web API 2.0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app serving JSON data</a:t>
            </a:r>
          </a:p>
        </p:txBody>
      </p:sp>
      <p:pic>
        <p:nvPicPr>
          <p:cNvPr id="11266" name="Picture 2" descr="Image result for web api architecture">
            <a:extLst>
              <a:ext uri="{FF2B5EF4-FFF2-40B4-BE49-F238E27FC236}">
                <a16:creationId xmlns:a16="http://schemas.microsoft.com/office/drawing/2014/main" id="{5DB15E4A-FD2A-486D-A3EB-436301ABC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853" y="2605473"/>
            <a:ext cx="4095270" cy="310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35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</a:rPr>
              <a:t>STEP </a:t>
            </a:r>
            <a:r>
              <a:rPr lang="en-US" sz="3200" dirty="0">
                <a:solidFill>
                  <a:schemeClr val="tx1"/>
                </a:solidFill>
              </a:rPr>
              <a:t>8</a:t>
            </a:r>
            <a:r>
              <a:rPr lang="en-US" sz="3200" kern="1200" dirty="0">
                <a:solidFill>
                  <a:schemeClr val="tx1"/>
                </a:solidFill>
              </a:rPr>
              <a:t> – TESTING AND RELEASE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CACF0B"/>
                </a:solidFill>
                <a:latin typeface="+mn-lt"/>
              </a:rPr>
              <a:t>The really exciting bits…</a:t>
            </a:r>
            <a:endParaRPr lang="en-US" kern="1200" dirty="0">
              <a:solidFill>
                <a:srgbClr val="CACF0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60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8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Test &amp; Release App Cycle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Why is testing important? Because users are too…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They </a:t>
            </a:r>
            <a:r>
              <a:rPr lang="en-GB" dirty="0">
                <a:solidFill>
                  <a:srgbClr val="CACF0B"/>
                </a:solidFill>
              </a:rPr>
              <a:t>break</a:t>
            </a:r>
            <a:r>
              <a:rPr lang="en-GB" dirty="0">
                <a:solidFill>
                  <a:schemeClr val="bg1"/>
                </a:solidFill>
              </a:rPr>
              <a:t> what’s there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They </a:t>
            </a:r>
            <a:r>
              <a:rPr lang="en-GB" dirty="0">
                <a:solidFill>
                  <a:srgbClr val="CACF0B"/>
                </a:solidFill>
              </a:rPr>
              <a:t>ask</a:t>
            </a:r>
            <a:r>
              <a:rPr lang="en-GB" dirty="0">
                <a:solidFill>
                  <a:schemeClr val="bg1"/>
                </a:solidFill>
              </a:rPr>
              <a:t> for what’s not there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They use what’s there for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something </a:t>
            </a:r>
            <a:r>
              <a:rPr lang="en-GB" dirty="0">
                <a:solidFill>
                  <a:srgbClr val="CACF0B"/>
                </a:solidFill>
              </a:rPr>
              <a:t>completely different 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They complain about things you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rgbClr val="CACF0B"/>
                </a:solidFill>
              </a:rPr>
              <a:t>never knew existed </a:t>
            </a:r>
            <a:r>
              <a:rPr lang="en-GB" dirty="0">
                <a:solidFill>
                  <a:schemeClr val="bg1"/>
                </a:solidFill>
              </a:rPr>
              <a:t>until they complained</a:t>
            </a:r>
          </a:p>
          <a:p>
            <a:pPr>
              <a:buSzPct val="50000"/>
              <a:buBlip>
                <a:blip r:embed="rId2">
                  <a:extLst/>
                </a:blip>
              </a:buBlip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2290" name="Picture 2" descr="Image result for test and release">
            <a:extLst>
              <a:ext uri="{FF2B5EF4-FFF2-40B4-BE49-F238E27FC236}">
                <a16:creationId xmlns:a16="http://schemas.microsoft.com/office/drawing/2014/main" id="{928EC0FF-286B-49EC-A0B5-8664D1B1B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76" y="3095202"/>
            <a:ext cx="4296469" cy="212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283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8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Test &amp; Release App Cycle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When it comes to release time you have a few options:</a:t>
            </a:r>
          </a:p>
          <a:p>
            <a:pPr>
              <a:buSzPct val="90000"/>
            </a:pPr>
            <a:r>
              <a:rPr lang="en-GB" dirty="0">
                <a:solidFill>
                  <a:srgbClr val="CACF0B"/>
                </a:solidFill>
              </a:rPr>
              <a:t>Cloud release </a:t>
            </a:r>
            <a:endParaRPr lang="en-GB" dirty="0">
              <a:solidFill>
                <a:schemeClr val="bg1"/>
              </a:solidFill>
            </a:endParaRPr>
          </a:p>
          <a:p>
            <a:pPr>
              <a:buSzPct val="90000"/>
            </a:pPr>
            <a:r>
              <a:rPr lang="en-GB" dirty="0">
                <a:solidFill>
                  <a:srgbClr val="CACF0B"/>
                </a:solidFill>
              </a:rPr>
              <a:t>Web hosting</a:t>
            </a:r>
            <a:endParaRPr lang="en-GB" dirty="0">
              <a:solidFill>
                <a:schemeClr val="bg1"/>
              </a:solidFill>
            </a:endParaRPr>
          </a:p>
          <a:p>
            <a:pPr>
              <a:buSzPct val="90000"/>
            </a:pPr>
            <a:r>
              <a:rPr lang="en-GB" dirty="0">
                <a:solidFill>
                  <a:srgbClr val="CACF0B"/>
                </a:solidFill>
              </a:rPr>
              <a:t>Host from home</a:t>
            </a:r>
            <a:endParaRPr lang="en-GB" dirty="0">
              <a:solidFill>
                <a:schemeClr val="bg1"/>
              </a:solidFill>
            </a:endParaRPr>
          </a:p>
          <a:p>
            <a:pPr>
              <a:buSzPct val="50000"/>
              <a:buBlip>
                <a:blip r:embed="rId2">
                  <a:extLst/>
                </a:blip>
              </a:buBlip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2290" name="Picture 2" descr="Image result for test and release">
            <a:extLst>
              <a:ext uri="{FF2B5EF4-FFF2-40B4-BE49-F238E27FC236}">
                <a16:creationId xmlns:a16="http://schemas.microsoft.com/office/drawing/2014/main" id="{928EC0FF-286B-49EC-A0B5-8664D1B1B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76" y="3095202"/>
            <a:ext cx="4296469" cy="212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558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What are we doing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 Why design our apps?</a:t>
            </a:r>
          </a:p>
          <a:p>
            <a:r>
              <a:rPr lang="en-GB" sz="2400" dirty="0">
                <a:solidFill>
                  <a:schemeClr val="bg1"/>
                </a:solidFill>
              </a:rPr>
              <a:t> Stages of app design</a:t>
            </a:r>
          </a:p>
          <a:p>
            <a:r>
              <a:rPr lang="en-GB" sz="2400" dirty="0">
                <a:solidFill>
                  <a:schemeClr val="bg1"/>
                </a:solidFill>
              </a:rPr>
              <a:t> Benefits of app design</a:t>
            </a:r>
          </a:p>
        </p:txBody>
      </p:sp>
    </p:spTree>
    <p:extLst>
      <p:ext uri="{BB962C8B-B14F-4D97-AF65-F5344CB8AC3E}">
        <p14:creationId xmlns:p14="http://schemas.microsoft.com/office/powerpoint/2010/main" val="3411486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WHAT DID WE LEARN THIS TIME?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 Why design our apps?</a:t>
            </a:r>
          </a:p>
          <a:p>
            <a:r>
              <a:rPr lang="en-GB" sz="2400" dirty="0">
                <a:solidFill>
                  <a:schemeClr val="bg1"/>
                </a:solidFill>
              </a:rPr>
              <a:t> Stages of app design</a:t>
            </a:r>
          </a:p>
          <a:p>
            <a:r>
              <a:rPr lang="en-GB" sz="2400" dirty="0">
                <a:solidFill>
                  <a:schemeClr val="bg1"/>
                </a:solidFill>
              </a:rPr>
              <a:t> Benefits of app design</a:t>
            </a:r>
          </a:p>
        </p:txBody>
      </p:sp>
    </p:spTree>
    <p:extLst>
      <p:ext uri="{BB962C8B-B14F-4D97-AF65-F5344CB8AC3E}">
        <p14:creationId xmlns:p14="http://schemas.microsoft.com/office/powerpoint/2010/main" val="310013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THIS SECTION’S CHALLENGE!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Take my resources and design your own application, it can be something for fun, or something you’ve wanted to build for a while.</a:t>
            </a:r>
          </a:p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For bonus points, get feed back from at least one person on your idea – ways you can do this are: 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Share it with the rest of the group on our Slack board and swap ideas and critique each others plans 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Or ask a family member or a friend 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Post it on Twitter, Reddit, Facebook etc.</a:t>
            </a: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3342E5-842A-433C-BF0E-B4AF840F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11831">
            <a:off x="7577281" y="3249943"/>
            <a:ext cx="4164098" cy="246677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Need help?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5408EB-F93D-4614-839D-5556011A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2865"/>
            <a:ext cx="5570622" cy="4164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Github: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3"/>
              </a:rPr>
              <a:t>http://www.github.com/webdevelopwolf/training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Twitter: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4"/>
              </a:rPr>
              <a:t>http://www.twitter.com/webdevelopwolf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Facebook: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5"/>
              </a:rPr>
              <a:t>http://www.facebook.com/webdevwolf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6128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Next Section…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r>
              <a:rPr lang="en-GB" sz="2400" dirty="0">
                <a:solidFill>
                  <a:schemeClr val="bg1"/>
                </a:solidFill>
              </a:rPr>
              <a:t>We’re going to be learning all about Ionic and the role it’s going to play in </a:t>
            </a:r>
            <a:r>
              <a:rPr lang="en-GB" sz="2400">
                <a:solidFill>
                  <a:schemeClr val="bg1"/>
                </a:solidFill>
              </a:rPr>
              <a:t>our project…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13314" name="Picture 2" descr="Image result for ionic">
            <a:extLst>
              <a:ext uri="{FF2B5EF4-FFF2-40B4-BE49-F238E27FC236}">
                <a16:creationId xmlns:a16="http://schemas.microsoft.com/office/drawing/2014/main" id="{29C4D676-839F-49BF-9938-D42CFD501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90" y="1658315"/>
            <a:ext cx="3836915" cy="136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005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3342E5-842A-433C-BF0E-B4AF840F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11831">
            <a:off x="7577281" y="3249943"/>
            <a:ext cx="4164098" cy="246677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Need help?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5408EB-F93D-4614-839D-5556011A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2865"/>
            <a:ext cx="5570622" cy="4164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Github: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3"/>
              </a:rPr>
              <a:t>http://www.github.com/webdevelopwolf/training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Twitter: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4"/>
              </a:rPr>
              <a:t>http://www.twitter.com/webdevelopwolf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Facebook: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5"/>
              </a:rPr>
              <a:t>http://www.facebook.com/webdevwolf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12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APPLICATION DESIGN</a:t>
            </a:r>
            <a:endParaRPr lang="en-US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1081582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CACF0B"/>
                </a:solidFill>
                <a:latin typeface="+mn-lt"/>
                <a:ea typeface="+mn-ea"/>
                <a:cs typeface="+mn-cs"/>
              </a:rPr>
              <a:t>Those who fail to plan…</a:t>
            </a:r>
          </a:p>
        </p:txBody>
      </p:sp>
    </p:spTree>
    <p:extLst>
      <p:ext uri="{BB962C8B-B14F-4D97-AF65-F5344CB8AC3E}">
        <p14:creationId xmlns:p14="http://schemas.microsoft.com/office/powerpoint/2010/main" val="1732319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WHY CAN’T WE JUST GET STRAIGHT IN THERE AND START CODING???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100000"/>
            </a:pPr>
            <a:r>
              <a:rPr lang="en-GB" sz="2400" dirty="0">
                <a:solidFill>
                  <a:schemeClr val="bg1"/>
                </a:solidFill>
              </a:rPr>
              <a:t>A mobile app is released on iOS or Android at least </a:t>
            </a:r>
            <a:r>
              <a:rPr lang="en-GB" sz="3200" b="1" dirty="0">
                <a:solidFill>
                  <a:schemeClr val="bg1"/>
                </a:solidFill>
              </a:rPr>
              <a:t>8</a:t>
            </a:r>
            <a:r>
              <a:rPr lang="en-GB" sz="2400" dirty="0">
                <a:solidFill>
                  <a:schemeClr val="bg1"/>
                </a:solidFill>
              </a:rPr>
              <a:t> times a day.</a:t>
            </a:r>
          </a:p>
          <a:p>
            <a:pPr>
              <a:buSzPct val="100000"/>
            </a:pPr>
            <a:r>
              <a:rPr lang="en-GB" sz="2400" dirty="0">
                <a:solidFill>
                  <a:schemeClr val="bg1"/>
                </a:solidFill>
              </a:rPr>
              <a:t>Most global corporations have development teams to match their size</a:t>
            </a:r>
          </a:p>
          <a:p>
            <a:pPr>
              <a:buSzPct val="100000"/>
            </a:pPr>
            <a:r>
              <a:rPr lang="en-GB" sz="2400" dirty="0">
                <a:solidFill>
                  <a:schemeClr val="bg1"/>
                </a:solidFill>
              </a:rPr>
              <a:t>Apple application quality</a:t>
            </a:r>
          </a:p>
          <a:p>
            <a:pPr>
              <a:buSzPct val="100000"/>
            </a:pPr>
            <a:r>
              <a:rPr lang="en-GB" sz="2400" dirty="0">
                <a:solidFill>
                  <a:schemeClr val="bg1"/>
                </a:solidFill>
              </a:rPr>
              <a:t> ‘Get it right first time’</a:t>
            </a:r>
          </a:p>
        </p:txBody>
      </p:sp>
    </p:spTree>
    <p:extLst>
      <p:ext uri="{BB962C8B-B14F-4D97-AF65-F5344CB8AC3E}">
        <p14:creationId xmlns:p14="http://schemas.microsoft.com/office/powerpoint/2010/main" val="3357418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</a:rPr>
              <a:t>RULES OF APP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706004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CACF0B"/>
                </a:solidFill>
                <a:latin typeface="+mn-lt"/>
                <a:ea typeface="+mn-ea"/>
                <a:cs typeface="+mn-cs"/>
              </a:rPr>
              <a:t>Don’t worry there’s only eight of them…</a:t>
            </a:r>
          </a:p>
        </p:txBody>
      </p:sp>
    </p:spTree>
    <p:extLst>
      <p:ext uri="{BB962C8B-B14F-4D97-AF65-F5344CB8AC3E}">
        <p14:creationId xmlns:p14="http://schemas.microsoft.com/office/powerpoint/2010/main" val="4039834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8 RULES OF MOBILE APPLICATION DEVELOPMENT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1 </a:t>
            </a:r>
            <a:r>
              <a:rPr lang="en-GB" sz="2400" dirty="0">
                <a:solidFill>
                  <a:schemeClr val="bg1"/>
                </a:solidFill>
              </a:rPr>
              <a:t>Define the project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2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Know your </a:t>
            </a:r>
            <a:r>
              <a:rPr lang="en-GB" sz="2400" strike="sngStrike" dirty="0">
                <a:solidFill>
                  <a:schemeClr val="bg1"/>
                </a:solidFill>
              </a:rPr>
              <a:t>enemy</a:t>
            </a:r>
            <a:r>
              <a:rPr lang="en-GB" sz="2400" dirty="0">
                <a:solidFill>
                  <a:schemeClr val="bg1"/>
                </a:solidFill>
              </a:rPr>
              <a:t> user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3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Involve the stakeholder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4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Storyboarding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5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Collect all data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6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Build an interface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7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Link to your data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8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Test and release</a:t>
            </a:r>
          </a:p>
        </p:txBody>
      </p:sp>
    </p:spTree>
    <p:extLst>
      <p:ext uri="{BB962C8B-B14F-4D97-AF65-F5344CB8AC3E}">
        <p14:creationId xmlns:p14="http://schemas.microsoft.com/office/powerpoint/2010/main" val="3590691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</a:rPr>
              <a:t>STEP 1 – DEFINE THE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706004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CACF0B"/>
                </a:solidFill>
                <a:latin typeface="+mn-lt"/>
                <a:ea typeface="+mn-ea"/>
                <a:cs typeface="+mn-cs"/>
              </a:rPr>
              <a:t>Is our app a need, or a want?</a:t>
            </a:r>
          </a:p>
        </p:txBody>
      </p:sp>
    </p:spTree>
    <p:extLst>
      <p:ext uri="{BB962C8B-B14F-4D97-AF65-F5344CB8AC3E}">
        <p14:creationId xmlns:p14="http://schemas.microsoft.com/office/powerpoint/2010/main" val="3127139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904</Words>
  <Application>Microsoft Office PowerPoint</Application>
  <PresentationFormat>Widescreen</PresentationFormat>
  <Paragraphs>157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APP DESIGN</vt:lpstr>
      <vt:lpstr>INTRODUCTION</vt:lpstr>
      <vt:lpstr>What are we doing today?</vt:lpstr>
      <vt:lpstr>Need help?</vt:lpstr>
      <vt:lpstr>APPLICATION DESIGN</vt:lpstr>
      <vt:lpstr>WHY CAN’T WE JUST GET STRAIGHT IN THERE AND START CODING???</vt:lpstr>
      <vt:lpstr>RULES OF APP DEVELOPMENT</vt:lpstr>
      <vt:lpstr>8 RULES OF MOBILE APPLICATION DEVELOPMENT</vt:lpstr>
      <vt:lpstr>STEP 1 – DEFINE THE PROJECT</vt:lpstr>
      <vt:lpstr>Step 1  Define the Project </vt:lpstr>
      <vt:lpstr>Step 1  Define the Project </vt:lpstr>
      <vt:lpstr>STEP 2 – KNOW YOUR USER</vt:lpstr>
      <vt:lpstr>Step 2  Know Your User</vt:lpstr>
      <vt:lpstr>Step 2  Know Your User</vt:lpstr>
      <vt:lpstr>STEP 3- STAKEHOLDERS</vt:lpstr>
      <vt:lpstr>Step 3  Involve Your Stakeholders</vt:lpstr>
      <vt:lpstr>STEP 4 - STORYBOARDING</vt:lpstr>
      <vt:lpstr>Step 4  Storyboarding</vt:lpstr>
      <vt:lpstr>Step 4  Storyboarding</vt:lpstr>
      <vt:lpstr>STEP 5 –GATHERING DATA</vt:lpstr>
      <vt:lpstr>Step 5  Collate All Your Data</vt:lpstr>
      <vt:lpstr>Step 5  Collate All Your Data</vt:lpstr>
      <vt:lpstr>STEP 6 – BUILDING A USER INTERFACE</vt:lpstr>
      <vt:lpstr>Step 6  Build A User Interface</vt:lpstr>
      <vt:lpstr>STEP 7 – BRINGING IT ALL TOGETHER</vt:lpstr>
      <vt:lpstr>Step 7  Hooking Into Your Data</vt:lpstr>
      <vt:lpstr>STEP 8 – TESTING AND RELEASE</vt:lpstr>
      <vt:lpstr>Step 8  Test &amp; Release App Cycle</vt:lpstr>
      <vt:lpstr>Step 8  Test &amp; Release App Cycle</vt:lpstr>
      <vt:lpstr>WHAT DID WE LEARN THIS TIME?</vt:lpstr>
      <vt:lpstr>THIS SECTION’S CHALLENGE!</vt:lpstr>
      <vt:lpstr>Need help?</vt:lpstr>
      <vt:lpstr>Next Section…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89</cp:revision>
  <dcterms:created xsi:type="dcterms:W3CDTF">2013-09-09T13:00:12Z</dcterms:created>
  <dcterms:modified xsi:type="dcterms:W3CDTF">2018-12-07T22:27:54Z</dcterms:modified>
</cp:coreProperties>
</file>