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57" r:id="rId5"/>
    <p:sldId id="276" r:id="rId6"/>
    <p:sldId id="264" r:id="rId7"/>
    <p:sldId id="288" r:id="rId8"/>
    <p:sldId id="289" r:id="rId9"/>
    <p:sldId id="290" r:id="rId10"/>
    <p:sldId id="305" r:id="rId11"/>
    <p:sldId id="291" r:id="rId12"/>
    <p:sldId id="292" r:id="rId13"/>
    <p:sldId id="293" r:id="rId14"/>
    <p:sldId id="294" r:id="rId15"/>
    <p:sldId id="295" r:id="rId16"/>
    <p:sldId id="306" r:id="rId17"/>
    <p:sldId id="307" r:id="rId18"/>
    <p:sldId id="308" r:id="rId19"/>
    <p:sldId id="309" r:id="rId20"/>
    <p:sldId id="301" r:id="rId21"/>
    <p:sldId id="302" r:id="rId22"/>
    <p:sldId id="310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09/01/2019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C000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0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onicframework.com/pro/view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jWGvtnZ" TargetMode="Externa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SAY HELLO TO </a:t>
            </a:r>
            <a:b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27" y="965198"/>
            <a:ext cx="3225868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Liane Stevenson  @webdevelopwolf www.webdevelopwolf.com</a:t>
            </a:r>
          </a:p>
        </p:txBody>
      </p:sp>
      <p:pic>
        <p:nvPicPr>
          <p:cNvPr id="1026" name="Picture 2" descr="Image result for IONIC">
            <a:extLst>
              <a:ext uri="{FF2B5EF4-FFF2-40B4-BE49-F238E27FC236}">
                <a16:creationId xmlns:a16="http://schemas.microsoft.com/office/drawing/2014/main" id="{340256AC-6AA4-4EC1-A9A7-918AA423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91" y="3573882"/>
            <a:ext cx="3437191" cy="11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94652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Let’s jump in – wheeeeeeee!</a:t>
            </a:r>
          </a:p>
        </p:txBody>
      </p:sp>
    </p:spTree>
    <p:extLst>
      <p:ext uri="{BB962C8B-B14F-4D97-AF65-F5344CB8AC3E}">
        <p14:creationId xmlns:p14="http://schemas.microsoft.com/office/powerpoint/2010/main" val="3356197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Installing Ionic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install Ionic, we need to have NodeJS installed</a:t>
            </a:r>
          </a:p>
          <a:p>
            <a:pPr lvl="1"/>
            <a:r>
              <a:rPr lang="en-GB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GB" dirty="0">
              <a:solidFill>
                <a:srgbClr val="FFC000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Download and run the current version</a:t>
            </a:r>
          </a:p>
          <a:p>
            <a:r>
              <a:rPr lang="en-GB" dirty="0">
                <a:solidFill>
                  <a:schemeClr val="bg1"/>
                </a:solidFill>
              </a:rPr>
              <a:t>Open Command Prompt to install Ionic using NodeJS</a:t>
            </a:r>
          </a:p>
          <a:p>
            <a:pPr lvl="1"/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npm install –g ionic cordova</a:t>
            </a:r>
          </a:p>
          <a:p>
            <a:r>
              <a:rPr lang="en-GB" dirty="0">
                <a:solidFill>
                  <a:schemeClr val="bg1"/>
                </a:solidFill>
              </a:rPr>
              <a:t>This is called a </a:t>
            </a:r>
            <a:r>
              <a:rPr lang="en-GB" dirty="0">
                <a:solidFill>
                  <a:srgbClr val="FFC000"/>
                </a:solidFill>
              </a:rPr>
              <a:t>Command Line Interface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>
                <a:solidFill>
                  <a:srgbClr val="FFC000"/>
                </a:solidFill>
              </a:rPr>
              <a:t>CLI</a:t>
            </a:r>
            <a:r>
              <a:rPr lang="en-GB" dirty="0">
                <a:solidFill>
                  <a:schemeClr val="bg1"/>
                </a:solidFill>
              </a:rPr>
              <a:t> for short</a:t>
            </a:r>
          </a:p>
        </p:txBody>
      </p:sp>
      <p:pic>
        <p:nvPicPr>
          <p:cNvPr id="5122" name="Picture 2" descr="Image result for installation icon png">
            <a:extLst>
              <a:ext uri="{FF2B5EF4-FFF2-40B4-BE49-F238E27FC236}">
                <a16:creationId xmlns:a16="http://schemas.microsoft.com/office/drawing/2014/main" id="{629A1D5C-B506-42A0-96A4-D1DAF9E7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70" y="4197338"/>
            <a:ext cx="2138883" cy="19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node js logo">
            <a:extLst>
              <a:ext uri="{FF2B5EF4-FFF2-40B4-BE49-F238E27FC236}">
                <a16:creationId xmlns:a16="http://schemas.microsoft.com/office/drawing/2014/main" id="{1D964B75-8DB1-43D5-996A-CAD5F01A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36" y="1771063"/>
            <a:ext cx="1714103" cy="19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Starting a new project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We start a new Ionic project in two very simple steps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Open Command Prompt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Type,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ionic start [project name] tabs</a:t>
            </a:r>
          </a:p>
          <a:p>
            <a:r>
              <a:rPr lang="en-GB" dirty="0">
                <a:solidFill>
                  <a:schemeClr val="bg1"/>
                </a:solidFill>
              </a:rPr>
              <a:t>The CLI will place your app in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folder your Command Prompt is open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in at the time the command is run. </a:t>
            </a:r>
          </a:p>
          <a:p>
            <a:r>
              <a:rPr lang="en-GB" dirty="0">
                <a:solidFill>
                  <a:schemeClr val="bg1"/>
                </a:solidFill>
              </a:rPr>
              <a:t>To change, type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cd C:\Folder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BEFORE</a:t>
            </a:r>
            <a:r>
              <a:rPr lang="en-GB" dirty="0">
                <a:solidFill>
                  <a:schemeClr val="bg1"/>
                </a:solidFill>
              </a:rPr>
              <a:t>, running your ionic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start command</a:t>
            </a:r>
          </a:p>
          <a:p>
            <a:r>
              <a:rPr lang="en-GB" dirty="0">
                <a:solidFill>
                  <a:schemeClr val="bg1"/>
                </a:solidFill>
              </a:rPr>
              <a:t>You can see a full list of Ionic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commands by typing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ionic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command line</a:t>
            </a:r>
          </a:p>
        </p:txBody>
      </p:sp>
      <p:pic>
        <p:nvPicPr>
          <p:cNvPr id="6146" name="Picture 2" descr="Image result for cmd icon png">
            <a:extLst>
              <a:ext uri="{FF2B5EF4-FFF2-40B4-BE49-F238E27FC236}">
                <a16:creationId xmlns:a16="http://schemas.microsoft.com/office/drawing/2014/main" id="{E1169E85-A113-4DC4-86A4-13FC166A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46" y="2629884"/>
            <a:ext cx="3061564" cy="30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Run application in the browser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can already see what our new app looks like using the command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ionic serve</a:t>
            </a:r>
          </a:p>
          <a:p>
            <a:r>
              <a:rPr lang="en-GB" dirty="0">
                <a:solidFill>
                  <a:schemeClr val="bg1"/>
                </a:solidFill>
              </a:rPr>
              <a:t>This opens your default browser to </a:t>
            </a:r>
            <a:r>
              <a:rPr lang="en-GB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http://localhost:0000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and displays your mobile app</a:t>
            </a:r>
          </a:p>
          <a:p>
            <a:r>
              <a:rPr lang="en-GB" dirty="0">
                <a:solidFill>
                  <a:schemeClr val="bg1"/>
                </a:solidFill>
              </a:rPr>
              <a:t>If we press </a:t>
            </a:r>
            <a:r>
              <a:rPr lang="en-GB" dirty="0">
                <a:solidFill>
                  <a:srgbClr val="FFC000"/>
                </a:solidFill>
              </a:rPr>
              <a:t>F12</a:t>
            </a:r>
            <a:r>
              <a:rPr lang="en-GB" dirty="0">
                <a:solidFill>
                  <a:schemeClr val="bg1"/>
                </a:solidFill>
              </a:rPr>
              <a:t> and click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Mobile View Toggle </a:t>
            </a:r>
            <a:r>
              <a:rPr lang="en-GB" dirty="0">
                <a:solidFill>
                  <a:schemeClr val="bg1"/>
                </a:solidFill>
              </a:rPr>
              <a:t>we can see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app as on your favoured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mobile device.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46214-0B3A-4157-A8F2-2F4390D02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" t="22723" r="19468" b="8001"/>
          <a:stretch/>
        </p:blipFill>
        <p:spPr>
          <a:xfrm>
            <a:off x="7149949" y="3561677"/>
            <a:ext cx="4623562" cy="2328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E5EB28-6F33-46AA-AB40-B3209A610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2629" r="48290" b="74460"/>
          <a:stretch/>
        </p:blipFill>
        <p:spPr>
          <a:xfrm>
            <a:off x="9778415" y="2055813"/>
            <a:ext cx="542455" cy="536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414EDE-1B08-47F6-9418-5C416186ECEB}"/>
              </a:ext>
            </a:extLst>
          </p:cNvPr>
          <p:cNvSpPr/>
          <p:nvPr/>
        </p:nvSpPr>
        <p:spPr>
          <a:xfrm>
            <a:off x="10000445" y="3560725"/>
            <a:ext cx="115910" cy="77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5921C4-F7FC-457B-8B1C-A0602B47F93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049643" y="2592498"/>
            <a:ext cx="8757" cy="96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BE1BCBC-9DBA-4676-8960-A896C5809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4" t="22376" r="79892" b="75347"/>
          <a:stretch/>
        </p:blipFill>
        <p:spPr>
          <a:xfrm>
            <a:off x="7775909" y="2155097"/>
            <a:ext cx="1033130" cy="2983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573FD5-ECDF-479A-AACF-3424848EA3CB}"/>
              </a:ext>
            </a:extLst>
          </p:cNvPr>
          <p:cNvSpPr/>
          <p:nvPr/>
        </p:nvSpPr>
        <p:spPr>
          <a:xfrm>
            <a:off x="7997780" y="3560725"/>
            <a:ext cx="287554" cy="77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969195-4731-4F22-A235-DF6ACC3D3E8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141557" y="2453424"/>
            <a:ext cx="150917" cy="110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Run application on a mobile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You may need to run your application on a mobile device for things like:</a:t>
            </a:r>
          </a:p>
          <a:p>
            <a:r>
              <a:rPr lang="en-GB" dirty="0">
                <a:solidFill>
                  <a:schemeClr val="bg1"/>
                </a:solidFill>
              </a:rPr>
              <a:t>Using the </a:t>
            </a:r>
            <a:r>
              <a:rPr lang="en-GB" dirty="0">
                <a:solidFill>
                  <a:srgbClr val="FFC000"/>
                </a:solidFill>
              </a:rPr>
              <a:t>camera</a:t>
            </a:r>
          </a:p>
          <a:p>
            <a:r>
              <a:rPr lang="en-GB" dirty="0">
                <a:solidFill>
                  <a:schemeClr val="bg1"/>
                </a:solidFill>
              </a:rPr>
              <a:t>Scanning </a:t>
            </a:r>
            <a:r>
              <a:rPr lang="en-GB" dirty="0">
                <a:solidFill>
                  <a:srgbClr val="FFC000"/>
                </a:solidFill>
              </a:rPr>
              <a:t>QR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>
                <a:solidFill>
                  <a:srgbClr val="FFC000"/>
                </a:solidFill>
              </a:rPr>
              <a:t>Barcodes</a:t>
            </a:r>
          </a:p>
          <a:p>
            <a:r>
              <a:rPr lang="en-GB" dirty="0">
                <a:solidFill>
                  <a:schemeClr val="bg1"/>
                </a:solidFill>
              </a:rPr>
              <a:t>Accessing anything else that uses features </a:t>
            </a:r>
            <a:r>
              <a:rPr lang="en-GB" dirty="0">
                <a:solidFill>
                  <a:srgbClr val="FFC000"/>
                </a:solidFill>
              </a:rPr>
              <a:t>native</a:t>
            </a:r>
            <a:r>
              <a:rPr lang="en-GB" dirty="0">
                <a:solidFill>
                  <a:schemeClr val="bg1"/>
                </a:solidFill>
              </a:rPr>
              <a:t> to the phones OS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We can find out how to do this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at: </a:t>
            </a:r>
            <a:r>
              <a:rPr lang="en-GB" sz="18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https://ionicframework.com/pro/view</a:t>
            </a:r>
            <a:r>
              <a:rPr lang="en-GB" sz="1800" dirty="0">
                <a:solidFill>
                  <a:srgbClr val="FFC000"/>
                </a:solidFill>
              </a:rPr>
              <a:t> 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7170" name="Picture 2" descr="Image result for ionic view">
            <a:extLst>
              <a:ext uri="{FF2B5EF4-FFF2-40B4-BE49-F238E27FC236}">
                <a16:creationId xmlns:a16="http://schemas.microsoft.com/office/drawing/2014/main" id="{408CEBC5-F535-4F41-9716-700C091D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86" y="2055813"/>
            <a:ext cx="2182057" cy="42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Argh! What’s all thes</a:t>
            </a:r>
            <a:r>
              <a:rPr lang="en-GB" sz="3600" dirty="0"/>
              <a:t>e files and folders</a:t>
            </a:r>
            <a:r>
              <a:rPr lang="en-GB" sz="3600" kern="1200" dirty="0"/>
              <a:t>?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55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Even a small mobile app has a large folder structure, it’s not as confusing as it first seems.</a:t>
            </a:r>
          </a:p>
          <a:p>
            <a:r>
              <a:rPr lang="en-GB" dirty="0">
                <a:solidFill>
                  <a:schemeClr val="bg1"/>
                </a:solidFill>
              </a:rPr>
              <a:t>The src folder is where it’s all at. This is the folder we’re going to live in when developing our app.</a:t>
            </a:r>
          </a:p>
          <a:p>
            <a:r>
              <a:rPr lang="en-GB" dirty="0">
                <a:solidFill>
                  <a:schemeClr val="bg1"/>
                </a:solidFill>
              </a:rPr>
              <a:t>The whole app runs from a single page, </a:t>
            </a:r>
            <a:r>
              <a:rPr lang="en-GB" dirty="0">
                <a:solidFill>
                  <a:srgbClr val="FFC000"/>
                </a:solidFill>
              </a:rPr>
              <a:t>index.html</a:t>
            </a:r>
            <a:r>
              <a:rPr lang="en-GB" dirty="0">
                <a:solidFill>
                  <a:schemeClr val="bg1"/>
                </a:solidFill>
              </a:rPr>
              <a:t>, using the </a:t>
            </a:r>
            <a:r>
              <a:rPr lang="en-GB" dirty="0">
                <a:solidFill>
                  <a:srgbClr val="FFC000"/>
                </a:solidFill>
              </a:rPr>
              <a:t>&lt;ion-app&gt; </a:t>
            </a:r>
            <a:r>
              <a:rPr lang="en-GB" dirty="0">
                <a:solidFill>
                  <a:schemeClr val="bg1"/>
                </a:solidFill>
              </a:rPr>
              <a:t>tag as a container.</a:t>
            </a:r>
          </a:p>
          <a:p>
            <a:r>
              <a:rPr lang="en-GB" dirty="0">
                <a:solidFill>
                  <a:schemeClr val="bg1"/>
                </a:solidFill>
              </a:rPr>
              <a:t>The app folder is our starting point and contains all our configuration: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Sections (or modules)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Plug-ins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Services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r>
              <a:rPr lang="en-GB" dirty="0">
                <a:solidFill>
                  <a:schemeClr val="bg1"/>
                </a:solidFill>
              </a:rPr>
              <a:t>The pages folder is each section we create and each has three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parts:</a:t>
            </a:r>
          </a:p>
          <a:p>
            <a:pPr lvl="1"/>
            <a:r>
              <a:rPr lang="en-GB" dirty="0">
                <a:solidFill>
                  <a:srgbClr val="FFC000"/>
                </a:solidFill>
              </a:rPr>
              <a:t>HTML </a:t>
            </a:r>
            <a:r>
              <a:rPr lang="en-GB" dirty="0">
                <a:solidFill>
                  <a:schemeClr val="bg1"/>
                </a:solidFill>
              </a:rPr>
              <a:t>(.html) – Front-end</a:t>
            </a:r>
          </a:p>
          <a:p>
            <a:pPr lvl="1"/>
            <a:r>
              <a:rPr lang="en-GB" dirty="0">
                <a:solidFill>
                  <a:srgbClr val="FFC000"/>
                </a:solidFill>
              </a:rPr>
              <a:t>CSS</a:t>
            </a:r>
            <a:r>
              <a:rPr lang="en-GB" dirty="0">
                <a:solidFill>
                  <a:schemeClr val="bg1"/>
                </a:solidFill>
              </a:rPr>
              <a:t> (or SCSS) - Styling</a:t>
            </a:r>
          </a:p>
          <a:p>
            <a:pPr lvl="1"/>
            <a:r>
              <a:rPr lang="en-GB" dirty="0">
                <a:solidFill>
                  <a:srgbClr val="FFC000"/>
                </a:solidFill>
              </a:rPr>
              <a:t>TypeScript</a:t>
            </a:r>
            <a:r>
              <a:rPr lang="en-GB" dirty="0">
                <a:solidFill>
                  <a:schemeClr val="bg1"/>
                </a:solidFill>
              </a:rPr>
              <a:t> (.ts) – Back-end</a:t>
            </a:r>
          </a:p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rgbClr val="FFC000"/>
                </a:solidFill>
              </a:rPr>
              <a:t>www</a:t>
            </a:r>
            <a:r>
              <a:rPr lang="en-GB" dirty="0">
                <a:solidFill>
                  <a:schemeClr val="bg1"/>
                </a:solidFill>
              </a:rPr>
              <a:t> folder contains very little now, but when we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build our app, it will be stored here.</a:t>
            </a:r>
          </a:p>
          <a:p>
            <a:r>
              <a:rPr lang="en-GB" dirty="0">
                <a:solidFill>
                  <a:schemeClr val="bg1"/>
                </a:solidFill>
              </a:rPr>
              <a:t>Any assets we use in our app should be copied in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assets</a:t>
            </a:r>
            <a:r>
              <a:rPr lang="en-GB" dirty="0">
                <a:solidFill>
                  <a:schemeClr val="bg1"/>
                </a:solidFill>
              </a:rPr>
              <a:t> folder.</a:t>
            </a:r>
          </a:p>
          <a:p>
            <a:pPr lvl="1"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194" name="Picture 2" descr="Image result for folder icon png">
            <a:extLst>
              <a:ext uri="{FF2B5EF4-FFF2-40B4-BE49-F238E27FC236}">
                <a16:creationId xmlns:a16="http://schemas.microsoft.com/office/drawing/2014/main" id="{0244E614-C8F8-4DEE-964F-B57C496D2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31" y="2529805"/>
            <a:ext cx="869860" cy="8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folder icon png">
            <a:extLst>
              <a:ext uri="{FF2B5EF4-FFF2-40B4-BE49-F238E27FC236}">
                <a16:creationId xmlns:a16="http://schemas.microsoft.com/office/drawing/2014/main" id="{7F3032BE-BA67-4775-AA96-72AAE621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7" y="3538650"/>
            <a:ext cx="869860" cy="8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folder icon png">
            <a:extLst>
              <a:ext uri="{FF2B5EF4-FFF2-40B4-BE49-F238E27FC236}">
                <a16:creationId xmlns:a16="http://schemas.microsoft.com/office/drawing/2014/main" id="{27E91D35-5101-41C1-9C7A-93DF807B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7" y="4680866"/>
            <a:ext cx="869860" cy="8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stCxn id="8194" idx="2"/>
            <a:endCxn id="8194" idx="2"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80DB056-229C-40AE-B97B-B8266DCCD4C4}"/>
              </a:ext>
            </a:extLst>
          </p:cNvPr>
          <p:cNvCxnSpPr>
            <a:stCxn id="8194" idx="2"/>
            <a:endCxn id="9" idx="1"/>
          </p:cNvCxnSpPr>
          <p:nvPr/>
        </p:nvCxnSpPr>
        <p:spPr>
          <a:xfrm rot="16200000" flipH="1">
            <a:off x="8800022" y="3406104"/>
            <a:ext cx="573915" cy="561036"/>
          </a:xfrm>
          <a:prstGeom prst="bentConnector2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B5C7F7E-AE83-48CB-B171-EB626E8CE20A}"/>
              </a:ext>
            </a:extLst>
          </p:cNvPr>
          <p:cNvCxnSpPr>
            <a:stCxn id="8194" idx="2"/>
            <a:endCxn id="10" idx="1"/>
          </p:cNvCxnSpPr>
          <p:nvPr/>
        </p:nvCxnSpPr>
        <p:spPr>
          <a:xfrm rot="16200000" flipH="1">
            <a:off x="8228914" y="3977212"/>
            <a:ext cx="1716131" cy="561036"/>
          </a:xfrm>
          <a:prstGeom prst="bentConnector2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94652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Bring your map and be prepared to ask for directions!</a:t>
            </a:r>
          </a:p>
        </p:txBody>
      </p:sp>
    </p:spTree>
    <p:extLst>
      <p:ext uri="{BB962C8B-B14F-4D97-AF65-F5344CB8AC3E}">
        <p14:creationId xmlns:p14="http://schemas.microsoft.com/office/powerpoint/2010/main" val="3677734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The Navigation Stack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Ionic is creating a </a:t>
            </a:r>
            <a:r>
              <a:rPr lang="en-GB" dirty="0">
                <a:solidFill>
                  <a:srgbClr val="FFC000"/>
                </a:solidFill>
              </a:rPr>
              <a:t>stack</a:t>
            </a:r>
            <a:r>
              <a:rPr lang="en-GB" dirty="0">
                <a:solidFill>
                  <a:schemeClr val="bg1"/>
                </a:solidFill>
              </a:rPr>
              <a:t> of pages as we move around the app</a:t>
            </a:r>
          </a:p>
          <a:p>
            <a:r>
              <a:rPr lang="en-GB" dirty="0">
                <a:solidFill>
                  <a:schemeClr val="bg1"/>
                </a:solidFill>
              </a:rPr>
              <a:t>Newly opened pages get </a:t>
            </a:r>
            <a:r>
              <a:rPr lang="en-GB" dirty="0">
                <a:solidFill>
                  <a:srgbClr val="FFC000"/>
                </a:solidFill>
              </a:rPr>
              <a:t>pushed</a:t>
            </a:r>
            <a:r>
              <a:rPr lang="en-GB" dirty="0">
                <a:solidFill>
                  <a:schemeClr val="bg1"/>
                </a:solidFill>
              </a:rPr>
              <a:t> onto the stack </a:t>
            </a:r>
          </a:p>
          <a:p>
            <a:r>
              <a:rPr lang="en-GB" dirty="0">
                <a:solidFill>
                  <a:schemeClr val="bg1"/>
                </a:solidFill>
              </a:rPr>
              <a:t>When we hit the back button,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last page is </a:t>
            </a:r>
            <a:r>
              <a:rPr lang="en-GB" dirty="0">
                <a:solidFill>
                  <a:srgbClr val="FFC000"/>
                </a:solidFill>
              </a:rPr>
              <a:t>popped</a:t>
            </a:r>
            <a:r>
              <a:rPr lang="en-GB" dirty="0">
                <a:solidFill>
                  <a:schemeClr val="bg1"/>
                </a:solidFill>
              </a:rPr>
              <a:t> off the stack</a:t>
            </a:r>
          </a:p>
          <a:p>
            <a:r>
              <a:rPr lang="en-GB" dirty="0">
                <a:solidFill>
                  <a:schemeClr val="bg1"/>
                </a:solidFill>
              </a:rPr>
              <a:t>Ionic does support more than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one stack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stack icon png">
            <a:extLst>
              <a:ext uri="{FF2B5EF4-FFF2-40B4-BE49-F238E27FC236}">
                <a16:creationId xmlns:a16="http://schemas.microsoft.com/office/drawing/2014/main" id="{A4E4C7DC-40F2-46EC-80DC-DFD28A9A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41" y="2732915"/>
            <a:ext cx="2852670" cy="28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08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Creating an app skeleton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We can now build a ‘skeleton’ app so we can see how we will navigate around. First of all we need some pages. 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rgbClr val="FFC000"/>
                </a:solidFill>
                <a:latin typeface="Jaapokki" panose="00000500000000000000" pitchFamily="50" charset="0"/>
              </a:rPr>
              <a:t>Ionic generate page [name] –no-module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0070C0"/>
              </a:solidFill>
              <a:latin typeface="BorisBlackBloxx" panose="02000605020000020004" pitchFamily="2" charset="0"/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We do this for each page we want to create in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our application and add tell Ionic that they are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there. </a:t>
            </a:r>
            <a:br>
              <a:rPr lang="en-GB" sz="2000" dirty="0">
                <a:solidFill>
                  <a:schemeClr val="bg1"/>
                </a:solidFill>
              </a:rPr>
            </a:b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Finally we’ll put some links in…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B710027A-2D70-4F03-8E02-F71E685DC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37647" y1="41481" x2="37647" y2="41481"/>
                        <a14:foregroundMark x1="63235" y1="11481" x2="63235" y2="11481"/>
                        <a14:foregroundMark x1="52059" y1="20000" x2="52059" y2="20000"/>
                        <a14:foregroundMark x1="41176" y1="38519" x2="41176" y2="38519"/>
                        <a14:foregroundMark x1="29412" y1="44444" x2="29412" y2="44444"/>
                        <a14:foregroundMark x1="48824" y1="57778" x2="48824" y2="57778"/>
                        <a14:foregroundMark x1="45000" y1="42593" x2="45000" y2="42593"/>
                        <a14:foregroundMark x1="48529" y1="49259" x2="48529" y2="49259"/>
                        <a14:foregroundMark x1="49118" y1="51481" x2="49118" y2="51481"/>
                        <a14:foregroundMark x1="42941" y1="61111" x2="42941" y2="61111"/>
                        <a14:foregroundMark x1="61765" y1="66296" x2="61765" y2="66296"/>
                        <a14:foregroundMark x1="63824" y1="71481" x2="63824" y2="71481"/>
                        <a14:foregroundMark x1="62647" y1="77778" x2="62647" y2="77778"/>
                        <a14:foregroundMark x1="35000" y1="72963" x2="35000" y2="72963"/>
                        <a14:foregroundMark x1="36765" y1="78889" x2="36765" y2="78889"/>
                        <a14:foregroundMark x1="37647" y1="93333" x2="37647" y2="93333"/>
                        <a14:foregroundMark x1="29412" y1="94074" x2="29412" y2="94074"/>
                        <a14:foregroundMark x1="32059" y1="93704" x2="32059" y2="93704"/>
                        <a14:foregroundMark x1="31765" y1="96296" x2="31765" y2="96296"/>
                        <a14:foregroundMark x1="29706" y1="96296" x2="29706" y2="96296"/>
                        <a14:foregroundMark x1="61765" y1="91481" x2="61765" y2="91481"/>
                        <a14:foregroundMark x1="66176" y1="93704" x2="66176" y2="93704"/>
                        <a14:foregroundMark x1="65882" y1="95556" x2="65882" y2="95926"/>
                        <a14:foregroundMark x1="69412" y1="95556" x2="69412" y2="95556"/>
                        <a14:foregroundMark x1="68824" y1="97037" x2="68824" y2="97037"/>
                        <a14:foregroundMark x1="67353" y1="8889" x2="67353" y2="8889"/>
                        <a14:foregroundMark x1="41176" y1="33704" x2="41176" y2="33704"/>
                        <a14:foregroundMark x1="43529" y1="32593" x2="43529" y2="32593"/>
                        <a14:foregroundMark x1="44118" y1="34074" x2="44118" y2="34074"/>
                        <a14:foregroundMark x1="44706" y1="35926" x2="44706" y2="35926"/>
                        <a14:foregroundMark x1="46765" y1="35926" x2="46765" y2="35926"/>
                        <a14:foregroundMark x1="47353" y1="30741" x2="47353" y2="30741"/>
                        <a14:foregroundMark x1="48529" y1="33333" x2="48529" y2="33333"/>
                        <a14:foregroundMark x1="68235" y1="4815" x2="68235" y2="4815"/>
                        <a14:foregroundMark x1="70000" y1="7778" x2="70000" y2="7778"/>
                        <a14:foregroundMark x1="68529" y1="11111" x2="68529" y2="11111"/>
                        <a14:foregroundMark x1="70588" y1="9630" x2="70588" y2="9630"/>
                        <a14:foregroundMark x1="70588" y1="3333" x2="70588" y2="3333"/>
                        <a14:foregroundMark x1="72353" y1="1481" x2="72353" y2="1481"/>
                        <a14:foregroundMark x1="73235" y1="3333" x2="73235" y2="3333"/>
                        <a14:foregroundMark x1="73529" y1="3704" x2="73529" y2="3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12" y="2343953"/>
            <a:ext cx="4362599" cy="3464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98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Using The Navigation Stack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We add and remove items to and from the navigation stack with the help of the </a:t>
            </a:r>
            <a:r>
              <a:rPr lang="en-GB" dirty="0">
                <a:solidFill>
                  <a:srgbClr val="FFC000"/>
                </a:solidFill>
              </a:rPr>
              <a:t>NavController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r>
              <a:rPr lang="en-GB" dirty="0">
                <a:solidFill>
                  <a:schemeClr val="bg1"/>
                </a:solidFill>
              </a:rPr>
              <a:t>This is pre-imported into pages generated in Ionic using the CLI.</a:t>
            </a:r>
          </a:p>
          <a:p>
            <a:r>
              <a:rPr lang="en-GB" dirty="0">
                <a:solidFill>
                  <a:schemeClr val="bg1"/>
                </a:solidFill>
              </a:rPr>
              <a:t>We create our own instance of the NavController and </a:t>
            </a:r>
            <a:r>
              <a:rPr lang="en-GB" dirty="0">
                <a:solidFill>
                  <a:srgbClr val="FFC000"/>
                </a:solidFill>
              </a:rPr>
              <a:t>push</a:t>
            </a:r>
            <a:r>
              <a:rPr lang="en-GB" dirty="0">
                <a:solidFill>
                  <a:schemeClr val="bg1"/>
                </a:solidFill>
              </a:rPr>
              <a:t> the page we want to navigate to onto the stack,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like so… </a:t>
            </a:r>
          </a:p>
          <a:p>
            <a:r>
              <a:rPr lang="en-GB" dirty="0">
                <a:solidFill>
                  <a:schemeClr val="bg1"/>
                </a:solidFill>
              </a:rPr>
              <a:t>We already have a back button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that returns us to the home page.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To mimic this behaviour we can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pop</a:t>
            </a:r>
            <a:r>
              <a:rPr lang="en-GB" dirty="0">
                <a:solidFill>
                  <a:schemeClr val="bg1"/>
                </a:solidFill>
              </a:rPr>
              <a:t> the current page off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stack like how we pushed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page onto the stack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stack icon png">
            <a:extLst>
              <a:ext uri="{FF2B5EF4-FFF2-40B4-BE49-F238E27FC236}">
                <a16:creationId xmlns:a16="http://schemas.microsoft.com/office/drawing/2014/main" id="{A4E4C7DC-40F2-46EC-80DC-DFD28A9A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41" y="2732915"/>
            <a:ext cx="2852670" cy="28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0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Lets get on the road…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9B0B73-1861-4CFD-9B2C-094FBF6A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Finding out what Ionic is and does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Starting our first Ionic Mobile App</a:t>
            </a:r>
          </a:p>
          <a:p>
            <a:r>
              <a:rPr lang="en-GB" sz="2400" dirty="0">
                <a:solidFill>
                  <a:schemeClr val="bg1"/>
                </a:solidFill>
              </a:rPr>
              <a:t>Looking at how navigation works in Ionic</a:t>
            </a:r>
          </a:p>
          <a:p>
            <a:r>
              <a:rPr lang="en-GB" sz="2400" dirty="0">
                <a:solidFill>
                  <a:schemeClr val="bg1"/>
                </a:solidFill>
              </a:rPr>
              <a:t>Creating a skeleton app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TIME’S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Build a menu screen that links to all of the pages you have created</a:t>
            </a:r>
          </a:p>
          <a:p>
            <a:r>
              <a:rPr lang="en-GB" sz="2400" dirty="0">
                <a:solidFill>
                  <a:schemeClr val="bg1"/>
                </a:solidFill>
              </a:rPr>
              <a:t>For bonus points, expand your application: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Create a new page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Declare this page in the app config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Link to it from your menu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2146">
            <a:off x="7577813" y="3228919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257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SECTION…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We’re going to be putting together a slick-looking slide-in navigation menu in Ionic and starting to look at putting a few Ionic components in our app such as lists, tabs and more! And we’ll be styling our app along the way! 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Image result for ionic">
            <a:extLst>
              <a:ext uri="{FF2B5EF4-FFF2-40B4-BE49-F238E27FC236}">
                <a16:creationId xmlns:a16="http://schemas.microsoft.com/office/drawing/2014/main" id="{29C4D676-839F-49BF-9938-D42CFD50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5" y="1091645"/>
            <a:ext cx="3836915" cy="13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DID WE DO LAST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681001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What Ionic is and does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Build our first Ionic App</a:t>
            </a:r>
          </a:p>
          <a:p>
            <a:r>
              <a:rPr lang="en-GB" sz="2400" dirty="0">
                <a:solidFill>
                  <a:schemeClr val="bg1"/>
                </a:solidFill>
              </a:rPr>
              <a:t>How navigation works</a:t>
            </a:r>
          </a:p>
          <a:p>
            <a:r>
              <a:rPr lang="en-GB" sz="2400" dirty="0">
                <a:solidFill>
                  <a:schemeClr val="bg1"/>
                </a:solidFill>
              </a:rPr>
              <a:t>Skeleton App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2146">
            <a:off x="7577813" y="3228919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Discord: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6"/>
              </a:rPr>
              <a:t>https://discord.gg/jWGvtnZ</a:t>
            </a:r>
            <a:r>
              <a:rPr lang="en-GB" sz="20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WHY IONIC?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It’s not electric, it’s supercharged!</a:t>
            </a:r>
          </a:p>
        </p:txBody>
      </p:sp>
    </p:spTree>
    <p:extLst>
      <p:ext uri="{BB962C8B-B14F-4D97-AF65-F5344CB8AC3E}">
        <p14:creationId xmlns:p14="http://schemas.microsoft.com/office/powerpoint/2010/main" val="292000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What is Ionic?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3242300"/>
            <a:ext cx="4783428" cy="1806217"/>
          </a:xfrm>
        </p:spPr>
        <p:txBody>
          <a:bodyPr>
            <a:normAutofit fontScale="55000" lnSpcReduction="20000"/>
          </a:bodyPr>
          <a:lstStyle/>
          <a:p>
            <a:pPr marL="0" indent="0">
              <a:buSzPct val="50000"/>
              <a:buNone/>
            </a:pPr>
            <a:r>
              <a:rPr lang="en-GB" sz="5100" dirty="0">
                <a:solidFill>
                  <a:schemeClr val="bg1"/>
                </a:solidFill>
              </a:rPr>
              <a:t>“Ionic is an HTML5 mobile app development framework targeted at building hybrid mobile apps.”</a:t>
            </a:r>
          </a:p>
          <a:p>
            <a:pPr marL="0" indent="0">
              <a:buSzPct val="500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1700" dirty="0">
                <a:solidFill>
                  <a:srgbClr val="FFC000"/>
                </a:solidFill>
              </a:rPr>
              <a:t>From Ionic team’s documentation</a:t>
            </a:r>
          </a:p>
        </p:txBody>
      </p:sp>
      <p:pic>
        <p:nvPicPr>
          <p:cNvPr id="8" name="Picture 2" descr="Image result for IONIC">
            <a:extLst>
              <a:ext uri="{FF2B5EF4-FFF2-40B4-BE49-F238E27FC236}">
                <a16:creationId xmlns:a16="http://schemas.microsoft.com/office/drawing/2014/main" id="{D399A2CC-B323-4878-B459-A0E2ADAF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84" y="3232598"/>
            <a:ext cx="3613224" cy="12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Cool, but what’s a hybrid app?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680046" cy="492290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Before Ionic, we had to build </a:t>
            </a:r>
            <a:r>
              <a:rPr lang="en-GB" sz="2000" dirty="0">
                <a:solidFill>
                  <a:srgbClr val="FFC000"/>
                </a:solidFill>
              </a:rPr>
              <a:t>three apps </a:t>
            </a:r>
            <a:r>
              <a:rPr lang="en-GB" sz="2000" dirty="0">
                <a:solidFill>
                  <a:schemeClr val="bg1"/>
                </a:solidFill>
              </a:rPr>
              <a:t>in </a:t>
            </a:r>
            <a:r>
              <a:rPr lang="en-GB" sz="2000" dirty="0">
                <a:solidFill>
                  <a:srgbClr val="FFC000"/>
                </a:solidFill>
              </a:rPr>
              <a:t>three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>
                <a:solidFill>
                  <a:srgbClr val="FFC000"/>
                </a:solidFill>
              </a:rPr>
              <a:t>languages</a:t>
            </a:r>
            <a:r>
              <a:rPr lang="en-GB" sz="2000" dirty="0">
                <a:solidFill>
                  <a:schemeClr val="bg1"/>
                </a:solidFill>
              </a:rPr>
              <a:t> (Objective C, PHP or C#).</a:t>
            </a:r>
          </a:p>
          <a:p>
            <a:r>
              <a:rPr lang="en-GB" sz="2000" dirty="0">
                <a:solidFill>
                  <a:srgbClr val="FFC000"/>
                </a:solidFill>
              </a:rPr>
              <a:t>Cordova</a:t>
            </a:r>
            <a:r>
              <a:rPr lang="en-GB" sz="2000" dirty="0">
                <a:solidFill>
                  <a:schemeClr val="bg1"/>
                </a:solidFill>
              </a:rPr>
              <a:t> creates a bridge between the three platforms using JavaScript, which creates our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hybrid app.</a:t>
            </a:r>
          </a:p>
          <a:p>
            <a:r>
              <a:rPr lang="en-GB" sz="2000" dirty="0">
                <a:solidFill>
                  <a:schemeClr val="bg1"/>
                </a:solidFill>
              </a:rPr>
              <a:t>So now we can make </a:t>
            </a:r>
            <a:r>
              <a:rPr lang="en-GB" sz="2000" dirty="0">
                <a:solidFill>
                  <a:srgbClr val="FFC000"/>
                </a:solidFill>
              </a:rPr>
              <a:t>one application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FFC000"/>
                </a:solidFill>
              </a:rPr>
              <a:t>back-end</a:t>
            </a:r>
            <a:r>
              <a:rPr lang="en-GB" sz="2000" dirty="0">
                <a:solidFill>
                  <a:schemeClr val="bg1"/>
                </a:solidFill>
              </a:rPr>
              <a:t>, but we still need three different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apps with </a:t>
            </a:r>
            <a:r>
              <a:rPr lang="en-GB" sz="2000" dirty="0">
                <a:solidFill>
                  <a:srgbClr val="FFC000"/>
                </a:solidFill>
              </a:rPr>
              <a:t>three different looks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lvl="1"/>
            <a:endParaRPr lang="en-GB" dirty="0"/>
          </a:p>
        </p:txBody>
      </p:sp>
      <p:pic>
        <p:nvPicPr>
          <p:cNvPr id="2050" name="Picture 2" descr="Image result for cordova">
            <a:extLst>
              <a:ext uri="{FF2B5EF4-FFF2-40B4-BE49-F238E27FC236}">
                <a16:creationId xmlns:a16="http://schemas.microsoft.com/office/drawing/2014/main" id="{6895C516-0CF7-4D84-8F9B-EF260D40B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78" y="2039737"/>
            <a:ext cx="4374780" cy="19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os logo">
            <a:extLst>
              <a:ext uri="{FF2B5EF4-FFF2-40B4-BE49-F238E27FC236}">
                <a16:creationId xmlns:a16="http://schemas.microsoft.com/office/drawing/2014/main" id="{A9DB7DEA-6810-49D8-991A-E7EE4000D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36" y="3941142"/>
            <a:ext cx="1347366" cy="7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ndroid logo">
            <a:extLst>
              <a:ext uri="{FF2B5EF4-FFF2-40B4-BE49-F238E27FC236}">
                <a16:creationId xmlns:a16="http://schemas.microsoft.com/office/drawing/2014/main" id="{9910F912-5D72-4D7E-A676-23CB4011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77" y="4865140"/>
            <a:ext cx="1945324" cy="4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indows mobile logo">
            <a:extLst>
              <a:ext uri="{FF2B5EF4-FFF2-40B4-BE49-F238E27FC236}">
                <a16:creationId xmlns:a16="http://schemas.microsoft.com/office/drawing/2014/main" id="{28FA0247-BDCA-4118-BBCC-1853FB5D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52" y="5683452"/>
            <a:ext cx="2127161" cy="49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That’s where Ionic comes in…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Ionic detects the device it’s running on and styles accordingly.</a:t>
            </a:r>
          </a:p>
          <a:p>
            <a:r>
              <a:rPr lang="en-GB" dirty="0">
                <a:solidFill>
                  <a:schemeClr val="bg1"/>
                </a:solidFill>
              </a:rPr>
              <a:t>Other Ionic benefits include: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Uses </a:t>
            </a:r>
            <a:r>
              <a:rPr lang="en-GB" dirty="0">
                <a:solidFill>
                  <a:srgbClr val="FFC000"/>
                </a:solidFill>
              </a:rPr>
              <a:t>Angular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rgbClr val="FFC000"/>
                </a:solidFill>
              </a:rPr>
              <a:t>TypeScript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Powerful Navigation Stack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Intelligent Build System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Unrivalled Performance</a:t>
            </a:r>
          </a:p>
        </p:txBody>
      </p:sp>
      <p:pic>
        <p:nvPicPr>
          <p:cNvPr id="4098" name="Picture 2" descr="Image result for ionic application">
            <a:extLst>
              <a:ext uri="{FF2B5EF4-FFF2-40B4-BE49-F238E27FC236}">
                <a16:creationId xmlns:a16="http://schemas.microsoft.com/office/drawing/2014/main" id="{64B2CFB3-CF3E-445B-8D14-F6598E12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64" y="2682025"/>
            <a:ext cx="48188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821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SAY HELLO TO  </vt:lpstr>
      <vt:lpstr>INTRODUCTION</vt:lpstr>
      <vt:lpstr>WHAT DID WE DO LAST TIME?</vt:lpstr>
      <vt:lpstr>WHAT ARE WE DOING TODAY?</vt:lpstr>
      <vt:lpstr>Need help?</vt:lpstr>
      <vt:lpstr>WHY IONIC?</vt:lpstr>
      <vt:lpstr>What is Ionic?</vt:lpstr>
      <vt:lpstr>Cool, but what’s a hybrid app?</vt:lpstr>
      <vt:lpstr>That’s where Ionic comes in…</vt:lpstr>
      <vt:lpstr>GETTING STARTED</vt:lpstr>
      <vt:lpstr>Installing Ionic</vt:lpstr>
      <vt:lpstr>Starting a new project</vt:lpstr>
      <vt:lpstr>Run application in the browser</vt:lpstr>
      <vt:lpstr>Run application on a mobile</vt:lpstr>
      <vt:lpstr>Argh! What’s all these files and folders?</vt:lpstr>
      <vt:lpstr>NAVIGATION</vt:lpstr>
      <vt:lpstr>The Navigation Stack</vt:lpstr>
      <vt:lpstr>Creating an app skeleton</vt:lpstr>
      <vt:lpstr>Using The Navigation Stack</vt:lpstr>
      <vt:lpstr>WHAT DID WE LEARN THIS TIME?</vt:lpstr>
      <vt:lpstr>THIS TIME’S CHALLENGE!</vt:lpstr>
      <vt:lpstr>Need help?</vt:lpstr>
      <vt:lpstr>NEXT SECTION…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105</cp:revision>
  <dcterms:created xsi:type="dcterms:W3CDTF">2013-09-09T13:00:12Z</dcterms:created>
  <dcterms:modified xsi:type="dcterms:W3CDTF">2019-01-09T21:36:20Z</dcterms:modified>
</cp:coreProperties>
</file>