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05" r:id="rId3"/>
    <p:sldId id="291" r:id="rId4"/>
    <p:sldId id="292" r:id="rId5"/>
    <p:sldId id="293" r:id="rId6"/>
    <p:sldId id="294" r:id="rId7"/>
    <p:sldId id="295" r:id="rId8"/>
    <p:sldId id="30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20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FFC000"/>
                </a:solidFill>
                <a:latin typeface="Jaapokki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11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785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6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2654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6920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070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01919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845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  <a:latin typeface="Jaapokki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714500" indent="-3429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37203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765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7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FFC000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90000"/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90000"/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459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onicframework.com/pro/view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94652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</a:rPr>
              <a:t>GETTING STARTED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6262878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Let’s jump in – wheeeeeeee!</a:t>
            </a:r>
          </a:p>
        </p:txBody>
      </p:sp>
    </p:spTree>
    <p:extLst>
      <p:ext uri="{BB962C8B-B14F-4D97-AF65-F5344CB8AC3E}">
        <p14:creationId xmlns:p14="http://schemas.microsoft.com/office/powerpoint/2010/main" val="3356197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400" kern="1200" dirty="0"/>
              <a:t>Installing Ionic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To install Ionic, we need to have NodeJS installed</a:t>
            </a:r>
          </a:p>
          <a:p>
            <a:pPr lvl="1">
              <a:buBlip>
                <a:blip r:embed="rId2"/>
              </a:buBlip>
            </a:pPr>
            <a:r>
              <a:rPr lang="en-GB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https://nodejs.org/en/</a:t>
            </a:r>
            <a:endParaRPr lang="en-GB" dirty="0">
              <a:solidFill>
                <a:srgbClr val="FFC000"/>
              </a:solidFill>
            </a:endParaRPr>
          </a:p>
          <a:p>
            <a:pPr lvl="1"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Download and run the current version</a:t>
            </a:r>
          </a:p>
          <a:p>
            <a:pPr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Open Command Prompt to install Ionic using NodeJS</a:t>
            </a:r>
          </a:p>
          <a:p>
            <a:pPr lvl="1">
              <a:buBlip>
                <a:blip r:embed="rId2"/>
              </a:buBlip>
            </a:pPr>
            <a:r>
              <a:rPr lang="en-GB" dirty="0">
                <a:solidFill>
                  <a:srgbClr val="FFC000"/>
                </a:solidFill>
                <a:latin typeface="Jaapokki" panose="00000500000000000000" pitchFamily="50" charset="0"/>
              </a:rPr>
              <a:t>npm install –g ionic cordova</a:t>
            </a:r>
          </a:p>
          <a:p>
            <a:pPr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This is called a </a:t>
            </a:r>
            <a:r>
              <a:rPr lang="en-GB" dirty="0">
                <a:solidFill>
                  <a:srgbClr val="FFC000"/>
                </a:solidFill>
              </a:rPr>
              <a:t>Command Line Interface</a:t>
            </a:r>
            <a:r>
              <a:rPr lang="en-GB" dirty="0">
                <a:solidFill>
                  <a:schemeClr val="bg1"/>
                </a:solidFill>
              </a:rPr>
              <a:t> or </a:t>
            </a:r>
            <a:r>
              <a:rPr lang="en-GB" dirty="0">
                <a:solidFill>
                  <a:srgbClr val="FFC000"/>
                </a:solidFill>
              </a:rPr>
              <a:t>CLI</a:t>
            </a:r>
            <a:r>
              <a:rPr lang="en-GB" dirty="0">
                <a:solidFill>
                  <a:schemeClr val="bg1"/>
                </a:solidFill>
              </a:rPr>
              <a:t> for short</a:t>
            </a:r>
          </a:p>
        </p:txBody>
      </p:sp>
      <p:pic>
        <p:nvPicPr>
          <p:cNvPr id="5122" name="Picture 2" descr="Image result for installation icon png">
            <a:extLst>
              <a:ext uri="{FF2B5EF4-FFF2-40B4-BE49-F238E27FC236}">
                <a16:creationId xmlns:a16="http://schemas.microsoft.com/office/drawing/2014/main" id="{629A1D5C-B506-42A0-96A4-D1DAF9E7A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170" y="4197338"/>
            <a:ext cx="2138883" cy="193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node js logo">
            <a:extLst>
              <a:ext uri="{FF2B5EF4-FFF2-40B4-BE49-F238E27FC236}">
                <a16:creationId xmlns:a16="http://schemas.microsoft.com/office/drawing/2014/main" id="{1D964B75-8DB1-43D5-996A-CAD5F01A2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436" y="1771063"/>
            <a:ext cx="1714103" cy="193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757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400" kern="1200" dirty="0"/>
              <a:t>Starting a new project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 fontScale="92500" lnSpcReduction="10000"/>
          </a:bodyPr>
          <a:lstStyle/>
          <a:p>
            <a:pPr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We start a new Ionic project in two very simple steps</a:t>
            </a:r>
          </a:p>
          <a:p>
            <a:pPr lvl="1"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Open Command Prompt</a:t>
            </a:r>
          </a:p>
          <a:p>
            <a:pPr lvl="1"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Type, </a:t>
            </a:r>
            <a:r>
              <a:rPr lang="en-GB" dirty="0">
                <a:solidFill>
                  <a:srgbClr val="FFC000"/>
                </a:solidFill>
                <a:latin typeface="Jaapokki" panose="00000500000000000000" pitchFamily="50" charset="0"/>
              </a:rPr>
              <a:t>ionic start [project name] tabs</a:t>
            </a:r>
          </a:p>
          <a:p>
            <a:pPr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The CLI will place your app in the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folder your Command Prompt is open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in at the time the command is run. </a:t>
            </a:r>
          </a:p>
          <a:p>
            <a:pPr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To change, type </a:t>
            </a:r>
            <a:r>
              <a:rPr lang="en-GB" dirty="0">
                <a:solidFill>
                  <a:srgbClr val="FFC000"/>
                </a:solidFill>
                <a:latin typeface="Jaapokki" panose="00000500000000000000" pitchFamily="50" charset="0"/>
              </a:rPr>
              <a:t>cd C:\Folder </a:t>
            </a:r>
            <a:br>
              <a:rPr lang="en-GB" dirty="0">
                <a:solidFill>
                  <a:srgbClr val="0070C0"/>
                </a:solidFill>
              </a:rPr>
            </a:br>
            <a:r>
              <a:rPr lang="en-GB" dirty="0">
                <a:solidFill>
                  <a:srgbClr val="FFC000"/>
                </a:solidFill>
              </a:rPr>
              <a:t>BEFORE</a:t>
            </a:r>
            <a:r>
              <a:rPr lang="en-GB" dirty="0">
                <a:solidFill>
                  <a:schemeClr val="bg1"/>
                </a:solidFill>
              </a:rPr>
              <a:t>, running your ionic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start command</a:t>
            </a:r>
          </a:p>
          <a:p>
            <a:pPr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You can see a full list of Ionic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commands by typing </a:t>
            </a:r>
            <a:r>
              <a:rPr lang="en-GB" dirty="0">
                <a:solidFill>
                  <a:srgbClr val="FFC000"/>
                </a:solidFill>
                <a:latin typeface="Jaapokki" panose="00000500000000000000" pitchFamily="50" charset="0"/>
              </a:rPr>
              <a:t>ionic</a:t>
            </a:r>
            <a:r>
              <a:rPr lang="en-GB" dirty="0">
                <a:solidFill>
                  <a:schemeClr val="bg1"/>
                </a:solidFill>
              </a:rPr>
              <a:t> in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the command line</a:t>
            </a:r>
          </a:p>
        </p:txBody>
      </p:sp>
      <p:pic>
        <p:nvPicPr>
          <p:cNvPr id="6146" name="Picture 2" descr="Image result for cmd icon png">
            <a:extLst>
              <a:ext uri="{FF2B5EF4-FFF2-40B4-BE49-F238E27FC236}">
                <a16:creationId xmlns:a16="http://schemas.microsoft.com/office/drawing/2014/main" id="{E1169E85-A113-4DC4-86A4-13FC166A6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646" y="2629884"/>
            <a:ext cx="3061564" cy="305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425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400" kern="1200" dirty="0"/>
              <a:t>Run application in the browser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We can already see what our new app looks like using the command </a:t>
            </a:r>
            <a:r>
              <a:rPr lang="en-GB" dirty="0">
                <a:solidFill>
                  <a:srgbClr val="FFC000"/>
                </a:solidFill>
                <a:latin typeface="Jaapokki" panose="00000500000000000000" pitchFamily="50" charset="0"/>
              </a:rPr>
              <a:t>ionic serve</a:t>
            </a:r>
          </a:p>
          <a:p>
            <a:pPr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This opens your default browser to </a:t>
            </a:r>
            <a:r>
              <a:rPr lang="en-GB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http://localhost:0000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and displays your mobile app</a:t>
            </a:r>
          </a:p>
          <a:p>
            <a:pPr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If we press </a:t>
            </a:r>
            <a:r>
              <a:rPr lang="en-GB" dirty="0">
                <a:solidFill>
                  <a:srgbClr val="FFC000"/>
                </a:solidFill>
              </a:rPr>
              <a:t>F12</a:t>
            </a:r>
            <a:r>
              <a:rPr lang="en-GB" dirty="0">
                <a:solidFill>
                  <a:schemeClr val="bg1"/>
                </a:solidFill>
              </a:rPr>
              <a:t> and click the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rgbClr val="FFC000"/>
                </a:solidFill>
              </a:rPr>
              <a:t>Mobile View Toggle </a:t>
            </a:r>
            <a:r>
              <a:rPr lang="en-GB" dirty="0">
                <a:solidFill>
                  <a:schemeClr val="bg1"/>
                </a:solidFill>
              </a:rPr>
              <a:t>we can see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the app as on your favoured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mobile device.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746214-0B3A-4157-A8F2-2F4390D022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2" t="22723" r="19468" b="8001"/>
          <a:stretch/>
        </p:blipFill>
        <p:spPr>
          <a:xfrm>
            <a:off x="7149949" y="3561677"/>
            <a:ext cx="4623562" cy="23284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E5EB28-6F33-46AA-AB40-B3209A6102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 t="22629" r="48290" b="74460"/>
          <a:stretch/>
        </p:blipFill>
        <p:spPr>
          <a:xfrm>
            <a:off x="9778415" y="2055813"/>
            <a:ext cx="542455" cy="536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414EDE-1B08-47F6-9418-5C416186ECEB}"/>
              </a:ext>
            </a:extLst>
          </p:cNvPr>
          <p:cNvSpPr/>
          <p:nvPr/>
        </p:nvSpPr>
        <p:spPr>
          <a:xfrm>
            <a:off x="10000445" y="3560725"/>
            <a:ext cx="115910" cy="77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5921C4-F7FC-457B-8B1C-A0602B47F93C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0049643" y="2592498"/>
            <a:ext cx="8757" cy="96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BE1BCBC-9DBA-4676-8960-A896C58091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524" t="22376" r="79892" b="75347"/>
          <a:stretch/>
        </p:blipFill>
        <p:spPr>
          <a:xfrm>
            <a:off x="7775909" y="2155097"/>
            <a:ext cx="1033130" cy="2983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573FD5-ECDF-479A-AACF-3424848EA3CB}"/>
              </a:ext>
            </a:extLst>
          </p:cNvPr>
          <p:cNvSpPr/>
          <p:nvPr/>
        </p:nvSpPr>
        <p:spPr>
          <a:xfrm>
            <a:off x="7997780" y="3560725"/>
            <a:ext cx="287554" cy="77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969195-4731-4F22-A235-DF6ACC3D3E8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8141557" y="2453424"/>
            <a:ext cx="150917" cy="1107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048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400" kern="1200" dirty="0"/>
              <a:t>Run application on a mobile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 marL="0" indent="0">
              <a:buSzPct val="50000"/>
              <a:buNone/>
            </a:pPr>
            <a:r>
              <a:rPr lang="en-GB" dirty="0">
                <a:solidFill>
                  <a:schemeClr val="bg1"/>
                </a:solidFill>
              </a:rPr>
              <a:t>You may need to run your application on a mobile device for things like:</a:t>
            </a:r>
          </a:p>
          <a:p>
            <a:pPr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Using the </a:t>
            </a:r>
            <a:r>
              <a:rPr lang="en-GB" dirty="0">
                <a:solidFill>
                  <a:srgbClr val="FFC000"/>
                </a:solidFill>
              </a:rPr>
              <a:t>camera</a:t>
            </a:r>
          </a:p>
          <a:p>
            <a:pPr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Scanning </a:t>
            </a:r>
            <a:r>
              <a:rPr lang="en-GB" dirty="0">
                <a:solidFill>
                  <a:srgbClr val="FFC000"/>
                </a:solidFill>
              </a:rPr>
              <a:t>QR</a:t>
            </a:r>
            <a:r>
              <a:rPr lang="en-GB" dirty="0">
                <a:solidFill>
                  <a:schemeClr val="bg1"/>
                </a:solidFill>
              </a:rPr>
              <a:t> or </a:t>
            </a:r>
            <a:r>
              <a:rPr lang="en-GB" dirty="0">
                <a:solidFill>
                  <a:srgbClr val="FFC000"/>
                </a:solidFill>
              </a:rPr>
              <a:t>Barcodes</a:t>
            </a:r>
          </a:p>
          <a:p>
            <a:pPr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Accessing anything else that uses features </a:t>
            </a:r>
            <a:r>
              <a:rPr lang="en-GB" dirty="0">
                <a:solidFill>
                  <a:srgbClr val="FFC000"/>
                </a:solidFill>
              </a:rPr>
              <a:t>native</a:t>
            </a:r>
            <a:r>
              <a:rPr lang="en-GB" dirty="0">
                <a:solidFill>
                  <a:schemeClr val="bg1"/>
                </a:solidFill>
              </a:rPr>
              <a:t> to the phones OS</a:t>
            </a:r>
          </a:p>
          <a:p>
            <a:pPr marL="0" indent="0">
              <a:buSzPct val="50000"/>
              <a:buNone/>
            </a:pPr>
            <a:r>
              <a:rPr lang="en-GB" dirty="0">
                <a:solidFill>
                  <a:schemeClr val="bg1"/>
                </a:solidFill>
              </a:rPr>
              <a:t>We can find out how to do this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at: </a:t>
            </a:r>
            <a:r>
              <a:rPr lang="en-GB" sz="1800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https://ionicframework.com/pro/view</a:t>
            </a:r>
            <a:r>
              <a:rPr lang="en-GB" sz="1800" dirty="0">
                <a:solidFill>
                  <a:srgbClr val="FFC000"/>
                </a:solidFill>
              </a:rPr>
              <a:t> </a:t>
            </a:r>
            <a:endParaRPr lang="en-GB" dirty="0">
              <a:solidFill>
                <a:srgbClr val="FFC000"/>
              </a:solidFill>
            </a:endParaRPr>
          </a:p>
        </p:txBody>
      </p:sp>
      <p:pic>
        <p:nvPicPr>
          <p:cNvPr id="7170" name="Picture 2" descr="Image result for ionic view">
            <a:extLst>
              <a:ext uri="{FF2B5EF4-FFF2-40B4-BE49-F238E27FC236}">
                <a16:creationId xmlns:a16="http://schemas.microsoft.com/office/drawing/2014/main" id="{408CEBC5-F535-4F41-9716-700C091D8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986" y="2055813"/>
            <a:ext cx="2182057" cy="428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996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kern="1200" dirty="0"/>
              <a:t>Argh! What’s all thes</a:t>
            </a:r>
            <a:r>
              <a:rPr lang="en-GB" sz="3600" dirty="0"/>
              <a:t>e files and folders</a:t>
            </a:r>
            <a:r>
              <a:rPr lang="en-GB" sz="3600" kern="1200" dirty="0"/>
              <a:t>?</a:t>
            </a:r>
            <a:endParaRPr lang="en-US" sz="36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 fontScale="55000" lnSpcReduction="20000"/>
          </a:bodyPr>
          <a:lstStyle/>
          <a:p>
            <a:pPr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Even a small mobile app has a large folder structure, it’s not as confusing as it first seems.</a:t>
            </a:r>
          </a:p>
          <a:p>
            <a:pPr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The src folder is where it’s all at. This is the folder we’re going to live in when developing our app.</a:t>
            </a:r>
          </a:p>
          <a:p>
            <a:pPr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The whole app runs from a single page, </a:t>
            </a:r>
            <a:r>
              <a:rPr lang="en-GB" dirty="0">
                <a:solidFill>
                  <a:srgbClr val="FFC000"/>
                </a:solidFill>
              </a:rPr>
              <a:t>index.html</a:t>
            </a:r>
            <a:r>
              <a:rPr lang="en-GB" dirty="0">
                <a:solidFill>
                  <a:schemeClr val="bg1"/>
                </a:solidFill>
              </a:rPr>
              <a:t>, using the </a:t>
            </a:r>
            <a:r>
              <a:rPr lang="en-GB" dirty="0">
                <a:solidFill>
                  <a:srgbClr val="FFC000"/>
                </a:solidFill>
              </a:rPr>
              <a:t>&lt;ion-app&gt; </a:t>
            </a:r>
            <a:r>
              <a:rPr lang="en-GB" dirty="0">
                <a:solidFill>
                  <a:schemeClr val="bg1"/>
                </a:solidFill>
              </a:rPr>
              <a:t>tag as a container.</a:t>
            </a:r>
          </a:p>
          <a:p>
            <a:pPr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The app folder is our starting point and contains all our configuration:</a:t>
            </a:r>
          </a:p>
          <a:p>
            <a:pPr lvl="1"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Sections (or modules)</a:t>
            </a:r>
          </a:p>
          <a:p>
            <a:pPr lvl="1"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Plug-ins</a:t>
            </a:r>
          </a:p>
          <a:p>
            <a:pPr lvl="1"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Services </a:t>
            </a:r>
          </a:p>
          <a:p>
            <a:pPr lvl="1"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Etc.</a:t>
            </a:r>
          </a:p>
          <a:p>
            <a:pPr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The pages folder is each section we create and each has three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parts:</a:t>
            </a:r>
          </a:p>
          <a:p>
            <a:pPr lvl="1">
              <a:buBlip>
                <a:blip r:embed="rId2"/>
              </a:buBlip>
            </a:pPr>
            <a:r>
              <a:rPr lang="en-GB" dirty="0">
                <a:solidFill>
                  <a:srgbClr val="FFC000"/>
                </a:solidFill>
              </a:rPr>
              <a:t>HTML </a:t>
            </a:r>
            <a:r>
              <a:rPr lang="en-GB" dirty="0">
                <a:solidFill>
                  <a:schemeClr val="bg1"/>
                </a:solidFill>
              </a:rPr>
              <a:t>(.html) – Front-end</a:t>
            </a:r>
          </a:p>
          <a:p>
            <a:pPr lvl="1">
              <a:buBlip>
                <a:blip r:embed="rId2"/>
              </a:buBlip>
            </a:pPr>
            <a:r>
              <a:rPr lang="en-GB" dirty="0">
                <a:solidFill>
                  <a:srgbClr val="FFC000"/>
                </a:solidFill>
              </a:rPr>
              <a:t>CSS</a:t>
            </a:r>
            <a:r>
              <a:rPr lang="en-GB" dirty="0">
                <a:solidFill>
                  <a:schemeClr val="bg1"/>
                </a:solidFill>
              </a:rPr>
              <a:t> (or SCSS) - Styling</a:t>
            </a:r>
          </a:p>
          <a:p>
            <a:pPr lvl="1">
              <a:buBlip>
                <a:blip r:embed="rId2"/>
              </a:buBlip>
            </a:pPr>
            <a:r>
              <a:rPr lang="en-GB" dirty="0">
                <a:solidFill>
                  <a:srgbClr val="FFC000"/>
                </a:solidFill>
              </a:rPr>
              <a:t>TypeScript</a:t>
            </a:r>
            <a:r>
              <a:rPr lang="en-GB" dirty="0">
                <a:solidFill>
                  <a:schemeClr val="bg1"/>
                </a:solidFill>
              </a:rPr>
              <a:t> (.ts) – Back-end</a:t>
            </a:r>
          </a:p>
          <a:p>
            <a:pPr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The </a:t>
            </a:r>
            <a:r>
              <a:rPr lang="en-GB" dirty="0">
                <a:solidFill>
                  <a:srgbClr val="FFC000"/>
                </a:solidFill>
              </a:rPr>
              <a:t>www</a:t>
            </a:r>
            <a:r>
              <a:rPr lang="en-GB" dirty="0">
                <a:solidFill>
                  <a:schemeClr val="bg1"/>
                </a:solidFill>
              </a:rPr>
              <a:t> folder contains very little now, but when we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build our app, it will be stored here.</a:t>
            </a:r>
          </a:p>
          <a:p>
            <a:pPr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Any assets we use in our app should be copied in the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rgbClr val="FFC000"/>
                </a:solidFill>
              </a:rPr>
              <a:t>assets</a:t>
            </a:r>
            <a:r>
              <a:rPr lang="en-GB" dirty="0">
                <a:solidFill>
                  <a:schemeClr val="bg1"/>
                </a:solidFill>
              </a:rPr>
              <a:t> folder.</a:t>
            </a:r>
          </a:p>
          <a:p>
            <a:pPr lvl="1">
              <a:buSzPct val="50000"/>
              <a:buBlip>
                <a:blip r:embed="rId3"/>
              </a:buBlip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8194" name="Picture 2" descr="Image result for folder icon png">
            <a:extLst>
              <a:ext uri="{FF2B5EF4-FFF2-40B4-BE49-F238E27FC236}">
                <a16:creationId xmlns:a16="http://schemas.microsoft.com/office/drawing/2014/main" id="{0244E614-C8F8-4DEE-964F-B57C496D2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531" y="2529805"/>
            <a:ext cx="869860" cy="86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folder icon png">
            <a:extLst>
              <a:ext uri="{FF2B5EF4-FFF2-40B4-BE49-F238E27FC236}">
                <a16:creationId xmlns:a16="http://schemas.microsoft.com/office/drawing/2014/main" id="{7F3032BE-BA67-4775-AA96-72AAE621F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497" y="3538650"/>
            <a:ext cx="869860" cy="86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folder icon png">
            <a:extLst>
              <a:ext uri="{FF2B5EF4-FFF2-40B4-BE49-F238E27FC236}">
                <a16:creationId xmlns:a16="http://schemas.microsoft.com/office/drawing/2014/main" id="{27E91D35-5101-41C1-9C7A-93DF807BB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497" y="4680866"/>
            <a:ext cx="869860" cy="86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stCxn id="8194" idx="2"/>
            <a:endCxn id="8194" idx="2"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80DB056-229C-40AE-B97B-B8266DCCD4C4}"/>
              </a:ext>
            </a:extLst>
          </p:cNvPr>
          <p:cNvCxnSpPr>
            <a:stCxn id="8194" idx="2"/>
            <a:endCxn id="9" idx="1"/>
          </p:cNvCxnSpPr>
          <p:nvPr/>
        </p:nvCxnSpPr>
        <p:spPr>
          <a:xfrm rot="16200000" flipH="1">
            <a:off x="8800022" y="3406104"/>
            <a:ext cx="573915" cy="561036"/>
          </a:xfrm>
          <a:prstGeom prst="bentConnector2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B5C7F7E-AE83-48CB-B171-EB626E8CE20A}"/>
              </a:ext>
            </a:extLst>
          </p:cNvPr>
          <p:cNvCxnSpPr>
            <a:stCxn id="8194" idx="2"/>
            <a:endCxn id="10" idx="1"/>
          </p:cNvCxnSpPr>
          <p:nvPr/>
        </p:nvCxnSpPr>
        <p:spPr>
          <a:xfrm rot="16200000" flipH="1">
            <a:off x="8228914" y="3977212"/>
            <a:ext cx="1716131" cy="561036"/>
          </a:xfrm>
          <a:prstGeom prst="bentConnector2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5686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CHALLENGE TIME!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Get started and install both NodeJS and Ionic. 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Create your own starter application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Run it in mobile mode on the browser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Share a screenshot with us on our Discord server. </a:t>
            </a:r>
          </a:p>
        </p:txBody>
      </p:sp>
    </p:spTree>
    <p:extLst>
      <p:ext uri="{BB962C8B-B14F-4D97-AF65-F5344CB8AC3E}">
        <p14:creationId xmlns:p14="http://schemas.microsoft.com/office/powerpoint/2010/main" val="3326148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</TotalTime>
  <Words>327</Words>
  <Application>Microsoft Macintosh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BorisBlackBloxx</vt:lpstr>
      <vt:lpstr>Calibri</vt:lpstr>
      <vt:lpstr>Calibri Light</vt:lpstr>
      <vt:lpstr>Jaapokki</vt:lpstr>
      <vt:lpstr>Springsteel Lig</vt:lpstr>
      <vt:lpstr>Wingdings</vt:lpstr>
      <vt:lpstr>Office Theme</vt:lpstr>
      <vt:lpstr>1_Office Theme</vt:lpstr>
      <vt:lpstr>GETTING STARTED</vt:lpstr>
      <vt:lpstr>Installing Ionic</vt:lpstr>
      <vt:lpstr>Starting a new project</vt:lpstr>
      <vt:lpstr>Run application in the browser</vt:lpstr>
      <vt:lpstr>Run application on a mobile</vt:lpstr>
      <vt:lpstr>Argh! What’s all these files and folders?</vt:lpstr>
      <vt:lpstr>CHALLENGE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107</cp:revision>
  <dcterms:created xsi:type="dcterms:W3CDTF">2013-09-09T13:00:12Z</dcterms:created>
  <dcterms:modified xsi:type="dcterms:W3CDTF">2019-07-31T20:09:09Z</dcterms:modified>
</cp:coreProperties>
</file>