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51A"/>
    <a:srgbClr val="005A10"/>
    <a:srgbClr val="004200"/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0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25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8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03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47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03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882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93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6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882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4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2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letto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STRUCTURE &amp; THEMEING </a:t>
            </a:r>
            <a:endParaRPr lang="en-US" sz="40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51583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Now we have our components…let’s make them beautiful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Remember Our Car?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166408A-6A91-408A-9CEB-3624741F0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509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Let’s think back to our car…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Think about a car – all cars are built on a similar structure. Elements can be moved and resized but this is always the same. 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Yet to make the car more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attractive and more functional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 add parts to it, we’ll call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these </a:t>
            </a:r>
            <a:r>
              <a:rPr lang="en-GB" b="1" dirty="0">
                <a:solidFill>
                  <a:srgbClr val="FFC000"/>
                </a:solidFill>
              </a:rPr>
              <a:t>attributes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>
              <a:buSzPct val="90000"/>
              <a:buBlip>
                <a:blip r:embed="rId5"/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E3E4-F38E-46D9-81BB-19D9794B7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618" y="3183065"/>
            <a:ext cx="3267739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Remember Our Car?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CE3E4-F38E-46D9-81BB-19D9794B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618" y="3183065"/>
            <a:ext cx="3267739" cy="218255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AE8BDC3-15C9-43EF-8EEE-8F7BA544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962" y="1883291"/>
            <a:ext cx="5872993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Lets pretend we are building our car using HTML. What would we start with? For now lets just focus on the frame.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All the structural parts of our car start out as tags as HTML is made up of a set of tags. And tags have two parts a start </a:t>
            </a:r>
            <a:r>
              <a:rPr lang="en-GB" b="1" dirty="0">
                <a:solidFill>
                  <a:srgbClr val="FFC000"/>
                </a:solidFill>
              </a:rPr>
              <a:t>&lt;tag&gt;</a:t>
            </a:r>
            <a:r>
              <a:rPr lang="en-GB" dirty="0">
                <a:solidFill>
                  <a:schemeClr val="bg1"/>
                </a:solidFill>
              </a:rPr>
              <a:t> and an end </a:t>
            </a:r>
            <a:r>
              <a:rPr lang="en-GB" b="1" dirty="0">
                <a:solidFill>
                  <a:srgbClr val="FFC000"/>
                </a:solidFill>
              </a:rPr>
              <a:t>&lt;/tag&gt;.</a:t>
            </a:r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GB" sz="2600" b="1" dirty="0">
                <a:solidFill>
                  <a:srgbClr val="FFC000"/>
                </a:solidFill>
              </a:rPr>
              <a:t>&lt;Frame&gt;&lt;/Frame&gt; </a:t>
            </a:r>
            <a:r>
              <a:rPr lang="en-GB" sz="2600" dirty="0">
                <a:solidFill>
                  <a:schemeClr val="bg1"/>
                </a:solidFill>
              </a:rPr>
              <a:t>- Here’s or basic frame, but this is boring and will not sell, so we add in our </a:t>
            </a:r>
            <a:r>
              <a:rPr lang="en-GB" sz="2600" b="1" dirty="0">
                <a:solidFill>
                  <a:srgbClr val="FFC000"/>
                </a:solidFill>
              </a:rPr>
              <a:t>attributes</a:t>
            </a:r>
            <a:r>
              <a:rPr lang="en-GB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GB" sz="2600" dirty="0">
                <a:solidFill>
                  <a:schemeClr val="bg1"/>
                </a:solidFill>
              </a:rPr>
              <a:t>&lt;Frame </a:t>
            </a:r>
            <a:r>
              <a:rPr lang="en-GB" sz="2600" b="1" dirty="0">
                <a:solidFill>
                  <a:srgbClr val="FFC000"/>
                </a:solidFill>
              </a:rPr>
              <a:t>mirrors windows</a:t>
            </a:r>
            <a:r>
              <a:rPr lang="en-GB" sz="2600" dirty="0">
                <a:solidFill>
                  <a:schemeClr val="bg1"/>
                </a:solidFill>
              </a:rPr>
              <a:t>&gt;&lt;/Frame&gt; - But it’s still a bit bland, so we mix in some </a:t>
            </a:r>
            <a:r>
              <a:rPr lang="en-GB" sz="2600" b="1" dirty="0">
                <a:solidFill>
                  <a:srgbClr val="FFC000"/>
                </a:solidFill>
              </a:rPr>
              <a:t>properties</a:t>
            </a:r>
            <a:r>
              <a:rPr lang="en-GB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GB" sz="2600" dirty="0">
                <a:solidFill>
                  <a:schemeClr val="bg1"/>
                </a:solidFill>
              </a:rPr>
              <a:t>&lt;Frame mirrors=“</a:t>
            </a:r>
            <a:r>
              <a:rPr lang="en-GB" sz="2600" b="1" dirty="0">
                <a:solidFill>
                  <a:srgbClr val="FFC000"/>
                </a:solidFill>
              </a:rPr>
              <a:t>chrome</a:t>
            </a:r>
            <a:r>
              <a:rPr lang="en-GB" sz="2600" dirty="0">
                <a:solidFill>
                  <a:schemeClr val="bg1"/>
                </a:solidFill>
              </a:rPr>
              <a:t>” windows=“</a:t>
            </a:r>
            <a:r>
              <a:rPr lang="en-GB" sz="2600" b="1" dirty="0">
                <a:solidFill>
                  <a:srgbClr val="FFC000"/>
                </a:solidFill>
              </a:rPr>
              <a:t>50%</a:t>
            </a:r>
            <a:r>
              <a:rPr lang="en-GB" sz="2600" dirty="0">
                <a:solidFill>
                  <a:schemeClr val="bg1"/>
                </a:solidFill>
              </a:rPr>
              <a:t>”&gt;&lt;/Frame&gt; - </a:t>
            </a:r>
            <a:br>
              <a:rPr lang="en-GB" sz="2600" dirty="0">
                <a:solidFill>
                  <a:schemeClr val="bg1"/>
                </a:solidFill>
              </a:rPr>
            </a:br>
            <a:r>
              <a:rPr lang="en-GB" sz="2600" dirty="0">
                <a:solidFill>
                  <a:schemeClr val="bg1"/>
                </a:solidFill>
              </a:rPr>
              <a:t>Now we have an interesting frame for our car.</a:t>
            </a:r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GB" sz="2600" dirty="0">
                <a:solidFill>
                  <a:schemeClr val="bg1"/>
                </a:solidFill>
              </a:rPr>
              <a:t>Finally we put what matters the most in our car, </a:t>
            </a:r>
            <a:br>
              <a:rPr lang="en-GB" sz="2600" dirty="0">
                <a:solidFill>
                  <a:schemeClr val="bg1"/>
                </a:solidFill>
              </a:rPr>
            </a:br>
            <a:r>
              <a:rPr lang="en-GB" sz="2600" dirty="0">
                <a:solidFill>
                  <a:schemeClr val="bg1"/>
                </a:solidFill>
              </a:rPr>
              <a:t>the whole reason it was built in the first place</a:t>
            </a:r>
            <a:br>
              <a:rPr lang="en-GB" sz="2600" dirty="0">
                <a:solidFill>
                  <a:schemeClr val="bg1"/>
                </a:solidFill>
              </a:rPr>
            </a:br>
            <a:r>
              <a:rPr lang="en-GB" sz="2600" dirty="0">
                <a:solidFill>
                  <a:schemeClr val="bg1"/>
                </a:solidFill>
              </a:rPr>
              <a:t>…people!</a:t>
            </a:r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GB" sz="2600" dirty="0">
                <a:solidFill>
                  <a:schemeClr val="bg1"/>
                </a:solidFill>
              </a:rPr>
              <a:t>&lt;Frame mirrors=“chrome” windows=“50%”&gt;</a:t>
            </a:r>
            <a:br>
              <a:rPr lang="en-GB" sz="2600" dirty="0">
                <a:solidFill>
                  <a:schemeClr val="bg1"/>
                </a:solidFill>
              </a:rPr>
            </a:br>
            <a:r>
              <a:rPr lang="en-GB" sz="2600" b="1" dirty="0">
                <a:solidFill>
                  <a:srgbClr val="FFC000"/>
                </a:solidFill>
              </a:rPr>
              <a:t>People</a:t>
            </a:r>
            <a:r>
              <a:rPr lang="en-GB" sz="2600" dirty="0">
                <a:solidFill>
                  <a:schemeClr val="bg1"/>
                </a:solidFill>
              </a:rPr>
              <a:t>&lt;/Frame&gt;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That’s the basics of HTML!</a:t>
            </a:r>
          </a:p>
        </p:txBody>
      </p:sp>
    </p:spTree>
    <p:extLst>
      <p:ext uri="{BB962C8B-B14F-4D97-AF65-F5344CB8AC3E}">
        <p14:creationId xmlns:p14="http://schemas.microsoft.com/office/powerpoint/2010/main" val="2788161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With that in mind….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AE8BDC3-15C9-43EF-8EEE-8F7BA544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6242"/>
            <a:ext cx="5872993" cy="46672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…let’s see how we organise our Ionic pages.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We use </a:t>
            </a:r>
            <a:r>
              <a:rPr lang="en-GB" b="1" dirty="0">
                <a:solidFill>
                  <a:srgbClr val="FFC000"/>
                </a:solidFill>
              </a:rPr>
              <a:t>The Grid System </a:t>
            </a:r>
            <a:r>
              <a:rPr lang="en-GB" dirty="0">
                <a:solidFill>
                  <a:schemeClr val="bg1"/>
                </a:solidFill>
              </a:rPr>
              <a:t>which is the most powerful mobile-first grid system currently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 the web.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And it’s comprised of 3 parts:</a:t>
            </a:r>
          </a:p>
          <a:p>
            <a:pPr>
              <a:buBlip>
                <a:blip r:embed="rId4"/>
              </a:buBlip>
            </a:pPr>
            <a:r>
              <a:rPr lang="en-GB" sz="1900" dirty="0">
                <a:solidFill>
                  <a:schemeClr val="bg1"/>
                </a:solidFill>
              </a:rPr>
              <a:t>Grid </a:t>
            </a:r>
            <a:r>
              <a:rPr lang="en-GB" sz="1900" dirty="0">
                <a:solidFill>
                  <a:srgbClr val="FFC000"/>
                </a:solidFill>
              </a:rPr>
              <a:t>&lt;ion-grid&gt;</a:t>
            </a:r>
          </a:p>
          <a:p>
            <a:pPr>
              <a:buBlip>
                <a:blip r:embed="rId4"/>
              </a:buBlip>
            </a:pPr>
            <a:r>
              <a:rPr lang="en-GB" sz="1900" dirty="0">
                <a:solidFill>
                  <a:schemeClr val="bg1"/>
                </a:solidFill>
              </a:rPr>
              <a:t>Rows  </a:t>
            </a:r>
            <a:r>
              <a:rPr lang="en-GB" sz="1900" dirty="0">
                <a:solidFill>
                  <a:srgbClr val="FFC000"/>
                </a:solidFill>
              </a:rPr>
              <a:t>&lt;ion-row&gt;</a:t>
            </a:r>
          </a:p>
          <a:p>
            <a:pPr>
              <a:buBlip>
                <a:blip r:embed="rId4"/>
              </a:buBlip>
            </a:pPr>
            <a:r>
              <a:rPr lang="en-GB" sz="1900" dirty="0">
                <a:solidFill>
                  <a:schemeClr val="bg1"/>
                </a:solidFill>
              </a:rPr>
              <a:t>Columns </a:t>
            </a:r>
            <a:r>
              <a:rPr lang="en-GB" sz="1900" dirty="0">
                <a:solidFill>
                  <a:srgbClr val="FFC000"/>
                </a:solidFill>
              </a:rPr>
              <a:t>&lt;ion-col size=“x”&gt;</a:t>
            </a:r>
          </a:p>
          <a:p>
            <a:pPr marL="0" indent="0">
              <a:buNone/>
            </a:pPr>
            <a:endParaRPr lang="en-GB" sz="19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C000"/>
                </a:solidFill>
              </a:rPr>
              <a:t>Grids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contain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Rows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Rows</a:t>
            </a:r>
            <a:r>
              <a:rPr lang="en-GB" dirty="0">
                <a:solidFill>
                  <a:srgbClr val="FFC000"/>
                </a:solidFill>
              </a:rPr>
              <a:t> 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contain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E3119-0E2F-47FE-960E-76A7052E10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207" t="20177" r="14468" b="14337"/>
          <a:stretch/>
        </p:blipFill>
        <p:spPr>
          <a:xfrm>
            <a:off x="8658657" y="2001794"/>
            <a:ext cx="2273862" cy="44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7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Grid Customisation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AE8BDC3-15C9-43EF-8EEE-8F7BA544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3336"/>
            <a:ext cx="587299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Columns will </a:t>
            </a:r>
            <a:r>
              <a:rPr lang="en-GB" b="1" dirty="0">
                <a:solidFill>
                  <a:srgbClr val="FFC000"/>
                </a:solidFill>
              </a:rPr>
              <a:t>expand</a:t>
            </a:r>
            <a:r>
              <a:rPr lang="en-GB" dirty="0">
                <a:solidFill>
                  <a:schemeClr val="bg1"/>
                </a:solidFill>
              </a:rPr>
              <a:t> to fill the row, and will resize to fit </a:t>
            </a:r>
            <a:r>
              <a:rPr lang="en-GB" dirty="0">
                <a:solidFill>
                  <a:srgbClr val="FFC000"/>
                </a:solidFill>
              </a:rPr>
              <a:t>additional</a:t>
            </a:r>
            <a:r>
              <a:rPr lang="en-GB" dirty="0">
                <a:solidFill>
                  <a:schemeClr val="bg1"/>
                </a:solidFill>
              </a:rPr>
              <a:t> columns. 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It is based on a </a:t>
            </a:r>
            <a:r>
              <a:rPr lang="en-GB" b="1" dirty="0">
                <a:solidFill>
                  <a:srgbClr val="FFC000"/>
                </a:solidFill>
              </a:rPr>
              <a:t>12</a:t>
            </a:r>
            <a:r>
              <a:rPr lang="en-GB" dirty="0">
                <a:solidFill>
                  <a:srgbClr val="FFC000"/>
                </a:solidFill>
              </a:rPr>
              <a:t> column layout </a:t>
            </a:r>
            <a:br>
              <a:rPr lang="en-GB" dirty="0">
                <a:solidFill>
                  <a:srgbClr val="FFC000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with different breakpoints based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 the screen size. 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rgbClr val="FFC000"/>
                </a:solidFill>
              </a:rPr>
              <a:t>number</a:t>
            </a:r>
            <a:r>
              <a:rPr lang="en-GB" dirty="0">
                <a:solidFill>
                  <a:schemeClr val="bg1"/>
                </a:solidFill>
              </a:rPr>
              <a:t> of columns can be </a:t>
            </a:r>
            <a:r>
              <a:rPr lang="en-GB" dirty="0">
                <a:solidFill>
                  <a:srgbClr val="FFC000"/>
                </a:solidFill>
              </a:rPr>
              <a:t>customized</a:t>
            </a:r>
            <a:r>
              <a:rPr lang="en-GB" dirty="0">
                <a:solidFill>
                  <a:schemeClr val="bg1"/>
                </a:solidFill>
              </a:rPr>
              <a:t> using CSS.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E3119-0E2F-47FE-960E-76A7052E1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07" t="20177" r="14468" b="14337"/>
          <a:stretch/>
        </p:blipFill>
        <p:spPr>
          <a:xfrm>
            <a:off x="8658657" y="2001794"/>
            <a:ext cx="2273862" cy="44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60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Theming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AE8BDC3-15C9-43EF-8EEE-8F7BA544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3336"/>
            <a:ext cx="5872993" cy="46672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Now we have our content organised, we can really start to think about how it might look.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Ionic comes with a </a:t>
            </a:r>
            <a:r>
              <a:rPr lang="en-GB" dirty="0">
                <a:solidFill>
                  <a:srgbClr val="FFC000"/>
                </a:solidFill>
              </a:rPr>
              <a:t>built-in theme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(as shown to the right)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All of the Ionic components are themed using </a:t>
            </a:r>
            <a:r>
              <a:rPr lang="en-GB" dirty="0">
                <a:solidFill>
                  <a:srgbClr val="FFC000"/>
                </a:solidFill>
              </a:rPr>
              <a:t>CSS properties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80000"/>
              </a:lnSpc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&lt;ion-* </a:t>
            </a:r>
            <a:r>
              <a:rPr lang="en-GB" dirty="0">
                <a:solidFill>
                  <a:srgbClr val="FFC000"/>
                </a:solidFill>
              </a:rPr>
              <a:t>color=“primary”</a:t>
            </a:r>
            <a:r>
              <a:rPr lang="en-GB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4D158-10C3-4C1D-9ABF-927AF46B30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07" t="31944" r="32638" b="16036"/>
          <a:stretch/>
        </p:blipFill>
        <p:spPr>
          <a:xfrm>
            <a:off x="7621599" y="2490594"/>
            <a:ext cx="4160109" cy="35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19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Theme Modification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AE8BDC3-15C9-43EF-8EEE-8F7BA544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3336"/>
            <a:ext cx="5872993" cy="4667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GB" sz="3000" dirty="0">
                <a:solidFill>
                  <a:schemeClr val="bg1"/>
                </a:solidFill>
              </a:rPr>
              <a:t>To modify a theme </a:t>
            </a:r>
            <a:r>
              <a:rPr lang="en-US" altLang="en-US" sz="3000" dirty="0">
                <a:solidFill>
                  <a:schemeClr val="bg1"/>
                </a:solidFill>
              </a:rPr>
              <a:t>all variations for that colour should be set. For example, to change the secondary color to #</a:t>
            </a:r>
            <a:r>
              <a:rPr lang="en-US" altLang="en-US" sz="3000" dirty="0">
                <a:solidFill>
                  <a:srgbClr val="004200"/>
                </a:solidFill>
              </a:rPr>
              <a:t>006600</a:t>
            </a:r>
            <a:r>
              <a:rPr lang="en-US" altLang="en-US" sz="3000" dirty="0">
                <a:solidFill>
                  <a:schemeClr val="bg1"/>
                </a:solidFill>
              </a:rPr>
              <a:t>, set the following CSS properties: 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1600" dirty="0">
                <a:solidFill>
                  <a:srgbClr val="FF6810"/>
                </a:solidFill>
                <a:latin typeface="var(--code-font-family)"/>
              </a:rPr>
              <a:t>:root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{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 </a:t>
            </a:r>
            <a:br>
              <a:rPr lang="en-US" altLang="en-US" sz="16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1600" dirty="0">
                <a:solidFill>
                  <a:srgbClr val="8454FF"/>
                </a:solidFill>
                <a:latin typeface="var(--code-font-family)"/>
              </a:rPr>
              <a:t>--ion-color-secondary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#006600; </a:t>
            </a:r>
            <a:br>
              <a:rPr lang="en-US" altLang="en-US" sz="16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-</a:t>
            </a:r>
            <a:r>
              <a:rPr lang="en-US" altLang="en-US" sz="1600" dirty="0">
                <a:solidFill>
                  <a:srgbClr val="8454FF"/>
                </a:solidFill>
                <a:latin typeface="var(--code-font-family)"/>
              </a:rPr>
              <a:t>-ion-color-secondary-rgb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0,102,0; </a:t>
            </a:r>
            <a:br>
              <a:rPr lang="en-US" altLang="en-US" sz="16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1600" dirty="0">
                <a:solidFill>
                  <a:srgbClr val="8454FF"/>
                </a:solidFill>
                <a:latin typeface="var(--code-font-family)"/>
              </a:rPr>
              <a:t>--ion-color-secondary-contrast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#ffffff; </a:t>
            </a:r>
            <a:br>
              <a:rPr lang="en-US" altLang="en-US" sz="1600" dirty="0">
                <a:solidFill>
                  <a:schemeClr val="bg1"/>
                </a:solidFill>
                <a:latin typeface="var(--code-font-family)"/>
              </a:rPr>
            </a:br>
            <a:r>
              <a:rPr lang="en-US" altLang="en-US" sz="1600" dirty="0">
                <a:solidFill>
                  <a:srgbClr val="8454FF"/>
                </a:solidFill>
                <a:latin typeface="var(--code-font-family)"/>
              </a:rPr>
              <a:t>--ion-color-secondary-contrast-rgb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255,255,255; </a:t>
            </a:r>
            <a:br>
              <a:rPr lang="en-US" altLang="en-US" sz="1600" dirty="0">
                <a:solidFill>
                  <a:schemeClr val="bg1"/>
                </a:solidFill>
                <a:latin typeface="var(--code-font-family)"/>
              </a:rPr>
            </a:br>
            <a:r>
              <a:rPr lang="en-US" altLang="en-US" sz="1600" dirty="0">
                <a:solidFill>
                  <a:srgbClr val="8454FF"/>
                </a:solidFill>
                <a:latin typeface="var(--code-font-family)"/>
              </a:rPr>
              <a:t>--ion-color-secondary-shade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#005a00; </a:t>
            </a:r>
            <a:br>
              <a:rPr lang="en-US" altLang="en-US" sz="16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1600" dirty="0">
                <a:solidFill>
                  <a:srgbClr val="8454FF"/>
                </a:solidFill>
                <a:latin typeface="var(--code-font-family)"/>
              </a:rPr>
              <a:t>--ion-color-secondary-tint</a:t>
            </a:r>
            <a:r>
              <a:rPr lang="en-US" altLang="en-US" sz="16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#1a751a; </a:t>
            </a:r>
            <a:br>
              <a:rPr lang="en-US" altLang="en-US" sz="1600" dirty="0">
                <a:solidFill>
                  <a:schemeClr val="bg1"/>
                </a:solidFill>
                <a:latin typeface="var(--code-font-family)"/>
              </a:rPr>
            </a:br>
            <a:r>
              <a:rPr lang="en-US" altLang="en-US" sz="1600" dirty="0">
                <a:solidFill>
                  <a:schemeClr val="bg1"/>
                </a:solidFill>
                <a:latin typeface="var(--code-font-family)"/>
              </a:rPr>
              <a:t>}</a:t>
            </a:r>
            <a:r>
              <a:rPr lang="en-US" altLang="en-US" sz="11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altLang="en-US" sz="3100" dirty="0">
                <a:solidFill>
                  <a:schemeClr val="bg1"/>
                </a:solidFill>
              </a:rPr>
              <a:t>When </a:t>
            </a:r>
            <a:r>
              <a:rPr lang="en-US" altLang="en-US" sz="3100" dirty="0">
                <a:solidFill>
                  <a:srgbClr val="004200"/>
                </a:solidFill>
              </a:rPr>
              <a:t>secondary</a:t>
            </a:r>
            <a:r>
              <a:rPr lang="en-US" altLang="en-US" sz="3100" dirty="0">
                <a:solidFill>
                  <a:schemeClr val="bg1"/>
                </a:solidFill>
              </a:rPr>
              <a:t> is applied to a button </a:t>
            </a:r>
            <a:br>
              <a:rPr lang="en-US" altLang="en-US" sz="3100" dirty="0">
                <a:solidFill>
                  <a:schemeClr val="bg1"/>
                </a:solidFill>
              </a:rPr>
            </a:br>
            <a:r>
              <a:rPr lang="en-US" altLang="en-US" sz="3100" dirty="0">
                <a:solidFill>
                  <a:schemeClr val="bg1"/>
                </a:solidFill>
              </a:rPr>
              <a:t>not only is the 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2700" dirty="0">
                <a:solidFill>
                  <a:srgbClr val="FFC000"/>
                </a:solidFill>
              </a:rPr>
              <a:t>base </a:t>
            </a:r>
            <a:r>
              <a:rPr lang="en-US" altLang="en-US" sz="2700" dirty="0">
                <a:solidFill>
                  <a:schemeClr val="bg1"/>
                </a:solidFill>
              </a:rPr>
              <a:t>colour #</a:t>
            </a:r>
            <a:r>
              <a:rPr lang="en-US" altLang="en-US" sz="2700" dirty="0">
                <a:solidFill>
                  <a:srgbClr val="004200"/>
                </a:solidFill>
              </a:rPr>
              <a:t>006600</a:t>
            </a:r>
            <a:r>
              <a:rPr lang="en-US" altLang="en-US" sz="2700" dirty="0">
                <a:solidFill>
                  <a:schemeClr val="bg1"/>
                </a:solidFill>
              </a:rPr>
              <a:t> used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2700" dirty="0">
                <a:solidFill>
                  <a:schemeClr val="bg1"/>
                </a:solidFill>
              </a:rPr>
              <a:t>but the </a:t>
            </a:r>
            <a:r>
              <a:rPr lang="en-US" altLang="en-US" sz="2700" dirty="0">
                <a:solidFill>
                  <a:srgbClr val="FFC000"/>
                </a:solidFill>
              </a:rPr>
              <a:t>contrast </a:t>
            </a:r>
            <a:r>
              <a:rPr lang="en-US" altLang="en-US" sz="2700" dirty="0">
                <a:solidFill>
                  <a:schemeClr val="bg1"/>
                </a:solidFill>
              </a:rPr>
              <a:t>colour</a:t>
            </a:r>
            <a:r>
              <a:rPr lang="en-US" altLang="en-US" sz="2700" dirty="0">
                <a:solidFill>
                  <a:srgbClr val="FFC000"/>
                </a:solidFill>
              </a:rPr>
              <a:t> </a:t>
            </a:r>
            <a:r>
              <a:rPr lang="en-US" altLang="en-US" sz="2700" dirty="0">
                <a:solidFill>
                  <a:schemeClr val="bg1"/>
                </a:solidFill>
              </a:rPr>
              <a:t>#FFFFFF is used </a:t>
            </a:r>
            <a:br>
              <a:rPr lang="en-US" altLang="en-US" sz="2700" dirty="0">
                <a:solidFill>
                  <a:schemeClr val="bg1"/>
                </a:solidFill>
              </a:rPr>
            </a:br>
            <a:r>
              <a:rPr lang="en-US" altLang="en-US" sz="2700" dirty="0">
                <a:solidFill>
                  <a:schemeClr val="bg1"/>
                </a:solidFill>
              </a:rPr>
              <a:t>for the text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2700" dirty="0">
                <a:solidFill>
                  <a:schemeClr val="bg1"/>
                </a:solidFill>
              </a:rPr>
              <a:t>along with </a:t>
            </a:r>
            <a:r>
              <a:rPr lang="en-US" altLang="en-US" sz="2700" dirty="0">
                <a:solidFill>
                  <a:srgbClr val="FFC000"/>
                </a:solidFill>
              </a:rPr>
              <a:t>shade</a:t>
            </a:r>
            <a:r>
              <a:rPr lang="en-US" altLang="en-US" sz="2700" dirty="0">
                <a:solidFill>
                  <a:schemeClr val="bg1"/>
                </a:solidFill>
              </a:rPr>
              <a:t> #</a:t>
            </a:r>
            <a:r>
              <a:rPr lang="en-US" altLang="en-US" sz="2700" dirty="0">
                <a:solidFill>
                  <a:srgbClr val="005A10"/>
                </a:solidFill>
              </a:rPr>
              <a:t>005A00</a:t>
            </a:r>
            <a:r>
              <a:rPr lang="en-US" altLang="en-US" sz="2700" dirty="0">
                <a:solidFill>
                  <a:schemeClr val="bg1"/>
                </a:solidFill>
              </a:rPr>
              <a:t> 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2700" dirty="0">
                <a:solidFill>
                  <a:srgbClr val="FFC000"/>
                </a:solidFill>
              </a:rPr>
              <a:t>tint</a:t>
            </a:r>
            <a:r>
              <a:rPr lang="en-US" altLang="en-US" sz="2700" dirty="0">
                <a:solidFill>
                  <a:schemeClr val="bg1"/>
                </a:solidFill>
              </a:rPr>
              <a:t> #</a:t>
            </a:r>
            <a:r>
              <a:rPr lang="en-US" altLang="en-US" sz="2700" dirty="0">
                <a:solidFill>
                  <a:srgbClr val="1A751A"/>
                </a:solidFill>
              </a:rPr>
              <a:t>1A751A</a:t>
            </a:r>
            <a:r>
              <a:rPr lang="en-US" altLang="en-US" sz="2700" dirty="0">
                <a:solidFill>
                  <a:schemeClr val="bg1"/>
                </a:solidFill>
              </a:rPr>
              <a:t> colours 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2700" dirty="0">
                <a:solidFill>
                  <a:schemeClr val="bg1"/>
                </a:solidFill>
              </a:rPr>
              <a:t>for different </a:t>
            </a:r>
            <a:r>
              <a:rPr lang="en-US" altLang="en-US" sz="2700" dirty="0">
                <a:solidFill>
                  <a:srgbClr val="FFC000"/>
                </a:solidFill>
              </a:rPr>
              <a:t>states</a:t>
            </a:r>
            <a:r>
              <a:rPr lang="en-US" altLang="en-US" sz="2700" dirty="0">
                <a:solidFill>
                  <a:schemeClr val="bg1"/>
                </a:solidFill>
              </a:rPr>
              <a:t> of the button</a:t>
            </a:r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altLang="en-US" sz="3100" dirty="0">
                <a:solidFill>
                  <a:schemeClr val="bg1"/>
                </a:solidFill>
              </a:rPr>
              <a:t>These colours all make up our app </a:t>
            </a:r>
            <a:r>
              <a:rPr lang="en-US" altLang="en-US" sz="3100" dirty="0">
                <a:solidFill>
                  <a:srgbClr val="FFC000"/>
                </a:solidFill>
              </a:rPr>
              <a:t>brand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Blip>
                <a:blip r:embed="rId5"/>
              </a:buBlip>
            </a:pPr>
            <a:endParaRPr lang="en-US" alt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Blip>
                <a:blip r:embed="rId5"/>
              </a:buBlip>
            </a:pP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Blip>
                <a:blip r:embed="rId5"/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4D158-10C3-4C1D-9ABF-927AF46B30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07" t="31944" r="32638" b="16036"/>
          <a:stretch/>
        </p:blipFill>
        <p:spPr>
          <a:xfrm>
            <a:off x="7621599" y="2490594"/>
            <a:ext cx="4160109" cy="35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19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Theme Additions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50000"/>
              <a:buFontTx/>
              <a:buBlip>
                <a:blip r:embed="rId3"/>
              </a:buBlip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ringsteel Lig" panose="020B0304040507060003" pitchFamily="34" charset="0"/>
              <a:ea typeface="+mn-ea"/>
              <a:cs typeface="+mn-cs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AE8BDC3-15C9-43EF-8EEE-8F7BA5441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3336"/>
            <a:ext cx="5872993" cy="466725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altLang="en-US" sz="3500" dirty="0">
                <a:solidFill>
                  <a:schemeClr val="bg1"/>
                </a:solidFill>
              </a:rPr>
              <a:t>To add a new color, create a class that defines all of the </a:t>
            </a:r>
            <a:r>
              <a:rPr lang="en-US" altLang="en-US" sz="3500" dirty="0">
                <a:solidFill>
                  <a:srgbClr val="FFC000"/>
                </a:solidFill>
              </a:rPr>
              <a:t>variations</a:t>
            </a:r>
            <a:r>
              <a:rPr lang="en-US" altLang="en-US" sz="3500" dirty="0">
                <a:solidFill>
                  <a:schemeClr val="bg1"/>
                </a:solidFill>
              </a:rPr>
              <a:t> using CSS variables for that color. The class should be written as .ion-color-{COLOR}. For example, to add a color called favorite, the following class could be added:  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3200" dirty="0">
                <a:solidFill>
                  <a:srgbClr val="FF6810"/>
                </a:solidFill>
                <a:latin typeface="var(--code-font-family)"/>
              </a:rPr>
              <a:t>.ion-color-favorite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 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{ </a:t>
            </a:r>
            <a:br>
              <a:rPr lang="en-US" altLang="en-US" sz="32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rgbClr val="8454FF"/>
                </a:solidFill>
                <a:latin typeface="var(--code-font-family)"/>
              </a:rPr>
              <a:t>--ion-color-base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#69bb7b; </a:t>
            </a:r>
            <a:br>
              <a:rPr lang="en-US" altLang="en-US" sz="3200" dirty="0">
                <a:solidFill>
                  <a:schemeClr val="bg1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rgbClr val="8454FF"/>
                </a:solidFill>
                <a:latin typeface="var(--code-font-family)"/>
              </a:rPr>
              <a:t>--ion-color-base-rgb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105,187,123; </a:t>
            </a:r>
            <a:br>
              <a:rPr lang="en-US" altLang="en-US" sz="3200" dirty="0">
                <a:solidFill>
                  <a:schemeClr val="bg1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rgbClr val="8454FF"/>
                </a:solidFill>
                <a:latin typeface="var(--code-font-family)"/>
              </a:rPr>
              <a:t>--ion-color-contrast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#ffffff; </a:t>
            </a:r>
            <a:br>
              <a:rPr lang="en-US" altLang="en-US" sz="32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rgbClr val="8454FF"/>
                </a:solidFill>
                <a:latin typeface="var(--code-font-family)"/>
              </a:rPr>
              <a:t>--ion-color-contrast-rgb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255,255,255;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 </a:t>
            </a:r>
            <a:br>
              <a:rPr lang="en-US" altLang="en-US" sz="32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rgbClr val="8454FF"/>
                </a:solidFill>
                <a:latin typeface="var(--code-font-family)"/>
              </a:rPr>
              <a:t>--ion-color-shade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#5ca56c; </a:t>
            </a:r>
            <a:br>
              <a:rPr lang="en-US" altLang="en-US" sz="32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rgbClr val="8454FF"/>
                </a:solidFill>
                <a:latin typeface="var(--code-font-family)"/>
              </a:rPr>
              <a:t>--ion-color-tint</a:t>
            </a:r>
            <a:r>
              <a:rPr lang="en-US" altLang="en-US" sz="3200" dirty="0">
                <a:solidFill>
                  <a:srgbClr val="4E5B6A"/>
                </a:solidFill>
                <a:latin typeface="var(--code-font-family)"/>
              </a:rPr>
              <a:t>: 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#78c288; </a:t>
            </a:r>
            <a:br>
              <a:rPr lang="en-US" altLang="en-US" sz="3200" dirty="0">
                <a:solidFill>
                  <a:srgbClr val="4E5B6A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}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altLang="en-US" sz="3500" dirty="0">
                <a:solidFill>
                  <a:schemeClr val="bg1"/>
                </a:solidFill>
              </a:rPr>
              <a:t>Once added the colour can be used on any </a:t>
            </a:r>
            <a:br>
              <a:rPr lang="en-US" altLang="en-US" sz="3500" dirty="0">
                <a:solidFill>
                  <a:schemeClr val="bg1"/>
                </a:solidFill>
              </a:rPr>
            </a:br>
            <a:r>
              <a:rPr lang="en-US" altLang="en-US" sz="3500" dirty="0">
                <a:solidFill>
                  <a:schemeClr val="bg1"/>
                </a:solidFill>
              </a:rPr>
              <a:t>component that supports the color property</a:t>
            </a:r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&lt;ion-button </a:t>
            </a:r>
            <a:r>
              <a:rPr lang="en-US" altLang="en-US" sz="3200" dirty="0">
                <a:solidFill>
                  <a:srgbClr val="FFC000"/>
                </a:solidFill>
                <a:latin typeface="var(--code-font-family)"/>
              </a:rPr>
              <a:t>color="favorite"</a:t>
            </a: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&gt;</a:t>
            </a:r>
            <a:br>
              <a:rPr lang="en-US" altLang="en-US" sz="3200" dirty="0">
                <a:solidFill>
                  <a:schemeClr val="bg1"/>
                </a:solidFill>
                <a:latin typeface="var(--code-font-family)"/>
              </a:rPr>
            </a:br>
            <a:r>
              <a:rPr lang="en-US" altLang="en-US" sz="3200" dirty="0">
                <a:solidFill>
                  <a:schemeClr val="bg1"/>
                </a:solidFill>
                <a:latin typeface="var(--code-font-family)"/>
              </a:rPr>
              <a:t>Favorite&lt;/ion-button&gt;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endParaRPr lang="en-US" altLang="en-US" sz="3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altLang="en-US" sz="3500" dirty="0">
                <a:solidFill>
                  <a:schemeClr val="bg1"/>
                </a:solidFill>
              </a:rPr>
              <a:t>Bare in mind however, this colour class cannot be </a:t>
            </a:r>
            <a:br>
              <a:rPr lang="en-US" altLang="en-US" sz="3500" dirty="0">
                <a:solidFill>
                  <a:schemeClr val="bg1"/>
                </a:solidFill>
              </a:rPr>
            </a:br>
            <a:r>
              <a:rPr lang="en-US" altLang="en-US" sz="3500" dirty="0">
                <a:solidFill>
                  <a:schemeClr val="bg1"/>
                </a:solidFill>
              </a:rPr>
              <a:t>used as a normal CSS property as it specifically </a:t>
            </a:r>
            <a:br>
              <a:rPr lang="en-US" altLang="en-US" sz="3500" dirty="0">
                <a:solidFill>
                  <a:schemeClr val="bg1"/>
                </a:solidFill>
              </a:rPr>
            </a:br>
            <a:r>
              <a:rPr lang="en-US" altLang="en-US" sz="3500" dirty="0">
                <a:solidFill>
                  <a:schemeClr val="bg1"/>
                </a:solidFill>
              </a:rPr>
              <a:t>specifies a theme colour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4D158-10C3-4C1D-9ABF-927AF46B30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07" t="31944" r="32638" b="16036"/>
          <a:stretch/>
        </p:blipFill>
        <p:spPr>
          <a:xfrm>
            <a:off x="7621599" y="2490594"/>
            <a:ext cx="4160109" cy="35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6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Organise your content using the grid system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Look back at your design and come up with a colour theme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1600" dirty="0">
                <a:solidFill>
                  <a:schemeClr val="bg1"/>
                </a:solidFill>
              </a:rPr>
              <a:t>You can used tools such as </a:t>
            </a:r>
            <a:r>
              <a:rPr lang="en-GB" sz="16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http://paletton.com/</a:t>
            </a:r>
            <a:r>
              <a:rPr lang="en-GB" sz="1600" dirty="0">
                <a:solidFill>
                  <a:srgbClr val="FFC000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to make a contrasting theme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Once you have a theme, apply this to your mobile application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For bonus points add some extra colours and apply them to at least one component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 shot of your newly themed content on our Discord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24602</TotalTime>
  <Words>393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BorisBlackBloxx</vt:lpstr>
      <vt:lpstr>Calibri</vt:lpstr>
      <vt:lpstr>Calibri Light</vt:lpstr>
      <vt:lpstr>Jaapokki</vt:lpstr>
      <vt:lpstr>Springsteel Lig</vt:lpstr>
      <vt:lpstr>var(--code-font-family)</vt:lpstr>
      <vt:lpstr>Wingdings</vt:lpstr>
      <vt:lpstr>Office Theme</vt:lpstr>
      <vt:lpstr>1_Office Theme</vt:lpstr>
      <vt:lpstr>STRUCTURE &amp; THEMEING </vt:lpstr>
      <vt:lpstr>Remember Our Car?</vt:lpstr>
      <vt:lpstr>Remember Our Car?</vt:lpstr>
      <vt:lpstr>With that in mind….</vt:lpstr>
      <vt:lpstr>Grid Customisation</vt:lpstr>
      <vt:lpstr>Theming</vt:lpstr>
      <vt:lpstr>Theme Modification</vt:lpstr>
      <vt:lpstr>Theme Additions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138</cp:revision>
  <dcterms:created xsi:type="dcterms:W3CDTF">2013-09-09T13:00:12Z</dcterms:created>
  <dcterms:modified xsi:type="dcterms:W3CDTF">2019-07-31T20:35:30Z</dcterms:modified>
</cp:coreProperties>
</file>