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2" r:id="rId5"/>
    <p:sldId id="257" r:id="rId6"/>
    <p:sldId id="261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240FD-281C-4735-A9FD-1F40913A0CFF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089D-CB15-462F-817E-EF931D16F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0EFC-B410-DF48-A3D6-5C21FCCD981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9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0EFC-B410-DF48-A3D6-5C21FCCD981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1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449" y="372267"/>
            <a:ext cx="36785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bs.twimg.com/profile_banners/192370815/1373928556/web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8"/>
          <a:stretch/>
        </p:blipFill>
        <p:spPr bwMode="auto">
          <a:xfrm rot="5400000">
            <a:off x="8991601" y="3003550"/>
            <a:ext cx="4953000" cy="1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3784600"/>
          </a:xfrm>
          <a:solidFill>
            <a:schemeClr val="tx2"/>
          </a:solidFill>
        </p:spPr>
        <p:txBody>
          <a:bodyPr lIns="640080" tIns="365760" rIns="457200" bIns="274320" anchor="b" anchorCtr="0"/>
          <a:lstStyle>
            <a:lvl1pPr marL="0" indent="0">
              <a:buNone/>
              <a:defRPr sz="2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97129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89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245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931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1135" y="4886959"/>
            <a:ext cx="10901139" cy="1327231"/>
          </a:xfrm>
        </p:spPr>
        <p:txBody>
          <a:bodyPr/>
          <a:lstStyle>
            <a:lvl1pPr marL="0" marR="0" indent="0" algn="l" defTabSz="5861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Clr>
                <a:schemeClr val="accent1"/>
              </a:buClr>
              <a:buSzPct val="70000"/>
              <a:buFontTx/>
              <a:buNone/>
              <a:tabLst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7129" indent="0">
              <a:spcBef>
                <a:spcPts val="0"/>
              </a:spcBef>
              <a:spcAft>
                <a:spcPts val="1067"/>
              </a:spcAft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96289" indent="0">
              <a:spcBef>
                <a:spcPts val="0"/>
              </a:spcBef>
              <a:spcAft>
                <a:spcPts val="1067"/>
              </a:spcAft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83245" indent="0">
              <a:spcBef>
                <a:spcPts val="0"/>
              </a:spcBef>
              <a:spcAft>
                <a:spcPts val="1067"/>
              </a:spcAft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96931" indent="0">
              <a:spcBef>
                <a:spcPts val="0"/>
              </a:spcBef>
              <a:spcAft>
                <a:spcPts val="1067"/>
              </a:spcAft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1133" y="3835401"/>
            <a:ext cx="10901139" cy="984169"/>
          </a:xfrm>
        </p:spPr>
        <p:txBody>
          <a:bodyPr anchor="b"/>
          <a:lstStyle>
            <a:lvl1pPr algn="l">
              <a:defRPr lang="en-US" sz="3200" b="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656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8" descr="https://pbs.twimg.com/profile_banners/192370815/1373928556/web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8"/>
          <a:stretch/>
        </p:blipFill>
        <p:spPr bwMode="auto">
          <a:xfrm rot="5400000">
            <a:off x="10063204" y="3455399"/>
            <a:ext cx="3378587" cy="8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7A489"/>
          </a:solidFill>
          <a:latin typeface="BorisBlackBloxx" panose="02000605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legislation.gov.uk/ukpga/1995/50/contents" TargetMode="External"/><Relationship Id="rId4" Type="http://schemas.openxmlformats.org/officeDocument/2006/relationships/hyperlink" Target="http://www.access-board.gov/guidelines-and-standards/communications-and-it/about-the-section-508-standard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21" Type="http://schemas.microsoft.com/office/2007/relationships/hdphoto" Target="../media/hdphoto8.wdp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17" Type="http://schemas.openxmlformats.org/officeDocument/2006/relationships/image" Target="../media/image3.png"/><Relationship Id="rId2" Type="http://schemas.openxmlformats.org/officeDocument/2006/relationships/image" Target="../media/image4.jpeg"/><Relationship Id="rId16" Type="http://schemas.microsoft.com/office/2007/relationships/hdphoto" Target="../media/hdphoto6.wdp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19" Type="http://schemas.microsoft.com/office/2007/relationships/hdphoto" Target="../media/hdphoto7.wdp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ARE WE MISSING SOMETHING?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Liane Stevenson | @webdevelopwolf | www.webdevelopwolf.com</a:t>
            </a:r>
          </a:p>
          <a:p>
            <a:r>
              <a:rPr lang="en-GB" dirty="0"/>
              <a:t>Abstract Thinking / HaulTech</a:t>
            </a:r>
          </a:p>
        </p:txBody>
      </p:sp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div</a:t>
            </a:r>
            <a:r>
              <a:rPr lang="en-US" dirty="0"/>
              <a:t>&gt;</a:t>
            </a:r>
          </a:p>
          <a:p>
            <a:r>
              <a:rPr lang="en-US" dirty="0"/>
              <a:t>			&lt;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</a:t>
            </a:r>
            <a:r>
              <a:rPr lang="en-US" dirty="0"/>
              <a:t>&gt;</a:t>
            </a:r>
          </a:p>
          <a:p>
            <a:r>
              <a:rPr lang="en-US" dirty="0"/>
              <a:t>		&lt;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</a:t>
            </a:r>
            <a:r>
              <a:rPr lang="en-US" dirty="0"/>
              <a:t>&gt;&lt;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td</a:t>
            </a:r>
            <a:r>
              <a:rPr lang="en-US" dirty="0"/>
              <a:t>&gt;</a:t>
            </a:r>
          </a:p>
          <a:p>
            <a:r>
              <a:rPr lang="en-US" dirty="0"/>
              <a:t>Table text &lt;/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td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</a:t>
            </a:r>
            <a:r>
              <a:rPr lang="en-US" dirty="0"/>
              <a:t>&gt;&lt;/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</a:t>
            </a:r>
            <a:r>
              <a:rPr lang="en-US" dirty="0"/>
              <a:t>&gt;&lt;/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One</a:t>
            </a:r>
          </a:p>
        </p:txBody>
      </p:sp>
    </p:spTree>
    <p:extLst>
      <p:ext uri="{BB962C8B-B14F-4D97-AF65-F5344CB8AC3E}">
        <p14:creationId xmlns:p14="http://schemas.microsoft.com/office/powerpoint/2010/main" val="39824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&lt;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400" dirty="0"/>
              <a:t>&gt;</a:t>
            </a:r>
          </a:p>
          <a:p>
            <a:r>
              <a:rPr lang="en-US" sz="2400" dirty="0"/>
              <a:t>	&lt;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</a:t>
            </a:r>
            <a:r>
              <a:rPr lang="en-US" sz="2400" dirty="0"/>
              <a:t>&gt;</a:t>
            </a:r>
          </a:p>
          <a:p>
            <a:r>
              <a:rPr lang="en-US" sz="2400" dirty="0"/>
              <a:t>		&lt;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			&lt;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td</a:t>
            </a:r>
            <a:r>
              <a:rPr lang="en-US" sz="2400" dirty="0"/>
              <a:t>&gt;Table text&lt;/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td</a:t>
            </a:r>
            <a:r>
              <a:rPr lang="en-US" sz="2400" dirty="0"/>
              <a:t>&gt;</a:t>
            </a:r>
          </a:p>
          <a:p>
            <a:r>
              <a:rPr lang="en-US" sz="2400" dirty="0"/>
              <a:t>		&lt;/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	&lt;/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400" dirty="0"/>
              <a:t>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Two</a:t>
            </a:r>
          </a:p>
        </p:txBody>
      </p:sp>
    </p:spTree>
    <p:extLst>
      <p:ext uri="{BB962C8B-B14F-4D97-AF65-F5344CB8AC3E}">
        <p14:creationId xmlns:p14="http://schemas.microsoft.com/office/powerpoint/2010/main" val="1053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 |  BENEFITS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1A32AE9-03A7-42B8-8B0C-ACF6006CF915}"/>
              </a:ext>
            </a:extLst>
          </p:cNvPr>
          <p:cNvSpPr txBox="1">
            <a:spLocks/>
          </p:cNvSpPr>
          <p:nvPr/>
        </p:nvSpPr>
        <p:spPr>
          <a:xfrm>
            <a:off x="5923253" y="2886795"/>
            <a:ext cx="3462528" cy="2084832"/>
          </a:xfrm>
          <a:prstGeom prst="rect">
            <a:avLst/>
          </a:prstGeom>
          <a:solidFill>
            <a:srgbClr val="9CCB42"/>
          </a:solidFill>
        </p:spPr>
        <p:txBody>
          <a:bodyPr vert="horz" lIns="45720" tIns="45720" rIns="45720" bIns="45720" rtlCol="0" anchor="ctr">
            <a:normAutofit/>
          </a:bodyPr>
          <a:lstStyle>
            <a:lvl1pPr marL="0" indent="0" algn="ctr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sz="32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Arial"/>
              </a:defRPr>
            </a:lvl1pPr>
            <a:lvl2pPr marL="297129" indent="0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596289" indent="0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None/>
              <a:defRPr sz="2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883245" indent="0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None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096931" indent="0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86116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26722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anose="020B0503030403020204" pitchFamily="34" charset="0"/>
                <a:ea typeface="+mn-ea"/>
                <a:cs typeface="Arial"/>
              </a:rPr>
              <a:t>Direct cost savings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819E3B-7627-468C-B71B-6CBA55DF7203}"/>
              </a:ext>
            </a:extLst>
          </p:cNvPr>
          <p:cNvSpPr txBox="1">
            <a:spLocks/>
          </p:cNvSpPr>
          <p:nvPr/>
        </p:nvSpPr>
        <p:spPr>
          <a:xfrm>
            <a:off x="2200548" y="2886795"/>
            <a:ext cx="3462528" cy="2084832"/>
          </a:xfrm>
          <a:prstGeom prst="rect">
            <a:avLst/>
          </a:prstGeom>
          <a:solidFill>
            <a:srgbClr val="F26722"/>
          </a:solidFill>
        </p:spPr>
        <p:txBody>
          <a:bodyPr vert="horz" lIns="45720" tIns="45720" rIns="45720" bIns="45720" rtlCol="0" anchor="ctr">
            <a:normAutofit/>
          </a:bodyPr>
          <a:lstStyle>
            <a:lvl1pPr marL="0" indent="0" algn="ctr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sz="32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Arial"/>
              </a:defRPr>
            </a:lvl1pPr>
            <a:lvl2pPr marL="297129" indent="0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596289" indent="0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None/>
              <a:defRPr sz="2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883245" indent="0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None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096931" indent="0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86116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26722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anose="020B0503030403020204" pitchFamily="34" charset="0"/>
                <a:ea typeface="+mn-ea"/>
                <a:cs typeface="Arial"/>
              </a:rPr>
              <a:t>Increased software use</a:t>
            </a:r>
          </a:p>
        </p:txBody>
      </p:sp>
    </p:spTree>
    <p:extLst>
      <p:ext uri="{BB962C8B-B14F-4D97-AF65-F5344CB8AC3E}">
        <p14:creationId xmlns:p14="http://schemas.microsoft.com/office/powerpoint/2010/main" val="12806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 |  CONSIDERATIONS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1274D8B-AB29-4413-B8E4-6409CC329E3E}"/>
              </a:ext>
            </a:extLst>
          </p:cNvPr>
          <p:cNvSpPr txBox="1">
            <a:spLocks/>
          </p:cNvSpPr>
          <p:nvPr/>
        </p:nvSpPr>
        <p:spPr>
          <a:xfrm>
            <a:off x="5796254" y="2898615"/>
            <a:ext cx="3462528" cy="2084832"/>
          </a:xfrm>
          <a:prstGeom prst="rect">
            <a:avLst/>
          </a:prstGeom>
          <a:solidFill>
            <a:srgbClr val="66AEBA"/>
          </a:solidFill>
        </p:spPr>
        <p:txBody>
          <a:bodyPr vert="horz" lIns="45720" tIns="45720" rIns="45720" bIns="45720" rtlCol="0" anchor="ctr">
            <a:normAutofit/>
          </a:bodyPr>
          <a:lstStyle>
            <a:lvl1pPr marL="0" indent="0" algn="ctr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sz="32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Arial"/>
              </a:defRPr>
            </a:lvl1pPr>
            <a:lvl2pPr marL="297129" indent="0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596289" indent="0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None/>
              <a:defRPr sz="2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883245" indent="0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None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096931" indent="0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86116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26722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anose="020B0503030403020204" pitchFamily="34" charset="0"/>
                <a:ea typeface="+mn-ea"/>
                <a:cs typeface="Arial"/>
              </a:rPr>
              <a:t>Ongoing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anose="020B0503030403020204" pitchFamily="34" charset="0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anose="020B0503030403020204" pitchFamily="34" charset="0"/>
                <a:ea typeface="+mn-ea"/>
                <a:cs typeface="Arial"/>
              </a:rPr>
              <a:t>costs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 panose="020B0503030403020204" pitchFamily="34" charset="0"/>
              <a:ea typeface="+mn-ea"/>
              <a:cs typeface="Arial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848BD1C-D00A-4E6D-91E8-59D173A981D6}"/>
              </a:ext>
            </a:extLst>
          </p:cNvPr>
          <p:cNvSpPr txBox="1">
            <a:spLocks/>
          </p:cNvSpPr>
          <p:nvPr/>
        </p:nvSpPr>
        <p:spPr>
          <a:xfrm>
            <a:off x="2022749" y="2898615"/>
            <a:ext cx="3462528" cy="2084832"/>
          </a:xfrm>
          <a:prstGeom prst="rect">
            <a:avLst/>
          </a:prstGeom>
          <a:solidFill>
            <a:srgbClr val="FFFFFF">
              <a:lumMod val="65000"/>
            </a:srgbClr>
          </a:solidFill>
        </p:spPr>
        <p:txBody>
          <a:bodyPr vert="horz" lIns="45720" tIns="45720" rIns="45720" bIns="45720" rtlCol="0" anchor="ctr">
            <a:normAutofit/>
          </a:bodyPr>
          <a:lstStyle>
            <a:lvl1pPr marL="0" indent="0" algn="ctr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sz="32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Arial"/>
              </a:defRPr>
            </a:lvl1pPr>
            <a:lvl2pPr marL="297129" indent="0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596289" indent="0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None/>
              <a:defRPr sz="2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883245" indent="0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None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096931" indent="0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86116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26722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anose="020B0503030403020204" pitchFamily="34" charset="0"/>
                <a:ea typeface="+mn-ea"/>
                <a:cs typeface="Arial"/>
              </a:rPr>
              <a:t>Initial costs</a:t>
            </a:r>
          </a:p>
        </p:txBody>
      </p:sp>
    </p:spTree>
    <p:extLst>
      <p:ext uri="{BB962C8B-B14F-4D97-AF65-F5344CB8AC3E}">
        <p14:creationId xmlns:p14="http://schemas.microsoft.com/office/powerpoint/2010/main" val="165462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 |  DECREASING COSTS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BD0F3F-F46D-4FBF-B99C-885EF2541158}"/>
              </a:ext>
            </a:extLst>
          </p:cNvPr>
          <p:cNvSpPr txBox="1">
            <a:spLocks/>
          </p:cNvSpPr>
          <p:nvPr/>
        </p:nvSpPr>
        <p:spPr>
          <a:xfrm>
            <a:off x="603126" y="2209800"/>
            <a:ext cx="6220013" cy="37903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Think before you code</a:t>
            </a:r>
          </a:p>
          <a:p>
            <a:r>
              <a:rPr lang="en-US" dirty="0"/>
              <a:t>Know your customer</a:t>
            </a:r>
          </a:p>
          <a:p>
            <a:r>
              <a:rPr lang="en-US" dirty="0"/>
              <a:t>Share your code</a:t>
            </a:r>
          </a:p>
          <a:p>
            <a:r>
              <a:rPr lang="en-US" dirty="0"/>
              <a:t>Make sure tools you use support accessibility</a:t>
            </a:r>
          </a:p>
          <a:p>
            <a:r>
              <a:rPr lang="en-US" dirty="0"/>
              <a:t>Mobile and accessibility are two sides of the same coin</a:t>
            </a:r>
          </a:p>
        </p:txBody>
      </p:sp>
      <p:pic>
        <p:nvPicPr>
          <p:cNvPr id="9" name="Picture 2" descr="https://d3uh7uzrl1hdjr.cloudfront.net/wp-content/uploads/2015/02/inky-icon4.jpg">
            <a:extLst>
              <a:ext uri="{FF2B5EF4-FFF2-40B4-BE49-F238E27FC236}">
                <a16:creationId xmlns:a16="http://schemas.microsoft.com/office/drawing/2014/main" id="{E7AF9150-1276-4251-B30A-33D75930C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555" r="83526" b="24248"/>
          <a:stretch/>
        </p:blipFill>
        <p:spPr bwMode="auto">
          <a:xfrm>
            <a:off x="8147609" y="2247767"/>
            <a:ext cx="2100110" cy="32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7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 |  CONSIDERATIONS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0E9FAB3-EA1B-4D06-826F-99C0A24ECA40}"/>
              </a:ext>
            </a:extLst>
          </p:cNvPr>
          <p:cNvSpPr txBox="1">
            <a:spLocks/>
          </p:cNvSpPr>
          <p:nvPr/>
        </p:nvSpPr>
        <p:spPr>
          <a:xfrm>
            <a:off x="7738377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Not-for-profit </a:t>
            </a:r>
            <a:r>
              <a:rPr lang="en-US" dirty="0" err="1"/>
              <a:t>organisations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03E2ADF-5B24-4420-A8D0-84E909359637}"/>
              </a:ext>
            </a:extLst>
          </p:cNvPr>
          <p:cNvSpPr txBox="1">
            <a:spLocks/>
          </p:cNvSpPr>
          <p:nvPr/>
        </p:nvSpPr>
        <p:spPr>
          <a:xfrm>
            <a:off x="4423589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Education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2DA9A5-C4DB-4773-B400-C68C3C5D7630}"/>
              </a:ext>
            </a:extLst>
          </p:cNvPr>
          <p:cNvSpPr txBox="1">
            <a:spLocks/>
          </p:cNvSpPr>
          <p:nvPr/>
        </p:nvSpPr>
        <p:spPr>
          <a:xfrm>
            <a:off x="835285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 |  GOVERNMENT LAW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C88F0FF-30C0-4F76-9C3C-0917459BD16D}"/>
              </a:ext>
            </a:extLst>
          </p:cNvPr>
          <p:cNvSpPr txBox="1">
            <a:spLocks/>
          </p:cNvSpPr>
          <p:nvPr/>
        </p:nvSpPr>
        <p:spPr>
          <a:xfrm>
            <a:off x="3923125" y="2343576"/>
            <a:ext cx="7246579" cy="20679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58738" indent="-58738" algn="l" defTabSz="586116" rtl="0" eaLnBrk="1" latinLnBrk="0" hangingPunct="1">
              <a:spcBef>
                <a:spcPts val="1600"/>
              </a:spcBef>
              <a:buClr>
                <a:schemeClr val="accent2"/>
              </a:buClr>
              <a:buSzPct val="25000"/>
              <a:buFont typeface="Myriad Pro Light" panose="020B0403030403020204" pitchFamily="34" charset="0"/>
              <a:buChar char=" "/>
              <a:defRPr sz="3200" b="0" i="0" kern="1200" baseline="0">
                <a:solidFill>
                  <a:schemeClr val="tx1"/>
                </a:solidFill>
                <a:latin typeface="+mn-lt"/>
                <a:ea typeface="+mn-ea"/>
                <a:cs typeface="Myriad Pro" panose="020B0503030403020204" pitchFamily="34" charset="0"/>
              </a:defRPr>
            </a:lvl1pPr>
            <a:lvl2pPr marL="58738" indent="-58738" algn="l" defTabSz="586116" rtl="0" eaLnBrk="1" latinLnBrk="0" hangingPunct="1">
              <a:spcBef>
                <a:spcPts val="0"/>
              </a:spcBef>
              <a:buClr>
                <a:schemeClr val="accent2"/>
              </a:buClr>
              <a:buSzPct val="25000"/>
              <a:buFont typeface="Myriad Pro Light" panose="020B0403030403020204" pitchFamily="34" charset="0"/>
              <a:buChar char=" "/>
              <a:defRPr sz="2400" b="0" i="0" kern="1200" baseline="0">
                <a:solidFill>
                  <a:schemeClr val="accent2"/>
                </a:solidFill>
                <a:latin typeface="+mn-lt"/>
                <a:ea typeface="+mn-ea"/>
                <a:cs typeface="Arial"/>
              </a:defRPr>
            </a:lvl2pPr>
            <a:lvl3pPr marL="58738" indent="-58738" algn="l" defTabSz="586116" rtl="0" eaLnBrk="1" latinLnBrk="0" hangingPunct="1">
              <a:spcBef>
                <a:spcPts val="0"/>
              </a:spcBef>
              <a:buClr>
                <a:schemeClr val="bg1"/>
              </a:buClr>
              <a:buSzPct val="25000"/>
              <a:buFont typeface="Myriad Pro" panose="020B0503030403020204" pitchFamily="34" charset="0"/>
              <a:buChar char=" "/>
              <a:defRPr sz="2200" b="0" i="0" kern="1200" baseline="0">
                <a:solidFill>
                  <a:schemeClr val="tx1"/>
                </a:solidFill>
                <a:latin typeface="Myriad Pro Light" panose="020B0403030403020204" pitchFamily="34" charset="0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8" marR="0" lvl="0" indent="-58738" algn="l" defTabSz="58611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48C94"/>
              </a:buClr>
              <a:buSzPct val="25000"/>
              <a:buFont typeface="Myriad Pro Light" panose="020B0403030403020204" pitchFamily="34" charset="0"/>
              <a:buChar char=" 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Myriad Pro"/>
                <a:ea typeface="+mn-ea"/>
              </a:rPr>
              <a:t>Rehabilitation Act Amendments of 1998, Section 508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Myriad Pro"/>
              <a:ea typeface="+mn-ea"/>
            </a:endParaRPr>
          </a:p>
          <a:p>
            <a:pPr marL="58738" marR="0" lvl="1" indent="-58738" algn="l" defTabSz="5861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C94"/>
              </a:buClr>
              <a:buSzPct val="25000"/>
              <a:buFont typeface="Myriad Pro Light" panose="020B0403030403020204" pitchFamily="34" charset="0"/>
              <a:buChar char=" 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8C94"/>
                </a:solidFill>
                <a:effectLst/>
                <a:uLnTx/>
                <a:uFillTx/>
                <a:latin typeface="Myriad Pro"/>
                <a:ea typeface="+mn-ea"/>
                <a:cs typeface="Arial"/>
              </a:rPr>
              <a:t>United States of America</a:t>
            </a:r>
          </a:p>
          <a:p>
            <a:pPr marL="58738" marR="0" lvl="0" indent="-58738" algn="l" defTabSz="58611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48C94"/>
              </a:buClr>
              <a:buSzPct val="25000"/>
              <a:buFont typeface="Myriad Pro Light" panose="020B0403030403020204" pitchFamily="34" charset="0"/>
              <a:buChar char=" 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Myriad Pro"/>
                <a:ea typeface="+mn-ea"/>
              </a:rPr>
              <a:t>The Disability Discrimination Act 1995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Myriad Pro"/>
              <a:ea typeface="+mn-ea"/>
            </a:endParaRPr>
          </a:p>
          <a:p>
            <a:pPr marL="58738" marR="0" lvl="1" indent="-58738" algn="l" defTabSz="5861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C94"/>
              </a:buClr>
              <a:buSzPct val="25000"/>
              <a:buFont typeface="Myriad Pro Light" panose="020B0403030403020204" pitchFamily="34" charset="0"/>
              <a:buChar char=" 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8C94"/>
                </a:solidFill>
                <a:effectLst/>
                <a:uLnTx/>
                <a:uFillTx/>
                <a:latin typeface="Myriad Pro"/>
                <a:ea typeface="+mn-ea"/>
                <a:cs typeface="Arial"/>
              </a:rPr>
              <a:t>United Kingdom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998FB9E-05D3-4A4B-B196-DF15E96B870C}"/>
              </a:ext>
            </a:extLst>
          </p:cNvPr>
          <p:cNvSpPr txBox="1">
            <a:spLocks/>
          </p:cNvSpPr>
          <p:nvPr/>
        </p:nvSpPr>
        <p:spPr>
          <a:xfrm>
            <a:off x="582083" y="2360647"/>
            <a:ext cx="3171639" cy="2033843"/>
          </a:xfrm>
          <a:prstGeom prst="rect">
            <a:avLst/>
          </a:prstGeom>
        </p:spPr>
        <p:txBody>
          <a:bodyPr vert="horz" lIns="0" tIns="43960" rIns="36576" bIns="43960" rtlCol="0" anchor="ctr" anchorCtr="0">
            <a:normAutofit fontScale="97500"/>
          </a:bodyPr>
          <a:lstStyle>
            <a:lvl1pPr algn="r" defTabSz="58611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baseline="0">
                <a:solidFill>
                  <a:schemeClr val="accent2"/>
                </a:solidFill>
                <a:latin typeface="+mj-lt"/>
                <a:ea typeface="+mj-ea"/>
                <a:cs typeface="Arial"/>
              </a:defRPr>
            </a:lvl1pPr>
          </a:lstStyle>
          <a:p>
            <a:pPr marL="0" marR="0" lvl="0" indent="0" algn="r" defTabSz="5861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548C94"/>
                </a:solidFill>
                <a:effectLst/>
                <a:uLnTx/>
                <a:uFillTx/>
                <a:latin typeface="Myriad Pro"/>
                <a:ea typeface="+mj-ea"/>
                <a:cs typeface="Arial"/>
              </a:rPr>
              <a:t>Applicable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48C94"/>
                </a:solidFill>
                <a:effectLst/>
                <a:uLnTx/>
                <a:uFillTx/>
                <a:latin typeface="Myriad Pro"/>
                <a:ea typeface="+mj-ea"/>
                <a:cs typeface="Arial"/>
              </a:rPr>
              <a:t> </a:t>
            </a:r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548C94"/>
                </a:solidFill>
                <a:effectLst/>
                <a:uLnTx/>
                <a:uFillTx/>
                <a:latin typeface="Myriad Pro"/>
                <a:ea typeface="+mj-ea"/>
                <a:cs typeface="Arial"/>
              </a:rPr>
              <a:t>Legal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48C94"/>
                </a:solidFill>
                <a:effectLst/>
                <a:uLnTx/>
                <a:uFillTx/>
                <a:latin typeface="Myriad Pro"/>
                <a:ea typeface="+mj-ea"/>
                <a:cs typeface="Arial"/>
              </a:rPr>
              <a:t> </a:t>
            </a:r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548C94"/>
                </a:solidFill>
                <a:effectLst/>
                <a:uLnTx/>
                <a:uFillTx/>
                <a:latin typeface="Myriad Pro"/>
                <a:ea typeface="+mj-ea"/>
                <a:cs typeface="Arial"/>
              </a:rPr>
              <a:t>Considerations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548C94"/>
              </a:solidFill>
              <a:effectLst/>
              <a:uLnTx/>
              <a:uFillTx/>
              <a:latin typeface="Myriad Pro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5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 |  RISKS AND NON-COMPLIANCE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42B07B0-9681-4056-9BC5-C737FBF3D8D4}"/>
              </a:ext>
            </a:extLst>
          </p:cNvPr>
          <p:cNvSpPr txBox="1">
            <a:spLocks/>
          </p:cNvSpPr>
          <p:nvPr/>
        </p:nvSpPr>
        <p:spPr>
          <a:xfrm>
            <a:off x="7839975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Loss of custom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C9ED3D4-3C92-45DA-8D82-52D629124B9E}"/>
              </a:ext>
            </a:extLst>
          </p:cNvPr>
          <p:cNvSpPr txBox="1">
            <a:spLocks/>
          </p:cNvSpPr>
          <p:nvPr/>
        </p:nvSpPr>
        <p:spPr>
          <a:xfrm>
            <a:off x="4017188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Bad reputation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BCD83E-F70A-4055-A085-8BC825577BF8}"/>
              </a:ext>
            </a:extLst>
          </p:cNvPr>
          <p:cNvSpPr txBox="1">
            <a:spLocks/>
          </p:cNvSpPr>
          <p:nvPr/>
        </p:nvSpPr>
        <p:spPr>
          <a:xfrm>
            <a:off x="852224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Legal costs</a:t>
            </a:r>
          </a:p>
        </p:txBody>
      </p:sp>
    </p:spTree>
    <p:extLst>
      <p:ext uri="{BB962C8B-B14F-4D97-AF65-F5344CB8AC3E}">
        <p14:creationId xmlns:p14="http://schemas.microsoft.com/office/powerpoint/2010/main" val="302067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689C29-76E3-48E3-B4D3-8B89A381D702}"/>
              </a:ext>
            </a:extLst>
          </p:cNvPr>
          <p:cNvSpPr txBox="1">
            <a:spLocks/>
          </p:cNvSpPr>
          <p:nvPr/>
        </p:nvSpPr>
        <p:spPr>
          <a:xfrm>
            <a:off x="616858" y="2353733"/>
            <a:ext cx="10984445" cy="36520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 Wide Web Consortium (W3C) – Web Accessibility Initiative </a:t>
            </a:r>
            <a:r>
              <a:rPr lang="en-US" dirty="0">
                <a:hlinkClick r:id="rId3"/>
              </a:rPr>
              <a:t>http://www.w3.org/WAI/</a:t>
            </a:r>
            <a:r>
              <a:rPr lang="en-US" dirty="0"/>
              <a:t>  </a:t>
            </a:r>
          </a:p>
          <a:p>
            <a:r>
              <a:rPr lang="en-GB" dirty="0"/>
              <a:t>Rehabilitation Act Amendments of 1998, Section 508</a:t>
            </a:r>
            <a:br>
              <a:rPr lang="en-US" dirty="0"/>
            </a:br>
            <a:r>
              <a:rPr lang="en-US" dirty="0">
                <a:hlinkClick r:id="rId4"/>
              </a:rPr>
              <a:t>http://www.access-board.gov/guidelines-and-standards/communications-and-it/about-the-section-508-standards</a:t>
            </a:r>
            <a:r>
              <a:rPr lang="en-US" dirty="0"/>
              <a:t> </a:t>
            </a:r>
          </a:p>
          <a:p>
            <a:r>
              <a:rPr lang="en-GB" dirty="0"/>
              <a:t>The Disability Discrimination Act 1995</a:t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http://www.legislation.gov.uk/ukpga/1995/50/contents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NOW?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EEA9DF5-0779-4EFE-81F8-37133C5BB3AD}"/>
              </a:ext>
            </a:extLst>
          </p:cNvPr>
          <p:cNvSpPr txBox="1">
            <a:spLocks/>
          </p:cNvSpPr>
          <p:nvPr/>
        </p:nvSpPr>
        <p:spPr>
          <a:xfrm>
            <a:off x="616858" y="2353733"/>
            <a:ext cx="10220475" cy="36520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Find me on Twitter @</a:t>
            </a:r>
            <a:r>
              <a:rPr lang="en-GB" dirty="0" err="1"/>
              <a:t>webdevelopwolf</a:t>
            </a:r>
            <a:r>
              <a:rPr lang="en-GB" dirty="0"/>
              <a:t> </a:t>
            </a:r>
          </a:p>
          <a:p>
            <a:r>
              <a:rPr lang="en-GB" dirty="0"/>
              <a:t>Re-read the slides on my Github @ </a:t>
            </a:r>
            <a:r>
              <a:rPr lang="en-GB" dirty="0">
                <a:hlinkClick r:id="rId3"/>
              </a:rPr>
              <a:t>http://www.github.com/webdevelopwolf</a:t>
            </a:r>
            <a:endParaRPr lang="en-GB" dirty="0"/>
          </a:p>
          <a:p>
            <a:r>
              <a:rPr lang="en-GB" dirty="0"/>
              <a:t>In the long term…STAY ACCESSABLE!</a:t>
            </a:r>
          </a:p>
          <a:p>
            <a:r>
              <a:rPr lang="en-GB" dirty="0"/>
              <a:t>Meanwhile…questions?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THINKING OUTSIDE THE BOX FOR OVER TEN YEARS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11" y="2412976"/>
            <a:ext cx="2232028" cy="2232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BBC">
            <a:extLst>
              <a:ext uri="{FF2B5EF4-FFF2-40B4-BE49-F238E27FC236}">
                <a16:creationId xmlns:a16="http://schemas.microsoft.com/office/drawing/2014/main" id="{CFA0F8F6-8EFE-4CF4-872A-FDB2665E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8841"/>
            <a:ext cx="11144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ntleshaw wildlife centre">
            <a:extLst>
              <a:ext uri="{FF2B5EF4-FFF2-40B4-BE49-F238E27FC236}">
                <a16:creationId xmlns:a16="http://schemas.microsoft.com/office/drawing/2014/main" id="{2AF43DA8-28C2-40CA-9028-14FE63FEF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61" y="2241855"/>
            <a:ext cx="1512128" cy="8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wikFit">
            <a:extLst>
              <a:ext uri="{FF2B5EF4-FFF2-40B4-BE49-F238E27FC236}">
                <a16:creationId xmlns:a16="http://schemas.microsoft.com/office/drawing/2014/main" id="{2618894C-8DAF-4BAF-B719-1BB02121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36" y="3639065"/>
            <a:ext cx="1114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cichem">
            <a:extLst>
              <a:ext uri="{FF2B5EF4-FFF2-40B4-BE49-F238E27FC236}">
                <a16:creationId xmlns:a16="http://schemas.microsoft.com/office/drawing/2014/main" id="{A4EC48CA-B8E0-4796-9A48-AD3F10F7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63" y="3645468"/>
            <a:ext cx="828838" cy="8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kswagen">
            <a:extLst>
              <a:ext uri="{FF2B5EF4-FFF2-40B4-BE49-F238E27FC236}">
                <a16:creationId xmlns:a16="http://schemas.microsoft.com/office/drawing/2014/main" id="{DAB1286D-B1EE-4887-9F5A-F1E0F1F7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1556" y1="30333" x2="50000" y2="50222"/>
                        <a14:foregroundMark x1="50000" y1="49222" x2="50000" y2="483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74306"/>
            <a:ext cx="880292" cy="8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ge uk">
            <a:extLst>
              <a:ext uri="{FF2B5EF4-FFF2-40B4-BE49-F238E27FC236}">
                <a16:creationId xmlns:a16="http://schemas.microsoft.com/office/drawing/2014/main" id="{41F1E5C4-29CF-43E5-8956-2FA45BEB2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9964" r="91848">
                        <a14:foregroundMark x1="12862" y1="27857" x2="46920" y2="31429"/>
                        <a14:foregroundMark x1="15399" y1="45357" x2="31522" y2="28929"/>
                        <a14:foregroundMark x1="34058" y1="58214" x2="91848" y2="64286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69" y="4814125"/>
            <a:ext cx="1294216" cy="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geas">
            <a:extLst>
              <a:ext uri="{FF2B5EF4-FFF2-40B4-BE49-F238E27FC236}">
                <a16:creationId xmlns:a16="http://schemas.microsoft.com/office/drawing/2014/main" id="{8ECBAD48-C86F-4639-B9AB-4830B72E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68" y="2746491"/>
            <a:ext cx="836709" cy="84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knightowl.abstract-thinking.co.uk/images/logo.png">
            <a:extLst>
              <a:ext uri="{FF2B5EF4-FFF2-40B4-BE49-F238E27FC236}">
                <a16:creationId xmlns:a16="http://schemas.microsoft.com/office/drawing/2014/main" id="{D6B68DC2-0A0C-4542-9631-A8B69A56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74" y="2004843"/>
            <a:ext cx="1167783" cy="3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abstract-thinking.co.uk/images/logo.png">
            <a:extLst>
              <a:ext uri="{FF2B5EF4-FFF2-40B4-BE49-F238E27FC236}">
                <a16:creationId xmlns:a16="http://schemas.microsoft.com/office/drawing/2014/main" id="{02237055-C15C-4B88-ADC6-ED8DC408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627" y="4814564"/>
            <a:ext cx="2131204" cy="2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haultech logo">
            <a:extLst>
              <a:ext uri="{FF2B5EF4-FFF2-40B4-BE49-F238E27FC236}">
                <a16:creationId xmlns:a16="http://schemas.microsoft.com/office/drawing/2014/main" id="{5299FFA1-D755-441E-A9AF-119639876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074" b="70221" l="2962" r="87805">
                        <a14:foregroundMark x1="9756" y1="57721" x2="9756" y2="57721"/>
                        <a14:foregroundMark x1="19512" y1="54044" x2="19512" y2="54044"/>
                        <a14:foregroundMark x1="31010" y1="59559" x2="31010" y2="59559"/>
                        <a14:foregroundMark x1="40767" y1="58824" x2="40767" y2="58824"/>
                        <a14:foregroundMark x1="14983" y1="62132" x2="14983" y2="62132"/>
                        <a14:foregroundMark x1="51394" y1="53676" x2="51394" y2="53676"/>
                        <a14:foregroundMark x1="57840" y1="47794" x2="57840" y2="47794"/>
                        <a14:foregroundMark x1="57840" y1="54779" x2="57840" y2="54779"/>
                        <a14:foregroundMark x1="63415" y1="57353" x2="63415" y2="57353"/>
                        <a14:foregroundMark x1="73519" y1="55882" x2="73519" y2="55882"/>
                        <a14:foregroundMark x1="85366" y1="51471" x2="85366" y2="51471"/>
                        <a14:foregroundMark x1="87805" y1="50735" x2="87805" y2="50735"/>
                        <a14:foregroundMark x1="9059" y1="60662" x2="9059" y2="60662"/>
                        <a14:foregroundMark x1="13589" y1="49632" x2="13589" y2="49632"/>
                        <a14:foregroundMark x1="15854" y1="44118" x2="15854" y2="44118"/>
                        <a14:foregroundMark x1="15157" y1="44118" x2="15157" y2="44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6" t="36834" r="7783" b="25663"/>
          <a:stretch/>
        </p:blipFill>
        <p:spPr bwMode="auto">
          <a:xfrm>
            <a:off x="8029750" y="5145016"/>
            <a:ext cx="2126865" cy="3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ignature">
            <a:extLst>
              <a:ext uri="{FF2B5EF4-FFF2-40B4-BE49-F238E27FC236}">
                <a16:creationId xmlns:a16="http://schemas.microsoft.com/office/drawing/2014/main" id="{3545D02F-06E7-4523-853D-619A0D95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701" b="89552" l="0" r="89859">
                        <a14:foregroundMark x1="9014" y1="45522" x2="9014" y2="45522"/>
                        <a14:foregroundMark x1="9296" y1="55970" x2="9296" y2="55970"/>
                        <a14:foregroundMark x1="7887" y1="60448" x2="7887" y2="60448"/>
                        <a14:foregroundMark x1="3944" y1="66418" x2="3944" y2="66418"/>
                        <a14:foregroundMark x1="8732" y1="65672" x2="8732" y2="65672"/>
                        <a14:foregroundMark x1="4789" y1="49254" x2="4789" y2="49254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6612">
            <a:off x="9325839" y="4154635"/>
            <a:ext cx="1046681" cy="395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07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YOU KNOW?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159750" cy="1500187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2% of all Yahoo users have JavaScript disabled, 700 million people visit Yahoo websites every day, 14 million are unable to view their JavaScript content.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FEC1-362F-4132-ACF2-DECEB3AD24A1}"/>
              </a:ext>
            </a:extLst>
          </p:cNvPr>
          <p:cNvSpPr txBox="1">
            <a:spLocks/>
          </p:cNvSpPr>
          <p:nvPr/>
        </p:nvSpPr>
        <p:spPr>
          <a:xfrm>
            <a:off x="3945466" y="2979845"/>
            <a:ext cx="7095067" cy="1998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Calibri" panose="020F0502020204030204" pitchFamily="34" charset="0"/>
              </a:rPr>
              <a:t>“Web accessibility means that people with disabilities can use the Web.”</a:t>
            </a:r>
            <a:r>
              <a:rPr lang="en-GB" dirty="0">
                <a:latin typeface="Calibri" panose="020F0502020204030204" pitchFamily="34" charset="0"/>
              </a:rPr>
              <a:t> </a:t>
            </a:r>
          </a:p>
          <a:p>
            <a:r>
              <a:rPr lang="en-GB" dirty="0"/>
              <a:t> </a:t>
            </a:r>
            <a:br>
              <a:rPr lang="en-GB" dirty="0"/>
            </a:br>
            <a:r>
              <a:rPr lang="en-GB" sz="1400" dirty="0">
                <a:latin typeface="Calibri" panose="020F0502020204030204" pitchFamily="34" charset="0"/>
              </a:rPr>
              <a:t>W3C Web Accessibility Initiative (WAI) Home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Content Placeholder 4" descr="Monitor_code.png">
            <a:extLst>
              <a:ext uri="{FF2B5EF4-FFF2-40B4-BE49-F238E27FC236}">
                <a16:creationId xmlns:a16="http://schemas.microsoft.com/office/drawing/2014/main" id="{E48C1868-D827-4E13-AE37-38D172420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05" b="-14205"/>
          <a:stretch>
            <a:fillRect/>
          </a:stretch>
        </p:blipFill>
        <p:spPr>
          <a:xfrm>
            <a:off x="1099091" y="2979845"/>
            <a:ext cx="2010969" cy="201309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7CF61D-62A4-41F1-8FD3-9538F164889F}"/>
              </a:ext>
            </a:extLst>
          </p:cNvPr>
          <p:cNvSpPr txBox="1">
            <a:spLocks/>
          </p:cNvSpPr>
          <p:nvPr/>
        </p:nvSpPr>
        <p:spPr>
          <a:xfrm>
            <a:off x="838200" y="745067"/>
            <a:ext cx="10515600" cy="9456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17A489"/>
                </a:solidFill>
                <a:latin typeface="BorisBlackBloxx" panose="02000605020000020004" pitchFamily="2" charset="0"/>
                <a:ea typeface="+mj-ea"/>
                <a:cs typeface="+mj-cs"/>
              </a:defRPr>
            </a:lvl1pPr>
          </a:lstStyle>
          <a:p>
            <a:r>
              <a:rPr lang="en-GB" dirty="0"/>
              <a:t>WHAT DOES IT ALL MEAN?</a:t>
            </a:r>
          </a:p>
        </p:txBody>
      </p:sp>
    </p:spTree>
    <p:extLst>
      <p:ext uri="{BB962C8B-B14F-4D97-AF65-F5344CB8AC3E}">
        <p14:creationId xmlns:p14="http://schemas.microsoft.com/office/powerpoint/2010/main" val="22235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NARROW THIS DOWN…WHAT IS A DISABILITY?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Impairment</a:t>
            </a:r>
          </a:p>
          <a:p>
            <a:r>
              <a:rPr lang="en-GB" dirty="0"/>
              <a:t>Auditory Impairment</a:t>
            </a:r>
          </a:p>
          <a:p>
            <a:r>
              <a:rPr lang="en-GB" dirty="0"/>
              <a:t>Mental Impairment </a:t>
            </a:r>
          </a:p>
          <a:p>
            <a:r>
              <a:rPr lang="en-GB" dirty="0"/>
              <a:t>Movement Disorder</a:t>
            </a:r>
          </a:p>
          <a:p>
            <a:r>
              <a:rPr lang="en-GB" dirty="0"/>
              <a:t>Slow Connections</a:t>
            </a:r>
          </a:p>
          <a:p>
            <a:r>
              <a:rPr lang="en-GB" dirty="0"/>
              <a:t>Disabled Settings</a:t>
            </a:r>
          </a:p>
          <a:p>
            <a:r>
              <a:rPr lang="en-GB" dirty="0"/>
              <a:t>Old Technology</a:t>
            </a:r>
          </a:p>
          <a:p>
            <a:r>
              <a:rPr lang="en-GB" dirty="0"/>
              <a:t>Wait, what?!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POINT OF BEING ACCESSABLE ANYWAY?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EC33C260-BF1F-4E88-B75E-E21CBD4618FA}"/>
              </a:ext>
            </a:extLst>
          </p:cNvPr>
          <p:cNvSpPr txBox="1">
            <a:spLocks/>
          </p:cNvSpPr>
          <p:nvPr/>
        </p:nvSpPr>
        <p:spPr>
          <a:xfrm>
            <a:off x="7535333" y="1758185"/>
            <a:ext cx="3649135" cy="4230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Economical Benefits 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</a:rPr>
              <a:t>(e.g. cost, compliance)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02F9424E-6670-4E36-BDF2-7558C7312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87" y="2235200"/>
            <a:ext cx="2156913" cy="3477683"/>
          </a:xfrm>
          <a:prstGeom prst="rect">
            <a:avLst/>
          </a:prstGeo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6FE2B276-BFCB-4ABD-8069-51B203E1C3E1}"/>
              </a:ext>
            </a:extLst>
          </p:cNvPr>
          <p:cNvSpPr txBox="1">
            <a:spLocks/>
          </p:cNvSpPr>
          <p:nvPr/>
        </p:nvSpPr>
        <p:spPr>
          <a:xfrm>
            <a:off x="605371" y="1769807"/>
            <a:ext cx="3407829" cy="4230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Social &amp; Emotional </a:t>
            </a:r>
            <a:r>
              <a:rPr lang="en-US" sz="1600" dirty="0">
                <a:latin typeface="Calibri" panose="020F0502020204030204" pitchFamily="34" charset="0"/>
              </a:rPr>
              <a:t>(e.g. Load times, equal opportunities)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HERE’S WHY…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01AF8FE-DF07-482A-8C25-F8FAF26D676E}"/>
              </a:ext>
            </a:extLst>
          </p:cNvPr>
          <p:cNvSpPr txBox="1">
            <a:spLocks/>
          </p:cNvSpPr>
          <p:nvPr/>
        </p:nvSpPr>
        <p:spPr>
          <a:xfrm>
            <a:off x="6126450" y="4154042"/>
            <a:ext cx="2882080" cy="1735337"/>
          </a:xfrm>
          <a:prstGeom prst="rect">
            <a:avLst/>
          </a:prstGeom>
          <a:solidFill>
            <a:srgbClr val="66AEBA"/>
          </a:solidFill>
        </p:spPr>
        <p:txBody>
          <a:bodyPr vert="horz" lIns="45720" tIns="45720" rIns="45720" bIns="45720" rtlCol="0" anchor="ctr">
            <a:normAutofit/>
          </a:bodyPr>
          <a:lstStyle>
            <a:lvl1pPr marL="0" indent="0" algn="ctr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sz="32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Arial"/>
              </a:defRPr>
            </a:lvl1pPr>
            <a:lvl2pPr marL="297129" indent="0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596289" indent="0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None/>
              <a:defRPr sz="2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883245" indent="0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None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096931" indent="0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86116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26722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Legal (e.g. compliance)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8D256AF8-C243-4C6D-AD43-9E8ADA5231E9}"/>
              </a:ext>
            </a:extLst>
          </p:cNvPr>
          <p:cNvSpPr txBox="1">
            <a:spLocks/>
          </p:cNvSpPr>
          <p:nvPr/>
        </p:nvSpPr>
        <p:spPr>
          <a:xfrm>
            <a:off x="2488415" y="4154042"/>
            <a:ext cx="2882080" cy="1735337"/>
          </a:xfrm>
          <a:prstGeom prst="rect">
            <a:avLst/>
          </a:prstGeom>
          <a:solidFill>
            <a:srgbClr val="FFFFFF">
              <a:lumMod val="65000"/>
            </a:srgbClr>
          </a:solidFill>
        </p:spPr>
        <p:txBody>
          <a:bodyPr vert="horz" lIns="45720" tIns="45720" rIns="45720" bIns="45720" rtlCol="0" anchor="ctr">
            <a:normAutofit/>
          </a:bodyPr>
          <a:lstStyle>
            <a:lvl1pPr marL="0" indent="0" algn="ctr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sz="32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Arial"/>
              </a:defRPr>
            </a:lvl1pPr>
            <a:lvl2pPr marL="297129" indent="0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596289" indent="0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None/>
              <a:defRPr sz="2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883245" indent="0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None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096931" indent="0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86116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26722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Financial (e.g. cost benefits)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44CF79C-31AA-492A-9A0B-301576879188}"/>
              </a:ext>
            </a:extLst>
          </p:cNvPr>
          <p:cNvSpPr txBox="1">
            <a:spLocks/>
          </p:cNvSpPr>
          <p:nvPr/>
        </p:nvSpPr>
        <p:spPr>
          <a:xfrm>
            <a:off x="6126450" y="1991695"/>
            <a:ext cx="2882080" cy="1735337"/>
          </a:xfrm>
          <a:prstGeom prst="rect">
            <a:avLst/>
          </a:prstGeom>
          <a:solidFill>
            <a:srgbClr val="9CCB42"/>
          </a:solidFill>
        </p:spPr>
        <p:txBody>
          <a:bodyPr vert="horz" lIns="45720" tIns="45720" rIns="45720" bIns="45720" rtlCol="0" anchor="ctr">
            <a:normAutofit/>
          </a:bodyPr>
          <a:lstStyle>
            <a:lvl1pPr marL="0" indent="0" algn="ctr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sz="32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Arial"/>
              </a:defRPr>
            </a:lvl1pPr>
            <a:lvl2pPr marL="297129" indent="0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596289" indent="0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None/>
              <a:defRPr sz="2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883245" indent="0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None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096931" indent="0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86116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26722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Technical (e.g. load times)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19D65EE-30B1-472F-BACD-9E009B4F4C4E}"/>
              </a:ext>
            </a:extLst>
          </p:cNvPr>
          <p:cNvSpPr txBox="1">
            <a:spLocks/>
          </p:cNvSpPr>
          <p:nvPr/>
        </p:nvSpPr>
        <p:spPr>
          <a:xfrm>
            <a:off x="2488415" y="1991695"/>
            <a:ext cx="2882080" cy="1735337"/>
          </a:xfrm>
          <a:prstGeom prst="rect">
            <a:avLst/>
          </a:prstGeom>
          <a:solidFill>
            <a:srgbClr val="F26722"/>
          </a:solidFill>
        </p:spPr>
        <p:txBody>
          <a:bodyPr vert="horz" lIns="45720" tIns="45720" rIns="45720" bIns="45720" rtlCol="0" anchor="ctr">
            <a:normAutofit/>
          </a:bodyPr>
          <a:lstStyle>
            <a:lvl1pPr marL="0" indent="0" algn="ctr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sz="32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Arial"/>
              </a:defRPr>
            </a:lvl1pPr>
            <a:lvl2pPr marL="297129" indent="0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596289" indent="0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None/>
              <a:defRPr sz="22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883245" indent="0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None/>
              <a:defRPr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1096931" indent="0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86116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26722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Social (e.g. equal opportunities)</a:t>
            </a:r>
          </a:p>
        </p:txBody>
      </p:sp>
    </p:spTree>
    <p:extLst>
      <p:ext uri="{BB962C8B-B14F-4D97-AF65-F5344CB8AC3E}">
        <p14:creationId xmlns:p14="http://schemas.microsoft.com/office/powerpoint/2010/main" val="29137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 |  EQUAL OPPORTUNITIES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064F7CA-4166-4CF8-9110-FEE31EDED077}"/>
              </a:ext>
            </a:extLst>
          </p:cNvPr>
          <p:cNvSpPr txBox="1">
            <a:spLocks/>
          </p:cNvSpPr>
          <p:nvPr/>
        </p:nvSpPr>
        <p:spPr>
          <a:xfrm>
            <a:off x="2143895" y="2765405"/>
            <a:ext cx="7904212" cy="21751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None/>
              <a:defRPr lang="en-US" sz="2800" b="0" i="0" kern="1200" dirty="0" smtClean="0">
                <a:solidFill>
                  <a:schemeClr val="tx1"/>
                </a:solidFill>
                <a:latin typeface="Myriad Pro" panose="020B0503030403020204" pitchFamily="34" charset="0"/>
                <a:ea typeface="Tahoma" pitchFamily="34" charset="0"/>
                <a:cs typeface="Tahoma" pitchFamily="34" charset="0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lang="en-US" sz="28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lang="en-US" sz="28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i="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lang="en-US" sz="28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</a:rPr>
              <a:t>A situation in which people have the same opportunities in life as other people, without being treated in an unfair way because of their race, sex, sexuality, religion, or age.</a:t>
            </a:r>
          </a:p>
        </p:txBody>
      </p:sp>
    </p:spTree>
    <p:extLst>
      <p:ext uri="{BB962C8B-B14F-4D97-AF65-F5344CB8AC3E}">
        <p14:creationId xmlns:p14="http://schemas.microsoft.com/office/powerpoint/2010/main" val="22475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 |  ADVANTAGES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72769C9-E533-43D8-9356-4BE2A7A46E7B}"/>
              </a:ext>
            </a:extLst>
          </p:cNvPr>
          <p:cNvSpPr txBox="1">
            <a:spLocks/>
          </p:cNvSpPr>
          <p:nvPr/>
        </p:nvSpPr>
        <p:spPr>
          <a:xfrm>
            <a:off x="8280244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Scalability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5EECB-F117-4BE1-8D68-443060ECE004}"/>
              </a:ext>
            </a:extLst>
          </p:cNvPr>
          <p:cNvSpPr txBox="1">
            <a:spLocks/>
          </p:cNvSpPr>
          <p:nvPr/>
        </p:nvSpPr>
        <p:spPr>
          <a:xfrm>
            <a:off x="4423589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Easier configuration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E9B0DAC-63A6-4132-910F-CA51561AD1B2}"/>
              </a:ext>
            </a:extLst>
          </p:cNvPr>
          <p:cNvSpPr txBox="1">
            <a:spLocks/>
          </p:cNvSpPr>
          <p:nvPr/>
        </p:nvSpPr>
        <p:spPr>
          <a:xfrm>
            <a:off x="572817" y="3147731"/>
            <a:ext cx="3335867" cy="110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Site performance &amp; maintenance</a:t>
            </a:r>
          </a:p>
        </p:txBody>
      </p:sp>
    </p:spTree>
    <p:extLst>
      <p:ext uri="{BB962C8B-B14F-4D97-AF65-F5344CB8AC3E}">
        <p14:creationId xmlns:p14="http://schemas.microsoft.com/office/powerpoint/2010/main" val="38341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358</Words>
  <Application>Microsoft Office PowerPoint</Application>
  <PresentationFormat>Widescreen</PresentationFormat>
  <Paragraphs>89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BorisBlackBloxx</vt:lpstr>
      <vt:lpstr>Calibri</vt:lpstr>
      <vt:lpstr>Calibri Light</vt:lpstr>
      <vt:lpstr>Consolas</vt:lpstr>
      <vt:lpstr>Myriad Pro</vt:lpstr>
      <vt:lpstr>Myriad Pro Light</vt:lpstr>
      <vt:lpstr>Springsteel Lig</vt:lpstr>
      <vt:lpstr>Tahoma</vt:lpstr>
      <vt:lpstr>Wingdings</vt:lpstr>
      <vt:lpstr>Office Theme</vt:lpstr>
      <vt:lpstr>ARE WE MISSING SOMETHING?</vt:lpstr>
      <vt:lpstr>THINKING OUTSIDE THE BOX FOR OVER TEN YEARS</vt:lpstr>
      <vt:lpstr>DID YOU KNOW?</vt:lpstr>
      <vt:lpstr>PowerPoint Presentation</vt:lpstr>
      <vt:lpstr>LETS NARROW THIS DOWN…WHAT IS A DISABILITY?</vt:lpstr>
      <vt:lpstr>WHAT’S THE POINT OF BEING ACCESSABLE ANYWAY?</vt:lpstr>
      <vt:lpstr>HERE’S WHY…</vt:lpstr>
      <vt:lpstr>SOCIAL  |  EQUAL OPPORTUNITIES</vt:lpstr>
      <vt:lpstr>TECHNICAL  |  ADVANTAGES</vt:lpstr>
      <vt:lpstr>Sample One</vt:lpstr>
      <vt:lpstr>Sample Two</vt:lpstr>
      <vt:lpstr>FINANCIAL  |  BENEFITS</vt:lpstr>
      <vt:lpstr>FINANCIAL  |  CONSIDERATIONS</vt:lpstr>
      <vt:lpstr>FINANCIAL  |  DECREASING COSTS</vt:lpstr>
      <vt:lpstr>LEGAL  |  CONSIDERATIONS</vt:lpstr>
      <vt:lpstr>LEGAL  |  GOVERNMENT LAW</vt:lpstr>
      <vt:lpstr>LEGAL  |  RISKS AND NON-COMPLIANCE</vt:lpstr>
      <vt:lpstr>MORE INFORMATION</vt:lpstr>
      <vt:lpstr>WHAT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27</cp:revision>
  <dcterms:created xsi:type="dcterms:W3CDTF">2013-09-09T13:00:12Z</dcterms:created>
  <dcterms:modified xsi:type="dcterms:W3CDTF">2017-08-23T09:46:49Z</dcterms:modified>
</cp:coreProperties>
</file>