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84" r:id="rId4"/>
    <p:sldId id="257" r:id="rId5"/>
    <p:sldId id="276" r:id="rId6"/>
    <p:sldId id="264" r:id="rId7"/>
    <p:sldId id="288" r:id="rId8"/>
    <p:sldId id="289" r:id="rId9"/>
    <p:sldId id="290" r:id="rId10"/>
    <p:sldId id="305" r:id="rId11"/>
    <p:sldId id="291" r:id="rId12"/>
    <p:sldId id="292" r:id="rId13"/>
    <p:sldId id="293" r:id="rId14"/>
    <p:sldId id="294" r:id="rId15"/>
    <p:sldId id="295" r:id="rId16"/>
    <p:sldId id="306" r:id="rId17"/>
    <p:sldId id="307" r:id="rId18"/>
    <p:sldId id="308" r:id="rId19"/>
    <p:sldId id="309" r:id="rId20"/>
    <p:sldId id="301" r:id="rId21"/>
    <p:sldId id="302" r:id="rId22"/>
    <p:sldId id="303" r:id="rId23"/>
    <p:sldId id="30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A489"/>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22" autoAdjust="0"/>
    <p:restoredTop sz="94660"/>
  </p:normalViewPr>
  <p:slideViewPr>
    <p:cSldViewPr snapToGrid="0">
      <p:cViewPr varScale="1">
        <p:scale>
          <a:sx n="119" d="100"/>
          <a:sy n="119" d="100"/>
        </p:scale>
        <p:origin x="115" y="1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6350" y="1120774"/>
            <a:ext cx="12192000" cy="5089526"/>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ctrTitle" hasCustomPrompt="1"/>
          </p:nvPr>
        </p:nvSpPr>
        <p:spPr>
          <a:xfrm>
            <a:off x="1524000" y="1122363"/>
            <a:ext cx="9144000" cy="2387600"/>
          </a:xfrm>
        </p:spPr>
        <p:txBody>
          <a:bodyPr anchor="b">
            <a:normAutofit/>
          </a:bodyPr>
          <a:lstStyle>
            <a:lvl1pPr algn="ctr">
              <a:defRPr sz="2800">
                <a:solidFill>
                  <a:srgbClr val="17A489"/>
                </a:solidFill>
                <a:latin typeface="BorisBlackBloxx" panose="02000605020000020004" pitchFamily="2" charset="0"/>
              </a:defRPr>
            </a:lvl1pPr>
          </a:lstStyle>
          <a:p>
            <a:r>
              <a:rPr lang="en-US" dirty="0"/>
              <a:t>CLICK TO EDIT MASTER TITLE STYLE</a:t>
            </a:r>
            <a:endParaRPr lang="en-GB" dirty="0"/>
          </a:p>
        </p:txBody>
      </p:sp>
      <p:sp>
        <p:nvSpPr>
          <p:cNvPr id="3" name="Subtitle 2"/>
          <p:cNvSpPr>
            <a:spLocks noGrp="1"/>
          </p:cNvSpPr>
          <p:nvPr>
            <p:ph type="subTitle" idx="1" hasCustomPrompt="1"/>
          </p:nvPr>
        </p:nvSpPr>
        <p:spPr>
          <a:xfrm>
            <a:off x="1524000" y="3602038"/>
            <a:ext cx="9144000" cy="1655762"/>
          </a:xfrm>
        </p:spPr>
        <p:txBody>
          <a:bodyPr>
            <a:normAutofit/>
          </a:bodyPr>
          <a:lstStyle>
            <a:lvl1pPr marL="0" indent="0" algn="ctr">
              <a:buNone/>
              <a:defRPr sz="2000">
                <a:solidFill>
                  <a:schemeClr val="bg1">
                    <a:lumMod val="65000"/>
                  </a:schemeClr>
                </a:solidFill>
                <a:latin typeface="Springsteel Lig" panose="020B03040405070600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p:cNvSpPr>
            <a:spLocks noGrp="1"/>
          </p:cNvSpPr>
          <p:nvPr>
            <p:ph type="dt" sz="half" idx="10"/>
          </p:nvPr>
        </p:nvSpPr>
        <p:spPr/>
        <p:txBody>
          <a:bodyPr/>
          <a:lstStyle/>
          <a:p>
            <a:fld id="{D2BDCC73-4DDF-49AB-AEE1-BCC66D6EB140}" type="datetimeFigureOut">
              <a:rPr lang="en-GB" smtClean="0"/>
              <a:t>18/03/2018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C01A7CB4-2E13-49AE-8ADF-EC18182091F7}" type="slidenum">
              <a:rPr lang="en-GB" smtClean="0"/>
              <a:t>‹#›</a:t>
            </a:fld>
            <a:endParaRPr lang="en-GB" dirty="0"/>
          </a:p>
        </p:txBody>
      </p:sp>
      <p:pic>
        <p:nvPicPr>
          <p:cNvPr id="1030" name="Picture 6"/>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586449" y="372267"/>
            <a:ext cx="3678500" cy="39052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pbs.twimg.com/profile_banners/192370815/1373928556/web"/>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48718"/>
          <a:stretch/>
        </p:blipFill>
        <p:spPr bwMode="auto">
          <a:xfrm rot="5400000">
            <a:off x="8991601" y="3003550"/>
            <a:ext cx="4953000" cy="1269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615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2BDCC73-4DDF-49AB-AEE1-BCC66D6EB140}" type="datetimeFigureOut">
              <a:rPr lang="en-GB" smtClean="0"/>
              <a:t>18/03/2018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C01A7CB4-2E13-49AE-8ADF-EC18182091F7}" type="slidenum">
              <a:rPr lang="en-GB" smtClean="0"/>
              <a:t>‹#›</a:t>
            </a:fld>
            <a:endParaRPr lang="en-GB" dirty="0"/>
          </a:p>
        </p:txBody>
      </p:sp>
    </p:spTree>
    <p:extLst>
      <p:ext uri="{BB962C8B-B14F-4D97-AF65-F5344CB8AC3E}">
        <p14:creationId xmlns:p14="http://schemas.microsoft.com/office/powerpoint/2010/main" val="275609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8724900" y="1701799"/>
            <a:ext cx="2628900" cy="4475163"/>
          </a:xfrm>
        </p:spPr>
        <p:txBody>
          <a:bodyPr vert="eaVert">
            <a:normAutofit/>
          </a:bodyPr>
          <a:lstStyle>
            <a:lvl1pPr>
              <a:defRPr sz="2400"/>
            </a:lvl1pPr>
          </a:lstStyle>
          <a:p>
            <a:r>
              <a:rPr lang="en-US" dirty="0"/>
              <a:t>CLICK TO EDIT MASTER TITLE STYLE</a:t>
            </a:r>
            <a:endParaRPr lang="en-GB" dirty="0"/>
          </a:p>
        </p:txBody>
      </p:sp>
      <p:sp>
        <p:nvSpPr>
          <p:cNvPr id="3" name="Vertical Text Placeholder 2"/>
          <p:cNvSpPr>
            <a:spLocks noGrp="1"/>
          </p:cNvSpPr>
          <p:nvPr>
            <p:ph type="body" orient="vert" idx="1"/>
          </p:nvPr>
        </p:nvSpPr>
        <p:spPr>
          <a:xfrm>
            <a:off x="838200" y="1701799"/>
            <a:ext cx="7734300" cy="4475164"/>
          </a:xfrm>
        </p:spPr>
        <p:txBody>
          <a:bodyPr vert="eaVert">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p>
            <a:fld id="{D2BDCC73-4DDF-49AB-AEE1-BCC66D6EB140}" type="datetimeFigureOut">
              <a:rPr lang="en-GB" smtClean="0"/>
              <a:t>18/03/2018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C01A7CB4-2E13-49AE-8ADF-EC18182091F7}" type="slidenum">
              <a:rPr lang="en-GB" smtClean="0"/>
              <a:t>‹#›</a:t>
            </a:fld>
            <a:endParaRPr lang="en-GB" dirty="0"/>
          </a:p>
        </p:txBody>
      </p:sp>
    </p:spTree>
    <p:extLst>
      <p:ext uri="{BB962C8B-B14F-4D97-AF65-F5344CB8AC3E}">
        <p14:creationId xmlns:p14="http://schemas.microsoft.com/office/powerpoint/2010/main" val="40003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2BDCC73-4DDF-49AB-AEE1-BCC66D6EB140}" type="datetimeFigureOut">
              <a:rPr lang="en-GB" smtClean="0"/>
              <a:t>18/03/2018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C01A7CB4-2E13-49AE-8ADF-EC18182091F7}" type="slidenum">
              <a:rPr lang="en-GB" smtClean="0"/>
              <a:t>‹#›</a:t>
            </a:fld>
            <a:endParaRPr lang="en-GB" dirty="0"/>
          </a:p>
        </p:txBody>
      </p:sp>
    </p:spTree>
    <p:extLst>
      <p:ext uri="{BB962C8B-B14F-4D97-AF65-F5344CB8AC3E}">
        <p14:creationId xmlns:p14="http://schemas.microsoft.com/office/powerpoint/2010/main" val="2709810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709738"/>
            <a:ext cx="10515600" cy="2852737"/>
          </a:xfrm>
        </p:spPr>
        <p:txBody>
          <a:bodyPr anchor="b">
            <a:normAutofit/>
          </a:bodyPr>
          <a:lstStyle>
            <a:lvl1pPr>
              <a:defRPr sz="3600"/>
            </a:lvl1pPr>
          </a:lstStyle>
          <a:p>
            <a:r>
              <a:rPr lang="en-US" dirty="0"/>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D2BDCC73-4DDF-49AB-AEE1-BCC66D6EB140}" type="datetimeFigureOut">
              <a:rPr lang="en-GB" smtClean="0"/>
              <a:t>18/03/2018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C01A7CB4-2E13-49AE-8ADF-EC18182091F7}" type="slidenum">
              <a:rPr lang="en-GB" smtClean="0"/>
              <a:t>‹#›</a:t>
            </a:fld>
            <a:endParaRPr lang="en-GB" dirty="0"/>
          </a:p>
        </p:txBody>
      </p:sp>
    </p:spTree>
    <p:extLst>
      <p:ext uri="{BB962C8B-B14F-4D97-AF65-F5344CB8AC3E}">
        <p14:creationId xmlns:p14="http://schemas.microsoft.com/office/powerpoint/2010/main" val="2513948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D2BDCC73-4DDF-49AB-AEE1-BCC66D6EB140}" type="datetimeFigureOut">
              <a:rPr lang="en-GB" smtClean="0"/>
              <a:t>18/03/2018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C01A7CB4-2E13-49AE-8ADF-EC18182091F7}" type="slidenum">
              <a:rPr lang="en-GB" smtClean="0"/>
              <a:t>‹#›</a:t>
            </a:fld>
            <a:endParaRPr lang="en-GB" dirty="0"/>
          </a:p>
        </p:txBody>
      </p:sp>
    </p:spTree>
    <p:extLst>
      <p:ext uri="{BB962C8B-B14F-4D97-AF65-F5344CB8AC3E}">
        <p14:creationId xmlns:p14="http://schemas.microsoft.com/office/powerpoint/2010/main" val="3623907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365125"/>
            <a:ext cx="10515600" cy="1325563"/>
          </a:xfrm>
        </p:spPr>
        <p:txBody>
          <a:bodyPr/>
          <a:lstStyle/>
          <a:p>
            <a:r>
              <a:rPr lang="en-US" dirty="0"/>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D2BDCC73-4DDF-49AB-AEE1-BCC66D6EB140}" type="datetimeFigureOut">
              <a:rPr lang="en-GB" smtClean="0"/>
              <a:t>18/03/2018</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C01A7CB4-2E13-49AE-8ADF-EC18182091F7}" type="slidenum">
              <a:rPr lang="en-GB" smtClean="0"/>
              <a:t>‹#›</a:t>
            </a:fld>
            <a:endParaRPr lang="en-GB" dirty="0"/>
          </a:p>
        </p:txBody>
      </p:sp>
    </p:spTree>
    <p:extLst>
      <p:ext uri="{BB962C8B-B14F-4D97-AF65-F5344CB8AC3E}">
        <p14:creationId xmlns:p14="http://schemas.microsoft.com/office/powerpoint/2010/main" val="246840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GB" dirty="0"/>
          </a:p>
        </p:txBody>
      </p:sp>
      <p:sp>
        <p:nvSpPr>
          <p:cNvPr id="3" name="Date Placeholder 2"/>
          <p:cNvSpPr>
            <a:spLocks noGrp="1"/>
          </p:cNvSpPr>
          <p:nvPr>
            <p:ph type="dt" sz="half" idx="10"/>
          </p:nvPr>
        </p:nvSpPr>
        <p:spPr/>
        <p:txBody>
          <a:bodyPr/>
          <a:lstStyle/>
          <a:p>
            <a:fld id="{D2BDCC73-4DDF-49AB-AEE1-BCC66D6EB140}" type="datetimeFigureOut">
              <a:rPr lang="en-GB" smtClean="0"/>
              <a:t>18/03/2018</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C01A7CB4-2E13-49AE-8ADF-EC18182091F7}" type="slidenum">
              <a:rPr lang="en-GB" smtClean="0"/>
              <a:t>‹#›</a:t>
            </a:fld>
            <a:endParaRPr lang="en-GB" dirty="0"/>
          </a:p>
        </p:txBody>
      </p:sp>
    </p:spTree>
    <p:extLst>
      <p:ext uri="{BB962C8B-B14F-4D97-AF65-F5344CB8AC3E}">
        <p14:creationId xmlns:p14="http://schemas.microsoft.com/office/powerpoint/2010/main" val="3941829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BDCC73-4DDF-49AB-AEE1-BCC66D6EB140}" type="datetimeFigureOut">
              <a:rPr lang="en-GB" smtClean="0"/>
              <a:t>18/03/2018</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C01A7CB4-2E13-49AE-8ADF-EC18182091F7}" type="slidenum">
              <a:rPr lang="en-GB" smtClean="0"/>
              <a:t>‹#›</a:t>
            </a:fld>
            <a:endParaRPr lang="en-GB" dirty="0"/>
          </a:p>
        </p:txBody>
      </p:sp>
    </p:spTree>
    <p:extLst>
      <p:ext uri="{BB962C8B-B14F-4D97-AF65-F5344CB8AC3E}">
        <p14:creationId xmlns:p14="http://schemas.microsoft.com/office/powerpoint/2010/main" val="3437817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38100"/>
            <a:ext cx="3932237" cy="1600200"/>
          </a:xfrm>
        </p:spPr>
        <p:txBody>
          <a:bodyPr anchor="b">
            <a:normAutofit/>
          </a:bodyPr>
          <a:lstStyle>
            <a:lvl1pPr>
              <a:defRPr sz="2000"/>
            </a:lvl1pPr>
          </a:lstStyle>
          <a:p>
            <a:r>
              <a:rPr lang="en-US" dirty="0"/>
              <a:t>CLICK TO EDIT MASTER TITLE STYLE</a:t>
            </a:r>
            <a:endParaRPr lang="en-GB" dirty="0"/>
          </a:p>
        </p:txBody>
      </p:sp>
      <p:sp>
        <p:nvSpPr>
          <p:cNvPr id="3" name="Content Placeholder 2"/>
          <p:cNvSpPr>
            <a:spLocks noGrp="1"/>
          </p:cNvSpPr>
          <p:nvPr>
            <p:ph idx="1"/>
          </p:nvPr>
        </p:nvSpPr>
        <p:spPr>
          <a:xfrm>
            <a:off x="5183188" y="2057400"/>
            <a:ext cx="6172200" cy="38036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BDCC73-4DDF-49AB-AEE1-BCC66D6EB140}" type="datetimeFigureOut">
              <a:rPr lang="en-GB" smtClean="0"/>
              <a:t>18/03/2018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C01A7CB4-2E13-49AE-8ADF-EC18182091F7}" type="slidenum">
              <a:rPr lang="en-GB" smtClean="0"/>
              <a:t>‹#›</a:t>
            </a:fld>
            <a:endParaRPr lang="en-GB" dirty="0"/>
          </a:p>
        </p:txBody>
      </p:sp>
    </p:spTree>
    <p:extLst>
      <p:ext uri="{BB962C8B-B14F-4D97-AF65-F5344CB8AC3E}">
        <p14:creationId xmlns:p14="http://schemas.microsoft.com/office/powerpoint/2010/main" val="2632777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88900"/>
            <a:ext cx="3932237" cy="1600200"/>
          </a:xfrm>
        </p:spPr>
        <p:txBody>
          <a:bodyPr anchor="b">
            <a:normAutofit/>
          </a:bodyPr>
          <a:lstStyle>
            <a:lvl1pPr>
              <a:defRPr sz="2000"/>
            </a:lvl1pPr>
          </a:lstStyle>
          <a:p>
            <a:r>
              <a:rPr lang="en-US" dirty="0"/>
              <a:t>CLICK TO EDIT MASTER TITLE STYLE</a:t>
            </a:r>
            <a:endParaRPr lang="en-GB" dirty="0"/>
          </a:p>
        </p:txBody>
      </p:sp>
      <p:sp>
        <p:nvSpPr>
          <p:cNvPr id="3" name="Picture Placeholder 2"/>
          <p:cNvSpPr>
            <a:spLocks noGrp="1"/>
          </p:cNvSpPr>
          <p:nvPr>
            <p:ph type="pic" idx="1"/>
          </p:nvPr>
        </p:nvSpPr>
        <p:spPr>
          <a:xfrm>
            <a:off x="5183188" y="2057400"/>
            <a:ext cx="6172200" cy="38036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2BDCC73-4DDF-49AB-AEE1-BCC66D6EB140}" type="datetimeFigureOut">
              <a:rPr lang="en-GB" smtClean="0"/>
              <a:t>18/03/2018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C01A7CB4-2E13-49AE-8ADF-EC18182091F7}" type="slidenum">
              <a:rPr lang="en-GB" smtClean="0"/>
              <a:t>‹#›</a:t>
            </a:fld>
            <a:endParaRPr lang="en-GB" dirty="0"/>
          </a:p>
        </p:txBody>
      </p:sp>
    </p:spTree>
    <p:extLst>
      <p:ext uri="{BB962C8B-B14F-4D97-AF65-F5344CB8AC3E}">
        <p14:creationId xmlns:p14="http://schemas.microsoft.com/office/powerpoint/2010/main" val="402069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p:cNvSpPr/>
          <p:nvPr userDrawn="1"/>
        </p:nvSpPr>
        <p:spPr>
          <a:xfrm>
            <a:off x="-6350" y="1690688"/>
            <a:ext cx="12192000" cy="4519612"/>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BDCC73-4DDF-49AB-AEE1-BCC66D6EB140}" type="datetimeFigureOut">
              <a:rPr lang="en-GB" smtClean="0"/>
              <a:t>18/03/2018</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1A7CB4-2E13-49AE-8ADF-EC18182091F7}" type="slidenum">
              <a:rPr lang="en-GB" smtClean="0"/>
              <a:t>‹#›</a:t>
            </a:fld>
            <a:endParaRPr lang="en-GB" dirty="0"/>
          </a:p>
        </p:txBody>
      </p:sp>
      <p:pic>
        <p:nvPicPr>
          <p:cNvPr id="13" name="Picture 8" descr="https://pbs.twimg.com/profile_banners/192370815/1373928556/web"/>
          <p:cNvPicPr>
            <a:picLocks noChangeAspect="1" noChangeArrowheads="1"/>
          </p:cNvPicPr>
          <p:nvPr userDrawn="1"/>
        </p:nvPicPr>
        <p:blipFill rotWithShape="1">
          <a:blip r:embed="rId13">
            <a:extLst>
              <a:ext uri="{28A0092B-C50C-407E-A947-70E740481C1C}">
                <a14:useLocalDpi xmlns:a14="http://schemas.microsoft.com/office/drawing/2010/main" val="0"/>
              </a:ext>
            </a:extLst>
          </a:blip>
          <a:srcRect t="48718"/>
          <a:stretch/>
        </p:blipFill>
        <p:spPr bwMode="auto">
          <a:xfrm rot="5400000">
            <a:off x="10063204" y="3455399"/>
            <a:ext cx="3378587" cy="866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809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kern="1200">
          <a:solidFill>
            <a:srgbClr val="17A489"/>
          </a:solidFill>
          <a:latin typeface="BorisBlackBloxx" panose="02000605020000020004" pitchFamily="2" charset="0"/>
          <a:ea typeface="+mj-ea"/>
          <a:cs typeface="+mj-cs"/>
        </a:defRPr>
      </a:lvl1pPr>
    </p:titleStyle>
    <p:bodyStyle>
      <a:lvl1pPr marL="228600" indent="-228600" algn="l" defTabSz="914400" rtl="0" eaLnBrk="1" latinLnBrk="0" hangingPunct="1">
        <a:lnSpc>
          <a:spcPct val="90000"/>
        </a:lnSpc>
        <a:spcBef>
          <a:spcPts val="1000"/>
        </a:spcBef>
        <a:buFontTx/>
        <a:buBlip>
          <a:blip r:embed="rId14"/>
        </a:buBlip>
        <a:defRPr sz="2800" kern="1200">
          <a:solidFill>
            <a:schemeClr val="tx1">
              <a:lumMod val="50000"/>
              <a:lumOff val="50000"/>
            </a:schemeClr>
          </a:solidFill>
          <a:latin typeface="Springsteel Lig" panose="020B0304040507060003" pitchFamily="34" charset="0"/>
          <a:ea typeface="+mn-ea"/>
          <a:cs typeface="+mn-cs"/>
        </a:defRPr>
      </a:lvl1pPr>
      <a:lvl2pPr marL="685800" indent="-228600" algn="l" defTabSz="914400" rtl="0" eaLnBrk="1" latinLnBrk="0" hangingPunct="1">
        <a:lnSpc>
          <a:spcPct val="90000"/>
        </a:lnSpc>
        <a:spcBef>
          <a:spcPts val="500"/>
        </a:spcBef>
        <a:buFontTx/>
        <a:buBlip>
          <a:blip r:embed="rId14"/>
        </a:buBlip>
        <a:defRPr sz="2400" kern="1200">
          <a:solidFill>
            <a:schemeClr val="tx1">
              <a:lumMod val="50000"/>
              <a:lumOff val="50000"/>
            </a:schemeClr>
          </a:solidFill>
          <a:latin typeface="Springsteel Lig" panose="020B0304040507060003" pitchFamily="34" charset="0"/>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lumMod val="50000"/>
              <a:lumOff val="50000"/>
            </a:schemeClr>
          </a:solidFill>
          <a:latin typeface="Springsteel Lig" panose="020B0304040507060003" pitchFamily="34" charset="0"/>
          <a:ea typeface="+mn-ea"/>
          <a:cs typeface="+mn-cs"/>
        </a:defRPr>
      </a:lvl3pPr>
      <a:lvl4pPr marL="1714500" indent="-342900" algn="l" defTabSz="914400" rtl="0" eaLnBrk="1" latinLnBrk="0" hangingPunct="1">
        <a:lnSpc>
          <a:spcPct val="90000"/>
        </a:lnSpc>
        <a:spcBef>
          <a:spcPts val="500"/>
        </a:spcBef>
        <a:buFont typeface="Wingdings" panose="05000000000000000000" pitchFamily="2" charset="2"/>
        <a:buChar char="§"/>
        <a:defRPr sz="1800" kern="1200">
          <a:solidFill>
            <a:schemeClr val="tx1">
              <a:lumMod val="50000"/>
              <a:lumOff val="50000"/>
            </a:schemeClr>
          </a:solidFill>
          <a:latin typeface="Springsteel Lig" panose="020B0304040507060003" pitchFamily="34" charset="0"/>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lumMod val="50000"/>
              <a:lumOff val="50000"/>
            </a:schemeClr>
          </a:solidFill>
          <a:latin typeface="Springsteel Lig" panose="020B03040405070600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nodejs.org/en/" TargetMode="External"/><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localhost:0/" TargetMode="External"/><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hyperlink" Target="https://ionicframework.com/pro/view" TargetMode="External"/><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github.com/webdevelopwolf/training" TargetMode="External"/><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hyperlink" Target="http://www.facebook.com/webdevwolf" TargetMode="External"/><Relationship Id="rId4" Type="http://schemas.openxmlformats.org/officeDocument/2006/relationships/hyperlink" Target="http://www.twitter.com/webdevelopwolf"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github.com/webdevelopwolf/training" TargetMode="External"/><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hyperlink" Target="http://www.facebook.com/webdevwolf" TargetMode="External"/><Relationship Id="rId4" Type="http://schemas.openxmlformats.org/officeDocument/2006/relationships/hyperlink" Target="http://www.twitter.com/webdevelopwol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4380588" y="965199"/>
            <a:ext cx="6766078" cy="4927601"/>
          </a:xfrm>
        </p:spPr>
        <p:txBody>
          <a:bodyPr anchor="ctr">
            <a:normAutofit/>
          </a:bodyPr>
          <a:lstStyle/>
          <a:p>
            <a:pPr algn="l"/>
            <a:r>
              <a:rPr lang="en-GB" sz="5400" dirty="0">
                <a:solidFill>
                  <a:schemeClr val="tx1">
                    <a:lumMod val="85000"/>
                    <a:lumOff val="15000"/>
                  </a:schemeClr>
                </a:solidFill>
              </a:rPr>
              <a:t>SAY HELLO TO </a:t>
            </a:r>
            <a:br>
              <a:rPr lang="en-GB" sz="5400" dirty="0">
                <a:solidFill>
                  <a:schemeClr val="tx1">
                    <a:lumMod val="85000"/>
                    <a:lumOff val="15000"/>
                  </a:schemeClr>
                </a:solidFill>
              </a:rPr>
            </a:br>
            <a:endParaRPr lang="en-GB" sz="5400" dirty="0">
              <a:solidFill>
                <a:schemeClr val="tx1">
                  <a:lumMod val="85000"/>
                  <a:lumOff val="15000"/>
                </a:schemeClr>
              </a:solidFill>
            </a:endParaRPr>
          </a:p>
        </p:txBody>
      </p:sp>
      <p:sp>
        <p:nvSpPr>
          <p:cNvPr id="3" name="Subtitle 2"/>
          <p:cNvSpPr>
            <a:spLocks noGrp="1"/>
          </p:cNvSpPr>
          <p:nvPr>
            <p:ph type="subTitle" idx="1"/>
          </p:nvPr>
        </p:nvSpPr>
        <p:spPr>
          <a:xfrm>
            <a:off x="505327" y="965198"/>
            <a:ext cx="3225868" cy="4927602"/>
          </a:xfrm>
        </p:spPr>
        <p:txBody>
          <a:bodyPr anchor="ctr">
            <a:normAutofit/>
          </a:bodyPr>
          <a:lstStyle/>
          <a:p>
            <a:pPr algn="r"/>
            <a:r>
              <a:rPr lang="en-GB" dirty="0">
                <a:solidFill>
                  <a:schemeClr val="accent1"/>
                </a:solidFill>
              </a:rPr>
              <a:t>Liane Stevenson  @webdevelopwolf www.webdevelopwolf.com</a:t>
            </a:r>
          </a:p>
        </p:txBody>
      </p:sp>
      <p:pic>
        <p:nvPicPr>
          <p:cNvPr id="1026" name="Picture 2" descr="Image result for IONIC">
            <a:extLst>
              <a:ext uri="{FF2B5EF4-FFF2-40B4-BE49-F238E27FC236}">
                <a16:creationId xmlns:a16="http://schemas.microsoft.com/office/drawing/2014/main" id="{340256AC-6AA4-4EC1-A9A7-918AA423380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5791" y="3573882"/>
            <a:ext cx="3437191" cy="1194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4186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accent3">
              <a:lumMod val="75000"/>
            </a:schemeClr>
          </a:solidFill>
          <a:effectLst/>
        </p:spPr>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04671" y="2600324"/>
            <a:ext cx="7946523" cy="3277961"/>
          </a:xfrm>
        </p:spPr>
        <p:txBody>
          <a:bodyPr vert="horz" lIns="91440" tIns="45720" rIns="91440" bIns="45720" rtlCol="0" anchor="t">
            <a:normAutofit/>
          </a:bodyPr>
          <a:lstStyle/>
          <a:p>
            <a:r>
              <a:rPr lang="en-US" sz="5400" kern="1200" dirty="0">
                <a:solidFill>
                  <a:schemeClr val="tx1"/>
                </a:solidFill>
              </a:rPr>
              <a:t>GETTING STARTED</a:t>
            </a:r>
          </a:p>
        </p:txBody>
      </p:sp>
      <p:sp>
        <p:nvSpPr>
          <p:cNvPr id="3" name="Text Placeholder 2"/>
          <p:cNvSpPr>
            <a:spLocks noGrp="1"/>
          </p:cNvSpPr>
          <p:nvPr>
            <p:ph type="body" idx="1"/>
          </p:nvPr>
        </p:nvSpPr>
        <p:spPr>
          <a:xfrm>
            <a:off x="804672" y="1300450"/>
            <a:ext cx="6262878" cy="1155525"/>
          </a:xfrm>
        </p:spPr>
        <p:txBody>
          <a:bodyPr vert="horz" lIns="91440" tIns="45720" rIns="91440" bIns="45720" rtlCol="0" anchor="b">
            <a:normAutofit/>
          </a:bodyPr>
          <a:lstStyle/>
          <a:p>
            <a:r>
              <a:rPr lang="en-US" kern="1200" dirty="0">
                <a:solidFill>
                  <a:srgbClr val="17A489"/>
                </a:solidFill>
                <a:latin typeface="+mn-lt"/>
                <a:ea typeface="+mn-ea"/>
                <a:cs typeface="+mn-cs"/>
              </a:rPr>
              <a:t>Let’s jump in – wheeeeeeee!</a:t>
            </a:r>
          </a:p>
        </p:txBody>
      </p:sp>
    </p:spTree>
    <p:extLst>
      <p:ext uri="{BB962C8B-B14F-4D97-AF65-F5344CB8AC3E}">
        <p14:creationId xmlns:p14="http://schemas.microsoft.com/office/powerpoint/2010/main" val="33561973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4"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GB" sz="4400" kern="1200" dirty="0"/>
              <a:t>Installing Ionic</a:t>
            </a:r>
            <a:endParaRPr lang="en-US" sz="4400" kern="1200" dirty="0">
              <a:solidFill>
                <a:schemeClr val="tx1"/>
              </a:solidFill>
              <a:latin typeface="+mj-lt"/>
            </a:endParaRPr>
          </a:p>
        </p:txBody>
      </p:sp>
      <p:sp>
        <p:nvSpPr>
          <p:cNvPr id="5" name="Content Placeholder 4">
            <a:extLst>
              <a:ext uri="{FF2B5EF4-FFF2-40B4-BE49-F238E27FC236}">
                <a16:creationId xmlns:a16="http://schemas.microsoft.com/office/drawing/2014/main" id="{0487EFD4-A57F-4C1A-A128-0691A9D27C4C}"/>
              </a:ext>
            </a:extLst>
          </p:cNvPr>
          <p:cNvSpPr>
            <a:spLocks noGrp="1"/>
          </p:cNvSpPr>
          <p:nvPr>
            <p:ph sz="half" idx="1"/>
          </p:nvPr>
        </p:nvSpPr>
        <p:spPr>
          <a:xfrm>
            <a:off x="838200" y="1825625"/>
            <a:ext cx="5872993" cy="4667250"/>
          </a:xfrm>
        </p:spPr>
        <p:txBody>
          <a:bodyPr>
            <a:normAutofit/>
          </a:bodyPr>
          <a:lstStyle/>
          <a:p>
            <a:pPr>
              <a:buSzPct val="50000"/>
              <a:buBlip>
                <a:blip r:embed="rId2">
                  <a:extLst/>
                </a:blip>
              </a:buBlip>
            </a:pPr>
            <a:r>
              <a:rPr lang="en-GB" dirty="0">
                <a:solidFill>
                  <a:schemeClr val="bg1"/>
                </a:solidFill>
              </a:rPr>
              <a:t>First of all, to install Ionic, we need to have NodeJS installed</a:t>
            </a:r>
          </a:p>
          <a:p>
            <a:pPr lvl="1">
              <a:buSzPct val="50000"/>
              <a:buBlip>
                <a:blip r:embed="rId2">
                  <a:extLst/>
                </a:blip>
              </a:buBlip>
            </a:pPr>
            <a:r>
              <a:rPr lang="en-GB" dirty="0">
                <a:solidFill>
                  <a:srgbClr val="0070C0"/>
                </a:solidFill>
                <a:hlinkClick r:id="rId3"/>
              </a:rPr>
              <a:t>https://nodejs.org/en/</a:t>
            </a:r>
            <a:endParaRPr lang="en-GB" dirty="0">
              <a:solidFill>
                <a:srgbClr val="0070C0"/>
              </a:solidFill>
            </a:endParaRPr>
          </a:p>
          <a:p>
            <a:pPr lvl="1">
              <a:buSzPct val="50000"/>
              <a:buBlip>
                <a:blip r:embed="rId2">
                  <a:extLst/>
                </a:blip>
              </a:buBlip>
            </a:pPr>
            <a:r>
              <a:rPr lang="en-GB" dirty="0">
                <a:solidFill>
                  <a:schemeClr val="bg1"/>
                </a:solidFill>
              </a:rPr>
              <a:t>Download and run the current version</a:t>
            </a:r>
          </a:p>
          <a:p>
            <a:pPr>
              <a:buSzPct val="50000"/>
              <a:buBlip>
                <a:blip r:embed="rId2">
                  <a:extLst/>
                </a:blip>
              </a:buBlip>
            </a:pPr>
            <a:r>
              <a:rPr lang="en-GB" dirty="0">
                <a:solidFill>
                  <a:schemeClr val="bg1"/>
                </a:solidFill>
              </a:rPr>
              <a:t>Open Command Prompt in windows (or Terminal in MacBook)</a:t>
            </a:r>
          </a:p>
          <a:p>
            <a:pPr lvl="1">
              <a:buSzPct val="50000"/>
              <a:buBlip>
                <a:blip r:embed="rId2">
                  <a:extLst/>
                </a:blip>
              </a:buBlip>
            </a:pPr>
            <a:r>
              <a:rPr lang="en-GB" dirty="0">
                <a:solidFill>
                  <a:srgbClr val="0070C0"/>
                </a:solidFill>
                <a:latin typeface="BorisBlackBloxx" panose="02000605020000020004" pitchFamily="2" charset="0"/>
              </a:rPr>
              <a:t>npm install –g ionic cordova</a:t>
            </a:r>
          </a:p>
          <a:p>
            <a:pPr>
              <a:buSzPct val="50000"/>
              <a:buBlip>
                <a:blip r:embed="rId2">
                  <a:extLst/>
                </a:blip>
              </a:buBlip>
            </a:pPr>
            <a:r>
              <a:rPr lang="en-GB" dirty="0">
                <a:solidFill>
                  <a:schemeClr val="bg1"/>
                </a:solidFill>
              </a:rPr>
              <a:t>That’s all there is to it! What </a:t>
            </a:r>
            <a:br>
              <a:rPr lang="en-GB" dirty="0">
                <a:solidFill>
                  <a:schemeClr val="bg1"/>
                </a:solidFill>
              </a:rPr>
            </a:br>
            <a:r>
              <a:rPr lang="en-GB" dirty="0">
                <a:solidFill>
                  <a:schemeClr val="bg1"/>
                </a:solidFill>
              </a:rPr>
              <a:t>we just installed is called a </a:t>
            </a:r>
            <a:br>
              <a:rPr lang="en-GB" dirty="0">
                <a:solidFill>
                  <a:schemeClr val="bg1"/>
                </a:solidFill>
              </a:rPr>
            </a:br>
            <a:r>
              <a:rPr lang="en-GB" dirty="0">
                <a:solidFill>
                  <a:schemeClr val="bg1"/>
                </a:solidFill>
              </a:rPr>
              <a:t>Command Line Interface</a:t>
            </a:r>
            <a:br>
              <a:rPr lang="en-GB" dirty="0">
                <a:solidFill>
                  <a:schemeClr val="bg1"/>
                </a:solidFill>
              </a:rPr>
            </a:br>
            <a:r>
              <a:rPr lang="en-GB" dirty="0">
                <a:solidFill>
                  <a:schemeClr val="bg1"/>
                </a:solidFill>
              </a:rPr>
              <a:t>or </a:t>
            </a:r>
            <a:r>
              <a:rPr lang="en-GB" dirty="0">
                <a:solidFill>
                  <a:srgbClr val="0070C0"/>
                </a:solidFill>
              </a:rPr>
              <a:t>CLI</a:t>
            </a:r>
            <a:r>
              <a:rPr lang="en-GB" dirty="0">
                <a:solidFill>
                  <a:schemeClr val="bg1"/>
                </a:solidFill>
              </a:rPr>
              <a:t> for short</a:t>
            </a:r>
          </a:p>
        </p:txBody>
      </p:sp>
      <p:pic>
        <p:nvPicPr>
          <p:cNvPr id="5122" name="Picture 2" descr="Image result for installation icon png">
            <a:extLst>
              <a:ext uri="{FF2B5EF4-FFF2-40B4-BE49-F238E27FC236}">
                <a16:creationId xmlns:a16="http://schemas.microsoft.com/office/drawing/2014/main" id="{629A1D5C-B506-42A0-96A4-D1DAF9E7A71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09170" y="4197338"/>
            <a:ext cx="2138883" cy="193994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node js logo">
            <a:extLst>
              <a:ext uri="{FF2B5EF4-FFF2-40B4-BE49-F238E27FC236}">
                <a16:creationId xmlns:a16="http://schemas.microsoft.com/office/drawing/2014/main" id="{1D964B75-8DB1-43D5-996A-CAD5F01A2D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19436" y="1771063"/>
            <a:ext cx="1714103" cy="1939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7572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4"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GB" sz="4400" kern="1200" dirty="0"/>
              <a:t>Starting a new project</a:t>
            </a:r>
            <a:endParaRPr lang="en-US" sz="4400" kern="1200" dirty="0">
              <a:solidFill>
                <a:schemeClr val="tx1"/>
              </a:solidFill>
              <a:latin typeface="+mj-lt"/>
            </a:endParaRPr>
          </a:p>
        </p:txBody>
      </p:sp>
      <p:sp>
        <p:nvSpPr>
          <p:cNvPr id="5" name="Content Placeholder 4">
            <a:extLst>
              <a:ext uri="{FF2B5EF4-FFF2-40B4-BE49-F238E27FC236}">
                <a16:creationId xmlns:a16="http://schemas.microsoft.com/office/drawing/2014/main" id="{0487EFD4-A57F-4C1A-A128-0691A9D27C4C}"/>
              </a:ext>
            </a:extLst>
          </p:cNvPr>
          <p:cNvSpPr>
            <a:spLocks noGrp="1"/>
          </p:cNvSpPr>
          <p:nvPr>
            <p:ph sz="half" idx="1"/>
          </p:nvPr>
        </p:nvSpPr>
        <p:spPr>
          <a:xfrm>
            <a:off x="838200" y="1825625"/>
            <a:ext cx="5872993" cy="4667250"/>
          </a:xfrm>
        </p:spPr>
        <p:txBody>
          <a:bodyPr>
            <a:normAutofit fontScale="85000" lnSpcReduction="20000"/>
          </a:bodyPr>
          <a:lstStyle/>
          <a:p>
            <a:pPr>
              <a:buSzPct val="50000"/>
              <a:buBlip>
                <a:blip r:embed="rId2">
                  <a:extLst/>
                </a:blip>
              </a:buBlip>
            </a:pPr>
            <a:r>
              <a:rPr lang="en-GB" dirty="0">
                <a:solidFill>
                  <a:schemeClr val="bg1"/>
                </a:solidFill>
              </a:rPr>
              <a:t>This one is really easy folks, we can start new Ionic project in two very simple steps</a:t>
            </a:r>
          </a:p>
          <a:p>
            <a:pPr lvl="1">
              <a:buSzPct val="50000"/>
              <a:buBlip>
                <a:blip r:embed="rId2">
                  <a:extLst/>
                </a:blip>
              </a:buBlip>
            </a:pPr>
            <a:r>
              <a:rPr lang="en-GB" dirty="0">
                <a:solidFill>
                  <a:schemeClr val="bg1"/>
                </a:solidFill>
              </a:rPr>
              <a:t>Open Windows CMD or MacBook Terminal</a:t>
            </a:r>
          </a:p>
          <a:p>
            <a:pPr lvl="1">
              <a:buSzPct val="50000"/>
              <a:buBlip>
                <a:blip r:embed="rId2">
                  <a:extLst/>
                </a:blip>
              </a:buBlip>
            </a:pPr>
            <a:r>
              <a:rPr lang="en-GB" dirty="0">
                <a:solidFill>
                  <a:schemeClr val="bg1"/>
                </a:solidFill>
              </a:rPr>
              <a:t>Type in, </a:t>
            </a:r>
            <a:r>
              <a:rPr lang="en-GB" dirty="0">
                <a:solidFill>
                  <a:srgbClr val="0070C0"/>
                </a:solidFill>
                <a:latin typeface="BorisBlackBloxx" panose="02000605020000020004" pitchFamily="2" charset="0"/>
              </a:rPr>
              <a:t>ionic start [project name] tabs</a:t>
            </a:r>
          </a:p>
          <a:p>
            <a:pPr lvl="1">
              <a:buSzPct val="50000"/>
              <a:buBlip>
                <a:blip r:embed="rId2">
                  <a:extLst/>
                </a:blip>
              </a:buBlip>
            </a:pPr>
            <a:r>
              <a:rPr lang="en-GB" dirty="0">
                <a:solidFill>
                  <a:schemeClr val="bg1"/>
                </a:solidFill>
              </a:rPr>
              <a:t>Hit enter and that’s it! </a:t>
            </a:r>
          </a:p>
          <a:p>
            <a:pPr>
              <a:buSzPct val="50000"/>
              <a:buBlip>
                <a:blip r:embed="rId2">
                  <a:extLst/>
                </a:blip>
              </a:buBlip>
            </a:pPr>
            <a:r>
              <a:rPr lang="en-GB" dirty="0">
                <a:solidFill>
                  <a:schemeClr val="bg1"/>
                </a:solidFill>
              </a:rPr>
              <a:t>One thing to note however…it </a:t>
            </a:r>
            <a:br>
              <a:rPr lang="en-GB" dirty="0">
                <a:solidFill>
                  <a:schemeClr val="bg1"/>
                </a:solidFill>
              </a:rPr>
            </a:br>
            <a:r>
              <a:rPr lang="en-GB" dirty="0">
                <a:solidFill>
                  <a:schemeClr val="bg1"/>
                </a:solidFill>
              </a:rPr>
              <a:t>will place your app in the </a:t>
            </a:r>
            <a:br>
              <a:rPr lang="en-GB" dirty="0">
                <a:solidFill>
                  <a:schemeClr val="bg1"/>
                </a:solidFill>
              </a:rPr>
            </a:br>
            <a:r>
              <a:rPr lang="en-GB" dirty="0">
                <a:solidFill>
                  <a:schemeClr val="bg1"/>
                </a:solidFill>
              </a:rPr>
              <a:t>folder your CMD is in at </a:t>
            </a:r>
            <a:br>
              <a:rPr lang="en-GB" dirty="0">
                <a:solidFill>
                  <a:schemeClr val="bg1"/>
                </a:solidFill>
              </a:rPr>
            </a:br>
            <a:r>
              <a:rPr lang="en-GB" dirty="0">
                <a:solidFill>
                  <a:schemeClr val="bg1"/>
                </a:solidFill>
              </a:rPr>
              <a:t>the time the command </a:t>
            </a:r>
            <a:br>
              <a:rPr lang="en-GB" dirty="0">
                <a:solidFill>
                  <a:schemeClr val="bg1"/>
                </a:solidFill>
              </a:rPr>
            </a:br>
            <a:r>
              <a:rPr lang="en-GB" dirty="0">
                <a:solidFill>
                  <a:schemeClr val="bg1"/>
                </a:solidFill>
              </a:rPr>
              <a:t>is run. </a:t>
            </a:r>
          </a:p>
          <a:p>
            <a:pPr>
              <a:buSzPct val="50000"/>
              <a:buBlip>
                <a:blip r:embed="rId2">
                  <a:extLst/>
                </a:blip>
              </a:buBlip>
            </a:pPr>
            <a:r>
              <a:rPr lang="en-GB" dirty="0">
                <a:solidFill>
                  <a:schemeClr val="bg1"/>
                </a:solidFill>
              </a:rPr>
              <a:t>To change this, type </a:t>
            </a:r>
            <a:r>
              <a:rPr lang="en-GB" dirty="0">
                <a:solidFill>
                  <a:srgbClr val="0070C0"/>
                </a:solidFill>
                <a:latin typeface="BorisBlackBloxx" panose="02000605020000020004" pitchFamily="2" charset="0"/>
              </a:rPr>
              <a:t>cd C:\Folder </a:t>
            </a:r>
            <a:br>
              <a:rPr lang="en-GB" dirty="0">
                <a:solidFill>
                  <a:srgbClr val="0070C0"/>
                </a:solidFill>
              </a:rPr>
            </a:br>
            <a:r>
              <a:rPr lang="en-GB" dirty="0">
                <a:solidFill>
                  <a:schemeClr val="bg1"/>
                </a:solidFill>
              </a:rPr>
              <a:t>BEFORE, running your ionic </a:t>
            </a:r>
            <a:br>
              <a:rPr lang="en-GB" dirty="0">
                <a:solidFill>
                  <a:schemeClr val="bg1"/>
                </a:solidFill>
              </a:rPr>
            </a:br>
            <a:r>
              <a:rPr lang="en-GB" dirty="0">
                <a:solidFill>
                  <a:schemeClr val="bg1"/>
                </a:solidFill>
              </a:rPr>
              <a:t>start command</a:t>
            </a:r>
          </a:p>
          <a:p>
            <a:pPr>
              <a:buSzPct val="50000"/>
              <a:buBlip>
                <a:blip r:embed="rId2">
                  <a:extLst/>
                </a:blip>
              </a:buBlip>
            </a:pPr>
            <a:r>
              <a:rPr lang="en-GB" dirty="0">
                <a:solidFill>
                  <a:schemeClr val="bg1"/>
                </a:solidFill>
              </a:rPr>
              <a:t>You can see a full list of Ionic </a:t>
            </a:r>
            <a:br>
              <a:rPr lang="en-GB" dirty="0">
                <a:solidFill>
                  <a:schemeClr val="bg1"/>
                </a:solidFill>
              </a:rPr>
            </a:br>
            <a:r>
              <a:rPr lang="en-GB" dirty="0">
                <a:solidFill>
                  <a:schemeClr val="bg1"/>
                </a:solidFill>
              </a:rPr>
              <a:t>commands by simply typing </a:t>
            </a:r>
            <a:br>
              <a:rPr lang="en-GB" dirty="0">
                <a:solidFill>
                  <a:schemeClr val="bg1"/>
                </a:solidFill>
              </a:rPr>
            </a:br>
            <a:r>
              <a:rPr lang="en-GB" dirty="0">
                <a:solidFill>
                  <a:srgbClr val="0070C0"/>
                </a:solidFill>
                <a:latin typeface="BorisBlackBloxx" panose="02000605020000020004" pitchFamily="2" charset="0"/>
              </a:rPr>
              <a:t>ionic</a:t>
            </a:r>
            <a:r>
              <a:rPr lang="en-GB" dirty="0">
                <a:solidFill>
                  <a:schemeClr val="bg1"/>
                </a:solidFill>
              </a:rPr>
              <a:t> in the command line</a:t>
            </a:r>
          </a:p>
        </p:txBody>
      </p:sp>
      <p:pic>
        <p:nvPicPr>
          <p:cNvPr id="6146" name="Picture 2" descr="Image result for cmd icon png">
            <a:extLst>
              <a:ext uri="{FF2B5EF4-FFF2-40B4-BE49-F238E27FC236}">
                <a16:creationId xmlns:a16="http://schemas.microsoft.com/office/drawing/2014/main" id="{E1169E85-A113-4DC4-86A4-13FC166A64D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43646" y="2629884"/>
            <a:ext cx="3061564" cy="3058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4254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4"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GB" sz="4400" kern="1200" dirty="0"/>
              <a:t>Run application in the browser</a:t>
            </a:r>
            <a:endParaRPr lang="en-US" sz="4400" kern="1200" dirty="0">
              <a:solidFill>
                <a:schemeClr val="tx1"/>
              </a:solidFill>
              <a:latin typeface="+mj-lt"/>
            </a:endParaRPr>
          </a:p>
        </p:txBody>
      </p:sp>
      <p:sp>
        <p:nvSpPr>
          <p:cNvPr id="5" name="Content Placeholder 4">
            <a:extLst>
              <a:ext uri="{FF2B5EF4-FFF2-40B4-BE49-F238E27FC236}">
                <a16:creationId xmlns:a16="http://schemas.microsoft.com/office/drawing/2014/main" id="{0487EFD4-A57F-4C1A-A128-0691A9D27C4C}"/>
              </a:ext>
            </a:extLst>
          </p:cNvPr>
          <p:cNvSpPr>
            <a:spLocks noGrp="1"/>
          </p:cNvSpPr>
          <p:nvPr>
            <p:ph sz="half" idx="1"/>
          </p:nvPr>
        </p:nvSpPr>
        <p:spPr>
          <a:xfrm>
            <a:off x="838200" y="1825625"/>
            <a:ext cx="5872993" cy="4667250"/>
          </a:xfrm>
        </p:spPr>
        <p:txBody>
          <a:bodyPr>
            <a:normAutofit fontScale="92500" lnSpcReduction="10000"/>
          </a:bodyPr>
          <a:lstStyle/>
          <a:p>
            <a:pPr>
              <a:buSzPct val="50000"/>
              <a:buBlip>
                <a:blip r:embed="rId2">
                  <a:extLst/>
                </a:blip>
              </a:buBlip>
            </a:pPr>
            <a:r>
              <a:rPr lang="en-GB" dirty="0">
                <a:solidFill>
                  <a:schemeClr val="bg1"/>
                </a:solidFill>
              </a:rPr>
              <a:t>Now we have our basic mobile application we can already see what it looks like using </a:t>
            </a:r>
            <a:r>
              <a:rPr lang="en-GB" dirty="0">
                <a:solidFill>
                  <a:srgbClr val="0070C0"/>
                </a:solidFill>
                <a:latin typeface="BorisBlackBloxx" panose="02000605020000020004" pitchFamily="2" charset="0"/>
              </a:rPr>
              <a:t>ionic serve</a:t>
            </a:r>
          </a:p>
          <a:p>
            <a:pPr>
              <a:buSzPct val="50000"/>
              <a:buBlip>
                <a:blip r:embed="rId2">
                  <a:extLst/>
                </a:blip>
              </a:buBlip>
            </a:pPr>
            <a:r>
              <a:rPr lang="en-GB" dirty="0">
                <a:solidFill>
                  <a:schemeClr val="bg1"/>
                </a:solidFill>
              </a:rPr>
              <a:t>This opens up your default browser to </a:t>
            </a:r>
            <a:r>
              <a:rPr lang="en-GB" dirty="0">
                <a:solidFill>
                  <a:schemeClr val="bg1"/>
                </a:solidFill>
                <a:hlinkClick r:id="rId3"/>
              </a:rPr>
              <a:t>http://localhost:0000</a:t>
            </a:r>
            <a:r>
              <a:rPr lang="en-GB" dirty="0">
                <a:solidFill>
                  <a:schemeClr val="bg1"/>
                </a:solidFill>
              </a:rPr>
              <a:t> and </a:t>
            </a:r>
            <a:br>
              <a:rPr lang="en-GB" dirty="0">
                <a:solidFill>
                  <a:schemeClr val="bg1"/>
                </a:solidFill>
              </a:rPr>
            </a:br>
            <a:r>
              <a:rPr lang="en-GB" dirty="0">
                <a:solidFill>
                  <a:schemeClr val="bg1"/>
                </a:solidFill>
              </a:rPr>
              <a:t>displays your mobile app, </a:t>
            </a:r>
            <a:br>
              <a:rPr lang="en-GB" dirty="0">
                <a:solidFill>
                  <a:schemeClr val="bg1"/>
                </a:solidFill>
              </a:rPr>
            </a:br>
            <a:r>
              <a:rPr lang="en-GB" dirty="0">
                <a:solidFill>
                  <a:schemeClr val="bg1"/>
                </a:solidFill>
              </a:rPr>
              <a:t>but at this point it’s huge!</a:t>
            </a:r>
          </a:p>
          <a:p>
            <a:pPr>
              <a:buSzPct val="50000"/>
              <a:buBlip>
                <a:blip r:embed="rId2">
                  <a:extLst/>
                </a:blip>
              </a:buBlip>
            </a:pPr>
            <a:r>
              <a:rPr lang="en-GB" dirty="0">
                <a:solidFill>
                  <a:schemeClr val="bg1"/>
                </a:solidFill>
              </a:rPr>
              <a:t>Don’t worry, if we press F12 and </a:t>
            </a:r>
            <a:br>
              <a:rPr lang="en-GB" dirty="0">
                <a:solidFill>
                  <a:schemeClr val="bg1"/>
                </a:solidFill>
              </a:rPr>
            </a:br>
            <a:r>
              <a:rPr lang="en-GB" dirty="0">
                <a:solidFill>
                  <a:schemeClr val="bg1"/>
                </a:solidFill>
              </a:rPr>
              <a:t>click the Mobile View Toggle </a:t>
            </a:r>
            <a:br>
              <a:rPr lang="en-GB" dirty="0">
                <a:solidFill>
                  <a:schemeClr val="bg1"/>
                </a:solidFill>
              </a:rPr>
            </a:br>
            <a:r>
              <a:rPr lang="en-GB" dirty="0">
                <a:solidFill>
                  <a:schemeClr val="bg1"/>
                </a:solidFill>
              </a:rPr>
              <a:t>Button we can see this as </a:t>
            </a:r>
            <a:br>
              <a:rPr lang="en-GB" dirty="0">
                <a:solidFill>
                  <a:schemeClr val="bg1"/>
                </a:solidFill>
              </a:rPr>
            </a:br>
            <a:r>
              <a:rPr lang="en-GB" dirty="0">
                <a:solidFill>
                  <a:schemeClr val="bg1"/>
                </a:solidFill>
              </a:rPr>
              <a:t>we would see it on a mobile </a:t>
            </a:r>
            <a:br>
              <a:rPr lang="en-GB" dirty="0">
                <a:solidFill>
                  <a:schemeClr val="bg1"/>
                </a:solidFill>
              </a:rPr>
            </a:br>
            <a:r>
              <a:rPr lang="en-GB" dirty="0">
                <a:solidFill>
                  <a:schemeClr val="bg1"/>
                </a:solidFill>
              </a:rPr>
              <a:t>device. We can even switch </a:t>
            </a:r>
            <a:br>
              <a:rPr lang="en-GB" dirty="0">
                <a:solidFill>
                  <a:schemeClr val="bg1"/>
                </a:solidFill>
              </a:rPr>
            </a:br>
            <a:r>
              <a:rPr lang="en-GB" dirty="0">
                <a:solidFill>
                  <a:schemeClr val="bg1"/>
                </a:solidFill>
              </a:rPr>
              <a:t>between devices.</a:t>
            </a:r>
          </a:p>
        </p:txBody>
      </p:sp>
      <p:pic>
        <p:nvPicPr>
          <p:cNvPr id="3" name="Picture 2">
            <a:extLst>
              <a:ext uri="{FF2B5EF4-FFF2-40B4-BE49-F238E27FC236}">
                <a16:creationId xmlns:a16="http://schemas.microsoft.com/office/drawing/2014/main" id="{3F746214-0B3A-4157-A8F2-2F4390D02200}"/>
              </a:ext>
            </a:extLst>
          </p:cNvPr>
          <p:cNvPicPr>
            <a:picLocks noChangeAspect="1"/>
          </p:cNvPicPr>
          <p:nvPr/>
        </p:nvPicPr>
        <p:blipFill rotWithShape="1">
          <a:blip r:embed="rId4"/>
          <a:srcRect l="572" t="22723" r="19468" b="8001"/>
          <a:stretch/>
        </p:blipFill>
        <p:spPr>
          <a:xfrm>
            <a:off x="7149949" y="3561677"/>
            <a:ext cx="4623562" cy="23284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a:extLst>
              <a:ext uri="{FF2B5EF4-FFF2-40B4-BE49-F238E27FC236}">
                <a16:creationId xmlns:a16="http://schemas.microsoft.com/office/drawing/2014/main" id="{99E5EB28-6F33-46AA-AB40-B3209A610271}"/>
              </a:ext>
            </a:extLst>
          </p:cNvPr>
          <p:cNvPicPr>
            <a:picLocks noChangeAspect="1"/>
          </p:cNvPicPr>
          <p:nvPr/>
        </p:nvPicPr>
        <p:blipFill rotWithShape="1">
          <a:blip r:embed="rId4"/>
          <a:srcRect l="50000" t="22629" r="48290" b="74460"/>
          <a:stretch/>
        </p:blipFill>
        <p:spPr>
          <a:xfrm>
            <a:off x="9778415" y="2055813"/>
            <a:ext cx="542455" cy="536685"/>
          </a:xfrm>
          <a:prstGeom prst="rect">
            <a:avLst/>
          </a:prstGeom>
          <a:ln>
            <a:noFill/>
          </a:ln>
          <a:effectLst>
            <a:outerShdw blurRad="292100" dist="139700" dir="2700000" algn="tl" rotWithShape="0">
              <a:srgbClr val="333333">
                <a:alpha val="65000"/>
              </a:srgbClr>
            </a:outerShdw>
          </a:effectLst>
        </p:spPr>
      </p:pic>
      <p:sp>
        <p:nvSpPr>
          <p:cNvPr id="6" name="Rectangle 5">
            <a:extLst>
              <a:ext uri="{FF2B5EF4-FFF2-40B4-BE49-F238E27FC236}">
                <a16:creationId xmlns:a16="http://schemas.microsoft.com/office/drawing/2014/main" id="{F3414EDE-1B08-47F6-9418-5C416186ECEB}"/>
              </a:ext>
            </a:extLst>
          </p:cNvPr>
          <p:cNvSpPr/>
          <p:nvPr/>
        </p:nvSpPr>
        <p:spPr>
          <a:xfrm>
            <a:off x="10000445" y="3560725"/>
            <a:ext cx="115910" cy="7755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a:extLst>
              <a:ext uri="{FF2B5EF4-FFF2-40B4-BE49-F238E27FC236}">
                <a16:creationId xmlns:a16="http://schemas.microsoft.com/office/drawing/2014/main" id="{145921C4-F7FC-457B-8B1C-A0602B47F93C}"/>
              </a:ext>
            </a:extLst>
          </p:cNvPr>
          <p:cNvCxnSpPr>
            <a:stCxn id="4" idx="2"/>
            <a:endCxn id="6" idx="0"/>
          </p:cNvCxnSpPr>
          <p:nvPr/>
        </p:nvCxnSpPr>
        <p:spPr>
          <a:xfrm>
            <a:off x="10049643" y="2592498"/>
            <a:ext cx="8757" cy="968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2BE1BCBC-9DBA-4676-8960-A896C5809197}"/>
              </a:ext>
            </a:extLst>
          </p:cNvPr>
          <p:cNvPicPr>
            <a:picLocks noChangeAspect="1"/>
          </p:cNvPicPr>
          <p:nvPr/>
        </p:nvPicPr>
        <p:blipFill rotWithShape="1">
          <a:blip r:embed="rId4"/>
          <a:srcRect l="15524" t="22376" r="79892" b="75347"/>
          <a:stretch/>
        </p:blipFill>
        <p:spPr>
          <a:xfrm>
            <a:off x="7775909" y="2155097"/>
            <a:ext cx="1033130" cy="298327"/>
          </a:xfrm>
          <a:prstGeom prst="rect">
            <a:avLst/>
          </a:prstGeom>
        </p:spPr>
      </p:pic>
      <p:sp>
        <p:nvSpPr>
          <p:cNvPr id="10" name="Rectangle 9">
            <a:extLst>
              <a:ext uri="{FF2B5EF4-FFF2-40B4-BE49-F238E27FC236}">
                <a16:creationId xmlns:a16="http://schemas.microsoft.com/office/drawing/2014/main" id="{98573FD5-ECDF-479A-AACF-3424848EA3CB}"/>
              </a:ext>
            </a:extLst>
          </p:cNvPr>
          <p:cNvSpPr/>
          <p:nvPr/>
        </p:nvSpPr>
        <p:spPr>
          <a:xfrm>
            <a:off x="7997780" y="3560725"/>
            <a:ext cx="287554" cy="7755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Arrow Connector 12">
            <a:extLst>
              <a:ext uri="{FF2B5EF4-FFF2-40B4-BE49-F238E27FC236}">
                <a16:creationId xmlns:a16="http://schemas.microsoft.com/office/drawing/2014/main" id="{C0969195-4731-4F22-A235-DF6ACC3D3E80}"/>
              </a:ext>
            </a:extLst>
          </p:cNvPr>
          <p:cNvCxnSpPr>
            <a:stCxn id="9" idx="2"/>
            <a:endCxn id="10" idx="0"/>
          </p:cNvCxnSpPr>
          <p:nvPr/>
        </p:nvCxnSpPr>
        <p:spPr>
          <a:xfrm flipH="1">
            <a:off x="8141557" y="2453424"/>
            <a:ext cx="150917" cy="1107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80481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4"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GB" sz="4400" kern="1200" dirty="0"/>
              <a:t>Run application on a mobile</a:t>
            </a:r>
            <a:endParaRPr lang="en-US" sz="4400" kern="1200" dirty="0">
              <a:solidFill>
                <a:schemeClr val="tx1"/>
              </a:solidFill>
              <a:latin typeface="+mj-lt"/>
            </a:endParaRPr>
          </a:p>
        </p:txBody>
      </p:sp>
      <p:sp>
        <p:nvSpPr>
          <p:cNvPr id="5" name="Content Placeholder 4">
            <a:extLst>
              <a:ext uri="{FF2B5EF4-FFF2-40B4-BE49-F238E27FC236}">
                <a16:creationId xmlns:a16="http://schemas.microsoft.com/office/drawing/2014/main" id="{0487EFD4-A57F-4C1A-A128-0691A9D27C4C}"/>
              </a:ext>
            </a:extLst>
          </p:cNvPr>
          <p:cNvSpPr>
            <a:spLocks noGrp="1"/>
          </p:cNvSpPr>
          <p:nvPr>
            <p:ph sz="half" idx="1"/>
          </p:nvPr>
        </p:nvSpPr>
        <p:spPr>
          <a:xfrm>
            <a:off x="838200" y="1825625"/>
            <a:ext cx="5872993" cy="4667250"/>
          </a:xfrm>
        </p:spPr>
        <p:txBody>
          <a:bodyPr>
            <a:normAutofit/>
          </a:bodyPr>
          <a:lstStyle/>
          <a:p>
            <a:pPr marL="0" indent="0">
              <a:buSzPct val="50000"/>
              <a:buNone/>
            </a:pPr>
            <a:r>
              <a:rPr lang="en-GB" dirty="0">
                <a:solidFill>
                  <a:schemeClr val="bg1"/>
                </a:solidFill>
              </a:rPr>
              <a:t>There’s going to be a time when you need to run your application on a mobile itself for things like:</a:t>
            </a:r>
          </a:p>
          <a:p>
            <a:pPr>
              <a:buSzPct val="50000"/>
              <a:buBlip>
                <a:blip r:embed="rId2">
                  <a:extLst/>
                </a:blip>
              </a:buBlip>
            </a:pPr>
            <a:r>
              <a:rPr lang="en-GB" dirty="0">
                <a:solidFill>
                  <a:schemeClr val="bg1"/>
                </a:solidFill>
              </a:rPr>
              <a:t>Using the camera</a:t>
            </a:r>
          </a:p>
          <a:p>
            <a:pPr>
              <a:buSzPct val="50000"/>
              <a:buBlip>
                <a:blip r:embed="rId2">
                  <a:extLst/>
                </a:blip>
              </a:buBlip>
            </a:pPr>
            <a:r>
              <a:rPr lang="en-GB" dirty="0">
                <a:solidFill>
                  <a:schemeClr val="bg1"/>
                </a:solidFill>
              </a:rPr>
              <a:t>Scanning QR or Barcodes</a:t>
            </a:r>
          </a:p>
          <a:p>
            <a:pPr>
              <a:buSzPct val="50000"/>
              <a:buBlip>
                <a:blip r:embed="rId2">
                  <a:extLst/>
                </a:blip>
              </a:buBlip>
            </a:pPr>
            <a:r>
              <a:rPr lang="en-GB" dirty="0">
                <a:solidFill>
                  <a:schemeClr val="bg1"/>
                </a:solidFill>
              </a:rPr>
              <a:t>Accessing anything else that uses features native to the phones operating system</a:t>
            </a:r>
          </a:p>
          <a:p>
            <a:pPr marL="0" indent="0">
              <a:buSzPct val="50000"/>
              <a:buNone/>
            </a:pPr>
            <a:r>
              <a:rPr lang="en-GB" dirty="0">
                <a:solidFill>
                  <a:schemeClr val="bg1"/>
                </a:solidFill>
              </a:rPr>
              <a:t>We can find out how to do this </a:t>
            </a:r>
            <a:br>
              <a:rPr lang="en-GB" dirty="0">
                <a:solidFill>
                  <a:schemeClr val="bg1"/>
                </a:solidFill>
              </a:rPr>
            </a:br>
            <a:r>
              <a:rPr lang="en-GB" dirty="0">
                <a:solidFill>
                  <a:schemeClr val="bg1"/>
                </a:solidFill>
              </a:rPr>
              <a:t>at: </a:t>
            </a:r>
            <a:r>
              <a:rPr lang="en-GB" sz="1800" dirty="0">
                <a:solidFill>
                  <a:schemeClr val="bg1"/>
                </a:solidFill>
                <a:hlinkClick r:id="rId3"/>
              </a:rPr>
              <a:t>https://ionicframework.com/pro/view</a:t>
            </a:r>
            <a:r>
              <a:rPr lang="en-GB" sz="1800" dirty="0">
                <a:solidFill>
                  <a:schemeClr val="bg1"/>
                </a:solidFill>
              </a:rPr>
              <a:t> </a:t>
            </a:r>
            <a:endParaRPr lang="en-GB" dirty="0">
              <a:solidFill>
                <a:schemeClr val="bg1"/>
              </a:solidFill>
            </a:endParaRPr>
          </a:p>
        </p:txBody>
      </p:sp>
      <p:pic>
        <p:nvPicPr>
          <p:cNvPr id="7170" name="Picture 2" descr="Image result for ionic view">
            <a:extLst>
              <a:ext uri="{FF2B5EF4-FFF2-40B4-BE49-F238E27FC236}">
                <a16:creationId xmlns:a16="http://schemas.microsoft.com/office/drawing/2014/main" id="{408CEBC5-F535-4F41-9716-700C091D893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69986" y="2055813"/>
            <a:ext cx="2182057" cy="4288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6996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4"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GB" sz="3600" kern="1200" dirty="0"/>
              <a:t>Argh! What’s all thes</a:t>
            </a:r>
            <a:r>
              <a:rPr lang="en-GB" sz="3600" dirty="0"/>
              <a:t>e files and folders</a:t>
            </a:r>
            <a:r>
              <a:rPr lang="en-GB" sz="3600" kern="1200" dirty="0"/>
              <a:t>?</a:t>
            </a:r>
            <a:endParaRPr lang="en-US" sz="3600" kern="1200" dirty="0">
              <a:solidFill>
                <a:schemeClr val="tx1"/>
              </a:solidFill>
              <a:latin typeface="+mj-lt"/>
            </a:endParaRPr>
          </a:p>
        </p:txBody>
      </p:sp>
      <p:sp>
        <p:nvSpPr>
          <p:cNvPr id="5" name="Content Placeholder 4">
            <a:extLst>
              <a:ext uri="{FF2B5EF4-FFF2-40B4-BE49-F238E27FC236}">
                <a16:creationId xmlns:a16="http://schemas.microsoft.com/office/drawing/2014/main" id="{0487EFD4-A57F-4C1A-A128-0691A9D27C4C}"/>
              </a:ext>
            </a:extLst>
          </p:cNvPr>
          <p:cNvSpPr>
            <a:spLocks noGrp="1"/>
          </p:cNvSpPr>
          <p:nvPr>
            <p:ph sz="half" idx="1"/>
          </p:nvPr>
        </p:nvSpPr>
        <p:spPr>
          <a:xfrm>
            <a:off x="838200" y="1825625"/>
            <a:ext cx="5872993" cy="4667250"/>
          </a:xfrm>
        </p:spPr>
        <p:txBody>
          <a:bodyPr>
            <a:normAutofit fontScale="55000" lnSpcReduction="20000"/>
          </a:bodyPr>
          <a:lstStyle/>
          <a:p>
            <a:pPr>
              <a:buSzPct val="50000"/>
              <a:buBlip>
                <a:blip r:embed="rId2">
                  <a:extLst/>
                </a:blip>
              </a:buBlip>
            </a:pPr>
            <a:r>
              <a:rPr lang="en-GB" dirty="0">
                <a:solidFill>
                  <a:schemeClr val="bg1"/>
                </a:solidFill>
              </a:rPr>
              <a:t>Even such a small mobile app has a large folder structure, but don’t panic, it’s not as confusing as it first seems.</a:t>
            </a:r>
          </a:p>
          <a:p>
            <a:pPr>
              <a:buSzPct val="50000"/>
              <a:buBlip>
                <a:blip r:embed="rId2">
                  <a:extLst/>
                </a:blip>
              </a:buBlip>
            </a:pPr>
            <a:r>
              <a:rPr lang="en-GB" dirty="0">
                <a:solidFill>
                  <a:schemeClr val="bg1"/>
                </a:solidFill>
              </a:rPr>
              <a:t>The src folder is like ‘O Mally the Alley Cat…it’s where it’s all at. This is the folder we’re going to live in when developing our app.</a:t>
            </a:r>
          </a:p>
          <a:p>
            <a:pPr>
              <a:buSzPct val="50000"/>
              <a:buBlip>
                <a:blip r:embed="rId2">
                  <a:extLst/>
                </a:blip>
              </a:buBlip>
            </a:pPr>
            <a:r>
              <a:rPr lang="en-GB" dirty="0">
                <a:solidFill>
                  <a:schemeClr val="bg1"/>
                </a:solidFill>
              </a:rPr>
              <a:t>The whole app runs from a single page, </a:t>
            </a:r>
            <a:r>
              <a:rPr lang="en-GB" dirty="0">
                <a:solidFill>
                  <a:srgbClr val="0070C0"/>
                </a:solidFill>
              </a:rPr>
              <a:t>index.html</a:t>
            </a:r>
            <a:r>
              <a:rPr lang="en-GB" dirty="0">
                <a:solidFill>
                  <a:schemeClr val="bg1"/>
                </a:solidFill>
              </a:rPr>
              <a:t>, using the </a:t>
            </a:r>
            <a:r>
              <a:rPr lang="en-GB" dirty="0">
                <a:solidFill>
                  <a:srgbClr val="0070C0"/>
                </a:solidFill>
              </a:rPr>
              <a:t>&lt;ion-app&gt; </a:t>
            </a:r>
            <a:r>
              <a:rPr lang="en-GB" dirty="0">
                <a:solidFill>
                  <a:schemeClr val="bg1"/>
                </a:solidFill>
              </a:rPr>
              <a:t>tag as a container for our application that we see in the browser.</a:t>
            </a:r>
          </a:p>
          <a:p>
            <a:pPr>
              <a:buSzPct val="50000"/>
              <a:buBlip>
                <a:blip r:embed="rId2">
                  <a:extLst/>
                </a:blip>
              </a:buBlip>
            </a:pPr>
            <a:r>
              <a:rPr lang="en-GB" dirty="0">
                <a:solidFill>
                  <a:schemeClr val="bg1"/>
                </a:solidFill>
              </a:rPr>
              <a:t>The app folder is our starting point and contains </a:t>
            </a:r>
            <a:br>
              <a:rPr lang="en-GB" dirty="0">
                <a:solidFill>
                  <a:schemeClr val="bg1"/>
                </a:solidFill>
              </a:rPr>
            </a:br>
            <a:r>
              <a:rPr lang="en-GB" dirty="0">
                <a:solidFill>
                  <a:schemeClr val="bg1"/>
                </a:solidFill>
              </a:rPr>
              <a:t>all the configuration for our app, including:</a:t>
            </a:r>
          </a:p>
          <a:p>
            <a:pPr lvl="1">
              <a:buSzPct val="50000"/>
              <a:buBlip>
                <a:blip r:embed="rId2">
                  <a:extLst/>
                </a:blip>
              </a:buBlip>
            </a:pPr>
            <a:r>
              <a:rPr lang="en-GB" dirty="0">
                <a:solidFill>
                  <a:schemeClr val="bg1"/>
                </a:solidFill>
              </a:rPr>
              <a:t>Sections (or modules)</a:t>
            </a:r>
          </a:p>
          <a:p>
            <a:pPr lvl="1">
              <a:buSzPct val="50000"/>
              <a:buBlip>
                <a:blip r:embed="rId2">
                  <a:extLst/>
                </a:blip>
              </a:buBlip>
            </a:pPr>
            <a:r>
              <a:rPr lang="en-GB" dirty="0">
                <a:solidFill>
                  <a:schemeClr val="bg1"/>
                </a:solidFill>
              </a:rPr>
              <a:t>Plug-ins</a:t>
            </a:r>
          </a:p>
          <a:p>
            <a:pPr lvl="1">
              <a:buSzPct val="50000"/>
              <a:buBlip>
                <a:blip r:embed="rId2">
                  <a:extLst/>
                </a:blip>
              </a:buBlip>
            </a:pPr>
            <a:r>
              <a:rPr lang="en-GB" dirty="0">
                <a:solidFill>
                  <a:schemeClr val="bg1"/>
                </a:solidFill>
              </a:rPr>
              <a:t>Services </a:t>
            </a:r>
          </a:p>
          <a:p>
            <a:pPr lvl="1">
              <a:buSzPct val="50000"/>
              <a:buBlip>
                <a:blip r:embed="rId2">
                  <a:extLst/>
                </a:blip>
              </a:buBlip>
            </a:pPr>
            <a:r>
              <a:rPr lang="en-GB" dirty="0">
                <a:solidFill>
                  <a:schemeClr val="bg1"/>
                </a:solidFill>
              </a:rPr>
              <a:t>Etc.</a:t>
            </a:r>
          </a:p>
          <a:p>
            <a:pPr>
              <a:buSzPct val="50000"/>
              <a:buBlip>
                <a:blip r:embed="rId2">
                  <a:extLst/>
                </a:blip>
              </a:buBlip>
            </a:pPr>
            <a:r>
              <a:rPr lang="en-GB" dirty="0">
                <a:solidFill>
                  <a:schemeClr val="bg1"/>
                </a:solidFill>
              </a:rPr>
              <a:t>The pages folder is each section of our </a:t>
            </a:r>
            <a:br>
              <a:rPr lang="en-GB" dirty="0">
                <a:solidFill>
                  <a:schemeClr val="bg1"/>
                </a:solidFill>
              </a:rPr>
            </a:br>
            <a:r>
              <a:rPr lang="en-GB" dirty="0">
                <a:solidFill>
                  <a:schemeClr val="bg1"/>
                </a:solidFill>
              </a:rPr>
              <a:t>app and each section has three parts:</a:t>
            </a:r>
          </a:p>
          <a:p>
            <a:pPr lvl="1">
              <a:buSzPct val="50000"/>
              <a:buBlip>
                <a:blip r:embed="rId2">
                  <a:extLst/>
                </a:blip>
              </a:buBlip>
            </a:pPr>
            <a:r>
              <a:rPr lang="en-GB" dirty="0">
                <a:solidFill>
                  <a:schemeClr val="bg1"/>
                </a:solidFill>
              </a:rPr>
              <a:t>HTML</a:t>
            </a:r>
          </a:p>
          <a:p>
            <a:pPr lvl="1">
              <a:buSzPct val="50000"/>
              <a:buBlip>
                <a:blip r:embed="rId2">
                  <a:extLst/>
                </a:blip>
              </a:buBlip>
            </a:pPr>
            <a:r>
              <a:rPr lang="en-GB" dirty="0">
                <a:solidFill>
                  <a:schemeClr val="bg1"/>
                </a:solidFill>
              </a:rPr>
              <a:t>CSS (or SCSS)</a:t>
            </a:r>
          </a:p>
          <a:p>
            <a:pPr lvl="1">
              <a:buSzPct val="50000"/>
              <a:buBlip>
                <a:blip r:embed="rId2">
                  <a:extLst/>
                </a:blip>
              </a:buBlip>
            </a:pPr>
            <a:r>
              <a:rPr lang="en-GB" dirty="0">
                <a:solidFill>
                  <a:schemeClr val="bg1"/>
                </a:solidFill>
              </a:rPr>
              <a:t>TypeScript (.ts)</a:t>
            </a:r>
          </a:p>
          <a:p>
            <a:pPr>
              <a:buSzPct val="50000"/>
              <a:buBlip>
                <a:blip r:embed="rId2">
                  <a:extLst/>
                </a:blip>
              </a:buBlip>
            </a:pPr>
            <a:r>
              <a:rPr lang="en-GB" dirty="0">
                <a:solidFill>
                  <a:schemeClr val="bg1"/>
                </a:solidFill>
              </a:rPr>
              <a:t>The www folder contains very little at the moment, but </a:t>
            </a:r>
            <a:br>
              <a:rPr lang="en-GB" dirty="0">
                <a:solidFill>
                  <a:schemeClr val="bg1"/>
                </a:solidFill>
              </a:rPr>
            </a:br>
            <a:r>
              <a:rPr lang="en-GB" dirty="0">
                <a:solidFill>
                  <a:schemeClr val="bg1"/>
                </a:solidFill>
              </a:rPr>
              <a:t>when our app is complete and we build it, it will be </a:t>
            </a:r>
            <a:br>
              <a:rPr lang="en-GB" dirty="0">
                <a:solidFill>
                  <a:schemeClr val="bg1"/>
                </a:solidFill>
              </a:rPr>
            </a:br>
            <a:r>
              <a:rPr lang="en-GB" dirty="0">
                <a:solidFill>
                  <a:schemeClr val="bg1"/>
                </a:solidFill>
              </a:rPr>
              <a:t>stored here in a web friendly version. Any assets </a:t>
            </a:r>
            <a:br>
              <a:rPr lang="en-GB" dirty="0">
                <a:solidFill>
                  <a:schemeClr val="bg1"/>
                </a:solidFill>
              </a:rPr>
            </a:br>
            <a:r>
              <a:rPr lang="en-GB" dirty="0">
                <a:solidFill>
                  <a:schemeClr val="bg1"/>
                </a:solidFill>
              </a:rPr>
              <a:t>we use in our app such as images should be </a:t>
            </a:r>
            <a:br>
              <a:rPr lang="en-GB" dirty="0">
                <a:solidFill>
                  <a:schemeClr val="bg1"/>
                </a:solidFill>
              </a:rPr>
            </a:br>
            <a:r>
              <a:rPr lang="en-GB" dirty="0">
                <a:solidFill>
                  <a:schemeClr val="bg1"/>
                </a:solidFill>
              </a:rPr>
              <a:t>copied in the assets folder </a:t>
            </a:r>
          </a:p>
          <a:p>
            <a:pPr lvl="1">
              <a:buSzPct val="50000"/>
              <a:buBlip>
                <a:blip r:embed="rId2">
                  <a:extLst/>
                </a:blip>
              </a:buBlip>
            </a:pPr>
            <a:endParaRPr lang="en-GB" dirty="0">
              <a:solidFill>
                <a:schemeClr val="bg1"/>
              </a:solidFill>
            </a:endParaRPr>
          </a:p>
        </p:txBody>
      </p:sp>
      <p:pic>
        <p:nvPicPr>
          <p:cNvPr id="8194" name="Picture 2" descr="Image result for folder icon png">
            <a:extLst>
              <a:ext uri="{FF2B5EF4-FFF2-40B4-BE49-F238E27FC236}">
                <a16:creationId xmlns:a16="http://schemas.microsoft.com/office/drawing/2014/main" id="{0244E614-C8F8-4DEE-964F-B57C496D274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1531" y="2529805"/>
            <a:ext cx="869860" cy="86986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folder icon png">
            <a:extLst>
              <a:ext uri="{FF2B5EF4-FFF2-40B4-BE49-F238E27FC236}">
                <a16:creationId xmlns:a16="http://schemas.microsoft.com/office/drawing/2014/main" id="{7F3032BE-BA67-4775-AA96-72AAE621F6F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67497" y="3538650"/>
            <a:ext cx="869860" cy="86986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folder icon png">
            <a:extLst>
              <a:ext uri="{FF2B5EF4-FFF2-40B4-BE49-F238E27FC236}">
                <a16:creationId xmlns:a16="http://schemas.microsoft.com/office/drawing/2014/main" id="{27E91D35-5101-41C1-9C7A-93DF807BB99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67497" y="4680866"/>
            <a:ext cx="869860" cy="86986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39A3EDC1-2BE5-412D-8B3D-C073D9AF9F28}"/>
              </a:ext>
            </a:extLst>
          </p:cNvPr>
          <p:cNvCxnSpPr>
            <a:stCxn id="8194" idx="2"/>
            <a:endCxn id="8194" idx="2"/>
          </p:cNvCxnSpPr>
          <p:nvPr/>
        </p:nvCxnSpPr>
        <p:spPr>
          <a:xfrm>
            <a:off x="8806461" y="3399665"/>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A80DB056-229C-40AE-B97B-B8266DCCD4C4}"/>
              </a:ext>
            </a:extLst>
          </p:cNvPr>
          <p:cNvCxnSpPr>
            <a:stCxn id="8194" idx="2"/>
            <a:endCxn id="9" idx="1"/>
          </p:cNvCxnSpPr>
          <p:nvPr/>
        </p:nvCxnSpPr>
        <p:spPr>
          <a:xfrm rot="16200000" flipH="1">
            <a:off x="8800022" y="3406104"/>
            <a:ext cx="573915" cy="561036"/>
          </a:xfrm>
          <a:prstGeom prst="bentConnector2">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6B5C7F7E-AE83-48CB-B171-EB626E8CE20A}"/>
              </a:ext>
            </a:extLst>
          </p:cNvPr>
          <p:cNvCxnSpPr>
            <a:stCxn id="8194" idx="2"/>
            <a:endCxn id="10" idx="1"/>
          </p:cNvCxnSpPr>
          <p:nvPr/>
        </p:nvCxnSpPr>
        <p:spPr>
          <a:xfrm rot="16200000" flipH="1">
            <a:off x="8228914" y="3977212"/>
            <a:ext cx="1716131" cy="561036"/>
          </a:xfrm>
          <a:prstGeom prst="bentConnector2">
            <a:avLst/>
          </a:prstGeom>
          <a:ln w="19050">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95686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accent3">
              <a:lumMod val="75000"/>
            </a:schemeClr>
          </a:solidFill>
          <a:effectLst/>
        </p:spPr>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04671" y="2600324"/>
            <a:ext cx="7946523" cy="3277961"/>
          </a:xfrm>
        </p:spPr>
        <p:txBody>
          <a:bodyPr vert="horz" lIns="91440" tIns="45720" rIns="91440" bIns="45720" rtlCol="0" anchor="t">
            <a:normAutofit/>
          </a:bodyPr>
          <a:lstStyle/>
          <a:p>
            <a:r>
              <a:rPr lang="en-US" sz="5400" kern="1200" dirty="0">
                <a:solidFill>
                  <a:schemeClr val="tx1"/>
                </a:solidFill>
              </a:rPr>
              <a:t>NAVIGATION</a:t>
            </a:r>
          </a:p>
        </p:txBody>
      </p:sp>
      <p:sp>
        <p:nvSpPr>
          <p:cNvPr id="3" name="Text Placeholder 2"/>
          <p:cNvSpPr>
            <a:spLocks noGrp="1"/>
          </p:cNvSpPr>
          <p:nvPr>
            <p:ph type="body" idx="1"/>
          </p:nvPr>
        </p:nvSpPr>
        <p:spPr>
          <a:xfrm>
            <a:off x="804672" y="1300450"/>
            <a:ext cx="6262878" cy="1155525"/>
          </a:xfrm>
        </p:spPr>
        <p:txBody>
          <a:bodyPr vert="horz" lIns="91440" tIns="45720" rIns="91440" bIns="45720" rtlCol="0" anchor="b">
            <a:normAutofit/>
          </a:bodyPr>
          <a:lstStyle/>
          <a:p>
            <a:r>
              <a:rPr lang="en-US" kern="1200" dirty="0">
                <a:solidFill>
                  <a:srgbClr val="17A489"/>
                </a:solidFill>
                <a:latin typeface="+mn-lt"/>
                <a:ea typeface="+mn-ea"/>
                <a:cs typeface="+mn-cs"/>
              </a:rPr>
              <a:t>Bring your map and be prepared to ask for directions!</a:t>
            </a:r>
          </a:p>
        </p:txBody>
      </p:sp>
    </p:spTree>
    <p:extLst>
      <p:ext uri="{BB962C8B-B14F-4D97-AF65-F5344CB8AC3E}">
        <p14:creationId xmlns:p14="http://schemas.microsoft.com/office/powerpoint/2010/main" val="36777346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4"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GB" sz="3600" kern="1200" dirty="0"/>
              <a:t>The Navigation Stack</a:t>
            </a:r>
            <a:endParaRPr lang="en-US" sz="3600" kern="1200" dirty="0">
              <a:solidFill>
                <a:schemeClr val="tx1"/>
              </a:solidFill>
              <a:latin typeface="+mj-lt"/>
            </a:endParaRPr>
          </a:p>
        </p:txBody>
      </p:sp>
      <p:sp>
        <p:nvSpPr>
          <p:cNvPr id="5" name="Content Placeholder 4">
            <a:extLst>
              <a:ext uri="{FF2B5EF4-FFF2-40B4-BE49-F238E27FC236}">
                <a16:creationId xmlns:a16="http://schemas.microsoft.com/office/drawing/2014/main" id="{0487EFD4-A57F-4C1A-A128-0691A9D27C4C}"/>
              </a:ext>
            </a:extLst>
          </p:cNvPr>
          <p:cNvSpPr>
            <a:spLocks noGrp="1"/>
          </p:cNvSpPr>
          <p:nvPr>
            <p:ph sz="half" idx="1"/>
          </p:nvPr>
        </p:nvSpPr>
        <p:spPr>
          <a:xfrm>
            <a:off x="838200" y="1825625"/>
            <a:ext cx="5872993" cy="4667250"/>
          </a:xfrm>
        </p:spPr>
        <p:txBody>
          <a:bodyPr>
            <a:normAutofit/>
          </a:bodyPr>
          <a:lstStyle/>
          <a:p>
            <a:pPr>
              <a:buSzPct val="50000"/>
              <a:buBlip>
                <a:blip r:embed="rId2">
                  <a:extLst/>
                </a:blip>
              </a:buBlip>
            </a:pPr>
            <a:r>
              <a:rPr lang="en-GB" dirty="0">
                <a:solidFill>
                  <a:schemeClr val="bg1"/>
                </a:solidFill>
              </a:rPr>
              <a:t>Without us even realising it, Ionic is creating a stack of pages as we navigate around the app</a:t>
            </a:r>
          </a:p>
          <a:p>
            <a:pPr>
              <a:buSzPct val="50000"/>
              <a:buBlip>
                <a:blip r:embed="rId2">
                  <a:extLst/>
                </a:blip>
              </a:buBlip>
            </a:pPr>
            <a:r>
              <a:rPr lang="en-GB" dirty="0">
                <a:solidFill>
                  <a:schemeClr val="bg1"/>
                </a:solidFill>
              </a:rPr>
              <a:t>Newly opened pages get pushed onto the stack and when we hit the back </a:t>
            </a:r>
            <a:br>
              <a:rPr lang="en-GB" dirty="0">
                <a:solidFill>
                  <a:schemeClr val="bg1"/>
                </a:solidFill>
              </a:rPr>
            </a:br>
            <a:r>
              <a:rPr lang="en-GB" dirty="0">
                <a:solidFill>
                  <a:schemeClr val="bg1"/>
                </a:solidFill>
              </a:rPr>
              <a:t>button, the last page is popped off the stack</a:t>
            </a:r>
          </a:p>
          <a:p>
            <a:pPr>
              <a:buSzPct val="50000"/>
              <a:buBlip>
                <a:blip r:embed="rId2">
                  <a:extLst/>
                </a:blip>
              </a:buBlip>
            </a:pPr>
            <a:r>
              <a:rPr lang="en-GB" dirty="0">
                <a:solidFill>
                  <a:schemeClr val="bg1"/>
                </a:solidFill>
              </a:rPr>
              <a:t>Most applications will only have </a:t>
            </a:r>
            <a:br>
              <a:rPr lang="en-GB" dirty="0">
                <a:solidFill>
                  <a:schemeClr val="bg1"/>
                </a:solidFill>
              </a:rPr>
            </a:br>
            <a:r>
              <a:rPr lang="en-GB" dirty="0">
                <a:solidFill>
                  <a:schemeClr val="bg1"/>
                </a:solidFill>
              </a:rPr>
              <a:t>one stack, however Ionic does</a:t>
            </a:r>
            <a:br>
              <a:rPr lang="en-GB" dirty="0">
                <a:solidFill>
                  <a:schemeClr val="bg1"/>
                </a:solidFill>
              </a:rPr>
            </a:br>
            <a:r>
              <a:rPr lang="en-GB" dirty="0">
                <a:solidFill>
                  <a:schemeClr val="bg1"/>
                </a:solidFill>
              </a:rPr>
              <a:t>support more than one stack</a:t>
            </a:r>
          </a:p>
        </p:txBody>
      </p:sp>
      <p:cxnSp>
        <p:nvCxnSpPr>
          <p:cNvPr id="4" name="Straight Connector 3">
            <a:extLst>
              <a:ext uri="{FF2B5EF4-FFF2-40B4-BE49-F238E27FC236}">
                <a16:creationId xmlns:a16="http://schemas.microsoft.com/office/drawing/2014/main" id="{39A3EDC1-2BE5-412D-8B3D-C073D9AF9F28}"/>
              </a:ext>
            </a:extLst>
          </p:cNvPr>
          <p:cNvCxnSpPr>
            <a:cxnSpLocks/>
          </p:cNvCxnSpPr>
          <p:nvPr/>
        </p:nvCxnSpPr>
        <p:spPr>
          <a:xfrm>
            <a:off x="8806461" y="3399665"/>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9218" name="Picture 2" descr="Image result for stack icon png">
            <a:extLst>
              <a:ext uri="{FF2B5EF4-FFF2-40B4-BE49-F238E27FC236}">
                <a16:creationId xmlns:a16="http://schemas.microsoft.com/office/drawing/2014/main" id="{A4E4C7DC-40F2-46EC-80DC-DFD28A9ADE9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68841" y="2732915"/>
            <a:ext cx="2852670" cy="2852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9082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4"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GB" sz="3600" kern="1200" dirty="0"/>
              <a:t>Creating an app skeleton</a:t>
            </a:r>
            <a:endParaRPr lang="en-US" sz="3600" kern="1200" dirty="0">
              <a:solidFill>
                <a:schemeClr val="tx1"/>
              </a:solidFill>
              <a:latin typeface="+mj-lt"/>
            </a:endParaRPr>
          </a:p>
        </p:txBody>
      </p:sp>
      <p:sp>
        <p:nvSpPr>
          <p:cNvPr id="5" name="Content Placeholder 4">
            <a:extLst>
              <a:ext uri="{FF2B5EF4-FFF2-40B4-BE49-F238E27FC236}">
                <a16:creationId xmlns:a16="http://schemas.microsoft.com/office/drawing/2014/main" id="{0487EFD4-A57F-4C1A-A128-0691A9D27C4C}"/>
              </a:ext>
            </a:extLst>
          </p:cNvPr>
          <p:cNvSpPr>
            <a:spLocks noGrp="1"/>
          </p:cNvSpPr>
          <p:nvPr>
            <p:ph sz="half" idx="1"/>
          </p:nvPr>
        </p:nvSpPr>
        <p:spPr>
          <a:xfrm>
            <a:off x="838200" y="1825625"/>
            <a:ext cx="5872993" cy="4667250"/>
          </a:xfrm>
        </p:spPr>
        <p:txBody>
          <a:bodyPr>
            <a:normAutofit/>
          </a:bodyPr>
          <a:lstStyle/>
          <a:p>
            <a:pPr marL="0" indent="0">
              <a:buSzPct val="50000"/>
              <a:buNone/>
            </a:pPr>
            <a:r>
              <a:rPr lang="en-GB" sz="2000" dirty="0">
                <a:solidFill>
                  <a:schemeClr val="bg1"/>
                </a:solidFill>
              </a:rPr>
              <a:t>This is where our planning comes in handy. Remember how we marked out our pages in Storyboards? That reminds us what we need to include in the app. This helps us build a ‘skeleton’ app so we can see how we’re going to move around. First of all we need some pages. We do this with the following command </a:t>
            </a:r>
            <a:br>
              <a:rPr lang="en-GB" sz="2000" dirty="0">
                <a:solidFill>
                  <a:schemeClr val="bg1"/>
                </a:solidFill>
              </a:rPr>
            </a:br>
            <a:r>
              <a:rPr lang="en-GB" sz="2000" dirty="0">
                <a:solidFill>
                  <a:schemeClr val="bg1"/>
                </a:solidFill>
              </a:rPr>
              <a:t>in Ionic:</a:t>
            </a:r>
            <a:br>
              <a:rPr lang="en-GB" sz="2000" dirty="0">
                <a:solidFill>
                  <a:schemeClr val="bg1"/>
                </a:solidFill>
              </a:rPr>
            </a:br>
            <a:endParaRPr lang="en-GB" sz="2000" dirty="0">
              <a:solidFill>
                <a:schemeClr val="bg1"/>
              </a:solidFill>
            </a:endParaRPr>
          </a:p>
          <a:p>
            <a:pPr marL="0" indent="0">
              <a:buSzPct val="50000"/>
              <a:buNone/>
            </a:pPr>
            <a:r>
              <a:rPr lang="en-GB" sz="2000" dirty="0">
                <a:solidFill>
                  <a:srgbClr val="0070C0"/>
                </a:solidFill>
                <a:latin typeface="BorisBlackBloxx" panose="02000605020000020004" pitchFamily="2" charset="0"/>
              </a:rPr>
              <a:t>Ionic generate page [name] –no-module</a:t>
            </a:r>
          </a:p>
          <a:p>
            <a:pPr marL="0" indent="0">
              <a:buSzPct val="50000"/>
              <a:buNone/>
            </a:pPr>
            <a:endParaRPr lang="en-GB" sz="2000" dirty="0">
              <a:solidFill>
                <a:srgbClr val="0070C0"/>
              </a:solidFill>
              <a:latin typeface="BorisBlackBloxx" panose="02000605020000020004" pitchFamily="2" charset="0"/>
            </a:endParaRPr>
          </a:p>
          <a:p>
            <a:pPr marL="0" indent="0">
              <a:buSzPct val="50000"/>
              <a:buNone/>
            </a:pPr>
            <a:r>
              <a:rPr lang="en-GB" sz="2000" dirty="0">
                <a:solidFill>
                  <a:schemeClr val="bg1"/>
                </a:solidFill>
              </a:rPr>
              <a:t>We do this for each page we want to create in</a:t>
            </a:r>
            <a:br>
              <a:rPr lang="en-GB" sz="2000" dirty="0">
                <a:solidFill>
                  <a:schemeClr val="bg1"/>
                </a:solidFill>
              </a:rPr>
            </a:br>
            <a:r>
              <a:rPr lang="en-GB" sz="2000" dirty="0">
                <a:solidFill>
                  <a:schemeClr val="bg1"/>
                </a:solidFill>
              </a:rPr>
              <a:t>our application and add these to our module declaration. Next we’ll put some links in…</a:t>
            </a:r>
          </a:p>
        </p:txBody>
      </p:sp>
      <p:cxnSp>
        <p:nvCxnSpPr>
          <p:cNvPr id="4" name="Straight Connector 3">
            <a:extLst>
              <a:ext uri="{FF2B5EF4-FFF2-40B4-BE49-F238E27FC236}">
                <a16:creationId xmlns:a16="http://schemas.microsoft.com/office/drawing/2014/main" id="{39A3EDC1-2BE5-412D-8B3D-C073D9AF9F28}"/>
              </a:ext>
            </a:extLst>
          </p:cNvPr>
          <p:cNvCxnSpPr>
            <a:cxnSpLocks/>
          </p:cNvCxnSpPr>
          <p:nvPr/>
        </p:nvCxnSpPr>
        <p:spPr>
          <a:xfrm>
            <a:off x="8806461" y="3399665"/>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42" name="Picture 2" descr="Related image">
            <a:extLst>
              <a:ext uri="{FF2B5EF4-FFF2-40B4-BE49-F238E27FC236}">
                <a16:creationId xmlns:a16="http://schemas.microsoft.com/office/drawing/2014/main" id="{B710027A-2D70-4F03-8E02-F71E685DC20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100000" l="10000" r="90000">
                        <a14:foregroundMark x1="37647" y1="41481" x2="37647" y2="41481"/>
                        <a14:foregroundMark x1="63235" y1="11481" x2="63235" y2="11481"/>
                        <a14:foregroundMark x1="52059" y1="20000" x2="52059" y2="20000"/>
                        <a14:foregroundMark x1="41176" y1="38519" x2="41176" y2="38519"/>
                        <a14:foregroundMark x1="29412" y1="44444" x2="29412" y2="44444"/>
                        <a14:foregroundMark x1="48824" y1="57778" x2="48824" y2="57778"/>
                        <a14:foregroundMark x1="45000" y1="42593" x2="45000" y2="42593"/>
                        <a14:foregroundMark x1="48529" y1="49259" x2="48529" y2="49259"/>
                        <a14:foregroundMark x1="49118" y1="51481" x2="49118" y2="51481"/>
                        <a14:foregroundMark x1="42941" y1="61111" x2="42941" y2="61111"/>
                        <a14:foregroundMark x1="61765" y1="66296" x2="61765" y2="66296"/>
                        <a14:foregroundMark x1="63824" y1="71481" x2="63824" y2="71481"/>
                        <a14:foregroundMark x1="62647" y1="77778" x2="62647" y2="77778"/>
                        <a14:foregroundMark x1="35000" y1="72963" x2="35000" y2="72963"/>
                        <a14:foregroundMark x1="36765" y1="78889" x2="36765" y2="78889"/>
                        <a14:foregroundMark x1="37647" y1="93333" x2="37647" y2="93333"/>
                        <a14:foregroundMark x1="29412" y1="94074" x2="29412" y2="94074"/>
                        <a14:foregroundMark x1="32059" y1="93704" x2="32059" y2="93704"/>
                        <a14:foregroundMark x1="31765" y1="96296" x2="31765" y2="96296"/>
                        <a14:foregroundMark x1="29706" y1="96296" x2="29706" y2="96296"/>
                        <a14:foregroundMark x1="61765" y1="91481" x2="61765" y2="91481"/>
                        <a14:foregroundMark x1="66176" y1="93704" x2="66176" y2="93704"/>
                        <a14:foregroundMark x1="65882" y1="95556" x2="65882" y2="95926"/>
                        <a14:foregroundMark x1="69412" y1="95556" x2="69412" y2="95556"/>
                        <a14:foregroundMark x1="68824" y1="97037" x2="68824" y2="97037"/>
                        <a14:foregroundMark x1="67353" y1="8889" x2="67353" y2="8889"/>
                        <a14:foregroundMark x1="41176" y1="33704" x2="41176" y2="33704"/>
                        <a14:foregroundMark x1="43529" y1="32593" x2="43529" y2="32593"/>
                        <a14:foregroundMark x1="44118" y1="34074" x2="44118" y2="34074"/>
                        <a14:foregroundMark x1="44706" y1="35926" x2="44706" y2="35926"/>
                        <a14:foregroundMark x1="46765" y1="35926" x2="46765" y2="35926"/>
                        <a14:foregroundMark x1="47353" y1="30741" x2="47353" y2="30741"/>
                        <a14:foregroundMark x1="48529" y1="33333" x2="48529" y2="33333"/>
                        <a14:foregroundMark x1="68235" y1="4815" x2="68235" y2="4815"/>
                        <a14:foregroundMark x1="70000" y1="7778" x2="70000" y2="7778"/>
                        <a14:foregroundMark x1="68529" y1="11111" x2="68529" y2="11111"/>
                        <a14:foregroundMark x1="70588" y1="9630" x2="70588" y2="9630"/>
                        <a14:foregroundMark x1="70588" y1="3333" x2="70588" y2="3333"/>
                        <a14:foregroundMark x1="72353" y1="1481" x2="72353" y2="1481"/>
                        <a14:foregroundMark x1="73235" y1="3333" x2="73235" y2="3333"/>
                        <a14:foregroundMark x1="73529" y1="3704" x2="73529" y2="3704"/>
                      </a14:backgroundRemoval>
                    </a14:imgEffect>
                  </a14:imgLayer>
                </a14:imgProps>
              </a:ext>
              <a:ext uri="{28A0092B-C50C-407E-A947-70E740481C1C}">
                <a14:useLocalDpi xmlns:a14="http://schemas.microsoft.com/office/drawing/2010/main" val="0"/>
              </a:ext>
            </a:extLst>
          </a:blip>
          <a:srcRect/>
          <a:stretch>
            <a:fillRect/>
          </a:stretch>
        </p:blipFill>
        <p:spPr bwMode="auto">
          <a:xfrm>
            <a:off x="7297112" y="2343953"/>
            <a:ext cx="4362599" cy="346441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85984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4"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GB" sz="3600" kern="1200" dirty="0"/>
              <a:t>Using The Navigation Stack</a:t>
            </a:r>
            <a:endParaRPr lang="en-US" sz="3600" kern="1200" dirty="0">
              <a:solidFill>
                <a:schemeClr val="tx1"/>
              </a:solidFill>
              <a:latin typeface="+mj-lt"/>
            </a:endParaRPr>
          </a:p>
        </p:txBody>
      </p:sp>
      <p:sp>
        <p:nvSpPr>
          <p:cNvPr id="5" name="Content Placeholder 4">
            <a:extLst>
              <a:ext uri="{FF2B5EF4-FFF2-40B4-BE49-F238E27FC236}">
                <a16:creationId xmlns:a16="http://schemas.microsoft.com/office/drawing/2014/main" id="{0487EFD4-A57F-4C1A-A128-0691A9D27C4C}"/>
              </a:ext>
            </a:extLst>
          </p:cNvPr>
          <p:cNvSpPr>
            <a:spLocks noGrp="1"/>
          </p:cNvSpPr>
          <p:nvPr>
            <p:ph sz="half" idx="1"/>
          </p:nvPr>
        </p:nvSpPr>
        <p:spPr>
          <a:xfrm>
            <a:off x="838200" y="1825625"/>
            <a:ext cx="5872993" cy="4667250"/>
          </a:xfrm>
        </p:spPr>
        <p:txBody>
          <a:bodyPr>
            <a:normAutofit fontScale="77500" lnSpcReduction="20000"/>
          </a:bodyPr>
          <a:lstStyle/>
          <a:p>
            <a:pPr>
              <a:buSzPct val="50000"/>
              <a:buBlip>
                <a:blip r:embed="rId2">
                  <a:extLst/>
                </a:blip>
              </a:buBlip>
            </a:pPr>
            <a:r>
              <a:rPr lang="en-GB" dirty="0">
                <a:solidFill>
                  <a:schemeClr val="bg1"/>
                </a:solidFill>
              </a:rPr>
              <a:t>We add and remove items to and from the navigation stack with the help of the NavController. </a:t>
            </a:r>
          </a:p>
          <a:p>
            <a:pPr>
              <a:buSzPct val="50000"/>
              <a:buBlip>
                <a:blip r:embed="rId2">
                  <a:extLst/>
                </a:blip>
              </a:buBlip>
            </a:pPr>
            <a:r>
              <a:rPr lang="en-GB" dirty="0">
                <a:solidFill>
                  <a:schemeClr val="bg1"/>
                </a:solidFill>
              </a:rPr>
              <a:t>This is pre-imported into pages generated in Ionic using the command we ran previously</a:t>
            </a:r>
          </a:p>
          <a:p>
            <a:pPr>
              <a:buSzPct val="50000"/>
              <a:buBlip>
                <a:blip r:embed="rId2">
                  <a:extLst/>
                </a:blip>
              </a:buBlip>
            </a:pPr>
            <a:r>
              <a:rPr lang="en-GB" dirty="0">
                <a:solidFill>
                  <a:schemeClr val="bg1"/>
                </a:solidFill>
              </a:rPr>
              <a:t>We create our own instance of the NavController and ‘push’ the page we </a:t>
            </a:r>
            <a:br>
              <a:rPr lang="en-GB" dirty="0">
                <a:solidFill>
                  <a:schemeClr val="bg1"/>
                </a:solidFill>
              </a:rPr>
            </a:br>
            <a:r>
              <a:rPr lang="en-GB" dirty="0">
                <a:solidFill>
                  <a:schemeClr val="bg1"/>
                </a:solidFill>
              </a:rPr>
              <a:t>want to navigate to onto the stack, </a:t>
            </a:r>
            <a:br>
              <a:rPr lang="en-GB" dirty="0">
                <a:solidFill>
                  <a:schemeClr val="bg1"/>
                </a:solidFill>
              </a:rPr>
            </a:br>
            <a:r>
              <a:rPr lang="en-GB" dirty="0">
                <a:solidFill>
                  <a:schemeClr val="bg1"/>
                </a:solidFill>
              </a:rPr>
              <a:t>like so… </a:t>
            </a:r>
          </a:p>
          <a:p>
            <a:pPr>
              <a:buSzPct val="50000"/>
              <a:buBlip>
                <a:blip r:embed="rId2">
                  <a:extLst/>
                </a:blip>
              </a:buBlip>
            </a:pPr>
            <a:r>
              <a:rPr lang="en-GB" dirty="0">
                <a:solidFill>
                  <a:schemeClr val="bg1"/>
                </a:solidFill>
              </a:rPr>
              <a:t>You’ll notice when we test this, we </a:t>
            </a:r>
            <a:br>
              <a:rPr lang="en-GB" dirty="0">
                <a:solidFill>
                  <a:schemeClr val="bg1"/>
                </a:solidFill>
              </a:rPr>
            </a:br>
            <a:r>
              <a:rPr lang="en-GB" dirty="0">
                <a:solidFill>
                  <a:schemeClr val="bg1"/>
                </a:solidFill>
              </a:rPr>
              <a:t>already have a back button that </a:t>
            </a:r>
            <a:br>
              <a:rPr lang="en-GB" dirty="0">
                <a:solidFill>
                  <a:schemeClr val="bg1"/>
                </a:solidFill>
              </a:rPr>
            </a:br>
            <a:r>
              <a:rPr lang="en-GB" dirty="0">
                <a:solidFill>
                  <a:schemeClr val="bg1"/>
                </a:solidFill>
              </a:rPr>
              <a:t>automatically returns us to the home </a:t>
            </a:r>
            <a:br>
              <a:rPr lang="en-GB" dirty="0">
                <a:solidFill>
                  <a:schemeClr val="bg1"/>
                </a:solidFill>
              </a:rPr>
            </a:br>
            <a:r>
              <a:rPr lang="en-GB" dirty="0">
                <a:solidFill>
                  <a:schemeClr val="bg1"/>
                </a:solidFill>
              </a:rPr>
              <a:t>page that we started on. To mimic </a:t>
            </a:r>
            <a:br>
              <a:rPr lang="en-GB" dirty="0">
                <a:solidFill>
                  <a:schemeClr val="bg1"/>
                </a:solidFill>
              </a:rPr>
            </a:br>
            <a:r>
              <a:rPr lang="en-GB" dirty="0">
                <a:solidFill>
                  <a:schemeClr val="bg1"/>
                </a:solidFill>
              </a:rPr>
              <a:t>this behaviour we can ‘pop’ the </a:t>
            </a:r>
            <a:br>
              <a:rPr lang="en-GB" dirty="0">
                <a:solidFill>
                  <a:schemeClr val="bg1"/>
                </a:solidFill>
              </a:rPr>
            </a:br>
            <a:r>
              <a:rPr lang="en-GB" dirty="0">
                <a:solidFill>
                  <a:schemeClr val="bg1"/>
                </a:solidFill>
              </a:rPr>
              <a:t>current page off the stack in a </a:t>
            </a:r>
            <a:br>
              <a:rPr lang="en-GB" dirty="0">
                <a:solidFill>
                  <a:schemeClr val="bg1"/>
                </a:solidFill>
              </a:rPr>
            </a:br>
            <a:r>
              <a:rPr lang="en-GB" dirty="0">
                <a:solidFill>
                  <a:schemeClr val="bg1"/>
                </a:solidFill>
              </a:rPr>
              <a:t>similar way to how we pushed the </a:t>
            </a:r>
            <a:br>
              <a:rPr lang="en-GB" dirty="0">
                <a:solidFill>
                  <a:schemeClr val="bg1"/>
                </a:solidFill>
              </a:rPr>
            </a:br>
            <a:r>
              <a:rPr lang="en-GB" dirty="0">
                <a:solidFill>
                  <a:schemeClr val="bg1"/>
                </a:solidFill>
              </a:rPr>
              <a:t>page onto the stack</a:t>
            </a:r>
          </a:p>
        </p:txBody>
      </p:sp>
      <p:cxnSp>
        <p:nvCxnSpPr>
          <p:cNvPr id="4" name="Straight Connector 3">
            <a:extLst>
              <a:ext uri="{FF2B5EF4-FFF2-40B4-BE49-F238E27FC236}">
                <a16:creationId xmlns:a16="http://schemas.microsoft.com/office/drawing/2014/main" id="{39A3EDC1-2BE5-412D-8B3D-C073D9AF9F28}"/>
              </a:ext>
            </a:extLst>
          </p:cNvPr>
          <p:cNvCxnSpPr>
            <a:cxnSpLocks/>
          </p:cNvCxnSpPr>
          <p:nvPr/>
        </p:nvCxnSpPr>
        <p:spPr>
          <a:xfrm>
            <a:off x="8806461" y="3399665"/>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9218" name="Picture 2" descr="Image result for stack icon png">
            <a:extLst>
              <a:ext uri="{FF2B5EF4-FFF2-40B4-BE49-F238E27FC236}">
                <a16:creationId xmlns:a16="http://schemas.microsoft.com/office/drawing/2014/main" id="{A4E4C7DC-40F2-46EC-80DC-DFD28A9ADE9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68841" y="2732915"/>
            <a:ext cx="2852670" cy="2852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4047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accent3">
              <a:lumMod val="75000"/>
            </a:schemeClr>
          </a:solidFill>
          <a:effectLst/>
        </p:spPr>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04671" y="2600324"/>
            <a:ext cx="7248760" cy="3277961"/>
          </a:xfrm>
        </p:spPr>
        <p:txBody>
          <a:bodyPr vert="horz" lIns="91440" tIns="45720" rIns="91440" bIns="45720" rtlCol="0" anchor="t">
            <a:normAutofit/>
          </a:bodyPr>
          <a:lstStyle/>
          <a:p>
            <a:r>
              <a:rPr lang="en-US" sz="5400" kern="1200" dirty="0">
                <a:solidFill>
                  <a:schemeClr val="tx1"/>
                </a:solidFill>
              </a:rPr>
              <a:t>INTRODUCTION</a:t>
            </a:r>
          </a:p>
        </p:txBody>
      </p:sp>
      <p:sp>
        <p:nvSpPr>
          <p:cNvPr id="3" name="Text Placeholder 2"/>
          <p:cNvSpPr>
            <a:spLocks noGrp="1"/>
          </p:cNvSpPr>
          <p:nvPr>
            <p:ph type="body" idx="1"/>
          </p:nvPr>
        </p:nvSpPr>
        <p:spPr>
          <a:xfrm>
            <a:off x="804672" y="1300450"/>
            <a:ext cx="4167376" cy="1155525"/>
          </a:xfrm>
        </p:spPr>
        <p:txBody>
          <a:bodyPr vert="horz" lIns="91440" tIns="45720" rIns="91440" bIns="45720" rtlCol="0" anchor="b">
            <a:normAutofit/>
          </a:bodyPr>
          <a:lstStyle/>
          <a:p>
            <a:r>
              <a:rPr lang="en-US" kern="1200" dirty="0">
                <a:solidFill>
                  <a:srgbClr val="17A489"/>
                </a:solidFill>
                <a:latin typeface="+mn-lt"/>
                <a:ea typeface="+mn-ea"/>
                <a:cs typeface="+mn-cs"/>
              </a:rPr>
              <a:t>Welcome to CodeUP Stoke-on-Trent!</a:t>
            </a:r>
          </a:p>
        </p:txBody>
      </p:sp>
    </p:spTree>
    <p:extLst>
      <p:ext uri="{BB962C8B-B14F-4D97-AF65-F5344CB8AC3E}">
        <p14:creationId xmlns:p14="http://schemas.microsoft.com/office/powerpoint/2010/main" val="27324359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GB" sz="1800" dirty="0">
                <a:solidFill>
                  <a:schemeClr val="tx1"/>
                </a:solidFill>
              </a:rPr>
              <a:t>What did we learn this month?</a:t>
            </a:r>
            <a:endParaRPr lang="en-GB" dirty="0">
              <a:solidFill>
                <a:schemeClr val="tx1"/>
              </a:solidFill>
            </a:endParaRPr>
          </a:p>
        </p:txBody>
      </p:sp>
      <p:sp>
        <p:nvSpPr>
          <p:cNvPr id="9" name="Content Placeholder 2">
            <a:extLst>
              <a:ext uri="{FF2B5EF4-FFF2-40B4-BE49-F238E27FC236}">
                <a16:creationId xmlns:a16="http://schemas.microsoft.com/office/drawing/2014/main" id="{F29B0B73-1861-4CFD-9B2C-094FBF6A543B}"/>
              </a:ext>
            </a:extLst>
          </p:cNvPr>
          <p:cNvSpPr>
            <a:spLocks noGrp="1"/>
          </p:cNvSpPr>
          <p:nvPr>
            <p:ph idx="1"/>
          </p:nvPr>
        </p:nvSpPr>
        <p:spPr>
          <a:xfrm>
            <a:off x="6049182" y="802638"/>
            <a:ext cx="5408696" cy="5252722"/>
          </a:xfrm>
        </p:spPr>
        <p:txBody>
          <a:bodyPr anchor="ctr">
            <a:normAutofit/>
          </a:bodyPr>
          <a:lstStyle/>
          <a:p>
            <a:pPr>
              <a:buSzPct val="50000"/>
              <a:buBlip>
                <a:blip r:embed="rId2"/>
              </a:buBlip>
            </a:pPr>
            <a:r>
              <a:rPr lang="en-GB" sz="2400" dirty="0">
                <a:solidFill>
                  <a:schemeClr val="bg1"/>
                </a:solidFill>
              </a:rPr>
              <a:t>Finding out what Ionic is and does</a:t>
            </a:r>
          </a:p>
          <a:p>
            <a:pPr>
              <a:buSzPct val="50000"/>
              <a:buBlip>
                <a:blip r:embed="rId2"/>
              </a:buBlip>
            </a:pPr>
            <a:r>
              <a:rPr lang="en-GB" sz="2400" dirty="0">
                <a:solidFill>
                  <a:schemeClr val="bg1"/>
                </a:solidFill>
              </a:rPr>
              <a:t>Starting our first Ionic Mobile App</a:t>
            </a:r>
          </a:p>
          <a:p>
            <a:pPr>
              <a:buSzPct val="50000"/>
              <a:buBlip>
                <a:blip r:embed="rId2"/>
              </a:buBlip>
            </a:pPr>
            <a:r>
              <a:rPr lang="en-GB" sz="2400" dirty="0">
                <a:solidFill>
                  <a:schemeClr val="bg1"/>
                </a:solidFill>
              </a:rPr>
              <a:t>Looking at how navigation works in Ionic</a:t>
            </a:r>
          </a:p>
          <a:p>
            <a:pPr>
              <a:buSzPct val="50000"/>
              <a:buBlip>
                <a:blip r:embed="rId2"/>
              </a:buBlip>
            </a:pPr>
            <a:r>
              <a:rPr lang="en-GB" sz="2400" dirty="0">
                <a:solidFill>
                  <a:schemeClr val="bg1"/>
                </a:solidFill>
              </a:rPr>
              <a:t>Creating a skeleton app</a:t>
            </a:r>
          </a:p>
        </p:txBody>
      </p:sp>
    </p:spTree>
    <p:extLst>
      <p:ext uri="{BB962C8B-B14F-4D97-AF65-F5344CB8AC3E}">
        <p14:creationId xmlns:p14="http://schemas.microsoft.com/office/powerpoint/2010/main" val="3100136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500"/>
                                        <p:tgtEl>
                                          <p:spTgt spid="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Effect transition="in" filter="fade">
                                      <p:cBhvr>
                                        <p:cTn id="18" dur="500"/>
                                        <p:tgtEl>
                                          <p:spTgt spid="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animEffect transition="in" filter="fade">
                                      <p:cBhvr>
                                        <p:cTn id="23" dur="500"/>
                                        <p:tgtEl>
                                          <p:spTgt spid="9">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xEl>
                                              <p:pRg st="3" end="3"/>
                                            </p:txEl>
                                          </p:spTgt>
                                        </p:tgtEl>
                                        <p:attrNameLst>
                                          <p:attrName>style.visibility</p:attrName>
                                        </p:attrNameLst>
                                      </p:cBhvr>
                                      <p:to>
                                        <p:strVal val="visible"/>
                                      </p:to>
                                    </p:set>
                                    <p:animEffect transition="in" filter="fade">
                                      <p:cBhvr>
                                        <p:cTn id="28"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GB" sz="1800" dirty="0">
                <a:solidFill>
                  <a:schemeClr val="tx1"/>
                </a:solidFill>
              </a:rPr>
              <a:t>This month’s challenge!</a:t>
            </a:r>
            <a:endParaRPr lang="en-GB" dirty="0">
              <a:solidFill>
                <a:schemeClr val="tx1"/>
              </a:solidFill>
            </a:endParaRPr>
          </a:p>
        </p:txBody>
      </p:sp>
      <p:sp>
        <p:nvSpPr>
          <p:cNvPr id="3" name="Content Placeholder 2"/>
          <p:cNvSpPr>
            <a:spLocks noGrp="1"/>
          </p:cNvSpPr>
          <p:nvPr>
            <p:ph idx="1"/>
          </p:nvPr>
        </p:nvSpPr>
        <p:spPr>
          <a:xfrm>
            <a:off x="6049182" y="802638"/>
            <a:ext cx="5408696" cy="5252722"/>
          </a:xfrm>
        </p:spPr>
        <p:txBody>
          <a:bodyPr anchor="ctr">
            <a:normAutofit/>
          </a:bodyPr>
          <a:lstStyle/>
          <a:p>
            <a:pPr>
              <a:buSzPct val="50000"/>
              <a:buBlip>
                <a:blip r:embed="rId2"/>
              </a:buBlip>
            </a:pPr>
            <a:r>
              <a:rPr lang="en-GB" sz="2400" dirty="0">
                <a:solidFill>
                  <a:schemeClr val="bg1"/>
                </a:solidFill>
              </a:rPr>
              <a:t>Build a menu screen that links to all of the pages you have created</a:t>
            </a:r>
          </a:p>
          <a:p>
            <a:pPr>
              <a:buSzPct val="50000"/>
              <a:buBlip>
                <a:blip r:embed="rId2"/>
              </a:buBlip>
            </a:pPr>
            <a:r>
              <a:rPr lang="en-GB" sz="2400" dirty="0">
                <a:solidFill>
                  <a:schemeClr val="bg1"/>
                </a:solidFill>
              </a:rPr>
              <a:t>For bonus points, expand your application:</a:t>
            </a:r>
          </a:p>
          <a:p>
            <a:pPr lvl="1">
              <a:buSzPct val="50000"/>
              <a:buBlip>
                <a:blip r:embed="rId2"/>
              </a:buBlip>
            </a:pPr>
            <a:r>
              <a:rPr lang="en-GB" sz="1600" dirty="0">
                <a:solidFill>
                  <a:schemeClr val="bg1"/>
                </a:solidFill>
              </a:rPr>
              <a:t>Create a new page</a:t>
            </a:r>
          </a:p>
          <a:p>
            <a:pPr lvl="1">
              <a:buSzPct val="50000"/>
              <a:buBlip>
                <a:blip r:embed="rId2"/>
              </a:buBlip>
            </a:pPr>
            <a:r>
              <a:rPr lang="en-GB" sz="1600" dirty="0">
                <a:solidFill>
                  <a:schemeClr val="bg1"/>
                </a:solidFill>
              </a:rPr>
              <a:t>Declare this page in the app config</a:t>
            </a:r>
          </a:p>
          <a:p>
            <a:pPr lvl="1">
              <a:buSzPct val="50000"/>
              <a:buBlip>
                <a:blip r:embed="rId2"/>
              </a:buBlip>
            </a:pPr>
            <a:r>
              <a:rPr lang="en-GB" sz="1600" dirty="0">
                <a:solidFill>
                  <a:schemeClr val="bg1"/>
                </a:solidFill>
              </a:rPr>
              <a:t>Link to it from your menu</a:t>
            </a:r>
          </a:p>
        </p:txBody>
      </p:sp>
    </p:spTree>
    <p:extLst>
      <p:ext uri="{BB962C8B-B14F-4D97-AF65-F5344CB8AC3E}">
        <p14:creationId xmlns:p14="http://schemas.microsoft.com/office/powerpoint/2010/main" val="33261482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Image may contain: 1 person, glasses and close-up">
            <a:extLst>
              <a:ext uri="{FF2B5EF4-FFF2-40B4-BE49-F238E27FC236}">
                <a16:creationId xmlns:a16="http://schemas.microsoft.com/office/drawing/2014/main" id="{F73342E5-842A-433C-BF0E-B4AF840FC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9964" y="2012865"/>
            <a:ext cx="4164098" cy="4164098"/>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38200" y="365125"/>
            <a:ext cx="10515600" cy="1325563"/>
          </a:xfrm>
        </p:spPr>
        <p:txBody>
          <a:bodyPr>
            <a:normAutofit/>
          </a:bodyPr>
          <a:lstStyle/>
          <a:p>
            <a:r>
              <a:rPr lang="en-GB" dirty="0"/>
              <a:t>Need help?</a:t>
            </a:r>
          </a:p>
        </p:txBody>
      </p:sp>
      <p:sp>
        <p:nvSpPr>
          <p:cNvPr id="5" name="Content Placeholder 4">
            <a:extLst>
              <a:ext uri="{FF2B5EF4-FFF2-40B4-BE49-F238E27FC236}">
                <a16:creationId xmlns:a16="http://schemas.microsoft.com/office/drawing/2014/main" id="{025408EB-F93D-4614-839D-5556011AFBFA}"/>
              </a:ext>
            </a:extLst>
          </p:cNvPr>
          <p:cNvSpPr>
            <a:spLocks noGrp="1"/>
          </p:cNvSpPr>
          <p:nvPr>
            <p:ph idx="1"/>
          </p:nvPr>
        </p:nvSpPr>
        <p:spPr>
          <a:xfrm>
            <a:off x="838199" y="2012865"/>
            <a:ext cx="5570622" cy="4164098"/>
          </a:xfrm>
        </p:spPr>
        <p:txBody>
          <a:bodyPr anchor="ctr">
            <a:normAutofit/>
          </a:bodyPr>
          <a:lstStyle/>
          <a:p>
            <a:pPr marL="0" indent="0">
              <a:buNone/>
            </a:pPr>
            <a:r>
              <a:rPr lang="en-GB" sz="2000" dirty="0">
                <a:solidFill>
                  <a:schemeClr val="bg1"/>
                </a:solidFill>
              </a:rPr>
              <a:t>Github: </a:t>
            </a:r>
          </a:p>
          <a:p>
            <a:pPr marL="0" indent="0">
              <a:buNone/>
            </a:pPr>
            <a:r>
              <a:rPr lang="en-GB" sz="2000" dirty="0">
                <a:solidFill>
                  <a:schemeClr val="bg1"/>
                </a:solidFill>
                <a:hlinkClick r:id="rId3"/>
              </a:rPr>
              <a:t>http://www.github.com/webdevelopwolf/training</a:t>
            </a:r>
            <a:endParaRPr lang="en-GB" sz="2000" dirty="0">
              <a:solidFill>
                <a:schemeClr val="bg1"/>
              </a:solidFill>
            </a:endParaRPr>
          </a:p>
          <a:p>
            <a:pPr marL="0" indent="0">
              <a:buNone/>
            </a:pPr>
            <a:r>
              <a:rPr lang="en-GB" sz="2000" dirty="0">
                <a:solidFill>
                  <a:schemeClr val="bg1"/>
                </a:solidFill>
              </a:rPr>
              <a:t>Twitter: </a:t>
            </a:r>
          </a:p>
          <a:p>
            <a:pPr marL="0" indent="0">
              <a:buNone/>
            </a:pPr>
            <a:r>
              <a:rPr lang="en-GB" sz="2000" dirty="0">
                <a:solidFill>
                  <a:schemeClr val="bg1"/>
                </a:solidFill>
                <a:hlinkClick r:id="rId4"/>
              </a:rPr>
              <a:t>http://www.twitter.com/webdevelopwolf</a:t>
            </a:r>
            <a:endParaRPr lang="en-GB" sz="2000" dirty="0">
              <a:solidFill>
                <a:schemeClr val="bg1"/>
              </a:solidFill>
            </a:endParaRPr>
          </a:p>
          <a:p>
            <a:pPr marL="0" indent="0">
              <a:buNone/>
            </a:pPr>
            <a:r>
              <a:rPr lang="en-GB" sz="2000" dirty="0">
                <a:solidFill>
                  <a:schemeClr val="bg1"/>
                </a:solidFill>
              </a:rPr>
              <a:t>Facebook: </a:t>
            </a:r>
          </a:p>
          <a:p>
            <a:pPr marL="0" indent="0">
              <a:buNone/>
            </a:pPr>
            <a:r>
              <a:rPr lang="en-GB" sz="2000" dirty="0">
                <a:solidFill>
                  <a:schemeClr val="bg1"/>
                </a:solidFill>
                <a:hlinkClick r:id="rId5"/>
              </a:rPr>
              <a:t>http://www.facebook.com/webdevwolf</a:t>
            </a:r>
            <a:r>
              <a:rPr lang="en-GB" sz="2000" dirty="0">
                <a:solidFill>
                  <a:schemeClr val="bg1"/>
                </a:solidFill>
              </a:rPr>
              <a:t> </a:t>
            </a:r>
          </a:p>
        </p:txBody>
      </p:sp>
    </p:spTree>
    <p:extLst>
      <p:ext uri="{BB962C8B-B14F-4D97-AF65-F5344CB8AC3E}">
        <p14:creationId xmlns:p14="http://schemas.microsoft.com/office/powerpoint/2010/main" val="31037324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randombar(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fade">
                                      <p:cBhvr>
                                        <p:cTn id="3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GB" sz="1800" dirty="0">
                <a:solidFill>
                  <a:schemeClr val="tx1"/>
                </a:solidFill>
              </a:rPr>
              <a:t>Next Month…</a:t>
            </a:r>
            <a:endParaRPr lang="en-GB" dirty="0">
              <a:solidFill>
                <a:schemeClr val="tx1"/>
              </a:solidFill>
            </a:endParaRPr>
          </a:p>
        </p:txBody>
      </p:sp>
      <p:sp>
        <p:nvSpPr>
          <p:cNvPr id="3" name="Content Placeholder 2"/>
          <p:cNvSpPr>
            <a:spLocks noGrp="1"/>
          </p:cNvSpPr>
          <p:nvPr>
            <p:ph idx="1"/>
          </p:nvPr>
        </p:nvSpPr>
        <p:spPr>
          <a:xfrm>
            <a:off x="6049182" y="802638"/>
            <a:ext cx="5408696" cy="5252722"/>
          </a:xfrm>
        </p:spPr>
        <p:txBody>
          <a:bodyPr anchor="ctr">
            <a:normAutofit/>
          </a:bodyPr>
          <a:lstStyle/>
          <a:p>
            <a:pPr marL="0" indent="0">
              <a:buSzPct val="50000"/>
              <a:buNone/>
            </a:pPr>
            <a:endParaRPr lang="en-GB" sz="2400" dirty="0">
              <a:solidFill>
                <a:schemeClr val="bg1"/>
              </a:solidFill>
            </a:endParaRPr>
          </a:p>
          <a:p>
            <a:pPr marL="0" indent="0">
              <a:buSzPct val="50000"/>
              <a:buNone/>
            </a:pPr>
            <a:endParaRPr lang="en-GB" sz="2400" dirty="0">
              <a:solidFill>
                <a:schemeClr val="bg1"/>
              </a:solidFill>
            </a:endParaRPr>
          </a:p>
          <a:p>
            <a:pPr marL="0" indent="0">
              <a:buSzPct val="50000"/>
              <a:buNone/>
            </a:pPr>
            <a:endParaRPr lang="en-GB" sz="2400" dirty="0">
              <a:solidFill>
                <a:schemeClr val="bg1"/>
              </a:solidFill>
            </a:endParaRPr>
          </a:p>
          <a:p>
            <a:pPr marL="0" indent="0">
              <a:buSzPct val="50000"/>
              <a:buNone/>
            </a:pPr>
            <a:endParaRPr lang="en-GB" sz="2400" dirty="0">
              <a:solidFill>
                <a:schemeClr val="bg1"/>
              </a:solidFill>
            </a:endParaRPr>
          </a:p>
          <a:p>
            <a:pPr marL="0" indent="0">
              <a:buSzPct val="50000"/>
              <a:buNone/>
            </a:pPr>
            <a:r>
              <a:rPr lang="en-GB" sz="2400" dirty="0">
                <a:solidFill>
                  <a:schemeClr val="bg1"/>
                </a:solidFill>
              </a:rPr>
              <a:t>We’re going to be putting together a slick-looking slide-in navigation menu in Ionic and starting to look at putting a few Ionic components in our app such as lists, tabs and more! And we’ll be styling our app along the way! Hope to see you all next month </a:t>
            </a:r>
            <a:r>
              <a:rPr lang="en-GB" sz="2400" dirty="0">
                <a:solidFill>
                  <a:schemeClr val="bg1"/>
                </a:solidFill>
                <a:sym typeface="Wingdings" panose="05000000000000000000" pitchFamily="2" charset="2"/>
              </a:rPr>
              <a:t></a:t>
            </a:r>
            <a:endParaRPr lang="en-GB" sz="2400" dirty="0">
              <a:solidFill>
                <a:schemeClr val="bg1"/>
              </a:solidFill>
            </a:endParaRPr>
          </a:p>
          <a:p>
            <a:pPr marL="0" indent="0">
              <a:buSzPct val="50000"/>
              <a:buNone/>
            </a:pPr>
            <a:endParaRPr lang="en-GB" sz="2000" dirty="0">
              <a:solidFill>
                <a:schemeClr val="bg1"/>
              </a:solidFill>
            </a:endParaRPr>
          </a:p>
        </p:txBody>
      </p:sp>
      <p:pic>
        <p:nvPicPr>
          <p:cNvPr id="13314" name="Picture 2" descr="Image result for ionic">
            <a:extLst>
              <a:ext uri="{FF2B5EF4-FFF2-40B4-BE49-F238E27FC236}">
                <a16:creationId xmlns:a16="http://schemas.microsoft.com/office/drawing/2014/main" id="{29C4D676-839F-49BF-9938-D42CFD50188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7735" y="1091645"/>
            <a:ext cx="3836915" cy="1362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0055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GB" dirty="0">
                <a:solidFill>
                  <a:schemeClr val="tx1"/>
                </a:solidFill>
              </a:rPr>
              <a:t>What did we do last month?</a:t>
            </a:r>
          </a:p>
        </p:txBody>
      </p:sp>
      <p:sp>
        <p:nvSpPr>
          <p:cNvPr id="3" name="Content Placeholder 2"/>
          <p:cNvSpPr>
            <a:spLocks noGrp="1"/>
          </p:cNvSpPr>
          <p:nvPr>
            <p:ph idx="1"/>
          </p:nvPr>
        </p:nvSpPr>
        <p:spPr>
          <a:xfrm>
            <a:off x="6049182" y="802638"/>
            <a:ext cx="5408696" cy="5252722"/>
          </a:xfrm>
        </p:spPr>
        <p:txBody>
          <a:bodyPr anchor="ctr">
            <a:normAutofit/>
          </a:bodyPr>
          <a:lstStyle/>
          <a:p>
            <a:pPr>
              <a:buSzPct val="50000"/>
              <a:buBlip>
                <a:blip r:embed="rId2"/>
              </a:buBlip>
            </a:pPr>
            <a:r>
              <a:rPr lang="en-GB" sz="2400" dirty="0">
                <a:solidFill>
                  <a:schemeClr val="bg1"/>
                </a:solidFill>
              </a:rPr>
              <a:t>Variables</a:t>
            </a:r>
          </a:p>
          <a:p>
            <a:pPr>
              <a:buSzPct val="50000"/>
              <a:buBlip>
                <a:blip r:embed="rId2"/>
              </a:buBlip>
            </a:pPr>
            <a:r>
              <a:rPr lang="en-GB" sz="2400" dirty="0">
                <a:solidFill>
                  <a:schemeClr val="bg1"/>
                </a:solidFill>
              </a:rPr>
              <a:t>Operands</a:t>
            </a:r>
          </a:p>
          <a:p>
            <a:pPr>
              <a:buSzPct val="50000"/>
              <a:buBlip>
                <a:blip r:embed="rId2"/>
              </a:buBlip>
            </a:pPr>
            <a:r>
              <a:rPr lang="en-GB" sz="2400" dirty="0">
                <a:solidFill>
                  <a:schemeClr val="bg1"/>
                </a:solidFill>
              </a:rPr>
              <a:t>If Statements</a:t>
            </a:r>
          </a:p>
          <a:p>
            <a:pPr>
              <a:buSzPct val="50000"/>
              <a:buBlip>
                <a:blip r:embed="rId2"/>
              </a:buBlip>
            </a:pPr>
            <a:r>
              <a:rPr lang="en-GB" sz="2400" dirty="0">
                <a:solidFill>
                  <a:schemeClr val="bg1"/>
                </a:solidFill>
              </a:rPr>
              <a:t>For Statements</a:t>
            </a:r>
          </a:p>
          <a:p>
            <a:pPr>
              <a:buSzPct val="50000"/>
              <a:buBlip>
                <a:blip r:embed="rId2"/>
              </a:buBlip>
            </a:pPr>
            <a:r>
              <a:rPr lang="en-GB" sz="2400" dirty="0">
                <a:solidFill>
                  <a:schemeClr val="bg1"/>
                </a:solidFill>
              </a:rPr>
              <a:t>Case Statements</a:t>
            </a:r>
          </a:p>
          <a:p>
            <a:pPr>
              <a:buSzPct val="50000"/>
              <a:buBlip>
                <a:blip r:embed="rId2"/>
              </a:buBlip>
            </a:pPr>
            <a:r>
              <a:rPr lang="en-GB" sz="2400" dirty="0">
                <a:solidFill>
                  <a:schemeClr val="bg1"/>
                </a:solidFill>
              </a:rPr>
              <a:t>While Loops</a:t>
            </a:r>
          </a:p>
          <a:p>
            <a:pPr>
              <a:buSzPct val="50000"/>
              <a:buBlip>
                <a:blip r:embed="rId2"/>
              </a:buBlip>
            </a:pPr>
            <a:r>
              <a:rPr lang="en-GB" sz="2400" dirty="0">
                <a:solidFill>
                  <a:schemeClr val="bg1"/>
                </a:solidFill>
              </a:rPr>
              <a:t>Application Documentation</a:t>
            </a:r>
          </a:p>
        </p:txBody>
      </p:sp>
    </p:spTree>
    <p:extLst>
      <p:ext uri="{BB962C8B-B14F-4D97-AF65-F5344CB8AC3E}">
        <p14:creationId xmlns:p14="http://schemas.microsoft.com/office/powerpoint/2010/main" val="36810014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GB" dirty="0">
                <a:solidFill>
                  <a:schemeClr val="tx1"/>
                </a:solidFill>
              </a:rPr>
              <a:t>What are we doing today?</a:t>
            </a:r>
          </a:p>
        </p:txBody>
      </p:sp>
      <p:sp>
        <p:nvSpPr>
          <p:cNvPr id="3" name="Content Placeholder 2"/>
          <p:cNvSpPr>
            <a:spLocks noGrp="1"/>
          </p:cNvSpPr>
          <p:nvPr>
            <p:ph idx="1"/>
          </p:nvPr>
        </p:nvSpPr>
        <p:spPr>
          <a:xfrm>
            <a:off x="6049182" y="802638"/>
            <a:ext cx="5408696" cy="5252722"/>
          </a:xfrm>
        </p:spPr>
        <p:txBody>
          <a:bodyPr anchor="ctr">
            <a:normAutofit/>
          </a:bodyPr>
          <a:lstStyle/>
          <a:p>
            <a:pPr>
              <a:buSzPct val="50000"/>
              <a:buBlip>
                <a:blip r:embed="rId2"/>
              </a:buBlip>
            </a:pPr>
            <a:r>
              <a:rPr lang="en-GB" sz="2400" dirty="0">
                <a:solidFill>
                  <a:schemeClr val="bg1"/>
                </a:solidFill>
              </a:rPr>
              <a:t>Finding out what Ionic is and does</a:t>
            </a:r>
          </a:p>
          <a:p>
            <a:pPr>
              <a:buSzPct val="50000"/>
              <a:buBlip>
                <a:blip r:embed="rId2"/>
              </a:buBlip>
            </a:pPr>
            <a:r>
              <a:rPr lang="en-GB" sz="2400" dirty="0">
                <a:solidFill>
                  <a:schemeClr val="bg1"/>
                </a:solidFill>
              </a:rPr>
              <a:t>Starting our first Ionic Mobile App</a:t>
            </a:r>
          </a:p>
          <a:p>
            <a:pPr>
              <a:buSzPct val="50000"/>
              <a:buBlip>
                <a:blip r:embed="rId2"/>
              </a:buBlip>
            </a:pPr>
            <a:r>
              <a:rPr lang="en-GB" sz="2400" dirty="0">
                <a:solidFill>
                  <a:schemeClr val="bg1"/>
                </a:solidFill>
              </a:rPr>
              <a:t>Looking at how navigation works in Ionic</a:t>
            </a:r>
          </a:p>
          <a:p>
            <a:pPr>
              <a:buSzPct val="50000"/>
              <a:buBlip>
                <a:blip r:embed="rId2"/>
              </a:buBlip>
            </a:pPr>
            <a:r>
              <a:rPr lang="en-GB" sz="2400" dirty="0">
                <a:solidFill>
                  <a:schemeClr val="bg1"/>
                </a:solidFill>
              </a:rPr>
              <a:t>Creating a skeleton app</a:t>
            </a:r>
          </a:p>
        </p:txBody>
      </p:sp>
    </p:spTree>
    <p:extLst>
      <p:ext uri="{BB962C8B-B14F-4D97-AF65-F5344CB8AC3E}">
        <p14:creationId xmlns:p14="http://schemas.microsoft.com/office/powerpoint/2010/main" val="34114869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Image may contain: 1 person, glasses and close-up">
            <a:extLst>
              <a:ext uri="{FF2B5EF4-FFF2-40B4-BE49-F238E27FC236}">
                <a16:creationId xmlns:a16="http://schemas.microsoft.com/office/drawing/2014/main" id="{F73342E5-842A-433C-BF0E-B4AF840FC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9964" y="2012865"/>
            <a:ext cx="4164098" cy="4164098"/>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38200" y="365125"/>
            <a:ext cx="10515600" cy="1325563"/>
          </a:xfrm>
        </p:spPr>
        <p:txBody>
          <a:bodyPr>
            <a:normAutofit/>
          </a:bodyPr>
          <a:lstStyle/>
          <a:p>
            <a:r>
              <a:rPr lang="en-GB" dirty="0"/>
              <a:t>Need help?</a:t>
            </a:r>
          </a:p>
        </p:txBody>
      </p:sp>
      <p:sp>
        <p:nvSpPr>
          <p:cNvPr id="5" name="Content Placeholder 4">
            <a:extLst>
              <a:ext uri="{FF2B5EF4-FFF2-40B4-BE49-F238E27FC236}">
                <a16:creationId xmlns:a16="http://schemas.microsoft.com/office/drawing/2014/main" id="{025408EB-F93D-4614-839D-5556011AFBFA}"/>
              </a:ext>
            </a:extLst>
          </p:cNvPr>
          <p:cNvSpPr>
            <a:spLocks noGrp="1"/>
          </p:cNvSpPr>
          <p:nvPr>
            <p:ph idx="1"/>
          </p:nvPr>
        </p:nvSpPr>
        <p:spPr>
          <a:xfrm>
            <a:off x="838199" y="2012865"/>
            <a:ext cx="5570622" cy="4164098"/>
          </a:xfrm>
        </p:spPr>
        <p:txBody>
          <a:bodyPr anchor="ctr">
            <a:normAutofit/>
          </a:bodyPr>
          <a:lstStyle/>
          <a:p>
            <a:pPr marL="0" indent="0">
              <a:buNone/>
            </a:pPr>
            <a:r>
              <a:rPr lang="en-GB" sz="2000" dirty="0">
                <a:solidFill>
                  <a:schemeClr val="bg1"/>
                </a:solidFill>
              </a:rPr>
              <a:t>Github: </a:t>
            </a:r>
          </a:p>
          <a:p>
            <a:pPr marL="0" indent="0">
              <a:buNone/>
            </a:pPr>
            <a:r>
              <a:rPr lang="en-GB" sz="2000" dirty="0">
                <a:solidFill>
                  <a:schemeClr val="bg1"/>
                </a:solidFill>
                <a:hlinkClick r:id="rId3"/>
              </a:rPr>
              <a:t>http://www.github.com/webdevelopwolf/training</a:t>
            </a:r>
            <a:endParaRPr lang="en-GB" sz="2000" dirty="0">
              <a:solidFill>
                <a:schemeClr val="bg1"/>
              </a:solidFill>
            </a:endParaRPr>
          </a:p>
          <a:p>
            <a:pPr marL="0" indent="0">
              <a:buNone/>
            </a:pPr>
            <a:r>
              <a:rPr lang="en-GB" sz="2000" dirty="0">
                <a:solidFill>
                  <a:schemeClr val="bg1"/>
                </a:solidFill>
              </a:rPr>
              <a:t>Twitter: </a:t>
            </a:r>
          </a:p>
          <a:p>
            <a:pPr marL="0" indent="0">
              <a:buNone/>
            </a:pPr>
            <a:r>
              <a:rPr lang="en-GB" sz="2000" dirty="0">
                <a:solidFill>
                  <a:schemeClr val="bg1"/>
                </a:solidFill>
                <a:hlinkClick r:id="rId4"/>
              </a:rPr>
              <a:t>http://www.twitter.com/webdevelopwolf</a:t>
            </a:r>
            <a:endParaRPr lang="en-GB" sz="2000" dirty="0">
              <a:solidFill>
                <a:schemeClr val="bg1"/>
              </a:solidFill>
            </a:endParaRPr>
          </a:p>
          <a:p>
            <a:pPr marL="0" indent="0">
              <a:buNone/>
            </a:pPr>
            <a:r>
              <a:rPr lang="en-GB" sz="2000" dirty="0">
                <a:solidFill>
                  <a:schemeClr val="bg1"/>
                </a:solidFill>
              </a:rPr>
              <a:t>Facebook: </a:t>
            </a:r>
          </a:p>
          <a:p>
            <a:pPr marL="0" indent="0">
              <a:buNone/>
            </a:pPr>
            <a:r>
              <a:rPr lang="en-GB" sz="2000" dirty="0">
                <a:solidFill>
                  <a:schemeClr val="bg1"/>
                </a:solidFill>
                <a:hlinkClick r:id="rId5"/>
              </a:rPr>
              <a:t>http://www.facebook.com/webdevwolf</a:t>
            </a:r>
            <a:r>
              <a:rPr lang="en-GB" sz="2000" dirty="0">
                <a:solidFill>
                  <a:schemeClr val="bg1"/>
                </a:solidFill>
              </a:rPr>
              <a:t> </a:t>
            </a:r>
          </a:p>
        </p:txBody>
      </p:sp>
    </p:spTree>
    <p:extLst>
      <p:ext uri="{BB962C8B-B14F-4D97-AF65-F5344CB8AC3E}">
        <p14:creationId xmlns:p14="http://schemas.microsoft.com/office/powerpoint/2010/main" val="164128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randombar(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fade">
                                      <p:cBhvr>
                                        <p:cTn id="3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accent3">
              <a:lumMod val="75000"/>
            </a:schemeClr>
          </a:solidFill>
          <a:effectLst/>
        </p:spPr>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04671" y="2600324"/>
            <a:ext cx="6405753" cy="3277961"/>
          </a:xfrm>
        </p:spPr>
        <p:txBody>
          <a:bodyPr vert="horz" lIns="91440" tIns="45720" rIns="91440" bIns="45720" rtlCol="0" anchor="t">
            <a:normAutofit/>
          </a:bodyPr>
          <a:lstStyle/>
          <a:p>
            <a:r>
              <a:rPr lang="en-US" sz="5400" kern="1200" dirty="0">
                <a:solidFill>
                  <a:schemeClr val="tx1"/>
                </a:solidFill>
              </a:rPr>
              <a:t>WHY IONIC?</a:t>
            </a:r>
          </a:p>
        </p:txBody>
      </p:sp>
      <p:sp>
        <p:nvSpPr>
          <p:cNvPr id="3" name="Text Placeholder 2"/>
          <p:cNvSpPr>
            <a:spLocks noGrp="1"/>
          </p:cNvSpPr>
          <p:nvPr>
            <p:ph type="body" idx="1"/>
          </p:nvPr>
        </p:nvSpPr>
        <p:spPr>
          <a:xfrm>
            <a:off x="804672" y="1300450"/>
            <a:ext cx="6262878" cy="1155525"/>
          </a:xfrm>
        </p:spPr>
        <p:txBody>
          <a:bodyPr vert="horz" lIns="91440" tIns="45720" rIns="91440" bIns="45720" rtlCol="0" anchor="b">
            <a:normAutofit/>
          </a:bodyPr>
          <a:lstStyle/>
          <a:p>
            <a:r>
              <a:rPr lang="en-US" kern="1200" dirty="0">
                <a:solidFill>
                  <a:srgbClr val="17A489"/>
                </a:solidFill>
                <a:latin typeface="+mn-lt"/>
                <a:ea typeface="+mn-ea"/>
                <a:cs typeface="+mn-cs"/>
              </a:rPr>
              <a:t>It’s not electric, it’s supercharged!</a:t>
            </a:r>
          </a:p>
        </p:txBody>
      </p:sp>
    </p:spTree>
    <p:extLst>
      <p:ext uri="{BB962C8B-B14F-4D97-AF65-F5344CB8AC3E}">
        <p14:creationId xmlns:p14="http://schemas.microsoft.com/office/powerpoint/2010/main" val="29200050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4"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GB" sz="4400" kern="1200" dirty="0"/>
              <a:t>What is Ionic?</a:t>
            </a:r>
            <a:endParaRPr lang="en-US" sz="4400" kern="1200" dirty="0">
              <a:solidFill>
                <a:schemeClr val="tx1"/>
              </a:solidFill>
              <a:latin typeface="+mj-lt"/>
            </a:endParaRPr>
          </a:p>
        </p:txBody>
      </p:sp>
      <p:sp>
        <p:nvSpPr>
          <p:cNvPr id="5" name="Content Placeholder 4">
            <a:extLst>
              <a:ext uri="{FF2B5EF4-FFF2-40B4-BE49-F238E27FC236}">
                <a16:creationId xmlns:a16="http://schemas.microsoft.com/office/drawing/2014/main" id="{0487EFD4-A57F-4C1A-A128-0691A9D27C4C}"/>
              </a:ext>
            </a:extLst>
          </p:cNvPr>
          <p:cNvSpPr>
            <a:spLocks noGrp="1"/>
          </p:cNvSpPr>
          <p:nvPr>
            <p:ph sz="half" idx="1"/>
          </p:nvPr>
        </p:nvSpPr>
        <p:spPr>
          <a:xfrm>
            <a:off x="838201" y="3242300"/>
            <a:ext cx="4783428" cy="1806217"/>
          </a:xfrm>
        </p:spPr>
        <p:txBody>
          <a:bodyPr>
            <a:normAutofit fontScale="55000" lnSpcReduction="20000"/>
          </a:bodyPr>
          <a:lstStyle/>
          <a:p>
            <a:pPr marL="0" indent="0">
              <a:buSzPct val="50000"/>
              <a:buNone/>
            </a:pPr>
            <a:r>
              <a:rPr lang="en-GB" sz="5100" dirty="0">
                <a:solidFill>
                  <a:schemeClr val="bg1"/>
                </a:solidFill>
              </a:rPr>
              <a:t>“Ionic is an HTML5 mobile app development framework targeted at building hybrid mobile apps.”</a:t>
            </a:r>
          </a:p>
          <a:p>
            <a:pPr marL="0" indent="0">
              <a:buSzPct val="50000"/>
              <a:buNone/>
            </a:pPr>
            <a:endParaRPr lang="en-GB" dirty="0">
              <a:solidFill>
                <a:schemeClr val="bg1"/>
              </a:solidFill>
            </a:endParaRPr>
          </a:p>
          <a:p>
            <a:pPr marL="0" indent="0">
              <a:buSzPct val="50000"/>
              <a:buNone/>
            </a:pPr>
            <a:r>
              <a:rPr lang="en-GB" sz="1700" dirty="0">
                <a:solidFill>
                  <a:srgbClr val="0070C0"/>
                </a:solidFill>
              </a:rPr>
              <a:t>From Ionic team’s documentation</a:t>
            </a:r>
          </a:p>
        </p:txBody>
      </p:sp>
      <p:pic>
        <p:nvPicPr>
          <p:cNvPr id="8" name="Picture 2" descr="Image result for IONIC">
            <a:extLst>
              <a:ext uri="{FF2B5EF4-FFF2-40B4-BE49-F238E27FC236}">
                <a16:creationId xmlns:a16="http://schemas.microsoft.com/office/drawing/2014/main" id="{D399A2CC-B323-4878-B459-A0E2ADAF5F3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43984" y="3232598"/>
            <a:ext cx="3613224" cy="1255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56942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4"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GB" sz="4400" kern="1200" dirty="0"/>
              <a:t>Cool, but what’s a hybrid app?</a:t>
            </a:r>
            <a:endParaRPr lang="en-US" sz="4400" kern="1200" dirty="0">
              <a:solidFill>
                <a:schemeClr val="tx1"/>
              </a:solidFill>
              <a:latin typeface="+mj-lt"/>
            </a:endParaRPr>
          </a:p>
        </p:txBody>
      </p:sp>
      <p:sp>
        <p:nvSpPr>
          <p:cNvPr id="5" name="Content Placeholder 4">
            <a:extLst>
              <a:ext uri="{FF2B5EF4-FFF2-40B4-BE49-F238E27FC236}">
                <a16:creationId xmlns:a16="http://schemas.microsoft.com/office/drawing/2014/main" id="{0487EFD4-A57F-4C1A-A128-0691A9D27C4C}"/>
              </a:ext>
            </a:extLst>
          </p:cNvPr>
          <p:cNvSpPr>
            <a:spLocks noGrp="1"/>
          </p:cNvSpPr>
          <p:nvPr>
            <p:ph sz="half" idx="1"/>
          </p:nvPr>
        </p:nvSpPr>
        <p:spPr>
          <a:xfrm>
            <a:off x="838201" y="1825624"/>
            <a:ext cx="5680046" cy="4922905"/>
          </a:xfrm>
        </p:spPr>
        <p:txBody>
          <a:bodyPr>
            <a:normAutofit/>
          </a:bodyPr>
          <a:lstStyle/>
          <a:p>
            <a:pPr marL="0" indent="0">
              <a:buSzPct val="50000"/>
              <a:buNone/>
            </a:pPr>
            <a:r>
              <a:rPr lang="en-GB" sz="2000" dirty="0">
                <a:solidFill>
                  <a:schemeClr val="bg1"/>
                </a:solidFill>
              </a:rPr>
              <a:t>To understand what a hybrid app is, we need to go back in time to before Ionic was even heard of:</a:t>
            </a:r>
          </a:p>
          <a:p>
            <a:pPr>
              <a:buSzPct val="50000"/>
              <a:buBlip>
                <a:blip r:embed="rId2"/>
              </a:buBlip>
            </a:pPr>
            <a:r>
              <a:rPr lang="en-GB" sz="2000" dirty="0">
                <a:solidFill>
                  <a:schemeClr val="bg1"/>
                </a:solidFill>
              </a:rPr>
              <a:t>If we wanted an application on iOS, Android and Windows, we had to build </a:t>
            </a:r>
            <a:r>
              <a:rPr lang="en-GB" sz="2000" dirty="0">
                <a:solidFill>
                  <a:srgbClr val="0070C0"/>
                </a:solidFill>
              </a:rPr>
              <a:t>three apps </a:t>
            </a:r>
            <a:r>
              <a:rPr lang="en-GB" sz="2000" dirty="0">
                <a:solidFill>
                  <a:schemeClr val="bg1"/>
                </a:solidFill>
              </a:rPr>
              <a:t>in </a:t>
            </a:r>
            <a:r>
              <a:rPr lang="en-GB" sz="2000" dirty="0">
                <a:solidFill>
                  <a:srgbClr val="0070C0"/>
                </a:solidFill>
              </a:rPr>
              <a:t>three languages</a:t>
            </a:r>
            <a:r>
              <a:rPr lang="en-GB" sz="2000" dirty="0">
                <a:solidFill>
                  <a:schemeClr val="bg1"/>
                </a:solidFill>
              </a:rPr>
              <a:t> (Objective C, PHP or C#).</a:t>
            </a:r>
          </a:p>
          <a:p>
            <a:pPr>
              <a:buSzPct val="50000"/>
              <a:buBlip>
                <a:blip r:embed="rId2"/>
              </a:buBlip>
            </a:pPr>
            <a:r>
              <a:rPr lang="en-GB" sz="2000" dirty="0">
                <a:solidFill>
                  <a:schemeClr val="bg1"/>
                </a:solidFill>
              </a:rPr>
              <a:t>Then </a:t>
            </a:r>
            <a:r>
              <a:rPr lang="en-GB" sz="2000" dirty="0">
                <a:solidFill>
                  <a:srgbClr val="0070C0"/>
                </a:solidFill>
              </a:rPr>
              <a:t>Cordova</a:t>
            </a:r>
            <a:r>
              <a:rPr lang="en-GB" sz="2000" dirty="0">
                <a:solidFill>
                  <a:schemeClr val="bg1"/>
                </a:solidFill>
              </a:rPr>
              <a:t> came along and somewhat </a:t>
            </a:r>
            <a:br>
              <a:rPr lang="en-GB" sz="2000" dirty="0">
                <a:solidFill>
                  <a:schemeClr val="bg1"/>
                </a:solidFill>
              </a:rPr>
            </a:br>
            <a:r>
              <a:rPr lang="en-GB" sz="2000" dirty="0">
                <a:solidFill>
                  <a:schemeClr val="bg1"/>
                </a:solidFill>
              </a:rPr>
              <a:t>saved us all. Cordova creates a bridge </a:t>
            </a:r>
            <a:br>
              <a:rPr lang="en-GB" sz="2000" dirty="0">
                <a:solidFill>
                  <a:schemeClr val="bg1"/>
                </a:solidFill>
              </a:rPr>
            </a:br>
            <a:r>
              <a:rPr lang="en-GB" sz="2000" dirty="0">
                <a:solidFill>
                  <a:schemeClr val="bg1"/>
                </a:solidFill>
              </a:rPr>
              <a:t>between the three platforms using </a:t>
            </a:r>
            <a:br>
              <a:rPr lang="en-GB" sz="2000" dirty="0">
                <a:solidFill>
                  <a:schemeClr val="bg1"/>
                </a:solidFill>
              </a:rPr>
            </a:br>
            <a:r>
              <a:rPr lang="en-GB" sz="2000" dirty="0">
                <a:solidFill>
                  <a:schemeClr val="bg1"/>
                </a:solidFill>
              </a:rPr>
              <a:t>JavaScript, creating our hybrid </a:t>
            </a:r>
            <a:br>
              <a:rPr lang="en-GB" sz="2000" dirty="0">
                <a:solidFill>
                  <a:schemeClr val="bg1"/>
                </a:solidFill>
              </a:rPr>
            </a:br>
            <a:r>
              <a:rPr lang="en-GB" sz="2000" dirty="0">
                <a:solidFill>
                  <a:schemeClr val="bg1"/>
                </a:solidFill>
              </a:rPr>
              <a:t>app. Huzzah! </a:t>
            </a:r>
          </a:p>
          <a:p>
            <a:pPr>
              <a:buSzPct val="50000"/>
              <a:buBlip>
                <a:blip r:embed="rId2"/>
              </a:buBlip>
            </a:pPr>
            <a:r>
              <a:rPr lang="en-GB" sz="2000" dirty="0">
                <a:solidFill>
                  <a:schemeClr val="bg1"/>
                </a:solidFill>
              </a:rPr>
              <a:t>So now we can make </a:t>
            </a:r>
            <a:r>
              <a:rPr lang="en-GB" sz="2000" dirty="0">
                <a:solidFill>
                  <a:srgbClr val="0070C0"/>
                </a:solidFill>
              </a:rPr>
              <a:t>one application </a:t>
            </a:r>
            <a:br>
              <a:rPr lang="en-GB" sz="2000" dirty="0">
                <a:solidFill>
                  <a:srgbClr val="0070C0"/>
                </a:solidFill>
              </a:rPr>
            </a:br>
            <a:r>
              <a:rPr lang="en-GB" sz="2000" dirty="0">
                <a:solidFill>
                  <a:srgbClr val="0070C0"/>
                </a:solidFill>
              </a:rPr>
              <a:t>back-end</a:t>
            </a:r>
            <a:r>
              <a:rPr lang="en-GB" sz="2000" dirty="0">
                <a:solidFill>
                  <a:schemeClr val="bg1"/>
                </a:solidFill>
              </a:rPr>
              <a:t>, but if we want our apps to </a:t>
            </a:r>
            <a:br>
              <a:rPr lang="en-GB" sz="2000" dirty="0">
                <a:solidFill>
                  <a:schemeClr val="bg1"/>
                </a:solidFill>
              </a:rPr>
            </a:br>
            <a:r>
              <a:rPr lang="en-GB" sz="2000" dirty="0">
                <a:solidFill>
                  <a:schemeClr val="bg1"/>
                </a:solidFill>
              </a:rPr>
              <a:t>have the same look and feel as our </a:t>
            </a:r>
            <a:br>
              <a:rPr lang="en-GB" sz="2000" dirty="0">
                <a:solidFill>
                  <a:schemeClr val="bg1"/>
                </a:solidFill>
              </a:rPr>
            </a:br>
            <a:r>
              <a:rPr lang="en-GB" sz="2000" dirty="0">
                <a:solidFill>
                  <a:schemeClr val="bg1"/>
                </a:solidFill>
              </a:rPr>
              <a:t>device we still need three different </a:t>
            </a:r>
            <a:br>
              <a:rPr lang="en-GB" sz="2000" dirty="0">
                <a:solidFill>
                  <a:schemeClr val="bg1"/>
                </a:solidFill>
              </a:rPr>
            </a:br>
            <a:r>
              <a:rPr lang="en-GB" sz="2000" dirty="0">
                <a:solidFill>
                  <a:schemeClr val="bg1"/>
                </a:solidFill>
              </a:rPr>
              <a:t>apps with </a:t>
            </a:r>
            <a:r>
              <a:rPr lang="en-GB" sz="2000" dirty="0">
                <a:solidFill>
                  <a:srgbClr val="0070C0"/>
                </a:solidFill>
              </a:rPr>
              <a:t>three different looks</a:t>
            </a:r>
            <a:r>
              <a:rPr lang="en-GB" sz="2000" dirty="0">
                <a:solidFill>
                  <a:schemeClr val="bg1"/>
                </a:solidFill>
              </a:rPr>
              <a:t>.</a:t>
            </a:r>
            <a:endParaRPr lang="en-GB" sz="2000" dirty="0">
              <a:solidFill>
                <a:srgbClr val="17A489"/>
              </a:solidFill>
              <a:latin typeface="BorisBlackBloxx" panose="02000605020000020004" pitchFamily="2" charset="0"/>
            </a:endParaRPr>
          </a:p>
          <a:p>
            <a:pPr marL="0" indent="0">
              <a:buSzPct val="50000"/>
              <a:buNone/>
            </a:pPr>
            <a:endParaRPr lang="en-GB" sz="2000" dirty="0">
              <a:solidFill>
                <a:srgbClr val="17A489"/>
              </a:solidFill>
              <a:latin typeface="BorisBlackBloxx" panose="02000605020000020004" pitchFamily="2" charset="0"/>
            </a:endParaRPr>
          </a:p>
          <a:p>
            <a:pPr lvl="1"/>
            <a:endParaRPr lang="en-GB" dirty="0"/>
          </a:p>
        </p:txBody>
      </p:sp>
      <p:pic>
        <p:nvPicPr>
          <p:cNvPr id="2050" name="Picture 2" descr="Image result for cordova">
            <a:extLst>
              <a:ext uri="{FF2B5EF4-FFF2-40B4-BE49-F238E27FC236}">
                <a16:creationId xmlns:a16="http://schemas.microsoft.com/office/drawing/2014/main" id="{6895C516-0CF7-4D84-8F9B-EF260D40BD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8578" y="2039737"/>
            <a:ext cx="4374780" cy="195302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ios logo">
            <a:extLst>
              <a:ext uri="{FF2B5EF4-FFF2-40B4-BE49-F238E27FC236}">
                <a16:creationId xmlns:a16="http://schemas.microsoft.com/office/drawing/2014/main" id="{A9DB7DEA-6810-49D8-991A-E7EE4000D9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1336" y="3941142"/>
            <a:ext cx="1347366" cy="79943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android logo">
            <a:extLst>
              <a:ext uri="{FF2B5EF4-FFF2-40B4-BE49-F238E27FC236}">
                <a16:creationId xmlns:a16="http://schemas.microsoft.com/office/drawing/2014/main" id="{9910F912-5D72-4D7E-A676-23CB4011CF6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37377" y="4865140"/>
            <a:ext cx="1945324" cy="48633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windows mobile logo">
            <a:extLst>
              <a:ext uri="{FF2B5EF4-FFF2-40B4-BE49-F238E27FC236}">
                <a16:creationId xmlns:a16="http://schemas.microsoft.com/office/drawing/2014/main" id="{28FA0247-BDCA-4118-BBCC-1853FB5DE91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756952" y="5683452"/>
            <a:ext cx="2127161" cy="499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11653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4"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GB" sz="4400" kern="1200" dirty="0"/>
              <a:t>That’s where Ionic comes in…</a:t>
            </a:r>
            <a:endParaRPr lang="en-US" sz="4400" kern="1200" dirty="0">
              <a:solidFill>
                <a:schemeClr val="tx1"/>
              </a:solidFill>
              <a:latin typeface="+mj-lt"/>
            </a:endParaRPr>
          </a:p>
        </p:txBody>
      </p:sp>
      <p:sp>
        <p:nvSpPr>
          <p:cNvPr id="5" name="Content Placeholder 4">
            <a:extLst>
              <a:ext uri="{FF2B5EF4-FFF2-40B4-BE49-F238E27FC236}">
                <a16:creationId xmlns:a16="http://schemas.microsoft.com/office/drawing/2014/main" id="{0487EFD4-A57F-4C1A-A128-0691A9D27C4C}"/>
              </a:ext>
            </a:extLst>
          </p:cNvPr>
          <p:cNvSpPr>
            <a:spLocks noGrp="1"/>
          </p:cNvSpPr>
          <p:nvPr>
            <p:ph sz="half" idx="1"/>
          </p:nvPr>
        </p:nvSpPr>
        <p:spPr>
          <a:xfrm>
            <a:off x="838200" y="1825625"/>
            <a:ext cx="5872993" cy="4667250"/>
          </a:xfrm>
        </p:spPr>
        <p:txBody>
          <a:bodyPr>
            <a:normAutofit/>
          </a:bodyPr>
          <a:lstStyle/>
          <a:p>
            <a:pPr>
              <a:buSzPct val="50000"/>
              <a:buBlip>
                <a:blip r:embed="rId2">
                  <a:extLst/>
                </a:blip>
              </a:buBlip>
            </a:pPr>
            <a:r>
              <a:rPr lang="en-GB" dirty="0">
                <a:solidFill>
                  <a:schemeClr val="bg1"/>
                </a:solidFill>
              </a:rPr>
              <a:t>Ionic will detect the device it’s running on and style accordingly. Meaning we can build, maintain and deploy just one application with many faces.</a:t>
            </a:r>
          </a:p>
          <a:p>
            <a:pPr>
              <a:buSzPct val="50000"/>
              <a:buBlip>
                <a:blip r:embed="rId2">
                  <a:extLst/>
                </a:blip>
              </a:buBlip>
            </a:pPr>
            <a:r>
              <a:rPr lang="en-GB" dirty="0">
                <a:solidFill>
                  <a:schemeClr val="bg1"/>
                </a:solidFill>
              </a:rPr>
              <a:t>Other Ionic benefits include:</a:t>
            </a:r>
          </a:p>
          <a:p>
            <a:pPr lvl="1">
              <a:buSzPct val="50000"/>
              <a:buBlip>
                <a:blip r:embed="rId2">
                  <a:extLst/>
                </a:blip>
              </a:buBlip>
            </a:pPr>
            <a:r>
              <a:rPr lang="en-GB" dirty="0">
                <a:solidFill>
                  <a:schemeClr val="bg1"/>
                </a:solidFill>
              </a:rPr>
              <a:t>Built on top of Angular 2 and </a:t>
            </a:r>
            <a:br>
              <a:rPr lang="en-GB" dirty="0">
                <a:solidFill>
                  <a:schemeClr val="bg1"/>
                </a:solidFill>
              </a:rPr>
            </a:br>
            <a:r>
              <a:rPr lang="en-GB" dirty="0">
                <a:solidFill>
                  <a:schemeClr val="bg1"/>
                </a:solidFill>
              </a:rPr>
              <a:t>TypeScript</a:t>
            </a:r>
          </a:p>
          <a:p>
            <a:pPr lvl="1">
              <a:buSzPct val="50000"/>
              <a:buBlip>
                <a:blip r:embed="rId2">
                  <a:extLst/>
                </a:blip>
              </a:buBlip>
            </a:pPr>
            <a:r>
              <a:rPr lang="en-GB" dirty="0">
                <a:solidFill>
                  <a:schemeClr val="bg1"/>
                </a:solidFill>
              </a:rPr>
              <a:t>Powerful Navigation Stack</a:t>
            </a:r>
          </a:p>
          <a:p>
            <a:pPr lvl="1">
              <a:buSzPct val="50000"/>
              <a:buBlip>
                <a:blip r:embed="rId2">
                  <a:extLst/>
                </a:blip>
              </a:buBlip>
            </a:pPr>
            <a:r>
              <a:rPr lang="en-GB" dirty="0">
                <a:solidFill>
                  <a:schemeClr val="bg1"/>
                </a:solidFill>
              </a:rPr>
              <a:t>Intelligent Build System</a:t>
            </a:r>
          </a:p>
          <a:p>
            <a:pPr lvl="1">
              <a:buSzPct val="50000"/>
              <a:buBlip>
                <a:blip r:embed="rId2">
                  <a:extLst/>
                </a:blip>
              </a:buBlip>
            </a:pPr>
            <a:r>
              <a:rPr lang="en-GB" dirty="0">
                <a:solidFill>
                  <a:schemeClr val="bg1"/>
                </a:solidFill>
              </a:rPr>
              <a:t>Unrivalled Performance</a:t>
            </a:r>
          </a:p>
        </p:txBody>
      </p:sp>
      <p:pic>
        <p:nvPicPr>
          <p:cNvPr id="4098" name="Picture 2" descr="Image result for ionic application">
            <a:extLst>
              <a:ext uri="{FF2B5EF4-FFF2-40B4-BE49-F238E27FC236}">
                <a16:creationId xmlns:a16="http://schemas.microsoft.com/office/drawing/2014/main" id="{64B2CFB3-CF3E-445B-8D14-F6598E1218A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5364" y="2682025"/>
            <a:ext cx="4818857"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52910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2517</TotalTime>
  <Words>896</Words>
  <Application>Microsoft Office PowerPoint</Application>
  <PresentationFormat>Widescreen</PresentationFormat>
  <Paragraphs>123</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BorisBlackBloxx</vt:lpstr>
      <vt:lpstr>Calibri</vt:lpstr>
      <vt:lpstr>Calibri Light</vt:lpstr>
      <vt:lpstr>Springsteel Lig</vt:lpstr>
      <vt:lpstr>Wingdings</vt:lpstr>
      <vt:lpstr>Office Theme</vt:lpstr>
      <vt:lpstr>SAY HELLO TO  </vt:lpstr>
      <vt:lpstr>INTRODUCTION</vt:lpstr>
      <vt:lpstr>What did we do last month?</vt:lpstr>
      <vt:lpstr>What are we doing today?</vt:lpstr>
      <vt:lpstr>Need help?</vt:lpstr>
      <vt:lpstr>WHY IONIC?</vt:lpstr>
      <vt:lpstr>What is Ionic?</vt:lpstr>
      <vt:lpstr>Cool, but what’s a hybrid app?</vt:lpstr>
      <vt:lpstr>That’s where Ionic comes in…</vt:lpstr>
      <vt:lpstr>GETTING STARTED</vt:lpstr>
      <vt:lpstr>Installing Ionic</vt:lpstr>
      <vt:lpstr>Starting a new project</vt:lpstr>
      <vt:lpstr>Run application in the browser</vt:lpstr>
      <vt:lpstr>Run application on a mobile</vt:lpstr>
      <vt:lpstr>Argh! What’s all these files and folders?</vt:lpstr>
      <vt:lpstr>NAVIGATION</vt:lpstr>
      <vt:lpstr>The Navigation Stack</vt:lpstr>
      <vt:lpstr>Creating an app skeleton</vt:lpstr>
      <vt:lpstr>Using The Navigation Stack</vt:lpstr>
      <vt:lpstr>What did we learn this month?</vt:lpstr>
      <vt:lpstr>This month’s challenge!</vt:lpstr>
      <vt:lpstr>Need help?</vt:lpstr>
      <vt:lpstr>Next Month…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Liane Stevenson</dc:creator>
  <cp:lastModifiedBy>Liane Stevenson</cp:lastModifiedBy>
  <cp:revision>96</cp:revision>
  <dcterms:created xsi:type="dcterms:W3CDTF">2013-09-09T13:00:12Z</dcterms:created>
  <dcterms:modified xsi:type="dcterms:W3CDTF">2018-03-19T01:00:46Z</dcterms:modified>
</cp:coreProperties>
</file>