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4" r:id="rId4"/>
    <p:sldId id="257" r:id="rId5"/>
    <p:sldId id="276" r:id="rId6"/>
    <p:sldId id="264" r:id="rId7"/>
    <p:sldId id="307" r:id="rId8"/>
    <p:sldId id="309" r:id="rId9"/>
    <p:sldId id="310" r:id="rId10"/>
    <p:sldId id="312" r:id="rId11"/>
    <p:sldId id="311" r:id="rId12"/>
    <p:sldId id="313" r:id="rId13"/>
    <p:sldId id="314" r:id="rId14"/>
    <p:sldId id="315" r:id="rId15"/>
    <p:sldId id="316" r:id="rId16"/>
    <p:sldId id="317" r:id="rId17"/>
    <p:sldId id="318" r:id="rId18"/>
    <p:sldId id="301" r:id="rId19"/>
    <p:sldId id="302" r:id="rId20"/>
    <p:sldId id="303"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A489"/>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2" autoAdjust="0"/>
    <p:restoredTop sz="94660"/>
  </p:normalViewPr>
  <p:slideViewPr>
    <p:cSldViewPr snapToGrid="0">
      <p:cViewPr varScale="1">
        <p:scale>
          <a:sx n="117" d="100"/>
          <a:sy n="117" d="100"/>
        </p:scale>
        <p:origin x="1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2800">
                <a:solidFill>
                  <a:srgbClr val="17A489"/>
                </a:solidFill>
                <a:latin typeface="BorisBlackBloxx" panose="02000605020000020004" pitchFamily="2"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ctr">
              <a:buNone/>
              <a:defRPr sz="2000">
                <a:solidFill>
                  <a:schemeClr val="bg1">
                    <a:lumMod val="65000"/>
                  </a:schemeClr>
                </a:solidFill>
                <a:latin typeface="Springsteel Lig" panose="020B03040405070600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pic>
        <p:nvPicPr>
          <p:cNvPr id="1030" name="Picture 6"/>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38630" y="468765"/>
            <a:ext cx="3043408"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1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56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1701799"/>
            <a:ext cx="2628900" cy="4475163"/>
          </a:xfrm>
        </p:spPr>
        <p:txBody>
          <a:bodyPr vert="eaVert">
            <a:normAutofit/>
          </a:bodyPr>
          <a:lstStyle>
            <a:lvl1pPr>
              <a:defRPr sz="2400"/>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838200" y="1701799"/>
            <a:ext cx="7734300" cy="4475164"/>
          </a:xfrm>
        </p:spPr>
        <p:txBody>
          <a:bodyPr vert="eaVert">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003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7098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3600"/>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51394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62390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4684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94182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343781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8100"/>
            <a:ext cx="3932237" cy="1600200"/>
          </a:xfrm>
        </p:spPr>
        <p:txBody>
          <a:bodyPr anchor="b">
            <a:normAutofit/>
          </a:bodyPr>
          <a:lstStyle>
            <a:lvl1pPr>
              <a:defRPr sz="2000"/>
            </a:lvl1pPr>
          </a:lstStyle>
          <a:p>
            <a:r>
              <a:rPr lang="en-US" dirty="0"/>
              <a:t>CLICK TO EDIT MASTER TITLE STYLE</a:t>
            </a:r>
            <a:endParaRPr lang="en-GB" dirty="0"/>
          </a:p>
        </p:txBody>
      </p:sp>
      <p:sp>
        <p:nvSpPr>
          <p:cNvPr id="3" name="Content Placeholder 2"/>
          <p:cNvSpPr>
            <a:spLocks noGrp="1"/>
          </p:cNvSpPr>
          <p:nvPr>
            <p:ph idx="1"/>
          </p:nvPr>
        </p:nvSpPr>
        <p:spPr>
          <a:xfrm>
            <a:off x="5183188" y="2057400"/>
            <a:ext cx="6172200" cy="38036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263277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88900"/>
            <a:ext cx="3932237" cy="1600200"/>
          </a:xfrm>
        </p:spPr>
        <p:txBody>
          <a:bodyPr anchor="b">
            <a:normAutofit/>
          </a:bodyPr>
          <a:lstStyle>
            <a:lvl1pPr>
              <a:defRPr sz="2000"/>
            </a:lvl1pPr>
          </a:lstStyle>
          <a:p>
            <a:r>
              <a:rPr lang="en-US" dirty="0"/>
              <a:t>CLICK TO EDIT MASTER TITLE STYLE</a:t>
            </a:r>
            <a:endParaRPr lang="en-GB" dirty="0"/>
          </a:p>
        </p:txBody>
      </p:sp>
      <p:sp>
        <p:nvSpPr>
          <p:cNvPr id="3" name="Picture Placeholder 2"/>
          <p:cNvSpPr>
            <a:spLocks noGrp="1"/>
          </p:cNvSpPr>
          <p:nvPr>
            <p:ph type="pic" idx="1"/>
          </p:nvPr>
        </p:nvSpPr>
        <p:spPr>
          <a:xfrm>
            <a:off x="5183188" y="2057400"/>
            <a:ext cx="6172200"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2BDCC73-4DDF-49AB-AEE1-BCC66D6EB140}" type="datetimeFigureOut">
              <a:rPr lang="en-GB" smtClean="0"/>
              <a:t>17/09/2018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01A7CB4-2E13-49AE-8ADF-EC18182091F7}" type="slidenum">
              <a:rPr lang="en-GB" smtClean="0"/>
              <a:t>‹#›</a:t>
            </a:fld>
            <a:endParaRPr lang="en-GB" dirty="0"/>
          </a:p>
        </p:txBody>
      </p:sp>
    </p:spTree>
    <p:extLst>
      <p:ext uri="{BB962C8B-B14F-4D97-AF65-F5344CB8AC3E}">
        <p14:creationId xmlns:p14="http://schemas.microsoft.com/office/powerpoint/2010/main" val="40206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DCC73-4DDF-49AB-AEE1-BCC66D6EB140}" type="datetimeFigureOut">
              <a:rPr lang="en-GB" smtClean="0"/>
              <a:t>17/09/2018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A7CB4-2E13-49AE-8ADF-EC18182091F7}" type="slidenum">
              <a:rPr lang="en-GB" smtClean="0"/>
              <a:t>‹#›</a:t>
            </a:fld>
            <a:endParaRPr lang="en-GB" dirty="0"/>
          </a:p>
        </p:txBody>
      </p:sp>
    </p:spTree>
    <p:extLst>
      <p:ext uri="{BB962C8B-B14F-4D97-AF65-F5344CB8AC3E}">
        <p14:creationId xmlns:p14="http://schemas.microsoft.com/office/powerpoint/2010/main" val="33580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accent4">
              <a:lumMod val="75000"/>
            </a:schemeClr>
          </a:solidFill>
          <a:latin typeface="Jaapokki"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Tx/>
        <a:buBlip>
          <a:blip r:embed="rId13"/>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13"/>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ionicframework.com/docs/components/#overview"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ionicframework.com/docs/components/#overview"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hyperlink" Target="https://ionicframework.com/docs/components/#icon-list" TargetMode="External"/><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hyperlink" Target="https://ionicframework.com/docs/components/#list-headers" TargetMode="External"/><Relationship Id="rId12" Type="http://schemas.openxmlformats.org/officeDocument/2006/relationships/hyperlink" Target="https://ionicframework.com/docs/components/#thumbnail-list"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ionicframework.com/docs/components/#list-dividers" TargetMode="External"/><Relationship Id="rId11" Type="http://schemas.openxmlformats.org/officeDocument/2006/relationships/hyperlink" Target="https://ionicframework.com/docs/components/#sliding-list" TargetMode="External"/><Relationship Id="rId5" Type="http://schemas.openxmlformats.org/officeDocument/2006/relationships/hyperlink" Target="https://ionicframework.com/docs/components/#inset-list" TargetMode="External"/><Relationship Id="rId15" Type="http://schemas.openxmlformats.org/officeDocument/2006/relationships/image" Target="../media/image15.png"/><Relationship Id="rId10" Type="http://schemas.openxmlformats.org/officeDocument/2006/relationships/hyperlink" Target="https://ionicframework.com/docs/components/#multiline-list" TargetMode="External"/><Relationship Id="rId4" Type="http://schemas.openxmlformats.org/officeDocument/2006/relationships/hyperlink" Target="https://ionicframework.com/docs/components/#lists" TargetMode="External"/><Relationship Id="rId9" Type="http://schemas.openxmlformats.org/officeDocument/2006/relationships/hyperlink" Target="https://ionicframework.com/docs/components/#avatar-list" TargetMode="External"/><Relationship Id="rId1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hyperlink" Target="https://ionicframework.com/docs/components/#block-buttons" TargetMode="External"/><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hyperlink" Target="https://ionicframework.com/docs/components/#round-buttons" TargetMode="External"/><Relationship Id="rId12" Type="http://schemas.openxmlformats.org/officeDocument/2006/relationships/hyperlink" Target="https://ionicframework.com/docs/components/#buttons-in-components"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ionicframework.com/docs/components/#clear-buttons" TargetMode="External"/><Relationship Id="rId11" Type="http://schemas.openxmlformats.org/officeDocument/2006/relationships/hyperlink" Target="https://ionicframework.com/docs/components/#icon-buttons" TargetMode="External"/><Relationship Id="rId5" Type="http://schemas.openxmlformats.org/officeDocument/2006/relationships/hyperlink" Target="https://ionicframework.com/docs/components/#outline-buttons" TargetMode="External"/><Relationship Id="rId10" Type="http://schemas.openxmlformats.org/officeDocument/2006/relationships/hyperlink" Target="https://ionicframework.com/docs/components/#button-sizes" TargetMode="External"/><Relationship Id="rId4" Type="http://schemas.openxmlformats.org/officeDocument/2006/relationships/hyperlink" Target="https://ionicframework.com/docs/components/#buttons" TargetMode="External"/><Relationship Id="rId9" Type="http://schemas.openxmlformats.org/officeDocument/2006/relationships/hyperlink" Target="https://ionicframework.com/docs/components/#full-button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webdevelopwolf" TargetMode="External"/><Relationship Id="rId2" Type="http://schemas.openxmlformats.org/officeDocument/2006/relationships/hyperlink" Target="http://www.github.com/webdevelopwolf/traini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facebook.com/webdevwol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witter.com/webdevelopwolf" TargetMode="External"/><Relationship Id="rId2" Type="http://schemas.openxmlformats.org/officeDocument/2006/relationships/hyperlink" Target="http://www.github.com/webdevelopwolf/training"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facebook.com/webdevwol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80588" y="965199"/>
            <a:ext cx="6766078" cy="4927601"/>
          </a:xfrm>
        </p:spPr>
        <p:txBody>
          <a:bodyPr anchor="ctr">
            <a:normAutofit/>
          </a:bodyPr>
          <a:lstStyle/>
          <a:p>
            <a:pPr algn="l"/>
            <a:br>
              <a:rPr lang="en-GB" sz="5400" dirty="0">
                <a:solidFill>
                  <a:schemeClr val="tx1">
                    <a:lumMod val="85000"/>
                    <a:lumOff val="15000"/>
                  </a:schemeClr>
                </a:solidFill>
                <a:latin typeface="Jaapokki" panose="00000500000000000000" pitchFamily="50" charset="0"/>
              </a:rPr>
            </a:br>
            <a:r>
              <a:rPr lang="en-GB" sz="5400" dirty="0">
                <a:solidFill>
                  <a:schemeClr val="tx1">
                    <a:lumMod val="85000"/>
                    <a:lumOff val="15000"/>
                  </a:schemeClr>
                </a:solidFill>
                <a:latin typeface="Jaapokki" panose="00000500000000000000" pitchFamily="50" charset="0"/>
              </a:rPr>
              <a:t>UNLOCKING</a:t>
            </a:r>
            <a:br>
              <a:rPr lang="en-GB" sz="5400" dirty="0">
                <a:solidFill>
                  <a:schemeClr val="tx1">
                    <a:lumMod val="85000"/>
                    <a:lumOff val="15000"/>
                  </a:schemeClr>
                </a:solidFill>
              </a:rPr>
            </a:br>
            <a:endParaRPr lang="en-GB" sz="5400" dirty="0">
              <a:solidFill>
                <a:schemeClr val="tx1">
                  <a:lumMod val="85000"/>
                  <a:lumOff val="15000"/>
                </a:schemeClr>
              </a:solidFill>
            </a:endParaRPr>
          </a:p>
        </p:txBody>
      </p:sp>
      <p:sp>
        <p:nvSpPr>
          <p:cNvPr id="3" name="Subtitle 2"/>
          <p:cNvSpPr>
            <a:spLocks noGrp="1"/>
          </p:cNvSpPr>
          <p:nvPr>
            <p:ph type="subTitle" idx="1"/>
          </p:nvPr>
        </p:nvSpPr>
        <p:spPr>
          <a:xfrm>
            <a:off x="505327" y="965198"/>
            <a:ext cx="3225868" cy="4927602"/>
          </a:xfrm>
        </p:spPr>
        <p:txBody>
          <a:bodyPr anchor="ctr">
            <a:normAutofit/>
          </a:bodyPr>
          <a:lstStyle/>
          <a:p>
            <a:pPr algn="r"/>
            <a:r>
              <a:rPr lang="en-GB" dirty="0">
                <a:solidFill>
                  <a:schemeClr val="accent4">
                    <a:lumMod val="75000"/>
                  </a:schemeClr>
                </a:solidFill>
                <a:latin typeface="Jaapokki" panose="00000500000000000000" pitchFamily="50" charset="0"/>
              </a:rPr>
              <a:t>Liane Stevenson  @webdevelopwolf</a:t>
            </a:r>
          </a:p>
        </p:txBody>
      </p:sp>
      <p:pic>
        <p:nvPicPr>
          <p:cNvPr id="1026" name="Picture 2" descr="Image result for IONIC">
            <a:extLst>
              <a:ext uri="{FF2B5EF4-FFF2-40B4-BE49-F238E27FC236}">
                <a16:creationId xmlns:a16="http://schemas.microsoft.com/office/drawing/2014/main" id="{340256AC-6AA4-4EC1-A9A7-918AA42338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5977" y="2963635"/>
            <a:ext cx="1855913" cy="64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418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NAVIGATION TYPES - TABS</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50000"/>
              <a:buBlip>
                <a:blip r:embed="rId2">
                  <a:extLst/>
                </a:blip>
              </a:buBlip>
            </a:pPr>
            <a:r>
              <a:rPr lang="en-GB" dirty="0">
                <a:solidFill>
                  <a:schemeClr val="bg1"/>
                </a:solidFill>
              </a:rPr>
              <a:t>Tabs give the user a very familiar user experience and improve the look and feel of small apps</a:t>
            </a:r>
          </a:p>
          <a:p>
            <a:pPr>
              <a:buSzPct val="50000"/>
              <a:buBlip>
                <a:blip r:embed="rId2">
                  <a:extLst/>
                </a:blip>
              </a:buBlip>
            </a:pPr>
            <a:r>
              <a:rPr lang="en-GB" dirty="0">
                <a:solidFill>
                  <a:schemeClr val="bg1"/>
                </a:solidFill>
              </a:rPr>
              <a:t>The example to the side simply use’s the phones camera to read a QR or barcode</a:t>
            </a:r>
          </a:p>
          <a:p>
            <a:pPr>
              <a:buSzPct val="50000"/>
              <a:buBlip>
                <a:blip r:embed="rId2">
                  <a:extLst/>
                </a:blip>
              </a:buBlip>
            </a:pPr>
            <a:r>
              <a:rPr lang="en-GB" dirty="0">
                <a:solidFill>
                  <a:schemeClr val="bg1"/>
                </a:solidFill>
              </a:rPr>
              <a:t>We want it to feel like a extension </a:t>
            </a:r>
            <a:br>
              <a:rPr lang="en-GB" dirty="0">
                <a:solidFill>
                  <a:schemeClr val="bg1"/>
                </a:solidFill>
              </a:rPr>
            </a:br>
            <a:r>
              <a:rPr lang="en-GB" dirty="0">
                <a:solidFill>
                  <a:schemeClr val="bg1"/>
                </a:solidFill>
              </a:rPr>
              <a:t>of the phone itself instead of a </a:t>
            </a:r>
            <a:br>
              <a:rPr lang="en-GB" dirty="0">
                <a:solidFill>
                  <a:schemeClr val="bg1"/>
                </a:solidFill>
              </a:rPr>
            </a:br>
            <a:r>
              <a:rPr lang="en-GB" dirty="0">
                <a:solidFill>
                  <a:schemeClr val="bg1"/>
                </a:solidFill>
              </a:rPr>
              <a:t>unique, independent </a:t>
            </a:r>
            <a:br>
              <a:rPr lang="en-GB" dirty="0">
                <a:solidFill>
                  <a:schemeClr val="bg1"/>
                </a:solidFill>
              </a:rPr>
            </a:br>
            <a:r>
              <a:rPr lang="en-GB" dirty="0">
                <a:solidFill>
                  <a:schemeClr val="bg1"/>
                </a:solidFill>
              </a:rPr>
              <a:t>experience</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C029722-5F27-4336-9078-6E8725887848}"/>
              </a:ext>
            </a:extLst>
          </p:cNvPr>
          <p:cNvPicPr>
            <a:picLocks noChangeAspect="1"/>
          </p:cNvPicPr>
          <p:nvPr/>
        </p:nvPicPr>
        <p:blipFill rotWithShape="1">
          <a:blip r:embed="rId3"/>
          <a:srcRect l="28525" t="15119" r="51163" b="22976"/>
          <a:stretch/>
        </p:blipFill>
        <p:spPr>
          <a:xfrm>
            <a:off x="8445702" y="2055813"/>
            <a:ext cx="2375809" cy="4245429"/>
          </a:xfrm>
          <a:prstGeom prst="rect">
            <a:avLst/>
          </a:prstGeom>
        </p:spPr>
      </p:pic>
    </p:spTree>
    <p:extLst>
      <p:ext uri="{BB962C8B-B14F-4D97-AF65-F5344CB8AC3E}">
        <p14:creationId xmlns:p14="http://schemas.microsoft.com/office/powerpoint/2010/main" val="3508503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NAVIGATION FOR OUR DELIVERY APP</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50000"/>
              <a:buBlip>
                <a:blip r:embed="rId2">
                  <a:extLst/>
                </a:blip>
              </a:buBlip>
            </a:pPr>
            <a:r>
              <a:rPr lang="en-GB" dirty="0">
                <a:solidFill>
                  <a:schemeClr val="bg1"/>
                </a:solidFill>
              </a:rPr>
              <a:t>We have a lot of pages to navigate with our Delivery App – which could leave the tabs bar cluttered – so we put it in a side menu</a:t>
            </a:r>
          </a:p>
          <a:p>
            <a:pPr>
              <a:buSzPct val="50000"/>
              <a:buBlip>
                <a:blip r:embed="rId2">
                  <a:extLst/>
                </a:blip>
              </a:buBlip>
            </a:pPr>
            <a:r>
              <a:rPr lang="en-GB" dirty="0">
                <a:solidFill>
                  <a:schemeClr val="bg1"/>
                </a:solidFill>
              </a:rPr>
              <a:t>We can also customise our side </a:t>
            </a:r>
            <a:br>
              <a:rPr lang="en-GB" dirty="0">
                <a:solidFill>
                  <a:schemeClr val="bg1"/>
                </a:solidFill>
              </a:rPr>
            </a:br>
            <a:r>
              <a:rPr lang="en-GB" dirty="0">
                <a:solidFill>
                  <a:schemeClr val="bg1"/>
                </a:solidFill>
              </a:rPr>
              <a:t>menu giving the user a richer experience </a:t>
            </a:r>
          </a:p>
          <a:p>
            <a:pPr>
              <a:buSzPct val="50000"/>
              <a:buBlip>
                <a:blip r:embed="rId2">
                  <a:extLst/>
                </a:blip>
              </a:buBlip>
            </a:pPr>
            <a:r>
              <a:rPr lang="en-GB" dirty="0">
                <a:solidFill>
                  <a:schemeClr val="bg1"/>
                </a:solidFill>
              </a:rPr>
              <a:t>Let’s take a look at how we’d do </a:t>
            </a:r>
            <a:br>
              <a:rPr lang="en-GB" dirty="0">
                <a:solidFill>
                  <a:schemeClr val="bg1"/>
                </a:solidFill>
              </a:rPr>
            </a:br>
            <a:r>
              <a:rPr lang="en-GB" dirty="0">
                <a:solidFill>
                  <a:schemeClr val="bg1"/>
                </a:solidFill>
              </a:rPr>
              <a:t>this in our app, time to give </a:t>
            </a:r>
            <a:br>
              <a:rPr lang="en-GB" dirty="0">
                <a:solidFill>
                  <a:schemeClr val="bg1"/>
                </a:solidFill>
              </a:rPr>
            </a:br>
            <a:r>
              <a:rPr lang="en-GB" dirty="0">
                <a:solidFill>
                  <a:schemeClr val="bg1"/>
                </a:solidFill>
              </a:rPr>
              <a:t>those skeletons some funny </a:t>
            </a:r>
            <a:br>
              <a:rPr lang="en-GB" dirty="0">
                <a:solidFill>
                  <a:schemeClr val="bg1"/>
                </a:solidFill>
              </a:rPr>
            </a:br>
            <a:r>
              <a:rPr lang="en-GB" dirty="0">
                <a:solidFill>
                  <a:schemeClr val="bg1"/>
                </a:solidFill>
              </a:rPr>
              <a:t>bones…</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54781CF-8EED-40DC-B70A-8C74F42AD58C}"/>
              </a:ext>
            </a:extLst>
          </p:cNvPr>
          <p:cNvPicPr>
            <a:picLocks noChangeAspect="1"/>
          </p:cNvPicPr>
          <p:nvPr/>
        </p:nvPicPr>
        <p:blipFill rotWithShape="1">
          <a:blip r:embed="rId3"/>
          <a:srcRect l="28455" t="15357" r="51303" b="24667"/>
          <a:stretch/>
        </p:blipFill>
        <p:spPr>
          <a:xfrm>
            <a:off x="8453867" y="2217760"/>
            <a:ext cx="2367644" cy="4113168"/>
          </a:xfrm>
          <a:prstGeom prst="rect">
            <a:avLst/>
          </a:prstGeom>
        </p:spPr>
      </p:pic>
    </p:spTree>
    <p:extLst>
      <p:ext uri="{BB962C8B-B14F-4D97-AF65-F5344CB8AC3E}">
        <p14:creationId xmlns:p14="http://schemas.microsoft.com/office/powerpoint/2010/main" val="2927392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4800" dirty="0">
                <a:solidFill>
                  <a:schemeClr val="tx1"/>
                </a:solidFill>
              </a:rPr>
              <a:t>UNLOCKING IONIC</a:t>
            </a:r>
            <a:endParaRPr lang="en-US" sz="4800" kern="1200" dirty="0">
              <a:solidFill>
                <a:schemeClr val="tx1"/>
              </a:solidFill>
            </a:endParaRP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sz="1800" dirty="0">
                <a:solidFill>
                  <a:schemeClr val="accent4">
                    <a:lumMod val="75000"/>
                  </a:schemeClr>
                </a:solidFill>
                <a:latin typeface="Ink Free" panose="03080402000500000000" pitchFamily="66" charset="0"/>
              </a:rPr>
              <a:t>A pandora’s box of awesome, powerful components</a:t>
            </a:r>
            <a:endParaRPr lang="en-US" sz="1800" kern="1200" dirty="0">
              <a:solidFill>
                <a:schemeClr val="accent4">
                  <a:lumMod val="75000"/>
                </a:schemeClr>
              </a:solidFill>
              <a:latin typeface="Ink Free" panose="03080402000500000000" pitchFamily="66" charset="0"/>
            </a:endParaRPr>
          </a:p>
        </p:txBody>
      </p:sp>
    </p:spTree>
    <p:extLst>
      <p:ext uri="{BB962C8B-B14F-4D97-AF65-F5344CB8AC3E}">
        <p14:creationId xmlns:p14="http://schemas.microsoft.com/office/powerpoint/2010/main" val="929278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kern="1200" dirty="0">
                <a:solidFill>
                  <a:schemeClr val="accent4">
                    <a:lumMod val="75000"/>
                  </a:schemeClr>
                </a:solidFill>
              </a:rPr>
              <a:t>WHOA LI, SLOW DOWN! WHAT’S A COMPONENT? </a:t>
            </a:r>
            <a:endParaRPr lang="en-US"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658587" y="2658973"/>
            <a:ext cx="4746170" cy="2799669"/>
          </a:xfrm>
        </p:spPr>
        <p:txBody>
          <a:bodyPr>
            <a:normAutofit/>
          </a:bodyPr>
          <a:lstStyle/>
          <a:p>
            <a:pPr marL="0" indent="0" algn="just">
              <a:buSzPct val="50000"/>
              <a:buNone/>
            </a:pPr>
            <a:r>
              <a:rPr lang="en-GB" sz="2000" dirty="0">
                <a:solidFill>
                  <a:schemeClr val="bg1"/>
                </a:solidFill>
              </a:rPr>
              <a:t>“Ionic apps are made of high-level building blocks called components. Components allow you to quickly construct an interface for your app. Ionic comes with a number of components, including modals, popups, and cards. Check out the examples below to see what each component looks like and to learn how to use each one. ”</a:t>
            </a:r>
          </a:p>
          <a:p>
            <a:pPr marL="0" indent="0" algn="r">
              <a:buSzPct val="50000"/>
              <a:buNone/>
            </a:pPr>
            <a:r>
              <a:rPr lang="en-GB" sz="1400" dirty="0">
                <a:solidFill>
                  <a:schemeClr val="bg1"/>
                </a:solidFill>
              </a:rPr>
              <a:t>From </a:t>
            </a:r>
            <a:r>
              <a:rPr lang="en-GB" sz="1400" dirty="0">
                <a:solidFill>
                  <a:schemeClr val="bg1"/>
                </a:solidFill>
                <a:hlinkClick r:id="rId2"/>
              </a:rPr>
              <a:t>Ionics Online Documentation</a:t>
            </a:r>
            <a:endParaRPr lang="en-GB" sz="1400" dirty="0">
              <a:solidFill>
                <a:schemeClr val="bg1"/>
              </a:solidFill>
            </a:endParaRP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Image result for ionic components">
            <a:extLst>
              <a:ext uri="{FF2B5EF4-FFF2-40B4-BE49-F238E27FC236}">
                <a16:creationId xmlns:a16="http://schemas.microsoft.com/office/drawing/2014/main" id="{AAFCB3C8-1AFA-4FC2-8BF7-D48C968F3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183" y="2658973"/>
            <a:ext cx="4454557" cy="33444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27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A SMALL DISCLAIMER…</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92500" lnSpcReduction="20000"/>
          </a:bodyPr>
          <a:lstStyle/>
          <a:p>
            <a:pPr>
              <a:buSzPct val="50000"/>
              <a:buBlip>
                <a:blip r:embed="rId2">
                  <a:extLst/>
                </a:blip>
              </a:buBlip>
            </a:pPr>
            <a:r>
              <a:rPr lang="en-GB" dirty="0">
                <a:solidFill>
                  <a:schemeClr val="bg1"/>
                </a:solidFill>
              </a:rPr>
              <a:t>There are 20 + components in Ionic</a:t>
            </a:r>
          </a:p>
          <a:p>
            <a:pPr lvl="1">
              <a:buSzPct val="50000"/>
              <a:buBlip>
                <a:blip r:embed="rId2">
                  <a:extLst/>
                </a:blip>
              </a:buBlip>
            </a:pPr>
            <a:r>
              <a:rPr lang="en-GB" dirty="0">
                <a:solidFill>
                  <a:schemeClr val="bg1"/>
                </a:solidFill>
              </a:rPr>
              <a:t>Loads more can added using plug-ins </a:t>
            </a:r>
          </a:p>
          <a:p>
            <a:pPr>
              <a:buSzPct val="50000"/>
              <a:buBlip>
                <a:blip r:embed="rId2">
                  <a:extLst/>
                </a:blip>
              </a:buBlip>
            </a:pPr>
            <a:r>
              <a:rPr lang="en-GB" dirty="0">
                <a:solidFill>
                  <a:schemeClr val="bg1"/>
                </a:solidFill>
              </a:rPr>
              <a:t>We can’t cover them all in depth (well we could, but it may blow your minds and you’ll need them to build all your cool apps)</a:t>
            </a:r>
          </a:p>
          <a:p>
            <a:pPr>
              <a:buSzPct val="50000"/>
              <a:buBlip>
                <a:blip r:embed="rId2">
                  <a:extLst/>
                </a:blip>
              </a:buBlip>
            </a:pPr>
            <a:r>
              <a:rPr lang="en-GB" dirty="0">
                <a:solidFill>
                  <a:schemeClr val="bg1"/>
                </a:solidFill>
              </a:rPr>
              <a:t>We’ll cover as many as possible, </a:t>
            </a:r>
            <a:br>
              <a:rPr lang="en-GB" dirty="0">
                <a:solidFill>
                  <a:schemeClr val="bg1"/>
                </a:solidFill>
              </a:rPr>
            </a:br>
            <a:r>
              <a:rPr lang="en-GB" dirty="0">
                <a:solidFill>
                  <a:schemeClr val="bg1"/>
                </a:solidFill>
              </a:rPr>
              <a:t>but we’ll be covering them in </a:t>
            </a:r>
            <a:br>
              <a:rPr lang="en-GB" dirty="0">
                <a:solidFill>
                  <a:schemeClr val="bg1"/>
                </a:solidFill>
              </a:rPr>
            </a:br>
            <a:r>
              <a:rPr lang="en-GB" dirty="0">
                <a:solidFill>
                  <a:schemeClr val="bg1"/>
                </a:solidFill>
              </a:rPr>
              <a:t>a little bit of a fly-by fashion</a:t>
            </a:r>
          </a:p>
          <a:p>
            <a:pPr>
              <a:buSzPct val="50000"/>
              <a:buBlip>
                <a:blip r:embed="rId2">
                  <a:extLst/>
                </a:blip>
              </a:buBlip>
            </a:pPr>
            <a:r>
              <a:rPr lang="en-GB" dirty="0">
                <a:solidFill>
                  <a:schemeClr val="bg1"/>
                </a:solidFill>
              </a:rPr>
              <a:t>However, you can learn more </a:t>
            </a:r>
            <a:br>
              <a:rPr lang="en-GB" dirty="0">
                <a:solidFill>
                  <a:schemeClr val="bg1"/>
                </a:solidFill>
              </a:rPr>
            </a:br>
            <a:r>
              <a:rPr lang="en-GB" dirty="0">
                <a:solidFill>
                  <a:schemeClr val="bg1"/>
                </a:solidFill>
              </a:rPr>
              <a:t>about components in the </a:t>
            </a:r>
            <a:br>
              <a:rPr lang="en-GB" dirty="0">
                <a:solidFill>
                  <a:schemeClr val="bg1"/>
                </a:solidFill>
              </a:rPr>
            </a:br>
            <a:r>
              <a:rPr lang="en-GB" dirty="0">
                <a:solidFill>
                  <a:schemeClr val="bg1"/>
                </a:solidFill>
                <a:hlinkClick r:id="rId3"/>
              </a:rPr>
              <a:t>Ionic Documentation</a:t>
            </a:r>
            <a:endParaRPr lang="en-GB" dirty="0">
              <a:solidFill>
                <a:schemeClr val="bg1"/>
              </a:solidFill>
            </a:endParaRPr>
          </a:p>
          <a:p>
            <a:pPr lvl="1">
              <a:buSzPct val="50000"/>
              <a:buBlip>
                <a:blip r:embed="rId2">
                  <a:extLst/>
                </a:blip>
              </a:buBlip>
            </a:pPr>
            <a:r>
              <a:rPr lang="en-GB" dirty="0">
                <a:solidFill>
                  <a:schemeClr val="bg1"/>
                </a:solidFill>
              </a:rPr>
              <a:t>You don’t have to read it all, just </a:t>
            </a:r>
            <a:br>
              <a:rPr lang="en-GB" dirty="0">
                <a:solidFill>
                  <a:schemeClr val="bg1"/>
                </a:solidFill>
              </a:rPr>
            </a:br>
            <a:r>
              <a:rPr lang="en-GB" dirty="0">
                <a:solidFill>
                  <a:schemeClr val="bg1"/>
                </a:solidFill>
              </a:rPr>
              <a:t>take a look at the stuff you find </a:t>
            </a:r>
            <a:br>
              <a:rPr lang="en-GB" dirty="0">
                <a:solidFill>
                  <a:schemeClr val="bg1"/>
                </a:solidFill>
              </a:rPr>
            </a:br>
            <a:r>
              <a:rPr lang="en-GB" dirty="0">
                <a:solidFill>
                  <a:schemeClr val="bg1"/>
                </a:solidFill>
              </a:rPr>
              <a:t>cool and interesting</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F27141-F726-4515-82F9-2F112F7CE3CD}"/>
              </a:ext>
            </a:extLst>
          </p:cNvPr>
          <p:cNvPicPr>
            <a:picLocks noChangeAspect="1"/>
          </p:cNvPicPr>
          <p:nvPr/>
        </p:nvPicPr>
        <p:blipFill rotWithShape="1">
          <a:blip r:embed="rId4"/>
          <a:srcRect t="8691" r="1047"/>
          <a:stretch/>
        </p:blipFill>
        <p:spPr>
          <a:xfrm>
            <a:off x="7399176" y="3016251"/>
            <a:ext cx="4617620" cy="249827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2392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LOVELY LISTS</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1190626"/>
          </a:xfrm>
        </p:spPr>
        <p:txBody>
          <a:bodyPr>
            <a:normAutofit fontScale="92500" lnSpcReduction="10000"/>
          </a:bodyPr>
          <a:lstStyle/>
          <a:p>
            <a:pPr marL="0" indent="0">
              <a:buSzPct val="50000"/>
              <a:buNone/>
            </a:pPr>
            <a:r>
              <a:rPr lang="en-GB" dirty="0">
                <a:solidFill>
                  <a:schemeClr val="bg1"/>
                </a:solidFill>
              </a:rPr>
              <a:t>First of all, let’s see one of the most commonly used components in Ionic…lists</a:t>
            </a:r>
          </a:p>
          <a:p>
            <a:pPr marL="0" indent="0">
              <a:buSzPct val="50000"/>
              <a:buNone/>
            </a:pPr>
            <a:r>
              <a:rPr lang="en-GB" dirty="0">
                <a:solidFill>
                  <a:schemeClr val="bg1"/>
                </a:solidFill>
              </a:rPr>
              <a:t> </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3B7BD690-F062-49FD-9568-3784563F7B7B}"/>
              </a:ext>
            </a:extLst>
          </p:cNvPr>
          <p:cNvSpPr txBox="1">
            <a:spLocks/>
          </p:cNvSpPr>
          <p:nvPr/>
        </p:nvSpPr>
        <p:spPr>
          <a:xfrm>
            <a:off x="838200" y="2637063"/>
            <a:ext cx="5872993" cy="385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FontTx/>
              <a:buBlip>
                <a:blip r:embed="rId3">
                  <a:extLst/>
                </a:blip>
              </a:buBlip>
            </a:pPr>
            <a:endParaRPr lang="en-GB" dirty="0">
              <a:solidFill>
                <a:schemeClr val="bg1"/>
              </a:solidFill>
            </a:endParaRPr>
          </a:p>
        </p:txBody>
      </p:sp>
      <p:sp>
        <p:nvSpPr>
          <p:cNvPr id="10" name="Content Placeholder 4">
            <a:extLst>
              <a:ext uri="{FF2B5EF4-FFF2-40B4-BE49-F238E27FC236}">
                <a16:creationId xmlns:a16="http://schemas.microsoft.com/office/drawing/2014/main" id="{8D468B65-06A6-4C8B-AAAF-297936F60ECA}"/>
              </a:ext>
            </a:extLst>
          </p:cNvPr>
          <p:cNvSpPr txBox="1">
            <a:spLocks/>
          </p:cNvSpPr>
          <p:nvPr/>
        </p:nvSpPr>
        <p:spPr>
          <a:xfrm>
            <a:off x="838200" y="2637063"/>
            <a:ext cx="5872993" cy="385581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Blip>
                <a:blip r:embed="rId3">
                  <a:extLst/>
                </a:blip>
              </a:buBlip>
            </a:pPr>
            <a:r>
              <a:rPr lang="en-GB" dirty="0">
                <a:solidFill>
                  <a:schemeClr val="bg1"/>
                </a:solidFill>
              </a:rPr>
              <a:t>Lists are used to display rows of information, such as a contact list, playlist, or menu.</a:t>
            </a:r>
          </a:p>
          <a:p>
            <a:pPr>
              <a:buSzPct val="50000"/>
              <a:buBlip>
                <a:blip r:embed="rId3">
                  <a:extLst/>
                </a:blip>
              </a:buBlip>
            </a:pPr>
            <a:r>
              <a:rPr lang="en-GB" dirty="0">
                <a:solidFill>
                  <a:schemeClr val="bg1"/>
                </a:solidFill>
              </a:rPr>
              <a:t>The look and feel of these lists is really familiar to most smart phone users</a:t>
            </a:r>
          </a:p>
          <a:p>
            <a:pPr marL="0" indent="0">
              <a:buNone/>
            </a:pPr>
            <a:r>
              <a:rPr lang="en-GB" dirty="0">
                <a:solidFill>
                  <a:schemeClr val="bg1"/>
                </a:solidFill>
              </a:rPr>
              <a:t>There are many different types of lists including: </a:t>
            </a:r>
          </a:p>
          <a:p>
            <a:pPr lvl="1"/>
            <a:r>
              <a:rPr lang="en-GB" dirty="0">
                <a:hlinkClick r:id="rId4"/>
              </a:rPr>
              <a:t>Basic Lists</a:t>
            </a:r>
            <a:endParaRPr lang="en-GB" dirty="0"/>
          </a:p>
          <a:p>
            <a:pPr lvl="1"/>
            <a:r>
              <a:rPr lang="en-GB" dirty="0">
                <a:hlinkClick r:id="rId5"/>
              </a:rPr>
              <a:t>Inset List</a:t>
            </a:r>
            <a:endParaRPr lang="en-GB" dirty="0"/>
          </a:p>
          <a:p>
            <a:pPr lvl="1"/>
            <a:r>
              <a:rPr lang="en-GB" dirty="0">
                <a:hlinkClick r:id="rId6"/>
              </a:rPr>
              <a:t>List Dividers</a:t>
            </a:r>
            <a:endParaRPr lang="en-GB" dirty="0"/>
          </a:p>
          <a:p>
            <a:pPr lvl="1"/>
            <a:r>
              <a:rPr lang="en-GB" dirty="0">
                <a:hlinkClick r:id="rId7"/>
              </a:rPr>
              <a:t>List Headers</a:t>
            </a:r>
            <a:endParaRPr lang="en-GB" dirty="0"/>
          </a:p>
          <a:p>
            <a:pPr lvl="1"/>
            <a:r>
              <a:rPr lang="en-GB" dirty="0">
                <a:hlinkClick r:id="rId8"/>
              </a:rPr>
              <a:t>Icon List</a:t>
            </a:r>
            <a:endParaRPr lang="en-GB" dirty="0"/>
          </a:p>
          <a:p>
            <a:pPr lvl="1"/>
            <a:r>
              <a:rPr lang="en-GB" dirty="0">
                <a:hlinkClick r:id="rId9"/>
              </a:rPr>
              <a:t>Avatar List</a:t>
            </a:r>
            <a:endParaRPr lang="en-GB" dirty="0"/>
          </a:p>
          <a:p>
            <a:pPr lvl="1"/>
            <a:r>
              <a:rPr lang="en-GB" dirty="0">
                <a:hlinkClick r:id="rId10"/>
              </a:rPr>
              <a:t>Multi-line List</a:t>
            </a:r>
            <a:endParaRPr lang="en-GB" dirty="0"/>
          </a:p>
          <a:p>
            <a:pPr lvl="1"/>
            <a:r>
              <a:rPr lang="en-GB" dirty="0">
                <a:hlinkClick r:id="rId11"/>
              </a:rPr>
              <a:t>Sliding List</a:t>
            </a:r>
            <a:endParaRPr lang="en-GB" dirty="0"/>
          </a:p>
          <a:p>
            <a:pPr lvl="1"/>
            <a:r>
              <a:rPr lang="en-GB" dirty="0">
                <a:hlinkClick r:id="rId12"/>
              </a:rPr>
              <a:t>Thumbnail List</a:t>
            </a:r>
            <a:endParaRPr lang="en-GB" dirty="0"/>
          </a:p>
          <a:p>
            <a:pPr marL="0" indent="0">
              <a:buNone/>
            </a:pPr>
            <a:r>
              <a:rPr lang="en-GB" dirty="0">
                <a:solidFill>
                  <a:schemeClr val="bg1"/>
                </a:solidFill>
              </a:rPr>
              <a:t>Let’s take a look at adding these to our app to </a:t>
            </a:r>
            <a:br>
              <a:rPr lang="en-GB" dirty="0">
                <a:solidFill>
                  <a:schemeClr val="bg1"/>
                </a:solidFill>
              </a:rPr>
            </a:br>
            <a:r>
              <a:rPr lang="en-GB" dirty="0">
                <a:solidFill>
                  <a:schemeClr val="bg1"/>
                </a:solidFill>
              </a:rPr>
              <a:t>display our past deliveries…</a:t>
            </a:r>
          </a:p>
          <a:p>
            <a:pPr>
              <a:buSzPct val="50000"/>
              <a:buBlip>
                <a:blip r:embed="rId3">
                  <a:extLst/>
                </a:blip>
              </a:buBlip>
            </a:pPr>
            <a:endParaRPr lang="en-GB" dirty="0">
              <a:solidFill>
                <a:schemeClr val="bg1"/>
              </a:solidFill>
            </a:endParaRPr>
          </a:p>
        </p:txBody>
      </p:sp>
      <p:pic>
        <p:nvPicPr>
          <p:cNvPr id="3" name="Picture 2">
            <a:extLst>
              <a:ext uri="{FF2B5EF4-FFF2-40B4-BE49-F238E27FC236}">
                <a16:creationId xmlns:a16="http://schemas.microsoft.com/office/drawing/2014/main" id="{86FAB5EE-3A69-45D6-BF74-17185A1FBB7E}"/>
              </a:ext>
            </a:extLst>
          </p:cNvPr>
          <p:cNvPicPr>
            <a:picLocks noChangeAspect="1"/>
          </p:cNvPicPr>
          <p:nvPr/>
        </p:nvPicPr>
        <p:blipFill rotWithShape="1">
          <a:blip r:embed="rId13"/>
          <a:srcRect l="77816" t="18078" r="2710" b="27215"/>
          <a:stretch/>
        </p:blipFill>
        <p:spPr>
          <a:xfrm>
            <a:off x="7598709" y="1828800"/>
            <a:ext cx="1943100" cy="3200400"/>
          </a:xfrm>
          <a:prstGeom prst="rect">
            <a:avLst/>
          </a:prstGeom>
        </p:spPr>
      </p:pic>
      <p:pic>
        <p:nvPicPr>
          <p:cNvPr id="8" name="Picture 7">
            <a:extLst>
              <a:ext uri="{FF2B5EF4-FFF2-40B4-BE49-F238E27FC236}">
                <a16:creationId xmlns:a16="http://schemas.microsoft.com/office/drawing/2014/main" id="{2856C8E4-4947-44AC-82DF-2D1DC56BB83A}"/>
              </a:ext>
            </a:extLst>
          </p:cNvPr>
          <p:cNvPicPr>
            <a:picLocks noChangeAspect="1"/>
          </p:cNvPicPr>
          <p:nvPr/>
        </p:nvPicPr>
        <p:blipFill rotWithShape="1">
          <a:blip r:embed="rId14"/>
          <a:srcRect l="77874" t="18333" r="3343" b="27738"/>
          <a:stretch/>
        </p:blipFill>
        <p:spPr>
          <a:xfrm>
            <a:off x="8831354" y="2571749"/>
            <a:ext cx="1819975" cy="3063651"/>
          </a:xfrm>
          <a:prstGeom prst="rect">
            <a:avLst/>
          </a:prstGeom>
        </p:spPr>
      </p:pic>
      <p:pic>
        <p:nvPicPr>
          <p:cNvPr id="11" name="Picture 10">
            <a:extLst>
              <a:ext uri="{FF2B5EF4-FFF2-40B4-BE49-F238E27FC236}">
                <a16:creationId xmlns:a16="http://schemas.microsoft.com/office/drawing/2014/main" id="{A456519F-300B-4E63-8763-ED8A996D6F21}"/>
              </a:ext>
            </a:extLst>
          </p:cNvPr>
          <p:cNvPicPr>
            <a:picLocks noChangeAspect="1"/>
          </p:cNvPicPr>
          <p:nvPr/>
        </p:nvPicPr>
        <p:blipFill rotWithShape="1">
          <a:blip r:embed="rId15"/>
          <a:srcRect l="77734" t="18095" r="2652" b="27620"/>
          <a:stretch/>
        </p:blipFill>
        <p:spPr>
          <a:xfrm>
            <a:off x="9810171" y="3381376"/>
            <a:ext cx="2022680" cy="3282357"/>
          </a:xfrm>
          <a:prstGeom prst="rect">
            <a:avLst/>
          </a:prstGeom>
        </p:spPr>
      </p:pic>
    </p:spTree>
    <p:extLst>
      <p:ext uri="{BB962C8B-B14F-4D97-AF65-F5344CB8AC3E}">
        <p14:creationId xmlns:p14="http://schemas.microsoft.com/office/powerpoint/2010/main" val="4038735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BRILLIANT BUTTONS</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1190626"/>
          </a:xfrm>
        </p:spPr>
        <p:txBody>
          <a:bodyPr>
            <a:normAutofit fontScale="85000" lnSpcReduction="10000"/>
          </a:bodyPr>
          <a:lstStyle/>
          <a:p>
            <a:pPr marL="0" indent="0">
              <a:buSzPct val="50000"/>
              <a:buNone/>
            </a:pPr>
            <a:r>
              <a:rPr lang="en-GB" dirty="0">
                <a:solidFill>
                  <a:schemeClr val="bg1"/>
                </a:solidFill>
              </a:rPr>
              <a:t>If lists are the most popular component in Ionic, then buttons are a very close second</a:t>
            </a:r>
          </a:p>
          <a:p>
            <a:pPr marL="0" indent="0">
              <a:buSzPct val="50000"/>
              <a:buNone/>
            </a:pPr>
            <a:r>
              <a:rPr lang="en-GB" dirty="0">
                <a:solidFill>
                  <a:schemeClr val="bg1"/>
                </a:solidFill>
              </a:rPr>
              <a:t> </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3B7BD690-F062-49FD-9568-3784563F7B7B}"/>
              </a:ext>
            </a:extLst>
          </p:cNvPr>
          <p:cNvSpPr txBox="1">
            <a:spLocks/>
          </p:cNvSpPr>
          <p:nvPr/>
        </p:nvSpPr>
        <p:spPr>
          <a:xfrm>
            <a:off x="838200" y="2637063"/>
            <a:ext cx="5872993" cy="385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Pct val="50000"/>
              <a:buFontTx/>
              <a:buBlip>
                <a:blip r:embed="rId3">
                  <a:extLst/>
                </a:blip>
              </a:buBlip>
              <a:tabLst/>
              <a:defRPr/>
            </a:pPr>
            <a:endPar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endParaRPr>
          </a:p>
        </p:txBody>
      </p:sp>
      <p:sp>
        <p:nvSpPr>
          <p:cNvPr id="10" name="Content Placeholder 4">
            <a:extLst>
              <a:ext uri="{FF2B5EF4-FFF2-40B4-BE49-F238E27FC236}">
                <a16:creationId xmlns:a16="http://schemas.microsoft.com/office/drawing/2014/main" id="{8D468B65-06A6-4C8B-AAAF-297936F60ECA}"/>
              </a:ext>
            </a:extLst>
          </p:cNvPr>
          <p:cNvSpPr txBox="1">
            <a:spLocks/>
          </p:cNvSpPr>
          <p:nvPr/>
        </p:nvSpPr>
        <p:spPr>
          <a:xfrm>
            <a:off x="838200" y="2637063"/>
            <a:ext cx="5872993" cy="38558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50000"/>
              <a:buBlip>
                <a:blip r:embed="rId3">
                  <a:extLst/>
                </a:blip>
              </a:buBlip>
            </a:pPr>
            <a:r>
              <a:rPr lang="en-GB" dirty="0">
                <a:solidFill>
                  <a:schemeClr val="bg1"/>
                </a:solidFill>
              </a:rPr>
              <a:t>Buttons are an essential way to interact with and navigate through an app, and should clearly communicate what action will occur after the user taps them. Buttons can consist of text and/or an icon, and can be enhanced with a wide variety of attributes.</a:t>
            </a:r>
          </a:p>
          <a:p>
            <a:pPr lvl="0">
              <a:buSzPct val="50000"/>
              <a:buBlip>
                <a:blip r:embed="rId3">
                  <a:extLst/>
                </a:blip>
              </a:buBlip>
            </a:pP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In short, buttons can be whatever you need them to be. We can have unique looks and styles or stick with a very familiar format, but their main function </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is to navigate the application and push and pop pages on and off our </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navigation stack</a:t>
            </a: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Here’s some of the cool things we can do with buttons: </a:t>
            </a:r>
          </a:p>
          <a:p>
            <a:pPr lvl="1"/>
            <a:r>
              <a:rPr lang="en-GB" dirty="0">
                <a:hlinkClick r:id="rId4"/>
              </a:rPr>
              <a:t>Default Style</a:t>
            </a:r>
            <a:endParaRPr lang="en-GB" dirty="0"/>
          </a:p>
          <a:p>
            <a:pPr lvl="1"/>
            <a:r>
              <a:rPr lang="en-GB" dirty="0">
                <a:hlinkClick r:id="rId5"/>
              </a:rPr>
              <a:t>Outline Style</a:t>
            </a:r>
            <a:endParaRPr lang="en-GB" dirty="0"/>
          </a:p>
          <a:p>
            <a:pPr lvl="1"/>
            <a:r>
              <a:rPr lang="en-GB" dirty="0">
                <a:hlinkClick r:id="rId6"/>
              </a:rPr>
              <a:t>Clear Style</a:t>
            </a:r>
            <a:endParaRPr lang="en-GB" dirty="0"/>
          </a:p>
          <a:p>
            <a:pPr lvl="1"/>
            <a:r>
              <a:rPr lang="en-GB" dirty="0">
                <a:hlinkClick r:id="rId7"/>
              </a:rPr>
              <a:t>Round Buttons</a:t>
            </a:r>
            <a:endParaRPr lang="en-GB" dirty="0"/>
          </a:p>
          <a:p>
            <a:pPr lvl="1"/>
            <a:r>
              <a:rPr lang="en-GB" dirty="0">
                <a:hlinkClick r:id="rId8"/>
              </a:rPr>
              <a:t>Block Buttons</a:t>
            </a:r>
            <a:endParaRPr lang="en-GB" dirty="0"/>
          </a:p>
          <a:p>
            <a:pPr lvl="1"/>
            <a:r>
              <a:rPr lang="en-GB" dirty="0">
                <a:hlinkClick r:id="rId9"/>
              </a:rPr>
              <a:t>Full Buttons</a:t>
            </a:r>
            <a:endParaRPr lang="en-GB" dirty="0"/>
          </a:p>
          <a:p>
            <a:pPr lvl="1"/>
            <a:r>
              <a:rPr lang="en-GB" dirty="0">
                <a:hlinkClick r:id="rId10"/>
              </a:rPr>
              <a:t>Button Sizes</a:t>
            </a:r>
            <a:endParaRPr lang="en-GB" dirty="0"/>
          </a:p>
          <a:p>
            <a:pPr lvl="1"/>
            <a:r>
              <a:rPr lang="en-GB" dirty="0">
                <a:hlinkClick r:id="rId11"/>
              </a:rPr>
              <a:t>Icon Buttons</a:t>
            </a:r>
            <a:endParaRPr lang="en-GB" dirty="0"/>
          </a:p>
          <a:p>
            <a:pPr lvl="1"/>
            <a:r>
              <a:rPr lang="en-GB" dirty="0">
                <a:hlinkClick r:id="rId12"/>
              </a:rPr>
              <a:t>Buttons In Components</a:t>
            </a:r>
            <a:endParaRPr lang="en-GB" dirty="0"/>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Let’s add a button to our app that tells the user in a clear and </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unique way that they are being directed to the Past Deliveries</a:t>
            </a:r>
            <a:b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br>
            <a:r>
              <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rPr>
              <a:t>screen…</a:t>
            </a:r>
          </a:p>
          <a:p>
            <a:pPr marL="228600" marR="0" lvl="0" indent="-228600" algn="l" defTabSz="914400" rtl="0" eaLnBrk="1" fontAlgn="auto" latinLnBrk="0" hangingPunct="1">
              <a:lnSpc>
                <a:spcPct val="90000"/>
              </a:lnSpc>
              <a:spcBef>
                <a:spcPts val="1000"/>
              </a:spcBef>
              <a:spcAft>
                <a:spcPts val="0"/>
              </a:spcAft>
              <a:buClrTx/>
              <a:buSzPct val="50000"/>
              <a:buFontTx/>
              <a:buBlip>
                <a:blip r:embed="rId3">
                  <a:extLst/>
                </a:blip>
              </a:buBlip>
              <a:tabLst/>
              <a:defRPr/>
            </a:pPr>
            <a:endPar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endParaRPr>
          </a:p>
        </p:txBody>
      </p:sp>
      <p:pic>
        <p:nvPicPr>
          <p:cNvPr id="6" name="Picture 5">
            <a:extLst>
              <a:ext uri="{FF2B5EF4-FFF2-40B4-BE49-F238E27FC236}">
                <a16:creationId xmlns:a16="http://schemas.microsoft.com/office/drawing/2014/main" id="{A41C0CAC-A53B-4201-99FC-794D054CA324}"/>
              </a:ext>
            </a:extLst>
          </p:cNvPr>
          <p:cNvPicPr>
            <a:picLocks noChangeAspect="1"/>
          </p:cNvPicPr>
          <p:nvPr/>
        </p:nvPicPr>
        <p:blipFill rotWithShape="1">
          <a:blip r:embed="rId13"/>
          <a:srcRect l="77804" t="18333" r="2792" b="27262"/>
          <a:stretch/>
        </p:blipFill>
        <p:spPr>
          <a:xfrm>
            <a:off x="8551839" y="2294165"/>
            <a:ext cx="2269672" cy="3731079"/>
          </a:xfrm>
          <a:prstGeom prst="rect">
            <a:avLst/>
          </a:prstGeom>
        </p:spPr>
      </p:pic>
    </p:spTree>
    <p:extLst>
      <p:ext uri="{BB962C8B-B14F-4D97-AF65-F5344CB8AC3E}">
        <p14:creationId xmlns:p14="http://schemas.microsoft.com/office/powerpoint/2010/main" val="960402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COMBO-BREAKER COMPONENTS</a:t>
            </a:r>
            <a:endParaRPr lang="en-US" sz="3600" kern="1200" dirty="0">
              <a:solidFill>
                <a:schemeClr val="accent4">
                  <a:lumMod val="75000"/>
                </a:schemeClr>
              </a:solidFill>
              <a:latin typeface="+mj-lt"/>
            </a:endParaRP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3B7BD690-F062-49FD-9568-3784563F7B7B}"/>
              </a:ext>
            </a:extLst>
          </p:cNvPr>
          <p:cNvSpPr txBox="1">
            <a:spLocks/>
          </p:cNvSpPr>
          <p:nvPr/>
        </p:nvSpPr>
        <p:spPr>
          <a:xfrm>
            <a:off x="838200" y="2637063"/>
            <a:ext cx="5872993" cy="3855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Pct val="50000"/>
              <a:buFontTx/>
              <a:buBlip>
                <a:blip r:embed="rId3">
                  <a:extLst/>
                </a:blip>
              </a:buBlip>
              <a:tabLst/>
              <a:defRPr/>
            </a:pPr>
            <a:endParaRPr kumimoji="0" lang="en-GB" sz="2800" b="0" i="0" u="none" strike="noStrike" kern="1200" cap="none" spc="0" normalizeH="0" baseline="0" noProof="0" dirty="0">
              <a:ln>
                <a:noFill/>
              </a:ln>
              <a:solidFill>
                <a:prstClr val="white"/>
              </a:solidFill>
              <a:effectLst/>
              <a:uLnTx/>
              <a:uFillTx/>
              <a:latin typeface="Springsteel Lig" panose="020B0304040507060003" pitchFamily="34" charset="0"/>
              <a:ea typeface="+mn-ea"/>
              <a:cs typeface="+mn-cs"/>
            </a:endParaRPr>
          </a:p>
        </p:txBody>
      </p:sp>
      <p:sp>
        <p:nvSpPr>
          <p:cNvPr id="13" name="Content Placeholder 4">
            <a:extLst>
              <a:ext uri="{FF2B5EF4-FFF2-40B4-BE49-F238E27FC236}">
                <a16:creationId xmlns:a16="http://schemas.microsoft.com/office/drawing/2014/main" id="{8166408A-6A91-408A-9CEB-3624741F0421}"/>
              </a:ext>
            </a:extLst>
          </p:cNvPr>
          <p:cNvSpPr>
            <a:spLocks noGrp="1"/>
          </p:cNvSpPr>
          <p:nvPr>
            <p:ph sz="half" idx="1"/>
          </p:nvPr>
        </p:nvSpPr>
        <p:spPr>
          <a:xfrm>
            <a:off x="838200" y="1825625"/>
            <a:ext cx="5872993" cy="4667250"/>
          </a:xfrm>
        </p:spPr>
        <p:txBody>
          <a:bodyPr>
            <a:normAutofit fontScale="92500" lnSpcReduction="20000"/>
          </a:bodyPr>
          <a:lstStyle/>
          <a:p>
            <a:pPr>
              <a:buSzPct val="50000"/>
              <a:buBlip>
                <a:blip r:embed="rId3">
                  <a:extLst/>
                </a:blip>
              </a:buBlip>
            </a:pPr>
            <a:r>
              <a:rPr lang="en-GB" dirty="0">
                <a:solidFill>
                  <a:schemeClr val="bg1"/>
                </a:solidFill>
              </a:rPr>
              <a:t>Why settle for one component when you can have more? </a:t>
            </a:r>
          </a:p>
          <a:p>
            <a:pPr>
              <a:buSzPct val="50000"/>
              <a:buBlip>
                <a:blip r:embed="rId3">
                  <a:extLst/>
                </a:blip>
              </a:buBlip>
            </a:pPr>
            <a:r>
              <a:rPr lang="en-GB" dirty="0">
                <a:solidFill>
                  <a:schemeClr val="bg1"/>
                </a:solidFill>
              </a:rPr>
              <a:t>By combining components we can create our own super-components that really work for our users</a:t>
            </a:r>
          </a:p>
          <a:p>
            <a:pPr>
              <a:buSzPct val="50000"/>
              <a:buBlip>
                <a:blip r:embed="rId3">
                  <a:extLst/>
                </a:blip>
              </a:buBlip>
            </a:pPr>
            <a:r>
              <a:rPr lang="en-GB" dirty="0">
                <a:solidFill>
                  <a:schemeClr val="bg1"/>
                </a:solidFill>
              </a:rPr>
              <a:t>Beware though, not all of them </a:t>
            </a:r>
            <a:br>
              <a:rPr lang="en-GB" dirty="0">
                <a:solidFill>
                  <a:schemeClr val="bg1"/>
                </a:solidFill>
              </a:rPr>
            </a:br>
            <a:r>
              <a:rPr lang="en-GB" dirty="0">
                <a:solidFill>
                  <a:schemeClr val="bg1"/>
                </a:solidFill>
              </a:rPr>
              <a:t>can be combined. To avoid </a:t>
            </a:r>
            <a:br>
              <a:rPr lang="en-GB" dirty="0">
                <a:solidFill>
                  <a:schemeClr val="bg1"/>
                </a:solidFill>
              </a:rPr>
            </a:br>
            <a:r>
              <a:rPr lang="en-GB" dirty="0">
                <a:solidFill>
                  <a:schemeClr val="bg1"/>
                </a:solidFill>
              </a:rPr>
              <a:t>hideous franken-</a:t>
            </a:r>
            <a:r>
              <a:rPr lang="en-GB" dirty="0" err="1">
                <a:solidFill>
                  <a:schemeClr val="bg1"/>
                </a:solidFill>
              </a:rPr>
              <a:t>ponants</a:t>
            </a:r>
            <a:r>
              <a:rPr lang="en-GB" dirty="0">
                <a:solidFill>
                  <a:schemeClr val="bg1"/>
                </a:solidFill>
              </a:rPr>
              <a:t> ask </a:t>
            </a:r>
            <a:br>
              <a:rPr lang="en-GB" dirty="0">
                <a:solidFill>
                  <a:schemeClr val="bg1"/>
                </a:solidFill>
              </a:rPr>
            </a:br>
            <a:r>
              <a:rPr lang="en-GB" dirty="0">
                <a:solidFill>
                  <a:schemeClr val="bg1"/>
                </a:solidFill>
              </a:rPr>
              <a:t>yourself the Jurassic question: </a:t>
            </a:r>
            <a:br>
              <a:rPr lang="en-GB" dirty="0">
                <a:solidFill>
                  <a:schemeClr val="bg1"/>
                </a:solidFill>
              </a:rPr>
            </a:br>
            <a:br>
              <a:rPr lang="en-GB" dirty="0">
                <a:solidFill>
                  <a:schemeClr val="bg1"/>
                </a:solidFill>
              </a:rPr>
            </a:br>
            <a:r>
              <a:rPr lang="en-GB" sz="2200" dirty="0">
                <a:solidFill>
                  <a:srgbClr val="FFFF00"/>
                </a:solidFill>
                <a:latin typeface="BorisBlackBloxx" panose="02000605020000020004" pitchFamily="2" charset="0"/>
              </a:rPr>
              <a:t>“I could do this, but should I?”</a:t>
            </a:r>
            <a:br>
              <a:rPr lang="en-GB" dirty="0">
                <a:solidFill>
                  <a:srgbClr val="FFFF00"/>
                </a:solidFill>
                <a:latin typeface="BorisBlackBloxx" panose="02000605020000020004" pitchFamily="2" charset="0"/>
              </a:rPr>
            </a:br>
            <a:br>
              <a:rPr lang="en-GB" dirty="0">
                <a:solidFill>
                  <a:srgbClr val="FFFF00"/>
                </a:solidFill>
                <a:latin typeface="BorisBlackBloxx" panose="02000605020000020004" pitchFamily="2" charset="0"/>
              </a:rPr>
            </a:br>
            <a:r>
              <a:rPr lang="en-GB" dirty="0">
                <a:solidFill>
                  <a:schemeClr val="bg1"/>
                </a:solidFill>
              </a:rPr>
              <a:t>Let’s take a look at a quick </a:t>
            </a:r>
            <a:br>
              <a:rPr lang="en-GB" dirty="0">
                <a:solidFill>
                  <a:schemeClr val="bg1"/>
                </a:solidFill>
              </a:rPr>
            </a:br>
            <a:r>
              <a:rPr lang="en-GB" dirty="0">
                <a:solidFill>
                  <a:schemeClr val="bg1"/>
                </a:solidFill>
              </a:rPr>
              <a:t>example…</a:t>
            </a:r>
          </a:p>
        </p:txBody>
      </p:sp>
      <p:pic>
        <p:nvPicPr>
          <p:cNvPr id="8" name="Picture 7">
            <a:extLst>
              <a:ext uri="{FF2B5EF4-FFF2-40B4-BE49-F238E27FC236}">
                <a16:creationId xmlns:a16="http://schemas.microsoft.com/office/drawing/2014/main" id="{D6D086DB-90CE-439B-8C63-8799A4CCE7BF}"/>
              </a:ext>
            </a:extLst>
          </p:cNvPr>
          <p:cNvPicPr>
            <a:picLocks noChangeAspect="1"/>
          </p:cNvPicPr>
          <p:nvPr/>
        </p:nvPicPr>
        <p:blipFill rotWithShape="1">
          <a:blip r:embed="rId4"/>
          <a:srcRect l="77874" t="18214" r="2932" b="27262"/>
          <a:stretch/>
        </p:blipFill>
        <p:spPr>
          <a:xfrm>
            <a:off x="8743950" y="2289628"/>
            <a:ext cx="2245180" cy="3739243"/>
          </a:xfrm>
          <a:prstGeom prst="rect">
            <a:avLst/>
          </a:prstGeom>
        </p:spPr>
      </p:pic>
    </p:spTree>
    <p:extLst>
      <p:ext uri="{BB962C8B-B14F-4D97-AF65-F5344CB8AC3E}">
        <p14:creationId xmlns:p14="http://schemas.microsoft.com/office/powerpoint/2010/main" val="2470420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What Did We Learn This Month?</a:t>
            </a:r>
            <a:endParaRPr lang="en-GB" dirty="0">
              <a:solidFill>
                <a:schemeClr val="tx1"/>
              </a:solidFill>
            </a:endParaRPr>
          </a:p>
        </p:txBody>
      </p:sp>
      <p:sp>
        <p:nvSpPr>
          <p:cNvPr id="10" name="Content Placeholder 2">
            <a:extLst>
              <a:ext uri="{FF2B5EF4-FFF2-40B4-BE49-F238E27FC236}">
                <a16:creationId xmlns:a16="http://schemas.microsoft.com/office/drawing/2014/main" id="{A777101F-0FE4-41C8-8D3A-5A6555029220}"/>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2800" kern="1200">
                <a:solidFill>
                  <a:schemeClr val="tx1">
                    <a:lumMod val="50000"/>
                    <a:lumOff val="50000"/>
                  </a:schemeClr>
                </a:solidFill>
                <a:latin typeface="Springsteel Lig" panose="020B0304040507060003" pitchFamily="34" charset="0"/>
                <a:ea typeface="+mn-ea"/>
                <a:cs typeface="+mn-cs"/>
              </a:defRPr>
            </a:lvl1pPr>
            <a:lvl2pPr marL="685800" indent="-228600" algn="l" defTabSz="914400" rtl="0" eaLnBrk="1" latinLnBrk="0" hangingPunct="1">
              <a:lnSpc>
                <a:spcPct val="90000"/>
              </a:lnSpc>
              <a:spcBef>
                <a:spcPts val="500"/>
              </a:spcBef>
              <a:buFontTx/>
              <a:buBlip>
                <a:blip r:embed="rId2"/>
              </a:buBlip>
              <a:defRPr sz="2400" kern="1200">
                <a:solidFill>
                  <a:schemeClr val="tx1">
                    <a:lumMod val="50000"/>
                    <a:lumOff val="50000"/>
                  </a:schemeClr>
                </a:solidFill>
                <a:latin typeface="Springsteel Lig" panose="020B0304040507060003"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lumMod val="50000"/>
                    <a:lumOff val="50000"/>
                  </a:schemeClr>
                </a:solidFill>
                <a:latin typeface="Springsteel Lig" panose="020B0304040507060003" pitchFamily="34" charset="0"/>
                <a:ea typeface="+mn-ea"/>
                <a:cs typeface="+mn-cs"/>
              </a:defRPr>
            </a:lvl3pPr>
            <a:lvl4pPr marL="1714500" indent="-3429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lumMod val="50000"/>
                    <a:lumOff val="50000"/>
                  </a:schemeClr>
                </a:solidFill>
                <a:latin typeface="Springsteel Lig" panose="020B0304040507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50000"/>
              <a:buFontTx/>
              <a:buBlip>
                <a:blip r:embed="rId3"/>
              </a:buBlip>
            </a:pPr>
            <a:r>
              <a:rPr lang="en-GB" sz="2400" dirty="0">
                <a:solidFill>
                  <a:schemeClr val="bg1"/>
                </a:solidFill>
              </a:rPr>
              <a:t>Forgot what you know about the navigation stack (told you to trust me)</a:t>
            </a:r>
          </a:p>
          <a:p>
            <a:pPr>
              <a:buSzPct val="50000"/>
              <a:buFontTx/>
              <a:buBlip>
                <a:blip r:embed="rId3"/>
              </a:buBlip>
            </a:pPr>
            <a:r>
              <a:rPr lang="en-GB" sz="2400" dirty="0">
                <a:solidFill>
                  <a:schemeClr val="bg1"/>
                </a:solidFill>
              </a:rPr>
              <a:t>Types of navigation</a:t>
            </a:r>
          </a:p>
          <a:p>
            <a:pPr>
              <a:buSzPct val="50000"/>
              <a:buFontTx/>
              <a:buBlip>
                <a:blip r:embed="rId3"/>
              </a:buBlip>
            </a:pPr>
            <a:r>
              <a:rPr lang="en-GB" sz="2400" dirty="0">
                <a:solidFill>
                  <a:schemeClr val="bg1"/>
                </a:solidFill>
              </a:rPr>
              <a:t>What Ionic can really do with some cool components </a:t>
            </a:r>
          </a:p>
        </p:txBody>
      </p:sp>
    </p:spTree>
    <p:extLst>
      <p:ext uri="{BB962C8B-B14F-4D97-AF65-F5344CB8AC3E}">
        <p14:creationId xmlns:p14="http://schemas.microsoft.com/office/powerpoint/2010/main" val="310013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fade">
                                      <p:cBhvr>
                                        <p:cTn id="2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This Month’s Challenge!</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pPr>
              <a:buSzPct val="50000"/>
              <a:buBlip>
                <a:blip r:embed="rId2"/>
              </a:buBlip>
            </a:pPr>
            <a:r>
              <a:rPr lang="en-GB" sz="2400" dirty="0">
                <a:solidFill>
                  <a:schemeClr val="bg1"/>
                </a:solidFill>
              </a:rPr>
              <a:t>Pick a component that we haven’t tried yet and add it to your app using the </a:t>
            </a:r>
            <a:r>
              <a:rPr lang="en-GB" sz="2400">
                <a:solidFill>
                  <a:schemeClr val="bg1"/>
                </a:solidFill>
              </a:rPr>
              <a:t>Ionic Documentation.</a:t>
            </a:r>
            <a:endParaRPr lang="en-GB" sz="2400" dirty="0">
              <a:solidFill>
                <a:schemeClr val="bg1"/>
              </a:solidFill>
            </a:endParaRPr>
          </a:p>
        </p:txBody>
      </p:sp>
    </p:spTree>
    <p:extLst>
      <p:ext uri="{BB962C8B-B14F-4D97-AF65-F5344CB8AC3E}">
        <p14:creationId xmlns:p14="http://schemas.microsoft.com/office/powerpoint/2010/main" val="3326148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7248760" cy="3277961"/>
          </a:xfrm>
        </p:spPr>
        <p:txBody>
          <a:bodyPr vert="horz" lIns="91440" tIns="45720" rIns="91440" bIns="45720" rtlCol="0" anchor="t">
            <a:normAutofit/>
          </a:bodyPr>
          <a:lstStyle/>
          <a:p>
            <a:r>
              <a:rPr lang="en-US" sz="5400" kern="1200" dirty="0">
                <a:solidFill>
                  <a:schemeClr val="tx1"/>
                </a:solidFill>
                <a:latin typeface="Jaapokki" panose="00000500000000000000" pitchFamily="50" charset="0"/>
              </a:rPr>
              <a:t>INTRODUCTION</a:t>
            </a:r>
          </a:p>
        </p:txBody>
      </p:sp>
      <p:sp>
        <p:nvSpPr>
          <p:cNvPr id="3" name="Text Placeholder 2"/>
          <p:cNvSpPr>
            <a:spLocks noGrp="1"/>
          </p:cNvSpPr>
          <p:nvPr>
            <p:ph type="body" idx="1"/>
          </p:nvPr>
        </p:nvSpPr>
        <p:spPr>
          <a:xfrm>
            <a:off x="804672" y="1300450"/>
            <a:ext cx="4167376" cy="1155525"/>
          </a:xfrm>
        </p:spPr>
        <p:txBody>
          <a:bodyPr vert="horz" lIns="91440" tIns="45720" rIns="91440" bIns="45720" rtlCol="0" anchor="b">
            <a:normAutofit/>
          </a:bodyPr>
          <a:lstStyle/>
          <a:p>
            <a:r>
              <a:rPr lang="en-US" kern="1200" dirty="0">
                <a:solidFill>
                  <a:schemeClr val="accent4">
                    <a:lumMod val="75000"/>
                  </a:schemeClr>
                </a:solidFill>
                <a:latin typeface="Ink Free" panose="03080402000500000000" pitchFamily="66" charset="0"/>
              </a:rPr>
              <a:t>Welcome to CodeUP Stoke-on-Trent!</a:t>
            </a:r>
          </a:p>
        </p:txBody>
      </p:sp>
    </p:spTree>
    <p:extLst>
      <p:ext uri="{BB962C8B-B14F-4D97-AF65-F5344CB8AC3E}">
        <p14:creationId xmlns:p14="http://schemas.microsoft.com/office/powerpoint/2010/main" val="27324359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GB" dirty="0">
                <a:solidFill>
                  <a:schemeClr val="accent4">
                    <a:lumMod val="75000"/>
                  </a:schemeClr>
                </a:solidFill>
              </a:rPr>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2"/>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3"/>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4"/>
              </a:rPr>
              <a:t>http://www.facebook.com/webdevwolf</a:t>
            </a:r>
            <a:r>
              <a:rPr lang="en-GB" sz="2000" dirty="0">
                <a:solidFill>
                  <a:schemeClr val="bg1"/>
                </a:solidFill>
              </a:rPr>
              <a:t> </a:t>
            </a:r>
          </a:p>
        </p:txBody>
      </p:sp>
      <p:pic>
        <p:nvPicPr>
          <p:cNvPr id="8" name="Picture 7">
            <a:extLst>
              <a:ext uri="{FF2B5EF4-FFF2-40B4-BE49-F238E27FC236}">
                <a16:creationId xmlns:a16="http://schemas.microsoft.com/office/drawing/2014/main" id="{0412950B-7B66-491E-AF3E-D7FF1BEEC2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261860">
            <a:off x="7559116" y="3396587"/>
            <a:ext cx="4066611" cy="240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73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sz="1800" dirty="0">
                <a:solidFill>
                  <a:schemeClr val="tx1"/>
                </a:solidFill>
              </a:rPr>
              <a:t>Next Month…</a:t>
            </a:r>
            <a:endParaRPr lang="en-GB" dirty="0">
              <a:solidFill>
                <a:schemeClr val="tx1"/>
              </a:solidFill>
            </a:endParaRPr>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endParaRPr lang="en-GB" sz="2400" dirty="0">
              <a:solidFill>
                <a:schemeClr val="bg1"/>
              </a:solidFill>
            </a:endParaRPr>
          </a:p>
          <a:p>
            <a:pPr marL="0" indent="0">
              <a:buSzPct val="50000"/>
              <a:buNone/>
            </a:pPr>
            <a:r>
              <a:rPr lang="en-GB" sz="2400" dirty="0">
                <a:solidFill>
                  <a:schemeClr val="bg1"/>
                </a:solidFill>
              </a:rPr>
              <a:t>We’re going to be carrying on looking at our components and how we can apply them to our delivery app. Hope to see you all next month </a:t>
            </a:r>
            <a:r>
              <a:rPr lang="en-GB" sz="2400" dirty="0">
                <a:solidFill>
                  <a:schemeClr val="bg1"/>
                </a:solidFill>
                <a:sym typeface="Wingdings" panose="05000000000000000000" pitchFamily="2" charset="2"/>
              </a:rPr>
              <a:t></a:t>
            </a:r>
            <a:endParaRPr lang="en-GB" sz="2400" dirty="0">
              <a:solidFill>
                <a:schemeClr val="bg1"/>
              </a:solidFill>
            </a:endParaRPr>
          </a:p>
          <a:p>
            <a:pPr marL="0" indent="0">
              <a:buSzPct val="50000"/>
              <a:buNone/>
            </a:pPr>
            <a:endParaRPr lang="en-GB" sz="2000" dirty="0">
              <a:solidFill>
                <a:schemeClr val="bg1"/>
              </a:solidFill>
            </a:endParaRPr>
          </a:p>
        </p:txBody>
      </p:sp>
      <p:pic>
        <p:nvPicPr>
          <p:cNvPr id="13314" name="Picture 2" descr="Image result for ionic">
            <a:extLst>
              <a:ext uri="{FF2B5EF4-FFF2-40B4-BE49-F238E27FC236}">
                <a16:creationId xmlns:a16="http://schemas.microsoft.com/office/drawing/2014/main" id="{29C4D676-839F-49BF-9938-D42CFD5018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7735" y="1091645"/>
            <a:ext cx="3836915" cy="136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05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latin typeface="Jaapokki" panose="00000500000000000000" pitchFamily="50" charset="0"/>
              </a:rPr>
              <a:t>What Did We Do Last Month?</a:t>
            </a:r>
          </a:p>
        </p:txBody>
      </p:sp>
      <p:sp>
        <p:nvSpPr>
          <p:cNvPr id="3" name="Content Placeholder 2"/>
          <p:cNvSpPr>
            <a:spLocks noGrp="1"/>
          </p:cNvSpPr>
          <p:nvPr>
            <p:ph idx="1"/>
          </p:nvPr>
        </p:nvSpPr>
        <p:spPr>
          <a:xfrm>
            <a:off x="6049182" y="802638"/>
            <a:ext cx="5408696" cy="5252722"/>
          </a:xfrm>
        </p:spPr>
        <p:txBody>
          <a:bodyPr anchor="ctr">
            <a:normAutofit/>
          </a:bodyPr>
          <a:lstStyle/>
          <a:p>
            <a:pPr>
              <a:buSzPct val="50000"/>
              <a:buBlip>
                <a:blip r:embed="rId2"/>
              </a:buBlip>
            </a:pPr>
            <a:r>
              <a:rPr lang="en-GB" sz="2400" dirty="0">
                <a:solidFill>
                  <a:schemeClr val="bg1"/>
                </a:solidFill>
              </a:rPr>
              <a:t>Finding out what Ionic is and does</a:t>
            </a:r>
          </a:p>
          <a:p>
            <a:pPr>
              <a:buSzPct val="50000"/>
              <a:buBlip>
                <a:blip r:embed="rId2"/>
              </a:buBlip>
            </a:pPr>
            <a:r>
              <a:rPr lang="en-GB" sz="2400" dirty="0">
                <a:solidFill>
                  <a:schemeClr val="bg1"/>
                </a:solidFill>
              </a:rPr>
              <a:t>Starting our first Ionic Mobile App</a:t>
            </a:r>
          </a:p>
          <a:p>
            <a:pPr>
              <a:buSzPct val="50000"/>
              <a:buBlip>
                <a:blip r:embed="rId2"/>
              </a:buBlip>
            </a:pPr>
            <a:r>
              <a:rPr lang="en-GB" sz="2400" dirty="0">
                <a:solidFill>
                  <a:schemeClr val="bg1"/>
                </a:solidFill>
              </a:rPr>
              <a:t>Looking at how navigation works in Ionic</a:t>
            </a:r>
          </a:p>
          <a:p>
            <a:pPr>
              <a:buSzPct val="50000"/>
              <a:buBlip>
                <a:blip r:embed="rId2"/>
              </a:buBlip>
            </a:pPr>
            <a:r>
              <a:rPr lang="en-GB" sz="2400" dirty="0">
                <a:solidFill>
                  <a:schemeClr val="bg1"/>
                </a:solidFill>
              </a:rPr>
              <a:t>Creating a skeleton app</a:t>
            </a:r>
          </a:p>
        </p:txBody>
      </p:sp>
    </p:spTree>
    <p:extLst>
      <p:ext uri="{BB962C8B-B14F-4D97-AF65-F5344CB8AC3E}">
        <p14:creationId xmlns:p14="http://schemas.microsoft.com/office/powerpoint/2010/main" val="3681001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GB" dirty="0">
                <a:solidFill>
                  <a:schemeClr val="tx1"/>
                </a:solidFill>
                <a:latin typeface="Jaapokki" panose="00000500000000000000" pitchFamily="50" charset="0"/>
              </a:rPr>
              <a:t>What Are We Doing Today?</a:t>
            </a:r>
          </a:p>
        </p:txBody>
      </p:sp>
      <p:sp>
        <p:nvSpPr>
          <p:cNvPr id="3" name="Content Placeholder 2"/>
          <p:cNvSpPr>
            <a:spLocks noGrp="1"/>
          </p:cNvSpPr>
          <p:nvPr>
            <p:ph idx="1"/>
          </p:nvPr>
        </p:nvSpPr>
        <p:spPr>
          <a:xfrm>
            <a:off x="6049182" y="802638"/>
            <a:ext cx="5408696" cy="5252722"/>
          </a:xfrm>
        </p:spPr>
        <p:txBody>
          <a:bodyPr anchor="ctr">
            <a:normAutofit/>
          </a:bodyPr>
          <a:lstStyle/>
          <a:p>
            <a:pPr>
              <a:buSzPct val="50000"/>
              <a:buBlip>
                <a:blip r:embed="rId2"/>
              </a:buBlip>
            </a:pPr>
            <a:r>
              <a:rPr lang="en-GB" sz="2400" dirty="0">
                <a:solidFill>
                  <a:schemeClr val="bg1"/>
                </a:solidFill>
              </a:rPr>
              <a:t>Forget what you know about the navigation stack (trust me)</a:t>
            </a:r>
          </a:p>
          <a:p>
            <a:pPr>
              <a:buSzPct val="50000"/>
              <a:buBlip>
                <a:blip r:embed="rId2"/>
              </a:buBlip>
            </a:pPr>
            <a:r>
              <a:rPr lang="en-GB" sz="2400" dirty="0">
                <a:solidFill>
                  <a:schemeClr val="bg1"/>
                </a:solidFill>
              </a:rPr>
              <a:t>Types of navigation</a:t>
            </a:r>
          </a:p>
          <a:p>
            <a:pPr>
              <a:buSzPct val="50000"/>
              <a:buBlip>
                <a:blip r:embed="rId2"/>
              </a:buBlip>
            </a:pPr>
            <a:r>
              <a:rPr lang="en-GB" sz="2400" dirty="0">
                <a:solidFill>
                  <a:schemeClr val="bg1"/>
                </a:solidFill>
              </a:rPr>
              <a:t>What Ionic can really do with some cool components </a:t>
            </a:r>
          </a:p>
        </p:txBody>
      </p:sp>
    </p:spTree>
    <p:extLst>
      <p:ext uri="{BB962C8B-B14F-4D97-AF65-F5344CB8AC3E}">
        <p14:creationId xmlns:p14="http://schemas.microsoft.com/office/powerpoint/2010/main" val="3411486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GB" dirty="0">
                <a:solidFill>
                  <a:schemeClr val="accent4">
                    <a:lumMod val="75000"/>
                  </a:schemeClr>
                </a:solidFill>
                <a:latin typeface="Jaapokki" panose="00000500000000000000" pitchFamily="50" charset="0"/>
              </a:rPr>
              <a:t>NEED HELP?</a:t>
            </a:r>
          </a:p>
        </p:txBody>
      </p:sp>
      <p:sp>
        <p:nvSpPr>
          <p:cNvPr id="5" name="Content Placeholder 4">
            <a:extLst>
              <a:ext uri="{FF2B5EF4-FFF2-40B4-BE49-F238E27FC236}">
                <a16:creationId xmlns:a16="http://schemas.microsoft.com/office/drawing/2014/main" id="{025408EB-F93D-4614-839D-5556011AFBFA}"/>
              </a:ext>
            </a:extLst>
          </p:cNvPr>
          <p:cNvSpPr>
            <a:spLocks noGrp="1"/>
          </p:cNvSpPr>
          <p:nvPr>
            <p:ph idx="1"/>
          </p:nvPr>
        </p:nvSpPr>
        <p:spPr>
          <a:xfrm>
            <a:off x="838199" y="2012865"/>
            <a:ext cx="5570622" cy="4164098"/>
          </a:xfrm>
        </p:spPr>
        <p:txBody>
          <a:bodyPr anchor="ctr">
            <a:normAutofit/>
          </a:bodyPr>
          <a:lstStyle/>
          <a:p>
            <a:pPr marL="0" indent="0">
              <a:buNone/>
            </a:pPr>
            <a:r>
              <a:rPr lang="en-GB" sz="2000" dirty="0">
                <a:solidFill>
                  <a:schemeClr val="bg1"/>
                </a:solidFill>
              </a:rPr>
              <a:t>Github: </a:t>
            </a:r>
          </a:p>
          <a:p>
            <a:pPr marL="0" indent="0">
              <a:buNone/>
            </a:pPr>
            <a:r>
              <a:rPr lang="en-GB" sz="2000" dirty="0">
                <a:solidFill>
                  <a:schemeClr val="bg1"/>
                </a:solidFill>
                <a:hlinkClick r:id="rId2"/>
              </a:rPr>
              <a:t>http://www.github.com/webdevelopwolf/training</a:t>
            </a:r>
            <a:endParaRPr lang="en-GB" sz="2000" dirty="0">
              <a:solidFill>
                <a:schemeClr val="bg1"/>
              </a:solidFill>
            </a:endParaRPr>
          </a:p>
          <a:p>
            <a:pPr marL="0" indent="0">
              <a:buNone/>
            </a:pPr>
            <a:r>
              <a:rPr lang="en-GB" sz="2000" dirty="0">
                <a:solidFill>
                  <a:schemeClr val="bg1"/>
                </a:solidFill>
              </a:rPr>
              <a:t>Twitter: </a:t>
            </a:r>
          </a:p>
          <a:p>
            <a:pPr marL="0" indent="0">
              <a:buNone/>
            </a:pPr>
            <a:r>
              <a:rPr lang="en-GB" sz="2000" dirty="0">
                <a:solidFill>
                  <a:schemeClr val="bg1"/>
                </a:solidFill>
                <a:hlinkClick r:id="rId3"/>
              </a:rPr>
              <a:t>http://www.twitter.com/webdevelopwolf</a:t>
            </a:r>
            <a:endParaRPr lang="en-GB" sz="2000" dirty="0">
              <a:solidFill>
                <a:schemeClr val="bg1"/>
              </a:solidFill>
            </a:endParaRPr>
          </a:p>
          <a:p>
            <a:pPr marL="0" indent="0">
              <a:buNone/>
            </a:pPr>
            <a:r>
              <a:rPr lang="en-GB" sz="2000" dirty="0">
                <a:solidFill>
                  <a:schemeClr val="bg1"/>
                </a:solidFill>
              </a:rPr>
              <a:t>Facebook: </a:t>
            </a:r>
          </a:p>
          <a:p>
            <a:pPr marL="0" indent="0">
              <a:buNone/>
            </a:pPr>
            <a:r>
              <a:rPr lang="en-GB" sz="2000" dirty="0">
                <a:solidFill>
                  <a:schemeClr val="bg1"/>
                </a:solidFill>
                <a:hlinkClick r:id="rId4"/>
              </a:rPr>
              <a:t>http://www.facebook.com/webdevwolf</a:t>
            </a:r>
            <a:r>
              <a:rPr lang="en-GB" sz="2000" dirty="0">
                <a:solidFill>
                  <a:schemeClr val="bg1"/>
                </a:solidFill>
              </a:rPr>
              <a:t> </a:t>
            </a:r>
          </a:p>
        </p:txBody>
      </p:sp>
      <p:pic>
        <p:nvPicPr>
          <p:cNvPr id="6" name="Picture 5">
            <a:extLst>
              <a:ext uri="{FF2B5EF4-FFF2-40B4-BE49-F238E27FC236}">
                <a16:creationId xmlns:a16="http://schemas.microsoft.com/office/drawing/2014/main" id="{4AC72C5C-0D59-4A0E-9121-6581E32AB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261860">
            <a:off x="7559116" y="3396587"/>
            <a:ext cx="4066611" cy="240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12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4800" dirty="0">
                <a:solidFill>
                  <a:schemeClr val="tx1"/>
                </a:solidFill>
              </a:rPr>
              <a:t>NAVIGATION RECAP</a:t>
            </a:r>
            <a:endParaRPr lang="en-US" sz="4800" kern="1200" dirty="0">
              <a:solidFill>
                <a:schemeClr val="tx1"/>
              </a:solidFill>
            </a:endParaRPr>
          </a:p>
        </p:txBody>
      </p:sp>
      <p:sp>
        <p:nvSpPr>
          <p:cNvPr id="3" name="Text Placeholder 2"/>
          <p:cNvSpPr>
            <a:spLocks noGrp="1"/>
          </p:cNvSpPr>
          <p:nvPr>
            <p:ph type="body" idx="1"/>
          </p:nvPr>
        </p:nvSpPr>
        <p:spPr>
          <a:xfrm>
            <a:off x="804672" y="1300450"/>
            <a:ext cx="6262878" cy="1155525"/>
          </a:xfrm>
        </p:spPr>
        <p:txBody>
          <a:bodyPr vert="horz" lIns="91440" tIns="45720" rIns="91440" bIns="45720" rtlCol="0" anchor="b">
            <a:normAutofit/>
          </a:bodyPr>
          <a:lstStyle/>
          <a:p>
            <a:r>
              <a:rPr lang="en-US" sz="1800" kern="1200" dirty="0">
                <a:solidFill>
                  <a:schemeClr val="accent4">
                    <a:lumMod val="75000"/>
                  </a:schemeClr>
                </a:solidFill>
                <a:latin typeface="Ink Free" panose="03080402000500000000" pitchFamily="66" charset="0"/>
              </a:rPr>
              <a:t>What do we already know about the Ionic Navigation Stack?</a:t>
            </a:r>
          </a:p>
        </p:txBody>
      </p:sp>
    </p:spTree>
    <p:extLst>
      <p:ext uri="{BB962C8B-B14F-4D97-AF65-F5344CB8AC3E}">
        <p14:creationId xmlns:p14="http://schemas.microsoft.com/office/powerpoint/2010/main" val="29200050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THE NAVIGATION STACK</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50000"/>
              <a:buBlip>
                <a:blip r:embed="rId2">
                  <a:extLst/>
                </a:blip>
              </a:buBlip>
            </a:pPr>
            <a:r>
              <a:rPr lang="en-GB" dirty="0">
                <a:solidFill>
                  <a:schemeClr val="bg1"/>
                </a:solidFill>
              </a:rPr>
              <a:t>Without us even realising it, Ionic is creating a stack of pages as we navigate around the app</a:t>
            </a:r>
          </a:p>
          <a:p>
            <a:pPr>
              <a:buSzPct val="50000"/>
              <a:buBlip>
                <a:blip r:embed="rId2">
                  <a:extLst/>
                </a:blip>
              </a:buBlip>
            </a:pPr>
            <a:r>
              <a:rPr lang="en-GB" dirty="0">
                <a:solidFill>
                  <a:schemeClr val="bg1"/>
                </a:solidFill>
              </a:rPr>
              <a:t>Newly opened pages get pushed onto the stack and when we hit the back </a:t>
            </a:r>
            <a:br>
              <a:rPr lang="en-GB" dirty="0">
                <a:solidFill>
                  <a:schemeClr val="bg1"/>
                </a:solidFill>
              </a:rPr>
            </a:br>
            <a:r>
              <a:rPr lang="en-GB" dirty="0">
                <a:solidFill>
                  <a:schemeClr val="bg1"/>
                </a:solidFill>
              </a:rPr>
              <a:t>button, the last page is popped off the stack</a:t>
            </a:r>
          </a:p>
          <a:p>
            <a:pPr>
              <a:buSzPct val="50000"/>
              <a:buBlip>
                <a:blip r:embed="rId2">
                  <a:extLst/>
                </a:blip>
              </a:buBlip>
            </a:pPr>
            <a:r>
              <a:rPr lang="en-GB" dirty="0">
                <a:solidFill>
                  <a:schemeClr val="bg1"/>
                </a:solidFill>
              </a:rPr>
              <a:t>Most applications will only have </a:t>
            </a:r>
            <a:br>
              <a:rPr lang="en-GB" dirty="0">
                <a:solidFill>
                  <a:schemeClr val="bg1"/>
                </a:solidFill>
              </a:rPr>
            </a:br>
            <a:r>
              <a:rPr lang="en-GB" dirty="0">
                <a:solidFill>
                  <a:schemeClr val="bg1"/>
                </a:solidFill>
              </a:rPr>
              <a:t>one stack, however Ionic does</a:t>
            </a:r>
            <a:br>
              <a:rPr lang="en-GB" dirty="0">
                <a:solidFill>
                  <a:schemeClr val="bg1"/>
                </a:solidFill>
              </a:rPr>
            </a:br>
            <a:r>
              <a:rPr lang="en-GB" dirty="0">
                <a:solidFill>
                  <a:schemeClr val="bg1"/>
                </a:solidFill>
              </a:rPr>
              <a:t>support more than one stack</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Image result for stack icon png">
            <a:extLst>
              <a:ext uri="{FF2B5EF4-FFF2-40B4-BE49-F238E27FC236}">
                <a16:creationId xmlns:a16="http://schemas.microsoft.com/office/drawing/2014/main" id="{A4E4C7DC-40F2-46EC-80DC-DFD28A9ADE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8841" y="2732915"/>
            <a:ext cx="2852670" cy="28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908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USING THE NAVIGATION STACK</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fontScale="77500" lnSpcReduction="20000"/>
          </a:bodyPr>
          <a:lstStyle/>
          <a:p>
            <a:pPr>
              <a:buSzPct val="50000"/>
              <a:buBlip>
                <a:blip r:embed="rId2">
                  <a:extLst/>
                </a:blip>
              </a:buBlip>
            </a:pPr>
            <a:r>
              <a:rPr lang="en-GB" dirty="0">
                <a:solidFill>
                  <a:schemeClr val="bg1"/>
                </a:solidFill>
              </a:rPr>
              <a:t>We add and remove items to and from the navigation stack with the help of the NavController. </a:t>
            </a:r>
          </a:p>
          <a:p>
            <a:pPr>
              <a:buSzPct val="50000"/>
              <a:buBlip>
                <a:blip r:embed="rId2">
                  <a:extLst/>
                </a:blip>
              </a:buBlip>
            </a:pPr>
            <a:r>
              <a:rPr lang="en-GB" dirty="0">
                <a:solidFill>
                  <a:schemeClr val="bg1"/>
                </a:solidFill>
              </a:rPr>
              <a:t>This is pre-imported into pages generated in Ionic using the command we ran previously</a:t>
            </a:r>
          </a:p>
          <a:p>
            <a:pPr>
              <a:buSzPct val="50000"/>
              <a:buBlip>
                <a:blip r:embed="rId2">
                  <a:extLst/>
                </a:blip>
              </a:buBlip>
            </a:pPr>
            <a:r>
              <a:rPr lang="en-GB" dirty="0">
                <a:solidFill>
                  <a:schemeClr val="bg1"/>
                </a:solidFill>
              </a:rPr>
              <a:t>We create our own instance of the NavController and ‘push’ the page we </a:t>
            </a:r>
            <a:br>
              <a:rPr lang="en-GB" dirty="0">
                <a:solidFill>
                  <a:schemeClr val="bg1"/>
                </a:solidFill>
              </a:rPr>
            </a:br>
            <a:r>
              <a:rPr lang="en-GB" dirty="0">
                <a:solidFill>
                  <a:schemeClr val="bg1"/>
                </a:solidFill>
              </a:rPr>
              <a:t>want to navigate to onto the stack, </a:t>
            </a:r>
            <a:br>
              <a:rPr lang="en-GB" dirty="0">
                <a:solidFill>
                  <a:schemeClr val="bg1"/>
                </a:solidFill>
              </a:rPr>
            </a:br>
            <a:r>
              <a:rPr lang="en-GB" dirty="0">
                <a:solidFill>
                  <a:schemeClr val="bg1"/>
                </a:solidFill>
              </a:rPr>
              <a:t>like so… </a:t>
            </a:r>
          </a:p>
          <a:p>
            <a:pPr>
              <a:buSzPct val="50000"/>
              <a:buBlip>
                <a:blip r:embed="rId2">
                  <a:extLst/>
                </a:blip>
              </a:buBlip>
            </a:pPr>
            <a:r>
              <a:rPr lang="en-GB" dirty="0">
                <a:solidFill>
                  <a:schemeClr val="bg1"/>
                </a:solidFill>
              </a:rPr>
              <a:t>You’ll notice when we test this, we </a:t>
            </a:r>
            <a:br>
              <a:rPr lang="en-GB" dirty="0">
                <a:solidFill>
                  <a:schemeClr val="bg1"/>
                </a:solidFill>
              </a:rPr>
            </a:br>
            <a:r>
              <a:rPr lang="en-GB" dirty="0">
                <a:solidFill>
                  <a:schemeClr val="bg1"/>
                </a:solidFill>
              </a:rPr>
              <a:t>already have a back button that </a:t>
            </a:r>
            <a:br>
              <a:rPr lang="en-GB" dirty="0">
                <a:solidFill>
                  <a:schemeClr val="bg1"/>
                </a:solidFill>
              </a:rPr>
            </a:br>
            <a:r>
              <a:rPr lang="en-GB" dirty="0">
                <a:solidFill>
                  <a:schemeClr val="bg1"/>
                </a:solidFill>
              </a:rPr>
              <a:t>automatically returns us to the home </a:t>
            </a:r>
            <a:br>
              <a:rPr lang="en-GB" dirty="0">
                <a:solidFill>
                  <a:schemeClr val="bg1"/>
                </a:solidFill>
              </a:rPr>
            </a:br>
            <a:r>
              <a:rPr lang="en-GB" dirty="0">
                <a:solidFill>
                  <a:schemeClr val="bg1"/>
                </a:solidFill>
              </a:rPr>
              <a:t>page that we started on. To mimic </a:t>
            </a:r>
            <a:br>
              <a:rPr lang="en-GB" dirty="0">
                <a:solidFill>
                  <a:schemeClr val="bg1"/>
                </a:solidFill>
              </a:rPr>
            </a:br>
            <a:r>
              <a:rPr lang="en-GB" dirty="0">
                <a:solidFill>
                  <a:schemeClr val="bg1"/>
                </a:solidFill>
              </a:rPr>
              <a:t>this behaviour we can ‘pop’ the </a:t>
            </a:r>
            <a:br>
              <a:rPr lang="en-GB" dirty="0">
                <a:solidFill>
                  <a:schemeClr val="bg1"/>
                </a:solidFill>
              </a:rPr>
            </a:br>
            <a:r>
              <a:rPr lang="en-GB" dirty="0">
                <a:solidFill>
                  <a:schemeClr val="bg1"/>
                </a:solidFill>
              </a:rPr>
              <a:t>current page off the stack in a </a:t>
            </a:r>
            <a:br>
              <a:rPr lang="en-GB" dirty="0">
                <a:solidFill>
                  <a:schemeClr val="bg1"/>
                </a:solidFill>
              </a:rPr>
            </a:br>
            <a:r>
              <a:rPr lang="en-GB" dirty="0">
                <a:solidFill>
                  <a:schemeClr val="bg1"/>
                </a:solidFill>
              </a:rPr>
              <a:t>similar way to how we pushed the </a:t>
            </a:r>
            <a:br>
              <a:rPr lang="en-GB" dirty="0">
                <a:solidFill>
                  <a:schemeClr val="bg1"/>
                </a:solidFill>
              </a:rPr>
            </a:br>
            <a:r>
              <a:rPr lang="en-GB" dirty="0">
                <a:solidFill>
                  <a:schemeClr val="bg1"/>
                </a:solidFill>
              </a:rPr>
              <a:t>page onto the stack</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Image result for stack icon png">
            <a:extLst>
              <a:ext uri="{FF2B5EF4-FFF2-40B4-BE49-F238E27FC236}">
                <a16:creationId xmlns:a16="http://schemas.microsoft.com/office/drawing/2014/main" id="{A4E4C7DC-40F2-46EC-80DC-DFD28A9ADE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8841" y="2732915"/>
            <a:ext cx="2852670" cy="28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04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GB" sz="3600" kern="1200" dirty="0">
                <a:solidFill>
                  <a:schemeClr val="accent4">
                    <a:lumMod val="75000"/>
                  </a:schemeClr>
                </a:solidFill>
              </a:rPr>
              <a:t>NAVIGATION TYPES</a:t>
            </a:r>
            <a:endParaRPr lang="en-US" sz="3600" kern="1200" dirty="0">
              <a:solidFill>
                <a:schemeClr val="accent4">
                  <a:lumMod val="75000"/>
                </a:schemeClr>
              </a:solidFill>
              <a:latin typeface="+mj-lt"/>
            </a:endParaRPr>
          </a:p>
        </p:txBody>
      </p:sp>
      <p:sp>
        <p:nvSpPr>
          <p:cNvPr id="5" name="Content Placeholder 4">
            <a:extLst>
              <a:ext uri="{FF2B5EF4-FFF2-40B4-BE49-F238E27FC236}">
                <a16:creationId xmlns:a16="http://schemas.microsoft.com/office/drawing/2014/main" id="{0487EFD4-A57F-4C1A-A128-0691A9D27C4C}"/>
              </a:ext>
            </a:extLst>
          </p:cNvPr>
          <p:cNvSpPr>
            <a:spLocks noGrp="1"/>
          </p:cNvSpPr>
          <p:nvPr>
            <p:ph sz="half" idx="1"/>
          </p:nvPr>
        </p:nvSpPr>
        <p:spPr>
          <a:xfrm>
            <a:off x="838200" y="1825625"/>
            <a:ext cx="5872993" cy="4667250"/>
          </a:xfrm>
        </p:spPr>
        <p:txBody>
          <a:bodyPr>
            <a:normAutofit/>
          </a:bodyPr>
          <a:lstStyle/>
          <a:p>
            <a:pPr>
              <a:buSzPct val="50000"/>
              <a:buBlip>
                <a:blip r:embed="rId2">
                  <a:extLst/>
                </a:blip>
              </a:buBlip>
            </a:pPr>
            <a:r>
              <a:rPr lang="en-GB" dirty="0">
                <a:solidFill>
                  <a:schemeClr val="bg1"/>
                </a:solidFill>
              </a:rPr>
              <a:t>There are two types of navigation in Ionic</a:t>
            </a:r>
          </a:p>
          <a:p>
            <a:pPr lvl="1">
              <a:buSzPct val="50000"/>
              <a:buBlip>
                <a:blip r:embed="rId2">
                  <a:extLst/>
                </a:blip>
              </a:buBlip>
            </a:pPr>
            <a:r>
              <a:rPr lang="en-GB" dirty="0">
                <a:solidFill>
                  <a:schemeClr val="bg1"/>
                </a:solidFill>
              </a:rPr>
              <a:t>Side Menu </a:t>
            </a:r>
            <a:r>
              <a:rPr lang="en-GB" sz="1800" b="1" dirty="0"/>
              <a:t>$ ionic start myApp sidemenu</a:t>
            </a:r>
            <a:endParaRPr lang="en-GB" sz="1800" dirty="0">
              <a:solidFill>
                <a:schemeClr val="bg1"/>
              </a:solidFill>
            </a:endParaRPr>
          </a:p>
          <a:p>
            <a:pPr lvl="1">
              <a:buSzPct val="50000"/>
              <a:buBlip>
                <a:blip r:embed="rId2">
                  <a:extLst/>
                </a:blip>
              </a:buBlip>
            </a:pPr>
            <a:r>
              <a:rPr lang="en-GB" dirty="0">
                <a:solidFill>
                  <a:schemeClr val="bg1"/>
                </a:solidFill>
              </a:rPr>
              <a:t>Tabs </a:t>
            </a:r>
            <a:r>
              <a:rPr lang="en-GB" sz="1800" b="1" dirty="0"/>
              <a:t>$ ionic start myApp tabs</a:t>
            </a:r>
            <a:endParaRPr lang="en-GB" sz="1800" dirty="0">
              <a:solidFill>
                <a:schemeClr val="bg1"/>
              </a:solidFill>
            </a:endParaRPr>
          </a:p>
          <a:p>
            <a:pPr>
              <a:buSzPct val="50000"/>
              <a:buBlip>
                <a:blip r:embed="rId2">
                  <a:extLst/>
                </a:blip>
              </a:buBlip>
            </a:pPr>
            <a:r>
              <a:rPr lang="en-GB" dirty="0">
                <a:solidFill>
                  <a:schemeClr val="bg1"/>
                </a:solidFill>
              </a:rPr>
              <a:t>We can use both together, but for usability reasons it’s best to </a:t>
            </a:r>
            <a:br>
              <a:rPr lang="en-GB" dirty="0">
                <a:solidFill>
                  <a:schemeClr val="bg1"/>
                </a:solidFill>
              </a:rPr>
            </a:br>
            <a:r>
              <a:rPr lang="en-GB" dirty="0">
                <a:solidFill>
                  <a:schemeClr val="bg1"/>
                </a:solidFill>
              </a:rPr>
              <a:t>choose one</a:t>
            </a:r>
          </a:p>
          <a:p>
            <a:pPr>
              <a:buSzPct val="50000"/>
              <a:buBlip>
                <a:blip r:embed="rId2">
                  <a:extLst/>
                </a:blip>
              </a:buBlip>
            </a:pPr>
            <a:r>
              <a:rPr lang="en-GB" dirty="0">
                <a:solidFill>
                  <a:schemeClr val="bg1"/>
                </a:solidFill>
              </a:rPr>
              <a:t>So, which one is right for your </a:t>
            </a:r>
            <a:br>
              <a:rPr lang="en-GB" dirty="0">
                <a:solidFill>
                  <a:schemeClr val="bg1"/>
                </a:solidFill>
              </a:rPr>
            </a:br>
            <a:r>
              <a:rPr lang="en-GB" dirty="0">
                <a:solidFill>
                  <a:schemeClr val="bg1"/>
                </a:solidFill>
              </a:rPr>
              <a:t>app? First lets think of our </a:t>
            </a:r>
            <a:br>
              <a:rPr lang="en-GB" dirty="0">
                <a:solidFill>
                  <a:schemeClr val="bg1"/>
                </a:solidFill>
              </a:rPr>
            </a:br>
            <a:r>
              <a:rPr lang="en-GB" dirty="0">
                <a:solidFill>
                  <a:schemeClr val="bg1"/>
                </a:solidFill>
              </a:rPr>
              <a:t>users</a:t>
            </a:r>
          </a:p>
        </p:txBody>
      </p:sp>
      <p:cxnSp>
        <p:nvCxnSpPr>
          <p:cNvPr id="4" name="Straight Connector 3">
            <a:extLst>
              <a:ext uri="{FF2B5EF4-FFF2-40B4-BE49-F238E27FC236}">
                <a16:creationId xmlns:a16="http://schemas.microsoft.com/office/drawing/2014/main" id="{39A3EDC1-2BE5-412D-8B3D-C073D9AF9F28}"/>
              </a:ext>
            </a:extLst>
          </p:cNvPr>
          <p:cNvCxnSpPr>
            <a:cxnSpLocks/>
          </p:cNvCxnSpPr>
          <p:nvPr/>
        </p:nvCxnSpPr>
        <p:spPr>
          <a:xfrm>
            <a:off x="8806461" y="3399665"/>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ionic side menu">
            <a:extLst>
              <a:ext uri="{FF2B5EF4-FFF2-40B4-BE49-F238E27FC236}">
                <a16:creationId xmlns:a16="http://schemas.microsoft.com/office/drawing/2014/main" id="{2E4CD21A-6802-4782-96C4-51C1A28811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7376" y="2055813"/>
            <a:ext cx="1611272" cy="28656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onic tab menu">
            <a:extLst>
              <a:ext uri="{FF2B5EF4-FFF2-40B4-BE49-F238E27FC236}">
                <a16:creationId xmlns:a16="http://schemas.microsoft.com/office/drawing/2014/main" id="{4DC762C8-2768-4F8E-8BF6-85F2C106D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8921" y="3770250"/>
            <a:ext cx="1678665" cy="24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044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6976</TotalTime>
  <Words>822</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BorisBlackBloxx</vt:lpstr>
      <vt:lpstr>Calibri</vt:lpstr>
      <vt:lpstr>Calibri Light</vt:lpstr>
      <vt:lpstr>Ink Free</vt:lpstr>
      <vt:lpstr>Jaapokki</vt:lpstr>
      <vt:lpstr>Springsteel Lig</vt:lpstr>
      <vt:lpstr>Wingdings</vt:lpstr>
      <vt:lpstr>Office Theme</vt:lpstr>
      <vt:lpstr> UNLOCKING </vt:lpstr>
      <vt:lpstr>INTRODUCTION</vt:lpstr>
      <vt:lpstr>What Did We Do Last Month?</vt:lpstr>
      <vt:lpstr>What Are We Doing Today?</vt:lpstr>
      <vt:lpstr>NEED HELP?</vt:lpstr>
      <vt:lpstr>NAVIGATION RECAP</vt:lpstr>
      <vt:lpstr>THE NAVIGATION STACK</vt:lpstr>
      <vt:lpstr>USING THE NAVIGATION STACK</vt:lpstr>
      <vt:lpstr>NAVIGATION TYPES</vt:lpstr>
      <vt:lpstr>NAVIGATION TYPES - TABS</vt:lpstr>
      <vt:lpstr>NAVIGATION FOR OUR DELIVERY APP</vt:lpstr>
      <vt:lpstr>UNLOCKING IONIC</vt:lpstr>
      <vt:lpstr>WHOA LI, SLOW DOWN! WHAT’S A COMPONENT? </vt:lpstr>
      <vt:lpstr>A SMALL DISCLAIMER…</vt:lpstr>
      <vt:lpstr>LOVELY LISTS</vt:lpstr>
      <vt:lpstr>BRILLIANT BUTTONS</vt:lpstr>
      <vt:lpstr>COMBO-BREAKER COMPONENTS</vt:lpstr>
      <vt:lpstr>What Did We Learn This Month?</vt:lpstr>
      <vt:lpstr>This Month’s Challenge!</vt:lpstr>
      <vt:lpstr>NEED HELP?</vt:lpstr>
      <vt:lpstr>Next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Liane Stevenson</dc:creator>
  <cp:lastModifiedBy>Liane Stevenson</cp:lastModifiedBy>
  <cp:revision>114</cp:revision>
  <dcterms:created xsi:type="dcterms:W3CDTF">2013-09-09T13:00:12Z</dcterms:created>
  <dcterms:modified xsi:type="dcterms:W3CDTF">2018-09-17T20:37:02Z</dcterms:modified>
</cp:coreProperties>
</file>