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6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5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" TargetMode="External"/><Relationship Id="rId2" Type="http://schemas.openxmlformats.org/officeDocument/2006/relationships/hyperlink" Target="https://www.invisionapp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hyperlink" Target="https://github.com/WebDevelopWolf/Traini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WebDevelopWolf/Training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GB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27" y="965198"/>
            <a:ext cx="3225868" cy="4927602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Liane Stevenson  @webdevelopwolf www.webdevelopwolf.com</a:t>
            </a:r>
          </a:p>
        </p:txBody>
      </p:sp>
    </p:spTree>
    <p:extLst>
      <p:ext uri="{BB962C8B-B14F-4D97-AF65-F5344CB8AC3E}">
        <p14:creationId xmlns:p14="http://schemas.microsoft.com/office/powerpoint/2010/main" val="218841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2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Know Your User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 more you know about your user, the more you know about your app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Users can usually be broken down into groups of reasons to use the app for example for Facebook: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Keep in touch </a:t>
            </a:r>
            <a:r>
              <a:rPr lang="en-GB" dirty="0">
                <a:solidFill>
                  <a:schemeClr val="bg1"/>
                </a:solidFill>
              </a:rPr>
              <a:t>with friends &amp; family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Build an </a:t>
            </a:r>
            <a:r>
              <a:rPr lang="en-GB" dirty="0">
                <a:solidFill>
                  <a:srgbClr val="CACF0B"/>
                </a:solidFill>
              </a:rPr>
              <a:t>online photo album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Promote</a:t>
            </a:r>
            <a:r>
              <a:rPr lang="en-GB" dirty="0">
                <a:solidFill>
                  <a:schemeClr val="bg1"/>
                </a:solidFill>
              </a:rPr>
              <a:t> my business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Send </a:t>
            </a:r>
            <a:r>
              <a:rPr lang="en-GB" dirty="0">
                <a:solidFill>
                  <a:srgbClr val="CACF0B"/>
                </a:solidFill>
              </a:rPr>
              <a:t>viral messages</a:t>
            </a:r>
            <a:r>
              <a:rPr lang="en-GB" dirty="0">
                <a:solidFill>
                  <a:srgbClr val="17A489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to large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groups of people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All of these people will use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Facebook differently </a:t>
            </a:r>
          </a:p>
        </p:txBody>
      </p:sp>
      <p:pic>
        <p:nvPicPr>
          <p:cNvPr id="2054" name="Picture 6" descr="Image result for target audience">
            <a:extLst>
              <a:ext uri="{FF2B5EF4-FFF2-40B4-BE49-F238E27FC236}">
                <a16:creationId xmlns:a16="http://schemas.microsoft.com/office/drawing/2014/main" id="{4B0C7D1F-6729-44EC-8178-5C98B4AB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2745450"/>
            <a:ext cx="3845592" cy="30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91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2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Know Your User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 users for our tracking app fall into two groups: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Drivers</a:t>
            </a:r>
            <a:r>
              <a:rPr lang="en-GB" dirty="0">
                <a:solidFill>
                  <a:schemeClr val="bg1"/>
                </a:solidFill>
              </a:rPr>
              <a:t>, the ones who update the app with correct delivery times and status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Customers</a:t>
            </a:r>
            <a:r>
              <a:rPr lang="en-GB" dirty="0">
                <a:solidFill>
                  <a:schemeClr val="bg1"/>
                </a:solidFill>
              </a:rPr>
              <a:t>, the ones who track where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goods are and when they will arrive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There are also some things both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groups might want such as: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An </a:t>
            </a:r>
            <a:r>
              <a:rPr lang="en-GB" dirty="0">
                <a:solidFill>
                  <a:srgbClr val="CACF0B"/>
                </a:solidFill>
              </a:rPr>
              <a:t>easy-to-use</a:t>
            </a:r>
            <a:r>
              <a:rPr lang="en-GB" dirty="0">
                <a:solidFill>
                  <a:schemeClr val="bg1"/>
                </a:solidFill>
              </a:rPr>
              <a:t> design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A </a:t>
            </a:r>
            <a:r>
              <a:rPr lang="en-GB" dirty="0">
                <a:solidFill>
                  <a:srgbClr val="CACF0B"/>
                </a:solidFill>
              </a:rPr>
              <a:t>secure</a:t>
            </a:r>
            <a:r>
              <a:rPr lang="en-GB" dirty="0">
                <a:solidFill>
                  <a:schemeClr val="bg1"/>
                </a:solidFill>
              </a:rPr>
              <a:t> login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To be </a:t>
            </a:r>
            <a:r>
              <a:rPr lang="en-GB" dirty="0">
                <a:solidFill>
                  <a:srgbClr val="CACF0B"/>
                </a:solidFill>
              </a:rPr>
              <a:t>accessible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All these combined give us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app’s requirements</a:t>
            </a:r>
          </a:p>
        </p:txBody>
      </p:sp>
      <p:pic>
        <p:nvPicPr>
          <p:cNvPr id="2054" name="Picture 6" descr="Image result for target audience">
            <a:extLst>
              <a:ext uri="{FF2B5EF4-FFF2-40B4-BE49-F238E27FC236}">
                <a16:creationId xmlns:a16="http://schemas.microsoft.com/office/drawing/2014/main" id="{4B0C7D1F-6729-44EC-8178-5C98B4AB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2745450"/>
            <a:ext cx="3845592" cy="30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757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/>
              <a:t>Step 3 </a:t>
            </a:r>
            <a:r>
              <a:rPr lang="en-US" sz="4000" kern="1200" dirty="0">
                <a:solidFill>
                  <a:schemeClr val="tx1"/>
                </a:solidFill>
              </a:rPr>
              <a:t> </a:t>
            </a:r>
            <a:r>
              <a:rPr lang="en-GB" sz="4000" dirty="0">
                <a:solidFill>
                  <a:schemeClr val="tx1"/>
                </a:solidFill>
              </a:rPr>
              <a:t>Involve Your Stakeholders</a:t>
            </a:r>
            <a:endParaRPr lang="en-US" sz="4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First of all…who or what is a </a:t>
            </a:r>
            <a:r>
              <a:rPr lang="en-GB" dirty="0">
                <a:solidFill>
                  <a:srgbClr val="CACF0B"/>
                </a:solidFill>
              </a:rPr>
              <a:t>stakeholder</a:t>
            </a:r>
            <a:r>
              <a:rPr lang="en-GB" dirty="0">
                <a:solidFill>
                  <a:schemeClr val="bg1"/>
                </a:solidFill>
              </a:rPr>
              <a:t>?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Users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Employers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Clients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Customers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And any one else who is effected by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 success of your app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Talk to people about your idea 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Take on board criticism they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might have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But don’t let them run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project</a:t>
            </a:r>
          </a:p>
        </p:txBody>
      </p:sp>
      <p:pic>
        <p:nvPicPr>
          <p:cNvPr id="4098" name="Picture 2" descr="Image result for involve stakeholders">
            <a:extLst>
              <a:ext uri="{FF2B5EF4-FFF2-40B4-BE49-F238E27FC236}">
                <a16:creationId xmlns:a16="http://schemas.microsoft.com/office/drawing/2014/main" id="{BDFC20CE-CBA2-47AB-BB41-915323B7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47" y="2641738"/>
            <a:ext cx="4037726" cy="30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25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4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Storyboarding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 story of how we get from A to B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Answers questions about how users will user your app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Does it flow? 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Is it easy to get the job done?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Are there any blockers 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hurdles?</a:t>
            </a:r>
          </a:p>
        </p:txBody>
      </p:sp>
      <p:pic>
        <p:nvPicPr>
          <p:cNvPr id="6146" name="Picture 2" descr="Image result for storyboarding">
            <a:extLst>
              <a:ext uri="{FF2B5EF4-FFF2-40B4-BE49-F238E27FC236}">
                <a16:creationId xmlns:a16="http://schemas.microsoft.com/office/drawing/2014/main" id="{68686A9B-CEB5-4028-AC3C-951156E5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011" y="2236773"/>
            <a:ext cx="3844954" cy="384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48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4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Storyboarding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There’s many ways to make a storyboard: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Pen &amp; Paper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Post-it notes or index cards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Online tools such as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InVision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or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Canva</a:t>
            </a:r>
            <a:endParaRPr lang="en-GB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Desktop tools like Photoshop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or Gimp</a:t>
            </a:r>
          </a:p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See my </a:t>
            </a:r>
            <a:r>
              <a:rPr lang="en-GB" dirty="0">
                <a:solidFill>
                  <a:schemeClr val="bg1"/>
                </a:solidFill>
                <a:hlinkClick r:id="rId4"/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 for an example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of a basic storyboard</a:t>
            </a:r>
          </a:p>
        </p:txBody>
      </p:sp>
      <p:pic>
        <p:nvPicPr>
          <p:cNvPr id="6146" name="Picture 2" descr="Image result for storyboarding">
            <a:extLst>
              <a:ext uri="{FF2B5EF4-FFF2-40B4-BE49-F238E27FC236}">
                <a16:creationId xmlns:a16="http://schemas.microsoft.com/office/drawing/2014/main" id="{68686A9B-CEB5-4028-AC3C-951156E5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011" y="2236773"/>
            <a:ext cx="3844954" cy="384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99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5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Collate All Your Data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Our app is going to contain </a:t>
            </a:r>
            <a:r>
              <a:rPr lang="en-GB" dirty="0">
                <a:solidFill>
                  <a:srgbClr val="CACF0B"/>
                </a:solidFill>
                <a:latin typeface="Jaapokki" panose="00000500000000000000" pitchFamily="50" charset="0"/>
              </a:rPr>
              <a:t>static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>
                <a:solidFill>
                  <a:srgbClr val="CACF0B"/>
                </a:solidFill>
                <a:latin typeface="Jaapokki" panose="00000500000000000000" pitchFamily="50" charset="0"/>
              </a:rPr>
              <a:t>dynamic</a:t>
            </a:r>
            <a:r>
              <a:rPr lang="en-GB" dirty="0">
                <a:solidFill>
                  <a:schemeClr val="bg1"/>
                </a:solidFill>
              </a:rPr>
              <a:t> data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Static data doesn’t change over time and is very often hard-coded into the app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Dynamic data can and will change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over time therefore we need a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dynamic data source such as an API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or database to manage this 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maybe even both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At this stage of the project we only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need to worry about collating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static data as the dynamic data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will be handled by our C#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application further down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line in the project</a:t>
            </a:r>
          </a:p>
        </p:txBody>
      </p:sp>
      <p:pic>
        <p:nvPicPr>
          <p:cNvPr id="7170" name="Picture 2" descr="Image result for data collation">
            <a:extLst>
              <a:ext uri="{FF2B5EF4-FFF2-40B4-BE49-F238E27FC236}">
                <a16:creationId xmlns:a16="http://schemas.microsoft.com/office/drawing/2014/main" id="{A1C7C277-EDAC-40F6-8CCE-085DD11F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42" y="2202518"/>
            <a:ext cx="2161464" cy="391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568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5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Collate All Your Data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This is less important for a personal project but can be crucial when working on a commercial project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Best way to do this is to construct a spreadsheet or other tabulated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method (such as a table in Word,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or records in Access)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For an example of this see my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  <a:hlinkClick r:id="rId2"/>
              </a:rPr>
              <a:t>Github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170" name="Picture 2" descr="Image result for data collation">
            <a:extLst>
              <a:ext uri="{FF2B5EF4-FFF2-40B4-BE49-F238E27FC236}">
                <a16:creationId xmlns:a16="http://schemas.microsoft.com/office/drawing/2014/main" id="{A1C7C277-EDAC-40F6-8CCE-085DD11F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42" y="2202518"/>
            <a:ext cx="2161464" cy="391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91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6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Build A User Interface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lnSpcReduction="10000"/>
          </a:bodyPr>
          <a:lstStyle/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We’ll go into this in more detail as we go, however here’s some things we need to be thinking about: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Is it accessible? 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Is it pleasing to your target audience?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Does it suit a touch screen display?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Ionic will handle most of this for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us out of the box 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If you plan to branch out and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use your own designs these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are the things that always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need consideration</a:t>
            </a:r>
          </a:p>
        </p:txBody>
      </p:sp>
      <p:pic>
        <p:nvPicPr>
          <p:cNvPr id="9218" name="Picture 2" descr="Image result for mobile user interface">
            <a:extLst>
              <a:ext uri="{FF2B5EF4-FFF2-40B4-BE49-F238E27FC236}">
                <a16:creationId xmlns:a16="http://schemas.microsoft.com/office/drawing/2014/main" id="{07BB1A73-69AF-40A8-98FE-7B5C186D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363" y="3016251"/>
            <a:ext cx="2762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17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7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Hooking Into Your Data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These are our </a:t>
            </a:r>
            <a:r>
              <a:rPr lang="en-GB" dirty="0">
                <a:solidFill>
                  <a:srgbClr val="CACF0B"/>
                </a:solidFill>
              </a:rPr>
              <a:t>dynamic</a:t>
            </a:r>
            <a:r>
              <a:rPr lang="en-GB" dirty="0">
                <a:solidFill>
                  <a:schemeClr val="bg1"/>
                </a:solidFill>
              </a:rPr>
              <a:t> data sources, but again here’s some things we need to be aware of: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How do we want to get our data?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Where do we want to store our data?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How easy would it be to intercept?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Will our app still load if this data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were unavailable?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Our application will be a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C# Web API 2.0 app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serving JSON data</a:t>
            </a:r>
          </a:p>
        </p:txBody>
      </p:sp>
      <p:pic>
        <p:nvPicPr>
          <p:cNvPr id="11266" name="Picture 2" descr="Image result for web api architecture">
            <a:extLst>
              <a:ext uri="{FF2B5EF4-FFF2-40B4-BE49-F238E27FC236}">
                <a16:creationId xmlns:a16="http://schemas.microsoft.com/office/drawing/2014/main" id="{5DB15E4A-FD2A-486D-A3EB-436301AB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853" y="2605473"/>
            <a:ext cx="4095270" cy="310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35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8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Test &amp; Release App Cycle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Why is testing important? Users are a pain in the backside!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</a:t>
            </a:r>
            <a:r>
              <a:rPr lang="en-GB" dirty="0">
                <a:solidFill>
                  <a:srgbClr val="CACF0B"/>
                </a:solidFill>
              </a:rPr>
              <a:t>break</a:t>
            </a:r>
            <a:r>
              <a:rPr lang="en-GB" dirty="0">
                <a:solidFill>
                  <a:schemeClr val="bg1"/>
                </a:solidFill>
              </a:rPr>
              <a:t> what’s there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</a:t>
            </a:r>
            <a:r>
              <a:rPr lang="en-GB" dirty="0">
                <a:solidFill>
                  <a:srgbClr val="CACF0B"/>
                </a:solidFill>
              </a:rPr>
              <a:t>ask</a:t>
            </a:r>
            <a:r>
              <a:rPr lang="en-GB" dirty="0">
                <a:solidFill>
                  <a:schemeClr val="bg1"/>
                </a:solidFill>
              </a:rPr>
              <a:t> for what’s not there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use what’s there for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something </a:t>
            </a:r>
            <a:r>
              <a:rPr lang="en-GB" dirty="0">
                <a:solidFill>
                  <a:srgbClr val="CACF0B"/>
                </a:solidFill>
              </a:rPr>
              <a:t>completely different 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complain about things you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rgbClr val="CACF0B"/>
                </a:solidFill>
              </a:rPr>
              <a:t>never knew existed </a:t>
            </a:r>
            <a:r>
              <a:rPr lang="en-GB" dirty="0">
                <a:solidFill>
                  <a:schemeClr val="bg1"/>
                </a:solidFill>
              </a:rPr>
              <a:t>until they complained</a:t>
            </a:r>
          </a:p>
          <a:p>
            <a:pPr>
              <a:buSzPct val="50000"/>
              <a:buBlip>
                <a:blip r:embed="rId2">
                  <a:extLst/>
                </a:blip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290" name="Picture 2" descr="Image result for test and release">
            <a:extLst>
              <a:ext uri="{FF2B5EF4-FFF2-40B4-BE49-F238E27FC236}">
                <a16:creationId xmlns:a16="http://schemas.microsoft.com/office/drawing/2014/main" id="{928EC0FF-286B-49EC-A0B5-8664D1B1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3095202"/>
            <a:ext cx="4296469" cy="21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283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What to learn</a:t>
            </a:r>
          </a:p>
        </p:txBody>
      </p:sp>
    </p:spTree>
    <p:extLst>
      <p:ext uri="{BB962C8B-B14F-4D97-AF65-F5344CB8AC3E}">
        <p14:creationId xmlns:p14="http://schemas.microsoft.com/office/powerpoint/2010/main" val="273243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8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Test &amp; Release App Cycle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When it comes to release time you have a few options:</a:t>
            </a:r>
          </a:p>
          <a:p>
            <a:pPr>
              <a:buSzPct val="90000"/>
            </a:pPr>
            <a:r>
              <a:rPr lang="en-GB" dirty="0">
                <a:solidFill>
                  <a:srgbClr val="CACF0B"/>
                </a:solidFill>
              </a:rPr>
              <a:t>Cloud release </a:t>
            </a:r>
            <a:r>
              <a:rPr lang="en-GB" dirty="0">
                <a:solidFill>
                  <a:schemeClr val="bg1"/>
                </a:solidFill>
              </a:rPr>
              <a:t>(such as Azure, Amazon Web Services etc.)</a:t>
            </a:r>
          </a:p>
          <a:p>
            <a:pPr>
              <a:buSzPct val="90000"/>
            </a:pPr>
            <a:r>
              <a:rPr lang="en-GB" dirty="0">
                <a:solidFill>
                  <a:srgbClr val="CACF0B"/>
                </a:solidFill>
              </a:rPr>
              <a:t>Web hosting</a:t>
            </a:r>
            <a:r>
              <a:rPr lang="en-GB" dirty="0">
                <a:solidFill>
                  <a:schemeClr val="bg1"/>
                </a:solidFill>
              </a:rPr>
              <a:t> this can be free 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paid and offers a whole variety of options to fit most projects and budgets</a:t>
            </a:r>
          </a:p>
          <a:p>
            <a:pPr>
              <a:buSzPct val="90000"/>
            </a:pPr>
            <a:r>
              <a:rPr lang="en-GB" dirty="0">
                <a:solidFill>
                  <a:srgbClr val="CACF0B"/>
                </a:solidFill>
              </a:rPr>
              <a:t>Host from home</a:t>
            </a:r>
            <a:r>
              <a:rPr lang="en-GB" dirty="0">
                <a:solidFill>
                  <a:schemeClr val="bg1"/>
                </a:solidFill>
              </a:rPr>
              <a:t> anyone can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do this with the right settings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on their router, a spare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computer and will work better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with a static IP address from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your internet provider</a:t>
            </a:r>
          </a:p>
          <a:p>
            <a:pPr>
              <a:buSzPct val="50000"/>
              <a:buBlip>
                <a:blip r:embed="rId2">
                  <a:extLst/>
                </a:blip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290" name="Picture 2" descr="Image result for test and release">
            <a:extLst>
              <a:ext uri="{FF2B5EF4-FFF2-40B4-BE49-F238E27FC236}">
                <a16:creationId xmlns:a16="http://schemas.microsoft.com/office/drawing/2014/main" id="{928EC0FF-286B-49EC-A0B5-8664D1B1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3095202"/>
            <a:ext cx="4296469" cy="21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558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WHAT DID WE LEARN THIS TIME?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 Why design our apps?</a:t>
            </a:r>
          </a:p>
          <a:p>
            <a:r>
              <a:rPr lang="en-GB" sz="2400" dirty="0">
                <a:solidFill>
                  <a:schemeClr val="bg1"/>
                </a:solidFill>
              </a:rPr>
              <a:t> Stages of app design</a:t>
            </a:r>
          </a:p>
          <a:p>
            <a:r>
              <a:rPr lang="en-GB" sz="2400" dirty="0">
                <a:solidFill>
                  <a:schemeClr val="bg1"/>
                </a:solidFill>
              </a:rPr>
              <a:t> Benefits of app design</a:t>
            </a:r>
          </a:p>
        </p:txBody>
      </p:sp>
    </p:spTree>
    <p:extLst>
      <p:ext uri="{BB962C8B-B14F-4D97-AF65-F5344CB8AC3E}">
        <p14:creationId xmlns:p14="http://schemas.microsoft.com/office/powerpoint/2010/main" val="310013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THIS SECTION’S CHALLENGE!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Take my resources and design your own application, it can be something for fun, or something you’ve wanted to build for a while.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For bonus points, get feed back from at least one person on your idea – ways you can do this are: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Share it with the rest of the group on our Slack board and swap ideas and critique each others plans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Or ask a family member or a friend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Post it on Twitter, Reddit, Facebook etc.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11831">
            <a:off x="7577281" y="3249943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6128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Next Section…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2400" dirty="0">
                <a:solidFill>
                  <a:schemeClr val="bg1"/>
                </a:solidFill>
              </a:rPr>
              <a:t>We’re going to be learning all about Ionic and the role it’s going to play in our project and next month we finally get our teeth into some coding! YEY!</a:t>
            </a:r>
          </a:p>
          <a:p>
            <a:pPr marL="0" indent="0">
              <a:buSzPct val="50000"/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Image result for ionic">
            <a:extLst>
              <a:ext uri="{FF2B5EF4-FFF2-40B4-BE49-F238E27FC236}">
                <a16:creationId xmlns:a16="http://schemas.microsoft.com/office/drawing/2014/main" id="{29C4D676-839F-49BF-9938-D42CFD50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90" y="1658315"/>
            <a:ext cx="3836915" cy="136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05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 Why design our apps?</a:t>
            </a:r>
          </a:p>
          <a:p>
            <a:r>
              <a:rPr lang="en-GB" sz="2400" dirty="0">
                <a:solidFill>
                  <a:schemeClr val="bg1"/>
                </a:solidFill>
              </a:rPr>
              <a:t> Stages of app design</a:t>
            </a:r>
          </a:p>
          <a:p>
            <a:r>
              <a:rPr lang="en-GB" sz="2400" dirty="0">
                <a:solidFill>
                  <a:schemeClr val="bg1"/>
                </a:solidFill>
              </a:rPr>
              <a:t> Benefits of app design</a:t>
            </a:r>
          </a:p>
        </p:txBody>
      </p:sp>
    </p:spTree>
    <p:extLst>
      <p:ext uri="{BB962C8B-B14F-4D97-AF65-F5344CB8AC3E}">
        <p14:creationId xmlns:p14="http://schemas.microsoft.com/office/powerpoint/2010/main" val="3411486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11831">
            <a:off x="7577281" y="3249943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2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APPLICATION DESIGN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Those who fail to plan…</a:t>
            </a:r>
          </a:p>
        </p:txBody>
      </p:sp>
    </p:spTree>
    <p:extLst>
      <p:ext uri="{BB962C8B-B14F-4D97-AF65-F5344CB8AC3E}">
        <p14:creationId xmlns:p14="http://schemas.microsoft.com/office/powerpoint/2010/main" val="1732319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WHY CAN’T WE JUST GET STRAIGHT IN THERE AND START CODING???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A mobile app is released on iOS or Android at least </a:t>
            </a:r>
            <a:r>
              <a:rPr lang="en-GB" sz="3200" b="1" dirty="0">
                <a:solidFill>
                  <a:schemeClr val="bg1"/>
                </a:solidFill>
              </a:rPr>
              <a:t>8</a:t>
            </a:r>
            <a:r>
              <a:rPr lang="en-GB" sz="2400" dirty="0">
                <a:solidFill>
                  <a:schemeClr val="bg1"/>
                </a:solidFill>
              </a:rPr>
              <a:t> times a day.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Most global corporations have their own apps and development teams to match their size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Apple monitor application quality and control the content on their own store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There’s a high amount of pressure to ‘get it right first time’</a:t>
            </a:r>
          </a:p>
        </p:txBody>
      </p:sp>
    </p:spTree>
    <p:extLst>
      <p:ext uri="{BB962C8B-B14F-4D97-AF65-F5344CB8AC3E}">
        <p14:creationId xmlns:p14="http://schemas.microsoft.com/office/powerpoint/2010/main" val="3357418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8 STEPS OF MOBILE APPLICATION DEVELOPMENT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1 </a:t>
            </a:r>
            <a:r>
              <a:rPr lang="en-GB" sz="2400" dirty="0">
                <a:solidFill>
                  <a:schemeClr val="bg1"/>
                </a:solidFill>
              </a:rPr>
              <a:t>Define the project and the need for it to exist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2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Know your </a:t>
            </a:r>
            <a:r>
              <a:rPr lang="en-GB" sz="2400" strike="sngStrike" dirty="0">
                <a:solidFill>
                  <a:schemeClr val="bg1"/>
                </a:solidFill>
              </a:rPr>
              <a:t>enemy</a:t>
            </a:r>
            <a:r>
              <a:rPr lang="en-GB" sz="2400" dirty="0">
                <a:solidFill>
                  <a:schemeClr val="bg1"/>
                </a:solidFill>
              </a:rPr>
              <a:t> user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3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Involve the client / customer / development team / employer etc.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4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Outline the flow of the application in a Storyboard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5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Collect all your data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6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Build a user interface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7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Link the app to your data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8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Test and release the app</a:t>
            </a:r>
          </a:p>
        </p:txBody>
      </p:sp>
    </p:spTree>
    <p:extLst>
      <p:ext uri="{BB962C8B-B14F-4D97-AF65-F5344CB8AC3E}">
        <p14:creationId xmlns:p14="http://schemas.microsoft.com/office/powerpoint/2010/main" val="3590691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1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Define the Project 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351338"/>
          </a:xfrm>
        </p:spPr>
        <p:txBody>
          <a:bodyPr/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Every application should exist to fix a real-world </a:t>
            </a:r>
            <a:r>
              <a:rPr lang="en-GB" dirty="0">
                <a:solidFill>
                  <a:srgbClr val="CACF0B"/>
                </a:solidFill>
              </a:rPr>
              <a:t>problem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Booking App</a:t>
            </a:r>
            <a:r>
              <a:rPr lang="en-GB" dirty="0">
                <a:solidFill>
                  <a:schemeClr val="bg1"/>
                </a:solidFill>
              </a:rPr>
              <a:t> for a Hair Salon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Product Catalogue</a:t>
            </a:r>
            <a:r>
              <a:rPr lang="en-GB" dirty="0">
                <a:solidFill>
                  <a:schemeClr val="bg1"/>
                </a:solidFill>
              </a:rPr>
              <a:t> for a Furniture Store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Food Delivery </a:t>
            </a:r>
            <a:r>
              <a:rPr lang="en-GB" dirty="0">
                <a:solidFill>
                  <a:schemeClr val="bg1"/>
                </a:solidFill>
              </a:rPr>
              <a:t>and Tracking App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Therefore every app has a </a:t>
            </a:r>
            <a:r>
              <a:rPr lang="en-GB" dirty="0">
                <a:solidFill>
                  <a:srgbClr val="CACF0B"/>
                </a:solidFill>
              </a:rPr>
              <a:t>mission</a:t>
            </a:r>
          </a:p>
          <a:p>
            <a:pPr lvl="1">
              <a:buSzPct val="75000"/>
            </a:pPr>
            <a:r>
              <a:rPr lang="en-GB" dirty="0">
                <a:solidFill>
                  <a:schemeClr val="bg1"/>
                </a:solidFill>
              </a:rPr>
              <a:t>Clients can </a:t>
            </a:r>
            <a:r>
              <a:rPr lang="en-GB" dirty="0">
                <a:solidFill>
                  <a:srgbClr val="CACF0B"/>
                </a:solidFill>
              </a:rPr>
              <a:t>book on-the-move</a:t>
            </a:r>
          </a:p>
          <a:p>
            <a:pPr lvl="1">
              <a:buSzPct val="75000"/>
            </a:pPr>
            <a:r>
              <a:rPr lang="en-GB" dirty="0">
                <a:solidFill>
                  <a:schemeClr val="bg1"/>
                </a:solidFill>
              </a:rPr>
              <a:t>Customers can </a:t>
            </a:r>
            <a:r>
              <a:rPr lang="en-GB" dirty="0">
                <a:solidFill>
                  <a:srgbClr val="CACF0B"/>
                </a:solidFill>
              </a:rPr>
              <a:t>browse at leisure</a:t>
            </a:r>
          </a:p>
          <a:p>
            <a:pPr lvl="1">
              <a:buSzPct val="75000"/>
            </a:pPr>
            <a:r>
              <a:rPr lang="en-GB" dirty="0">
                <a:solidFill>
                  <a:schemeClr val="bg1"/>
                </a:solidFill>
              </a:rPr>
              <a:t>Customers can </a:t>
            </a:r>
            <a:r>
              <a:rPr lang="en-GB" dirty="0">
                <a:solidFill>
                  <a:srgbClr val="CACF0B"/>
                </a:solidFill>
              </a:rPr>
              <a:t>track their food</a:t>
            </a:r>
          </a:p>
          <a:p>
            <a:pPr lvl="1"/>
            <a:endParaRPr lang="en-GB" dirty="0"/>
          </a:p>
        </p:txBody>
      </p:sp>
      <p:pic>
        <p:nvPicPr>
          <p:cNvPr id="1028" name="Picture 4" descr="Image result for ikea app">
            <a:extLst>
              <a:ext uri="{FF2B5EF4-FFF2-40B4-BE49-F238E27FC236}">
                <a16:creationId xmlns:a16="http://schemas.microsoft.com/office/drawing/2014/main" id="{02C79DBC-04E8-4E73-881E-3EEF7ECB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52" y="1971413"/>
            <a:ext cx="2054252" cy="3603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65694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1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Define the Project 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680046" cy="4351338"/>
          </a:xfrm>
        </p:spPr>
        <p:txBody>
          <a:bodyPr/>
          <a:lstStyle/>
          <a:p>
            <a:pPr marL="0" indent="0">
              <a:buSzPct val="50000"/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2000" dirty="0">
                <a:solidFill>
                  <a:schemeClr val="bg1"/>
                </a:solidFill>
              </a:rPr>
              <a:t>This gives us a mission statement which should tell us what we want our finished product to do:</a:t>
            </a:r>
          </a:p>
          <a:p>
            <a:pPr marL="0" indent="0">
              <a:buSzPct val="50000"/>
              <a:buNone/>
            </a:pPr>
            <a:endParaRPr lang="en-GB" sz="2000" dirty="0">
              <a:solidFill>
                <a:srgbClr val="17A489"/>
              </a:solidFill>
              <a:latin typeface="BorisBlackBloxx" panose="02000605020000020004" pitchFamily="2" charset="0"/>
            </a:endParaRPr>
          </a:p>
          <a:p>
            <a:pPr marL="0" indent="0">
              <a:buSzPct val="50000"/>
              <a:buNone/>
            </a:pPr>
            <a:r>
              <a:rPr lang="en-GB" sz="2000" dirty="0">
                <a:solidFill>
                  <a:srgbClr val="CACF0B"/>
                </a:solidFill>
                <a:latin typeface="Jaapokki" panose="00000500000000000000" pitchFamily="50" charset="0"/>
              </a:rPr>
              <a:t>“To design and build an application that allows our customers to track their deliveries so that they may avoid waiting home for parcels”</a:t>
            </a:r>
          </a:p>
          <a:p>
            <a:pPr marL="0" indent="0">
              <a:buSzPct val="50000"/>
              <a:buNone/>
            </a:pPr>
            <a:endParaRPr lang="en-GB" sz="2000" dirty="0">
              <a:solidFill>
                <a:srgbClr val="17A489"/>
              </a:solidFill>
              <a:latin typeface="BorisBlackBloxx" panose="02000605020000020004" pitchFamily="2" charset="0"/>
            </a:endParaRPr>
          </a:p>
          <a:p>
            <a:pPr lvl="1"/>
            <a:endParaRPr lang="en-GB" dirty="0"/>
          </a:p>
        </p:txBody>
      </p:sp>
      <p:pic>
        <p:nvPicPr>
          <p:cNvPr id="1028" name="Picture 4" descr="Image result for ikea app">
            <a:extLst>
              <a:ext uri="{FF2B5EF4-FFF2-40B4-BE49-F238E27FC236}">
                <a16:creationId xmlns:a16="http://schemas.microsoft.com/office/drawing/2014/main" id="{02C79DBC-04E8-4E73-881E-3EEF7ECB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52" y="1971413"/>
            <a:ext cx="2054252" cy="3603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91165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954</Words>
  <Application>Microsoft Office PowerPoint</Application>
  <PresentationFormat>Widescreen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APP DESIGN</vt:lpstr>
      <vt:lpstr>INTRODUCTION</vt:lpstr>
      <vt:lpstr>What are we doing today?</vt:lpstr>
      <vt:lpstr>Need help?</vt:lpstr>
      <vt:lpstr>APPLICATION DESIGN</vt:lpstr>
      <vt:lpstr>WHY CAN’T WE JUST GET STRAIGHT IN THERE AND START CODING???</vt:lpstr>
      <vt:lpstr>8 STEPS OF MOBILE APPLICATION DEVELOPMENT</vt:lpstr>
      <vt:lpstr>Step 1  Define the Project </vt:lpstr>
      <vt:lpstr>Step 1  Define the Project </vt:lpstr>
      <vt:lpstr>Step 2  Know Your User</vt:lpstr>
      <vt:lpstr>Step 2  Know Your User</vt:lpstr>
      <vt:lpstr>Step 3  Involve Your Stakeholders</vt:lpstr>
      <vt:lpstr>Step 4  Storyboarding</vt:lpstr>
      <vt:lpstr>Step 4  Storyboarding</vt:lpstr>
      <vt:lpstr>Step 5  Collate All Your Data</vt:lpstr>
      <vt:lpstr>Step 5  Collate All Your Data</vt:lpstr>
      <vt:lpstr>Step 6  Build A User Interface</vt:lpstr>
      <vt:lpstr>Step 7  Hooking Into Your Data</vt:lpstr>
      <vt:lpstr>Step 8  Test &amp; Release App Cycle</vt:lpstr>
      <vt:lpstr>Step 8  Test &amp; Release App Cycle</vt:lpstr>
      <vt:lpstr>WHAT DID WE LEARN THIS TIME?</vt:lpstr>
      <vt:lpstr>THIS SECTION’S CHALLENGE!</vt:lpstr>
      <vt:lpstr>Need help?</vt:lpstr>
      <vt:lpstr>Next Section…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83</cp:revision>
  <dcterms:created xsi:type="dcterms:W3CDTF">2013-09-09T13:00:12Z</dcterms:created>
  <dcterms:modified xsi:type="dcterms:W3CDTF">2018-11-12T21:42:48Z</dcterms:modified>
</cp:coreProperties>
</file>