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57" r:id="rId5"/>
    <p:sldId id="276" r:id="rId6"/>
    <p:sldId id="310" r:id="rId7"/>
    <p:sldId id="312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01" r:id="rId16"/>
    <p:sldId id="302" r:id="rId17"/>
    <p:sldId id="303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13/11/2018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13/11/2018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13/11/2018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13/11/2018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13/11/2018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13/11/2018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13/11/2018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13/11/2018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13/11/2018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13/11/2018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13/11/2018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13/11/2018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>
              <a:lumMod val="75000"/>
            </a:schemeClr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ionicframework.com/docs/components/#overview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components/#over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hyperlink" Target="https://ionicframework.com/docs/components/#lists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ionicframework.com/docs/components/#buttons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webdevelopwolf" TargetMode="External"/><Relationship Id="rId2" Type="http://schemas.openxmlformats.org/officeDocument/2006/relationships/hyperlink" Target="http://www.github.com/webdevelopwolf/tr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facebook.com/webdevwol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webdevelopwolf" TargetMode="External"/><Relationship Id="rId2" Type="http://schemas.openxmlformats.org/officeDocument/2006/relationships/hyperlink" Target="http://www.github.com/webdevelopwolf/tr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facebook.com/webdevwol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b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Jaapokki" panose="00000500000000000000" pitchFamily="50" charset="0"/>
              </a:rPr>
            </a:br>
            <a: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Jaapokki" panose="00000500000000000000" pitchFamily="50" charset="0"/>
              </a:rPr>
              <a:t>UNLOCKING</a:t>
            </a:r>
            <a:b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27" y="965198"/>
            <a:ext cx="3225868" cy="4927602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Jaapokki" panose="00000500000000000000" pitchFamily="50" charset="0"/>
              </a:rPr>
              <a:t>Liane Stevenson  @webdevelopwolf</a:t>
            </a:r>
            <a:br>
              <a:rPr lang="en-GB" dirty="0">
                <a:solidFill>
                  <a:schemeClr val="accent4">
                    <a:lumMod val="75000"/>
                  </a:schemeClr>
                </a:solidFill>
                <a:latin typeface="Jaapokki" panose="00000500000000000000" pitchFamily="50" charset="0"/>
              </a:rPr>
            </a:b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Jaapokki" panose="00000500000000000000" pitchFamily="50" charset="0"/>
              </a:rPr>
              <a:t>www.webdevelopwolf.com</a:t>
            </a:r>
          </a:p>
        </p:txBody>
      </p:sp>
      <p:pic>
        <p:nvPicPr>
          <p:cNvPr id="1026" name="Picture 2" descr="Image result for IONIC">
            <a:extLst>
              <a:ext uri="{FF2B5EF4-FFF2-40B4-BE49-F238E27FC236}">
                <a16:creationId xmlns:a16="http://schemas.microsoft.com/office/drawing/2014/main" id="{340256AC-6AA4-4EC1-A9A7-918AA423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977" y="2963635"/>
            <a:ext cx="1855913" cy="6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4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kern="1200" dirty="0">
                <a:solidFill>
                  <a:srgbClr val="FFC000"/>
                </a:solidFill>
              </a:rPr>
              <a:t>Whoa Li, Slow Down! What’s A Component? </a:t>
            </a:r>
            <a:endParaRPr lang="en-US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587" y="2658973"/>
            <a:ext cx="4746170" cy="2799669"/>
          </a:xfrm>
        </p:spPr>
        <p:txBody>
          <a:bodyPr>
            <a:normAutofit/>
          </a:bodyPr>
          <a:lstStyle/>
          <a:p>
            <a:pPr marL="0" indent="0" algn="just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“Ionic apps are made of high-level building blocks called components. Components allow you to quickly construct an interface for your app. Ionic comes with a number of components, including modals, popups, and cards. Check out the examples below to see what each component looks like and to learn how to use each one. ”</a:t>
            </a:r>
          </a:p>
          <a:p>
            <a:pPr marL="0" indent="0" algn="r">
              <a:buSzPct val="50000"/>
              <a:buNone/>
            </a:pPr>
            <a:r>
              <a:rPr lang="en-GB" sz="1400" dirty="0">
                <a:solidFill>
                  <a:schemeClr val="bg1"/>
                </a:solidFill>
              </a:rPr>
              <a:t>From </a:t>
            </a:r>
            <a:r>
              <a:rPr lang="en-GB" sz="14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Ionics Online Documentation</a:t>
            </a:r>
            <a:endParaRPr lang="en-GB" sz="1400" dirty="0">
              <a:solidFill>
                <a:srgbClr val="FFC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ionic components">
            <a:extLst>
              <a:ext uri="{FF2B5EF4-FFF2-40B4-BE49-F238E27FC236}">
                <a16:creationId xmlns:a16="http://schemas.microsoft.com/office/drawing/2014/main" id="{AAFCB3C8-1AFA-4FC2-8BF7-D48C968F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83" y="2658973"/>
            <a:ext cx="4454557" cy="3344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27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A Small Disclaimer…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There are </a:t>
            </a:r>
            <a:r>
              <a:rPr lang="en-GB" dirty="0">
                <a:solidFill>
                  <a:srgbClr val="FFC000"/>
                </a:solidFill>
              </a:rPr>
              <a:t>20+</a:t>
            </a:r>
            <a:r>
              <a:rPr lang="en-GB" dirty="0">
                <a:solidFill>
                  <a:schemeClr val="bg1"/>
                </a:solidFill>
              </a:rPr>
              <a:t> components in Ionic</a:t>
            </a:r>
          </a:p>
          <a:p>
            <a:pPr lvl="1"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And more can added using plug-ins </a:t>
            </a:r>
          </a:p>
          <a:p>
            <a:pPr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We can’t cover them all in depth</a:t>
            </a:r>
          </a:p>
          <a:p>
            <a:pPr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We’ll cover as many as possible,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but we’ll be covering them in 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fly-by fashion</a:t>
            </a:r>
          </a:p>
          <a:p>
            <a:pPr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You can learn more about components in the </a:t>
            </a:r>
            <a:r>
              <a:rPr lang="en-GB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Ionic Documentation</a:t>
            </a:r>
            <a:endParaRPr lang="en-GB" dirty="0">
              <a:solidFill>
                <a:srgbClr val="FFC000"/>
              </a:solidFill>
            </a:endParaRPr>
          </a:p>
          <a:p>
            <a:pPr lvl="1"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Take a look at the features you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find interesting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BF27141-F726-4515-82F9-2F112F7CE3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1" r="1047"/>
          <a:stretch/>
        </p:blipFill>
        <p:spPr>
          <a:xfrm>
            <a:off x="7399176" y="3016251"/>
            <a:ext cx="4617620" cy="24982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92392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Lovely Lists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1190626"/>
          </a:xfrm>
        </p:spPr>
        <p:txBody>
          <a:bodyPr>
            <a:normAutofit fontScale="92500" lnSpcReduction="10000"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Let’s see one of the most commonly used components in Ionic…lists</a:t>
            </a:r>
          </a:p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50000"/>
              <a:buFontTx/>
              <a:buBlip>
                <a:blip r:embed="rId3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D468B65-06A6-4C8B-AAAF-297936F60ECA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Blip>
                <a:blip r:embed="rId4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Used to display rows of information, such as a contact list, playlist, or menu.</a:t>
            </a:r>
          </a:p>
          <a:p>
            <a:pPr>
              <a:buSzPct val="90000"/>
              <a:buBlip>
                <a:blip r:embed="rId4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Look and feel of these lists is familiar to most smart phone users</a:t>
            </a:r>
          </a:p>
          <a:p>
            <a:pPr>
              <a:buSzPct val="90000"/>
              <a:buBlip>
                <a:blip r:embed="rId4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There are many </a:t>
            </a:r>
            <a:r>
              <a:rPr lang="en-GB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 of lists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>
              <a:buSzPct val="90000"/>
              <a:buBlip>
                <a:blip r:embed="rId4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Let’s add these to our app to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display our past deliveries…</a:t>
            </a:r>
          </a:p>
          <a:p>
            <a:pPr>
              <a:buSzPct val="50000"/>
              <a:buBlip>
                <a:blip r:embed="rId3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AB5EE-3A69-45D6-BF74-17185A1FBB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816" t="18078" r="2710" b="27215"/>
          <a:stretch/>
        </p:blipFill>
        <p:spPr>
          <a:xfrm>
            <a:off x="7598709" y="1828800"/>
            <a:ext cx="19431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6C8E4-4947-44AC-82DF-2D1DC56BB8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874" t="18333" r="3343" b="27738"/>
          <a:stretch/>
        </p:blipFill>
        <p:spPr>
          <a:xfrm>
            <a:off x="8831354" y="2571749"/>
            <a:ext cx="1819975" cy="3063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56519F-300B-4E63-8763-ED8A996D6F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734" t="18095" r="2652" b="27620"/>
          <a:stretch/>
        </p:blipFill>
        <p:spPr>
          <a:xfrm>
            <a:off x="9810171" y="3381376"/>
            <a:ext cx="2022680" cy="32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35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Brilliant Buttons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1190626"/>
          </a:xfrm>
        </p:spPr>
        <p:txBody>
          <a:bodyPr>
            <a:normAutofit fontScale="85000" lnSpcReduction="10000"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If lists are the most popular component in Ionic, then buttons are a very close second</a:t>
            </a:r>
          </a:p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>
                  <a:extLst/>
                </a:blip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D468B65-06A6-4C8B-AAAF-297936F60ECA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90000"/>
              <a:buBlip>
                <a:blip r:embed="rId4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Buttons are an essential way to interact with and navigate through an app</a:t>
            </a:r>
          </a:p>
          <a:p>
            <a:pPr lvl="0">
              <a:buSzPct val="90000"/>
              <a:buBlip>
                <a:blip r:embed="rId4">
                  <a:extLst/>
                </a:blip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Buttons can be whatever you need them to be. We can have unique looks and styles or stick with a very familiar format, but their main function is to push and pop pages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on and off our navigation stack</a:t>
            </a:r>
          </a:p>
          <a:p>
            <a:pPr lvl="0">
              <a:buSzPct val="90000"/>
              <a:buBlip>
                <a:blip r:embed="rId4">
                  <a:extLst/>
                </a:blip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Here’s some of the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cool things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we can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do with buttons </a:t>
            </a:r>
          </a:p>
          <a:p>
            <a:pPr lvl="0">
              <a:buSzPct val="90000"/>
              <a:buBlip>
                <a:blip r:embed="rId4">
                  <a:extLst/>
                </a:blip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Let’s add a button to our app that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tells the user that they are being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directed to the Past Deliveries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screen…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>
                  <a:extLst/>
                </a:blip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C0CAC-A53B-4201-99FC-794D054CA3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804" t="18333" r="2792" b="27262"/>
          <a:stretch/>
        </p:blipFill>
        <p:spPr>
          <a:xfrm>
            <a:off x="8551839" y="2294165"/>
            <a:ext cx="2269672" cy="37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02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Combo-breaker Components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>
                  <a:extLst/>
                </a:blip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166408A-6A91-408A-9CEB-3624741F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4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Why settle for one component when you can have more? </a:t>
            </a:r>
          </a:p>
          <a:p>
            <a:pPr>
              <a:buSzPct val="90000"/>
              <a:buBlip>
                <a:blip r:embed="rId4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We can create our own super-components that work twice as hard</a:t>
            </a:r>
          </a:p>
          <a:p>
            <a:pPr>
              <a:buSzPct val="90000"/>
              <a:buBlip>
                <a:blip r:embed="rId4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Not all components can be combined. 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rgbClr val="FFC000"/>
                </a:solidFill>
              </a:rPr>
            </a:br>
            <a:r>
              <a:rPr lang="en-GB" sz="2200" dirty="0">
                <a:solidFill>
                  <a:srgbClr val="FFC000"/>
                </a:solidFill>
                <a:latin typeface="BorisBlackBloxx" panose="02000605020000020004" pitchFamily="2" charset="0"/>
              </a:rPr>
              <a:t>“I could do this, but should I?”</a:t>
            </a:r>
            <a:br>
              <a:rPr lang="en-GB" dirty="0">
                <a:solidFill>
                  <a:srgbClr val="FFFF00"/>
                </a:solidFill>
                <a:latin typeface="BorisBlackBloxx" panose="02000605020000020004" pitchFamily="2" charset="0"/>
              </a:rPr>
            </a:br>
            <a:br>
              <a:rPr lang="en-GB" dirty="0">
                <a:solidFill>
                  <a:srgbClr val="FFFF00"/>
                </a:solidFill>
                <a:latin typeface="BorisBlackBloxx" panose="02000605020000020004" pitchFamily="2" charset="0"/>
              </a:rPr>
            </a:br>
            <a:r>
              <a:rPr lang="en-GB" dirty="0">
                <a:solidFill>
                  <a:schemeClr val="bg1"/>
                </a:solidFill>
              </a:rPr>
              <a:t>Let’s take a look at a quick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example…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086DB-90CE-439B-8C63-8799A4CCE7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874" t="18214" r="2932" b="27262"/>
          <a:stretch/>
        </p:blipFill>
        <p:spPr>
          <a:xfrm>
            <a:off x="8743950" y="2289628"/>
            <a:ext cx="2245180" cy="3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20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WHAT DID WE LEARN THIS TIME?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77101F-0FE4-41C8-8D3A-5A6555029220}"/>
              </a:ext>
            </a:extLst>
          </p:cNvPr>
          <p:cNvSpPr txBox="1">
            <a:spLocks/>
          </p:cNvSpPr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Blip>
                <a:blip r:embed="rId3"/>
              </a:buBlip>
            </a:pPr>
            <a:r>
              <a:rPr lang="en-GB" sz="2400" dirty="0">
                <a:solidFill>
                  <a:schemeClr val="bg1"/>
                </a:solidFill>
              </a:rPr>
              <a:t>Forgot what you know about the navigation stack (told you to trust me)</a:t>
            </a:r>
          </a:p>
          <a:p>
            <a:pPr>
              <a:buSzPct val="90000"/>
              <a:buBlip>
                <a:blip r:embed="rId3"/>
              </a:buBlip>
            </a:pPr>
            <a:r>
              <a:rPr lang="en-GB" sz="2400" dirty="0">
                <a:solidFill>
                  <a:schemeClr val="bg1"/>
                </a:solidFill>
              </a:rPr>
              <a:t>Types of navigation</a:t>
            </a:r>
          </a:p>
          <a:p>
            <a:pPr>
              <a:buSzPct val="90000"/>
              <a:buBlip>
                <a:blip r:embed="rId3"/>
              </a:buBlip>
            </a:pPr>
            <a:r>
              <a:rPr lang="en-GB" sz="2400" dirty="0">
                <a:solidFill>
                  <a:schemeClr val="bg1"/>
                </a:solidFill>
              </a:rPr>
              <a:t>What Ionic can really do with some cool components </a:t>
            </a:r>
          </a:p>
        </p:txBody>
      </p:sp>
    </p:spTree>
    <p:extLst>
      <p:ext uri="{BB962C8B-B14F-4D97-AF65-F5344CB8AC3E}">
        <p14:creationId xmlns:p14="http://schemas.microsoft.com/office/powerpoint/2010/main" val="310013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THIS TIME’S CHALLENGE!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SzPct val="50000"/>
              <a:buNone/>
            </a:pPr>
            <a:r>
              <a:rPr lang="en-GB" sz="2400" dirty="0">
                <a:solidFill>
                  <a:schemeClr val="bg1"/>
                </a:solidFill>
              </a:rPr>
              <a:t>Pick a component that we haven’t added yet and add it to your app using the Ionic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2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2950B-7B66-491E-AF3E-D7FF1BEEC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1860">
            <a:off x="7559116" y="3396587"/>
            <a:ext cx="4066611" cy="240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732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NEXT TIME…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400" dirty="0">
                <a:solidFill>
                  <a:schemeClr val="bg1"/>
                </a:solidFill>
              </a:rPr>
              <a:t>We’re going to be carrying on looking at our components and how we can apply them to our delivery app </a:t>
            </a:r>
            <a:r>
              <a:rPr lang="en-GB" sz="2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Image result for ionic">
            <a:extLst>
              <a:ext uri="{FF2B5EF4-FFF2-40B4-BE49-F238E27FC236}">
                <a16:creationId xmlns:a16="http://schemas.microsoft.com/office/drawing/2014/main" id="{29C4D676-839F-49BF-9938-D42CFD50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5" y="1091645"/>
            <a:ext cx="3836915" cy="13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0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Jaapokki" panose="00000500000000000000" pitchFamily="50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Let’s get on the road…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Jaapokki" panose="00000500000000000000" pitchFamily="50" charset="0"/>
              </a:rPr>
              <a:t>WHAT DID WE DO LAST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Finding out what Ionic is and does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Starting our first Ionic Mobile App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Looking at how navigation works in Ionic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Creating a skeleton app</a:t>
            </a:r>
          </a:p>
        </p:txBody>
      </p:sp>
    </p:spTree>
    <p:extLst>
      <p:ext uri="{BB962C8B-B14F-4D97-AF65-F5344CB8AC3E}">
        <p14:creationId xmlns:p14="http://schemas.microsoft.com/office/powerpoint/2010/main" val="3681001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Jaapokki" panose="00000500000000000000" pitchFamily="50" charset="0"/>
              </a:rPr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Forget what you know about the navigation stack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Types of navigation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What Ionic can do with components </a:t>
            </a: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2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72C5C-0D59-4A0E-9121-6581E32AB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1860">
            <a:off x="7559116" y="3396587"/>
            <a:ext cx="4066611" cy="240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Navigation Types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Two types of navigation in Ionic</a:t>
            </a:r>
          </a:p>
          <a:p>
            <a:pPr lvl="1"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Side Menu </a:t>
            </a:r>
            <a:r>
              <a:rPr lang="en-GB" sz="1800" b="1" dirty="0">
                <a:solidFill>
                  <a:srgbClr val="FFC000"/>
                </a:solidFill>
              </a:rPr>
              <a:t>$ ionic start myApp sidemenu</a:t>
            </a:r>
            <a:endParaRPr lang="en-GB" sz="1800" dirty="0">
              <a:solidFill>
                <a:srgbClr val="FFC000"/>
              </a:solidFill>
            </a:endParaRPr>
          </a:p>
          <a:p>
            <a:pPr lvl="1"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Tabs </a:t>
            </a:r>
            <a:r>
              <a:rPr lang="en-GB" sz="1800" b="1" dirty="0">
                <a:solidFill>
                  <a:srgbClr val="FFC000"/>
                </a:solidFill>
              </a:rPr>
              <a:t>$ ionic start myApp tabs</a:t>
            </a:r>
            <a:endParaRPr lang="en-GB" sz="1800" dirty="0">
              <a:solidFill>
                <a:srgbClr val="FFC000"/>
              </a:solidFill>
            </a:endParaRPr>
          </a:p>
          <a:p>
            <a:pPr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For usability reasons it’s best to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choose just one</a:t>
            </a:r>
          </a:p>
          <a:p>
            <a:pPr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Which one is right for your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app?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onic side menu">
            <a:extLst>
              <a:ext uri="{FF2B5EF4-FFF2-40B4-BE49-F238E27FC236}">
                <a16:creationId xmlns:a16="http://schemas.microsoft.com/office/drawing/2014/main" id="{2E4CD21A-6802-4782-96C4-51C1A288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76" y="2055813"/>
            <a:ext cx="1611272" cy="28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onic tab menu">
            <a:extLst>
              <a:ext uri="{FF2B5EF4-FFF2-40B4-BE49-F238E27FC236}">
                <a16:creationId xmlns:a16="http://schemas.microsoft.com/office/drawing/2014/main" id="{4DC762C8-2768-4F8E-8BF6-85F2C106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921" y="3770250"/>
            <a:ext cx="1678665" cy="247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44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Navigation Types </a:t>
            </a:r>
            <a:r>
              <a:rPr lang="en-GB" sz="3600" kern="1200" dirty="0">
                <a:solidFill>
                  <a:srgbClr val="262626"/>
                </a:solidFill>
              </a:rPr>
              <a:t>Tabs</a:t>
            </a:r>
            <a:endParaRPr lang="en-US" sz="3600" kern="12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Tabs give the user a very familiar user experience first adopted by Apple iPhone</a:t>
            </a:r>
          </a:p>
          <a:p>
            <a:pPr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The example to the right simply use’s the device camera to read a code</a:t>
            </a:r>
          </a:p>
          <a:p>
            <a:pPr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We want this app to feel like an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extension or feature of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device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C029722-5F27-4336-9078-6E8725887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25" t="15119" r="51163" b="22976"/>
          <a:stretch/>
        </p:blipFill>
        <p:spPr>
          <a:xfrm>
            <a:off x="8445702" y="2055813"/>
            <a:ext cx="2375809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03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Navigation For Our Delivery App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We have a lot of pages to navigate with our Delivery App, so we put our links in a side menu</a:t>
            </a:r>
          </a:p>
          <a:p>
            <a:pPr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We can customise our menu</a:t>
            </a:r>
          </a:p>
          <a:p>
            <a:pPr>
              <a:buSzPct val="90000"/>
              <a:buBlip>
                <a:blip r:embed="rId2">
                  <a:extLst/>
                </a:blip>
              </a:buBlip>
            </a:pPr>
            <a:r>
              <a:rPr lang="en-GB" dirty="0">
                <a:solidFill>
                  <a:schemeClr val="bg1"/>
                </a:solidFill>
              </a:rPr>
              <a:t>Let’s take a look at how we’d do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this in our app…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4781CF-8EED-40DC-B70A-8C74F42AD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55" t="15357" r="51303" b="24667"/>
          <a:stretch/>
        </p:blipFill>
        <p:spPr>
          <a:xfrm>
            <a:off x="8453867" y="2217760"/>
            <a:ext cx="2367644" cy="41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92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UNLOCKING IONIC</a:t>
            </a:r>
            <a:endParaRPr lang="en-US" sz="48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Ink Free" panose="03080402000500000000" pitchFamily="66" charset="0"/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pandora’s box of awesome, powerful components</a:t>
            </a:r>
          </a:p>
        </p:txBody>
      </p:sp>
    </p:spTree>
    <p:extLst>
      <p:ext uri="{BB962C8B-B14F-4D97-AF65-F5344CB8AC3E}">
        <p14:creationId xmlns:p14="http://schemas.microsoft.com/office/powerpoint/2010/main" val="92927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599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BorisBlackBloxx</vt:lpstr>
      <vt:lpstr>Calibri</vt:lpstr>
      <vt:lpstr>Calibri Light</vt:lpstr>
      <vt:lpstr>Ink Free</vt:lpstr>
      <vt:lpstr>Jaapokki</vt:lpstr>
      <vt:lpstr>Springsteel Lig</vt:lpstr>
      <vt:lpstr>Wingdings</vt:lpstr>
      <vt:lpstr>Office Theme</vt:lpstr>
      <vt:lpstr> UNLOCKING </vt:lpstr>
      <vt:lpstr>INTRODUCTION</vt:lpstr>
      <vt:lpstr>WHAT DID WE DO LAST TIME?</vt:lpstr>
      <vt:lpstr>WHAT ARE WE DOING TODAY?</vt:lpstr>
      <vt:lpstr>Need Help?</vt:lpstr>
      <vt:lpstr>Navigation Types</vt:lpstr>
      <vt:lpstr>Navigation Types Tabs</vt:lpstr>
      <vt:lpstr>Navigation For Our Delivery App</vt:lpstr>
      <vt:lpstr>UNLOCKING IONIC</vt:lpstr>
      <vt:lpstr>Whoa Li, Slow Down! What’s A Component? </vt:lpstr>
      <vt:lpstr>A Small Disclaimer…</vt:lpstr>
      <vt:lpstr>Lovely Lists</vt:lpstr>
      <vt:lpstr>Brilliant Buttons</vt:lpstr>
      <vt:lpstr>Combo-breaker Components</vt:lpstr>
      <vt:lpstr>WHAT DID WE LEARN THIS TIME?</vt:lpstr>
      <vt:lpstr>THIS TIME’S CHALLENGE!</vt:lpstr>
      <vt:lpstr>Need Help?</vt:lpstr>
      <vt:lpstr>NEXT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119</cp:revision>
  <dcterms:created xsi:type="dcterms:W3CDTF">2013-09-09T13:00:12Z</dcterms:created>
  <dcterms:modified xsi:type="dcterms:W3CDTF">2018-11-13T00:55:14Z</dcterms:modified>
</cp:coreProperties>
</file>