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57" r:id="rId5"/>
    <p:sldId id="276" r:id="rId6"/>
    <p:sldId id="310" r:id="rId7"/>
    <p:sldId id="312" r:id="rId8"/>
    <p:sldId id="311" r:id="rId9"/>
    <p:sldId id="313" r:id="rId10"/>
    <p:sldId id="314" r:id="rId11"/>
    <p:sldId id="315" r:id="rId12"/>
    <p:sldId id="316" r:id="rId13"/>
    <p:sldId id="317" r:id="rId14"/>
    <p:sldId id="318" r:id="rId15"/>
    <p:sldId id="301" r:id="rId16"/>
    <p:sldId id="302"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17A48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2" autoAdjust="0"/>
    <p:restoredTop sz="94660"/>
  </p:normalViewPr>
  <p:slideViewPr>
    <p:cSldViewPr snapToGrid="0">
      <p:cViewPr varScale="1">
        <p:scale>
          <a:sx n="117" d="100"/>
          <a:sy n="117" d="100"/>
        </p:scale>
        <p:origin x="1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2800">
                <a:solidFill>
                  <a:srgbClr val="17A489"/>
                </a:solidFill>
                <a:latin typeface="BorisBlackBloxx" panose="02000605020000020004" pitchFamily="2"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bg1">
                    <a:lumMod val="65000"/>
                  </a:schemeClr>
                </a:solidFill>
                <a:latin typeface="Springsteel Lig" panose="020B03040405070600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pic>
        <p:nvPicPr>
          <p:cNvPr id="1030"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38630" y="468765"/>
            <a:ext cx="3043408"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56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1701799"/>
            <a:ext cx="2628900" cy="4475163"/>
          </a:xfrm>
        </p:spPr>
        <p:txBody>
          <a:bodyPr vert="eaVert">
            <a:normAutofit/>
          </a:bodyPr>
          <a:lstStyle>
            <a:lvl1pPr>
              <a:defRPr sz="2400"/>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838200" y="1701799"/>
            <a:ext cx="7734300" cy="4475164"/>
          </a:xfrm>
        </p:spPr>
        <p:txBody>
          <a:bodyPr vert="eaVert">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003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098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3600"/>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51394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6239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4684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94182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4378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8100"/>
            <a:ext cx="3932237" cy="1600200"/>
          </a:xfrm>
        </p:spPr>
        <p:txBody>
          <a:bodyPr anchor="b">
            <a:normAutofit/>
          </a:bodyPr>
          <a:lstStyle>
            <a:lvl1pPr>
              <a:defRPr sz="2000"/>
            </a:lvl1pPr>
          </a:lstStyle>
          <a:p>
            <a:r>
              <a:rPr lang="en-US" dirty="0"/>
              <a:t>CLICK TO EDIT MASTER TITLE STYLE</a:t>
            </a:r>
            <a:endParaRPr lang="en-GB" dirty="0"/>
          </a:p>
        </p:txBody>
      </p:sp>
      <p:sp>
        <p:nvSpPr>
          <p:cNvPr id="3" name="Content Placeholder 2"/>
          <p:cNvSpPr>
            <a:spLocks noGrp="1"/>
          </p:cNvSpPr>
          <p:nvPr>
            <p:ph idx="1"/>
          </p:nvPr>
        </p:nvSpPr>
        <p:spPr>
          <a:xfrm>
            <a:off x="5183188" y="2057400"/>
            <a:ext cx="6172200" cy="38036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6327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88900"/>
            <a:ext cx="3932237" cy="1600200"/>
          </a:xfrm>
        </p:spPr>
        <p:txBody>
          <a:bodyPr anchor="b">
            <a:normAutofit/>
          </a:bodyPr>
          <a:lstStyle>
            <a:lvl1pPr>
              <a:defRPr sz="2000"/>
            </a:lvl1pPr>
          </a:lstStyle>
          <a:p>
            <a:r>
              <a:rPr lang="en-US" dirty="0"/>
              <a:t>CLICK TO EDIT MASTER TITLE STYLE</a:t>
            </a:r>
            <a:endParaRPr lang="en-GB" dirty="0"/>
          </a:p>
        </p:txBody>
      </p:sp>
      <p:sp>
        <p:nvSpPr>
          <p:cNvPr id="3" name="Picture Placeholder 2"/>
          <p:cNvSpPr>
            <a:spLocks noGrp="1"/>
          </p:cNvSpPr>
          <p:nvPr>
            <p:ph type="pic" idx="1"/>
          </p:nvPr>
        </p:nvSpPr>
        <p:spPr>
          <a:xfrm>
            <a:off x="5183188" y="2057400"/>
            <a:ext cx="617220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13/11/2018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20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DCC73-4DDF-49AB-AEE1-BCC66D6EB140}" type="datetimeFigureOut">
              <a:rPr lang="en-GB" smtClean="0"/>
              <a:t>13/11/2018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7CB4-2E13-49AE-8ADF-EC18182091F7}" type="slidenum">
              <a:rPr lang="en-GB" smtClean="0"/>
              <a:t>‹#›</a:t>
            </a:fld>
            <a:endParaRPr lang="en-GB" dirty="0"/>
          </a:p>
        </p:txBody>
      </p:sp>
    </p:spTree>
    <p:extLst>
      <p:ext uri="{BB962C8B-B14F-4D97-AF65-F5344CB8AC3E}">
        <p14:creationId xmlns:p14="http://schemas.microsoft.com/office/powerpoint/2010/main" val="3358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accent4">
              <a:lumMod val="75000"/>
            </a:schemeClr>
          </a:solidFill>
          <a:latin typeface="Jaapokki"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Tx/>
        <a:buBlip>
          <a:blip r:embed="rId13"/>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13"/>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ionicframework.com/docs/components/#overview"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onicframework.com/docs/components/#overview"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hyperlink" Target="https://ionicframework.com/docs/components/#list-headers" TargetMode="External"/><Relationship Id="rId13" Type="http://schemas.openxmlformats.org/officeDocument/2006/relationships/hyperlink" Target="https://ionicframework.com/docs/components/#thumbnail-list" TargetMode="External"/><Relationship Id="rId3" Type="http://schemas.openxmlformats.org/officeDocument/2006/relationships/image" Target="../media/image12.png"/><Relationship Id="rId7" Type="http://schemas.openxmlformats.org/officeDocument/2006/relationships/hyperlink" Target="https://ionicframework.com/docs/components/#list-dividers" TargetMode="External"/><Relationship Id="rId12" Type="http://schemas.openxmlformats.org/officeDocument/2006/relationships/hyperlink" Target="https://ionicframework.com/docs/components/#sliding-list" TargetMode="External"/><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hyperlink" Target="https://ionicframework.com/docs/components/#inset-list" TargetMode="External"/><Relationship Id="rId11" Type="http://schemas.openxmlformats.org/officeDocument/2006/relationships/hyperlink" Target="https://ionicframework.com/docs/components/#multiline-list" TargetMode="External"/><Relationship Id="rId5" Type="http://schemas.openxmlformats.org/officeDocument/2006/relationships/hyperlink" Target="https://ionicframework.com/docs/components/#lists" TargetMode="External"/><Relationship Id="rId15" Type="http://schemas.openxmlformats.org/officeDocument/2006/relationships/image" Target="../media/image14.png"/><Relationship Id="rId10" Type="http://schemas.openxmlformats.org/officeDocument/2006/relationships/hyperlink" Target="https://ionicframework.com/docs/components/#avatar-list" TargetMode="External"/><Relationship Id="rId4" Type="http://schemas.openxmlformats.org/officeDocument/2006/relationships/image" Target="../media/image4.png"/><Relationship Id="rId9" Type="http://schemas.openxmlformats.org/officeDocument/2006/relationships/hyperlink" Target="https://ionicframework.com/docs/components/#icon-list" TargetMode="External"/><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hyperlink" Target="https://ionicframework.com/docs/components/#round-buttons" TargetMode="External"/><Relationship Id="rId13" Type="http://schemas.openxmlformats.org/officeDocument/2006/relationships/hyperlink" Target="https://ionicframework.com/docs/components/#buttons-in-components" TargetMode="External"/><Relationship Id="rId3" Type="http://schemas.openxmlformats.org/officeDocument/2006/relationships/image" Target="../media/image12.png"/><Relationship Id="rId7" Type="http://schemas.openxmlformats.org/officeDocument/2006/relationships/hyperlink" Target="https://ionicframework.com/docs/components/#clear-buttons" TargetMode="External"/><Relationship Id="rId12" Type="http://schemas.openxmlformats.org/officeDocument/2006/relationships/hyperlink" Target="https://ionicframework.com/docs/components/#icon-buttons"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ionicframework.com/docs/components/#outline-buttons" TargetMode="External"/><Relationship Id="rId11" Type="http://schemas.openxmlformats.org/officeDocument/2006/relationships/hyperlink" Target="https://ionicframework.com/docs/components/#button-sizes" TargetMode="External"/><Relationship Id="rId5" Type="http://schemas.openxmlformats.org/officeDocument/2006/relationships/hyperlink" Target="https://ionicframework.com/docs/components/#buttons" TargetMode="External"/><Relationship Id="rId10" Type="http://schemas.openxmlformats.org/officeDocument/2006/relationships/hyperlink" Target="https://ionicframework.com/docs/components/#full-buttons" TargetMode="External"/><Relationship Id="rId4" Type="http://schemas.openxmlformats.org/officeDocument/2006/relationships/image" Target="../media/image4.png"/><Relationship Id="rId9" Type="http://schemas.openxmlformats.org/officeDocument/2006/relationships/hyperlink" Target="https://ionicframework.com/docs/components/#block-buttons" TargetMode="External"/><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webdevelopwolf" TargetMode="External"/><Relationship Id="rId2" Type="http://schemas.openxmlformats.org/officeDocument/2006/relationships/hyperlink" Target="http://www.github.com/webdevelopwolf/traini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facebook.com/webdevwol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witter.com/webdevelopwolf" TargetMode="External"/><Relationship Id="rId2" Type="http://schemas.openxmlformats.org/officeDocument/2006/relationships/hyperlink" Target="http://www.github.com/webdevelopwolf/traini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facebook.com/webdevwol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0588" y="965199"/>
            <a:ext cx="6766078" cy="4927601"/>
          </a:xfrm>
        </p:spPr>
        <p:txBody>
          <a:bodyPr anchor="ctr">
            <a:normAutofit/>
          </a:bodyPr>
          <a:lstStyle/>
          <a:p>
            <a:pPr algn="l"/>
            <a:br>
              <a:rPr lang="en-GB" sz="5400" dirty="0">
                <a:solidFill>
                  <a:schemeClr val="tx1">
                    <a:lumMod val="85000"/>
                    <a:lumOff val="15000"/>
                  </a:schemeClr>
                </a:solidFill>
                <a:latin typeface="Jaapokki" panose="00000500000000000000" pitchFamily="50" charset="0"/>
              </a:rPr>
            </a:br>
            <a:r>
              <a:rPr lang="en-GB" sz="5400" dirty="0">
                <a:solidFill>
                  <a:schemeClr val="tx1">
                    <a:lumMod val="85000"/>
                    <a:lumOff val="15000"/>
                  </a:schemeClr>
                </a:solidFill>
                <a:latin typeface="Jaapokki" panose="00000500000000000000" pitchFamily="50" charset="0"/>
              </a:rPr>
              <a:t>UNLOCKING</a:t>
            </a:r>
            <a:br>
              <a:rPr lang="en-GB" sz="5400" dirty="0">
                <a:solidFill>
                  <a:schemeClr val="tx1">
                    <a:lumMod val="85000"/>
                    <a:lumOff val="15000"/>
                  </a:schemeClr>
                </a:solidFill>
              </a:rPr>
            </a:br>
            <a:endParaRPr lang="en-GB" sz="5400" dirty="0">
              <a:solidFill>
                <a:schemeClr val="tx1">
                  <a:lumMod val="85000"/>
                  <a:lumOff val="15000"/>
                </a:schemeClr>
              </a:solidFill>
            </a:endParaRPr>
          </a:p>
        </p:txBody>
      </p:sp>
      <p:sp>
        <p:nvSpPr>
          <p:cNvPr id="3" name="Subtitle 2"/>
          <p:cNvSpPr>
            <a:spLocks noGrp="1"/>
          </p:cNvSpPr>
          <p:nvPr>
            <p:ph type="subTitle" idx="1"/>
          </p:nvPr>
        </p:nvSpPr>
        <p:spPr>
          <a:xfrm>
            <a:off x="505327" y="965198"/>
            <a:ext cx="3225868" cy="4927602"/>
          </a:xfrm>
        </p:spPr>
        <p:txBody>
          <a:bodyPr anchor="ctr">
            <a:normAutofit/>
          </a:bodyPr>
          <a:lstStyle/>
          <a:p>
            <a:pPr algn="r"/>
            <a:r>
              <a:rPr lang="en-GB" dirty="0">
                <a:solidFill>
                  <a:schemeClr val="accent4">
                    <a:lumMod val="75000"/>
                  </a:schemeClr>
                </a:solidFill>
                <a:latin typeface="Jaapokki" panose="00000500000000000000" pitchFamily="50" charset="0"/>
              </a:rPr>
              <a:t>Liane Stevenson  @webdevelopwolf</a:t>
            </a:r>
            <a:br>
              <a:rPr lang="en-GB" dirty="0">
                <a:solidFill>
                  <a:schemeClr val="accent4">
                    <a:lumMod val="75000"/>
                  </a:schemeClr>
                </a:solidFill>
                <a:latin typeface="Jaapokki" panose="00000500000000000000" pitchFamily="50" charset="0"/>
              </a:rPr>
            </a:br>
            <a:r>
              <a:rPr lang="en-GB" dirty="0">
                <a:solidFill>
                  <a:schemeClr val="accent4">
                    <a:lumMod val="75000"/>
                  </a:schemeClr>
                </a:solidFill>
                <a:latin typeface="Jaapokki" panose="00000500000000000000" pitchFamily="50" charset="0"/>
              </a:rPr>
              <a:t>www.webdevelopwolf.com</a:t>
            </a:r>
          </a:p>
        </p:txBody>
      </p:sp>
      <p:pic>
        <p:nvPicPr>
          <p:cNvPr id="1026" name="Picture 2" descr="Image result for IONIC">
            <a:extLst>
              <a:ext uri="{FF2B5EF4-FFF2-40B4-BE49-F238E27FC236}">
                <a16:creationId xmlns:a16="http://schemas.microsoft.com/office/drawing/2014/main" id="{340256AC-6AA4-4EC1-A9A7-918AA42338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5977" y="2963635"/>
            <a:ext cx="1855913" cy="64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18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kern="1200" dirty="0">
                <a:solidFill>
                  <a:srgbClr val="FFC000"/>
                </a:solidFill>
              </a:rPr>
              <a:t>Whoa Li, Slow Down! What’s A Component? </a:t>
            </a:r>
            <a:endParaRPr lang="en-US"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658587" y="2658973"/>
            <a:ext cx="4746170" cy="2799669"/>
          </a:xfrm>
        </p:spPr>
        <p:txBody>
          <a:bodyPr>
            <a:normAutofit/>
          </a:bodyPr>
          <a:lstStyle/>
          <a:p>
            <a:pPr marL="0" indent="0" algn="just">
              <a:buSzPct val="50000"/>
              <a:buNone/>
            </a:pPr>
            <a:r>
              <a:rPr lang="en-GB" sz="2000" dirty="0">
                <a:solidFill>
                  <a:schemeClr val="bg1"/>
                </a:solidFill>
              </a:rPr>
              <a:t>“Ionic apps are made of high-level building blocks called components. Components allow you to quickly construct an interface for your app. Ionic comes with a number of components, including modals, popups, and cards. Check out the examples below to see what each component looks like and to learn how to use each one. ”</a:t>
            </a:r>
          </a:p>
          <a:p>
            <a:pPr marL="0" indent="0" algn="r">
              <a:buSzPct val="50000"/>
              <a:buNone/>
            </a:pPr>
            <a:r>
              <a:rPr lang="en-GB" sz="1400" dirty="0">
                <a:solidFill>
                  <a:schemeClr val="bg1"/>
                </a:solidFill>
              </a:rPr>
              <a:t>From </a:t>
            </a:r>
            <a:r>
              <a:rPr lang="en-GB" sz="1400" dirty="0">
                <a:solidFill>
                  <a:srgbClr val="FFC000"/>
                </a:solidFill>
                <a:hlinkClick r:id="rId2">
                  <a:extLst>
                    <a:ext uri="{A12FA001-AC4F-418D-AE19-62706E023703}">
                      <ahyp:hlinkClr xmlns:ahyp="http://schemas.microsoft.com/office/drawing/2018/hyperlinkcolor" val="tx"/>
                    </a:ext>
                  </a:extLst>
                </a:hlinkClick>
              </a:rPr>
              <a:t>Ionics Online Documentation</a:t>
            </a:r>
            <a:endParaRPr lang="en-GB" sz="1400" dirty="0">
              <a:solidFill>
                <a:srgbClr val="FFC000"/>
              </a:solidFill>
            </a:endParaRP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Image result for ionic components">
            <a:extLst>
              <a:ext uri="{FF2B5EF4-FFF2-40B4-BE49-F238E27FC236}">
                <a16:creationId xmlns:a16="http://schemas.microsoft.com/office/drawing/2014/main" id="{AAFCB3C8-1AFA-4FC2-8BF7-D48C968F3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183" y="2658973"/>
            <a:ext cx="4454557" cy="33444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27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A Small Disclaimer…</a:t>
            </a:r>
            <a:endParaRPr lang="en-US" sz="3600"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92500" lnSpcReduction="20000"/>
          </a:bodyPr>
          <a:lstStyle/>
          <a:p>
            <a:pPr>
              <a:buSzPct val="90000"/>
              <a:buBlip>
                <a:blip r:embed="rId2">
                  <a:extLst/>
                </a:blip>
              </a:buBlip>
            </a:pPr>
            <a:r>
              <a:rPr lang="en-GB" dirty="0">
                <a:solidFill>
                  <a:schemeClr val="bg1"/>
                </a:solidFill>
              </a:rPr>
              <a:t>There are </a:t>
            </a:r>
            <a:r>
              <a:rPr lang="en-GB" dirty="0">
                <a:solidFill>
                  <a:srgbClr val="FFC000"/>
                </a:solidFill>
              </a:rPr>
              <a:t>20+</a:t>
            </a:r>
            <a:r>
              <a:rPr lang="en-GB" dirty="0">
                <a:solidFill>
                  <a:schemeClr val="bg1"/>
                </a:solidFill>
              </a:rPr>
              <a:t> components in Ionic</a:t>
            </a:r>
          </a:p>
          <a:p>
            <a:pPr lvl="1">
              <a:buSzPct val="90000"/>
              <a:buBlip>
                <a:blip r:embed="rId2">
                  <a:extLst/>
                </a:blip>
              </a:buBlip>
            </a:pPr>
            <a:r>
              <a:rPr lang="en-GB" dirty="0">
                <a:solidFill>
                  <a:schemeClr val="bg1"/>
                </a:solidFill>
              </a:rPr>
              <a:t>Loads more can added using plug-ins </a:t>
            </a:r>
          </a:p>
          <a:p>
            <a:pPr>
              <a:buSzPct val="90000"/>
              <a:buBlip>
                <a:blip r:embed="rId2">
                  <a:extLst/>
                </a:blip>
              </a:buBlip>
            </a:pPr>
            <a:r>
              <a:rPr lang="en-GB" dirty="0">
                <a:solidFill>
                  <a:schemeClr val="bg1"/>
                </a:solidFill>
              </a:rPr>
              <a:t>We can’t cover them all in depth (well we could, but it may blow your minds and you’ll need them to build all your cool apps)</a:t>
            </a:r>
          </a:p>
          <a:p>
            <a:pPr>
              <a:buSzPct val="90000"/>
              <a:buBlip>
                <a:blip r:embed="rId2">
                  <a:extLst/>
                </a:blip>
              </a:buBlip>
            </a:pPr>
            <a:r>
              <a:rPr lang="en-GB" dirty="0">
                <a:solidFill>
                  <a:schemeClr val="bg1"/>
                </a:solidFill>
              </a:rPr>
              <a:t>We’ll cover as many as possible, </a:t>
            </a:r>
            <a:br>
              <a:rPr lang="en-GB" dirty="0">
                <a:solidFill>
                  <a:schemeClr val="bg1"/>
                </a:solidFill>
              </a:rPr>
            </a:br>
            <a:r>
              <a:rPr lang="en-GB" dirty="0">
                <a:solidFill>
                  <a:schemeClr val="bg1"/>
                </a:solidFill>
              </a:rPr>
              <a:t>but we’ll be covering them in </a:t>
            </a:r>
            <a:br>
              <a:rPr lang="en-GB" dirty="0">
                <a:solidFill>
                  <a:schemeClr val="bg1"/>
                </a:solidFill>
              </a:rPr>
            </a:br>
            <a:r>
              <a:rPr lang="en-GB" dirty="0">
                <a:solidFill>
                  <a:schemeClr val="bg1"/>
                </a:solidFill>
              </a:rPr>
              <a:t>a little bit of a fly-by fashion</a:t>
            </a:r>
          </a:p>
          <a:p>
            <a:pPr>
              <a:buSzPct val="90000"/>
              <a:buBlip>
                <a:blip r:embed="rId2">
                  <a:extLst/>
                </a:blip>
              </a:buBlip>
            </a:pPr>
            <a:r>
              <a:rPr lang="en-GB" dirty="0">
                <a:solidFill>
                  <a:schemeClr val="bg1"/>
                </a:solidFill>
              </a:rPr>
              <a:t>However, you can learn more </a:t>
            </a:r>
            <a:br>
              <a:rPr lang="en-GB" dirty="0">
                <a:solidFill>
                  <a:schemeClr val="bg1"/>
                </a:solidFill>
              </a:rPr>
            </a:br>
            <a:r>
              <a:rPr lang="en-GB" dirty="0">
                <a:solidFill>
                  <a:schemeClr val="bg1"/>
                </a:solidFill>
              </a:rPr>
              <a:t>about components in the </a:t>
            </a:r>
            <a:br>
              <a:rPr lang="en-GB" dirty="0">
                <a:solidFill>
                  <a:schemeClr val="bg1"/>
                </a:solidFill>
              </a:rPr>
            </a:br>
            <a:r>
              <a:rPr lang="en-GB" dirty="0">
                <a:solidFill>
                  <a:srgbClr val="FFC000"/>
                </a:solidFill>
                <a:hlinkClick r:id="rId3">
                  <a:extLst>
                    <a:ext uri="{A12FA001-AC4F-418D-AE19-62706E023703}">
                      <ahyp:hlinkClr xmlns:ahyp="http://schemas.microsoft.com/office/drawing/2018/hyperlinkcolor" val="tx"/>
                    </a:ext>
                  </a:extLst>
                </a:hlinkClick>
              </a:rPr>
              <a:t>Ionic Documentation</a:t>
            </a:r>
            <a:endParaRPr lang="en-GB" dirty="0">
              <a:solidFill>
                <a:srgbClr val="FFC000"/>
              </a:solidFill>
            </a:endParaRPr>
          </a:p>
          <a:p>
            <a:pPr lvl="1">
              <a:buSzPct val="90000"/>
              <a:buBlip>
                <a:blip r:embed="rId2">
                  <a:extLst/>
                </a:blip>
              </a:buBlip>
            </a:pPr>
            <a:r>
              <a:rPr lang="en-GB" dirty="0">
                <a:solidFill>
                  <a:schemeClr val="bg1"/>
                </a:solidFill>
              </a:rPr>
              <a:t>You don’t have to read it all, just </a:t>
            </a:r>
            <a:br>
              <a:rPr lang="en-GB" dirty="0">
                <a:solidFill>
                  <a:schemeClr val="bg1"/>
                </a:solidFill>
              </a:rPr>
            </a:br>
            <a:r>
              <a:rPr lang="en-GB" dirty="0">
                <a:solidFill>
                  <a:schemeClr val="bg1"/>
                </a:solidFill>
              </a:rPr>
              <a:t>take a look at the stuff you find </a:t>
            </a:r>
            <a:br>
              <a:rPr lang="en-GB" dirty="0">
                <a:solidFill>
                  <a:schemeClr val="bg1"/>
                </a:solidFill>
              </a:rPr>
            </a:br>
            <a:r>
              <a:rPr lang="en-GB" dirty="0">
                <a:solidFill>
                  <a:schemeClr val="bg1"/>
                </a:solidFill>
              </a:rPr>
              <a:t>cool and interesting</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F27141-F726-4515-82F9-2F112F7CE3CD}"/>
              </a:ext>
            </a:extLst>
          </p:cNvPr>
          <p:cNvPicPr>
            <a:picLocks noChangeAspect="1"/>
          </p:cNvPicPr>
          <p:nvPr/>
        </p:nvPicPr>
        <p:blipFill rotWithShape="1">
          <a:blip r:embed="rId4"/>
          <a:srcRect t="8691" r="1047"/>
          <a:stretch/>
        </p:blipFill>
        <p:spPr>
          <a:xfrm>
            <a:off x="7399176" y="3016251"/>
            <a:ext cx="4617620" cy="249827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2392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Lovely Lists</a:t>
            </a:r>
            <a:endParaRPr lang="en-US" sz="3600"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1190626"/>
          </a:xfrm>
        </p:spPr>
        <p:txBody>
          <a:bodyPr>
            <a:normAutofit fontScale="92500" lnSpcReduction="10000"/>
          </a:bodyPr>
          <a:lstStyle/>
          <a:p>
            <a:pPr marL="0" indent="0">
              <a:buSzPct val="50000"/>
              <a:buNone/>
            </a:pPr>
            <a:r>
              <a:rPr lang="en-GB" dirty="0">
                <a:solidFill>
                  <a:schemeClr val="bg1"/>
                </a:solidFill>
              </a:rPr>
              <a:t>First of all, let’s see one of the most commonly used components in Ionic…lists</a:t>
            </a:r>
          </a:p>
          <a:p>
            <a:pPr marL="0" indent="0">
              <a:buSzPct val="50000"/>
              <a:buNone/>
            </a:pPr>
            <a:r>
              <a:rPr lang="en-GB" dirty="0">
                <a:solidFill>
                  <a:schemeClr val="bg1"/>
                </a:solidFill>
              </a:rPr>
              <a:t> </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Tx/>
              <a:buBlip>
                <a:blip r:embed="rId3">
                  <a:extLst/>
                </a:blip>
              </a:buBlip>
            </a:pPr>
            <a:endParaRPr lang="en-GB" dirty="0">
              <a:solidFill>
                <a:schemeClr val="bg1"/>
              </a:solidFill>
            </a:endParaRPr>
          </a:p>
        </p:txBody>
      </p:sp>
      <p:sp>
        <p:nvSpPr>
          <p:cNvPr id="10" name="Content Placeholder 4">
            <a:extLst>
              <a:ext uri="{FF2B5EF4-FFF2-40B4-BE49-F238E27FC236}">
                <a16:creationId xmlns:a16="http://schemas.microsoft.com/office/drawing/2014/main" id="{8D468B65-06A6-4C8B-AAAF-297936F60ECA}"/>
              </a:ext>
            </a:extLst>
          </p:cNvPr>
          <p:cNvSpPr txBox="1">
            <a:spLocks/>
          </p:cNvSpPr>
          <p:nvPr/>
        </p:nvSpPr>
        <p:spPr>
          <a:xfrm>
            <a:off x="838200" y="2637063"/>
            <a:ext cx="5872993" cy="385581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90000"/>
              <a:buBlip>
                <a:blip r:embed="rId4">
                  <a:extLst/>
                </a:blip>
              </a:buBlip>
            </a:pPr>
            <a:r>
              <a:rPr lang="en-GB" dirty="0">
                <a:solidFill>
                  <a:schemeClr val="bg1"/>
                </a:solidFill>
              </a:rPr>
              <a:t>Lists are used to display rows of information, such as a contact list, playlist, or menu.</a:t>
            </a:r>
          </a:p>
          <a:p>
            <a:pPr>
              <a:buSzPct val="90000"/>
              <a:buBlip>
                <a:blip r:embed="rId4">
                  <a:extLst/>
                </a:blip>
              </a:buBlip>
            </a:pPr>
            <a:r>
              <a:rPr lang="en-GB" dirty="0">
                <a:solidFill>
                  <a:schemeClr val="bg1"/>
                </a:solidFill>
              </a:rPr>
              <a:t>The look and feel of these lists is really familiar to most smart phone users</a:t>
            </a:r>
          </a:p>
          <a:p>
            <a:pPr marL="0" indent="0">
              <a:buNone/>
            </a:pPr>
            <a:r>
              <a:rPr lang="en-GB" dirty="0">
                <a:solidFill>
                  <a:schemeClr val="bg1"/>
                </a:solidFill>
              </a:rPr>
              <a:t>There are many different types of lists including: </a:t>
            </a:r>
          </a:p>
          <a:p>
            <a:pPr lvl="1">
              <a:buSzPct val="90000"/>
              <a:buBlip>
                <a:blip r:embed="rId4"/>
              </a:buBlip>
            </a:pPr>
            <a:r>
              <a:rPr lang="en-GB" dirty="0">
                <a:solidFill>
                  <a:srgbClr val="FFC000"/>
                </a:solidFill>
                <a:hlinkClick r:id="rId5">
                  <a:extLst>
                    <a:ext uri="{A12FA001-AC4F-418D-AE19-62706E023703}">
                      <ahyp:hlinkClr xmlns:ahyp="http://schemas.microsoft.com/office/drawing/2018/hyperlinkcolor" val="tx"/>
                    </a:ext>
                  </a:extLst>
                </a:hlinkClick>
              </a:rPr>
              <a:t>Basic Lists</a:t>
            </a:r>
            <a:endParaRPr lang="en-GB" dirty="0">
              <a:solidFill>
                <a:srgbClr val="FFC000"/>
              </a:solidFill>
            </a:endParaRPr>
          </a:p>
          <a:p>
            <a:pPr lvl="1">
              <a:buSzPct val="90000"/>
              <a:buBlip>
                <a:blip r:embed="rId4"/>
              </a:buBlip>
            </a:pPr>
            <a:r>
              <a:rPr lang="en-GB" dirty="0">
                <a:solidFill>
                  <a:srgbClr val="FFC000"/>
                </a:solidFill>
                <a:hlinkClick r:id="rId6">
                  <a:extLst>
                    <a:ext uri="{A12FA001-AC4F-418D-AE19-62706E023703}">
                      <ahyp:hlinkClr xmlns:ahyp="http://schemas.microsoft.com/office/drawing/2018/hyperlinkcolor" val="tx"/>
                    </a:ext>
                  </a:extLst>
                </a:hlinkClick>
              </a:rPr>
              <a:t>Inset List</a:t>
            </a:r>
            <a:endParaRPr lang="en-GB" dirty="0">
              <a:solidFill>
                <a:srgbClr val="FFC000"/>
              </a:solidFill>
            </a:endParaRPr>
          </a:p>
          <a:p>
            <a:pPr lvl="1">
              <a:buSzPct val="90000"/>
              <a:buBlip>
                <a:blip r:embed="rId4"/>
              </a:buBlip>
            </a:pPr>
            <a:r>
              <a:rPr lang="en-GB" dirty="0">
                <a:solidFill>
                  <a:srgbClr val="FFC000"/>
                </a:solidFill>
                <a:hlinkClick r:id="rId7">
                  <a:extLst>
                    <a:ext uri="{A12FA001-AC4F-418D-AE19-62706E023703}">
                      <ahyp:hlinkClr xmlns:ahyp="http://schemas.microsoft.com/office/drawing/2018/hyperlinkcolor" val="tx"/>
                    </a:ext>
                  </a:extLst>
                </a:hlinkClick>
              </a:rPr>
              <a:t>List Dividers</a:t>
            </a:r>
            <a:endParaRPr lang="en-GB" dirty="0">
              <a:solidFill>
                <a:srgbClr val="FFC000"/>
              </a:solidFill>
            </a:endParaRPr>
          </a:p>
          <a:p>
            <a:pPr lvl="1">
              <a:buSzPct val="90000"/>
              <a:buBlip>
                <a:blip r:embed="rId4"/>
              </a:buBlip>
            </a:pPr>
            <a:r>
              <a:rPr lang="en-GB" dirty="0">
                <a:solidFill>
                  <a:srgbClr val="FFC000"/>
                </a:solidFill>
                <a:hlinkClick r:id="rId8">
                  <a:extLst>
                    <a:ext uri="{A12FA001-AC4F-418D-AE19-62706E023703}">
                      <ahyp:hlinkClr xmlns:ahyp="http://schemas.microsoft.com/office/drawing/2018/hyperlinkcolor" val="tx"/>
                    </a:ext>
                  </a:extLst>
                </a:hlinkClick>
              </a:rPr>
              <a:t>List Headers</a:t>
            </a:r>
            <a:endParaRPr lang="en-GB" dirty="0">
              <a:solidFill>
                <a:srgbClr val="FFC000"/>
              </a:solidFill>
            </a:endParaRPr>
          </a:p>
          <a:p>
            <a:pPr lvl="1">
              <a:buSzPct val="90000"/>
              <a:buBlip>
                <a:blip r:embed="rId4"/>
              </a:buBlip>
            </a:pPr>
            <a:r>
              <a:rPr lang="en-GB" dirty="0">
                <a:solidFill>
                  <a:srgbClr val="FFC000"/>
                </a:solidFill>
                <a:hlinkClick r:id="rId9">
                  <a:extLst>
                    <a:ext uri="{A12FA001-AC4F-418D-AE19-62706E023703}">
                      <ahyp:hlinkClr xmlns:ahyp="http://schemas.microsoft.com/office/drawing/2018/hyperlinkcolor" val="tx"/>
                    </a:ext>
                  </a:extLst>
                </a:hlinkClick>
              </a:rPr>
              <a:t>Icon List</a:t>
            </a:r>
            <a:endParaRPr lang="en-GB" dirty="0">
              <a:solidFill>
                <a:srgbClr val="FFC000"/>
              </a:solidFill>
            </a:endParaRPr>
          </a:p>
          <a:p>
            <a:pPr lvl="1">
              <a:buSzPct val="90000"/>
              <a:buBlip>
                <a:blip r:embed="rId4"/>
              </a:buBlip>
            </a:pPr>
            <a:r>
              <a:rPr lang="en-GB" dirty="0">
                <a:solidFill>
                  <a:srgbClr val="FFC000"/>
                </a:solidFill>
                <a:hlinkClick r:id="rId10">
                  <a:extLst>
                    <a:ext uri="{A12FA001-AC4F-418D-AE19-62706E023703}">
                      <ahyp:hlinkClr xmlns:ahyp="http://schemas.microsoft.com/office/drawing/2018/hyperlinkcolor" val="tx"/>
                    </a:ext>
                  </a:extLst>
                </a:hlinkClick>
              </a:rPr>
              <a:t>Avatar List</a:t>
            </a:r>
            <a:endParaRPr lang="en-GB" dirty="0">
              <a:solidFill>
                <a:srgbClr val="FFC000"/>
              </a:solidFill>
            </a:endParaRPr>
          </a:p>
          <a:p>
            <a:pPr lvl="1">
              <a:buSzPct val="90000"/>
              <a:buBlip>
                <a:blip r:embed="rId4"/>
              </a:buBlip>
            </a:pPr>
            <a:r>
              <a:rPr lang="en-GB" dirty="0">
                <a:solidFill>
                  <a:srgbClr val="FFC000"/>
                </a:solidFill>
                <a:hlinkClick r:id="rId11">
                  <a:extLst>
                    <a:ext uri="{A12FA001-AC4F-418D-AE19-62706E023703}">
                      <ahyp:hlinkClr xmlns:ahyp="http://schemas.microsoft.com/office/drawing/2018/hyperlinkcolor" val="tx"/>
                    </a:ext>
                  </a:extLst>
                </a:hlinkClick>
              </a:rPr>
              <a:t>Multi-line List</a:t>
            </a:r>
            <a:endParaRPr lang="en-GB" dirty="0">
              <a:solidFill>
                <a:srgbClr val="FFC000"/>
              </a:solidFill>
            </a:endParaRPr>
          </a:p>
          <a:p>
            <a:pPr lvl="1">
              <a:buSzPct val="90000"/>
              <a:buBlip>
                <a:blip r:embed="rId4"/>
              </a:buBlip>
            </a:pPr>
            <a:r>
              <a:rPr lang="en-GB" dirty="0">
                <a:solidFill>
                  <a:srgbClr val="FFC000"/>
                </a:solidFill>
                <a:hlinkClick r:id="rId12">
                  <a:extLst>
                    <a:ext uri="{A12FA001-AC4F-418D-AE19-62706E023703}">
                      <ahyp:hlinkClr xmlns:ahyp="http://schemas.microsoft.com/office/drawing/2018/hyperlinkcolor" val="tx"/>
                    </a:ext>
                  </a:extLst>
                </a:hlinkClick>
              </a:rPr>
              <a:t>Sliding List</a:t>
            </a:r>
            <a:endParaRPr lang="en-GB" dirty="0">
              <a:solidFill>
                <a:srgbClr val="FFC000"/>
              </a:solidFill>
            </a:endParaRPr>
          </a:p>
          <a:p>
            <a:pPr lvl="1">
              <a:buSzPct val="90000"/>
              <a:buBlip>
                <a:blip r:embed="rId4"/>
              </a:buBlip>
            </a:pPr>
            <a:r>
              <a:rPr lang="en-GB" dirty="0">
                <a:solidFill>
                  <a:srgbClr val="FFC000"/>
                </a:solidFill>
                <a:hlinkClick r:id="rId13">
                  <a:extLst>
                    <a:ext uri="{A12FA001-AC4F-418D-AE19-62706E023703}">
                      <ahyp:hlinkClr xmlns:ahyp="http://schemas.microsoft.com/office/drawing/2018/hyperlinkcolor" val="tx"/>
                    </a:ext>
                  </a:extLst>
                </a:hlinkClick>
              </a:rPr>
              <a:t>Thumbnail List</a:t>
            </a:r>
            <a:endParaRPr lang="en-GB" dirty="0">
              <a:solidFill>
                <a:srgbClr val="FFC000"/>
              </a:solidFill>
            </a:endParaRPr>
          </a:p>
          <a:p>
            <a:pPr marL="0" indent="0">
              <a:buNone/>
            </a:pPr>
            <a:r>
              <a:rPr lang="en-GB" dirty="0">
                <a:solidFill>
                  <a:schemeClr val="bg1"/>
                </a:solidFill>
              </a:rPr>
              <a:t>Let’s take a look at adding these to our app to </a:t>
            </a:r>
            <a:br>
              <a:rPr lang="en-GB" dirty="0">
                <a:solidFill>
                  <a:schemeClr val="bg1"/>
                </a:solidFill>
              </a:rPr>
            </a:br>
            <a:r>
              <a:rPr lang="en-GB" dirty="0">
                <a:solidFill>
                  <a:schemeClr val="bg1"/>
                </a:solidFill>
              </a:rPr>
              <a:t>display our past deliveries…</a:t>
            </a:r>
          </a:p>
          <a:p>
            <a:pPr>
              <a:buSzPct val="50000"/>
              <a:buBlip>
                <a:blip r:embed="rId3">
                  <a:extLst/>
                </a:blip>
              </a:buBlip>
            </a:pPr>
            <a:endParaRPr lang="en-GB" dirty="0">
              <a:solidFill>
                <a:schemeClr val="bg1"/>
              </a:solidFill>
            </a:endParaRPr>
          </a:p>
        </p:txBody>
      </p:sp>
      <p:pic>
        <p:nvPicPr>
          <p:cNvPr id="3" name="Picture 2">
            <a:extLst>
              <a:ext uri="{FF2B5EF4-FFF2-40B4-BE49-F238E27FC236}">
                <a16:creationId xmlns:a16="http://schemas.microsoft.com/office/drawing/2014/main" id="{86FAB5EE-3A69-45D6-BF74-17185A1FBB7E}"/>
              </a:ext>
            </a:extLst>
          </p:cNvPr>
          <p:cNvPicPr>
            <a:picLocks noChangeAspect="1"/>
          </p:cNvPicPr>
          <p:nvPr/>
        </p:nvPicPr>
        <p:blipFill rotWithShape="1">
          <a:blip r:embed="rId14"/>
          <a:srcRect l="77816" t="18078" r="2710" b="27215"/>
          <a:stretch/>
        </p:blipFill>
        <p:spPr>
          <a:xfrm>
            <a:off x="7598709" y="1828800"/>
            <a:ext cx="1943100" cy="3200400"/>
          </a:xfrm>
          <a:prstGeom prst="rect">
            <a:avLst/>
          </a:prstGeom>
        </p:spPr>
      </p:pic>
      <p:pic>
        <p:nvPicPr>
          <p:cNvPr id="8" name="Picture 7">
            <a:extLst>
              <a:ext uri="{FF2B5EF4-FFF2-40B4-BE49-F238E27FC236}">
                <a16:creationId xmlns:a16="http://schemas.microsoft.com/office/drawing/2014/main" id="{2856C8E4-4947-44AC-82DF-2D1DC56BB83A}"/>
              </a:ext>
            </a:extLst>
          </p:cNvPr>
          <p:cNvPicPr>
            <a:picLocks noChangeAspect="1"/>
          </p:cNvPicPr>
          <p:nvPr/>
        </p:nvPicPr>
        <p:blipFill rotWithShape="1">
          <a:blip r:embed="rId15"/>
          <a:srcRect l="77874" t="18333" r="3343" b="27738"/>
          <a:stretch/>
        </p:blipFill>
        <p:spPr>
          <a:xfrm>
            <a:off x="8831354" y="2571749"/>
            <a:ext cx="1819975" cy="3063651"/>
          </a:xfrm>
          <a:prstGeom prst="rect">
            <a:avLst/>
          </a:prstGeom>
        </p:spPr>
      </p:pic>
      <p:pic>
        <p:nvPicPr>
          <p:cNvPr id="11" name="Picture 10">
            <a:extLst>
              <a:ext uri="{FF2B5EF4-FFF2-40B4-BE49-F238E27FC236}">
                <a16:creationId xmlns:a16="http://schemas.microsoft.com/office/drawing/2014/main" id="{A456519F-300B-4E63-8763-ED8A996D6F21}"/>
              </a:ext>
            </a:extLst>
          </p:cNvPr>
          <p:cNvPicPr>
            <a:picLocks noChangeAspect="1"/>
          </p:cNvPicPr>
          <p:nvPr/>
        </p:nvPicPr>
        <p:blipFill rotWithShape="1">
          <a:blip r:embed="rId16"/>
          <a:srcRect l="77734" t="18095" r="2652" b="27620"/>
          <a:stretch/>
        </p:blipFill>
        <p:spPr>
          <a:xfrm>
            <a:off x="9810171" y="3381376"/>
            <a:ext cx="2022680" cy="3282357"/>
          </a:xfrm>
          <a:prstGeom prst="rect">
            <a:avLst/>
          </a:prstGeom>
        </p:spPr>
      </p:pic>
    </p:spTree>
    <p:extLst>
      <p:ext uri="{BB962C8B-B14F-4D97-AF65-F5344CB8AC3E}">
        <p14:creationId xmlns:p14="http://schemas.microsoft.com/office/powerpoint/2010/main" val="403873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fade">
                                      <p:cBhvr>
                                        <p:cTn id="43" dur="500"/>
                                        <p:tgtEl>
                                          <p:spTgt spid="10">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fade">
                                      <p:cBhvr>
                                        <p:cTn id="46" dur="500"/>
                                        <p:tgtEl>
                                          <p:spTgt spid="10">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500"/>
                                        <p:tgtEl>
                                          <p:spTgt spid="10">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xEl>
                                              <p:pRg st="5" end="5"/>
                                            </p:txEl>
                                          </p:spTgt>
                                        </p:tgtEl>
                                        <p:attrNameLst>
                                          <p:attrName>style.visibility</p:attrName>
                                        </p:attrNameLst>
                                      </p:cBhvr>
                                      <p:to>
                                        <p:strVal val="visible"/>
                                      </p:to>
                                    </p:set>
                                    <p:animEffect transition="in" filter="fade">
                                      <p:cBhvr>
                                        <p:cTn id="52" dur="500"/>
                                        <p:tgtEl>
                                          <p:spTgt spid="10">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xEl>
                                              <p:pRg st="6" end="6"/>
                                            </p:txEl>
                                          </p:spTgt>
                                        </p:tgtEl>
                                        <p:attrNameLst>
                                          <p:attrName>style.visibility</p:attrName>
                                        </p:attrNameLst>
                                      </p:cBhvr>
                                      <p:to>
                                        <p:strVal val="visible"/>
                                      </p:to>
                                    </p:set>
                                    <p:animEffect transition="in" filter="fade">
                                      <p:cBhvr>
                                        <p:cTn id="55" dur="500"/>
                                        <p:tgtEl>
                                          <p:spTgt spid="10">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xEl>
                                              <p:pRg st="7" end="7"/>
                                            </p:txEl>
                                          </p:spTgt>
                                        </p:tgtEl>
                                        <p:attrNameLst>
                                          <p:attrName>style.visibility</p:attrName>
                                        </p:attrNameLst>
                                      </p:cBhvr>
                                      <p:to>
                                        <p:strVal val="visible"/>
                                      </p:to>
                                    </p:set>
                                    <p:animEffect transition="in" filter="fade">
                                      <p:cBhvr>
                                        <p:cTn id="58" dur="500"/>
                                        <p:tgtEl>
                                          <p:spTgt spid="10">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
                                            <p:txEl>
                                              <p:pRg st="8" end="8"/>
                                            </p:txEl>
                                          </p:spTgt>
                                        </p:tgtEl>
                                        <p:attrNameLst>
                                          <p:attrName>style.visibility</p:attrName>
                                        </p:attrNameLst>
                                      </p:cBhvr>
                                      <p:to>
                                        <p:strVal val="visible"/>
                                      </p:to>
                                    </p:set>
                                    <p:animEffect transition="in" filter="fade">
                                      <p:cBhvr>
                                        <p:cTn id="61" dur="500"/>
                                        <p:tgtEl>
                                          <p:spTgt spid="10">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0">
                                            <p:txEl>
                                              <p:pRg st="9" end="9"/>
                                            </p:txEl>
                                          </p:spTgt>
                                        </p:tgtEl>
                                        <p:attrNameLst>
                                          <p:attrName>style.visibility</p:attrName>
                                        </p:attrNameLst>
                                      </p:cBhvr>
                                      <p:to>
                                        <p:strVal val="visible"/>
                                      </p:to>
                                    </p:set>
                                    <p:animEffect transition="in" filter="fade">
                                      <p:cBhvr>
                                        <p:cTn id="64" dur="500"/>
                                        <p:tgtEl>
                                          <p:spTgt spid="10">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Effect transition="in" filter="fade">
                                      <p:cBhvr>
                                        <p:cTn id="67" dur="500"/>
                                        <p:tgtEl>
                                          <p:spTgt spid="10">
                                            <p:txEl>
                                              <p:pRg st="10" end="10"/>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xEl>
                                              <p:pRg st="11" end="11"/>
                                            </p:txEl>
                                          </p:spTgt>
                                        </p:tgtEl>
                                        <p:attrNameLst>
                                          <p:attrName>style.visibility</p:attrName>
                                        </p:attrNameLst>
                                      </p:cBhvr>
                                      <p:to>
                                        <p:strVal val="visible"/>
                                      </p:to>
                                    </p:set>
                                    <p:animEffect transition="in" filter="fade">
                                      <p:cBhvr>
                                        <p:cTn id="70" dur="500"/>
                                        <p:tgtEl>
                                          <p:spTgt spid="10">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
                                            <p:txEl>
                                              <p:pRg st="12" end="12"/>
                                            </p:txEl>
                                          </p:spTgt>
                                        </p:tgtEl>
                                        <p:attrNameLst>
                                          <p:attrName>style.visibility</p:attrName>
                                        </p:attrNameLst>
                                      </p:cBhvr>
                                      <p:to>
                                        <p:strVal val="visible"/>
                                      </p:to>
                                    </p:set>
                                    <p:animEffect transition="in" filter="fade">
                                      <p:cBhvr>
                                        <p:cTn id="75"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Brilliant Buttons</a:t>
            </a:r>
            <a:endParaRPr lang="en-US" sz="3600"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1190626"/>
          </a:xfrm>
        </p:spPr>
        <p:txBody>
          <a:bodyPr>
            <a:normAutofit fontScale="85000" lnSpcReduction="10000"/>
          </a:bodyPr>
          <a:lstStyle/>
          <a:p>
            <a:pPr marL="0" indent="0">
              <a:buSzPct val="50000"/>
              <a:buNone/>
            </a:pPr>
            <a:r>
              <a:rPr lang="en-GB" dirty="0">
                <a:solidFill>
                  <a:schemeClr val="bg1"/>
                </a:solidFill>
              </a:rPr>
              <a:t>If lists are the most popular component in Ionic, then buttons are a very close second</a:t>
            </a:r>
          </a:p>
          <a:p>
            <a:pPr marL="0" indent="0">
              <a:buSzPct val="50000"/>
              <a:buNone/>
            </a:pPr>
            <a:r>
              <a:rPr lang="en-GB" dirty="0">
                <a:solidFill>
                  <a:schemeClr val="bg1"/>
                </a:solidFill>
              </a:rPr>
              <a:t> </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sp>
        <p:nvSpPr>
          <p:cNvPr id="10" name="Content Placeholder 4">
            <a:extLst>
              <a:ext uri="{FF2B5EF4-FFF2-40B4-BE49-F238E27FC236}">
                <a16:creationId xmlns:a16="http://schemas.microsoft.com/office/drawing/2014/main" id="{8D468B65-06A6-4C8B-AAAF-297936F60ECA}"/>
              </a:ext>
            </a:extLst>
          </p:cNvPr>
          <p:cNvSpPr txBox="1">
            <a:spLocks/>
          </p:cNvSpPr>
          <p:nvPr/>
        </p:nvSpPr>
        <p:spPr>
          <a:xfrm>
            <a:off x="838200" y="2637063"/>
            <a:ext cx="5872993" cy="38558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90000"/>
              <a:buBlip>
                <a:blip r:embed="rId4">
                  <a:extLst/>
                </a:blip>
              </a:buBlip>
            </a:pPr>
            <a:r>
              <a:rPr lang="en-GB" dirty="0">
                <a:solidFill>
                  <a:schemeClr val="bg1"/>
                </a:solidFill>
              </a:rPr>
              <a:t>Buttons are an essential way to interact with and navigate through an app, and should clearly communicate what action will occur after the user taps them. Buttons can consist of text and/or an icon, and can be enhanced with a wide variety of attributes.</a:t>
            </a:r>
          </a:p>
          <a:p>
            <a:pPr lvl="0">
              <a:buSzPct val="90000"/>
              <a:buBlip>
                <a:blip r:embed="rId4">
                  <a:extLst/>
                </a:blip>
              </a:buBlip>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In short, buttons can be whatever you need them to be. We can have unique looks and styles or stick with a very familiar format, but their main function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is to navigate the application and push and pop pages on and off our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navigation stack</a:t>
            </a: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Here’s some of the cool things we can do with buttons: </a:t>
            </a:r>
          </a:p>
          <a:p>
            <a:pPr lvl="1">
              <a:buSzPct val="90000"/>
              <a:buBlip>
                <a:blip r:embed="rId4"/>
              </a:buBlip>
            </a:pPr>
            <a:r>
              <a:rPr lang="en-GB" dirty="0">
                <a:solidFill>
                  <a:srgbClr val="FFC000"/>
                </a:solidFill>
                <a:hlinkClick r:id="rId5">
                  <a:extLst>
                    <a:ext uri="{A12FA001-AC4F-418D-AE19-62706E023703}">
                      <ahyp:hlinkClr xmlns:ahyp="http://schemas.microsoft.com/office/drawing/2018/hyperlinkcolor" val="tx"/>
                    </a:ext>
                  </a:extLst>
                </a:hlinkClick>
              </a:rPr>
              <a:t>Default Style</a:t>
            </a:r>
            <a:endParaRPr lang="en-GB" dirty="0">
              <a:solidFill>
                <a:srgbClr val="FFC000"/>
              </a:solidFill>
            </a:endParaRPr>
          </a:p>
          <a:p>
            <a:pPr lvl="1">
              <a:buSzPct val="90000"/>
              <a:buBlip>
                <a:blip r:embed="rId4"/>
              </a:buBlip>
            </a:pPr>
            <a:r>
              <a:rPr lang="en-GB" dirty="0">
                <a:solidFill>
                  <a:srgbClr val="FFC000"/>
                </a:solidFill>
                <a:hlinkClick r:id="rId6">
                  <a:extLst>
                    <a:ext uri="{A12FA001-AC4F-418D-AE19-62706E023703}">
                      <ahyp:hlinkClr xmlns:ahyp="http://schemas.microsoft.com/office/drawing/2018/hyperlinkcolor" val="tx"/>
                    </a:ext>
                  </a:extLst>
                </a:hlinkClick>
              </a:rPr>
              <a:t>Outline Style</a:t>
            </a:r>
            <a:endParaRPr lang="en-GB" dirty="0">
              <a:solidFill>
                <a:srgbClr val="FFC000"/>
              </a:solidFill>
            </a:endParaRPr>
          </a:p>
          <a:p>
            <a:pPr lvl="1">
              <a:buSzPct val="90000"/>
              <a:buBlip>
                <a:blip r:embed="rId4"/>
              </a:buBlip>
            </a:pPr>
            <a:r>
              <a:rPr lang="en-GB" dirty="0">
                <a:solidFill>
                  <a:srgbClr val="FFC000"/>
                </a:solidFill>
                <a:hlinkClick r:id="rId7">
                  <a:extLst>
                    <a:ext uri="{A12FA001-AC4F-418D-AE19-62706E023703}">
                      <ahyp:hlinkClr xmlns:ahyp="http://schemas.microsoft.com/office/drawing/2018/hyperlinkcolor" val="tx"/>
                    </a:ext>
                  </a:extLst>
                </a:hlinkClick>
              </a:rPr>
              <a:t>Clear Style</a:t>
            </a:r>
            <a:endParaRPr lang="en-GB" dirty="0">
              <a:solidFill>
                <a:srgbClr val="FFC000"/>
              </a:solidFill>
            </a:endParaRPr>
          </a:p>
          <a:p>
            <a:pPr lvl="1">
              <a:buSzPct val="90000"/>
              <a:buBlip>
                <a:blip r:embed="rId4"/>
              </a:buBlip>
            </a:pPr>
            <a:r>
              <a:rPr lang="en-GB" dirty="0">
                <a:solidFill>
                  <a:srgbClr val="FFC000"/>
                </a:solidFill>
                <a:hlinkClick r:id="rId8">
                  <a:extLst>
                    <a:ext uri="{A12FA001-AC4F-418D-AE19-62706E023703}">
                      <ahyp:hlinkClr xmlns:ahyp="http://schemas.microsoft.com/office/drawing/2018/hyperlinkcolor" val="tx"/>
                    </a:ext>
                  </a:extLst>
                </a:hlinkClick>
              </a:rPr>
              <a:t>Round Buttons</a:t>
            </a:r>
            <a:endParaRPr lang="en-GB" dirty="0">
              <a:solidFill>
                <a:srgbClr val="FFC000"/>
              </a:solidFill>
            </a:endParaRPr>
          </a:p>
          <a:p>
            <a:pPr lvl="1">
              <a:buSzPct val="90000"/>
              <a:buBlip>
                <a:blip r:embed="rId4"/>
              </a:buBlip>
            </a:pPr>
            <a:r>
              <a:rPr lang="en-GB" dirty="0">
                <a:solidFill>
                  <a:srgbClr val="FFC000"/>
                </a:solidFill>
                <a:hlinkClick r:id="rId9">
                  <a:extLst>
                    <a:ext uri="{A12FA001-AC4F-418D-AE19-62706E023703}">
                      <ahyp:hlinkClr xmlns:ahyp="http://schemas.microsoft.com/office/drawing/2018/hyperlinkcolor" val="tx"/>
                    </a:ext>
                  </a:extLst>
                </a:hlinkClick>
              </a:rPr>
              <a:t>Block Buttons</a:t>
            </a:r>
            <a:endParaRPr lang="en-GB" dirty="0">
              <a:solidFill>
                <a:srgbClr val="FFC000"/>
              </a:solidFill>
            </a:endParaRPr>
          </a:p>
          <a:p>
            <a:pPr lvl="1">
              <a:buSzPct val="90000"/>
              <a:buBlip>
                <a:blip r:embed="rId4"/>
              </a:buBlip>
            </a:pPr>
            <a:r>
              <a:rPr lang="en-GB" dirty="0">
                <a:solidFill>
                  <a:srgbClr val="FFC000"/>
                </a:solidFill>
                <a:hlinkClick r:id="rId10">
                  <a:extLst>
                    <a:ext uri="{A12FA001-AC4F-418D-AE19-62706E023703}">
                      <ahyp:hlinkClr xmlns:ahyp="http://schemas.microsoft.com/office/drawing/2018/hyperlinkcolor" val="tx"/>
                    </a:ext>
                  </a:extLst>
                </a:hlinkClick>
              </a:rPr>
              <a:t>Full Buttons</a:t>
            </a:r>
            <a:endParaRPr lang="en-GB" dirty="0">
              <a:solidFill>
                <a:srgbClr val="FFC000"/>
              </a:solidFill>
            </a:endParaRPr>
          </a:p>
          <a:p>
            <a:pPr lvl="1">
              <a:buSzPct val="90000"/>
              <a:buBlip>
                <a:blip r:embed="rId4"/>
              </a:buBlip>
            </a:pPr>
            <a:r>
              <a:rPr lang="en-GB" dirty="0">
                <a:solidFill>
                  <a:srgbClr val="FFC000"/>
                </a:solidFill>
                <a:hlinkClick r:id="rId11">
                  <a:extLst>
                    <a:ext uri="{A12FA001-AC4F-418D-AE19-62706E023703}">
                      <ahyp:hlinkClr xmlns:ahyp="http://schemas.microsoft.com/office/drawing/2018/hyperlinkcolor" val="tx"/>
                    </a:ext>
                  </a:extLst>
                </a:hlinkClick>
              </a:rPr>
              <a:t>Button Sizes</a:t>
            </a:r>
            <a:endParaRPr lang="en-GB" dirty="0">
              <a:solidFill>
                <a:srgbClr val="FFC000"/>
              </a:solidFill>
            </a:endParaRPr>
          </a:p>
          <a:p>
            <a:pPr lvl="1">
              <a:buSzPct val="90000"/>
              <a:buBlip>
                <a:blip r:embed="rId4"/>
              </a:buBlip>
            </a:pPr>
            <a:r>
              <a:rPr lang="en-GB" dirty="0">
                <a:solidFill>
                  <a:srgbClr val="FFC000"/>
                </a:solidFill>
                <a:hlinkClick r:id="rId12">
                  <a:extLst>
                    <a:ext uri="{A12FA001-AC4F-418D-AE19-62706E023703}">
                      <ahyp:hlinkClr xmlns:ahyp="http://schemas.microsoft.com/office/drawing/2018/hyperlinkcolor" val="tx"/>
                    </a:ext>
                  </a:extLst>
                </a:hlinkClick>
              </a:rPr>
              <a:t>Icon Buttons</a:t>
            </a:r>
            <a:endParaRPr lang="en-GB" dirty="0">
              <a:solidFill>
                <a:srgbClr val="FFC000"/>
              </a:solidFill>
            </a:endParaRPr>
          </a:p>
          <a:p>
            <a:pPr lvl="1">
              <a:buSzPct val="90000"/>
              <a:buBlip>
                <a:blip r:embed="rId4"/>
              </a:buBlip>
            </a:pPr>
            <a:r>
              <a:rPr lang="en-GB" dirty="0">
                <a:solidFill>
                  <a:srgbClr val="FFC000"/>
                </a:solidFill>
                <a:hlinkClick r:id="rId13">
                  <a:extLst>
                    <a:ext uri="{A12FA001-AC4F-418D-AE19-62706E023703}">
                      <ahyp:hlinkClr xmlns:ahyp="http://schemas.microsoft.com/office/drawing/2018/hyperlinkcolor" val="tx"/>
                    </a:ext>
                  </a:extLst>
                </a:hlinkClick>
              </a:rPr>
              <a:t>Buttons In Components</a:t>
            </a:r>
            <a:endParaRPr lang="en-GB" dirty="0">
              <a:solidFill>
                <a:srgbClr val="FFC000"/>
              </a:solidFill>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Let’s add a button to our app that tells the user in a clear and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unique way that they are being directed to the Past Deliveries</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screen…</a:t>
            </a:r>
          </a:p>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pic>
        <p:nvPicPr>
          <p:cNvPr id="6" name="Picture 5">
            <a:extLst>
              <a:ext uri="{FF2B5EF4-FFF2-40B4-BE49-F238E27FC236}">
                <a16:creationId xmlns:a16="http://schemas.microsoft.com/office/drawing/2014/main" id="{A41C0CAC-A53B-4201-99FC-794D054CA324}"/>
              </a:ext>
            </a:extLst>
          </p:cNvPr>
          <p:cNvPicPr>
            <a:picLocks noChangeAspect="1"/>
          </p:cNvPicPr>
          <p:nvPr/>
        </p:nvPicPr>
        <p:blipFill rotWithShape="1">
          <a:blip r:embed="rId14"/>
          <a:srcRect l="77804" t="18333" r="2792" b="27262"/>
          <a:stretch/>
        </p:blipFill>
        <p:spPr>
          <a:xfrm>
            <a:off x="8551839" y="2294165"/>
            <a:ext cx="2269672" cy="3731079"/>
          </a:xfrm>
          <a:prstGeom prst="rect">
            <a:avLst/>
          </a:prstGeom>
        </p:spPr>
      </p:pic>
    </p:spTree>
    <p:extLst>
      <p:ext uri="{BB962C8B-B14F-4D97-AF65-F5344CB8AC3E}">
        <p14:creationId xmlns:p14="http://schemas.microsoft.com/office/powerpoint/2010/main" val="960402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fade">
                                      <p:cBhvr>
                                        <p:cTn id="37" dur="500"/>
                                        <p:tgtEl>
                                          <p:spTgt spid="10">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3" end="3"/>
                                            </p:txEl>
                                          </p:spTgt>
                                        </p:tgtEl>
                                        <p:attrNameLst>
                                          <p:attrName>style.visibility</p:attrName>
                                        </p:attrNameLst>
                                      </p:cBhvr>
                                      <p:to>
                                        <p:strVal val="visible"/>
                                      </p:to>
                                    </p:set>
                                    <p:animEffect transition="in" filter="fade">
                                      <p:cBhvr>
                                        <p:cTn id="40" dur="500"/>
                                        <p:tgtEl>
                                          <p:spTgt spid="10">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Effect transition="in" filter="fade">
                                      <p:cBhvr>
                                        <p:cTn id="43" dur="500"/>
                                        <p:tgtEl>
                                          <p:spTgt spid="10">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xEl>
                                              <p:pRg st="5" end="5"/>
                                            </p:txEl>
                                          </p:spTgt>
                                        </p:tgtEl>
                                        <p:attrNameLst>
                                          <p:attrName>style.visibility</p:attrName>
                                        </p:attrNameLst>
                                      </p:cBhvr>
                                      <p:to>
                                        <p:strVal val="visible"/>
                                      </p:to>
                                    </p:set>
                                    <p:animEffect transition="in" filter="fade">
                                      <p:cBhvr>
                                        <p:cTn id="46" dur="500"/>
                                        <p:tgtEl>
                                          <p:spTgt spid="10">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Effect transition="in" filter="fade">
                                      <p:cBhvr>
                                        <p:cTn id="49" dur="500"/>
                                        <p:tgtEl>
                                          <p:spTgt spid="10">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fade">
                                      <p:cBhvr>
                                        <p:cTn id="52" dur="500"/>
                                        <p:tgtEl>
                                          <p:spTgt spid="10">
                                            <p:txEl>
                                              <p:pRg st="7" end="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Effect transition="in" filter="fade">
                                      <p:cBhvr>
                                        <p:cTn id="55" dur="500"/>
                                        <p:tgtEl>
                                          <p:spTgt spid="10">
                                            <p:txEl>
                                              <p:pRg st="8" end="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xEl>
                                              <p:pRg st="9" end="9"/>
                                            </p:txEl>
                                          </p:spTgt>
                                        </p:tgtEl>
                                        <p:attrNameLst>
                                          <p:attrName>style.visibility</p:attrName>
                                        </p:attrNameLst>
                                      </p:cBhvr>
                                      <p:to>
                                        <p:strVal val="visible"/>
                                      </p:to>
                                    </p:set>
                                    <p:animEffect transition="in" filter="fade">
                                      <p:cBhvr>
                                        <p:cTn id="58" dur="500"/>
                                        <p:tgtEl>
                                          <p:spTgt spid="10">
                                            <p:txEl>
                                              <p:pRg st="9" end="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
                                            <p:txEl>
                                              <p:pRg st="10" end="10"/>
                                            </p:txEl>
                                          </p:spTgt>
                                        </p:tgtEl>
                                        <p:attrNameLst>
                                          <p:attrName>style.visibility</p:attrName>
                                        </p:attrNameLst>
                                      </p:cBhvr>
                                      <p:to>
                                        <p:strVal val="visible"/>
                                      </p:to>
                                    </p:set>
                                    <p:animEffect transition="in" filter="fade">
                                      <p:cBhvr>
                                        <p:cTn id="61" dur="500"/>
                                        <p:tgtEl>
                                          <p:spTgt spid="10">
                                            <p:txEl>
                                              <p:pRg st="10" end="1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0">
                                            <p:txEl>
                                              <p:pRg st="11" end="11"/>
                                            </p:txEl>
                                          </p:spTgt>
                                        </p:tgtEl>
                                        <p:attrNameLst>
                                          <p:attrName>style.visibility</p:attrName>
                                        </p:attrNameLst>
                                      </p:cBhvr>
                                      <p:to>
                                        <p:strVal val="visible"/>
                                      </p:to>
                                    </p:set>
                                    <p:animEffect transition="in" filter="fade">
                                      <p:cBhvr>
                                        <p:cTn id="64" dur="500"/>
                                        <p:tgtEl>
                                          <p:spTgt spid="10">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
                                            <p:txEl>
                                              <p:pRg st="12" end="12"/>
                                            </p:txEl>
                                          </p:spTgt>
                                        </p:tgtEl>
                                        <p:attrNameLst>
                                          <p:attrName>style.visibility</p:attrName>
                                        </p:attrNameLst>
                                      </p:cBhvr>
                                      <p:to>
                                        <p:strVal val="visible"/>
                                      </p:to>
                                    </p:set>
                                    <p:animEffect transition="in" filter="fade">
                                      <p:cBhvr>
                                        <p:cTn id="69"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Combo-breaker Components</a:t>
            </a:r>
            <a:endParaRPr lang="en-US" sz="3600" kern="1200" dirty="0">
              <a:solidFill>
                <a:srgbClr val="FFC000"/>
              </a:solidFill>
              <a:latin typeface="+mj-lt"/>
            </a:endParaRP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sp>
        <p:nvSpPr>
          <p:cNvPr id="13" name="Content Placeholder 4">
            <a:extLst>
              <a:ext uri="{FF2B5EF4-FFF2-40B4-BE49-F238E27FC236}">
                <a16:creationId xmlns:a16="http://schemas.microsoft.com/office/drawing/2014/main" id="{8166408A-6A91-408A-9CEB-3624741F0421}"/>
              </a:ext>
            </a:extLst>
          </p:cNvPr>
          <p:cNvSpPr>
            <a:spLocks noGrp="1"/>
          </p:cNvSpPr>
          <p:nvPr>
            <p:ph sz="half" idx="1"/>
          </p:nvPr>
        </p:nvSpPr>
        <p:spPr>
          <a:xfrm>
            <a:off x="838200" y="1825625"/>
            <a:ext cx="5872993" cy="4667250"/>
          </a:xfrm>
        </p:spPr>
        <p:txBody>
          <a:bodyPr>
            <a:normAutofit fontScale="92500" lnSpcReduction="20000"/>
          </a:bodyPr>
          <a:lstStyle/>
          <a:p>
            <a:pPr>
              <a:buSzPct val="90000"/>
              <a:buBlip>
                <a:blip r:embed="rId4">
                  <a:extLst/>
                </a:blip>
              </a:buBlip>
            </a:pPr>
            <a:r>
              <a:rPr lang="en-GB" dirty="0">
                <a:solidFill>
                  <a:schemeClr val="bg1"/>
                </a:solidFill>
              </a:rPr>
              <a:t>Why settle for one component when you can have more? </a:t>
            </a:r>
          </a:p>
          <a:p>
            <a:pPr>
              <a:buSzPct val="90000"/>
              <a:buBlip>
                <a:blip r:embed="rId4">
                  <a:extLst/>
                </a:blip>
              </a:buBlip>
            </a:pPr>
            <a:r>
              <a:rPr lang="en-GB" dirty="0">
                <a:solidFill>
                  <a:schemeClr val="bg1"/>
                </a:solidFill>
              </a:rPr>
              <a:t>By combining components we can create our own super-components that really work for our users</a:t>
            </a:r>
          </a:p>
          <a:p>
            <a:pPr>
              <a:buSzPct val="90000"/>
              <a:buBlip>
                <a:blip r:embed="rId4">
                  <a:extLst/>
                </a:blip>
              </a:buBlip>
            </a:pPr>
            <a:r>
              <a:rPr lang="en-GB" dirty="0">
                <a:solidFill>
                  <a:schemeClr val="bg1"/>
                </a:solidFill>
              </a:rPr>
              <a:t>Beware though, not all of them </a:t>
            </a:r>
            <a:br>
              <a:rPr lang="en-GB" dirty="0">
                <a:solidFill>
                  <a:schemeClr val="bg1"/>
                </a:solidFill>
              </a:rPr>
            </a:br>
            <a:r>
              <a:rPr lang="en-GB" dirty="0">
                <a:solidFill>
                  <a:schemeClr val="bg1"/>
                </a:solidFill>
              </a:rPr>
              <a:t>can be combined. To avoid </a:t>
            </a:r>
            <a:br>
              <a:rPr lang="en-GB" dirty="0">
                <a:solidFill>
                  <a:schemeClr val="bg1"/>
                </a:solidFill>
              </a:rPr>
            </a:br>
            <a:r>
              <a:rPr lang="en-GB" dirty="0">
                <a:solidFill>
                  <a:schemeClr val="bg1"/>
                </a:solidFill>
              </a:rPr>
              <a:t>hideous franken-</a:t>
            </a:r>
            <a:r>
              <a:rPr lang="en-GB" dirty="0" err="1">
                <a:solidFill>
                  <a:schemeClr val="bg1"/>
                </a:solidFill>
              </a:rPr>
              <a:t>ponants</a:t>
            </a:r>
            <a:r>
              <a:rPr lang="en-GB" dirty="0">
                <a:solidFill>
                  <a:schemeClr val="bg1"/>
                </a:solidFill>
              </a:rPr>
              <a:t> ask </a:t>
            </a:r>
            <a:br>
              <a:rPr lang="en-GB" dirty="0">
                <a:solidFill>
                  <a:schemeClr val="bg1"/>
                </a:solidFill>
              </a:rPr>
            </a:br>
            <a:r>
              <a:rPr lang="en-GB" dirty="0">
                <a:solidFill>
                  <a:schemeClr val="bg1"/>
                </a:solidFill>
              </a:rPr>
              <a:t>yourself the Jurassic question: </a:t>
            </a:r>
            <a:br>
              <a:rPr lang="en-GB" dirty="0">
                <a:solidFill>
                  <a:schemeClr val="bg1"/>
                </a:solidFill>
              </a:rPr>
            </a:br>
            <a:br>
              <a:rPr lang="en-GB" dirty="0">
                <a:solidFill>
                  <a:srgbClr val="FFC000"/>
                </a:solidFill>
              </a:rPr>
            </a:br>
            <a:r>
              <a:rPr lang="en-GB" sz="2200" dirty="0">
                <a:solidFill>
                  <a:srgbClr val="FFC000"/>
                </a:solidFill>
                <a:latin typeface="BorisBlackBloxx" panose="02000605020000020004" pitchFamily="2" charset="0"/>
              </a:rPr>
              <a:t>“I could do this, but should I?”</a:t>
            </a:r>
            <a:br>
              <a:rPr lang="en-GB" dirty="0">
                <a:solidFill>
                  <a:srgbClr val="FFFF00"/>
                </a:solidFill>
                <a:latin typeface="BorisBlackBloxx" panose="02000605020000020004" pitchFamily="2" charset="0"/>
              </a:rPr>
            </a:br>
            <a:br>
              <a:rPr lang="en-GB" dirty="0">
                <a:solidFill>
                  <a:srgbClr val="FFFF00"/>
                </a:solidFill>
                <a:latin typeface="BorisBlackBloxx" panose="02000605020000020004" pitchFamily="2" charset="0"/>
              </a:rPr>
            </a:br>
            <a:r>
              <a:rPr lang="en-GB" dirty="0">
                <a:solidFill>
                  <a:schemeClr val="bg1"/>
                </a:solidFill>
              </a:rPr>
              <a:t>Let’s take a look at a quick </a:t>
            </a:r>
            <a:br>
              <a:rPr lang="en-GB" dirty="0">
                <a:solidFill>
                  <a:schemeClr val="bg1"/>
                </a:solidFill>
              </a:rPr>
            </a:br>
            <a:r>
              <a:rPr lang="en-GB" dirty="0">
                <a:solidFill>
                  <a:schemeClr val="bg1"/>
                </a:solidFill>
              </a:rPr>
              <a:t>example…</a:t>
            </a:r>
          </a:p>
        </p:txBody>
      </p:sp>
      <p:pic>
        <p:nvPicPr>
          <p:cNvPr id="8" name="Picture 7">
            <a:extLst>
              <a:ext uri="{FF2B5EF4-FFF2-40B4-BE49-F238E27FC236}">
                <a16:creationId xmlns:a16="http://schemas.microsoft.com/office/drawing/2014/main" id="{D6D086DB-90CE-439B-8C63-8799A4CCE7BF}"/>
              </a:ext>
            </a:extLst>
          </p:cNvPr>
          <p:cNvPicPr>
            <a:picLocks noChangeAspect="1"/>
          </p:cNvPicPr>
          <p:nvPr/>
        </p:nvPicPr>
        <p:blipFill rotWithShape="1">
          <a:blip r:embed="rId5"/>
          <a:srcRect l="77874" t="18214" r="2932" b="27262"/>
          <a:stretch/>
        </p:blipFill>
        <p:spPr>
          <a:xfrm>
            <a:off x="8743950" y="2289628"/>
            <a:ext cx="2245180" cy="3739243"/>
          </a:xfrm>
          <a:prstGeom prst="rect">
            <a:avLst/>
          </a:prstGeom>
        </p:spPr>
      </p:pic>
    </p:spTree>
    <p:extLst>
      <p:ext uri="{BB962C8B-B14F-4D97-AF65-F5344CB8AC3E}">
        <p14:creationId xmlns:p14="http://schemas.microsoft.com/office/powerpoint/2010/main" val="2470420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WHAT DID WE LEARN THIS TIME?</a:t>
            </a:r>
            <a:endParaRPr lang="en-GB" dirty="0">
              <a:solidFill>
                <a:schemeClr val="tx1"/>
              </a:solidFill>
            </a:endParaRPr>
          </a:p>
        </p:txBody>
      </p:sp>
      <p:sp>
        <p:nvSpPr>
          <p:cNvPr id="10" name="Content Placeholder 2">
            <a:extLst>
              <a:ext uri="{FF2B5EF4-FFF2-40B4-BE49-F238E27FC236}">
                <a16:creationId xmlns:a16="http://schemas.microsoft.com/office/drawing/2014/main" id="{A777101F-0FE4-41C8-8D3A-5A6555029220}"/>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90000"/>
              <a:buBlip>
                <a:blip r:embed="rId3"/>
              </a:buBlip>
            </a:pPr>
            <a:r>
              <a:rPr lang="en-GB" sz="2400" dirty="0">
                <a:solidFill>
                  <a:schemeClr val="bg1"/>
                </a:solidFill>
              </a:rPr>
              <a:t>Forgot what you know about the navigation stack (told you to trust me)</a:t>
            </a:r>
          </a:p>
          <a:p>
            <a:pPr>
              <a:buSzPct val="90000"/>
              <a:buBlip>
                <a:blip r:embed="rId3"/>
              </a:buBlip>
            </a:pPr>
            <a:r>
              <a:rPr lang="en-GB" sz="2400" dirty="0">
                <a:solidFill>
                  <a:schemeClr val="bg1"/>
                </a:solidFill>
              </a:rPr>
              <a:t>Types of navigation</a:t>
            </a:r>
          </a:p>
          <a:p>
            <a:pPr>
              <a:buSzPct val="90000"/>
              <a:buBlip>
                <a:blip r:embed="rId3"/>
              </a:buBlip>
            </a:pPr>
            <a:r>
              <a:rPr lang="en-GB" sz="2400" dirty="0">
                <a:solidFill>
                  <a:schemeClr val="bg1"/>
                </a:solidFill>
              </a:rPr>
              <a:t>What Ionic can really do with some cool components </a:t>
            </a:r>
          </a:p>
        </p:txBody>
      </p:sp>
    </p:spTree>
    <p:extLst>
      <p:ext uri="{BB962C8B-B14F-4D97-AF65-F5344CB8AC3E}">
        <p14:creationId xmlns:p14="http://schemas.microsoft.com/office/powerpoint/2010/main" val="31001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THIS TIME’S CHALLENGE!</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SzPct val="50000"/>
              <a:buNone/>
            </a:pPr>
            <a:r>
              <a:rPr lang="en-GB" sz="2400" dirty="0">
                <a:solidFill>
                  <a:schemeClr val="bg1"/>
                </a:solidFill>
              </a:rPr>
              <a:t>Pick a component that we haven’t tried yet and add it to your app using the Ionic Documentation.</a:t>
            </a:r>
          </a:p>
        </p:txBody>
      </p:sp>
    </p:spTree>
    <p:extLst>
      <p:ext uri="{BB962C8B-B14F-4D97-AF65-F5344CB8AC3E}">
        <p14:creationId xmlns:p14="http://schemas.microsoft.com/office/powerpoint/2010/main" val="332614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GB" dirty="0">
                <a:solidFill>
                  <a:srgbClr val="FFC000"/>
                </a:solidFill>
              </a:rPr>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2"/>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3"/>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4"/>
              </a:rPr>
              <a:t>http://www.facebook.com/webdevwolf</a:t>
            </a:r>
            <a:r>
              <a:rPr lang="en-GB" sz="2000" dirty="0">
                <a:solidFill>
                  <a:schemeClr val="bg1"/>
                </a:solidFill>
              </a:rPr>
              <a:t> </a:t>
            </a:r>
          </a:p>
        </p:txBody>
      </p:sp>
      <p:pic>
        <p:nvPicPr>
          <p:cNvPr id="8" name="Picture 7">
            <a:extLst>
              <a:ext uri="{FF2B5EF4-FFF2-40B4-BE49-F238E27FC236}">
                <a16:creationId xmlns:a16="http://schemas.microsoft.com/office/drawing/2014/main" id="{0412950B-7B66-491E-AF3E-D7FF1BEEC2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61860">
            <a:off x="7559116" y="3396587"/>
            <a:ext cx="4066611" cy="240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73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NEXT TIME…</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r>
              <a:rPr lang="en-GB" sz="2400" dirty="0">
                <a:solidFill>
                  <a:schemeClr val="bg1"/>
                </a:solidFill>
              </a:rPr>
              <a:t>We’re going to be carrying on looking at our components and how we can apply them to our delivery app </a:t>
            </a:r>
            <a:r>
              <a:rPr lang="en-GB" sz="2400" dirty="0">
                <a:solidFill>
                  <a:schemeClr val="bg1"/>
                </a:solidFill>
                <a:sym typeface="Wingdings" panose="05000000000000000000" pitchFamily="2" charset="2"/>
              </a:rPr>
              <a:t></a:t>
            </a:r>
            <a:endParaRPr lang="en-GB" sz="2400" dirty="0">
              <a:solidFill>
                <a:schemeClr val="bg1"/>
              </a:solidFill>
            </a:endParaRPr>
          </a:p>
          <a:p>
            <a:pPr marL="0" indent="0">
              <a:buSzPct val="50000"/>
              <a:buNone/>
            </a:pPr>
            <a:endParaRPr lang="en-GB" sz="2000" dirty="0">
              <a:solidFill>
                <a:schemeClr val="bg1"/>
              </a:solidFill>
            </a:endParaRPr>
          </a:p>
        </p:txBody>
      </p:sp>
      <p:pic>
        <p:nvPicPr>
          <p:cNvPr id="13314" name="Picture 2" descr="Image result for ionic">
            <a:extLst>
              <a:ext uri="{FF2B5EF4-FFF2-40B4-BE49-F238E27FC236}">
                <a16:creationId xmlns:a16="http://schemas.microsoft.com/office/drawing/2014/main" id="{29C4D676-839F-49BF-9938-D42CFD501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735" y="1091645"/>
            <a:ext cx="3836915" cy="13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0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fade">
                                      <p:cBhvr>
                                        <p:cTn id="13" dur="500"/>
                                        <p:tgtEl>
                                          <p:spTgt spid="133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248760" cy="3277961"/>
          </a:xfrm>
        </p:spPr>
        <p:txBody>
          <a:bodyPr vert="horz" lIns="91440" tIns="45720" rIns="91440" bIns="45720" rtlCol="0" anchor="t">
            <a:normAutofit/>
          </a:bodyPr>
          <a:lstStyle/>
          <a:p>
            <a:r>
              <a:rPr lang="en-US" sz="5400" kern="1200" dirty="0">
                <a:solidFill>
                  <a:schemeClr val="tx1"/>
                </a:solidFill>
                <a:latin typeface="Jaapokki" panose="00000500000000000000" pitchFamily="50" charset="0"/>
              </a:rPr>
              <a:t>INTRODUCTION</a:t>
            </a:r>
          </a:p>
        </p:txBody>
      </p:sp>
      <p:sp>
        <p:nvSpPr>
          <p:cNvPr id="3" name="Text Placeholder 2"/>
          <p:cNvSpPr>
            <a:spLocks noGrp="1"/>
          </p:cNvSpPr>
          <p:nvPr>
            <p:ph type="body" idx="1"/>
          </p:nvPr>
        </p:nvSpPr>
        <p:spPr>
          <a:xfrm>
            <a:off x="804672" y="1300450"/>
            <a:ext cx="4167376" cy="1155525"/>
          </a:xfrm>
        </p:spPr>
        <p:txBody>
          <a:bodyPr vert="horz" lIns="91440" tIns="45720" rIns="91440" bIns="45720" rtlCol="0" anchor="b">
            <a:normAutofit/>
          </a:bodyPr>
          <a:lstStyle/>
          <a:p>
            <a:r>
              <a:rPr lang="en-US" sz="2400" dirty="0">
                <a:solidFill>
                  <a:srgbClr val="FFC000"/>
                </a:solidFill>
              </a:rPr>
              <a:t>Let’s get on the road…</a:t>
            </a:r>
          </a:p>
        </p:txBody>
      </p:sp>
    </p:spTree>
    <p:extLst>
      <p:ext uri="{BB962C8B-B14F-4D97-AF65-F5344CB8AC3E}">
        <p14:creationId xmlns:p14="http://schemas.microsoft.com/office/powerpoint/2010/main" val="273243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latin typeface="Jaapokki" panose="00000500000000000000" pitchFamily="50" charset="0"/>
              </a:rPr>
              <a:t>WHAT DID WE DO LAST TIME?</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90000"/>
              <a:buBlip>
                <a:blip r:embed="rId2"/>
              </a:buBlip>
            </a:pPr>
            <a:r>
              <a:rPr lang="en-GB" sz="2400" dirty="0">
                <a:solidFill>
                  <a:schemeClr val="bg1"/>
                </a:solidFill>
              </a:rPr>
              <a:t>Finding out what Ionic is and does</a:t>
            </a:r>
          </a:p>
          <a:p>
            <a:pPr>
              <a:buSzPct val="90000"/>
              <a:buBlip>
                <a:blip r:embed="rId2"/>
              </a:buBlip>
            </a:pPr>
            <a:r>
              <a:rPr lang="en-GB" sz="2400" dirty="0">
                <a:solidFill>
                  <a:schemeClr val="bg1"/>
                </a:solidFill>
              </a:rPr>
              <a:t>Starting our first Ionic Mobile App</a:t>
            </a:r>
          </a:p>
          <a:p>
            <a:pPr>
              <a:buSzPct val="90000"/>
              <a:buBlip>
                <a:blip r:embed="rId2"/>
              </a:buBlip>
            </a:pPr>
            <a:r>
              <a:rPr lang="en-GB" sz="2400" dirty="0">
                <a:solidFill>
                  <a:schemeClr val="bg1"/>
                </a:solidFill>
              </a:rPr>
              <a:t>Looking at how navigation works in Ionic</a:t>
            </a:r>
          </a:p>
          <a:p>
            <a:pPr>
              <a:buSzPct val="90000"/>
              <a:buBlip>
                <a:blip r:embed="rId2"/>
              </a:buBlip>
            </a:pPr>
            <a:r>
              <a:rPr lang="en-GB" sz="2400" dirty="0">
                <a:solidFill>
                  <a:schemeClr val="bg1"/>
                </a:solidFill>
              </a:rPr>
              <a:t>Creating a skeleton app</a:t>
            </a:r>
          </a:p>
        </p:txBody>
      </p:sp>
    </p:spTree>
    <p:extLst>
      <p:ext uri="{BB962C8B-B14F-4D97-AF65-F5344CB8AC3E}">
        <p14:creationId xmlns:p14="http://schemas.microsoft.com/office/powerpoint/2010/main" val="3681001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latin typeface="Jaapokki" panose="00000500000000000000" pitchFamily="50" charset="0"/>
              </a:rPr>
              <a:t>WHAT ARE WE DOING TODAY?</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90000"/>
              <a:buBlip>
                <a:blip r:embed="rId2"/>
              </a:buBlip>
            </a:pPr>
            <a:r>
              <a:rPr lang="en-GB" sz="2400" dirty="0">
                <a:solidFill>
                  <a:schemeClr val="bg1"/>
                </a:solidFill>
              </a:rPr>
              <a:t>Forget what you know about the navigation stack (trust me)</a:t>
            </a:r>
          </a:p>
          <a:p>
            <a:pPr>
              <a:buSzPct val="90000"/>
              <a:buBlip>
                <a:blip r:embed="rId2"/>
              </a:buBlip>
            </a:pPr>
            <a:r>
              <a:rPr lang="en-GB" sz="2400" dirty="0">
                <a:solidFill>
                  <a:schemeClr val="bg1"/>
                </a:solidFill>
              </a:rPr>
              <a:t>Types of navigation</a:t>
            </a:r>
          </a:p>
          <a:p>
            <a:pPr>
              <a:buSzPct val="90000"/>
              <a:buBlip>
                <a:blip r:embed="rId2"/>
              </a:buBlip>
            </a:pPr>
            <a:r>
              <a:rPr lang="en-GB" sz="2400" dirty="0">
                <a:solidFill>
                  <a:schemeClr val="bg1"/>
                </a:solidFill>
              </a:rPr>
              <a:t>What Ionic can really do with some cool components </a:t>
            </a:r>
          </a:p>
        </p:txBody>
      </p:sp>
    </p:spTree>
    <p:extLst>
      <p:ext uri="{BB962C8B-B14F-4D97-AF65-F5344CB8AC3E}">
        <p14:creationId xmlns:p14="http://schemas.microsoft.com/office/powerpoint/2010/main" val="341148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GB" dirty="0">
                <a:solidFill>
                  <a:srgbClr val="FFC000"/>
                </a:solidFill>
                <a:latin typeface="Jaapokki" panose="00000500000000000000" pitchFamily="50" charset="0"/>
              </a:rPr>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2"/>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3"/>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4"/>
              </a:rPr>
              <a:t>http://www.facebook.com/webdevwolf</a:t>
            </a:r>
            <a:r>
              <a:rPr lang="en-GB" sz="2000" dirty="0">
                <a:solidFill>
                  <a:schemeClr val="bg1"/>
                </a:solidFill>
              </a:rPr>
              <a:t> </a:t>
            </a:r>
          </a:p>
        </p:txBody>
      </p:sp>
      <p:pic>
        <p:nvPicPr>
          <p:cNvPr id="6" name="Picture 5">
            <a:extLst>
              <a:ext uri="{FF2B5EF4-FFF2-40B4-BE49-F238E27FC236}">
                <a16:creationId xmlns:a16="http://schemas.microsoft.com/office/drawing/2014/main" id="{4AC72C5C-0D59-4A0E-9121-6581E32AB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61860">
            <a:off x="7559116" y="3396587"/>
            <a:ext cx="4066611" cy="240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2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Navigation Types</a:t>
            </a:r>
            <a:endParaRPr lang="en-US" sz="3600"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90000"/>
              <a:buBlip>
                <a:blip r:embed="rId2">
                  <a:extLst/>
                </a:blip>
              </a:buBlip>
            </a:pPr>
            <a:r>
              <a:rPr lang="en-GB" dirty="0">
                <a:solidFill>
                  <a:schemeClr val="bg1"/>
                </a:solidFill>
              </a:rPr>
              <a:t>There are two types of navigation in Ionic</a:t>
            </a:r>
          </a:p>
          <a:p>
            <a:pPr lvl="1">
              <a:buSzPct val="90000"/>
              <a:buBlip>
                <a:blip r:embed="rId2">
                  <a:extLst/>
                </a:blip>
              </a:buBlip>
            </a:pPr>
            <a:r>
              <a:rPr lang="en-GB" dirty="0">
                <a:solidFill>
                  <a:schemeClr val="bg1"/>
                </a:solidFill>
              </a:rPr>
              <a:t>Side Menu </a:t>
            </a:r>
            <a:r>
              <a:rPr lang="en-GB" sz="1800" b="1" dirty="0">
                <a:solidFill>
                  <a:srgbClr val="FFC000"/>
                </a:solidFill>
              </a:rPr>
              <a:t>$ ionic start myApp sidemenu</a:t>
            </a:r>
            <a:endParaRPr lang="en-GB" sz="1800" dirty="0">
              <a:solidFill>
                <a:srgbClr val="FFC000"/>
              </a:solidFill>
            </a:endParaRPr>
          </a:p>
          <a:p>
            <a:pPr lvl="1">
              <a:buSzPct val="90000"/>
              <a:buBlip>
                <a:blip r:embed="rId2">
                  <a:extLst/>
                </a:blip>
              </a:buBlip>
            </a:pPr>
            <a:r>
              <a:rPr lang="en-GB" dirty="0">
                <a:solidFill>
                  <a:schemeClr val="bg1"/>
                </a:solidFill>
              </a:rPr>
              <a:t>Tabs </a:t>
            </a:r>
            <a:r>
              <a:rPr lang="en-GB" sz="1800" b="1" dirty="0">
                <a:solidFill>
                  <a:srgbClr val="FFC000"/>
                </a:solidFill>
              </a:rPr>
              <a:t>$ ionic start myApp tabs</a:t>
            </a:r>
            <a:endParaRPr lang="en-GB" sz="1800" dirty="0">
              <a:solidFill>
                <a:srgbClr val="FFC000"/>
              </a:solidFill>
            </a:endParaRPr>
          </a:p>
          <a:p>
            <a:pPr>
              <a:buSzPct val="90000"/>
              <a:buBlip>
                <a:blip r:embed="rId2">
                  <a:extLst/>
                </a:blip>
              </a:buBlip>
            </a:pPr>
            <a:r>
              <a:rPr lang="en-GB" dirty="0">
                <a:solidFill>
                  <a:schemeClr val="bg1"/>
                </a:solidFill>
              </a:rPr>
              <a:t>We can use both together, but for usability reasons it’s best to </a:t>
            </a:r>
            <a:br>
              <a:rPr lang="en-GB" dirty="0">
                <a:solidFill>
                  <a:schemeClr val="bg1"/>
                </a:solidFill>
              </a:rPr>
            </a:br>
            <a:r>
              <a:rPr lang="en-GB" dirty="0">
                <a:solidFill>
                  <a:schemeClr val="bg1"/>
                </a:solidFill>
              </a:rPr>
              <a:t>choose one</a:t>
            </a:r>
          </a:p>
          <a:p>
            <a:pPr>
              <a:buSzPct val="90000"/>
              <a:buBlip>
                <a:blip r:embed="rId2">
                  <a:extLst/>
                </a:blip>
              </a:buBlip>
            </a:pPr>
            <a:r>
              <a:rPr lang="en-GB" dirty="0">
                <a:solidFill>
                  <a:schemeClr val="bg1"/>
                </a:solidFill>
              </a:rPr>
              <a:t>So, which one is right for your </a:t>
            </a:r>
            <a:br>
              <a:rPr lang="en-GB" dirty="0">
                <a:solidFill>
                  <a:schemeClr val="bg1"/>
                </a:solidFill>
              </a:rPr>
            </a:br>
            <a:r>
              <a:rPr lang="en-GB" dirty="0">
                <a:solidFill>
                  <a:schemeClr val="bg1"/>
                </a:solidFill>
              </a:rPr>
              <a:t>app? First lets think of our </a:t>
            </a:r>
            <a:br>
              <a:rPr lang="en-GB" dirty="0">
                <a:solidFill>
                  <a:schemeClr val="bg1"/>
                </a:solidFill>
              </a:rPr>
            </a:br>
            <a:r>
              <a:rPr lang="en-GB" dirty="0">
                <a:solidFill>
                  <a:schemeClr val="bg1"/>
                </a:solidFill>
              </a:rPr>
              <a:t>users</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ionic side menu">
            <a:extLst>
              <a:ext uri="{FF2B5EF4-FFF2-40B4-BE49-F238E27FC236}">
                <a16:creationId xmlns:a16="http://schemas.microsoft.com/office/drawing/2014/main" id="{2E4CD21A-6802-4782-96C4-51C1A28811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7376" y="2055813"/>
            <a:ext cx="1611272" cy="28656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onic tab menu">
            <a:extLst>
              <a:ext uri="{FF2B5EF4-FFF2-40B4-BE49-F238E27FC236}">
                <a16:creationId xmlns:a16="http://schemas.microsoft.com/office/drawing/2014/main" id="{4DC762C8-2768-4F8E-8BF6-85F2C106D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921" y="3770250"/>
            <a:ext cx="1678665" cy="24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44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Navigation Types </a:t>
            </a:r>
            <a:r>
              <a:rPr lang="en-GB" sz="3600" kern="1200" dirty="0">
                <a:solidFill>
                  <a:srgbClr val="262626"/>
                </a:solidFill>
              </a:rPr>
              <a:t>Tabs</a:t>
            </a:r>
            <a:endParaRPr lang="en-US" sz="3600" kern="1200" dirty="0">
              <a:solidFill>
                <a:srgbClr val="262626"/>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90000"/>
              <a:buBlip>
                <a:blip r:embed="rId2">
                  <a:extLst/>
                </a:blip>
              </a:buBlip>
            </a:pPr>
            <a:r>
              <a:rPr lang="en-GB" dirty="0">
                <a:solidFill>
                  <a:schemeClr val="bg1"/>
                </a:solidFill>
              </a:rPr>
              <a:t>Tabs give the user a very familiar user experience and improve the look and feel of small apps</a:t>
            </a:r>
          </a:p>
          <a:p>
            <a:pPr>
              <a:buSzPct val="90000"/>
              <a:buBlip>
                <a:blip r:embed="rId2">
                  <a:extLst/>
                </a:blip>
              </a:buBlip>
            </a:pPr>
            <a:r>
              <a:rPr lang="en-GB" dirty="0">
                <a:solidFill>
                  <a:schemeClr val="bg1"/>
                </a:solidFill>
              </a:rPr>
              <a:t>The example to the right simply use’s the phones camera to read a QR or barcode</a:t>
            </a:r>
          </a:p>
          <a:p>
            <a:pPr>
              <a:buSzPct val="90000"/>
              <a:buBlip>
                <a:blip r:embed="rId2">
                  <a:extLst/>
                </a:blip>
              </a:buBlip>
            </a:pPr>
            <a:r>
              <a:rPr lang="en-GB" dirty="0">
                <a:solidFill>
                  <a:schemeClr val="bg1"/>
                </a:solidFill>
              </a:rPr>
              <a:t>We want it to feel like an </a:t>
            </a:r>
            <a:br>
              <a:rPr lang="en-GB" dirty="0">
                <a:solidFill>
                  <a:schemeClr val="bg1"/>
                </a:solidFill>
              </a:rPr>
            </a:br>
            <a:r>
              <a:rPr lang="en-GB" dirty="0">
                <a:solidFill>
                  <a:schemeClr val="bg1"/>
                </a:solidFill>
              </a:rPr>
              <a:t>extension of the device, not an independent experience</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C029722-5F27-4336-9078-6E8725887848}"/>
              </a:ext>
            </a:extLst>
          </p:cNvPr>
          <p:cNvPicPr>
            <a:picLocks noChangeAspect="1"/>
          </p:cNvPicPr>
          <p:nvPr/>
        </p:nvPicPr>
        <p:blipFill rotWithShape="1">
          <a:blip r:embed="rId3"/>
          <a:srcRect l="28525" t="15119" r="51163" b="22976"/>
          <a:stretch/>
        </p:blipFill>
        <p:spPr>
          <a:xfrm>
            <a:off x="8445702" y="2055813"/>
            <a:ext cx="2375809" cy="4245429"/>
          </a:xfrm>
          <a:prstGeom prst="rect">
            <a:avLst/>
          </a:prstGeom>
        </p:spPr>
      </p:pic>
    </p:spTree>
    <p:extLst>
      <p:ext uri="{BB962C8B-B14F-4D97-AF65-F5344CB8AC3E}">
        <p14:creationId xmlns:p14="http://schemas.microsoft.com/office/powerpoint/2010/main" val="3508503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rgbClr val="FFC000"/>
                </a:solidFill>
              </a:rPr>
              <a:t>Navigation For Our Delivery App</a:t>
            </a:r>
            <a:endParaRPr lang="en-US" sz="3600" kern="1200" dirty="0">
              <a:solidFill>
                <a:srgbClr val="FFC000"/>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90000"/>
              <a:buBlip>
                <a:blip r:embed="rId2">
                  <a:extLst/>
                </a:blip>
              </a:buBlip>
            </a:pPr>
            <a:r>
              <a:rPr lang="en-GB" dirty="0">
                <a:solidFill>
                  <a:schemeClr val="bg1"/>
                </a:solidFill>
              </a:rPr>
              <a:t>We have a lot of pages to navigate with our Delivery App – which could leave the tabs bar cluttered – so we put our links in a side menu</a:t>
            </a:r>
          </a:p>
          <a:p>
            <a:pPr>
              <a:buSzPct val="90000"/>
              <a:buBlip>
                <a:blip r:embed="rId2">
                  <a:extLst/>
                </a:blip>
              </a:buBlip>
            </a:pPr>
            <a:r>
              <a:rPr lang="en-GB" dirty="0">
                <a:solidFill>
                  <a:schemeClr val="bg1"/>
                </a:solidFill>
              </a:rPr>
              <a:t>We can also customise our menu giving the user a richer experience </a:t>
            </a:r>
          </a:p>
          <a:p>
            <a:pPr>
              <a:buSzPct val="90000"/>
              <a:buBlip>
                <a:blip r:embed="rId2">
                  <a:extLst/>
                </a:blip>
              </a:buBlip>
            </a:pPr>
            <a:r>
              <a:rPr lang="en-GB" dirty="0">
                <a:solidFill>
                  <a:schemeClr val="bg1"/>
                </a:solidFill>
              </a:rPr>
              <a:t>Let’s take a look at how we’d do </a:t>
            </a:r>
            <a:br>
              <a:rPr lang="en-GB" dirty="0">
                <a:solidFill>
                  <a:schemeClr val="bg1"/>
                </a:solidFill>
              </a:rPr>
            </a:br>
            <a:r>
              <a:rPr lang="en-GB" dirty="0">
                <a:solidFill>
                  <a:schemeClr val="bg1"/>
                </a:solidFill>
              </a:rPr>
              <a:t>this in our app…time to give </a:t>
            </a:r>
            <a:br>
              <a:rPr lang="en-GB" dirty="0">
                <a:solidFill>
                  <a:schemeClr val="bg1"/>
                </a:solidFill>
              </a:rPr>
            </a:br>
            <a:r>
              <a:rPr lang="en-GB" dirty="0">
                <a:solidFill>
                  <a:schemeClr val="bg1"/>
                </a:solidFill>
              </a:rPr>
              <a:t>those skeletons some funny </a:t>
            </a:r>
            <a:br>
              <a:rPr lang="en-GB" dirty="0">
                <a:solidFill>
                  <a:schemeClr val="bg1"/>
                </a:solidFill>
              </a:rPr>
            </a:br>
            <a:r>
              <a:rPr lang="en-GB" dirty="0">
                <a:solidFill>
                  <a:schemeClr val="bg1"/>
                </a:solidFill>
              </a:rPr>
              <a:t>bones!</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54781CF-8EED-40DC-B70A-8C74F42AD58C}"/>
              </a:ext>
            </a:extLst>
          </p:cNvPr>
          <p:cNvPicPr>
            <a:picLocks noChangeAspect="1"/>
          </p:cNvPicPr>
          <p:nvPr/>
        </p:nvPicPr>
        <p:blipFill rotWithShape="1">
          <a:blip r:embed="rId3"/>
          <a:srcRect l="28455" t="15357" r="51303" b="24667"/>
          <a:stretch/>
        </p:blipFill>
        <p:spPr>
          <a:xfrm>
            <a:off x="8453867" y="2217760"/>
            <a:ext cx="2367644" cy="4113168"/>
          </a:xfrm>
          <a:prstGeom prst="rect">
            <a:avLst/>
          </a:prstGeom>
        </p:spPr>
      </p:pic>
    </p:spTree>
    <p:extLst>
      <p:ext uri="{BB962C8B-B14F-4D97-AF65-F5344CB8AC3E}">
        <p14:creationId xmlns:p14="http://schemas.microsoft.com/office/powerpoint/2010/main" val="2927392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4800" dirty="0">
                <a:solidFill>
                  <a:schemeClr val="tx1"/>
                </a:solidFill>
              </a:rPr>
              <a:t>UNLOCKING IONIC</a:t>
            </a:r>
            <a:endParaRPr lang="en-US" sz="4800" kern="1200" dirty="0">
              <a:solidFill>
                <a:schemeClr val="tx1"/>
              </a:solidFill>
            </a:endParaRP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dirty="0">
                <a:solidFill>
                  <a:srgbClr val="FFC000"/>
                </a:solidFill>
              </a:rPr>
              <a:t>A</a:t>
            </a:r>
            <a:r>
              <a:rPr lang="en-US" sz="1600" dirty="0">
                <a:solidFill>
                  <a:schemeClr val="accent4">
                    <a:lumMod val="75000"/>
                  </a:schemeClr>
                </a:solidFill>
                <a:latin typeface="Ink Free" panose="03080402000500000000" pitchFamily="66" charset="0"/>
              </a:rPr>
              <a:t> </a:t>
            </a:r>
            <a:r>
              <a:rPr lang="en-US" dirty="0">
                <a:solidFill>
                  <a:srgbClr val="FFC000"/>
                </a:solidFill>
              </a:rPr>
              <a:t>pandora’s box of awesome, powerful components</a:t>
            </a:r>
          </a:p>
        </p:txBody>
      </p:sp>
    </p:spTree>
    <p:extLst>
      <p:ext uri="{BB962C8B-B14F-4D97-AF65-F5344CB8AC3E}">
        <p14:creationId xmlns:p14="http://schemas.microsoft.com/office/powerpoint/2010/main" val="929278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6998</TotalTime>
  <Words>728</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BorisBlackBloxx</vt:lpstr>
      <vt:lpstr>Calibri</vt:lpstr>
      <vt:lpstr>Calibri Light</vt:lpstr>
      <vt:lpstr>Ink Free</vt:lpstr>
      <vt:lpstr>Jaapokki</vt:lpstr>
      <vt:lpstr>Springsteel Lig</vt:lpstr>
      <vt:lpstr>Wingdings</vt:lpstr>
      <vt:lpstr>Office Theme</vt:lpstr>
      <vt:lpstr> UNLOCKING </vt:lpstr>
      <vt:lpstr>INTRODUCTION</vt:lpstr>
      <vt:lpstr>WHAT DID WE DO LAST TIME?</vt:lpstr>
      <vt:lpstr>WHAT ARE WE DOING TODAY?</vt:lpstr>
      <vt:lpstr>Need Help?</vt:lpstr>
      <vt:lpstr>Navigation Types</vt:lpstr>
      <vt:lpstr>Navigation Types Tabs</vt:lpstr>
      <vt:lpstr>Navigation For Our Delivery App</vt:lpstr>
      <vt:lpstr>UNLOCKING IONIC</vt:lpstr>
      <vt:lpstr>Whoa Li, Slow Down! What’s A Component? </vt:lpstr>
      <vt:lpstr>A Small Disclaimer…</vt:lpstr>
      <vt:lpstr>Lovely Lists</vt:lpstr>
      <vt:lpstr>Brilliant Buttons</vt:lpstr>
      <vt:lpstr>Combo-breaker Components</vt:lpstr>
      <vt:lpstr>WHAT DID WE LEARN THIS TIME?</vt:lpstr>
      <vt:lpstr>THIS TIME’S CHALLENGE!</vt:lpstr>
      <vt:lpstr>Need Help?</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Liane Stevenson</dc:creator>
  <cp:lastModifiedBy>Liane Stevenson</cp:lastModifiedBy>
  <cp:revision>117</cp:revision>
  <dcterms:created xsi:type="dcterms:W3CDTF">2013-09-09T13:00:12Z</dcterms:created>
  <dcterms:modified xsi:type="dcterms:W3CDTF">2018-11-13T00:39:08Z</dcterms:modified>
</cp:coreProperties>
</file>