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6" r:id="rId4"/>
    <p:sldId id="285" r:id="rId5"/>
    <p:sldId id="286" r:id="rId6"/>
    <p:sldId id="306" r:id="rId7"/>
    <p:sldId id="288" r:id="rId8"/>
    <p:sldId id="289" r:id="rId9"/>
    <p:sldId id="307" r:id="rId10"/>
    <p:sldId id="290" r:id="rId11"/>
    <p:sldId id="291" r:id="rId12"/>
    <p:sldId id="308" r:id="rId13"/>
    <p:sldId id="292" r:id="rId14"/>
    <p:sldId id="293" r:id="rId15"/>
    <p:sldId id="294" r:id="rId16"/>
    <p:sldId id="295" r:id="rId17"/>
    <p:sldId id="309" r:id="rId18"/>
    <p:sldId id="296" r:id="rId19"/>
    <p:sldId id="297" r:id="rId20"/>
    <p:sldId id="298" r:id="rId21"/>
    <p:sldId id="310" r:id="rId22"/>
    <p:sldId id="299" r:id="rId23"/>
    <p:sldId id="300" r:id="rId24"/>
    <p:sldId id="301" r:id="rId25"/>
    <p:sldId id="302" r:id="rId26"/>
    <p:sldId id="311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06/12/2018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ebdevelopwolf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developwolf.slack.com/" TargetMode="Externa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developwolf.slack.com/" TargetMode="Externa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 Let’s </a:t>
            </a:r>
            <a:r>
              <a:rPr lang="en-GB" sz="4400" kern="1200" dirty="0"/>
              <a:t>Build </a:t>
            </a:r>
            <a:r>
              <a:rPr lang="en-GB" sz="4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Car</a:t>
            </a:r>
            <a:endParaRPr lang="en-US" sz="4400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>
                <a:solidFill>
                  <a:srgbClr val="CACF0B"/>
                </a:solidFill>
              </a:rPr>
              <a:t>Car (Clio)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Lights: </a:t>
            </a:r>
            <a:r>
              <a:rPr lang="en-GB" dirty="0">
                <a:solidFill>
                  <a:schemeClr val="bg1"/>
                </a:solidFill>
              </a:rPr>
              <a:t>Eagle Eye</a:t>
            </a:r>
            <a:endParaRPr lang="en-GB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Mirrors: </a:t>
            </a:r>
            <a:r>
              <a:rPr lang="en-GB" dirty="0">
                <a:solidFill>
                  <a:schemeClr val="bg1"/>
                </a:solidFill>
              </a:rPr>
              <a:t>Square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Paint: </a:t>
            </a:r>
            <a:r>
              <a:rPr lang="en-GB" dirty="0">
                <a:solidFill>
                  <a:schemeClr val="bg1"/>
                </a:solidFill>
              </a:rPr>
              <a:t>Blue</a:t>
            </a:r>
            <a:endParaRPr lang="en-GB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Windows: </a:t>
            </a:r>
            <a:r>
              <a:rPr lang="en-GB" dirty="0">
                <a:solidFill>
                  <a:schemeClr val="bg1"/>
                </a:solidFill>
              </a:rPr>
              <a:t>0%</a:t>
            </a:r>
            <a:endParaRPr lang="en-GB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Number Plate: </a:t>
            </a:r>
            <a:r>
              <a:rPr lang="en-GB" dirty="0">
                <a:solidFill>
                  <a:schemeClr val="bg1"/>
                </a:solidFill>
              </a:rPr>
              <a:t>Standard</a:t>
            </a:r>
            <a:endParaRPr lang="en-GB" i="1" dirty="0">
              <a:solidFill>
                <a:schemeClr val="bg1"/>
              </a:solidFill>
            </a:endParaRPr>
          </a:p>
          <a:p>
            <a:pPr marL="0" indent="0">
              <a:buSzPct val="100000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0D9785-081A-4937-8846-2EA9CFA46B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3" y="3002640"/>
            <a:ext cx="3327025" cy="24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So Back To The </a:t>
            </a:r>
            <a:r>
              <a:rPr lang="en-GB" sz="4400" dirty="0"/>
              <a:t>HTML</a:t>
            </a:r>
            <a:r>
              <a:rPr lang="en-GB" sz="4400" dirty="0">
                <a:solidFill>
                  <a:schemeClr val="tx1"/>
                </a:solidFill>
              </a:rPr>
              <a:t>…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Lets pretend we are building our car using HTML. What would we start with? For now lets just focus on the frame.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All the structural parts of our car start out as tags as HTML is made up of a set of tags. And tags have two parts a start </a:t>
            </a:r>
            <a:r>
              <a:rPr lang="en-GB" b="1" dirty="0">
                <a:solidFill>
                  <a:srgbClr val="CACF0B"/>
                </a:solidFill>
              </a:rPr>
              <a:t>&lt;tag&gt;</a:t>
            </a:r>
            <a:r>
              <a:rPr lang="en-GB" dirty="0">
                <a:solidFill>
                  <a:schemeClr val="bg1"/>
                </a:solidFill>
              </a:rPr>
              <a:t> and an end </a:t>
            </a:r>
            <a:r>
              <a:rPr lang="en-GB" dirty="0">
                <a:solidFill>
                  <a:srgbClr val="CACF0B"/>
                </a:solidFill>
              </a:rPr>
              <a:t>&lt;/tag&gt;.</a:t>
            </a:r>
          </a:p>
          <a:p>
            <a:r>
              <a:rPr lang="en-GB" dirty="0">
                <a:solidFill>
                  <a:srgbClr val="CACF0B"/>
                </a:solidFill>
              </a:rPr>
              <a:t>&lt;Frame&gt;&lt;/Frame&gt; </a:t>
            </a:r>
            <a:r>
              <a:rPr lang="en-GB" dirty="0">
                <a:solidFill>
                  <a:schemeClr val="bg1"/>
                </a:solidFill>
              </a:rPr>
              <a:t>- Here’s or basic frame, but this is boring and will not sell, so we add in our </a:t>
            </a:r>
            <a:r>
              <a:rPr lang="en-GB" b="1" dirty="0">
                <a:solidFill>
                  <a:srgbClr val="CACF0B"/>
                </a:solidFill>
              </a:rPr>
              <a:t>attributes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&lt;Frame </a:t>
            </a:r>
            <a:r>
              <a:rPr lang="en-GB" dirty="0">
                <a:solidFill>
                  <a:srgbClr val="CACF0B"/>
                </a:solidFill>
              </a:rPr>
              <a:t>mirrors windows</a:t>
            </a:r>
            <a:r>
              <a:rPr lang="en-GB" dirty="0">
                <a:solidFill>
                  <a:schemeClr val="bg1"/>
                </a:solidFill>
              </a:rPr>
              <a:t>&gt;&lt;/Frame&gt; - But it’s still a bit bland, so we mix in some </a:t>
            </a:r>
            <a:r>
              <a:rPr lang="en-GB" b="1" dirty="0">
                <a:solidFill>
                  <a:srgbClr val="CACF0B"/>
                </a:solidFill>
              </a:rPr>
              <a:t>properties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&lt;Frame mirrors=“</a:t>
            </a:r>
            <a:r>
              <a:rPr lang="en-GB" dirty="0">
                <a:solidFill>
                  <a:srgbClr val="CACF0B"/>
                </a:solidFill>
              </a:rPr>
              <a:t>chrome</a:t>
            </a:r>
            <a:r>
              <a:rPr lang="en-GB" dirty="0">
                <a:solidFill>
                  <a:schemeClr val="bg1"/>
                </a:solidFill>
              </a:rPr>
              <a:t>” windows=“</a:t>
            </a:r>
            <a:r>
              <a:rPr lang="en-GB" dirty="0">
                <a:solidFill>
                  <a:srgbClr val="CACF0B"/>
                </a:solidFill>
              </a:rPr>
              <a:t>50%</a:t>
            </a:r>
            <a:r>
              <a:rPr lang="en-GB" dirty="0">
                <a:solidFill>
                  <a:schemeClr val="bg1"/>
                </a:solidFill>
              </a:rPr>
              <a:t>”&gt;&lt;/Frame&gt; - Now we have an interesting frame for our car.</a:t>
            </a:r>
          </a:p>
          <a:p>
            <a:r>
              <a:rPr lang="en-GB" dirty="0">
                <a:solidFill>
                  <a:schemeClr val="bg1"/>
                </a:solidFill>
              </a:rPr>
              <a:t>Finally we put what matters the most in our car,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whole reason it was built in the first place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…people!</a:t>
            </a:r>
          </a:p>
          <a:p>
            <a:r>
              <a:rPr lang="en-GB" dirty="0">
                <a:solidFill>
                  <a:schemeClr val="bg1"/>
                </a:solidFill>
              </a:rPr>
              <a:t>&lt;Frame mirrors=“chrome” windows=“50%”&gt;</a:t>
            </a:r>
            <a:r>
              <a:rPr lang="en-GB" dirty="0">
                <a:solidFill>
                  <a:srgbClr val="CACF0B"/>
                </a:solidFill>
              </a:rPr>
              <a:t>People</a:t>
            </a:r>
            <a:r>
              <a:rPr lang="en-GB" dirty="0">
                <a:solidFill>
                  <a:schemeClr val="bg1"/>
                </a:solidFill>
              </a:rPr>
              <a:t>&lt;/Frame&gt;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That’s the basics of HTML!</a:t>
            </a:r>
          </a:p>
        </p:txBody>
      </p:sp>
      <p:pic>
        <p:nvPicPr>
          <p:cNvPr id="8" name="Picture 2" descr="Image result for html">
            <a:extLst>
              <a:ext uri="{FF2B5EF4-FFF2-40B4-BE49-F238E27FC236}">
                <a16:creationId xmlns:a16="http://schemas.microsoft.com/office/drawing/2014/main" id="{D9590887-9BA2-41B6-9FB0-447CCBE8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22667" y1="11833" x2="23667" y2="2083"/>
                        <a14:foregroundMark x1="24333" y1="6250" x2="34083" y2="6500"/>
                        <a14:foregroundMark x1="31583" y1="667" x2="32917" y2="11667"/>
                        <a14:foregroundMark x1="18750" y1="2333" x2="18500" y2="15583"/>
                        <a14:foregroundMark x1="18250" y1="15833" x2="81333" y2="15083"/>
                        <a14:foregroundMark x1="80667" y1="14917" x2="81333" y2="1167"/>
                        <a14:foregroundMark x1="81583" y1="1167" x2="82083" y2="0"/>
                        <a14:foregroundMark x1="80667" y1="917" x2="19000" y2="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6" y="2055813"/>
            <a:ext cx="3476624" cy="3476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CSS &amp; SASS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Lets get Sassy…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881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What is </a:t>
            </a:r>
            <a:r>
              <a:rPr lang="en-GB" sz="4000" dirty="0"/>
              <a:t>CSS</a:t>
            </a:r>
            <a:r>
              <a:rPr lang="en-GB" sz="4000" dirty="0">
                <a:solidFill>
                  <a:schemeClr val="tx1"/>
                </a:solidFill>
              </a:rPr>
              <a:t>?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CACF0B"/>
                </a:solidFill>
              </a:rPr>
              <a:t>C</a:t>
            </a:r>
            <a:r>
              <a:rPr lang="en-GB" dirty="0">
                <a:solidFill>
                  <a:schemeClr val="bg1"/>
                </a:solidFill>
              </a:rPr>
              <a:t>ascading </a:t>
            </a:r>
            <a:r>
              <a:rPr lang="en-GB" dirty="0">
                <a:solidFill>
                  <a:srgbClr val="CACF0B"/>
                </a:solidFill>
              </a:rPr>
              <a:t>S</a:t>
            </a:r>
            <a:r>
              <a:rPr lang="en-GB" dirty="0">
                <a:solidFill>
                  <a:schemeClr val="bg1"/>
                </a:solidFill>
              </a:rPr>
              <a:t>tyle </a:t>
            </a:r>
            <a:r>
              <a:rPr lang="en-GB" dirty="0">
                <a:solidFill>
                  <a:srgbClr val="CACF0B"/>
                </a:solidFill>
              </a:rPr>
              <a:t>S</a:t>
            </a:r>
            <a:r>
              <a:rPr lang="en-GB" dirty="0">
                <a:solidFill>
                  <a:schemeClr val="bg1"/>
                </a:solidFill>
              </a:rPr>
              <a:t>heets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CSS separates the way our page is structured from how our page looks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Let’s take a look at the magic of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CSS with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my website</a:t>
            </a:r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2054" name="Picture 6" descr="Image result for css logo">
            <a:extLst>
              <a:ext uri="{FF2B5EF4-FFF2-40B4-BE49-F238E27FC236}">
                <a16:creationId xmlns:a16="http://schemas.microsoft.com/office/drawing/2014/main" id="{400EB28D-6A50-4372-A2C9-BFDF69D18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79" y="2265770"/>
            <a:ext cx="3221304" cy="3221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So, How Does This Relate To Our Car?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&lt;Frame mirrors=“chrome” windows=“50%”&gt;</a:t>
            </a:r>
            <a:r>
              <a:rPr lang="en-GB" dirty="0">
                <a:solidFill>
                  <a:srgbClr val="CACF0B"/>
                </a:solidFill>
              </a:rPr>
              <a:t>People</a:t>
            </a:r>
            <a:r>
              <a:rPr lang="en-GB" dirty="0">
                <a:solidFill>
                  <a:schemeClr val="bg1"/>
                </a:solidFill>
              </a:rPr>
              <a:t>&lt;/Frame&gt;</a:t>
            </a:r>
          </a:p>
          <a:p>
            <a:r>
              <a:rPr lang="en-GB" dirty="0">
                <a:solidFill>
                  <a:schemeClr val="bg1"/>
                </a:solidFill>
              </a:rPr>
              <a:t> Can you imagine typing all this out over and over again?</a:t>
            </a:r>
          </a:p>
          <a:p>
            <a:r>
              <a:rPr lang="en-GB" dirty="0">
                <a:solidFill>
                  <a:schemeClr val="bg1"/>
                </a:solidFill>
              </a:rPr>
              <a:t> What if there was a way we could save a template of our designs, applying them to multiple cars?</a:t>
            </a:r>
          </a:p>
          <a:p>
            <a:r>
              <a:rPr lang="en-GB" dirty="0">
                <a:solidFill>
                  <a:schemeClr val="bg1"/>
                </a:solidFill>
              </a:rPr>
              <a:t> That what classes are for!</a:t>
            </a:r>
          </a:p>
        </p:txBody>
      </p:sp>
      <p:pic>
        <p:nvPicPr>
          <p:cNvPr id="8" name="Picture 2" descr="http://www.digitaltrends.com/wp-content/uploads/2013/02/001-holden-commodore-vf-ssv-show-car.jpg">
            <a:extLst>
              <a:ext uri="{FF2B5EF4-FFF2-40B4-BE49-F238E27FC236}">
                <a16:creationId xmlns:a16="http://schemas.microsoft.com/office/drawing/2014/main" id="{B9E8A6D0-ADF3-4CE5-87C3-73E4C65EF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5" b="89918" l="2969" r="95156">
                        <a14:foregroundMark x1="57969" y1="56389" x2="48359" y2="61665"/>
                        <a14:foregroundMark x1="42031" y1="52989" x2="42031" y2="52989"/>
                        <a14:foregroundMark x1="47109" y1="48886" x2="62734" y2="52286"/>
                        <a14:foregroundMark x1="62500" y1="57913" x2="62500" y2="57913"/>
                        <a14:foregroundMark x1="59453" y1="62485" x2="59453" y2="62485"/>
                        <a14:foregroundMark x1="53672" y1="58734" x2="53672" y2="58734"/>
                        <a14:foregroundMark x1="42813" y1="52989" x2="42813" y2="52989"/>
                        <a14:foregroundMark x1="43594" y1="49941" x2="65781" y2="58734"/>
                        <a14:foregroundMark x1="70078" y1="47362" x2="79922" y2="49941"/>
                        <a14:foregroundMark x1="76328" y1="57562" x2="76328" y2="57562"/>
                        <a14:foregroundMark x1="80625" y1="49941" x2="79141" y2="50410"/>
                        <a14:foregroundMark x1="71797" y1="47362" x2="73828" y2="57913"/>
                        <a14:foregroundMark x1="74844" y1="57210" x2="78125" y2="56389"/>
                        <a14:foregroundMark x1="78125" y1="56389" x2="79375" y2="51465"/>
                        <a14:foregroundMark x1="78125" y1="52286" x2="72578" y2="51934"/>
                        <a14:foregroundMark x1="87734" y1="43142" x2="86719" y2="48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65" y="2989548"/>
            <a:ext cx="3266646" cy="21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</a:rPr>
              <a:t>CSS</a:t>
            </a:r>
            <a:r>
              <a:rPr lang="en-US" sz="4400" kern="1200" dirty="0"/>
              <a:t> Classes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In our dedicated </a:t>
            </a:r>
            <a:r>
              <a:rPr lang="en-GB" dirty="0">
                <a:solidFill>
                  <a:srgbClr val="CACF0B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 document: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.</a:t>
            </a:r>
            <a:r>
              <a:rPr lang="en-GB" dirty="0">
                <a:solidFill>
                  <a:srgbClr val="CACF0B"/>
                </a:solidFill>
              </a:rPr>
              <a:t>blue-car</a:t>
            </a:r>
            <a:r>
              <a:rPr lang="en-GB" dirty="0">
                <a:solidFill>
                  <a:schemeClr val="bg1"/>
                </a:solidFill>
              </a:rPr>
              <a:t> {color: blue;}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 Note: We always use US spelling for CSS</a:t>
            </a:r>
          </a:p>
          <a:p>
            <a:pPr marL="0" indent="0">
              <a:buSzPct val="100000"/>
              <a:buNone/>
            </a:pPr>
            <a:r>
              <a:rPr lang="en-GB" dirty="0">
                <a:solidFill>
                  <a:schemeClr val="bg1"/>
                </a:solidFill>
              </a:rPr>
              <a:t>In HTML document: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&lt;tag class=“</a:t>
            </a:r>
            <a:r>
              <a:rPr lang="en-GB" dirty="0">
                <a:solidFill>
                  <a:srgbClr val="CACF0B"/>
                </a:solidFill>
              </a:rPr>
              <a:t>blue-car</a:t>
            </a:r>
            <a:r>
              <a:rPr lang="en-GB" dirty="0">
                <a:solidFill>
                  <a:schemeClr val="bg1"/>
                </a:solidFill>
              </a:rPr>
              <a:t>”&gt;car&lt;/tag&gt;</a:t>
            </a:r>
          </a:p>
          <a:p>
            <a:pPr marL="0" indent="0">
              <a:buSzPct val="100000"/>
              <a:buNone/>
            </a:pPr>
            <a:r>
              <a:rPr lang="en-GB" dirty="0">
                <a:solidFill>
                  <a:schemeClr val="bg1"/>
                </a:solidFill>
              </a:rPr>
              <a:t>Now we can make several blue cars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but only write the car’s properties once – it’s mass manufacturing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for the web world!</a:t>
            </a:r>
          </a:p>
        </p:txBody>
      </p:sp>
      <p:pic>
        <p:nvPicPr>
          <p:cNvPr id="3" name="Picture 2" descr="Image result for css class">
            <a:extLst>
              <a:ext uri="{FF2B5EF4-FFF2-40B4-BE49-F238E27FC236}">
                <a16:creationId xmlns:a16="http://schemas.microsoft.com/office/drawing/2014/main" id="{51414732-E25F-4B65-81AA-05E36B10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25510" r="4440" b="7653"/>
          <a:stretch/>
        </p:blipFill>
        <p:spPr bwMode="auto">
          <a:xfrm>
            <a:off x="7600285" y="3016251"/>
            <a:ext cx="3552405" cy="19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>
                <a:solidFill>
                  <a:schemeClr val="tx1"/>
                </a:solidFill>
              </a:rPr>
              <a:t>Cool! But What About </a:t>
            </a:r>
            <a:r>
              <a:rPr lang="en-GB" sz="4400" kern="1200" dirty="0"/>
              <a:t>SASS</a:t>
            </a:r>
            <a:r>
              <a:rPr lang="en-GB" sz="4400" kern="1200" dirty="0">
                <a:solidFill>
                  <a:schemeClr val="tx1"/>
                </a:solidFill>
              </a:rPr>
              <a:t>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Sass</a:t>
            </a:r>
            <a:r>
              <a:rPr lang="en-GB" dirty="0">
                <a:solidFill>
                  <a:schemeClr val="bg1"/>
                </a:solidFill>
              </a:rPr>
              <a:t> (</a:t>
            </a:r>
            <a:r>
              <a:rPr lang="en-GB" dirty="0">
                <a:solidFill>
                  <a:srgbClr val="CACF0B"/>
                </a:solidFill>
              </a:rPr>
              <a:t>S</a:t>
            </a:r>
            <a:r>
              <a:rPr lang="en-GB" dirty="0">
                <a:solidFill>
                  <a:schemeClr val="bg1"/>
                </a:solidFill>
              </a:rPr>
              <a:t>yntactically </a:t>
            </a:r>
            <a:r>
              <a:rPr lang="en-GB" dirty="0">
                <a:solidFill>
                  <a:srgbClr val="CACF0B"/>
                </a:solidFill>
              </a:rPr>
              <a:t>a</a:t>
            </a:r>
            <a:r>
              <a:rPr lang="en-GB" dirty="0">
                <a:solidFill>
                  <a:schemeClr val="bg1"/>
                </a:solidFill>
              </a:rPr>
              <a:t>wesome </a:t>
            </a:r>
            <a:r>
              <a:rPr lang="en-GB" dirty="0">
                <a:solidFill>
                  <a:srgbClr val="CACF0B"/>
                </a:solidFill>
              </a:rPr>
              <a:t>s</a:t>
            </a:r>
            <a:r>
              <a:rPr lang="en-GB" dirty="0">
                <a:solidFill>
                  <a:schemeClr val="bg1"/>
                </a:solidFill>
              </a:rPr>
              <a:t>tyle </a:t>
            </a:r>
            <a:r>
              <a:rPr lang="en-GB" dirty="0">
                <a:solidFill>
                  <a:srgbClr val="CACF0B"/>
                </a:solidFill>
              </a:rPr>
              <a:t>s</a:t>
            </a:r>
            <a:r>
              <a:rPr lang="en-GB" dirty="0">
                <a:solidFill>
                  <a:schemeClr val="bg1"/>
                </a:solidFill>
              </a:rPr>
              <a:t>heets) is a style sheet language.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Sass extends the functionality of CSS and makes style sheets </a:t>
            </a:r>
            <a:r>
              <a:rPr lang="en-GB" b="1" dirty="0">
                <a:solidFill>
                  <a:srgbClr val="CACF0B"/>
                </a:solidFill>
              </a:rPr>
              <a:t>programmatical</a:t>
            </a:r>
            <a:r>
              <a:rPr lang="en-GB" dirty="0">
                <a:solidFill>
                  <a:schemeClr val="bg1"/>
                </a:solidFill>
              </a:rPr>
              <a:t> 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This means we can save even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more time when writing our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page’s styles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We’ll go into how, what, why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and where later in the course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when we start to talk about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Ionic</a:t>
            </a:r>
          </a:p>
        </p:txBody>
      </p:sp>
      <p:pic>
        <p:nvPicPr>
          <p:cNvPr id="8194" name="Picture 2" descr="Image result for sass">
            <a:extLst>
              <a:ext uri="{FF2B5EF4-FFF2-40B4-BE49-F238E27FC236}">
                <a16:creationId xmlns:a16="http://schemas.microsoft.com/office/drawing/2014/main" id="{F1CB9036-F59D-40F3-A03D-48FFA96B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28" y="3119774"/>
            <a:ext cx="4581293" cy="230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JAVASCRIPT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Making it all work…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608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dirty="0"/>
              <a:t>Going back to our car…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This time we’re going to talk about the car’s engine. </a:t>
            </a:r>
            <a:r>
              <a:rPr lang="en-GB" b="1" dirty="0">
                <a:solidFill>
                  <a:srgbClr val="CACF0B"/>
                </a:solidFill>
              </a:rPr>
              <a:t>JavaScript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 JavaScript is the </a:t>
            </a:r>
            <a:r>
              <a:rPr lang="en-GB" b="1" dirty="0">
                <a:solidFill>
                  <a:srgbClr val="CACF0B"/>
                </a:solidFill>
              </a:rPr>
              <a:t>programming</a:t>
            </a:r>
            <a:r>
              <a:rPr lang="en-GB" dirty="0">
                <a:solidFill>
                  <a:schemeClr val="bg1"/>
                </a:solidFill>
              </a:rPr>
              <a:t> language of HTML and the Web.</a:t>
            </a:r>
          </a:p>
          <a:p>
            <a:r>
              <a:rPr lang="en-GB" dirty="0">
                <a:solidFill>
                  <a:schemeClr val="bg1"/>
                </a:solidFill>
              </a:rPr>
              <a:t> JavaScript is easy to learn and once you know JavaScript, C# should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come more naturally as they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have a similar </a:t>
            </a:r>
            <a:r>
              <a:rPr lang="en-GB" b="1" dirty="0">
                <a:solidFill>
                  <a:srgbClr val="CACF0B"/>
                </a:solidFill>
              </a:rPr>
              <a:t>syntax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>
              <a:buSzPct val="100000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www.digitaltrends.com/wp-content/uploads/2013/02/001-holden-commodore-vf-ssv-show-car.jpg">
            <a:extLst>
              <a:ext uri="{FF2B5EF4-FFF2-40B4-BE49-F238E27FC236}">
                <a16:creationId xmlns:a16="http://schemas.microsoft.com/office/drawing/2014/main" id="{E6081F10-C9D6-4E35-9F9B-724AFCFA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5" b="89918" l="2969" r="95156">
                        <a14:foregroundMark x1="57969" y1="56389" x2="48359" y2="61665"/>
                        <a14:foregroundMark x1="42031" y1="52989" x2="42031" y2="52989"/>
                        <a14:foregroundMark x1="47109" y1="48886" x2="62734" y2="52286"/>
                        <a14:foregroundMark x1="62500" y1="57913" x2="62500" y2="57913"/>
                        <a14:foregroundMark x1="59453" y1="62485" x2="59453" y2="62485"/>
                        <a14:foregroundMark x1="53672" y1="58734" x2="53672" y2="58734"/>
                        <a14:foregroundMark x1="42813" y1="52989" x2="42813" y2="52989"/>
                        <a14:foregroundMark x1="43594" y1="49941" x2="65781" y2="58734"/>
                        <a14:foregroundMark x1="70078" y1="47362" x2="79922" y2="49941"/>
                        <a14:foregroundMark x1="76328" y1="57562" x2="76328" y2="57562"/>
                        <a14:foregroundMark x1="80625" y1="49941" x2="79141" y2="50410"/>
                        <a14:foregroundMark x1="71797" y1="47362" x2="73828" y2="57913"/>
                        <a14:foregroundMark x1="74844" y1="57210" x2="78125" y2="56389"/>
                        <a14:foregroundMark x1="78125" y1="56389" x2="79375" y2="51465"/>
                        <a14:foregroundMark x1="78125" y1="52286" x2="72578" y2="51934"/>
                        <a14:foregroundMark x1="87734" y1="43142" x2="86719" y2="48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65" y="2989548"/>
            <a:ext cx="3266646" cy="21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9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JavaScript </a:t>
            </a:r>
            <a:r>
              <a:rPr lang="en-GB" sz="4400" kern="1200" dirty="0">
                <a:solidFill>
                  <a:schemeClr val="tx1"/>
                </a:solidFill>
              </a:rPr>
              <a:t>Can Change </a:t>
            </a:r>
            <a:r>
              <a:rPr lang="en-GB" sz="4400" kern="1200" dirty="0"/>
              <a:t>HTML </a:t>
            </a:r>
            <a:r>
              <a:rPr lang="en-GB" sz="4400" kern="1200" dirty="0">
                <a:solidFill>
                  <a:schemeClr val="tx1"/>
                </a:solidFill>
              </a:rPr>
              <a:t>Content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sz="1800" dirty="0">
                <a:solidFill>
                  <a:schemeClr val="bg1"/>
                </a:solidFill>
              </a:rPr>
              <a:t>document.getElementById(</a:t>
            </a:r>
            <a:r>
              <a:rPr lang="en-GB" sz="1800" dirty="0">
                <a:solidFill>
                  <a:srgbClr val="CACF0B"/>
                </a:solidFill>
              </a:rPr>
              <a:t>'demo</a:t>
            </a:r>
            <a:r>
              <a:rPr lang="en-GB" sz="1800" dirty="0">
                <a:solidFill>
                  <a:schemeClr val="bg1"/>
                </a:solidFill>
              </a:rPr>
              <a:t>').innerHTML = 'Hello World’;</a:t>
            </a:r>
          </a:p>
          <a:p>
            <a:pPr>
              <a:buSzPct val="90000"/>
            </a:pPr>
            <a:r>
              <a:rPr lang="en-GB" sz="1800" dirty="0">
                <a:solidFill>
                  <a:schemeClr val="bg1"/>
                </a:solidFill>
              </a:rPr>
              <a:t>If we had a tag with an ‘id’ of ‘</a:t>
            </a:r>
            <a:r>
              <a:rPr lang="en-GB" sz="1800" dirty="0">
                <a:solidFill>
                  <a:srgbClr val="CACF0B"/>
                </a:solidFill>
              </a:rPr>
              <a:t>demo</a:t>
            </a:r>
            <a:r>
              <a:rPr lang="en-GB" sz="1800" dirty="0">
                <a:solidFill>
                  <a:schemeClr val="bg1"/>
                </a:solidFill>
              </a:rPr>
              <a:t>’…</a:t>
            </a:r>
          </a:p>
          <a:p>
            <a:pPr lvl="1">
              <a:buSzPct val="90000"/>
            </a:pPr>
            <a:r>
              <a:rPr lang="en-GB" sz="1400" dirty="0">
                <a:solidFill>
                  <a:schemeClr val="bg1"/>
                </a:solidFill>
              </a:rPr>
              <a:t>&lt;tag id=“</a:t>
            </a:r>
            <a:r>
              <a:rPr lang="en-GB" sz="1400" dirty="0">
                <a:solidFill>
                  <a:srgbClr val="CACF0B"/>
                </a:solidFill>
              </a:rPr>
              <a:t>demo</a:t>
            </a:r>
            <a:r>
              <a:rPr lang="en-GB" sz="1400" dirty="0">
                <a:solidFill>
                  <a:schemeClr val="bg1"/>
                </a:solidFill>
              </a:rPr>
              <a:t>”&gt;&lt;/tag&gt;</a:t>
            </a:r>
          </a:p>
          <a:p>
            <a:pPr>
              <a:buSzPct val="90000"/>
            </a:pPr>
            <a:r>
              <a:rPr lang="en-GB" sz="1800" dirty="0">
                <a:solidFill>
                  <a:schemeClr val="bg1"/>
                </a:solidFill>
              </a:rPr>
              <a:t>Without JavaScript, nothing would be displayed on the screen.</a:t>
            </a:r>
          </a:p>
          <a:p>
            <a:pPr>
              <a:buSzPct val="90000"/>
            </a:pPr>
            <a:r>
              <a:rPr lang="en-GB" sz="1800" dirty="0">
                <a:solidFill>
                  <a:schemeClr val="bg1"/>
                </a:solidFill>
              </a:rPr>
              <a:t>With JavaScript enabled we now see…</a:t>
            </a:r>
          </a:p>
          <a:p>
            <a:pPr lvl="1">
              <a:buSzPct val="90000"/>
            </a:pPr>
            <a:r>
              <a:rPr lang="en-GB" sz="1400" dirty="0">
                <a:solidFill>
                  <a:schemeClr val="bg1"/>
                </a:solidFill>
              </a:rPr>
              <a:t>Hello World</a:t>
            </a:r>
          </a:p>
          <a:p>
            <a:pPr>
              <a:buSzPct val="90000"/>
            </a:pPr>
            <a:r>
              <a:rPr lang="en-GB" sz="1800" dirty="0">
                <a:solidFill>
                  <a:schemeClr val="bg1"/>
                </a:solidFill>
              </a:rPr>
              <a:t>innerHTML is a </a:t>
            </a:r>
            <a:r>
              <a:rPr lang="en-GB" sz="1800" b="1" dirty="0">
                <a:solidFill>
                  <a:srgbClr val="CACF0B"/>
                </a:solidFill>
              </a:rPr>
              <a:t>function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chemeClr val="bg1"/>
                </a:solidFill>
              </a:rPr>
              <a:t>that injects our text into the </a:t>
            </a: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tag programmatically </a:t>
            </a:r>
          </a:p>
          <a:p>
            <a:pPr>
              <a:buSzPct val="90000"/>
            </a:pPr>
            <a:r>
              <a:rPr lang="en-GB" sz="1800" dirty="0">
                <a:solidFill>
                  <a:schemeClr val="bg1"/>
                </a:solidFill>
              </a:rPr>
              <a:t>We can even use these functions to change </a:t>
            </a: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properties too…</a:t>
            </a:r>
          </a:p>
          <a:p>
            <a:pPr lvl="1">
              <a:buSzPct val="90000"/>
            </a:pPr>
            <a:r>
              <a:rPr lang="en-GB" sz="1200" dirty="0">
                <a:solidFill>
                  <a:schemeClr val="bg1"/>
                </a:solidFill>
              </a:rPr>
              <a:t>document.getElementById("demo").style.</a:t>
            </a:r>
            <a:r>
              <a:rPr lang="en-GB" sz="1200" dirty="0">
                <a:solidFill>
                  <a:srgbClr val="CACF0B"/>
                </a:solidFill>
              </a:rPr>
              <a:t>fontSize</a:t>
            </a:r>
            <a:r>
              <a:rPr lang="en-GB" sz="1200" dirty="0">
                <a:solidFill>
                  <a:schemeClr val="bg1"/>
                </a:solidFill>
              </a:rPr>
              <a:t> = "35px";</a:t>
            </a:r>
          </a:p>
          <a:p>
            <a:pPr lvl="1">
              <a:buSzPct val="90000"/>
            </a:pPr>
            <a:r>
              <a:rPr lang="en-GB" sz="1200" dirty="0">
                <a:solidFill>
                  <a:schemeClr val="bg1"/>
                </a:solidFill>
              </a:rPr>
              <a:t>This function changes the size our font…</a:t>
            </a:r>
          </a:p>
          <a:p>
            <a:pPr lvl="1">
              <a:buSzPct val="90000"/>
            </a:pPr>
            <a:r>
              <a:rPr lang="en-GB" sz="2800" dirty="0">
                <a:solidFill>
                  <a:schemeClr val="bg1"/>
                </a:solidFill>
              </a:rPr>
              <a:t> Hello World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298A3-3386-4C09-BAB1-914917457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1" t="22655" r="972" b="55752"/>
          <a:stretch/>
        </p:blipFill>
        <p:spPr>
          <a:xfrm>
            <a:off x="7671248" y="2785459"/>
            <a:ext cx="4046019" cy="10562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81BA1F-77F8-47E8-BC11-E690E5427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0" t="23363" r="2434" b="60354"/>
          <a:stretch/>
        </p:blipFill>
        <p:spPr>
          <a:xfrm>
            <a:off x="7671248" y="3987034"/>
            <a:ext cx="4046019" cy="8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Pre-Requisites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 HTML 101</a:t>
            </a:r>
          </a:p>
          <a:p>
            <a:r>
              <a:rPr lang="en-GB" sz="2400" dirty="0">
                <a:solidFill>
                  <a:schemeClr val="bg1"/>
                </a:solidFill>
              </a:rPr>
              <a:t> A Little Bit of SASS</a:t>
            </a:r>
          </a:p>
          <a:p>
            <a:r>
              <a:rPr lang="en-GB" sz="2400" dirty="0">
                <a:solidFill>
                  <a:schemeClr val="bg1"/>
                </a:solidFill>
              </a:rPr>
              <a:t> JavaScript Basics</a:t>
            </a:r>
          </a:p>
          <a:p>
            <a:r>
              <a:rPr lang="en-GB" sz="2400" dirty="0">
                <a:solidFill>
                  <a:schemeClr val="bg1"/>
                </a:solidFill>
              </a:rPr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>
                <a:solidFill>
                  <a:schemeClr val="tx1"/>
                </a:solidFill>
              </a:rPr>
              <a:t>JavaScript</a:t>
            </a:r>
            <a:r>
              <a:rPr lang="en-GB" sz="4400" kern="1200" dirty="0"/>
              <a:t> Libraries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lnSpcReduction="10000"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All the functions in JavaScript all combined are defined as a </a:t>
            </a:r>
            <a:r>
              <a:rPr lang="en-GB" b="1" dirty="0">
                <a:solidFill>
                  <a:srgbClr val="CACF0B"/>
                </a:solidFill>
              </a:rPr>
              <a:t>Library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This library can be extended using other libraries such as: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 jQuery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 Ionic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 Angular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 Etc.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And that’s our JS basics!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You’ll see more JS as we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progress through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course…</a:t>
            </a:r>
          </a:p>
        </p:txBody>
      </p:sp>
      <p:pic>
        <p:nvPicPr>
          <p:cNvPr id="9218" name="Picture 2" descr="Image result for javascript libraries">
            <a:extLst>
              <a:ext uri="{FF2B5EF4-FFF2-40B4-BE49-F238E27FC236}">
                <a16:creationId xmlns:a16="http://schemas.microsoft.com/office/drawing/2014/main" id="{3A5A1579-0E34-4F83-A2B5-D0969DAC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867" y="2929043"/>
            <a:ext cx="3903242" cy="26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3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VISUAL STUDIO CODE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Our first app-building tool…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47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>
                <a:solidFill>
                  <a:schemeClr val="tx1"/>
                </a:solidFill>
              </a:rPr>
              <a:t>What is </a:t>
            </a:r>
            <a:r>
              <a:rPr lang="en-GB" sz="4400" kern="1200" dirty="0"/>
              <a:t>Visual Studio Code?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b="1" dirty="0">
                <a:solidFill>
                  <a:srgbClr val="CACF0B"/>
                </a:solidFill>
              </a:rPr>
              <a:t>Code Editing. Redefined.</a:t>
            </a:r>
          </a:p>
          <a:p>
            <a:pPr>
              <a:buSzPct val="90000"/>
            </a:pP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“Visual Studio Code combines the simplicity of a source code editor with powerful developer tooling, like IntelliSense code completion and debugging.”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Why can’t I just use notepad?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 Well you can…but lets see how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much time you can save with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VS Code with a little tour…</a:t>
            </a:r>
          </a:p>
        </p:txBody>
      </p:sp>
      <p:pic>
        <p:nvPicPr>
          <p:cNvPr id="11266" name="Picture 2" descr="Image result for visual studio code">
            <a:extLst>
              <a:ext uri="{FF2B5EF4-FFF2-40B4-BE49-F238E27FC236}">
                <a16:creationId xmlns:a16="http://schemas.microsoft.com/office/drawing/2014/main" id="{C06D4E94-640C-49D6-8A29-FC2B6E16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28" y="3016251"/>
            <a:ext cx="4718626" cy="24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Installing </a:t>
            </a:r>
            <a:r>
              <a:rPr lang="en-GB" sz="4400" kern="1200" dirty="0">
                <a:solidFill>
                  <a:schemeClr val="tx1"/>
                </a:solidFill>
              </a:rPr>
              <a:t>Visual Studio Code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Like what you see? Let’s get it installed!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Visit </a:t>
            </a:r>
            <a:r>
              <a:rPr lang="en-GB" dirty="0">
                <a:solidFill>
                  <a:srgbClr val="CACF0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http://code.visualstudio.com</a:t>
            </a:r>
            <a:endParaRPr lang="en-GB" dirty="0">
              <a:solidFill>
                <a:srgbClr val="CACF0B"/>
              </a:solidFill>
            </a:endParaRP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Click ‘</a:t>
            </a:r>
            <a:r>
              <a:rPr lang="en-GB" dirty="0">
                <a:solidFill>
                  <a:srgbClr val="CACF0B"/>
                </a:solidFill>
              </a:rPr>
              <a:t>Download for Windows</a:t>
            </a:r>
            <a:r>
              <a:rPr lang="en-GB" dirty="0">
                <a:solidFill>
                  <a:schemeClr val="bg1"/>
                </a:solidFill>
              </a:rPr>
              <a:t>’ (or macOS is working on a MacBook or iMac)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Double-Click the install file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Follow the instructions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That’s it! Let’s go through it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together though…</a:t>
            </a:r>
          </a:p>
          <a:p>
            <a:pPr>
              <a:buSzPct val="50000"/>
              <a:buBlip>
                <a:blip r:embed="rId3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6E773-1E43-46A6-90DA-809CFE103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52" y="2710832"/>
            <a:ext cx="3625948" cy="28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What HTML is</a:t>
            </a:r>
          </a:p>
          <a:p>
            <a:r>
              <a:rPr lang="en-GB" sz="2400" dirty="0">
                <a:solidFill>
                  <a:schemeClr val="bg1"/>
                </a:solidFill>
              </a:rPr>
              <a:t> Why we need CSS (and SASS)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How JavaScript drives us forward</a:t>
            </a:r>
          </a:p>
          <a:p>
            <a:r>
              <a:rPr lang="en-GB" sz="2400" dirty="0">
                <a:solidFill>
                  <a:schemeClr val="bg1"/>
                </a:solidFill>
              </a:rPr>
              <a:t> How awesome Visual Studio Code is!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 Go ahead and read-up on HTML, CSS and JavaScript (a great place to start is W3Schools).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 For bonus points, make your first webpage!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Slack Board: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6"/>
              </a:rPr>
              <a:t>http://webdevelopwolf.slack.com</a:t>
            </a:r>
            <a:r>
              <a:rPr lang="en-GB" sz="20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2389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 algn="just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We’ll take a look at how to plan your application step-by-step, so when you dive in and start coding you’ll feel like a pro!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Slack Board: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6"/>
              </a:rPr>
              <a:t>http://webdevelopwolf.slack.com</a:t>
            </a:r>
            <a:r>
              <a:rPr lang="en-GB" sz="20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PRE-REQUISITES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Arm yourself!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3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DO WE NEED TO HIT THE GROUND RUNNING?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 An understanding of HTML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 A little bit of SASS and a pinch of CSS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 A cup of JavaScript 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 A sprinkling of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357418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WEB DESIGN 101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It all starts here…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42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What is </a:t>
            </a:r>
            <a:r>
              <a:rPr lang="en-US" sz="4400" kern="1200" dirty="0">
                <a:solidFill>
                  <a:schemeClr val="tx1"/>
                </a:solidFill>
              </a:rPr>
              <a:t>HMTL</a:t>
            </a:r>
            <a:r>
              <a:rPr lang="en-US" sz="4400" kern="1200" dirty="0"/>
              <a:t>?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CACF0B"/>
                </a:solidFill>
              </a:rPr>
              <a:t>H</a:t>
            </a:r>
            <a:r>
              <a:rPr lang="en-GB" dirty="0">
                <a:solidFill>
                  <a:schemeClr val="bg1"/>
                </a:solidFill>
              </a:rPr>
              <a:t>yper </a:t>
            </a:r>
            <a:r>
              <a:rPr lang="en-GB" dirty="0">
                <a:solidFill>
                  <a:srgbClr val="CACF0B"/>
                </a:solidFill>
              </a:rPr>
              <a:t>T</a:t>
            </a:r>
            <a:r>
              <a:rPr lang="en-GB" dirty="0">
                <a:solidFill>
                  <a:schemeClr val="bg1"/>
                </a:solidFill>
              </a:rPr>
              <a:t>ext </a:t>
            </a:r>
            <a:r>
              <a:rPr lang="en-GB" dirty="0">
                <a:solidFill>
                  <a:srgbClr val="CACF0B"/>
                </a:solidFill>
              </a:rPr>
              <a:t>M</a:t>
            </a:r>
            <a:r>
              <a:rPr lang="en-GB" dirty="0">
                <a:solidFill>
                  <a:schemeClr val="bg1"/>
                </a:solidFill>
              </a:rPr>
              <a:t>ark-up </a:t>
            </a:r>
            <a:r>
              <a:rPr lang="en-GB" dirty="0">
                <a:solidFill>
                  <a:srgbClr val="CACF0B"/>
                </a:solidFill>
              </a:rPr>
              <a:t>L</a:t>
            </a:r>
            <a:r>
              <a:rPr lang="en-GB" dirty="0">
                <a:solidFill>
                  <a:schemeClr val="bg1"/>
                </a:solidFill>
              </a:rPr>
              <a:t>anguage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CACF0B"/>
                </a:solidFill>
              </a:rPr>
              <a:t>Structure</a:t>
            </a:r>
            <a:r>
              <a:rPr lang="en-GB" dirty="0">
                <a:solidFill>
                  <a:schemeClr val="bg1"/>
                </a:solidFill>
              </a:rPr>
              <a:t> of a webpage or document</a:t>
            </a:r>
            <a:endParaRPr lang="en-GB" dirty="0">
              <a:solidFill>
                <a:srgbClr val="CACF0B"/>
              </a:solidFill>
            </a:endParaRPr>
          </a:p>
        </p:txBody>
      </p:sp>
      <p:pic>
        <p:nvPicPr>
          <p:cNvPr id="1026" name="Picture 2" descr="Image result for html">
            <a:extLst>
              <a:ext uri="{FF2B5EF4-FFF2-40B4-BE49-F238E27FC236}">
                <a16:creationId xmlns:a16="http://schemas.microsoft.com/office/drawing/2014/main" id="{1FBFDB86-0A1C-4989-A669-69326EA0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22667" y1="11833" x2="23667" y2="2083"/>
                        <a14:foregroundMark x1="24333" y1="6250" x2="34083" y2="6500"/>
                        <a14:foregroundMark x1="31583" y1="667" x2="32917" y2="11667"/>
                        <a14:foregroundMark x1="18750" y1="2333" x2="18500" y2="15583"/>
                        <a14:foregroundMark x1="18250" y1="15833" x2="81333" y2="15083"/>
                        <a14:foregroundMark x1="80667" y1="14917" x2="81333" y2="1167"/>
                        <a14:foregroundMark x1="81583" y1="1167" x2="82083" y2="0"/>
                        <a14:foregroundMark x1="80667" y1="917" x2="19000" y2="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6" y="2055813"/>
            <a:ext cx="3476624" cy="3476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Talking about</a:t>
            </a:r>
            <a:r>
              <a:rPr lang="en-US" sz="4400" dirty="0"/>
              <a:t> Structure…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2" descr="http://www.digitaltrends.com/wp-content/uploads/2013/02/001-holden-commodore-vf-ssv-show-car.jpg">
            <a:extLst>
              <a:ext uri="{FF2B5EF4-FFF2-40B4-BE49-F238E27FC236}">
                <a16:creationId xmlns:a16="http://schemas.microsoft.com/office/drawing/2014/main" id="{782A0167-239F-46CA-8034-49C0ABFD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5" b="89918" l="2969" r="95156">
                        <a14:foregroundMark x1="57969" y1="56389" x2="48359" y2="61665"/>
                        <a14:foregroundMark x1="42031" y1="52989" x2="42031" y2="52989"/>
                        <a14:foregroundMark x1="47109" y1="48886" x2="62734" y2="52286"/>
                        <a14:foregroundMark x1="62500" y1="57913" x2="62500" y2="57913"/>
                        <a14:foregroundMark x1="59453" y1="62485" x2="59453" y2="62485"/>
                        <a14:foregroundMark x1="53672" y1="58734" x2="53672" y2="58734"/>
                        <a14:foregroundMark x1="42813" y1="52989" x2="42813" y2="52989"/>
                        <a14:foregroundMark x1="43594" y1="49941" x2="65781" y2="58734"/>
                        <a14:foregroundMark x1="70078" y1="47362" x2="79922" y2="49941"/>
                        <a14:foregroundMark x1="76328" y1="57562" x2="76328" y2="57562"/>
                        <a14:foregroundMark x1="80625" y1="49941" x2="79141" y2="50410"/>
                        <a14:foregroundMark x1="71797" y1="47362" x2="73828" y2="57913"/>
                        <a14:foregroundMark x1="74844" y1="57210" x2="78125" y2="56389"/>
                        <a14:foregroundMark x1="78125" y1="56389" x2="79375" y2="51465"/>
                        <a14:foregroundMark x1="78125" y1="52286" x2="72578" y2="51934"/>
                        <a14:foregroundMark x1="87734" y1="43142" x2="86719" y2="48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65" y="2989548"/>
            <a:ext cx="3266646" cy="21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D2E52B1-C43B-49A2-96AB-5F22501A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GB" dirty="0">
                <a:solidFill>
                  <a:schemeClr val="bg1"/>
                </a:solidFill>
              </a:rPr>
              <a:t>Think about a car – all cars are built on a similar structure. Elements can be moved and resized but this is always the same. Ultimately it needs a frame, engine bay and 4 wheels.  </a:t>
            </a:r>
          </a:p>
          <a:p>
            <a:pPr marL="0" indent="0">
              <a:buSzPct val="100000"/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Engine Bay &gt; </a:t>
            </a:r>
            <a:r>
              <a:rPr lang="en-GB" dirty="0">
                <a:solidFill>
                  <a:srgbClr val="CACF0B"/>
                </a:solidFill>
              </a:rPr>
              <a:t>Heading</a:t>
            </a:r>
          </a:p>
          <a:p>
            <a:r>
              <a:rPr lang="en-GB" dirty="0">
                <a:solidFill>
                  <a:schemeClr val="bg1"/>
                </a:solidFill>
              </a:rPr>
              <a:t> Frame &gt; </a:t>
            </a:r>
            <a:r>
              <a:rPr lang="en-GB" dirty="0">
                <a:solidFill>
                  <a:srgbClr val="CACF0B"/>
                </a:solidFill>
              </a:rPr>
              <a:t>Content</a:t>
            </a:r>
          </a:p>
          <a:p>
            <a:r>
              <a:rPr lang="en-GB" dirty="0">
                <a:solidFill>
                  <a:schemeClr val="bg1"/>
                </a:solidFill>
              </a:rPr>
              <a:t> Wheels &gt; </a:t>
            </a:r>
            <a:r>
              <a:rPr lang="en-GB" dirty="0">
                <a:solidFill>
                  <a:srgbClr val="CACF0B"/>
                </a:solidFill>
              </a:rPr>
              <a:t>Footer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Talking about</a:t>
            </a:r>
            <a:r>
              <a:rPr lang="en-US" sz="4400" dirty="0"/>
              <a:t> Structure…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2" descr="http://www.digitaltrends.com/wp-content/uploads/2013/02/001-holden-commodore-vf-ssv-show-car.jpg">
            <a:extLst>
              <a:ext uri="{FF2B5EF4-FFF2-40B4-BE49-F238E27FC236}">
                <a16:creationId xmlns:a16="http://schemas.microsoft.com/office/drawing/2014/main" id="{782A0167-239F-46CA-8034-49C0ABFD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5" b="89918" l="2969" r="95156">
                        <a14:foregroundMark x1="57969" y1="56389" x2="48359" y2="61665"/>
                        <a14:foregroundMark x1="42031" y1="52989" x2="42031" y2="52989"/>
                        <a14:foregroundMark x1="47109" y1="48886" x2="62734" y2="52286"/>
                        <a14:foregroundMark x1="62500" y1="57913" x2="62500" y2="57913"/>
                        <a14:foregroundMark x1="59453" y1="62485" x2="59453" y2="62485"/>
                        <a14:foregroundMark x1="53672" y1="58734" x2="53672" y2="58734"/>
                        <a14:foregroundMark x1="42813" y1="52989" x2="42813" y2="52989"/>
                        <a14:foregroundMark x1="43594" y1="49941" x2="65781" y2="58734"/>
                        <a14:foregroundMark x1="70078" y1="47362" x2="79922" y2="49941"/>
                        <a14:foregroundMark x1="76328" y1="57562" x2="76328" y2="57562"/>
                        <a14:foregroundMark x1="80625" y1="49941" x2="79141" y2="50410"/>
                        <a14:foregroundMark x1="71797" y1="47362" x2="73828" y2="57913"/>
                        <a14:foregroundMark x1="74844" y1="57210" x2="78125" y2="56389"/>
                        <a14:foregroundMark x1="78125" y1="56389" x2="79375" y2="51465"/>
                        <a14:foregroundMark x1="78125" y1="52286" x2="72578" y2="51934"/>
                        <a14:foregroundMark x1="87734" y1="43142" x2="86719" y2="48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65" y="2989548"/>
            <a:ext cx="3266646" cy="21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D2E52B1-C43B-49A2-96AB-5F22501A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Yet to make the car more attractive and more functional we add parts to it, we’ll call these </a:t>
            </a:r>
            <a:r>
              <a:rPr lang="en-GB" b="1" dirty="0">
                <a:solidFill>
                  <a:schemeClr val="bg1"/>
                </a:solidFill>
              </a:rPr>
              <a:t>attributes</a:t>
            </a:r>
            <a:r>
              <a:rPr lang="en-GB" dirty="0">
                <a:solidFill>
                  <a:schemeClr val="bg1"/>
                </a:solidFill>
              </a:rPr>
              <a:t>. These are things like lights, windows, trim, paint etc. They are not essential to the forward motion of the car. Each one has its own set of customisations</a:t>
            </a:r>
          </a:p>
          <a:p>
            <a:pPr marL="0" indent="0">
              <a:buSzPct val="100000"/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Lights: Style (Angel Eye)</a:t>
            </a:r>
          </a:p>
          <a:p>
            <a:r>
              <a:rPr lang="en-GB" dirty="0">
                <a:solidFill>
                  <a:schemeClr val="bg1"/>
                </a:solidFill>
              </a:rPr>
              <a:t> Paint: Colour (Orange)</a:t>
            </a:r>
          </a:p>
          <a:p>
            <a:r>
              <a:rPr lang="en-GB" dirty="0">
                <a:solidFill>
                  <a:schemeClr val="bg1"/>
                </a:solidFill>
              </a:rPr>
              <a:t> Windows: Tint (50%)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809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998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INTRODUCTION</vt:lpstr>
      <vt:lpstr>What are we doing today?</vt:lpstr>
      <vt:lpstr>Need help?</vt:lpstr>
      <vt:lpstr>PRE-REQUISITES</vt:lpstr>
      <vt:lpstr>WHAT DO WE NEED TO HIT THE GROUND RUNNING?</vt:lpstr>
      <vt:lpstr>WEB DESIGN 101</vt:lpstr>
      <vt:lpstr>What is HMTL? </vt:lpstr>
      <vt:lpstr>Talking about Structure…</vt:lpstr>
      <vt:lpstr>Talking about Structure…</vt:lpstr>
      <vt:lpstr>So Let’s Build a Car</vt:lpstr>
      <vt:lpstr>So Back To The HTML…</vt:lpstr>
      <vt:lpstr>CSS &amp; SASS</vt:lpstr>
      <vt:lpstr>What is CSS?</vt:lpstr>
      <vt:lpstr>So, How Does This Relate To Our Car?</vt:lpstr>
      <vt:lpstr>CSS Classes</vt:lpstr>
      <vt:lpstr>Cool! But What About SASS?</vt:lpstr>
      <vt:lpstr>JAVASCRIPT</vt:lpstr>
      <vt:lpstr>Going back to our car…</vt:lpstr>
      <vt:lpstr>JavaScript Can Change HTML Content</vt:lpstr>
      <vt:lpstr>JavaScript Libraries</vt:lpstr>
      <vt:lpstr>VISUAL STUDIO CODE</vt:lpstr>
      <vt:lpstr>What is Visual Studio Code?</vt:lpstr>
      <vt:lpstr>Installing Visual Studio Code</vt:lpstr>
      <vt:lpstr>WHAT DID WE LEARN THIS TIME?</vt:lpstr>
      <vt:lpstr>CHALLENGE TIME!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98</cp:revision>
  <dcterms:created xsi:type="dcterms:W3CDTF">2013-09-09T13:00:12Z</dcterms:created>
  <dcterms:modified xsi:type="dcterms:W3CDTF">2018-12-06T22:16:59Z</dcterms:modified>
</cp:coreProperties>
</file>