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5" r:id="rId14"/>
    <p:sldId id="268" r:id="rId15"/>
    <p:sldId id="271" r:id="rId16"/>
    <p:sldId id="269" r:id="rId17"/>
    <p:sldId id="270" r:id="rId18"/>
    <p:sldId id="287" r:id="rId19"/>
    <p:sldId id="274" r:id="rId20"/>
    <p:sldId id="272" r:id="rId21"/>
    <p:sldId id="273" r:id="rId22"/>
    <p:sldId id="276" r:id="rId23"/>
    <p:sldId id="277" r:id="rId24"/>
    <p:sldId id="278" r:id="rId25"/>
    <p:sldId id="281" r:id="rId26"/>
    <p:sldId id="279" r:id="rId27"/>
    <p:sldId id="280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20610391-7A84-434F-B2B1-BA87903F20B8}">
          <p14:sldIdLst>
            <p14:sldId id="257"/>
            <p14:sldId id="256"/>
            <p14:sldId id="258"/>
          </p14:sldIdLst>
        </p14:section>
        <p14:section name="Database Design" id="{1938ACFE-E52E-445E-B826-04EC0197B3A4}">
          <p14:sldIdLst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75"/>
            <p14:sldId id="268"/>
          </p14:sldIdLst>
        </p14:section>
        <p14:section name="Backend Frameworks" id="{ADD51066-5432-41B4-81EC-F5A5A5DD86A2}">
          <p14:sldIdLst>
            <p14:sldId id="271"/>
            <p14:sldId id="269"/>
            <p14:sldId id="270"/>
            <p14:sldId id="287"/>
            <p14:sldId id="274"/>
            <p14:sldId id="272"/>
            <p14:sldId id="273"/>
            <p14:sldId id="276"/>
          </p14:sldIdLst>
        </p14:section>
        <p14:section name="Backend Architecture" id="{81B60376-5591-4FA9-AAE6-D5E8B9B5ACFD}">
          <p14:sldIdLst>
            <p14:sldId id="277"/>
            <p14:sldId id="278"/>
            <p14:sldId id="281"/>
            <p14:sldId id="279"/>
            <p14:sldId id="280"/>
            <p14:sldId id="282"/>
            <p14:sldId id="283"/>
            <p14:sldId id="284"/>
          </p14:sldIdLst>
        </p14:section>
        <p14:section name="End" id="{5DD2D7B5-2F3F-462E-9F97-F23B1D38C17C}">
          <p14:sldIdLst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B2939-EF81-4A1D-88EF-1F914C7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1757664"/>
            <a:ext cx="8640000" cy="1468800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83C1D55-BE30-4913-97C9-8A4B5805F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07F19-5F58-4B00-A2D6-15BE9E68F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000" y="3060000"/>
            <a:ext cx="8640000" cy="2232000"/>
          </a:xfrm>
        </p:spPr>
        <p:txBody>
          <a:bodyPr anchor="t"/>
          <a:lstStyle>
            <a:lvl1pPr marL="72000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0239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gin/Ei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09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2845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D8CB388-72B4-45F4-9CEE-02D7C0DDD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0969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A0032-55EC-45BB-8CD4-D2176F66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1806A5-B5F0-47EE-A693-48769535E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Tijdelijke aanduiding voor afbeelding 5">
            <a:extLst>
              <a:ext uri="{FF2B5EF4-FFF2-40B4-BE49-F238E27FC236}">
                <a16:creationId xmlns:a16="http://schemas.microsoft.com/office/drawing/2014/main" id="{CC0BC91D-39B5-4E20-9599-C294C368A5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48384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9DEDFC-133F-4A96-9D59-88BAC6BE1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5715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Ho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2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8EBA5D4-36D4-40AE-B410-C7D5B2532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01218"/>
            <a:ext cx="12192000" cy="2456781"/>
          </a:xfrm>
          <a:solidFill>
            <a:schemeClr val="tx1">
              <a:alpha val="75000"/>
            </a:schemeClr>
          </a:solidFill>
        </p:spPr>
        <p:txBody>
          <a:bodyPr lIns="2628000" anchor="ctr" anchorCtr="0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832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0 -3.33333E-6 L 0 0.35556 " pathEditMode="fixed" rAng="0" ptsTypes="AA">
                      <p:cBhvr>
                        <p:cTn dur="50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7778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Code met pre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8EBA5D4-36D4-40AE-B410-C7D5B2532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01218"/>
            <a:ext cx="12192000" cy="2456781"/>
          </a:xfrm>
          <a:solidFill>
            <a:schemeClr val="tx1">
              <a:alpha val="75000"/>
            </a:schemeClr>
          </a:solidFill>
        </p:spPr>
        <p:txBody>
          <a:bodyPr lIns="2628000" anchor="ctr" anchorCtr="0"/>
          <a:lstStyle>
            <a:lvl1pPr marL="720725" indent="-720725">
              <a:spcAft>
                <a:spcPts val="1200"/>
              </a:spcAft>
              <a:tabLst>
                <a:tab pos="627063" algn="r"/>
                <a:tab pos="720725" algn="l"/>
              </a:tabLst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365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0 -3.33333E-6 L 0 0.35556 " pathEditMode="fixed" rAng="0" ptsTypes="AA">
                      <p:cBhvr>
                        <p:cTn dur="50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7778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F798E-336A-47E3-AC2C-AB380B37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F0E6AA1-4568-4472-8FFD-399DA7B82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12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4A022AE-6BF3-4A6D-B0DD-4AAA8BCE4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6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520000" y="2664846"/>
            <a:ext cx="8280000" cy="1143000"/>
          </a:xfrm>
          <a:prstGeom prst="rect">
            <a:avLst/>
          </a:prstGeom>
        </p:spPr>
        <p:txBody>
          <a:bodyPr vert="horz" lIns="810000" tIns="45720" rIns="91440" bIns="45720" rtlCol="0" anchor="b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20000" y="2970000"/>
            <a:ext cx="8280000" cy="186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Met cijfer</a:t>
            </a:r>
          </a:p>
          <a:p>
            <a:pPr lvl="2"/>
            <a:r>
              <a:rPr lang="nl-NL" dirty="0"/>
              <a:t>Tweede</a:t>
            </a:r>
          </a:p>
          <a:p>
            <a:pPr lvl="3"/>
            <a:r>
              <a:rPr lang="nl-NL" dirty="0"/>
              <a:t>Met cijfer</a:t>
            </a:r>
          </a:p>
          <a:p>
            <a:pPr lvl="4"/>
            <a:r>
              <a:rPr lang="nl-NL" dirty="0"/>
              <a:t>Derde met cijfer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64824" y="197127"/>
            <a:ext cx="821499" cy="516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i="1">
                <a:solidFill>
                  <a:schemeClr val="tx1">
                    <a:tint val="7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3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9" r:id="rId6"/>
    <p:sldLayoutId id="2147483670" r:id="rId7"/>
    <p:sldLayoutId id="2147483668" r:id="rId8"/>
    <p:sldLayoutId id="2147483663" r:id="rId9"/>
    <p:sldLayoutId id="2147483664" r:id="rId10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3.95833E-6 -2.96296E-6 " pathEditMode="relative" rAng="0" ptsTypes="AA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6" y="-3125"/>
                    </p:animMotion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72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tabLst>
          <a:tab pos="180000" algn="l"/>
        </a:tabLst>
        <a:defRPr sz="21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72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2pPr>
      <a:lvl3pPr marL="108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3pPr>
      <a:lvl4pPr marL="108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4pPr>
      <a:lvl5pPr marL="126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7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159370F-922F-4C10-AE01-B8F618069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9</a:t>
            </a:fld>
            <a:endParaRPr lang="nl-NL"/>
          </a:p>
        </p:txBody>
      </p:sp>
      <p:sp>
        <p:nvSpPr>
          <p:cNvPr id="13" name="!!Movies">
            <a:extLst>
              <a:ext uri="{FF2B5EF4-FFF2-40B4-BE49-F238E27FC236}">
                <a16:creationId xmlns:a16="http://schemas.microsoft.com/office/drawing/2014/main" id="{8FAD00DD-3339-4D1E-8614-F9DDB4FA37BB}"/>
              </a:ext>
            </a:extLst>
          </p:cNvPr>
          <p:cNvSpPr/>
          <p:nvPr/>
        </p:nvSpPr>
        <p:spPr>
          <a:xfrm>
            <a:off x="1089226" y="1343545"/>
            <a:ext cx="3070945" cy="4181246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movie</a:t>
            </a:r>
          </a:p>
          <a:p>
            <a:endParaRPr lang="nl-NL" sz="24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id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title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>
                <a:solidFill>
                  <a:schemeClr val="tx1"/>
                </a:solidFill>
              </a:rPr>
              <a:t>rating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year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description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review_user_count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 err="1">
                <a:solidFill>
                  <a:schemeClr val="tx1"/>
                </a:solidFill>
              </a:rPr>
              <a:t>float</a:t>
            </a:r>
            <a:r>
              <a:rPr lang="nl-NL" sz="1200" dirty="0">
                <a:solidFill>
                  <a:schemeClr val="tx1"/>
                </a:solidFill>
              </a:rPr>
              <a:t>	</a:t>
            </a:r>
            <a:r>
              <a:rPr lang="nl-NL" dirty="0" err="1">
                <a:solidFill>
                  <a:schemeClr val="tx1"/>
                </a:solidFill>
              </a:rPr>
              <a:t>review_user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review_metascore</a:t>
            </a:r>
            <a:endParaRPr lang="nl-NL" sz="10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[Language]	</a:t>
            </a:r>
            <a:r>
              <a:rPr lang="nl-NL" dirty="0" err="1">
                <a:solidFill>
                  <a:schemeClr val="tx1"/>
                </a:solidFill>
              </a:rPr>
              <a:t>Languages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[Actor]	</a:t>
            </a:r>
            <a:r>
              <a:rPr lang="nl-NL" dirty="0">
                <a:solidFill>
                  <a:schemeClr val="tx1"/>
                </a:solidFill>
              </a:rPr>
              <a:t>Actors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imdb_url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4" name="!!Actors">
            <a:extLst>
              <a:ext uri="{FF2B5EF4-FFF2-40B4-BE49-F238E27FC236}">
                <a16:creationId xmlns:a16="http://schemas.microsoft.com/office/drawing/2014/main" id="{56E8E2B7-653D-4D84-9489-E0FE56F5E2A8}"/>
              </a:ext>
            </a:extLst>
          </p:cNvPr>
          <p:cNvSpPr/>
          <p:nvPr/>
        </p:nvSpPr>
        <p:spPr>
          <a:xfrm>
            <a:off x="8447668" y="1343545"/>
            <a:ext cx="2506436" cy="1675370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actor</a:t>
            </a:r>
          </a:p>
          <a:p>
            <a:endParaRPr lang="nl-NL" sz="2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integer	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id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string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	name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6" name="!!Languages">
            <a:extLst>
              <a:ext uri="{FF2B5EF4-FFF2-40B4-BE49-F238E27FC236}">
                <a16:creationId xmlns:a16="http://schemas.microsoft.com/office/drawing/2014/main" id="{3A0A13B2-44D4-4B94-B5D6-E7F653C280A1}"/>
              </a:ext>
            </a:extLst>
          </p:cNvPr>
          <p:cNvSpPr/>
          <p:nvPr/>
        </p:nvSpPr>
        <p:spPr>
          <a:xfrm>
            <a:off x="8447668" y="3849420"/>
            <a:ext cx="2506436" cy="1675371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 err="1">
                <a:solidFill>
                  <a:schemeClr val="tx1"/>
                </a:solidFill>
              </a:rPr>
              <a:t>language</a:t>
            </a:r>
            <a:endParaRPr lang="nl-NL" sz="2400" dirty="0">
              <a:solidFill>
                <a:schemeClr val="tx1"/>
              </a:solidFill>
            </a:endParaRPr>
          </a:p>
          <a:p>
            <a:endParaRPr lang="nl-NL" sz="24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id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</a:t>
            </a:r>
            <a:r>
              <a:rPr lang="nl-NL" dirty="0">
                <a:solidFill>
                  <a:schemeClr val="tx1"/>
                </a:solidFill>
              </a:rPr>
              <a:t>	name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0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159370F-922F-4C10-AE01-B8F618069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10</a:t>
            </a:fld>
            <a:endParaRPr lang="nl-NL"/>
          </a:p>
        </p:txBody>
      </p:sp>
      <p:sp>
        <p:nvSpPr>
          <p:cNvPr id="13" name="!!Movies">
            <a:extLst>
              <a:ext uri="{FF2B5EF4-FFF2-40B4-BE49-F238E27FC236}">
                <a16:creationId xmlns:a16="http://schemas.microsoft.com/office/drawing/2014/main" id="{8FAD00DD-3339-4D1E-8614-F9DDB4FA37BB}"/>
              </a:ext>
            </a:extLst>
          </p:cNvPr>
          <p:cNvSpPr/>
          <p:nvPr/>
        </p:nvSpPr>
        <p:spPr>
          <a:xfrm>
            <a:off x="1089226" y="1343545"/>
            <a:ext cx="3070945" cy="4181246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movie</a:t>
            </a:r>
          </a:p>
          <a:p>
            <a:endParaRPr lang="nl-NL" sz="24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id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title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>
                <a:solidFill>
                  <a:schemeClr val="tx1"/>
                </a:solidFill>
              </a:rPr>
              <a:t>rating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year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description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review_user_count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 err="1">
                <a:solidFill>
                  <a:schemeClr val="tx1"/>
                </a:solidFill>
              </a:rPr>
              <a:t>float</a:t>
            </a:r>
            <a:r>
              <a:rPr lang="nl-NL" sz="1200" dirty="0">
                <a:solidFill>
                  <a:schemeClr val="tx1"/>
                </a:solidFill>
              </a:rPr>
              <a:t>	</a:t>
            </a:r>
            <a:r>
              <a:rPr lang="nl-NL" dirty="0" err="1">
                <a:solidFill>
                  <a:schemeClr val="tx1"/>
                </a:solidFill>
              </a:rPr>
              <a:t>review_user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review_metascore</a:t>
            </a:r>
            <a:endParaRPr lang="nl-NL" sz="10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imdb_url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4" name="!!Actors">
            <a:extLst>
              <a:ext uri="{FF2B5EF4-FFF2-40B4-BE49-F238E27FC236}">
                <a16:creationId xmlns:a16="http://schemas.microsoft.com/office/drawing/2014/main" id="{56E8E2B7-653D-4D84-9489-E0FE56F5E2A8}"/>
              </a:ext>
            </a:extLst>
          </p:cNvPr>
          <p:cNvSpPr/>
          <p:nvPr/>
        </p:nvSpPr>
        <p:spPr>
          <a:xfrm>
            <a:off x="8447668" y="1343545"/>
            <a:ext cx="2506436" cy="1675370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actor</a:t>
            </a:r>
          </a:p>
          <a:p>
            <a:endParaRPr lang="nl-NL" sz="2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integer	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id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string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	name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6" name="!!Languages">
            <a:extLst>
              <a:ext uri="{FF2B5EF4-FFF2-40B4-BE49-F238E27FC236}">
                <a16:creationId xmlns:a16="http://schemas.microsoft.com/office/drawing/2014/main" id="{3A0A13B2-44D4-4B94-B5D6-E7F653C280A1}"/>
              </a:ext>
            </a:extLst>
          </p:cNvPr>
          <p:cNvSpPr/>
          <p:nvPr/>
        </p:nvSpPr>
        <p:spPr>
          <a:xfrm>
            <a:off x="8447668" y="3849420"/>
            <a:ext cx="2506436" cy="1675371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 err="1">
                <a:solidFill>
                  <a:schemeClr val="tx1"/>
                </a:solidFill>
              </a:rPr>
              <a:t>language</a:t>
            </a:r>
            <a:endParaRPr lang="nl-NL" sz="2400" dirty="0">
              <a:solidFill>
                <a:schemeClr val="tx1"/>
              </a:solidFill>
            </a:endParaRPr>
          </a:p>
          <a:p>
            <a:endParaRPr lang="nl-NL" sz="24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id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</a:t>
            </a:r>
            <a:r>
              <a:rPr lang="nl-NL" dirty="0">
                <a:solidFill>
                  <a:schemeClr val="tx1"/>
                </a:solidFill>
              </a:rPr>
              <a:t>	name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!!MovieActors">
            <a:extLst>
              <a:ext uri="{FF2B5EF4-FFF2-40B4-BE49-F238E27FC236}">
                <a16:creationId xmlns:a16="http://schemas.microsoft.com/office/drawing/2014/main" id="{9B74A222-02CA-4AB5-8493-DE952A703ADA}"/>
              </a:ext>
            </a:extLst>
          </p:cNvPr>
          <p:cNvSpPr/>
          <p:nvPr/>
        </p:nvSpPr>
        <p:spPr>
          <a:xfrm>
            <a:off x="4958776" y="1343545"/>
            <a:ext cx="2690287" cy="1675370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 err="1">
                <a:solidFill>
                  <a:schemeClr val="tx1"/>
                </a:solidFill>
              </a:rPr>
              <a:t>movie_actors</a:t>
            </a:r>
            <a:endParaRPr lang="nl-NL" sz="2400" dirty="0">
              <a:solidFill>
                <a:schemeClr val="tx1"/>
              </a:solidFill>
            </a:endParaRPr>
          </a:p>
          <a:p>
            <a:endParaRPr lang="nl-NL" sz="2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integer	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movie_id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integer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	</a:t>
            </a:r>
            <a:r>
              <a:rPr lang="nl-NL" dirty="0" err="1">
                <a:solidFill>
                  <a:prstClr val="black"/>
                </a:solidFill>
                <a:latin typeface="Segoe UI Semilight"/>
              </a:rPr>
              <a:t>actor_id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7" name="!!MovieLanguages">
            <a:extLst>
              <a:ext uri="{FF2B5EF4-FFF2-40B4-BE49-F238E27FC236}">
                <a16:creationId xmlns:a16="http://schemas.microsoft.com/office/drawing/2014/main" id="{F03D2053-171C-4CEB-9DF0-3D76919C8997}"/>
              </a:ext>
            </a:extLst>
          </p:cNvPr>
          <p:cNvSpPr/>
          <p:nvPr/>
        </p:nvSpPr>
        <p:spPr>
          <a:xfrm>
            <a:off x="4958775" y="3839085"/>
            <a:ext cx="2690288" cy="1675370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 err="1">
                <a:solidFill>
                  <a:schemeClr val="tx1"/>
                </a:solidFill>
              </a:rPr>
              <a:t>movie_languages</a:t>
            </a:r>
            <a:endParaRPr lang="nl-NL" sz="2400" dirty="0">
              <a:solidFill>
                <a:schemeClr val="tx1"/>
              </a:solidFill>
            </a:endParaRPr>
          </a:p>
          <a:p>
            <a:endParaRPr lang="nl-NL" sz="2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integer	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movie_id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integer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	</a:t>
            </a:r>
            <a:r>
              <a:rPr lang="nl-NL" dirty="0" err="1">
                <a:solidFill>
                  <a:prstClr val="black"/>
                </a:solidFill>
                <a:latin typeface="Segoe UI Semilight"/>
              </a:rPr>
              <a:t>language_id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681F75BF-F9D3-4204-95EE-6C25EB9EC72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160171" y="2181230"/>
            <a:ext cx="798605" cy="0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38A6F511-4299-4D33-936C-DA1CF81A68A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60171" y="4676770"/>
            <a:ext cx="798604" cy="0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21E86083-61A5-4A6E-82BE-4F1929A16D6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649063" y="2181230"/>
            <a:ext cx="798605" cy="0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4817AE0E-6E27-4BE2-A6AF-4C8AF3CB7F28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7649063" y="4676770"/>
            <a:ext cx="798605" cy="10336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5242E10A-D5F4-439E-B31B-6D22E4FFE051}"/>
              </a:ext>
            </a:extLst>
          </p:cNvPr>
          <p:cNvSpPr txBox="1"/>
          <p:nvPr/>
        </p:nvSpPr>
        <p:spPr>
          <a:xfrm>
            <a:off x="4183419" y="1811898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13CEAEB-93D6-45B0-9F71-766566940125}"/>
              </a:ext>
            </a:extLst>
          </p:cNvPr>
          <p:cNvSpPr txBox="1"/>
          <p:nvPr/>
        </p:nvSpPr>
        <p:spPr>
          <a:xfrm>
            <a:off x="4618870" y="1811898"/>
            <a:ext cx="3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0BEB770D-F65B-40D0-9A09-D2A210A5DD2E}"/>
              </a:ext>
            </a:extLst>
          </p:cNvPr>
          <p:cNvSpPr txBox="1"/>
          <p:nvPr/>
        </p:nvSpPr>
        <p:spPr>
          <a:xfrm>
            <a:off x="4183419" y="4307437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62289C81-5BB0-453C-9E93-D0C7627F1EC3}"/>
              </a:ext>
            </a:extLst>
          </p:cNvPr>
          <p:cNvSpPr txBox="1"/>
          <p:nvPr/>
        </p:nvSpPr>
        <p:spPr>
          <a:xfrm>
            <a:off x="4618870" y="4307437"/>
            <a:ext cx="3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E998E78-4908-4A1E-A7E8-48C25976644C}"/>
              </a:ext>
            </a:extLst>
          </p:cNvPr>
          <p:cNvSpPr txBox="1"/>
          <p:nvPr/>
        </p:nvSpPr>
        <p:spPr>
          <a:xfrm>
            <a:off x="8163763" y="4317773"/>
            <a:ext cx="26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BEE478F-7A20-4D46-8DD3-5056E01A139E}"/>
              </a:ext>
            </a:extLst>
          </p:cNvPr>
          <p:cNvSpPr txBox="1"/>
          <p:nvPr/>
        </p:nvSpPr>
        <p:spPr>
          <a:xfrm>
            <a:off x="7672311" y="4313536"/>
            <a:ext cx="3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B264EF28-E9EF-4CA6-B217-4FA175ECA116}"/>
              </a:ext>
            </a:extLst>
          </p:cNvPr>
          <p:cNvSpPr txBox="1"/>
          <p:nvPr/>
        </p:nvSpPr>
        <p:spPr>
          <a:xfrm>
            <a:off x="8173149" y="1816135"/>
            <a:ext cx="26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5503674A-740B-414C-90E4-DB964C086214}"/>
              </a:ext>
            </a:extLst>
          </p:cNvPr>
          <p:cNvSpPr txBox="1"/>
          <p:nvPr/>
        </p:nvSpPr>
        <p:spPr>
          <a:xfrm>
            <a:off x="7681697" y="1811898"/>
            <a:ext cx="3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51275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191D313-286E-4A9C-B176-FBDBA55A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Object-</a:t>
            </a:r>
            <a:r>
              <a:rPr lang="nl-NL" dirty="0" err="1"/>
              <a:t>Relational</a:t>
            </a:r>
            <a:r>
              <a:rPr lang="nl-NL" dirty="0"/>
              <a:t> </a:t>
            </a:r>
            <a:r>
              <a:rPr lang="nl-NL" dirty="0" err="1"/>
              <a:t>Mapping</a:t>
            </a:r>
            <a:endParaRPr lang="nl-NL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383C496-45CD-47E7-B978-DC3F6282B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11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CD042E-0F2C-4D08-A184-ABFCFFF63F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Represents</a:t>
            </a:r>
            <a:r>
              <a:rPr lang="nl-NL" dirty="0"/>
              <a:t> DB </a:t>
            </a:r>
            <a:r>
              <a:rPr lang="nl-NL" dirty="0" err="1"/>
              <a:t>table</a:t>
            </a:r>
            <a:r>
              <a:rPr lang="nl-NL" dirty="0"/>
              <a:t> as list of class </a:t>
            </a:r>
            <a:r>
              <a:rPr lang="nl-NL" dirty="0" err="1"/>
              <a:t>instances</a:t>
            </a:r>
            <a:endParaRPr lang="nl-NL" dirty="0"/>
          </a:p>
          <a:p>
            <a:r>
              <a:rPr lang="nl-NL" dirty="0"/>
              <a:t>Abstracts </a:t>
            </a:r>
            <a:r>
              <a:rPr lang="nl-NL" dirty="0" err="1"/>
              <a:t>away</a:t>
            </a:r>
            <a:r>
              <a:rPr lang="nl-NL" dirty="0"/>
              <a:t> SQL </a:t>
            </a:r>
            <a:r>
              <a:rPr lang="nl-NL" dirty="0" err="1"/>
              <a:t>complications</a:t>
            </a:r>
            <a:endParaRPr lang="nl-NL" dirty="0"/>
          </a:p>
          <a:p>
            <a:r>
              <a:rPr lang="nl-NL" dirty="0"/>
              <a:t>Easy to </a:t>
            </a:r>
            <a:r>
              <a:rPr lang="nl-NL" dirty="0" err="1"/>
              <a:t>use</a:t>
            </a:r>
            <a:r>
              <a:rPr lang="nl-NL" dirty="0"/>
              <a:t>, </a:t>
            </a:r>
            <a:r>
              <a:rPr lang="nl-NL" dirty="0" err="1"/>
              <a:t>great</a:t>
            </a:r>
            <a:r>
              <a:rPr lang="nl-NL" dirty="0"/>
              <a:t> for CRUD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20AB3DC-CE51-4A49-B96C-EB6CA51B0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2806022"/>
            <a:ext cx="12192000" cy="4051978"/>
          </a:xfrm>
        </p:spPr>
        <p:txBody>
          <a:bodyPr>
            <a:normAutofit/>
          </a:bodyPr>
          <a:lstStyle/>
          <a:p>
            <a:r>
              <a:rPr lang="nl-NL" dirty="0" err="1"/>
              <a:t>db.Movies.Find</a:t>
            </a:r>
            <a:r>
              <a:rPr lang="nl-NL" dirty="0"/>
              <a:t>(“</a:t>
            </a:r>
            <a:r>
              <a:rPr lang="nl-NL" dirty="0" err="1"/>
              <a:t>id</a:t>
            </a:r>
            <a:r>
              <a:rPr lang="nl-NL" dirty="0"/>
              <a:t>”);</a:t>
            </a:r>
            <a:br>
              <a:rPr lang="nl-NL" dirty="0"/>
            </a:br>
            <a:r>
              <a:rPr lang="nl-NL" dirty="0" err="1"/>
              <a:t>db.Movies.Add</a:t>
            </a:r>
            <a:r>
              <a:rPr lang="nl-NL" dirty="0"/>
              <a:t>(</a:t>
            </a:r>
            <a:r>
              <a:rPr lang="nl-NL" dirty="0" err="1"/>
              <a:t>movie_instance</a:t>
            </a:r>
            <a:r>
              <a:rPr lang="nl-NL" dirty="0"/>
              <a:t>);</a:t>
            </a:r>
            <a:br>
              <a:rPr lang="nl-NL" dirty="0"/>
            </a:br>
            <a:r>
              <a:rPr lang="nl-NL" dirty="0" err="1"/>
              <a:t>db.Movies.Delete</a:t>
            </a:r>
            <a:r>
              <a:rPr lang="nl-NL" dirty="0"/>
              <a:t>(</a:t>
            </a:r>
            <a:r>
              <a:rPr lang="nl-NL" dirty="0" err="1"/>
              <a:t>movie_instance</a:t>
            </a:r>
            <a:r>
              <a:rPr lang="nl-NL" dirty="0"/>
              <a:t>);</a:t>
            </a:r>
            <a:br>
              <a:rPr lang="nl-NL" dirty="0"/>
            </a:br>
            <a:r>
              <a:rPr lang="nl-NL" dirty="0" err="1"/>
              <a:t>db.Movies.Where</a:t>
            </a:r>
            <a:r>
              <a:rPr lang="nl-NL" dirty="0"/>
              <a:t>(x =&gt; </a:t>
            </a:r>
            <a:r>
              <a:rPr lang="nl-NL" dirty="0" err="1"/>
              <a:t>x.Year</a:t>
            </a:r>
            <a:r>
              <a:rPr lang="nl-NL" dirty="0"/>
              <a:t> == 2010</a:t>
            </a:r>
            <a:br>
              <a:rPr lang="nl-NL" dirty="0"/>
            </a:br>
            <a:r>
              <a:rPr lang="nl-NL" dirty="0"/>
              <a:t>																		&amp;&amp; </a:t>
            </a:r>
            <a:r>
              <a:rPr lang="nl-NL" dirty="0" err="1"/>
              <a:t>x.Rating</a:t>
            </a:r>
            <a:r>
              <a:rPr lang="nl-NL" dirty="0"/>
              <a:t> == “18”);</a:t>
            </a:r>
          </a:p>
          <a:p>
            <a:r>
              <a:rPr lang="nl-NL" dirty="0"/>
              <a:t>SELECT * FROM Movies WHERE `</a:t>
            </a:r>
            <a:r>
              <a:rPr lang="nl-NL" dirty="0" err="1"/>
              <a:t>id</a:t>
            </a:r>
            <a:r>
              <a:rPr lang="nl-NL" dirty="0"/>
              <a:t>` = “</a:t>
            </a:r>
            <a:r>
              <a:rPr lang="nl-NL" dirty="0" err="1"/>
              <a:t>id</a:t>
            </a:r>
            <a:r>
              <a:rPr lang="nl-NL" dirty="0"/>
              <a:t>”;</a:t>
            </a:r>
            <a:br>
              <a:rPr lang="nl-NL" dirty="0"/>
            </a:br>
            <a:r>
              <a:rPr lang="nl-NL" dirty="0"/>
              <a:t>INSERT INTO Movies (col1, …) VALUES (…);</a:t>
            </a:r>
            <a:br>
              <a:rPr lang="nl-NL" dirty="0"/>
            </a:br>
            <a:r>
              <a:rPr lang="nl-NL" dirty="0"/>
              <a:t>DELETE FROM Movies WHERE `</a:t>
            </a:r>
            <a:r>
              <a:rPr lang="nl-NL" dirty="0" err="1"/>
              <a:t>id</a:t>
            </a:r>
            <a:r>
              <a:rPr lang="nl-NL" dirty="0"/>
              <a:t>` = …;</a:t>
            </a:r>
            <a:br>
              <a:rPr lang="nl-NL" dirty="0"/>
            </a:br>
            <a:r>
              <a:rPr lang="nl-NL" dirty="0"/>
              <a:t>SELECT * FROM Movies WHERE `</a:t>
            </a:r>
            <a:r>
              <a:rPr lang="nl-NL" dirty="0" err="1"/>
              <a:t>year</a:t>
            </a:r>
            <a:r>
              <a:rPr lang="nl-NL" dirty="0"/>
              <a:t>` = 2010</a:t>
            </a:r>
            <a:br>
              <a:rPr lang="nl-NL" dirty="0"/>
            </a:br>
            <a:r>
              <a:rPr lang="nl-NL" dirty="0"/>
              <a:t>                           AND `rating` = “18”;</a:t>
            </a:r>
          </a:p>
        </p:txBody>
      </p:sp>
    </p:spTree>
    <p:extLst>
      <p:ext uri="{BB962C8B-B14F-4D97-AF65-F5344CB8AC3E}">
        <p14:creationId xmlns:p14="http://schemas.microsoft.com/office/powerpoint/2010/main" val="16834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3560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2150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526647-7171-4607-99FA-86B74D0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ORM </a:t>
            </a:r>
            <a:r>
              <a:rPr lang="nl-NL" dirty="0" err="1"/>
              <a:t>Tasks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6273C80-311C-4C97-A0F6-84DBA8D79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12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2288E05-BFF4-4D04-A968-3A421AA5C9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Translate code </a:t>
            </a:r>
            <a:r>
              <a:rPr lang="nl-NL" dirty="0" err="1"/>
              <a:t>into</a:t>
            </a:r>
            <a:r>
              <a:rPr lang="nl-NL" dirty="0"/>
              <a:t> SQL </a:t>
            </a:r>
            <a:r>
              <a:rPr lang="nl-NL" dirty="0" err="1"/>
              <a:t>queries</a:t>
            </a:r>
            <a:r>
              <a:rPr lang="nl-NL" dirty="0"/>
              <a:t> </a:t>
            </a:r>
            <a:r>
              <a:rPr lang="nl-NL" dirty="0" err="1"/>
              <a:t>efficiently</a:t>
            </a:r>
            <a:endParaRPr lang="nl-NL" dirty="0"/>
          </a:p>
          <a:p>
            <a:pPr lvl="3"/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receive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data</a:t>
            </a:r>
          </a:p>
          <a:p>
            <a:pPr lvl="3"/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queries</a:t>
            </a:r>
            <a:endParaRPr lang="nl-NL" dirty="0"/>
          </a:p>
          <a:p>
            <a:r>
              <a:rPr lang="nl-NL" dirty="0" err="1"/>
              <a:t>Convert</a:t>
            </a:r>
            <a:r>
              <a:rPr lang="nl-NL" dirty="0"/>
              <a:t>/map SQL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(</a:t>
            </a:r>
            <a:r>
              <a:rPr lang="nl-NL" dirty="0" err="1"/>
              <a:t>typed</a:t>
            </a:r>
            <a:r>
              <a:rPr lang="nl-NL" dirty="0"/>
              <a:t>) </a:t>
            </a:r>
            <a:r>
              <a:rPr lang="nl-NL" dirty="0" err="1"/>
              <a:t>objects</a:t>
            </a:r>
            <a:endParaRPr lang="nl-NL" dirty="0"/>
          </a:p>
          <a:p>
            <a:pPr lvl="3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02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B9640-1544-4DB8-AFA5-CD2B1D24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Bonus: ORM </a:t>
            </a:r>
            <a:r>
              <a:rPr lang="nl-NL" dirty="0"/>
              <a:t>Performance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FEB9809-D566-415E-9F03-0D976E9F1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13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B6864EE-C2DD-4544-AF0C-AFA697BEA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Complicated</a:t>
            </a:r>
            <a:r>
              <a:rPr lang="nl-NL" dirty="0"/>
              <a:t> </a:t>
            </a:r>
            <a:r>
              <a:rPr lang="nl-NL" dirty="0" err="1"/>
              <a:t>queries</a:t>
            </a:r>
            <a:r>
              <a:rPr lang="nl-NL" dirty="0"/>
              <a:t> </a:t>
            </a:r>
            <a:r>
              <a:rPr lang="nl-NL" dirty="0" err="1"/>
              <a:t>easier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hand</a:t>
            </a:r>
          </a:p>
          <a:p>
            <a:r>
              <a:rPr lang="nl-NL" dirty="0"/>
              <a:t>N+1 </a:t>
            </a:r>
            <a:r>
              <a:rPr lang="nl-NL" dirty="0" err="1"/>
              <a:t>problem</a:t>
            </a:r>
            <a:endParaRPr lang="nl-NL" dirty="0"/>
          </a:p>
          <a:p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simpler</a:t>
            </a:r>
            <a:r>
              <a:rPr lang="nl-NL" dirty="0"/>
              <a:t> “object </a:t>
            </a:r>
            <a:r>
              <a:rPr lang="nl-NL" dirty="0" err="1"/>
              <a:t>mapper</a:t>
            </a:r>
            <a:r>
              <a:rPr lang="nl-NL" dirty="0"/>
              <a:t>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2B03A-7DB2-47C7-8B8D-B37B4E6F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Backend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6C2FCD9-0A46-4AE8-85E3-3DB2921D8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14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DC9EF-85E8-4574-BC1F-5269783F4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Offloads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of the </a:t>
            </a:r>
            <a:r>
              <a:rPr lang="nl-NL" dirty="0" err="1"/>
              <a:t>work</a:t>
            </a:r>
            <a:endParaRPr lang="nl-NL" dirty="0"/>
          </a:p>
          <a:p>
            <a:r>
              <a:rPr lang="nl-NL" dirty="0"/>
              <a:t>Uniform </a:t>
            </a:r>
            <a:r>
              <a:rPr lang="nl-NL" dirty="0" err="1"/>
              <a:t>implementations</a:t>
            </a:r>
            <a:r>
              <a:rPr lang="nl-NL" dirty="0"/>
              <a:t> of </a:t>
            </a:r>
            <a:r>
              <a:rPr lang="nl-NL" dirty="0" err="1"/>
              <a:t>essentials</a:t>
            </a:r>
            <a:endParaRPr lang="nl-NL" dirty="0"/>
          </a:p>
          <a:p>
            <a:r>
              <a:rPr lang="nl-NL" dirty="0" err="1"/>
              <a:t>Helps</a:t>
            </a:r>
            <a:r>
              <a:rPr lang="nl-NL" dirty="0"/>
              <a:t> </a:t>
            </a:r>
            <a:r>
              <a:rPr lang="nl-NL" dirty="0" err="1"/>
              <a:t>organising</a:t>
            </a:r>
            <a:r>
              <a:rPr lang="nl-NL" dirty="0"/>
              <a:t> and </a:t>
            </a:r>
            <a:r>
              <a:rPr lang="nl-NL" dirty="0" err="1"/>
              <a:t>structuring</a:t>
            </a:r>
            <a:r>
              <a:rPr lang="nl-NL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9430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3439A-4C3D-4B87-997C-ECF7DCD0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Framework offer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2AE8B2C-34D1-4AC9-A3AF-5152DE34B8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15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526A31-2117-4092-A321-9958672B7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120400"/>
          </a:xfrm>
        </p:spPr>
        <p:txBody>
          <a:bodyPr>
            <a:normAutofit/>
          </a:bodyPr>
          <a:lstStyle/>
          <a:p>
            <a:r>
              <a:rPr lang="nl-NL" dirty="0"/>
              <a:t>PHP: </a:t>
            </a:r>
            <a:r>
              <a:rPr lang="nl-NL" dirty="0" err="1"/>
              <a:t>Laravel</a:t>
            </a:r>
            <a:r>
              <a:rPr lang="nl-NL" dirty="0"/>
              <a:t>, </a:t>
            </a:r>
            <a:r>
              <a:rPr lang="nl-NL" dirty="0" err="1"/>
              <a:t>Laminas</a:t>
            </a:r>
            <a:r>
              <a:rPr lang="nl-NL" dirty="0"/>
              <a:t>, </a:t>
            </a:r>
            <a:r>
              <a:rPr lang="nl-NL" dirty="0" err="1"/>
              <a:t>Symfony</a:t>
            </a:r>
            <a:r>
              <a:rPr lang="nl-NL" dirty="0"/>
              <a:t>, …</a:t>
            </a:r>
          </a:p>
          <a:p>
            <a:r>
              <a:rPr lang="nl-NL" dirty="0" err="1"/>
              <a:t>JavaScript</a:t>
            </a:r>
            <a:r>
              <a:rPr lang="nl-NL" dirty="0"/>
              <a:t> (</a:t>
            </a:r>
            <a:r>
              <a:rPr lang="nl-NL" dirty="0" err="1"/>
              <a:t>NodeJS</a:t>
            </a:r>
            <a:r>
              <a:rPr lang="nl-NL" dirty="0"/>
              <a:t>): </a:t>
            </a:r>
            <a:r>
              <a:rPr lang="nl-NL" b="1" dirty="0" err="1"/>
              <a:t>ExpressJS</a:t>
            </a:r>
            <a:r>
              <a:rPr lang="nl-NL" dirty="0"/>
              <a:t>, Meteor.js, …</a:t>
            </a:r>
          </a:p>
          <a:p>
            <a:r>
              <a:rPr lang="nl-NL" dirty="0"/>
              <a:t>Python: </a:t>
            </a:r>
            <a:r>
              <a:rPr lang="nl-NL" dirty="0" err="1"/>
              <a:t>Flask</a:t>
            </a:r>
            <a:r>
              <a:rPr lang="nl-NL" dirty="0"/>
              <a:t>, Django, </a:t>
            </a:r>
            <a:r>
              <a:rPr lang="nl-NL" dirty="0" err="1"/>
              <a:t>fastAPI</a:t>
            </a:r>
            <a:r>
              <a:rPr lang="nl-NL" dirty="0"/>
              <a:t>, …</a:t>
            </a:r>
          </a:p>
          <a:p>
            <a:r>
              <a:rPr lang="nl-NL" dirty="0"/>
              <a:t>Java: Spring, JSF, …</a:t>
            </a:r>
          </a:p>
          <a:p>
            <a:r>
              <a:rPr lang="nl-NL" dirty="0"/>
              <a:t>C#: </a:t>
            </a:r>
            <a:r>
              <a:rPr lang="nl-NL" b="1" dirty="0"/>
              <a:t>ASP.NET </a:t>
            </a:r>
            <a:r>
              <a:rPr lang="nl-NL" b="1" dirty="0" err="1"/>
              <a:t>Core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55319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77BCB-C8AA-40D9-8094-E4655CB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Framework Design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8076E03-CF11-4262-B511-F304EB865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16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9EAAA1-0C70-4C6B-98BC-4E03377716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Goal: </a:t>
            </a:r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Request</a:t>
            </a:r>
            <a:r>
              <a:rPr lang="nl-NL" dirty="0"/>
              <a:t> to 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Response</a:t>
            </a:r>
          </a:p>
          <a:p>
            <a:r>
              <a:rPr lang="nl-NL" dirty="0" err="1"/>
              <a:t>Implementations</a:t>
            </a:r>
            <a:r>
              <a:rPr lang="nl-NL" dirty="0"/>
              <a:t> </a:t>
            </a:r>
            <a:r>
              <a:rPr lang="nl-NL" dirty="0" err="1"/>
              <a:t>differ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frameworks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/>
              <a:t>	</a:t>
            </a:r>
            <a:r>
              <a:rPr lang="nl-NL" dirty="0" err="1"/>
              <a:t>concepts</a:t>
            </a:r>
            <a:r>
              <a:rPr lang="nl-NL" dirty="0"/>
              <a:t> are </a:t>
            </a:r>
            <a:r>
              <a:rPr lang="nl-NL" dirty="0" err="1"/>
              <a:t>roughly</a:t>
            </a:r>
            <a:r>
              <a:rPr lang="nl-NL" dirty="0"/>
              <a:t> the </a:t>
            </a:r>
            <a:r>
              <a:rPr lang="nl-NL" dirty="0" err="1"/>
              <a:t>same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90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A1DC1-8A05-CD4E-54C8-E24D2500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Framework </a:t>
            </a:r>
            <a:r>
              <a:rPr lang="nl-NL" dirty="0" err="1"/>
              <a:t>Lingo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EDA259F-8E54-9037-504F-A0B6ED191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17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AF4C4D-F88F-DEF4-7229-38596D27F7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Middleware</a:t>
            </a:r>
          </a:p>
          <a:p>
            <a:r>
              <a:rPr lang="nl-NL" dirty="0"/>
              <a:t>Routing</a:t>
            </a:r>
          </a:p>
          <a:p>
            <a:r>
              <a:rPr lang="nl-NL" dirty="0" err="1"/>
              <a:t>Endpoint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058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80E00-9458-4A0A-8662-164A0BC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Routing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9145346-CE5C-4F93-9631-F8BC4752B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18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38DBF-9BC6-426F-AFD6-FD03C856CF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Maps</a:t>
            </a:r>
            <a:r>
              <a:rPr lang="nl-NL" dirty="0"/>
              <a:t> </a:t>
            </a:r>
            <a:r>
              <a:rPr lang="nl-NL" dirty="0" err="1"/>
              <a:t>requests</a:t>
            </a:r>
            <a:r>
              <a:rPr lang="nl-NL" dirty="0"/>
              <a:t> to </a:t>
            </a:r>
            <a:r>
              <a:rPr lang="nl-NL" dirty="0" err="1"/>
              <a:t>endpoints</a:t>
            </a:r>
            <a:endParaRPr lang="nl-NL" dirty="0"/>
          </a:p>
          <a:p>
            <a:r>
              <a:rPr lang="nl-NL" dirty="0" err="1"/>
              <a:t>Decides</a:t>
            </a:r>
            <a:r>
              <a:rPr lang="nl-NL" dirty="0"/>
              <a:t> on HTTP </a:t>
            </a:r>
            <a:r>
              <a:rPr lang="nl-NL" dirty="0" err="1"/>
              <a:t>Verb</a:t>
            </a:r>
            <a:r>
              <a:rPr lang="nl-NL" dirty="0"/>
              <a:t> and URL</a:t>
            </a:r>
          </a:p>
          <a:p>
            <a:r>
              <a:rPr lang="nl-NL" dirty="0" err="1"/>
              <a:t>Parsing</a:t>
            </a:r>
            <a:r>
              <a:rPr lang="nl-NL" dirty="0"/>
              <a:t> of parameters/variables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3F0294C-4DB2-405B-AAAA-1535CC7740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1200" dirty="0"/>
              <a:t>	Express</a:t>
            </a:r>
            <a:r>
              <a:rPr lang="nl-NL" dirty="0"/>
              <a:t>	</a:t>
            </a:r>
            <a:r>
              <a:rPr lang="nl-NL" sz="1800" dirty="0" err="1">
                <a:solidFill>
                  <a:schemeClr val="bg1">
                    <a:lumMod val="65000"/>
                  </a:schemeClr>
                </a:solidFill>
              </a:rPr>
              <a:t>app.</a:t>
            </a:r>
            <a:r>
              <a:rPr lang="nl-NL" sz="1800" dirty="0" err="1"/>
              <a:t>get</a:t>
            </a: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sz="1800" dirty="0"/>
              <a:t>“/”</a:t>
            </a: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, …);</a:t>
            </a:r>
            <a:br>
              <a:rPr lang="nl-NL" sz="1800" dirty="0"/>
            </a:br>
            <a:r>
              <a:rPr lang="nl-NL" sz="1800" dirty="0" err="1">
                <a:solidFill>
                  <a:schemeClr val="bg1">
                    <a:lumMod val="65000"/>
                  </a:schemeClr>
                </a:solidFill>
              </a:rPr>
              <a:t>app.</a:t>
            </a:r>
            <a:r>
              <a:rPr lang="nl-NL" sz="1800" dirty="0" err="1"/>
              <a:t>post</a:t>
            </a: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sz="1800" dirty="0"/>
              <a:t>“/:</a:t>
            </a:r>
            <a:r>
              <a:rPr lang="nl-NL" sz="1800" dirty="0" err="1"/>
              <a:t>id</a:t>
            </a:r>
            <a:r>
              <a:rPr lang="nl-NL" sz="1800" dirty="0"/>
              <a:t>”</a:t>
            </a: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, …);</a:t>
            </a:r>
          </a:p>
          <a:p>
            <a:r>
              <a:rPr lang="nl-NL" sz="1200" dirty="0"/>
              <a:t>	ASP.NET</a:t>
            </a:r>
            <a:r>
              <a:rPr lang="nl-NL" dirty="0"/>
              <a:t>	</a:t>
            </a: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[Controller, </a:t>
            </a:r>
            <a:r>
              <a:rPr lang="nl-NL" sz="1800" dirty="0"/>
              <a:t>Route(“/”)</a:t>
            </a: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]</a:t>
            </a:r>
            <a:br>
              <a:rPr lang="nl-NL" sz="1800" dirty="0"/>
            </a:b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public class </a:t>
            </a:r>
            <a:r>
              <a:rPr lang="nl-NL" sz="1800" dirty="0" err="1">
                <a:solidFill>
                  <a:schemeClr val="bg1">
                    <a:lumMod val="65000"/>
                  </a:schemeClr>
                </a:solidFill>
              </a:rPr>
              <a:t>MainController</a:t>
            </a: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 {</a:t>
            </a:r>
            <a:br>
              <a:rPr lang="nl-NL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sz="1800" dirty="0"/>
              <a:t>    [</a:t>
            </a:r>
            <a:r>
              <a:rPr lang="nl-NL" sz="1800" dirty="0" err="1"/>
              <a:t>HttpPost</a:t>
            </a:r>
            <a:r>
              <a:rPr lang="nl-NL" sz="1800" dirty="0"/>
              <a:t>(“{</a:t>
            </a:r>
            <a:r>
              <a:rPr lang="nl-NL" sz="1800" dirty="0" err="1"/>
              <a:t>id</a:t>
            </a:r>
            <a:r>
              <a:rPr lang="nl-NL" sz="1800" dirty="0"/>
              <a:t>}”)] </a:t>
            </a: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public </a:t>
            </a:r>
            <a:r>
              <a:rPr lang="nl-NL" sz="1800" dirty="0" err="1">
                <a:solidFill>
                  <a:schemeClr val="bg1">
                    <a:lumMod val="65000"/>
                  </a:schemeClr>
                </a:solidFill>
              </a:rPr>
              <a:t>void</a:t>
            </a: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 Post(</a:t>
            </a:r>
            <a:r>
              <a:rPr lang="nl-NL" sz="1800" dirty="0"/>
              <a:t>string </a:t>
            </a:r>
            <a:r>
              <a:rPr lang="nl-NL" sz="1800" dirty="0" err="1"/>
              <a:t>id</a:t>
            </a: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) {}</a:t>
            </a:r>
            <a:br>
              <a:rPr lang="nl-NL" sz="1800" dirty="0"/>
            </a:br>
            <a:r>
              <a:rPr lang="nl-NL" sz="18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16A5D-76CB-4673-B107-277B7293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Backend Architecture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FFBBC2-502A-4F56-B5E7-EF05535C03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the real </a:t>
            </a:r>
            <a:r>
              <a:rPr lang="nl-NL" dirty="0" err="1"/>
              <a:t>magic</a:t>
            </a:r>
            <a:r>
              <a:rPr lang="nl-NL" dirty="0"/>
              <a:t> </a:t>
            </a:r>
            <a:r>
              <a:rPr lang="nl-NL" dirty="0" err="1"/>
              <a:t>happens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Web Engineering ‘22/’23</a:t>
            </a:r>
          </a:p>
          <a:p>
            <a:r>
              <a:rPr lang="nl-NL" dirty="0"/>
              <a:t>Floris Westerman</a:t>
            </a:r>
          </a:p>
        </p:txBody>
      </p:sp>
    </p:spTree>
    <p:extLst>
      <p:ext uri="{BB962C8B-B14F-4D97-AF65-F5344CB8AC3E}">
        <p14:creationId xmlns:p14="http://schemas.microsoft.com/office/powerpoint/2010/main" val="88620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5E5EA3E-47A4-4301-ACEF-0BEA26DB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00" y="251693"/>
            <a:ext cx="8280000" cy="1143000"/>
          </a:xfrm>
        </p:spPr>
        <p:txBody>
          <a:bodyPr lIns="90000"/>
          <a:lstStyle/>
          <a:p>
            <a:pPr algn="ctr"/>
            <a:r>
              <a:rPr lang="nl-NL" dirty="0" err="1"/>
              <a:t>ExpressJS</a:t>
            </a:r>
            <a:endParaRPr lang="nl-NL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67F2D61-79D8-4298-AC51-3302A5F0E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19</a:t>
            </a:fld>
            <a:endParaRPr lang="nl-NL"/>
          </a:p>
        </p:txBody>
      </p:sp>
      <p:sp>
        <p:nvSpPr>
          <p:cNvPr id="48" name="!!Code">
            <a:extLst>
              <a:ext uri="{FF2B5EF4-FFF2-40B4-BE49-F238E27FC236}">
                <a16:creationId xmlns:a16="http://schemas.microsoft.com/office/drawing/2014/main" id="{5B05BCC0-3750-457C-A88C-646A9F1AA6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app.use</a:t>
            </a:r>
            <a:r>
              <a:rPr lang="nl-NL" dirty="0"/>
              <a:t>(</a:t>
            </a:r>
            <a:r>
              <a:rPr lang="nl-NL" dirty="0" err="1"/>
              <a:t>cookieHandler</a:t>
            </a:r>
            <a:r>
              <a:rPr lang="nl-NL" dirty="0"/>
              <a:t>);</a:t>
            </a:r>
            <a:br>
              <a:rPr lang="nl-NL" dirty="0"/>
            </a:br>
            <a:r>
              <a:rPr lang="nl-NL" dirty="0"/>
              <a:t>app.​</a:t>
            </a:r>
            <a:r>
              <a:rPr lang="nl-NL" dirty="0" err="1"/>
              <a:t>use</a:t>
            </a:r>
            <a:r>
              <a:rPr lang="nl-NL" dirty="0"/>
              <a:t>(“/</a:t>
            </a:r>
            <a:r>
              <a:rPr lang="nl-NL" dirty="0" err="1"/>
              <a:t>admin</a:t>
            </a:r>
            <a:r>
              <a:rPr lang="nl-NL" dirty="0"/>
              <a:t>”, </a:t>
            </a:r>
            <a:r>
              <a:rPr lang="nl-NL" dirty="0" err="1"/>
              <a:t>authHandler</a:t>
            </a:r>
            <a:r>
              <a:rPr lang="nl-NL" dirty="0"/>
              <a:t>);</a:t>
            </a:r>
            <a:br>
              <a:rPr lang="nl-NL" dirty="0"/>
            </a:br>
            <a:r>
              <a:rPr lang="nl-NL" dirty="0"/>
              <a:t>app.​get(“/”, </a:t>
            </a:r>
            <a:r>
              <a:rPr lang="nl-NL" dirty="0" err="1"/>
              <a:t>listItems</a:t>
            </a:r>
            <a:r>
              <a:rPr lang="nl-NL" dirty="0"/>
              <a:t>);</a:t>
            </a:r>
            <a:br>
              <a:rPr lang="nl-NL" dirty="0"/>
            </a:br>
            <a:r>
              <a:rPr lang="nl-NL" dirty="0"/>
              <a:t>app.​post(“/”, </a:t>
            </a:r>
            <a:r>
              <a:rPr lang="nl-NL" dirty="0" err="1"/>
              <a:t>createItem</a:t>
            </a:r>
            <a:r>
              <a:rPr lang="nl-NL" dirty="0"/>
              <a:t>);</a:t>
            </a:r>
            <a:br>
              <a:rPr lang="nl-NL" dirty="0"/>
            </a:br>
            <a:r>
              <a:rPr lang="nl-NL" dirty="0"/>
              <a:t>app.​</a:t>
            </a:r>
            <a:r>
              <a:rPr lang="nl-NL" dirty="0" err="1"/>
              <a:t>use</a:t>
            </a:r>
            <a:r>
              <a:rPr lang="nl-NL" dirty="0"/>
              <a:t>(</a:t>
            </a:r>
            <a:r>
              <a:rPr lang="nl-NL" dirty="0" err="1"/>
              <a:t>handleError</a:t>
            </a:r>
            <a:r>
              <a:rPr lang="nl-NL" dirty="0"/>
              <a:t>);</a:t>
            </a:r>
          </a:p>
        </p:txBody>
      </p:sp>
      <p:sp useBgFill="1">
        <p:nvSpPr>
          <p:cNvPr id="10" name="!!Middleware">
            <a:extLst>
              <a:ext uri="{FF2B5EF4-FFF2-40B4-BE49-F238E27FC236}">
                <a16:creationId xmlns:a16="http://schemas.microsoft.com/office/drawing/2014/main" id="{1CD6AA0D-0FB2-46D0-BDA3-26FECBCA34E5}"/>
              </a:ext>
            </a:extLst>
          </p:cNvPr>
          <p:cNvSpPr/>
          <p:nvPr/>
        </p:nvSpPr>
        <p:spPr>
          <a:xfrm>
            <a:off x="2498400" y="2079001"/>
            <a:ext cx="7200000" cy="18306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Middleware &amp; Routing</a:t>
            </a:r>
          </a:p>
        </p:txBody>
      </p:sp>
      <p:sp>
        <p:nvSpPr>
          <p:cNvPr id="49" name="!!Routing">
            <a:extLst>
              <a:ext uri="{FF2B5EF4-FFF2-40B4-BE49-F238E27FC236}">
                <a16:creationId xmlns:a16="http://schemas.microsoft.com/office/drawing/2014/main" id="{D80B19AD-0E76-49F6-B0DB-F58B96A646E0}"/>
              </a:ext>
            </a:extLst>
          </p:cNvPr>
          <p:cNvSpPr/>
          <p:nvPr/>
        </p:nvSpPr>
        <p:spPr>
          <a:xfrm>
            <a:off x="2500580" y="2079001"/>
            <a:ext cx="7193020" cy="183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4B5963A7-6F71-4D82-A868-D721904572E5}"/>
              </a:ext>
            </a:extLst>
          </p:cNvPr>
          <p:cNvSpPr/>
          <p:nvPr/>
        </p:nvSpPr>
        <p:spPr>
          <a:xfrm>
            <a:off x="2784417" y="2781820"/>
            <a:ext cx="1260000" cy="8639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Cookie </a:t>
            </a:r>
            <a:r>
              <a:rPr lang="nl-NL" dirty="0" err="1">
                <a:solidFill>
                  <a:schemeClr val="tx1"/>
                </a:solidFill>
              </a:rPr>
              <a:t>Handler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369A318-0EB3-432B-8420-C1842BF43234}"/>
              </a:ext>
            </a:extLst>
          </p:cNvPr>
          <p:cNvSpPr/>
          <p:nvPr/>
        </p:nvSpPr>
        <p:spPr>
          <a:xfrm>
            <a:off x="4293739" y="2781820"/>
            <a:ext cx="1260000" cy="8639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Auth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Handler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2969335-BCEC-4849-86CB-58AC46E0B9D5}"/>
              </a:ext>
            </a:extLst>
          </p:cNvPr>
          <p:cNvSpPr/>
          <p:nvPr/>
        </p:nvSpPr>
        <p:spPr>
          <a:xfrm>
            <a:off x="5803061" y="2781820"/>
            <a:ext cx="1260000" cy="8639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Endpoint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hthoek 152">
            <a:extLst>
              <a:ext uri="{FF2B5EF4-FFF2-40B4-BE49-F238E27FC236}">
                <a16:creationId xmlns:a16="http://schemas.microsoft.com/office/drawing/2014/main" id="{E415340A-0EDE-4CE9-8510-09ED73CBEF96}"/>
              </a:ext>
            </a:extLst>
          </p:cNvPr>
          <p:cNvSpPr/>
          <p:nvPr/>
        </p:nvSpPr>
        <p:spPr>
          <a:xfrm>
            <a:off x="7312384" y="2781820"/>
            <a:ext cx="1260000" cy="8639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Error </a:t>
            </a:r>
            <a:r>
              <a:rPr lang="nl-NL" dirty="0" err="1">
                <a:solidFill>
                  <a:schemeClr val="tx1"/>
                </a:solidFill>
              </a:rPr>
              <a:t>Handler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40E3B7C9-4F47-47C9-8C8E-F7C528520901}"/>
              </a:ext>
            </a:extLst>
          </p:cNvPr>
          <p:cNvSpPr txBox="1"/>
          <p:nvPr/>
        </p:nvSpPr>
        <p:spPr>
          <a:xfrm>
            <a:off x="8899200" y="2781820"/>
            <a:ext cx="3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…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2F1ABA88-3D7C-4A86-9574-D952465EC15F}"/>
              </a:ext>
            </a:extLst>
          </p:cNvPr>
          <p:cNvSpPr txBox="1"/>
          <p:nvPr/>
        </p:nvSpPr>
        <p:spPr>
          <a:xfrm>
            <a:off x="1209893" y="178950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Request</a:t>
            </a:r>
            <a:endParaRPr lang="nl-NL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DC71912A-0891-4E56-9370-9B5FEE24E23B}"/>
              </a:ext>
            </a:extLst>
          </p:cNvPr>
          <p:cNvSpPr txBox="1"/>
          <p:nvPr/>
        </p:nvSpPr>
        <p:spPr>
          <a:xfrm>
            <a:off x="1142567" y="37240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Response</a:t>
            </a:r>
          </a:p>
        </p:txBody>
      </p:sp>
      <p:pic>
        <p:nvPicPr>
          <p:cNvPr id="52" name="!!PCSend" descr="Internet silhouet">
            <a:extLst>
              <a:ext uri="{FF2B5EF4-FFF2-40B4-BE49-F238E27FC236}">
                <a16:creationId xmlns:a16="http://schemas.microsoft.com/office/drawing/2014/main" id="{6CD33084-C7BF-4374-B73F-0F04AE7D4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767" y="2534969"/>
            <a:ext cx="914400" cy="914400"/>
          </a:xfrm>
          <a:prstGeom prst="rect">
            <a:avLst/>
          </a:prstGeom>
        </p:spPr>
      </p:pic>
      <p:cxnSp>
        <p:nvCxnSpPr>
          <p:cNvPr id="53" name="Rechte verbindingslijn 8">
            <a:extLst>
              <a:ext uri="{FF2B5EF4-FFF2-40B4-BE49-F238E27FC236}">
                <a16:creationId xmlns:a16="http://schemas.microsoft.com/office/drawing/2014/main" id="{4936874A-BB89-4C37-AAC9-E21A7A2958D6}"/>
              </a:ext>
            </a:extLst>
          </p:cNvPr>
          <p:cNvCxnSpPr>
            <a:cxnSpLocks/>
            <a:stCxn id="52" idx="0"/>
          </p:cNvCxnSpPr>
          <p:nvPr/>
        </p:nvCxnSpPr>
        <p:spPr>
          <a:xfrm rot="5400000" flipH="1" flipV="1">
            <a:off x="1534832" y="1563924"/>
            <a:ext cx="350181" cy="1591911"/>
          </a:xfrm>
          <a:prstGeom prst="bentConnector2">
            <a:avLst/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8">
            <a:extLst>
              <a:ext uri="{FF2B5EF4-FFF2-40B4-BE49-F238E27FC236}">
                <a16:creationId xmlns:a16="http://schemas.microsoft.com/office/drawing/2014/main" id="{9CC2F7F9-1520-4395-94E7-63FE3247D9A1}"/>
              </a:ext>
            </a:extLst>
          </p:cNvPr>
          <p:cNvCxnSpPr>
            <a:cxnSpLocks/>
            <a:stCxn id="10" idx="3"/>
            <a:endCxn id="52" idx="2"/>
          </p:cNvCxnSpPr>
          <p:nvPr/>
        </p:nvCxnSpPr>
        <p:spPr>
          <a:xfrm flipH="1">
            <a:off x="913967" y="2994301"/>
            <a:ext cx="8784433" cy="455068"/>
          </a:xfrm>
          <a:prstGeom prst="bentConnector4">
            <a:avLst>
              <a:gd name="adj1" fmla="val -4271"/>
              <a:gd name="adj2" fmla="val 249835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9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10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5E5EA3E-47A4-4301-ACEF-0BEA26DB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00" y="366327"/>
            <a:ext cx="8280000" cy="1143000"/>
          </a:xfrm>
        </p:spPr>
        <p:txBody>
          <a:bodyPr lIns="90000"/>
          <a:lstStyle/>
          <a:p>
            <a:pPr algn="ctr"/>
            <a:r>
              <a:rPr lang="nl-NL" dirty="0"/>
              <a:t>ASPꓸNET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67F2D61-79D8-4298-AC51-3302A5F0E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20</a:t>
            </a:fld>
            <a:endParaRPr lang="nl-NL"/>
          </a:p>
        </p:txBody>
      </p:sp>
      <p:sp>
        <p:nvSpPr>
          <p:cNvPr id="29" name="!!Code">
            <a:extLst>
              <a:ext uri="{FF2B5EF4-FFF2-40B4-BE49-F238E27FC236}">
                <a16:creationId xmlns:a16="http://schemas.microsoft.com/office/drawing/2014/main" id="{2A232D89-1CF1-4841-A2B9-B13429FD64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app.​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Use</a:t>
            </a:r>
            <a:r>
              <a:rPr lang="nl-NL" dirty="0" err="1"/>
              <a:t>ExceptionHandler</a:t>
            </a:r>
            <a:r>
              <a:rPr lang="nl-NL" dirty="0"/>
              <a:t>(…);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app.​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Use</a:t>
            </a:r>
            <a:r>
              <a:rPr lang="nl-NL" dirty="0" err="1"/>
              <a:t>Routing</a:t>
            </a:r>
            <a:r>
              <a:rPr lang="nl-NL" dirty="0"/>
              <a:t>();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app.​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Use</a:t>
            </a:r>
            <a:r>
              <a:rPr lang="nl-NL" dirty="0" err="1"/>
              <a:t>Authentication</a:t>
            </a:r>
            <a:r>
              <a:rPr lang="nl-NL" dirty="0"/>
              <a:t>();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app.​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Use</a:t>
            </a:r>
            <a:r>
              <a:rPr lang="nl-NL" dirty="0" err="1"/>
              <a:t>Authorization</a:t>
            </a:r>
            <a:r>
              <a:rPr lang="nl-NL" dirty="0"/>
              <a:t>();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app</a:t>
            </a:r>
            <a:r>
              <a:rPr lang="nl-NL" dirty="0"/>
              <a:t>.​</a:t>
            </a:r>
            <a:r>
              <a:rPr lang="nl-NL" dirty="0" err="1"/>
              <a:t>MapControllerRoute</a:t>
            </a:r>
            <a:r>
              <a:rPr lang="nl-NL" dirty="0"/>
              <a:t>(…);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2EFB62E-C66E-4623-A201-7A1E21FF3A9A}"/>
              </a:ext>
            </a:extLst>
          </p:cNvPr>
          <p:cNvSpPr txBox="1"/>
          <p:nvPr/>
        </p:nvSpPr>
        <p:spPr>
          <a:xfrm>
            <a:off x="1209893" y="178950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Request</a:t>
            </a:r>
            <a:endParaRPr lang="nl-NL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F94D4B3-7FAA-4F3E-9040-77888212F7DC}"/>
              </a:ext>
            </a:extLst>
          </p:cNvPr>
          <p:cNvSpPr txBox="1"/>
          <p:nvPr/>
        </p:nvSpPr>
        <p:spPr>
          <a:xfrm>
            <a:off x="1075241" y="384418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Response</a:t>
            </a:r>
          </a:p>
        </p:txBody>
      </p:sp>
      <p:pic>
        <p:nvPicPr>
          <p:cNvPr id="7" name="!!PCSend" descr="Internet silhouet">
            <a:extLst>
              <a:ext uri="{FF2B5EF4-FFF2-40B4-BE49-F238E27FC236}">
                <a16:creationId xmlns:a16="http://schemas.microsoft.com/office/drawing/2014/main" id="{11789305-917B-4A58-8A04-9B9789254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767" y="2534969"/>
            <a:ext cx="914400" cy="914400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E9B35FC-A984-4203-B6B0-D83DD700D23D}"/>
              </a:ext>
            </a:extLst>
          </p:cNvPr>
          <p:cNvCxnSpPr>
            <a:cxnSpLocks/>
            <a:stCxn id="7" idx="0"/>
            <a:endCxn id="15" idx="0"/>
          </p:cNvCxnSpPr>
          <p:nvPr/>
        </p:nvCxnSpPr>
        <p:spPr>
          <a:xfrm rot="16200000" flipH="1">
            <a:off x="5876316" y="-2427381"/>
            <a:ext cx="27333" cy="9952033"/>
          </a:xfrm>
          <a:prstGeom prst="bentConnector3">
            <a:avLst>
              <a:gd name="adj1" fmla="val -1270490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8">
            <a:extLst>
              <a:ext uri="{FF2B5EF4-FFF2-40B4-BE49-F238E27FC236}">
                <a16:creationId xmlns:a16="http://schemas.microsoft.com/office/drawing/2014/main" id="{199BFC9D-628B-4C79-ADDD-E1E2200CED42}"/>
              </a:ext>
            </a:extLst>
          </p:cNvPr>
          <p:cNvCxnSpPr>
            <a:cxnSpLocks/>
            <a:stCxn id="15" idx="2"/>
            <a:endCxn id="7" idx="2"/>
          </p:cNvCxnSpPr>
          <p:nvPr/>
        </p:nvCxnSpPr>
        <p:spPr>
          <a:xfrm rot="5400000">
            <a:off x="5878450" y="-1538182"/>
            <a:ext cx="23069" cy="9952033"/>
          </a:xfrm>
          <a:prstGeom prst="bentConnector3">
            <a:avLst>
              <a:gd name="adj1" fmla="val 1635576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!!Middleware">
            <a:extLst>
              <a:ext uri="{FF2B5EF4-FFF2-40B4-BE49-F238E27FC236}">
                <a16:creationId xmlns:a16="http://schemas.microsoft.com/office/drawing/2014/main" id="{1CD6AA0D-0FB2-46D0-BDA3-26FECBCA34E5}"/>
              </a:ext>
            </a:extLst>
          </p:cNvPr>
          <p:cNvSpPr/>
          <p:nvPr/>
        </p:nvSpPr>
        <p:spPr>
          <a:xfrm>
            <a:off x="2498399" y="2079001"/>
            <a:ext cx="7200000" cy="18306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Middleware</a:t>
            </a:r>
          </a:p>
        </p:txBody>
      </p:sp>
      <p:sp>
        <p:nvSpPr>
          <p:cNvPr id="18" name="!!Routing">
            <a:extLst>
              <a:ext uri="{FF2B5EF4-FFF2-40B4-BE49-F238E27FC236}">
                <a16:creationId xmlns:a16="http://schemas.microsoft.com/office/drawing/2014/main" id="{8673F0AD-6937-4736-9BF4-F6AB0A9D1333}"/>
              </a:ext>
            </a:extLst>
          </p:cNvPr>
          <p:cNvSpPr/>
          <p:nvPr/>
        </p:nvSpPr>
        <p:spPr>
          <a:xfrm>
            <a:off x="5746853" y="2781820"/>
            <a:ext cx="1260000" cy="863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4B5963A7-6F71-4D82-A868-D721904572E5}"/>
              </a:ext>
            </a:extLst>
          </p:cNvPr>
          <p:cNvSpPr/>
          <p:nvPr/>
        </p:nvSpPr>
        <p:spPr>
          <a:xfrm>
            <a:off x="4236120" y="2781820"/>
            <a:ext cx="1260000" cy="8639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Cookie </a:t>
            </a:r>
            <a:r>
              <a:rPr lang="nl-NL" dirty="0" err="1">
                <a:solidFill>
                  <a:schemeClr val="tx1"/>
                </a:solidFill>
              </a:rPr>
              <a:t>Handler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369A318-0EB3-432B-8420-C1842BF43234}"/>
              </a:ext>
            </a:extLst>
          </p:cNvPr>
          <p:cNvSpPr/>
          <p:nvPr/>
        </p:nvSpPr>
        <p:spPr>
          <a:xfrm>
            <a:off x="7257579" y="2782387"/>
            <a:ext cx="1260000" cy="8639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Auth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Handler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2969335-BCEC-4849-86CB-58AC46E0B9D5}"/>
              </a:ext>
            </a:extLst>
          </p:cNvPr>
          <p:cNvSpPr/>
          <p:nvPr/>
        </p:nvSpPr>
        <p:spPr>
          <a:xfrm>
            <a:off x="10236000" y="2562302"/>
            <a:ext cx="1260000" cy="8639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Endpoint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E415340A-0EDE-4CE9-8510-09ED73CBEF96}"/>
              </a:ext>
            </a:extLst>
          </p:cNvPr>
          <p:cNvSpPr/>
          <p:nvPr/>
        </p:nvSpPr>
        <p:spPr>
          <a:xfrm>
            <a:off x="2726798" y="2781820"/>
            <a:ext cx="1260000" cy="8639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Error </a:t>
            </a:r>
            <a:r>
              <a:rPr lang="nl-NL" dirty="0" err="1">
                <a:solidFill>
                  <a:schemeClr val="tx1"/>
                </a:solidFill>
              </a:rPr>
              <a:t>Handler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40E3B7C9-4F47-47C9-8C8E-F7C528520901}"/>
              </a:ext>
            </a:extLst>
          </p:cNvPr>
          <p:cNvSpPr txBox="1"/>
          <p:nvPr/>
        </p:nvSpPr>
        <p:spPr>
          <a:xfrm>
            <a:off x="8716780" y="2781820"/>
            <a:ext cx="3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1478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6DC4DD-15DB-492A-8BB9-B6583820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Framework Features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B90E2DF-C481-404B-9240-BCCBA0FE9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21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D4F94A8-32E3-45E8-8310-73C01930BE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998800"/>
          </a:xfrm>
        </p:spPr>
        <p:txBody>
          <a:bodyPr/>
          <a:lstStyle/>
          <a:p>
            <a:r>
              <a:rPr lang="nl-NL" dirty="0"/>
              <a:t>Input </a:t>
            </a:r>
            <a:r>
              <a:rPr lang="nl-NL" dirty="0" err="1"/>
              <a:t>validation</a:t>
            </a:r>
            <a:endParaRPr lang="nl-NL" dirty="0"/>
          </a:p>
          <a:p>
            <a:pPr lvl="3"/>
            <a:r>
              <a:rPr lang="nl-NL" dirty="0"/>
              <a:t>Express: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plugin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express-validator</a:t>
            </a:r>
            <a:endParaRPr lang="nl-NL" dirty="0"/>
          </a:p>
          <a:p>
            <a:pPr lvl="3"/>
            <a:r>
              <a:rPr lang="nl-NL" dirty="0"/>
              <a:t>ASP.NET: </a:t>
            </a:r>
            <a:r>
              <a:rPr lang="nl-NL" dirty="0" err="1"/>
              <a:t>annotate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model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attributes</a:t>
            </a:r>
            <a:endParaRPr lang="nl-NL" dirty="0"/>
          </a:p>
          <a:p>
            <a:endParaRPr lang="nl-NL" dirty="0"/>
          </a:p>
          <a:p>
            <a:r>
              <a:rPr lang="nl-NL" dirty="0"/>
              <a:t>Access control</a:t>
            </a:r>
          </a:p>
          <a:p>
            <a:pPr lvl="3"/>
            <a:r>
              <a:rPr lang="nl-NL" dirty="0"/>
              <a:t>Express: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plugin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as Passport.js</a:t>
            </a:r>
          </a:p>
          <a:p>
            <a:pPr lvl="3"/>
            <a:r>
              <a:rPr lang="nl-NL" dirty="0"/>
              <a:t>ASP.NET: </a:t>
            </a:r>
            <a:r>
              <a:rPr lang="nl-NL" dirty="0" err="1"/>
              <a:t>integrated</a:t>
            </a:r>
            <a:r>
              <a:rPr lang="nl-NL" dirty="0"/>
              <a:t> </a:t>
            </a:r>
            <a:r>
              <a:rPr lang="nl-NL" dirty="0" err="1"/>
              <a:t>pluggable</a:t>
            </a:r>
            <a:r>
              <a:rPr lang="nl-NL" dirty="0"/>
              <a:t> </a:t>
            </a:r>
            <a:r>
              <a:rPr lang="nl-NL" dirty="0" err="1"/>
              <a:t>auth</a:t>
            </a:r>
            <a:r>
              <a:rPr lang="nl-NL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4898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69B09-9694-41C9-8A17-DD37CF05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Backend Architecture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C15DB34-7867-422E-A162-839BE861B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22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48C2A2-C295-4678-9221-F98B4DA1EE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3193200"/>
          </a:xfrm>
        </p:spPr>
        <p:txBody>
          <a:bodyPr/>
          <a:lstStyle/>
          <a:p>
            <a:r>
              <a:rPr lang="nl-NL" dirty="0"/>
              <a:t>How to </a:t>
            </a:r>
            <a:r>
              <a:rPr lang="nl-NL" dirty="0" err="1"/>
              <a:t>organise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code?</a:t>
            </a:r>
          </a:p>
          <a:p>
            <a:r>
              <a:rPr lang="nl-NL" dirty="0"/>
              <a:t>How to </a:t>
            </a:r>
            <a:r>
              <a:rPr lang="nl-NL" dirty="0" err="1"/>
              <a:t>reduce</a:t>
            </a:r>
            <a:r>
              <a:rPr lang="nl-NL" dirty="0"/>
              <a:t> code </a:t>
            </a:r>
            <a:r>
              <a:rPr lang="nl-NL" dirty="0" err="1"/>
              <a:t>duplication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Where</a:t>
            </a:r>
            <a:r>
              <a:rPr lang="nl-NL" dirty="0"/>
              <a:t> to </a:t>
            </a:r>
            <a:r>
              <a:rPr lang="nl-NL" dirty="0" err="1"/>
              <a:t>define</a:t>
            </a:r>
            <a:r>
              <a:rPr lang="nl-NL" dirty="0"/>
              <a:t> and handle input </a:t>
            </a:r>
            <a:r>
              <a:rPr lang="nl-NL" dirty="0" err="1"/>
              <a:t>validation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Where</a:t>
            </a:r>
            <a:r>
              <a:rPr lang="nl-NL" dirty="0"/>
              <a:t> to </a:t>
            </a:r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DB </a:t>
            </a:r>
            <a:r>
              <a:rPr lang="nl-NL" dirty="0" err="1"/>
              <a:t>queries</a:t>
            </a:r>
            <a:r>
              <a:rPr lang="nl-NL" dirty="0"/>
              <a:t>?</a:t>
            </a:r>
          </a:p>
          <a:p>
            <a:pPr lvl="3"/>
            <a:r>
              <a:rPr lang="nl-NL" dirty="0"/>
              <a:t>(adv) How to deal </a:t>
            </a:r>
            <a:r>
              <a:rPr lang="nl-NL" dirty="0" err="1"/>
              <a:t>with</a:t>
            </a:r>
            <a:r>
              <a:rPr lang="nl-NL" dirty="0"/>
              <a:t> multiple entry points? (API, website, mobile app)</a:t>
            </a:r>
          </a:p>
          <a:p>
            <a:r>
              <a:rPr lang="nl-NL" dirty="0"/>
              <a:t>(adv) How to handle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?</a:t>
            </a:r>
          </a:p>
          <a:p>
            <a:r>
              <a:rPr lang="nl-NL" dirty="0"/>
              <a:t>(adv) How to </a:t>
            </a:r>
            <a:r>
              <a:rPr lang="nl-NL" dirty="0" err="1"/>
              <a:t>reduce</a:t>
            </a:r>
            <a:r>
              <a:rPr lang="nl-NL" dirty="0"/>
              <a:t> </a:t>
            </a:r>
            <a:r>
              <a:rPr lang="nl-NL" dirty="0" err="1"/>
              <a:t>coupling</a:t>
            </a:r>
            <a:r>
              <a:rPr lang="nl-NL" dirty="0"/>
              <a:t>?</a:t>
            </a:r>
          </a:p>
          <a:p>
            <a:r>
              <a:rPr lang="nl-N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662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82F8-C4D9-4315-8D86-CE02C369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Notice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4B14350-5DD4-42D0-98CB-02986021B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23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5A13DA-AFFA-4154-96FF-91CC558630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Software </a:t>
            </a:r>
            <a:r>
              <a:rPr lang="nl-NL" dirty="0" err="1"/>
              <a:t>architecture</a:t>
            </a:r>
            <a:r>
              <a:rPr lang="nl-NL" dirty="0"/>
              <a:t> best </a:t>
            </a:r>
            <a:r>
              <a:rPr lang="nl-NL" dirty="0" err="1"/>
              <a:t>practices</a:t>
            </a:r>
            <a:endParaRPr lang="nl-NL" dirty="0"/>
          </a:p>
          <a:p>
            <a:r>
              <a:rPr lang="nl-NL" dirty="0" err="1"/>
              <a:t>Applicable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to web back-</a:t>
            </a:r>
            <a:r>
              <a:rPr lang="nl-NL" dirty="0" err="1"/>
              <a:t>ends</a:t>
            </a:r>
            <a:endParaRPr lang="nl-NL" dirty="0"/>
          </a:p>
          <a:p>
            <a:r>
              <a:rPr lang="nl-NL" dirty="0"/>
              <a:t>Just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general</a:t>
            </a:r>
            <a:r>
              <a:rPr lang="nl-NL" dirty="0"/>
              <a:t> 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202495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331A0-133E-40AD-91D9-4FC1C992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organisation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B556B6C-1F14-46DE-BA7B-A8F9499C57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24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5D30873-0893-4B15-9898-BDCFFF508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patterns</a:t>
            </a:r>
            <a:r>
              <a:rPr lang="nl-NL" dirty="0"/>
              <a:t>: MVC, MVP, MVVM, …</a:t>
            </a:r>
          </a:p>
          <a:p>
            <a:r>
              <a:rPr lang="nl-NL" dirty="0"/>
              <a:t>Common for web development: Model-View-Controller</a:t>
            </a:r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1224BCC7-10F9-4ECD-AAF3-0804FE87DC8C}"/>
              </a:ext>
            </a:extLst>
          </p:cNvPr>
          <p:cNvGrpSpPr/>
          <p:nvPr/>
        </p:nvGrpSpPr>
        <p:grpSpPr>
          <a:xfrm>
            <a:off x="934800" y="4353797"/>
            <a:ext cx="10322400" cy="1271873"/>
            <a:chOff x="934800" y="4660924"/>
            <a:chExt cx="10322400" cy="1271873"/>
          </a:xfrm>
        </p:grpSpPr>
        <p:pic>
          <p:nvPicPr>
            <p:cNvPr id="12" name="Graphic 11" descr="Browservenster silhouet">
              <a:extLst>
                <a:ext uri="{FF2B5EF4-FFF2-40B4-BE49-F238E27FC236}">
                  <a16:creationId xmlns:a16="http://schemas.microsoft.com/office/drawing/2014/main" id="{DF7267E6-1764-4293-86A5-E6094F1B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42800" y="48384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atabase silhouet">
              <a:extLst>
                <a:ext uri="{FF2B5EF4-FFF2-40B4-BE49-F238E27FC236}">
                  <a16:creationId xmlns:a16="http://schemas.microsoft.com/office/drawing/2014/main" id="{E550C2C6-70B7-4C09-AD80-313C40358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4800" y="4838400"/>
              <a:ext cx="914400" cy="914400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805C466A-0396-43E3-9706-B6C8D4E2E692}"/>
                </a:ext>
              </a:extLst>
            </p:cNvPr>
            <p:cNvSpPr/>
            <p:nvPr/>
          </p:nvSpPr>
          <p:spPr>
            <a:xfrm>
              <a:off x="2149801" y="4660924"/>
              <a:ext cx="2426400" cy="12693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rIns="180000" rtlCol="0" anchor="t" anchorCtr="0"/>
            <a:lstStyle/>
            <a:p>
              <a:pPr algn="ctr">
                <a:spcAft>
                  <a:spcPts val="1200"/>
                </a:spcAft>
              </a:pPr>
              <a:r>
                <a:rPr lang="nl-NL" dirty="0">
                  <a:solidFill>
                    <a:schemeClr val="tx1"/>
                  </a:solidFill>
                </a:rPr>
                <a:t>Model</a:t>
              </a:r>
            </a:p>
            <a:p>
              <a:r>
                <a:rPr lang="nl-NL" sz="1200" dirty="0">
                  <a:solidFill>
                    <a:schemeClr val="tx1"/>
                  </a:solidFill>
                </a:rPr>
                <a:t>The data </a:t>
              </a:r>
              <a:r>
                <a:rPr lang="nl-NL" sz="1200" dirty="0" err="1">
                  <a:solidFill>
                    <a:schemeClr val="tx1"/>
                  </a:solidFill>
                </a:rPr>
                <a:t>itself</a:t>
              </a:r>
              <a:r>
                <a:rPr lang="nl-NL" sz="1200" dirty="0">
                  <a:solidFill>
                    <a:schemeClr val="tx1"/>
                  </a:solidFill>
                </a:rPr>
                <a:t> – </a:t>
              </a:r>
              <a:r>
                <a:rPr lang="nl-NL" sz="1200" dirty="0" err="1">
                  <a:solidFill>
                    <a:schemeClr val="tx1"/>
                  </a:solidFill>
                </a:rPr>
                <a:t>encapsulating</a:t>
              </a:r>
              <a:r>
                <a:rPr lang="nl-NL" sz="1200" dirty="0">
                  <a:solidFill>
                    <a:schemeClr val="tx1"/>
                  </a:solidFill>
                </a:rPr>
                <a:t> business logic and </a:t>
              </a:r>
              <a:r>
                <a:rPr lang="nl-NL" sz="1200" dirty="0" err="1">
                  <a:solidFill>
                    <a:schemeClr val="tx1"/>
                  </a:solidFill>
                </a:rPr>
                <a:t>hiding</a:t>
              </a:r>
              <a:r>
                <a:rPr lang="nl-NL" sz="1200" dirty="0">
                  <a:solidFill>
                    <a:schemeClr val="tx1"/>
                  </a:solidFill>
                </a:rPr>
                <a:t> </a:t>
              </a:r>
              <a:r>
                <a:rPr lang="nl-NL" sz="1200" dirty="0" err="1">
                  <a:solidFill>
                    <a:schemeClr val="tx1"/>
                  </a:solidFill>
                </a:rPr>
                <a:t>implementation</a:t>
              </a:r>
              <a:r>
                <a:rPr lang="nl-NL" sz="1200" dirty="0">
                  <a:solidFill>
                    <a:schemeClr val="tx1"/>
                  </a:solidFill>
                </a:rPr>
                <a:t> details.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5377027-7B0A-4459-9384-25A86B309677}"/>
                </a:ext>
              </a:extLst>
            </p:cNvPr>
            <p:cNvSpPr/>
            <p:nvPr/>
          </p:nvSpPr>
          <p:spPr>
            <a:xfrm>
              <a:off x="7609801" y="4663448"/>
              <a:ext cx="2426400" cy="12693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rIns="180000" rtlCol="0" anchor="t" anchorCtr="0"/>
            <a:lstStyle/>
            <a:p>
              <a:pPr algn="ctr">
                <a:spcAft>
                  <a:spcPts val="1200"/>
                </a:spcAft>
              </a:pPr>
              <a:r>
                <a:rPr lang="nl-NL" dirty="0">
                  <a:solidFill>
                    <a:schemeClr val="tx1"/>
                  </a:solidFill>
                </a:rPr>
                <a:t>View</a:t>
              </a:r>
            </a:p>
            <a:p>
              <a:r>
                <a:rPr lang="nl-NL" sz="1200" dirty="0" err="1">
                  <a:solidFill>
                    <a:schemeClr val="tx1"/>
                  </a:solidFill>
                </a:rPr>
                <a:t>Representation</a:t>
              </a:r>
              <a:r>
                <a:rPr lang="nl-NL" sz="1200" dirty="0">
                  <a:solidFill>
                    <a:schemeClr val="tx1"/>
                  </a:solidFill>
                </a:rPr>
                <a:t> of data </a:t>
              </a:r>
              <a:r>
                <a:rPr lang="nl-NL" sz="1200" dirty="0" err="1">
                  <a:solidFill>
                    <a:schemeClr val="tx1"/>
                  </a:solidFill>
                </a:rPr>
                <a:t>tailored</a:t>
              </a:r>
              <a:r>
                <a:rPr lang="nl-NL" sz="1200" dirty="0">
                  <a:solidFill>
                    <a:schemeClr val="tx1"/>
                  </a:solidFill>
                </a:rPr>
                <a:t> to </a:t>
              </a:r>
              <a:r>
                <a:rPr lang="nl-NL" sz="1200" dirty="0" err="1">
                  <a:solidFill>
                    <a:schemeClr val="tx1"/>
                  </a:solidFill>
                </a:rPr>
                <a:t>application</a:t>
              </a:r>
              <a:r>
                <a:rPr lang="nl-NL" sz="1200" dirty="0">
                  <a:solidFill>
                    <a:schemeClr val="tx1"/>
                  </a:solidFill>
                </a:rPr>
                <a:t> – e.g. </a:t>
              </a:r>
              <a:r>
                <a:rPr lang="nl-NL" sz="1200" dirty="0" err="1">
                  <a:solidFill>
                    <a:schemeClr val="tx1"/>
                  </a:solidFill>
                </a:rPr>
                <a:t>reduced</a:t>
              </a:r>
              <a:r>
                <a:rPr lang="nl-NL" sz="1200" dirty="0">
                  <a:solidFill>
                    <a:schemeClr val="tx1"/>
                  </a:solidFill>
                </a:rPr>
                <a:t> info or </a:t>
              </a:r>
              <a:r>
                <a:rPr lang="nl-NL" sz="1200" dirty="0" err="1">
                  <a:solidFill>
                    <a:schemeClr val="tx1"/>
                  </a:solidFill>
                </a:rPr>
                <a:t>statistics</a:t>
              </a:r>
              <a:r>
                <a:rPr lang="nl-NL" sz="12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82F30138-974E-4909-84B3-2B432DC4701E}"/>
                </a:ext>
              </a:extLst>
            </p:cNvPr>
            <p:cNvSpPr/>
            <p:nvPr/>
          </p:nvSpPr>
          <p:spPr>
            <a:xfrm>
              <a:off x="4882800" y="4660924"/>
              <a:ext cx="2426400" cy="12693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rIns="180000" rtlCol="0" anchor="t" anchorCtr="0"/>
            <a:lstStyle/>
            <a:p>
              <a:pPr algn="ctr">
                <a:spcAft>
                  <a:spcPts val="1200"/>
                </a:spcAft>
              </a:pPr>
              <a:r>
                <a:rPr lang="nl-NL" dirty="0">
                  <a:solidFill>
                    <a:schemeClr val="tx1"/>
                  </a:solidFill>
                </a:rPr>
                <a:t>Controller</a:t>
              </a:r>
            </a:p>
            <a:p>
              <a:r>
                <a:rPr lang="nl-NL" sz="1200" dirty="0">
                  <a:solidFill>
                    <a:schemeClr val="tx1"/>
                  </a:solidFill>
                </a:rPr>
                <a:t>Handles user </a:t>
              </a:r>
              <a:r>
                <a:rPr lang="nl-NL" sz="1200" dirty="0" err="1">
                  <a:solidFill>
                    <a:schemeClr val="tx1"/>
                  </a:solidFill>
                </a:rPr>
                <a:t>interaction</a:t>
              </a:r>
              <a:r>
                <a:rPr lang="nl-NL" sz="1200" dirty="0">
                  <a:solidFill>
                    <a:schemeClr val="tx1"/>
                  </a:solidFill>
                </a:rPr>
                <a:t>, changes model, updates view.</a:t>
              </a:r>
            </a:p>
          </p:txBody>
        </p:sp>
        <p:cxnSp>
          <p:nvCxnSpPr>
            <p:cNvPr id="21" name="Rechte verbindingslijn met pijl 20">
              <a:extLst>
                <a:ext uri="{FF2B5EF4-FFF2-40B4-BE49-F238E27FC236}">
                  <a16:creationId xmlns:a16="http://schemas.microsoft.com/office/drawing/2014/main" id="{F21F45EE-166B-41BE-8F49-656F41567F25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648800" y="5295599"/>
              <a:ext cx="5010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met pijl 22">
              <a:extLst>
                <a:ext uri="{FF2B5EF4-FFF2-40B4-BE49-F238E27FC236}">
                  <a16:creationId xmlns:a16="http://schemas.microsoft.com/office/drawing/2014/main" id="{AA48493E-BF1D-4756-BE01-C61486D2C720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>
              <a:off x="4576201" y="5295599"/>
              <a:ext cx="3065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chte verbindingslijn met pijl 25">
              <a:extLst>
                <a:ext uri="{FF2B5EF4-FFF2-40B4-BE49-F238E27FC236}">
                  <a16:creationId xmlns:a16="http://schemas.microsoft.com/office/drawing/2014/main" id="{DEEA598F-1958-481B-88EC-B1AA9062535B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>
            <a:xfrm>
              <a:off x="7309200" y="5295599"/>
              <a:ext cx="300601" cy="25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met pijl 28">
              <a:extLst>
                <a:ext uri="{FF2B5EF4-FFF2-40B4-BE49-F238E27FC236}">
                  <a16:creationId xmlns:a16="http://schemas.microsoft.com/office/drawing/2014/main" id="{05C1F2E1-3656-474A-8A29-5F2B2CBC0D2A}"/>
                </a:ext>
              </a:extLst>
            </p:cNvPr>
            <p:cNvCxnSpPr>
              <a:cxnSpLocks/>
              <a:stCxn id="12" idx="2"/>
              <a:endCxn id="19" idx="2"/>
            </p:cNvCxnSpPr>
            <p:nvPr/>
          </p:nvCxnSpPr>
          <p:spPr>
            <a:xfrm rot="5400000">
              <a:off x="8359264" y="3489536"/>
              <a:ext cx="177473" cy="4704000"/>
            </a:xfrm>
            <a:prstGeom prst="curvedConnector3">
              <a:avLst>
                <a:gd name="adj1" fmla="val 468168"/>
              </a:avLst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chte verbindingslijn met pijl 35">
              <a:extLst>
                <a:ext uri="{FF2B5EF4-FFF2-40B4-BE49-F238E27FC236}">
                  <a16:creationId xmlns:a16="http://schemas.microsoft.com/office/drawing/2014/main" id="{F7D6679E-B8FF-42DF-8A4A-CF7F20204D67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10036201" y="5291877"/>
              <a:ext cx="393674" cy="62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101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924DB-014D-41CF-8879-F9AE6E80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Warnings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AA88CDC-86C4-4C81-8758-560759B17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25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6F498F-F08B-452E-BB6D-C9A4AA460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single point of </a:t>
            </a:r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user code in </a:t>
            </a:r>
            <a:r>
              <a:rPr lang="nl-NL" dirty="0" err="1"/>
              <a:t>request</a:t>
            </a:r>
            <a:r>
              <a:rPr lang="nl-NL" dirty="0"/>
              <a:t> </a:t>
            </a:r>
            <a:r>
              <a:rPr lang="nl-NL" dirty="0" err="1"/>
              <a:t>cycle</a:t>
            </a:r>
            <a:endParaRPr lang="nl-NL" dirty="0"/>
          </a:p>
          <a:p>
            <a:pPr lvl="2"/>
            <a:r>
              <a:rPr lang="nl-NL" dirty="0"/>
              <a:t>Controller </a:t>
            </a:r>
            <a:r>
              <a:rPr lang="nl-NL" dirty="0" err="1"/>
              <a:t>should</a:t>
            </a:r>
            <a:r>
              <a:rPr lang="nl-NL" dirty="0"/>
              <a:t> handle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logic</a:t>
            </a:r>
          </a:p>
          <a:p>
            <a:r>
              <a:rPr lang="nl-NL" dirty="0" err="1"/>
              <a:t>Explicitly</a:t>
            </a:r>
            <a:r>
              <a:rPr lang="nl-NL" dirty="0"/>
              <a:t> </a:t>
            </a:r>
            <a:r>
              <a:rPr lang="nl-NL" dirty="0" err="1"/>
              <a:t>isolate</a:t>
            </a:r>
            <a:r>
              <a:rPr lang="nl-NL" dirty="0"/>
              <a:t> model, controller and view</a:t>
            </a:r>
          </a:p>
          <a:p>
            <a:pPr lvl="2"/>
            <a:r>
              <a:rPr lang="nl-NL" dirty="0" err="1"/>
              <a:t>Prevent</a:t>
            </a:r>
            <a:r>
              <a:rPr lang="nl-NL" dirty="0"/>
              <a:t> </a:t>
            </a:r>
            <a:r>
              <a:rPr lang="nl-NL" dirty="0" err="1"/>
              <a:t>leaky</a:t>
            </a:r>
            <a:r>
              <a:rPr lang="nl-NL" dirty="0"/>
              <a:t> </a:t>
            </a:r>
            <a:r>
              <a:rPr lang="nl-NL" dirty="0" err="1"/>
              <a:t>abstractions</a:t>
            </a:r>
            <a:r>
              <a:rPr lang="nl-NL" dirty="0"/>
              <a:t>!</a:t>
            </a:r>
          </a:p>
          <a:p>
            <a:pPr lvl="2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appropriate</a:t>
            </a:r>
            <a:r>
              <a:rPr lang="nl-NL" dirty="0"/>
              <a:t> data </a:t>
            </a:r>
            <a:r>
              <a:rPr lang="nl-NL" dirty="0" err="1"/>
              <a:t>models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153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AAEEC-AF27-4EC7-82BF-7A247558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 #1: Put it </a:t>
            </a:r>
            <a:r>
              <a:rPr lang="nl-NL" dirty="0" err="1"/>
              <a:t>all</a:t>
            </a:r>
            <a:r>
              <a:rPr lang="nl-NL" dirty="0"/>
              <a:t> in the </a:t>
            </a:r>
            <a:r>
              <a:rPr lang="nl-NL" dirty="0" err="1"/>
              <a:t>endpoint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D58F9CD-3593-4545-B93A-04F19481B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26</a:t>
            </a:fld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F8E4D53-35C3-4C00-BD71-1F8FF8C158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2561716"/>
            <a:ext cx="12192000" cy="4296283"/>
          </a:xfrm>
        </p:spPr>
        <p:txBody>
          <a:bodyPr>
            <a:normAutofit/>
          </a:bodyPr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getItems</a:t>
            </a:r>
            <a:r>
              <a:rPr lang="nl-NL" dirty="0"/>
              <a:t>(filter) { // GET /items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if</a:t>
            </a:r>
            <a:r>
              <a:rPr lang="nl-NL" dirty="0"/>
              <a:t>(!</a:t>
            </a:r>
            <a:r>
              <a:rPr lang="nl-NL" dirty="0" err="1"/>
              <a:t>filter.foo.isString</a:t>
            </a:r>
            <a:r>
              <a:rPr lang="nl-NL" dirty="0"/>
              <a:t>()) return error(…);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if</a:t>
            </a:r>
            <a:r>
              <a:rPr lang="nl-NL" dirty="0"/>
              <a:t>(</a:t>
            </a:r>
            <a:r>
              <a:rPr lang="nl-NL" dirty="0" err="1"/>
              <a:t>filter.limit</a:t>
            </a:r>
            <a:r>
              <a:rPr lang="nl-NL" dirty="0"/>
              <a:t> &gt; 100) return error(…);</a:t>
            </a:r>
          </a:p>
          <a:p>
            <a:r>
              <a:rPr lang="nl-NL" dirty="0"/>
              <a:t>    </a:t>
            </a:r>
            <a:r>
              <a:rPr lang="nl-NL" dirty="0" err="1"/>
              <a:t>db</a:t>
            </a:r>
            <a:r>
              <a:rPr lang="nl-NL" dirty="0"/>
              <a:t> = </a:t>
            </a:r>
            <a:r>
              <a:rPr lang="nl-NL" dirty="0" err="1"/>
              <a:t>connectToDb</a:t>
            </a:r>
            <a:r>
              <a:rPr lang="nl-NL" dirty="0"/>
              <a:t>();</a:t>
            </a:r>
            <a:br>
              <a:rPr lang="nl-NL" dirty="0"/>
            </a:br>
            <a:r>
              <a:rPr lang="nl-NL" dirty="0"/>
              <a:t>    items = </a:t>
            </a:r>
            <a:r>
              <a:rPr lang="nl-NL" dirty="0" err="1"/>
              <a:t>db.items.filter</a:t>
            </a:r>
            <a:r>
              <a:rPr lang="nl-NL" dirty="0"/>
              <a:t>(</a:t>
            </a:r>
            <a:r>
              <a:rPr lang="nl-NL" dirty="0" err="1"/>
              <a:t>foo</a:t>
            </a:r>
            <a:r>
              <a:rPr lang="nl-NL" dirty="0"/>
              <a:t> == </a:t>
            </a:r>
            <a:r>
              <a:rPr lang="nl-NL" dirty="0" err="1"/>
              <a:t>filter.foo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      .order(</a:t>
            </a:r>
            <a:r>
              <a:rPr lang="nl-NL" dirty="0" err="1"/>
              <a:t>asc</a:t>
            </a:r>
            <a:r>
              <a:rPr lang="nl-NL" dirty="0"/>
              <a:t>).limit(</a:t>
            </a:r>
            <a:r>
              <a:rPr lang="nl-NL" dirty="0" err="1"/>
              <a:t>filter.limit</a:t>
            </a:r>
            <a:r>
              <a:rPr lang="nl-NL" dirty="0"/>
              <a:t>);</a:t>
            </a:r>
          </a:p>
          <a:p>
            <a:r>
              <a:rPr lang="nl-NL" dirty="0"/>
              <a:t>    </a:t>
            </a:r>
            <a:r>
              <a:rPr lang="nl-NL" dirty="0" err="1"/>
              <a:t>result</a:t>
            </a:r>
            <a:r>
              <a:rPr lang="nl-NL" dirty="0"/>
              <a:t> = </a:t>
            </a:r>
            <a:r>
              <a:rPr lang="nl-NL" dirty="0" err="1"/>
              <a:t>items.map</a:t>
            </a:r>
            <a:r>
              <a:rPr lang="nl-NL" dirty="0"/>
              <a:t>(item =&gt; item.pw = </a:t>
            </a:r>
            <a:r>
              <a:rPr lang="nl-NL" dirty="0" err="1"/>
              <a:t>null</a:t>
            </a:r>
            <a:r>
              <a:rPr lang="nl-NL" dirty="0"/>
              <a:t>);</a:t>
            </a:r>
            <a:br>
              <a:rPr lang="nl-NL" dirty="0"/>
            </a:br>
            <a:r>
              <a:rPr lang="nl-NL" dirty="0"/>
              <a:t>    view = </a:t>
            </a:r>
            <a:r>
              <a:rPr lang="nl-NL" dirty="0" err="1"/>
              <a:t>findView</a:t>
            </a:r>
            <a:r>
              <a:rPr lang="nl-NL" dirty="0"/>
              <a:t>(“</a:t>
            </a:r>
            <a:r>
              <a:rPr lang="nl-NL" dirty="0" err="1"/>
              <a:t>filteredItems</a:t>
            </a:r>
            <a:r>
              <a:rPr lang="nl-NL" dirty="0"/>
              <a:t>”);</a:t>
            </a:r>
            <a:br>
              <a:rPr lang="nl-NL" dirty="0"/>
            </a:br>
            <a:r>
              <a:rPr lang="nl-NL" dirty="0"/>
              <a:t>    return </a:t>
            </a:r>
            <a:r>
              <a:rPr lang="nl-NL" dirty="0" err="1"/>
              <a:t>view.apply</a:t>
            </a:r>
            <a:r>
              <a:rPr lang="nl-NL" dirty="0"/>
              <a:t>(</a:t>
            </a:r>
            <a:r>
              <a:rPr lang="nl-NL" dirty="0" err="1"/>
              <a:t>result</a:t>
            </a:r>
            <a:r>
              <a:rPr lang="nl-NL" dirty="0"/>
              <a:t>);</a:t>
            </a:r>
            <a:br>
              <a:rPr lang="nl-NL" dirty="0"/>
            </a:b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0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0093 L -3.95833E-6 -0.2715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12" dur="500" spd="-100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18" dur="500" spd="-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4" dur="500" spd="-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-3.33333E-6 L 0.00638 0.35556 " pathEditMode="fixed" rAng="0" ptsTypes="AA">
                                      <p:cBhvr>
                                        <p:cTn id="30" dur="500" spd="-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 animBg="1"/>
      <p:bldP spid="6" grpId="1" uiExpand="1" build="p" animBg="1"/>
      <p:bldP spid="6" grpId="2" uiExpand="1" build="p"/>
      <p:bldP spid="6" grpId="3" uiExpand="1" build="p"/>
      <p:bldP spid="6" grpId="4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BD996-913D-43E9-ABB1-7A070E75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 #2: </a:t>
            </a:r>
            <a:r>
              <a:rPr lang="nl-NL" dirty="0" err="1"/>
              <a:t>Isolation</a:t>
            </a:r>
            <a:r>
              <a:rPr lang="nl-NL" dirty="0"/>
              <a:t> of Model and View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66C9F2D-E00B-48C4-B8D5-D86ACDA5E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27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B1D571F-9664-4E8C-B2CC-B68E437624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144744"/>
            <a:ext cx="12192000" cy="5713255"/>
          </a:xfrm>
        </p:spPr>
        <p:txBody>
          <a:bodyPr>
            <a:normAutofit lnSpcReduction="10000"/>
          </a:bodyPr>
          <a:lstStyle/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function</a:t>
            </a:r>
            <a:r>
              <a:rPr lang="nl-NL" dirty="0"/>
              <a:t> </a:t>
            </a:r>
            <a:r>
              <a:rPr lang="nl-NL" dirty="0" err="1"/>
              <a:t>ItemRepository.Filter</a:t>
            </a:r>
            <a:r>
              <a:rPr lang="nl-NL" dirty="0"/>
              <a:t>(filter)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{ // class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connectToDb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nl-NL" dirty="0"/>
            </a:br>
            <a:r>
              <a:rPr lang="nl-NL" dirty="0"/>
              <a:t>    return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db.items.filter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foo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==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filter.foo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            .order(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asc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).limit(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filter.limit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);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function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/>
              <a:t>ItemView.FromModel</a:t>
            </a:r>
            <a:r>
              <a:rPr lang="nl-NL" dirty="0"/>
              <a:t>(item)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{</a:t>
            </a:r>
            <a:br>
              <a:rPr lang="nl-NL" dirty="0"/>
            </a:br>
            <a:r>
              <a:rPr lang="nl-NL" dirty="0"/>
              <a:t>    return new </a:t>
            </a:r>
            <a:r>
              <a:rPr lang="nl-NL" dirty="0" err="1"/>
              <a:t>ItemView</a:t>
            </a:r>
            <a:r>
              <a:rPr lang="nl-NL" dirty="0"/>
              <a:t> { </a:t>
            </a:r>
            <a:r>
              <a:rPr lang="nl-NL" dirty="0" err="1"/>
              <a:t>foo</a:t>
            </a:r>
            <a:r>
              <a:rPr lang="nl-NL" dirty="0"/>
              <a:t> = </a:t>
            </a:r>
            <a:r>
              <a:rPr lang="nl-NL" dirty="0" err="1"/>
              <a:t>item.foo</a:t>
            </a:r>
            <a:r>
              <a:rPr lang="nl-NL" dirty="0"/>
              <a:t> };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function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getItems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(filter) { // GET /items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filter.foo.isString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()) return error(…);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filter.limit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&gt; 100) return error(…);</a:t>
            </a:r>
          </a:p>
          <a:p>
            <a:r>
              <a:rPr lang="nl-NL" dirty="0"/>
              <a:t>    </a:t>
            </a:r>
            <a:r>
              <a:rPr lang="nl-NL" dirty="0" err="1"/>
              <a:t>result</a:t>
            </a:r>
            <a:r>
              <a:rPr lang="nl-NL" dirty="0"/>
              <a:t> = </a:t>
            </a:r>
            <a:r>
              <a:rPr lang="nl-NL" dirty="0" err="1"/>
              <a:t>repo.Filter</a:t>
            </a:r>
            <a:r>
              <a:rPr lang="nl-NL" dirty="0"/>
              <a:t>(filter)</a:t>
            </a:r>
            <a:br>
              <a:rPr lang="nl-NL" dirty="0"/>
            </a:br>
            <a:r>
              <a:rPr lang="nl-NL" dirty="0"/>
              <a:t>                 .map(item =&gt; </a:t>
            </a:r>
            <a:r>
              <a:rPr lang="nl-NL" dirty="0" err="1"/>
              <a:t>ItemView.FromModel</a:t>
            </a:r>
            <a:r>
              <a:rPr lang="nl-NL" dirty="0"/>
              <a:t>(item));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view =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findView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filteredItems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”);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   return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view.apply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);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1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3986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12" dur="500" spd="-100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18" dur="500" spd="-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6" dur="500" spd="-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34" dur="500" spd="-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40" dur="500" spd="-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46" dur="500" spd="-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 animBg="1"/>
      <p:bldP spid="5" grpId="1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88B1E-689D-4AA8-94C0-F62C1BE1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 #3: Input </a:t>
            </a:r>
            <a:r>
              <a:rPr lang="nl-NL" dirty="0" err="1"/>
              <a:t>Validation</a:t>
            </a:r>
            <a:r>
              <a:rPr lang="nl-NL" dirty="0"/>
              <a:t> and More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9DF69E8-17E3-4B39-AEB5-652DFC9A2B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28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BAEF68-FC4F-4871-AB22-BED11AB947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Depending</a:t>
            </a:r>
            <a:r>
              <a:rPr lang="nl-NL" dirty="0"/>
              <a:t> on framework, </a:t>
            </a:r>
            <a:r>
              <a:rPr lang="nl-NL" dirty="0" err="1"/>
              <a:t>define</a:t>
            </a:r>
            <a:r>
              <a:rPr lang="nl-NL" dirty="0"/>
              <a:t> input </a:t>
            </a:r>
            <a:r>
              <a:rPr lang="nl-NL" dirty="0" err="1"/>
              <a:t>validation</a:t>
            </a:r>
            <a:r>
              <a:rPr lang="nl-NL" dirty="0"/>
              <a:t> in a </a:t>
            </a:r>
            <a:r>
              <a:rPr lang="nl-NL" dirty="0" err="1"/>
              <a:t>central</a:t>
            </a:r>
            <a:r>
              <a:rPr lang="nl-NL" dirty="0"/>
              <a:t> </a:t>
            </a:r>
            <a:r>
              <a:rPr lang="nl-NL" dirty="0" err="1"/>
              <a:t>place</a:t>
            </a:r>
            <a:r>
              <a:rPr lang="nl-NL" dirty="0"/>
              <a:t> to </a:t>
            </a:r>
            <a:r>
              <a:rPr lang="nl-NL" dirty="0" err="1"/>
              <a:t>allow</a:t>
            </a:r>
            <a:r>
              <a:rPr lang="nl-NL" dirty="0"/>
              <a:t> re-</a:t>
            </a:r>
            <a:r>
              <a:rPr lang="nl-NL" dirty="0" err="1"/>
              <a:t>use</a:t>
            </a:r>
            <a:r>
              <a:rPr lang="nl-NL" dirty="0"/>
              <a:t> (</a:t>
            </a:r>
            <a:r>
              <a:rPr lang="nl-NL" dirty="0" err="1"/>
              <a:t>examples</a:t>
            </a:r>
            <a:r>
              <a:rPr lang="nl-NL" dirty="0"/>
              <a:t> in next tutorial)</a:t>
            </a:r>
          </a:p>
          <a:p>
            <a:r>
              <a:rPr lang="nl-NL" dirty="0"/>
              <a:t>For complex apps: separate DB data model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data model </a:t>
            </a:r>
          </a:p>
        </p:txBody>
      </p:sp>
    </p:spTree>
    <p:extLst>
      <p:ext uri="{BB962C8B-B14F-4D97-AF65-F5344CB8AC3E}">
        <p14:creationId xmlns:p14="http://schemas.microsoft.com/office/powerpoint/2010/main" val="16062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9E683-8DDD-4B07-AD21-F2AF1D80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Outline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66A8D2E-BCCD-4406-B6E9-620A53121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AD4CEC-0DED-4844-BC48-447F5E334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3704401"/>
          </a:xfrm>
        </p:spPr>
        <p:txBody>
          <a:bodyPr>
            <a:normAutofit/>
          </a:bodyPr>
          <a:lstStyle/>
          <a:p>
            <a:pPr marL="719138" indent="-457200">
              <a:buFont typeface="+mj-lt"/>
              <a:buAutoNum type="arabicPeriod"/>
            </a:pPr>
            <a:r>
              <a:rPr lang="nl-NL" dirty="0"/>
              <a:t>Database Design</a:t>
            </a:r>
          </a:p>
          <a:p>
            <a:pPr marL="1079138" lvl="2" indent="-457200">
              <a:buFont typeface="Arial" panose="020B0604020202020204" pitchFamily="34" charset="0"/>
              <a:buChar char="•"/>
            </a:pPr>
            <a:r>
              <a:rPr lang="nl-NL" dirty="0"/>
              <a:t>ORM</a:t>
            </a:r>
          </a:p>
          <a:p>
            <a:pPr marL="719138" indent="-457200">
              <a:buFont typeface="+mj-lt"/>
              <a:buAutoNum type="arabicPeriod"/>
            </a:pPr>
            <a:r>
              <a:rPr lang="nl-NL" dirty="0"/>
              <a:t>Backend </a:t>
            </a:r>
            <a:r>
              <a:rPr lang="nl-NL" dirty="0" err="1"/>
              <a:t>Frameworks</a:t>
            </a:r>
            <a:endParaRPr lang="nl-NL" dirty="0"/>
          </a:p>
          <a:p>
            <a:pPr marL="1079138" lvl="2" indent="-457200">
              <a:buFont typeface="Arial" panose="020B0604020202020204" pitchFamily="34" charset="0"/>
              <a:buChar char="•"/>
            </a:pPr>
            <a:r>
              <a:rPr lang="nl-NL" dirty="0"/>
              <a:t>Middleware</a:t>
            </a:r>
          </a:p>
          <a:p>
            <a:pPr marL="1079138" lvl="2" indent="-457200">
              <a:buFont typeface="Arial" panose="020B0604020202020204" pitchFamily="34" charset="0"/>
              <a:buChar char="•"/>
            </a:pPr>
            <a:r>
              <a:rPr lang="nl-NL" dirty="0"/>
              <a:t>Routing</a:t>
            </a:r>
          </a:p>
          <a:p>
            <a:pPr marL="719138" indent="-457200">
              <a:buFont typeface="+mj-lt"/>
              <a:buAutoNum type="arabicPeriod"/>
            </a:pPr>
            <a:r>
              <a:rPr lang="nl-NL" dirty="0"/>
              <a:t>Backend Architecture</a:t>
            </a:r>
          </a:p>
          <a:p>
            <a:pPr marL="1079138" lvl="2" indent="-457200">
              <a:buFont typeface="Arial" panose="020B0604020202020204" pitchFamily="34" charset="0"/>
              <a:buChar char="•"/>
            </a:pPr>
            <a:r>
              <a:rPr lang="nl-NL" dirty="0"/>
              <a:t>Code </a:t>
            </a:r>
            <a:r>
              <a:rPr lang="nl-NL" dirty="0" err="1"/>
              <a:t>organisation</a:t>
            </a:r>
            <a:endParaRPr lang="nl-NL" dirty="0"/>
          </a:p>
          <a:p>
            <a:pPr marL="1079138" lvl="2" indent="-457200">
              <a:buFont typeface="+mj-lt"/>
              <a:buAutoNum type="arabicPeriod"/>
            </a:pPr>
            <a:endParaRPr lang="nl-NL" dirty="0"/>
          </a:p>
          <a:p>
            <a:pPr marL="719138"/>
            <a:r>
              <a:rPr lang="nl-NL" dirty="0"/>
              <a:t>Next Tutorial: demo apps</a:t>
            </a:r>
          </a:p>
        </p:txBody>
      </p:sp>
    </p:spTree>
    <p:extLst>
      <p:ext uri="{BB962C8B-B14F-4D97-AF65-F5344CB8AC3E}">
        <p14:creationId xmlns:p14="http://schemas.microsoft.com/office/powerpoint/2010/main" val="3644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0C4EB99-D3C4-467D-80C7-71355E28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Bonus: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&amp; </a:t>
            </a:r>
            <a:r>
              <a:rPr lang="nl-NL" dirty="0" err="1"/>
              <a:t>Inversion</a:t>
            </a:r>
            <a:r>
              <a:rPr lang="nl-NL" dirty="0"/>
              <a:t> of Control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E3B45DD-49DE-4C26-9617-48B6FF72D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29</a:t>
            </a:fld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0BB6A76-DB77-4015-BB4D-34C6DE028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Decrease</a:t>
            </a:r>
            <a:r>
              <a:rPr lang="nl-NL" dirty="0"/>
              <a:t> </a:t>
            </a:r>
            <a:r>
              <a:rPr lang="nl-NL" dirty="0" err="1"/>
              <a:t>coupling</a:t>
            </a:r>
            <a:endParaRPr lang="nl-NL" dirty="0"/>
          </a:p>
          <a:p>
            <a:r>
              <a:rPr lang="nl-NL" dirty="0" err="1"/>
              <a:t>Easier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Let the framework </a:t>
            </a:r>
            <a:r>
              <a:rPr lang="nl-NL" dirty="0" err="1"/>
              <a:t>decide</a:t>
            </a:r>
            <a:r>
              <a:rPr lang="nl-NL" dirty="0"/>
              <a:t> on </a:t>
            </a:r>
            <a:r>
              <a:rPr lang="nl-NL" dirty="0" err="1"/>
              <a:t>runtime</a:t>
            </a:r>
            <a:r>
              <a:rPr lang="nl-NL" dirty="0"/>
              <a:t> – </a:t>
            </a:r>
            <a:r>
              <a:rPr lang="nl-NL" dirty="0" err="1"/>
              <a:t>great</a:t>
            </a:r>
            <a:r>
              <a:rPr lang="nl-NL" dirty="0"/>
              <a:t> for </a:t>
            </a:r>
            <a:r>
              <a:rPr lang="nl-NL" dirty="0" err="1"/>
              <a:t>configuration</a:t>
            </a:r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5861127-B42F-44B8-95B7-68523819C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217850"/>
            <a:ext cx="12192000" cy="3640149"/>
          </a:xfrm>
        </p:spPr>
        <p:txBody>
          <a:bodyPr>
            <a:normAutofit fontScale="92500"/>
          </a:bodyPr>
          <a:lstStyle/>
          <a:p>
            <a:r>
              <a:rPr lang="nl-NL" dirty="0"/>
              <a:t>	</a:t>
            </a:r>
            <a:r>
              <a:rPr lang="nl-NL" sz="1200" dirty="0" err="1"/>
              <a:t>Before</a:t>
            </a:r>
            <a:r>
              <a:rPr lang="nl-NL" dirty="0"/>
              <a:t>	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class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{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/>
              <a:t>   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getItems</a:t>
            </a:r>
            <a:r>
              <a:rPr lang="nl-NL" dirty="0"/>
              <a:t>() {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db</a:t>
            </a:r>
            <a:r>
              <a:rPr lang="nl-NL" dirty="0"/>
              <a:t> = </a:t>
            </a:r>
            <a:r>
              <a:rPr lang="nl-NL" dirty="0" err="1"/>
              <a:t>connectToDb</a:t>
            </a:r>
            <a:r>
              <a:rPr lang="nl-NL" dirty="0"/>
              <a:t>();</a:t>
            </a:r>
            <a:br>
              <a:rPr lang="nl-NL" dirty="0"/>
            </a:br>
            <a:r>
              <a:rPr lang="nl-NL" dirty="0"/>
              <a:t>    }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r>
              <a:rPr lang="nl-NL" dirty="0"/>
              <a:t>	</a:t>
            </a:r>
            <a:r>
              <a:rPr lang="nl-NL" sz="1200" dirty="0" err="1"/>
              <a:t>After</a:t>
            </a:r>
            <a:r>
              <a:rPr lang="nl-NL" dirty="0"/>
              <a:t>	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class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{</a:t>
            </a:r>
            <a:br>
              <a:rPr lang="nl-N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dirty="0"/>
              <a:t>   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(</a:t>
            </a:r>
            <a:r>
              <a:rPr lang="nl-NL" dirty="0" err="1"/>
              <a:t>DbInstance</a:t>
            </a:r>
            <a:r>
              <a:rPr lang="nl-NL" dirty="0"/>
              <a:t> </a:t>
            </a:r>
            <a:r>
              <a:rPr lang="nl-NL" dirty="0" err="1"/>
              <a:t>db</a:t>
            </a:r>
            <a:r>
              <a:rPr lang="nl-NL" dirty="0"/>
              <a:t>) { } // </a:t>
            </a:r>
            <a:r>
              <a:rPr lang="nl-NL" dirty="0" err="1"/>
              <a:t>constructor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getItems</a:t>
            </a:r>
            <a:r>
              <a:rPr lang="nl-NL" dirty="0"/>
              <a:t>() {</a:t>
            </a:r>
            <a:br>
              <a:rPr lang="nl-NL" dirty="0"/>
            </a:br>
            <a:r>
              <a:rPr lang="nl-NL" dirty="0"/>
              <a:t>        …</a:t>
            </a:r>
            <a:br>
              <a:rPr lang="nl-NL" dirty="0"/>
            </a:br>
            <a:r>
              <a:rPr lang="nl-NL" dirty="0"/>
              <a:t>    }</a:t>
            </a:r>
            <a:br>
              <a:rPr lang="nl-NL" dirty="0"/>
            </a:b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65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317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8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35555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8" grpId="0" animBg="1"/>
      <p:bldP spid="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6B904-FDD8-44D9-AF84-E63AADAA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Tutorial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8F0E234-CC7C-4287-BA55-49F11032B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30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6DFBA-20EC-4056-88D5-51BE66C2D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back-end</a:t>
            </a:r>
            <a:r>
              <a:rPr lang="nl-NL" dirty="0"/>
              <a:t> </a:t>
            </a:r>
            <a:r>
              <a:rPr lang="nl-NL" dirty="0" err="1"/>
              <a:t>implementations</a:t>
            </a:r>
            <a:endParaRPr lang="nl-NL" dirty="0"/>
          </a:p>
          <a:p>
            <a:r>
              <a:rPr lang="nl-NL" dirty="0"/>
              <a:t>C#: ASP.NET</a:t>
            </a:r>
          </a:p>
          <a:p>
            <a:r>
              <a:rPr lang="nl-NL" dirty="0"/>
              <a:t>JS: </a:t>
            </a:r>
            <a:r>
              <a:rPr lang="nl-NL" dirty="0" err="1"/>
              <a:t>ExpressJS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81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49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108F76-3B2B-4F96-B5AC-E8006A4D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Design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CA32B01-791B-4697-8B65-85F5FA4C5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3</a:t>
            </a:fld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05011EC-AD80-462B-92DA-FA25F14C21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Database </a:t>
            </a:r>
            <a:r>
              <a:rPr lang="nl-NL" dirty="0" err="1"/>
              <a:t>Models</a:t>
            </a:r>
            <a:r>
              <a:rPr lang="nl-NL" dirty="0"/>
              <a:t> != API </a:t>
            </a:r>
            <a:r>
              <a:rPr lang="nl-NL" dirty="0" err="1"/>
              <a:t>Models</a:t>
            </a:r>
            <a:endParaRPr lang="nl-NL" dirty="0"/>
          </a:p>
          <a:p>
            <a:r>
              <a:rPr lang="nl-NL" dirty="0"/>
              <a:t>Design </a:t>
            </a:r>
            <a:r>
              <a:rPr lang="nl-NL" dirty="0" err="1"/>
              <a:t>tailored</a:t>
            </a:r>
            <a:r>
              <a:rPr lang="nl-NL" dirty="0"/>
              <a:t> to DBMS of </a:t>
            </a:r>
            <a:r>
              <a:rPr lang="nl-NL" dirty="0" err="1"/>
              <a:t>choice</a:t>
            </a:r>
            <a:endParaRPr lang="nl-NL" dirty="0"/>
          </a:p>
          <a:p>
            <a:endParaRPr lang="nl-NL" dirty="0"/>
          </a:p>
          <a:p>
            <a:r>
              <a:rPr lang="nl-NL" dirty="0"/>
              <a:t>NOT </a:t>
            </a:r>
            <a:r>
              <a:rPr lang="nl-NL" dirty="0" err="1"/>
              <a:t>mandatory</a:t>
            </a:r>
            <a:r>
              <a:rPr lang="nl-NL" dirty="0"/>
              <a:t> for project</a:t>
            </a:r>
          </a:p>
        </p:txBody>
      </p:sp>
    </p:spTree>
    <p:extLst>
      <p:ext uri="{BB962C8B-B14F-4D97-AF65-F5344CB8AC3E}">
        <p14:creationId xmlns:p14="http://schemas.microsoft.com/office/powerpoint/2010/main" val="22071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DB2CF67-A80C-4F73-9702-AE29B301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Movies Database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607BEF6-1D08-4B9A-8E6D-B03C07E88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4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C49F6D4-660A-4F82-BF1D-DEA4A3B3D4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MySQL</a:t>
            </a:r>
            <a:endParaRPr lang="nl-NL" dirty="0"/>
          </a:p>
          <a:p>
            <a:r>
              <a:rPr lang="nl-NL" dirty="0" err="1"/>
              <a:t>Relational</a:t>
            </a:r>
            <a:r>
              <a:rPr lang="nl-NL" dirty="0"/>
              <a:t> Database</a:t>
            </a:r>
          </a:p>
          <a:p>
            <a:r>
              <a:rPr lang="nl-NL" dirty="0"/>
              <a:t>Start design </a:t>
            </a:r>
            <a:r>
              <a:rPr lang="nl-NL" dirty="0" err="1"/>
              <a:t>from</a:t>
            </a:r>
            <a:r>
              <a:rPr lang="nl-NL" dirty="0"/>
              <a:t> data set,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API </a:t>
            </a:r>
            <a:r>
              <a:rPr lang="nl-NL" dirty="0" err="1"/>
              <a:t>models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6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159370F-922F-4C10-AE01-B8F618069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5</a:t>
            </a:fld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5B8D23A-5FCE-4C56-8E76-C0091CEC29BA}"/>
              </a:ext>
            </a:extLst>
          </p:cNvPr>
          <p:cNvSpPr/>
          <p:nvPr/>
        </p:nvSpPr>
        <p:spPr>
          <a:xfrm>
            <a:off x="2737082" y="1486911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Title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string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58FC91-4294-424A-990E-36433ADF349A}"/>
              </a:ext>
            </a:extLst>
          </p:cNvPr>
          <p:cNvSpPr/>
          <p:nvPr/>
        </p:nvSpPr>
        <p:spPr>
          <a:xfrm>
            <a:off x="5048941" y="1486911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Rating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D5E7B60-E27A-462E-9953-D8D4C77BA6D6}"/>
              </a:ext>
            </a:extLst>
          </p:cNvPr>
          <p:cNvSpPr/>
          <p:nvPr/>
        </p:nvSpPr>
        <p:spPr>
          <a:xfrm>
            <a:off x="2737079" y="2625286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Year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BFADCA8-BE0C-4A3A-BF8B-CCC5A5246DF6}"/>
              </a:ext>
            </a:extLst>
          </p:cNvPr>
          <p:cNvSpPr/>
          <p:nvPr/>
        </p:nvSpPr>
        <p:spPr>
          <a:xfrm>
            <a:off x="7360799" y="2625286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User Rating</a:t>
            </a:r>
          </a:p>
          <a:p>
            <a:pPr algn="ctr"/>
            <a:r>
              <a:rPr lang="nl-NL" sz="1200" dirty="0" err="1">
                <a:solidFill>
                  <a:schemeClr val="tx1"/>
                </a:solidFill>
              </a:rPr>
              <a:t>float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025334D-804F-4DD9-8D03-CF0B8FE7A0EC}"/>
              </a:ext>
            </a:extLst>
          </p:cNvPr>
          <p:cNvSpPr/>
          <p:nvPr/>
        </p:nvSpPr>
        <p:spPr>
          <a:xfrm>
            <a:off x="7360799" y="1486911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Votes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19339B4-9D06-4FBB-9667-78C35DEDEE9B}"/>
              </a:ext>
            </a:extLst>
          </p:cNvPr>
          <p:cNvSpPr/>
          <p:nvPr/>
        </p:nvSpPr>
        <p:spPr>
          <a:xfrm>
            <a:off x="7354897" y="3763660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Metascore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9" name="!!Languages">
            <a:extLst>
              <a:ext uri="{FF2B5EF4-FFF2-40B4-BE49-F238E27FC236}">
                <a16:creationId xmlns:a16="http://schemas.microsoft.com/office/drawing/2014/main" id="{0E494FAC-AE71-4ACA-ADF1-73A2FE5BEBA2}"/>
              </a:ext>
            </a:extLst>
          </p:cNvPr>
          <p:cNvSpPr/>
          <p:nvPr/>
        </p:nvSpPr>
        <p:spPr>
          <a:xfrm>
            <a:off x="2737082" y="3763660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Languages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[string]</a:t>
            </a:r>
          </a:p>
        </p:txBody>
      </p:sp>
      <p:sp>
        <p:nvSpPr>
          <p:cNvPr id="10" name="!!Actors">
            <a:extLst>
              <a:ext uri="{FF2B5EF4-FFF2-40B4-BE49-F238E27FC236}">
                <a16:creationId xmlns:a16="http://schemas.microsoft.com/office/drawing/2014/main" id="{C7945D02-BD6D-4786-8A1A-4AD62E667D51}"/>
              </a:ext>
            </a:extLst>
          </p:cNvPr>
          <p:cNvSpPr/>
          <p:nvPr/>
        </p:nvSpPr>
        <p:spPr>
          <a:xfrm>
            <a:off x="5048941" y="3763660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Actors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[string]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E729995-B746-4C84-9740-3BE416A062A1}"/>
              </a:ext>
            </a:extLst>
          </p:cNvPr>
          <p:cNvSpPr/>
          <p:nvPr/>
        </p:nvSpPr>
        <p:spPr>
          <a:xfrm>
            <a:off x="5048941" y="2625286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Description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1002218-C20E-4F91-87AA-4CE12F923063}"/>
              </a:ext>
            </a:extLst>
          </p:cNvPr>
          <p:cNvSpPr/>
          <p:nvPr/>
        </p:nvSpPr>
        <p:spPr>
          <a:xfrm>
            <a:off x="2737080" y="4902034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IMDb</a:t>
            </a:r>
            <a:r>
              <a:rPr lang="nl-NL" dirty="0">
                <a:solidFill>
                  <a:schemeClr val="tx1"/>
                </a:solidFill>
              </a:rPr>
              <a:t> URL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3" name="!!Movies">
            <a:extLst>
              <a:ext uri="{FF2B5EF4-FFF2-40B4-BE49-F238E27FC236}">
                <a16:creationId xmlns:a16="http://schemas.microsoft.com/office/drawing/2014/main" id="{8FAD00DD-3339-4D1E-8614-F9DDB4FA37BB}"/>
              </a:ext>
            </a:extLst>
          </p:cNvPr>
          <p:cNvSpPr/>
          <p:nvPr/>
        </p:nvSpPr>
        <p:spPr>
          <a:xfrm>
            <a:off x="2531146" y="790996"/>
            <a:ext cx="7129707" cy="5276007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Movie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159370F-922F-4C10-AE01-B8F618069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6</a:t>
            </a:fld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5B8D23A-5FCE-4C56-8E76-C0091CEC29BA}"/>
              </a:ext>
            </a:extLst>
          </p:cNvPr>
          <p:cNvSpPr/>
          <p:nvPr/>
        </p:nvSpPr>
        <p:spPr>
          <a:xfrm>
            <a:off x="908282" y="1486911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Title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string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58FC91-4294-424A-990E-36433ADF349A}"/>
              </a:ext>
            </a:extLst>
          </p:cNvPr>
          <p:cNvSpPr/>
          <p:nvPr/>
        </p:nvSpPr>
        <p:spPr>
          <a:xfrm>
            <a:off x="3220141" y="1486911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Rating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D5E7B60-E27A-462E-9953-D8D4C77BA6D6}"/>
              </a:ext>
            </a:extLst>
          </p:cNvPr>
          <p:cNvSpPr/>
          <p:nvPr/>
        </p:nvSpPr>
        <p:spPr>
          <a:xfrm>
            <a:off x="908279" y="2625286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Year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BFADCA8-BE0C-4A3A-BF8B-CCC5A5246DF6}"/>
              </a:ext>
            </a:extLst>
          </p:cNvPr>
          <p:cNvSpPr/>
          <p:nvPr/>
        </p:nvSpPr>
        <p:spPr>
          <a:xfrm>
            <a:off x="5531999" y="2625286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User Rating</a:t>
            </a:r>
          </a:p>
          <a:p>
            <a:pPr algn="ctr"/>
            <a:r>
              <a:rPr lang="nl-NL" sz="1200" dirty="0" err="1">
                <a:solidFill>
                  <a:schemeClr val="tx1"/>
                </a:solidFill>
              </a:rPr>
              <a:t>float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025334D-804F-4DD9-8D03-CF0B8FE7A0EC}"/>
              </a:ext>
            </a:extLst>
          </p:cNvPr>
          <p:cNvSpPr/>
          <p:nvPr/>
        </p:nvSpPr>
        <p:spPr>
          <a:xfrm>
            <a:off x="5531999" y="1486911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Votes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19339B4-9D06-4FBB-9667-78C35DEDEE9B}"/>
              </a:ext>
            </a:extLst>
          </p:cNvPr>
          <p:cNvSpPr/>
          <p:nvPr/>
        </p:nvSpPr>
        <p:spPr>
          <a:xfrm>
            <a:off x="5526097" y="3763660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Metascore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E494FAC-AE71-4ACA-ADF1-73A2FE5BEBA2}"/>
              </a:ext>
            </a:extLst>
          </p:cNvPr>
          <p:cNvSpPr/>
          <p:nvPr/>
        </p:nvSpPr>
        <p:spPr>
          <a:xfrm>
            <a:off x="908282" y="3763660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Languages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[Language]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7945D02-BD6D-4786-8A1A-4AD62E667D51}"/>
              </a:ext>
            </a:extLst>
          </p:cNvPr>
          <p:cNvSpPr/>
          <p:nvPr/>
        </p:nvSpPr>
        <p:spPr>
          <a:xfrm>
            <a:off x="3220141" y="3763660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Actors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[Actor]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E729995-B746-4C84-9740-3BE416A062A1}"/>
              </a:ext>
            </a:extLst>
          </p:cNvPr>
          <p:cNvSpPr/>
          <p:nvPr/>
        </p:nvSpPr>
        <p:spPr>
          <a:xfrm>
            <a:off x="3220141" y="2625286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Description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1002218-C20E-4F91-87AA-4CE12F923063}"/>
              </a:ext>
            </a:extLst>
          </p:cNvPr>
          <p:cNvSpPr/>
          <p:nvPr/>
        </p:nvSpPr>
        <p:spPr>
          <a:xfrm>
            <a:off x="908280" y="4902034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IMDb</a:t>
            </a:r>
            <a:r>
              <a:rPr lang="nl-NL" dirty="0">
                <a:solidFill>
                  <a:schemeClr val="tx1"/>
                </a:solidFill>
              </a:rPr>
              <a:t> URL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3" name="!!Movies">
            <a:extLst>
              <a:ext uri="{FF2B5EF4-FFF2-40B4-BE49-F238E27FC236}">
                <a16:creationId xmlns:a16="http://schemas.microsoft.com/office/drawing/2014/main" id="{8FAD00DD-3339-4D1E-8614-F9DDB4FA37BB}"/>
              </a:ext>
            </a:extLst>
          </p:cNvPr>
          <p:cNvSpPr/>
          <p:nvPr/>
        </p:nvSpPr>
        <p:spPr>
          <a:xfrm>
            <a:off x="702346" y="790996"/>
            <a:ext cx="7129707" cy="5276007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Movie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!!Actors">
            <a:extLst>
              <a:ext uri="{FF2B5EF4-FFF2-40B4-BE49-F238E27FC236}">
                <a16:creationId xmlns:a16="http://schemas.microsoft.com/office/drawing/2014/main" id="{56E8E2B7-653D-4D84-9489-E0FE56F5E2A8}"/>
              </a:ext>
            </a:extLst>
          </p:cNvPr>
          <p:cNvSpPr/>
          <p:nvPr/>
        </p:nvSpPr>
        <p:spPr>
          <a:xfrm>
            <a:off x="8447668" y="790995"/>
            <a:ext cx="2506436" cy="1834291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Actor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C834B5E-B948-44AE-8376-77847F1ABB99}"/>
              </a:ext>
            </a:extLst>
          </p:cNvPr>
          <p:cNvSpPr/>
          <p:nvPr/>
        </p:nvSpPr>
        <p:spPr>
          <a:xfrm>
            <a:off x="8651327" y="1486911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6" name="!!Languages">
            <a:extLst>
              <a:ext uri="{FF2B5EF4-FFF2-40B4-BE49-F238E27FC236}">
                <a16:creationId xmlns:a16="http://schemas.microsoft.com/office/drawing/2014/main" id="{3A0A13B2-44D4-4B94-B5D6-E7F653C280A1}"/>
              </a:ext>
            </a:extLst>
          </p:cNvPr>
          <p:cNvSpPr/>
          <p:nvPr/>
        </p:nvSpPr>
        <p:spPr>
          <a:xfrm>
            <a:off x="8447668" y="3149541"/>
            <a:ext cx="2506436" cy="1834291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Language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EA62982-D2AD-413B-BBC3-864FA7C86398}"/>
              </a:ext>
            </a:extLst>
          </p:cNvPr>
          <p:cNvSpPr/>
          <p:nvPr/>
        </p:nvSpPr>
        <p:spPr>
          <a:xfrm>
            <a:off x="8651327" y="3845457"/>
            <a:ext cx="2105923" cy="96671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867764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159370F-922F-4C10-AE01-B8F618069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7</a:t>
            </a:fld>
            <a:endParaRPr lang="nl-NL"/>
          </a:p>
        </p:txBody>
      </p:sp>
      <p:sp>
        <p:nvSpPr>
          <p:cNvPr id="13" name="!!Movies">
            <a:extLst>
              <a:ext uri="{FF2B5EF4-FFF2-40B4-BE49-F238E27FC236}">
                <a16:creationId xmlns:a16="http://schemas.microsoft.com/office/drawing/2014/main" id="{8FAD00DD-3339-4D1E-8614-F9DDB4FA37BB}"/>
              </a:ext>
            </a:extLst>
          </p:cNvPr>
          <p:cNvSpPr/>
          <p:nvPr/>
        </p:nvSpPr>
        <p:spPr>
          <a:xfrm>
            <a:off x="1089226" y="1354016"/>
            <a:ext cx="2655107" cy="3843825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Movie</a:t>
            </a:r>
          </a:p>
          <a:p>
            <a:endParaRPr lang="nl-NL" sz="24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Title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>
                <a:solidFill>
                  <a:schemeClr val="tx1"/>
                </a:solidFill>
              </a:rPr>
              <a:t>Rating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Year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Description</a:t>
            </a:r>
            <a:endParaRPr lang="nl-NL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Votes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 err="1">
                <a:solidFill>
                  <a:schemeClr val="tx1"/>
                </a:solidFill>
              </a:rPr>
              <a:t>float</a:t>
            </a:r>
            <a:r>
              <a:rPr lang="nl-NL" sz="1200" dirty="0">
                <a:solidFill>
                  <a:schemeClr val="tx1"/>
                </a:solidFill>
              </a:rPr>
              <a:t>	</a:t>
            </a:r>
            <a:r>
              <a:rPr lang="nl-NL" dirty="0">
                <a:solidFill>
                  <a:schemeClr val="tx1"/>
                </a:solidFill>
              </a:rPr>
              <a:t>User Rating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</a:t>
            </a:r>
            <a:r>
              <a:rPr lang="nl-NL" sz="1000" dirty="0">
                <a:solidFill>
                  <a:schemeClr val="tx1"/>
                </a:solidFill>
              </a:rPr>
              <a:t>	</a:t>
            </a:r>
            <a:r>
              <a:rPr lang="nl-NL" dirty="0">
                <a:solidFill>
                  <a:schemeClr val="tx1"/>
                </a:solidFill>
              </a:rPr>
              <a:t>Metascore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[Language]	</a:t>
            </a:r>
            <a:r>
              <a:rPr lang="nl-NL" dirty="0" err="1">
                <a:solidFill>
                  <a:schemeClr val="tx1"/>
                </a:solidFill>
              </a:rPr>
              <a:t>Languages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[Actor]	</a:t>
            </a:r>
            <a:r>
              <a:rPr lang="nl-NL" dirty="0">
                <a:solidFill>
                  <a:schemeClr val="tx1"/>
                </a:solidFill>
              </a:rPr>
              <a:t>Actors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IMDb</a:t>
            </a:r>
            <a:r>
              <a:rPr lang="nl-NL" dirty="0">
                <a:solidFill>
                  <a:schemeClr val="tx1"/>
                </a:solidFill>
              </a:rPr>
              <a:t> URL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4" name="!!Actors">
            <a:extLst>
              <a:ext uri="{FF2B5EF4-FFF2-40B4-BE49-F238E27FC236}">
                <a16:creationId xmlns:a16="http://schemas.microsoft.com/office/drawing/2014/main" id="{56E8E2B7-653D-4D84-9489-E0FE56F5E2A8}"/>
              </a:ext>
            </a:extLst>
          </p:cNvPr>
          <p:cNvSpPr/>
          <p:nvPr/>
        </p:nvSpPr>
        <p:spPr>
          <a:xfrm>
            <a:off x="8447668" y="1354016"/>
            <a:ext cx="2506436" cy="148453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Actor</a:t>
            </a:r>
          </a:p>
          <a:p>
            <a:endParaRPr lang="nl-NL" sz="24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>
                <a:solidFill>
                  <a:schemeClr val="tx1"/>
                </a:solidFill>
              </a:rPr>
              <a:t>Name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6" name="!!Languages">
            <a:extLst>
              <a:ext uri="{FF2B5EF4-FFF2-40B4-BE49-F238E27FC236}">
                <a16:creationId xmlns:a16="http://schemas.microsoft.com/office/drawing/2014/main" id="{3A0A13B2-44D4-4B94-B5D6-E7F653C280A1}"/>
              </a:ext>
            </a:extLst>
          </p:cNvPr>
          <p:cNvSpPr/>
          <p:nvPr/>
        </p:nvSpPr>
        <p:spPr>
          <a:xfrm>
            <a:off x="8447668" y="3713307"/>
            <a:ext cx="2506436" cy="1484534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Language</a:t>
            </a:r>
          </a:p>
          <a:p>
            <a:endParaRPr lang="nl-NL" sz="24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</a:t>
            </a:r>
            <a:r>
              <a:rPr lang="nl-NL" sz="2400" dirty="0">
                <a:solidFill>
                  <a:schemeClr val="tx1"/>
                </a:solidFill>
              </a:rPr>
              <a:t>	</a:t>
            </a:r>
            <a:r>
              <a:rPr lang="nl-NL" dirty="0">
                <a:solidFill>
                  <a:schemeClr val="tx1"/>
                </a:solidFill>
              </a:rPr>
              <a:t>Name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7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159370F-922F-4C10-AE01-B8F618069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8</a:t>
            </a:fld>
            <a:endParaRPr lang="nl-NL"/>
          </a:p>
        </p:txBody>
      </p:sp>
      <p:sp>
        <p:nvSpPr>
          <p:cNvPr id="13" name="!!Movies">
            <a:extLst>
              <a:ext uri="{FF2B5EF4-FFF2-40B4-BE49-F238E27FC236}">
                <a16:creationId xmlns:a16="http://schemas.microsoft.com/office/drawing/2014/main" id="{8FAD00DD-3339-4D1E-8614-F9DDB4FA37BB}"/>
              </a:ext>
            </a:extLst>
          </p:cNvPr>
          <p:cNvSpPr/>
          <p:nvPr/>
        </p:nvSpPr>
        <p:spPr>
          <a:xfrm>
            <a:off x="1089226" y="1343545"/>
            <a:ext cx="3070945" cy="4181246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movie</a:t>
            </a:r>
          </a:p>
          <a:p>
            <a:endParaRPr lang="nl-NL" sz="24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title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>
                <a:solidFill>
                  <a:schemeClr val="tx1"/>
                </a:solidFill>
              </a:rPr>
              <a:t>rating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year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description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review_user_count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 err="1">
                <a:solidFill>
                  <a:schemeClr val="tx1"/>
                </a:solidFill>
              </a:rPr>
              <a:t>float</a:t>
            </a:r>
            <a:r>
              <a:rPr lang="nl-NL" sz="1200" dirty="0">
                <a:solidFill>
                  <a:schemeClr val="tx1"/>
                </a:solidFill>
              </a:rPr>
              <a:t>	</a:t>
            </a:r>
            <a:r>
              <a:rPr lang="nl-NL" dirty="0" err="1">
                <a:solidFill>
                  <a:schemeClr val="tx1"/>
                </a:solidFill>
              </a:rPr>
              <a:t>review_user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integer	</a:t>
            </a:r>
            <a:r>
              <a:rPr lang="nl-NL" dirty="0" err="1">
                <a:solidFill>
                  <a:schemeClr val="tx1"/>
                </a:solidFill>
              </a:rPr>
              <a:t>review_metascore</a:t>
            </a:r>
            <a:endParaRPr lang="nl-NL" sz="10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[Language]	</a:t>
            </a:r>
            <a:r>
              <a:rPr lang="nl-NL" dirty="0" err="1">
                <a:solidFill>
                  <a:schemeClr val="tx1"/>
                </a:solidFill>
              </a:rPr>
              <a:t>Languages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[Actor]	</a:t>
            </a:r>
            <a:r>
              <a:rPr lang="nl-NL" dirty="0">
                <a:solidFill>
                  <a:schemeClr val="tx1"/>
                </a:solidFill>
              </a:rPr>
              <a:t>Actors</a:t>
            </a:r>
            <a:endParaRPr lang="nl-NL" sz="12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	</a:t>
            </a:r>
            <a:r>
              <a:rPr lang="nl-NL" dirty="0" err="1">
                <a:solidFill>
                  <a:schemeClr val="tx1"/>
                </a:solidFill>
              </a:rPr>
              <a:t>imdb_url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4" name="!!Actors">
            <a:extLst>
              <a:ext uri="{FF2B5EF4-FFF2-40B4-BE49-F238E27FC236}">
                <a16:creationId xmlns:a16="http://schemas.microsoft.com/office/drawing/2014/main" id="{56E8E2B7-653D-4D84-9489-E0FE56F5E2A8}"/>
              </a:ext>
            </a:extLst>
          </p:cNvPr>
          <p:cNvSpPr/>
          <p:nvPr/>
        </p:nvSpPr>
        <p:spPr>
          <a:xfrm>
            <a:off x="8447668" y="1343545"/>
            <a:ext cx="2506436" cy="1675370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>
                <a:solidFill>
                  <a:schemeClr val="tx1"/>
                </a:solidFill>
              </a:rPr>
              <a:t>actor</a:t>
            </a:r>
          </a:p>
          <a:p>
            <a:endParaRPr lang="nl-NL" sz="2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string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	name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6" name="!!Languages">
            <a:extLst>
              <a:ext uri="{FF2B5EF4-FFF2-40B4-BE49-F238E27FC236}">
                <a16:creationId xmlns:a16="http://schemas.microsoft.com/office/drawing/2014/main" id="{3A0A13B2-44D4-4B94-B5D6-E7F653C280A1}"/>
              </a:ext>
            </a:extLst>
          </p:cNvPr>
          <p:cNvSpPr/>
          <p:nvPr/>
        </p:nvSpPr>
        <p:spPr>
          <a:xfrm>
            <a:off x="8447668" y="3849420"/>
            <a:ext cx="2506436" cy="1675371"/>
          </a:xfrm>
          <a:prstGeom prst="rect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8456"/>
                      <a:gd name="connsiteY0" fmla="*/ 0 h 850789"/>
                      <a:gd name="connsiteX1" fmla="*/ 503901 w 1558456"/>
                      <a:gd name="connsiteY1" fmla="*/ 0 h 850789"/>
                      <a:gd name="connsiteX2" fmla="*/ 976632 w 1558456"/>
                      <a:gd name="connsiteY2" fmla="*/ 0 h 850789"/>
                      <a:gd name="connsiteX3" fmla="*/ 1558456 w 1558456"/>
                      <a:gd name="connsiteY3" fmla="*/ 0 h 850789"/>
                      <a:gd name="connsiteX4" fmla="*/ 1558456 w 1558456"/>
                      <a:gd name="connsiteY4" fmla="*/ 416887 h 850789"/>
                      <a:gd name="connsiteX5" fmla="*/ 1558456 w 1558456"/>
                      <a:gd name="connsiteY5" fmla="*/ 850789 h 850789"/>
                      <a:gd name="connsiteX6" fmla="*/ 1070140 w 1558456"/>
                      <a:gd name="connsiteY6" fmla="*/ 850789 h 850789"/>
                      <a:gd name="connsiteX7" fmla="*/ 581824 w 1558456"/>
                      <a:gd name="connsiteY7" fmla="*/ 850789 h 850789"/>
                      <a:gd name="connsiteX8" fmla="*/ 0 w 1558456"/>
                      <a:gd name="connsiteY8" fmla="*/ 850789 h 850789"/>
                      <a:gd name="connsiteX9" fmla="*/ 0 w 1558456"/>
                      <a:gd name="connsiteY9" fmla="*/ 450918 h 850789"/>
                      <a:gd name="connsiteX10" fmla="*/ 0 w 1558456"/>
                      <a:gd name="connsiteY10" fmla="*/ 0 h 850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8456" h="850789" extrusionOk="0">
                        <a:moveTo>
                          <a:pt x="0" y="0"/>
                        </a:moveTo>
                        <a:cubicBezTo>
                          <a:pt x="232686" y="-60092"/>
                          <a:pt x="309196" y="48011"/>
                          <a:pt x="503901" y="0"/>
                        </a:cubicBezTo>
                        <a:cubicBezTo>
                          <a:pt x="698606" y="-48011"/>
                          <a:pt x="861459" y="17409"/>
                          <a:pt x="976632" y="0"/>
                        </a:cubicBezTo>
                        <a:cubicBezTo>
                          <a:pt x="1091805" y="-17409"/>
                          <a:pt x="1369778" y="17381"/>
                          <a:pt x="1558456" y="0"/>
                        </a:cubicBezTo>
                        <a:cubicBezTo>
                          <a:pt x="1574301" y="121138"/>
                          <a:pt x="1520735" y="293766"/>
                          <a:pt x="1558456" y="416887"/>
                        </a:cubicBezTo>
                        <a:cubicBezTo>
                          <a:pt x="1596177" y="540008"/>
                          <a:pt x="1529477" y="688747"/>
                          <a:pt x="1558456" y="850789"/>
                        </a:cubicBezTo>
                        <a:cubicBezTo>
                          <a:pt x="1450716" y="901214"/>
                          <a:pt x="1190871" y="832061"/>
                          <a:pt x="1070140" y="850789"/>
                        </a:cubicBezTo>
                        <a:cubicBezTo>
                          <a:pt x="949409" y="869517"/>
                          <a:pt x="757684" y="819393"/>
                          <a:pt x="581824" y="850789"/>
                        </a:cubicBezTo>
                        <a:cubicBezTo>
                          <a:pt x="405964" y="882185"/>
                          <a:pt x="142010" y="829650"/>
                          <a:pt x="0" y="850789"/>
                        </a:cubicBezTo>
                        <a:cubicBezTo>
                          <a:pt x="-45557" y="730300"/>
                          <a:pt x="23046" y="555931"/>
                          <a:pt x="0" y="450918"/>
                        </a:cubicBezTo>
                        <a:cubicBezTo>
                          <a:pt x="-23046" y="345905"/>
                          <a:pt x="15417" y="1361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nl-NL" sz="2400" dirty="0" err="1">
                <a:solidFill>
                  <a:schemeClr val="tx1"/>
                </a:solidFill>
              </a:rPr>
              <a:t>language</a:t>
            </a:r>
            <a:endParaRPr lang="nl-NL" sz="2400" dirty="0">
              <a:solidFill>
                <a:schemeClr val="tx1"/>
              </a:solidFill>
            </a:endParaRPr>
          </a:p>
          <a:p>
            <a:endParaRPr lang="nl-NL" sz="2400" dirty="0">
              <a:solidFill>
                <a:schemeClr val="tx1"/>
              </a:solidFill>
            </a:endParaRPr>
          </a:p>
          <a:p>
            <a:r>
              <a:rPr lang="nl-NL" sz="1200" dirty="0">
                <a:solidFill>
                  <a:schemeClr val="tx1"/>
                </a:solidFill>
              </a:rPr>
              <a:t>string</a:t>
            </a:r>
            <a:r>
              <a:rPr lang="nl-NL" dirty="0">
                <a:solidFill>
                  <a:schemeClr val="tx1"/>
                </a:solidFill>
              </a:rPr>
              <a:t>	name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1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Thema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Subtiel eff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8D30E7FC-C423-4D2D-BD10-56EFB7EB839D}" vid="{5A2A0BC5-33B8-4A8A-8084-EC20E0739B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2180</TotalTime>
  <Words>1451</Words>
  <Application>Microsoft Office PowerPoint</Application>
  <PresentationFormat>Breedbeeld</PresentationFormat>
  <Paragraphs>313</Paragraphs>
  <Slides>32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7" baseType="lpstr">
      <vt:lpstr>Arial</vt:lpstr>
      <vt:lpstr>Cascadia Code</vt:lpstr>
      <vt:lpstr>Segoe UI Light</vt:lpstr>
      <vt:lpstr>Segoe UI Semilight</vt:lpstr>
      <vt:lpstr>Default Theme</vt:lpstr>
      <vt:lpstr>PowerPoint-presentatie</vt:lpstr>
      <vt:lpstr>Backend Architecture</vt:lpstr>
      <vt:lpstr>Outline</vt:lpstr>
      <vt:lpstr>Database Design</vt:lpstr>
      <vt:lpstr>Movies Database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Object-Relational Mapping</vt:lpstr>
      <vt:lpstr>ORM Tasks</vt:lpstr>
      <vt:lpstr>Bonus: ORM Performance</vt:lpstr>
      <vt:lpstr>Backend Frameworks</vt:lpstr>
      <vt:lpstr>Framework offer</vt:lpstr>
      <vt:lpstr>Framework Design</vt:lpstr>
      <vt:lpstr>Framework Lingo</vt:lpstr>
      <vt:lpstr>Routing</vt:lpstr>
      <vt:lpstr>ExpressJS</vt:lpstr>
      <vt:lpstr>ASPꓸNET</vt:lpstr>
      <vt:lpstr>Other Framework Features</vt:lpstr>
      <vt:lpstr>Backend Architecture</vt:lpstr>
      <vt:lpstr>Notice</vt:lpstr>
      <vt:lpstr>Code organisation</vt:lpstr>
      <vt:lpstr>Warnings</vt:lpstr>
      <vt:lpstr>Approach #1: Put it all in the endpoint</vt:lpstr>
      <vt:lpstr>Approach #2: Isolation of Model and View</vt:lpstr>
      <vt:lpstr>Approach #3: Input Validation and More</vt:lpstr>
      <vt:lpstr>Bonus: Dependency Injection &amp; Inversion of Control</vt:lpstr>
      <vt:lpstr>Next Tutorial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Floris Westerman</dc:creator>
  <cp:lastModifiedBy>Floris Westerman</cp:lastModifiedBy>
  <cp:revision>80</cp:revision>
  <dcterms:created xsi:type="dcterms:W3CDTF">2021-12-04T16:35:41Z</dcterms:created>
  <dcterms:modified xsi:type="dcterms:W3CDTF">2022-12-05T23:20:27Z</dcterms:modified>
</cp:coreProperties>
</file>