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0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B2939-EF81-4A1D-88EF-1F914C7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1757664"/>
            <a:ext cx="8640000" cy="1468800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83C1D55-BE30-4913-97C9-8A4B5805F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07F19-5F58-4B00-A2D6-15BE9E68F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000" y="3060000"/>
            <a:ext cx="8640000" cy="2232000"/>
          </a:xfrm>
        </p:spPr>
        <p:txBody>
          <a:bodyPr anchor="t"/>
          <a:lstStyle>
            <a:lvl1pPr marL="72000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30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gin/Ei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32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7657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>
            <a:lvl1pPr marL="720725" indent="-360363">
              <a:buFont typeface="+mj-lt"/>
              <a:buAutoNum type="arabicPeriod"/>
              <a:defRPr/>
            </a:lvl1pPr>
            <a:lvl2pPr marL="1073150" indent="-352425" defTabSz="193675">
              <a:buFont typeface="+mj-lt"/>
              <a:buAutoNum type="arabicPeriod"/>
              <a:defRPr sz="2000"/>
            </a:lvl2pPr>
            <a:lvl3pPr marL="1433513" indent="-342900">
              <a:buFont typeface="+mj-lt"/>
              <a:buAutoNum type="arabicPeriod"/>
              <a:defRPr/>
            </a:lvl3pPr>
            <a:lvl4pPr marL="1793875" indent="-358775">
              <a:buFont typeface="+mj-lt"/>
              <a:buAutoNum type="arabicPeriod"/>
              <a:defRPr sz="1600"/>
            </a:lvl4pPr>
            <a:lvl5pPr marL="2154238" indent="-358775">
              <a:buFont typeface="+mj-lt"/>
              <a:buAutoNum type="arabicPeriod"/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D8CB388-72B4-45F4-9CEE-02D7C0DDD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420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0032-55EC-45BB-8CD4-D2176F66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1806A5-B5F0-47EE-A693-48769535E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ijdelijke aanduiding voor afbeelding 5">
            <a:extLst>
              <a:ext uri="{FF2B5EF4-FFF2-40B4-BE49-F238E27FC236}">
                <a16:creationId xmlns:a16="http://schemas.microsoft.com/office/drawing/2014/main" id="{CC0BC91D-39B5-4E20-9599-C294C368A5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48384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9DEDFC-133F-4A96-9D59-88BAC6BE1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3202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Ho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7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38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F798E-336A-47E3-AC2C-AB380B37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E6AA1-4568-4472-8FFD-399DA7B82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12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4A022AE-6BF3-4A6D-B0DD-4AAA8BCE4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80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20000" y="2664846"/>
            <a:ext cx="8280000" cy="11430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20000" y="2970000"/>
            <a:ext cx="8280000" cy="186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Met cijfer</a:t>
            </a:r>
          </a:p>
          <a:p>
            <a:pPr lvl="2"/>
            <a:r>
              <a:rPr lang="nl-NL" dirty="0"/>
              <a:t>Tweede</a:t>
            </a:r>
          </a:p>
          <a:p>
            <a:pPr lvl="3"/>
            <a:r>
              <a:rPr lang="nl-NL" dirty="0"/>
              <a:t>Met cijfer</a:t>
            </a:r>
          </a:p>
          <a:p>
            <a:pPr lvl="4"/>
            <a:r>
              <a:rPr lang="nl-NL" dirty="0"/>
              <a:t>Derde met cijfer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64824" y="197127"/>
            <a:ext cx="821499" cy="516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i="1">
                <a:solidFill>
                  <a:schemeClr val="tx1">
                    <a:tint val="7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B997E103-4C36-4B76-B945-430795A6F2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44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3.95833E-6 -2.96296E-6 " pathEditMode="relative" rAng="0" ptsTypes="AA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" y="-3125"/>
                    </p:animMotion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72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tabLst>
          <a:tab pos="180000" algn="l"/>
        </a:tabLst>
        <a:defRPr sz="21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72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2pPr>
      <a:lvl3pPr marL="108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3pPr>
      <a:lvl4pPr marL="108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4pPr>
      <a:lvl5pPr marL="126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7687F-0D11-467D-BB62-A1E363B8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Docker </a:t>
            </a:r>
            <a:r>
              <a:rPr lang="nl-NL" dirty="0" err="1"/>
              <a:t>Compose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1C7303E-156F-4EA3-BC03-35925CD19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9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689883-D763-45E0-B0DA-FBA3F46FE4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sz="1600" dirty="0"/>
              <a:t>(</a:t>
            </a:r>
            <a:r>
              <a:rPr lang="nl-NL" sz="1600" dirty="0" err="1"/>
              <a:t>previously</a:t>
            </a:r>
            <a:r>
              <a:rPr lang="nl-NL" sz="1600" dirty="0"/>
              <a:t>: </a:t>
            </a:r>
            <a:r>
              <a:rPr lang="nl-NL" sz="1600" dirty="0" err="1"/>
              <a:t>docker-compose</a:t>
            </a:r>
            <a:r>
              <a:rPr lang="nl-NL" sz="1600" dirty="0"/>
              <a:t>)</a:t>
            </a:r>
          </a:p>
          <a:p>
            <a:r>
              <a:rPr lang="nl-NL" dirty="0"/>
              <a:t>Making multiple containers </a:t>
            </a:r>
            <a:r>
              <a:rPr lang="nl-NL" dirty="0" err="1"/>
              <a:t>cooperate</a:t>
            </a:r>
            <a:endParaRPr lang="nl-NL" dirty="0"/>
          </a:p>
          <a:p>
            <a:r>
              <a:rPr lang="nl-NL" dirty="0" err="1"/>
              <a:t>Specification</a:t>
            </a:r>
            <a:r>
              <a:rPr lang="nl-NL" dirty="0"/>
              <a:t> of a set of containers</a:t>
            </a:r>
          </a:p>
          <a:p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of </a:t>
            </a:r>
            <a:r>
              <a:rPr lang="nl-NL" dirty="0" err="1"/>
              <a:t>runtime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43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137B1-3176-4EC1-B3CF-20DE4459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docker-compose.yml</a:t>
            </a:r>
            <a:endParaRPr lang="nl-NL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9DA93F6-8149-4A64-BCE5-FAFC04210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10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EA7363-D0BA-49C1-8681-4EDDC73B23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999" y="2970000"/>
            <a:ext cx="9151663" cy="1868400"/>
          </a:xfrm>
        </p:spPr>
        <p:txBody>
          <a:bodyPr/>
          <a:lstStyle/>
          <a:p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containers</a:t>
            </a:r>
          </a:p>
          <a:p>
            <a:r>
              <a:rPr lang="nl-NL" dirty="0"/>
              <a:t>Automatic </a:t>
            </a:r>
            <a:r>
              <a:rPr lang="nl-NL" dirty="0" err="1"/>
              <a:t>networking</a:t>
            </a:r>
            <a:r>
              <a:rPr lang="nl-NL" dirty="0"/>
              <a:t> – </a:t>
            </a:r>
            <a:r>
              <a:rPr lang="nl-NL" dirty="0" err="1"/>
              <a:t>other</a:t>
            </a:r>
            <a:r>
              <a:rPr lang="nl-NL" dirty="0"/>
              <a:t> containers </a:t>
            </a:r>
            <a:r>
              <a:rPr lang="nl-NL" dirty="0" err="1"/>
              <a:t>accessible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name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A1C5C26-94AB-4246-A49E-0504D0F1ED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030583"/>
            <a:ext cx="12192000" cy="3827416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services:</a:t>
            </a:r>
          </a:p>
          <a:p>
            <a:r>
              <a:rPr lang="nl-NL" dirty="0"/>
              <a:t>  </a:t>
            </a:r>
            <a:r>
              <a:rPr lang="nl-NL" dirty="0" err="1"/>
              <a:t>mariadb</a:t>
            </a:r>
            <a:r>
              <a:rPr lang="nl-NL" dirty="0"/>
              <a:t>:</a:t>
            </a:r>
          </a:p>
          <a:p>
            <a:r>
              <a:rPr lang="nl-NL" dirty="0"/>
              <a:t>    image: mariadb:10.7</a:t>
            </a:r>
          </a:p>
          <a:p>
            <a:r>
              <a:rPr lang="nl-NL" dirty="0"/>
              <a:t>    environment: [“MYSQL_ROOT_PASSWORD”: “</a:t>
            </a:r>
            <a:r>
              <a:rPr lang="nl-NL" dirty="0" err="1"/>
              <a:t>some</a:t>
            </a:r>
            <a:r>
              <a:rPr lang="nl-NL" dirty="0"/>
              <a:t>”]</a:t>
            </a:r>
          </a:p>
          <a:p>
            <a:r>
              <a:rPr lang="nl-NL" dirty="0"/>
              <a:t>    </a:t>
            </a:r>
            <a:r>
              <a:rPr lang="nl-NL" dirty="0" err="1"/>
              <a:t>ports</a:t>
            </a:r>
            <a:r>
              <a:rPr lang="nl-NL" dirty="0"/>
              <a:t>:</a:t>
            </a:r>
          </a:p>
          <a:p>
            <a:r>
              <a:rPr lang="nl-NL" dirty="0"/>
              <a:t>      - 3306:3306</a:t>
            </a:r>
          </a:p>
          <a:p>
            <a:r>
              <a:rPr lang="nl-NL" dirty="0"/>
              <a:t>    volumes:</a:t>
            </a:r>
          </a:p>
          <a:p>
            <a:r>
              <a:rPr lang="nl-NL" dirty="0"/>
              <a:t>      - ./data:/var/</a:t>
            </a:r>
            <a:r>
              <a:rPr lang="nl-NL" dirty="0" err="1"/>
              <a:t>lib</a:t>
            </a:r>
            <a:r>
              <a:rPr lang="nl-NL" dirty="0"/>
              <a:t>/</a:t>
            </a:r>
            <a:r>
              <a:rPr lang="nl-NL" dirty="0" err="1"/>
              <a:t>mysql</a:t>
            </a:r>
            <a:endParaRPr lang="nl-NL" dirty="0"/>
          </a:p>
          <a:p>
            <a:endParaRPr lang="nl-NL" dirty="0"/>
          </a:p>
          <a:p>
            <a:r>
              <a:rPr lang="nl-NL" dirty="0"/>
              <a:t>  backend:</a:t>
            </a:r>
          </a:p>
          <a:p>
            <a:r>
              <a:rPr lang="nl-NL" dirty="0"/>
              <a:t>    </a:t>
            </a:r>
            <a:r>
              <a:rPr lang="nl-NL" dirty="0" err="1"/>
              <a:t>build</a:t>
            </a:r>
            <a:r>
              <a:rPr lang="nl-NL" dirty="0"/>
              <a:t>: ./backend</a:t>
            </a:r>
          </a:p>
          <a:p>
            <a:r>
              <a:rPr lang="nl-NL" dirty="0"/>
              <a:t>    </a:t>
            </a:r>
            <a:r>
              <a:rPr lang="nl-NL" dirty="0" err="1"/>
              <a:t>depends_on</a:t>
            </a:r>
            <a:r>
              <a:rPr lang="nl-NL" dirty="0"/>
              <a:t>: [“</a:t>
            </a:r>
            <a:r>
              <a:rPr lang="nl-NL" dirty="0" err="1"/>
              <a:t>mariadb</a:t>
            </a:r>
            <a:r>
              <a:rPr lang="nl-NL" dirty="0"/>
              <a:t>”]</a:t>
            </a:r>
          </a:p>
          <a:p>
            <a:r>
              <a:rPr lang="nl-NL" dirty="0"/>
              <a:t>    </a:t>
            </a:r>
            <a:r>
              <a:rPr lang="nl-NL" dirty="0" err="1"/>
              <a:t>ports</a:t>
            </a:r>
            <a:r>
              <a:rPr lang="nl-NL" dirty="0"/>
              <a:t>:</a:t>
            </a:r>
          </a:p>
          <a:p>
            <a:r>
              <a:rPr lang="nl-NL" dirty="0"/>
              <a:t>      - 8080:80</a:t>
            </a:r>
          </a:p>
        </p:txBody>
      </p:sp>
    </p:spTree>
    <p:extLst>
      <p:ext uri="{BB962C8B-B14F-4D97-AF65-F5344CB8AC3E}">
        <p14:creationId xmlns:p14="http://schemas.microsoft.com/office/powerpoint/2010/main" val="32986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D9969-BB27-4180-AA21-8FB8BD77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Compose</a:t>
            </a:r>
            <a:r>
              <a:rPr lang="nl-NL" dirty="0"/>
              <a:t> CLI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5FC3962-176B-43C1-8B8D-C1CD97767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11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81208E-6152-4E40-B52C-EA71EE97BA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040297"/>
          </a:xfrm>
        </p:spPr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docker-compose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&lt;..&gt;</a:t>
            </a:r>
            <a:r>
              <a:rPr lang="nl-NL" dirty="0"/>
              <a:t>, are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docker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compose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&lt;..&gt;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CC448FE-AA4F-4DD7-8D5A-912B1E8ED7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compose</a:t>
            </a:r>
            <a:r>
              <a:rPr lang="nl-NL" dirty="0"/>
              <a:t> up</a:t>
            </a:r>
          </a:p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compose</a:t>
            </a:r>
            <a:r>
              <a:rPr lang="nl-NL" dirty="0"/>
              <a:t> up –d </a:t>
            </a:r>
            <a:r>
              <a:rPr lang="nl-NL" dirty="0" err="1"/>
              <a:t>mariadb</a:t>
            </a:r>
            <a:endParaRPr lang="nl-NL" dirty="0"/>
          </a:p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compose</a:t>
            </a:r>
            <a:r>
              <a:rPr lang="nl-NL" dirty="0"/>
              <a:t> down</a:t>
            </a:r>
          </a:p>
        </p:txBody>
      </p:sp>
    </p:spTree>
    <p:extLst>
      <p:ext uri="{BB962C8B-B14F-4D97-AF65-F5344CB8AC3E}">
        <p14:creationId xmlns:p14="http://schemas.microsoft.com/office/powerpoint/2010/main" val="9402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18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07806-497E-4760-9362-9D0CF05C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Configuration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267F667-E670-457E-B992-B64DEA433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74D924-6759-4DAC-90DB-98B0E27454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222487"/>
          </a:xfrm>
        </p:spPr>
        <p:txBody>
          <a:bodyPr/>
          <a:lstStyle/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wants the exact </a:t>
            </a:r>
            <a:r>
              <a:rPr lang="nl-NL" dirty="0" err="1"/>
              <a:t>same</a:t>
            </a:r>
            <a:r>
              <a:rPr lang="nl-NL" dirty="0"/>
              <a:t> environment</a:t>
            </a:r>
          </a:p>
          <a:p>
            <a:pPr lvl="3"/>
            <a:r>
              <a:rPr lang="nl-NL" dirty="0"/>
              <a:t>Different </a:t>
            </a:r>
            <a:r>
              <a:rPr lang="nl-NL" dirty="0" err="1"/>
              <a:t>ports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lvl="3"/>
            <a:r>
              <a:rPr lang="nl-NL" dirty="0"/>
              <a:t>Different </a:t>
            </a:r>
            <a:r>
              <a:rPr lang="nl-NL" dirty="0" err="1"/>
              <a:t>passwords</a:t>
            </a:r>
            <a:endParaRPr lang="nl-NL" dirty="0"/>
          </a:p>
          <a:p>
            <a:r>
              <a:rPr lang="nl-N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Passwords</a:t>
            </a:r>
            <a:r>
              <a:rPr lang="nl-N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must never </a:t>
            </a:r>
            <a:r>
              <a:rPr lang="nl-N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be</a:t>
            </a:r>
            <a:r>
              <a:rPr lang="nl-N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nl-N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stored</a:t>
            </a:r>
            <a:r>
              <a:rPr lang="nl-N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a </a:t>
            </a:r>
            <a:r>
              <a:rPr lang="nl-NL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repository</a:t>
            </a:r>
            <a:r>
              <a:rPr lang="nl-N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!!</a:t>
            </a:r>
          </a:p>
          <a:p>
            <a:endParaRPr lang="nl-NL" sz="1000" dirty="0"/>
          </a:p>
          <a:p>
            <a:r>
              <a:rPr lang="nl-NL" dirty="0"/>
              <a:t>=&gt;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degree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r>
              <a:rPr lang="nl-NL" dirty="0"/>
              <a:t> </a:t>
            </a:r>
            <a:r>
              <a:rPr lang="nl-NL" dirty="0" err="1"/>
              <a:t>essential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76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9B2E9-8A99-4074-9931-5CA79F38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nl-NL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env</a:t>
            </a:r>
            <a:r>
              <a:rPr lang="nl-NL" dirty="0"/>
              <a:t> files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2516CCC-62A9-4CEB-888C-131F4E560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13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7D21B0-EC00-464E-9D3C-9AAE8A56C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999" y="2970000"/>
            <a:ext cx="8583429" cy="1868400"/>
          </a:xfrm>
        </p:spPr>
        <p:txBody>
          <a:bodyPr/>
          <a:lstStyle/>
          <a:p>
            <a:r>
              <a:rPr lang="nl-NL" dirty="0"/>
              <a:t>Simple </a:t>
            </a:r>
            <a:r>
              <a:rPr lang="nl-NL" dirty="0" err="1"/>
              <a:t>key-value</a:t>
            </a:r>
            <a:r>
              <a:rPr lang="nl-NL" dirty="0"/>
              <a:t> files</a:t>
            </a:r>
          </a:p>
          <a:p>
            <a:r>
              <a:rPr lang="nl-NL" dirty="0" err="1"/>
              <a:t>Include</a:t>
            </a:r>
            <a:r>
              <a:rPr lang="nl-NL" dirty="0"/>
              <a:t> a template in </a:t>
            </a:r>
            <a:r>
              <a:rPr lang="nl-NL" dirty="0" err="1"/>
              <a:t>repository</a:t>
            </a:r>
            <a:r>
              <a:rPr lang="nl-NL" dirty="0"/>
              <a:t>; let user </a:t>
            </a:r>
            <a:r>
              <a:rPr lang="nl-NL" dirty="0" err="1"/>
              <a:t>create</a:t>
            </a:r>
            <a:r>
              <a:rPr lang="nl-NL" dirty="0"/>
              <a:t> personal </a:t>
            </a:r>
            <a:r>
              <a:rPr lang="nl-NL" dirty="0" err="1"/>
              <a:t>instance</a:t>
            </a:r>
            <a:endParaRPr lang="nl-NL" dirty="0"/>
          </a:p>
          <a:p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Docker </a:t>
            </a:r>
            <a:r>
              <a:rPr lang="nl-NL" dirty="0" err="1"/>
              <a:t>Compose</a:t>
            </a:r>
            <a:r>
              <a:rPr lang="nl-NL" dirty="0"/>
              <a:t> and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others</a:t>
            </a:r>
            <a:endParaRPr lang="nl-NL" dirty="0"/>
          </a:p>
          <a:p>
            <a:r>
              <a:rPr lang="nl-NL" dirty="0"/>
              <a:t>Libraries for </a:t>
            </a:r>
            <a:r>
              <a:rPr lang="nl-NL" dirty="0" err="1"/>
              <a:t>NodeJS</a:t>
            </a:r>
            <a:r>
              <a:rPr lang="nl-NL" dirty="0"/>
              <a:t>, .NET </a:t>
            </a:r>
            <a:r>
              <a:rPr lang="nl-NL" dirty="0" err="1"/>
              <a:t>Core</a:t>
            </a:r>
            <a:r>
              <a:rPr lang="nl-NL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8028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BBD2A-B225-4478-9022-691DB94C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Live Demo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5AC8F46-B24A-472D-84A4-4F2502611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3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B555-1695-4905-B5F1-CBE412A2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Deployment </a:t>
            </a: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6180222-3A34-4305-B948-1EA86F1219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15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B9D1819-BEE8-4AED-81D1-2A760E4405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Required</a:t>
            </a:r>
            <a:r>
              <a:rPr lang="nl-NL" dirty="0"/>
              <a:t> to make </a:t>
            </a:r>
            <a:r>
              <a:rPr lang="nl-NL" dirty="0" err="1"/>
              <a:t>your</a:t>
            </a:r>
            <a:r>
              <a:rPr lang="nl-NL" dirty="0"/>
              <a:t> project </a:t>
            </a:r>
            <a:r>
              <a:rPr lang="nl-NL" dirty="0" err="1"/>
              <a:t>easily</a:t>
            </a:r>
            <a:r>
              <a:rPr lang="nl-NL" dirty="0"/>
              <a:t> </a:t>
            </a:r>
            <a:r>
              <a:rPr lang="nl-NL" dirty="0" err="1"/>
              <a:t>deployable</a:t>
            </a:r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Docker and Docker </a:t>
            </a:r>
            <a:r>
              <a:rPr lang="nl-NL" dirty="0" err="1"/>
              <a:t>Compose</a:t>
            </a:r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.</a:t>
            </a:r>
            <a:r>
              <a:rPr lang="nl-NL" dirty="0" err="1"/>
              <a:t>env</a:t>
            </a:r>
            <a:r>
              <a:rPr lang="nl-NL" dirty="0"/>
              <a:t> files to </a:t>
            </a:r>
            <a:r>
              <a:rPr lang="nl-NL" dirty="0" err="1"/>
              <a:t>customise</a:t>
            </a:r>
            <a:r>
              <a:rPr lang="nl-NL" dirty="0"/>
              <a:t> </a:t>
            </a:r>
            <a:r>
              <a:rPr lang="nl-NL" dirty="0" err="1"/>
              <a:t>ports</a:t>
            </a:r>
            <a:r>
              <a:rPr lang="nl-NL" dirty="0"/>
              <a:t> and </a:t>
            </a:r>
            <a:r>
              <a:rPr lang="nl-NL" dirty="0" err="1"/>
              <a:t>other</a:t>
            </a:r>
            <a:r>
              <a:rPr lang="nl-NL" dirty="0"/>
              <a:t> parameters</a:t>
            </a:r>
          </a:p>
          <a:p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docker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nl-NL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compose</a:t>
            </a:r>
            <a:r>
              <a:rPr lang="nl-NL" dirty="0">
                <a:latin typeface="Cascadia Code" panose="020B0609020000020004" pitchFamily="49" charset="0"/>
                <a:cs typeface="Cascadia Code" panose="020B0609020000020004" pitchFamily="49" charset="0"/>
              </a:rPr>
              <a:t> up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and start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components</a:t>
            </a:r>
            <a:r>
              <a:rPr lang="nl-NL" dirty="0"/>
              <a:t> of app</a:t>
            </a:r>
          </a:p>
        </p:txBody>
      </p:sp>
    </p:spTree>
    <p:extLst>
      <p:ext uri="{BB962C8B-B14F-4D97-AF65-F5344CB8AC3E}">
        <p14:creationId xmlns:p14="http://schemas.microsoft.com/office/powerpoint/2010/main" val="386953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9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5DCF4-F820-4B96-8C12-3421F60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Deploying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application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710581-4D37-4ABE-B14D-AAD4A232F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i="1" dirty="0"/>
              <a:t>“But it </a:t>
            </a:r>
            <a:r>
              <a:rPr lang="nl-NL" i="1" dirty="0" err="1"/>
              <a:t>works</a:t>
            </a:r>
            <a:r>
              <a:rPr lang="nl-NL" i="1" dirty="0"/>
              <a:t> on </a:t>
            </a:r>
            <a:r>
              <a:rPr lang="nl-NL" i="1" dirty="0" err="1"/>
              <a:t>my</a:t>
            </a:r>
            <a:r>
              <a:rPr lang="nl-NL" i="1" dirty="0"/>
              <a:t> machine!”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Web Engineering ‘22/’23</a:t>
            </a:r>
          </a:p>
          <a:p>
            <a:r>
              <a:rPr lang="nl-NL" dirty="0"/>
              <a:t>Floris Westerman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FC9C1E4-28BB-A343-24A5-0F6A7BAA92A0}"/>
              </a:ext>
            </a:extLst>
          </p:cNvPr>
          <p:cNvGrpSpPr/>
          <p:nvPr/>
        </p:nvGrpSpPr>
        <p:grpSpPr>
          <a:xfrm>
            <a:off x="2436175" y="3157015"/>
            <a:ext cx="2916736" cy="180211"/>
            <a:chOff x="2422826" y="3177039"/>
            <a:chExt cx="2763224" cy="146838"/>
          </a:xfrm>
        </p:grpSpPr>
        <p:cxnSp>
          <p:nvCxnSpPr>
            <p:cNvPr id="5" name="Rechte verbindingslijn 4">
              <a:extLst>
                <a:ext uri="{FF2B5EF4-FFF2-40B4-BE49-F238E27FC236}">
                  <a16:creationId xmlns:a16="http://schemas.microsoft.com/office/drawing/2014/main" id="{0BD962F2-85E8-B5F7-B568-B3BDCF140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26" y="3177039"/>
              <a:ext cx="2763224" cy="14683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7B6A9BE0-1D83-5A66-09BB-04B0ADC8D8F3}"/>
                </a:ext>
              </a:extLst>
            </p:cNvPr>
            <p:cNvCxnSpPr>
              <a:cxnSpLocks/>
            </p:cNvCxnSpPr>
            <p:nvPr/>
          </p:nvCxnSpPr>
          <p:spPr>
            <a:xfrm>
              <a:off x="2422826" y="3177039"/>
              <a:ext cx="2763224" cy="14683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99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41554-C56C-4ED5-9C2D-264F5445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Deployment </a:t>
            </a:r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60BF3F6-6E98-4FEE-B575-CA33A1506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2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31AC27-22B6-4224-AA54-8C8F8F27D2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Installing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 err="1"/>
              <a:t>Configuring</a:t>
            </a:r>
            <a:r>
              <a:rPr lang="nl-NL" dirty="0"/>
              <a:t> environment</a:t>
            </a:r>
          </a:p>
          <a:p>
            <a:r>
              <a:rPr lang="nl-NL" dirty="0" err="1"/>
              <a:t>Uploading</a:t>
            </a:r>
            <a:r>
              <a:rPr lang="nl-NL" dirty="0"/>
              <a:t>/</a:t>
            </a:r>
            <a:r>
              <a:rPr lang="nl-NL" dirty="0" err="1"/>
              <a:t>downloading</a:t>
            </a:r>
            <a:r>
              <a:rPr lang="nl-NL" dirty="0"/>
              <a:t> code</a:t>
            </a:r>
          </a:p>
          <a:p>
            <a:r>
              <a:rPr lang="nl-NL" dirty="0"/>
              <a:t>Running the app</a:t>
            </a:r>
          </a:p>
        </p:txBody>
      </p:sp>
    </p:spTree>
    <p:extLst>
      <p:ext uri="{BB962C8B-B14F-4D97-AF65-F5344CB8AC3E}">
        <p14:creationId xmlns:p14="http://schemas.microsoft.com/office/powerpoint/2010/main" val="178050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3B7C5-7039-4F48-A7A8-BC06CE2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Challenges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4BF74A0-8958-4A23-B2E8-6577962D7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3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FA3715-2816-424C-9F5C-4EDC579F8E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Heterogeneous</a:t>
            </a:r>
            <a:r>
              <a:rPr lang="nl-NL" dirty="0"/>
              <a:t> environments (hardware or software)</a:t>
            </a:r>
          </a:p>
          <a:p>
            <a:r>
              <a:rPr lang="nl-NL" dirty="0"/>
              <a:t>Updates</a:t>
            </a:r>
          </a:p>
          <a:p>
            <a:r>
              <a:rPr lang="nl-NL" dirty="0"/>
              <a:t>Different </a:t>
            </a:r>
            <a:r>
              <a:rPr lang="nl-NL" dirty="0" err="1"/>
              <a:t>demands</a:t>
            </a:r>
            <a:r>
              <a:rPr lang="nl-NL" dirty="0"/>
              <a:t> (development vs. </a:t>
            </a:r>
            <a:r>
              <a:rPr lang="nl-NL" dirty="0" err="1"/>
              <a:t>production</a:t>
            </a:r>
            <a:r>
              <a:rPr lang="nl-NL" dirty="0"/>
              <a:t>)</a:t>
            </a:r>
          </a:p>
          <a:p>
            <a:r>
              <a:rPr lang="nl-NL" dirty="0"/>
              <a:t>Error-</a:t>
            </a:r>
            <a:r>
              <a:rPr lang="nl-NL" dirty="0" err="1"/>
              <a:t>prone</a:t>
            </a:r>
            <a:r>
              <a:rPr lang="nl-NL" dirty="0"/>
              <a:t> manual </a:t>
            </a:r>
            <a:r>
              <a:rPr lang="nl-NL" dirty="0" err="1"/>
              <a:t>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64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60378-D269-43ED-95AD-E3AD9BD9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approaches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D9D545-0CFC-45F2-9DDB-4A9F716BA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4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04B3F3E-DE1D-4562-96BD-E383E79D7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280730"/>
          </a:xfrm>
        </p:spPr>
        <p:txBody>
          <a:bodyPr>
            <a:normAutofit/>
          </a:bodyPr>
          <a:lstStyle/>
          <a:p>
            <a:r>
              <a:rPr lang="nl-NL" dirty="0"/>
              <a:t>Tools for </a:t>
            </a:r>
            <a:r>
              <a:rPr lang="nl-NL" dirty="0" err="1"/>
              <a:t>automating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management</a:t>
            </a:r>
          </a:p>
          <a:p>
            <a:r>
              <a:rPr lang="nl-NL" dirty="0"/>
              <a:t>Cloud services</a:t>
            </a:r>
          </a:p>
          <a:p>
            <a:r>
              <a:rPr lang="nl-NL" dirty="0" err="1"/>
              <a:t>Build</a:t>
            </a:r>
            <a:r>
              <a:rPr lang="nl-NL" dirty="0"/>
              <a:t> and test </a:t>
            </a:r>
            <a:r>
              <a:rPr lang="nl-NL" dirty="0" err="1"/>
              <a:t>automation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Today</a:t>
            </a:r>
            <a:r>
              <a:rPr lang="nl-NL" dirty="0"/>
              <a:t>: Docker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4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E4B1AD3-BA12-478D-9B87-735DCAD2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Docker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254B5D6-92C8-49E3-A2C4-5474362B7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61CCF64-3A14-4C11-A82F-596A48F015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144109"/>
          </a:xfrm>
        </p:spPr>
        <p:txBody>
          <a:bodyPr/>
          <a:lstStyle/>
          <a:p>
            <a:r>
              <a:rPr lang="nl-NL" dirty="0"/>
              <a:t>Containers: “light-</a:t>
            </a:r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VMs</a:t>
            </a:r>
            <a:r>
              <a:rPr lang="nl-NL" dirty="0"/>
              <a:t>”</a:t>
            </a:r>
          </a:p>
          <a:p>
            <a:r>
              <a:rPr lang="nl-NL" dirty="0" err="1"/>
              <a:t>Toolset</a:t>
            </a:r>
            <a:r>
              <a:rPr lang="nl-NL" dirty="0"/>
              <a:t> to manage containers and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aspects</a:t>
            </a:r>
            <a:endParaRPr lang="nl-NL" dirty="0"/>
          </a:p>
          <a:p>
            <a:pPr lvl="3"/>
            <a:r>
              <a:rPr lang="nl-NL" dirty="0" err="1"/>
              <a:t>Lifecycle</a:t>
            </a:r>
            <a:endParaRPr lang="nl-NL" dirty="0"/>
          </a:p>
          <a:p>
            <a:pPr lvl="3"/>
            <a:r>
              <a:rPr lang="nl-NL" dirty="0"/>
              <a:t>Images</a:t>
            </a:r>
          </a:p>
          <a:p>
            <a:pPr lvl="3"/>
            <a:r>
              <a:rPr lang="nl-NL" dirty="0"/>
              <a:t>Image </a:t>
            </a:r>
            <a:r>
              <a:rPr lang="nl-NL" dirty="0" err="1"/>
              <a:t>definitions</a:t>
            </a:r>
            <a:endParaRPr lang="nl-NL" dirty="0"/>
          </a:p>
          <a:p>
            <a:pPr lvl="3"/>
            <a:r>
              <a:rPr lang="nl-NL" dirty="0"/>
              <a:t>Docker </a:t>
            </a:r>
            <a:r>
              <a:rPr lang="nl-NL" dirty="0" err="1"/>
              <a:t>Compose</a:t>
            </a:r>
            <a:r>
              <a:rPr lang="nl-NL" dirty="0"/>
              <a:t> to manage “</a:t>
            </a:r>
            <a:r>
              <a:rPr lang="nl-NL" dirty="0" err="1"/>
              <a:t>infrastructures</a:t>
            </a:r>
            <a:r>
              <a:rPr lang="nl-N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3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96EC7E7-3A49-43C6-A2A9-5AF77124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Docker CLI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547E567-C539-48A2-A19B-50487BAD0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6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21D20F9-B19C-40A9-93BB-D1094C288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Container </a:t>
            </a:r>
            <a:r>
              <a:rPr lang="nl-NL" dirty="0" err="1"/>
              <a:t>lifecycle</a:t>
            </a:r>
            <a:r>
              <a:rPr lang="nl-NL" dirty="0"/>
              <a:t> management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463C3ED-712C-4BB7-9FAD-A691E2CBE7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2723606"/>
            <a:ext cx="7204574" cy="4134394"/>
          </a:xfrm>
        </p:spPr>
        <p:txBody>
          <a:bodyPr lIns="900000"/>
          <a:lstStyle/>
          <a:p>
            <a:r>
              <a:rPr lang="nl-NL" dirty="0" err="1"/>
              <a:t>docker</a:t>
            </a:r>
            <a:r>
              <a:rPr lang="nl-NL" dirty="0"/>
              <a:t> run –it ubuntu:22.04 </a:t>
            </a:r>
            <a:r>
              <a:rPr lang="nl-NL" dirty="0" err="1"/>
              <a:t>bash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docker</a:t>
            </a:r>
            <a:r>
              <a:rPr lang="nl-NL" dirty="0"/>
              <a:t> run --</a:t>
            </a:r>
            <a:r>
              <a:rPr lang="nl-NL" dirty="0" err="1"/>
              <a:t>rm</a:t>
            </a:r>
            <a:r>
              <a:rPr lang="nl-NL" dirty="0"/>
              <a:t> –p 8080:80 </a:t>
            </a:r>
            <a:r>
              <a:rPr lang="nl-NL" dirty="0" err="1"/>
              <a:t>nginx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docker</a:t>
            </a:r>
            <a:r>
              <a:rPr lang="nl-NL" dirty="0"/>
              <a:t> run –v $(</a:t>
            </a:r>
            <a:r>
              <a:rPr lang="nl-NL" dirty="0" err="1"/>
              <a:t>pwd</a:t>
            </a:r>
            <a:r>
              <a:rPr lang="nl-NL" dirty="0"/>
              <a:t>):/data </a:t>
            </a:r>
            <a:r>
              <a:rPr lang="nl-NL" dirty="0" err="1"/>
              <a:t>mysql</a:t>
            </a:r>
            <a:endParaRPr lang="nl-NL" dirty="0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AB31A865-AC05-4B07-BDAD-42D412BF13FD}"/>
              </a:ext>
            </a:extLst>
          </p:cNvPr>
          <p:cNvGrpSpPr/>
          <p:nvPr/>
        </p:nvGrpSpPr>
        <p:grpSpPr>
          <a:xfrm>
            <a:off x="3322552" y="3160368"/>
            <a:ext cx="3224832" cy="3313524"/>
            <a:chOff x="5081550" y="3160368"/>
            <a:chExt cx="3224832" cy="3313524"/>
          </a:xfrm>
        </p:grpSpPr>
        <p:sp>
          <p:nvSpPr>
            <p:cNvPr id="9" name="Right Brace 6">
              <a:extLst>
                <a:ext uri="{FF2B5EF4-FFF2-40B4-BE49-F238E27FC236}">
                  <a16:creationId xmlns:a16="http://schemas.microsoft.com/office/drawing/2014/main" id="{ACD46843-2961-4EC9-A01E-A44EBE7E1A6B}"/>
                </a:ext>
              </a:extLst>
            </p:cNvPr>
            <p:cNvSpPr/>
            <p:nvPr/>
          </p:nvSpPr>
          <p:spPr>
            <a:xfrm rot="16200000">
              <a:off x="6086567" y="2819519"/>
              <a:ext cx="192986" cy="874688"/>
            </a:xfrm>
            <a:prstGeom prst="rightBrace">
              <a:avLst>
                <a:gd name="adj1" fmla="val 7205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Image name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  <p:sp>
          <p:nvSpPr>
            <p:cNvPr id="10" name="Right Brace 6">
              <a:extLst>
                <a:ext uri="{FF2B5EF4-FFF2-40B4-BE49-F238E27FC236}">
                  <a16:creationId xmlns:a16="http://schemas.microsoft.com/office/drawing/2014/main" id="{1D1A08FE-1A4B-4613-919C-917E1BA356AE}"/>
                </a:ext>
              </a:extLst>
            </p:cNvPr>
            <p:cNvSpPr/>
            <p:nvPr/>
          </p:nvSpPr>
          <p:spPr>
            <a:xfrm rot="16200000">
              <a:off x="7094442" y="2863914"/>
              <a:ext cx="192986" cy="785896"/>
            </a:xfrm>
            <a:prstGeom prst="rightBrace">
              <a:avLst>
                <a:gd name="adj1" fmla="val 7205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Version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  <p:sp>
          <p:nvSpPr>
            <p:cNvPr id="11" name="Right Brace 6">
              <a:extLst>
                <a:ext uri="{FF2B5EF4-FFF2-40B4-BE49-F238E27FC236}">
                  <a16:creationId xmlns:a16="http://schemas.microsoft.com/office/drawing/2014/main" id="{D344F6D8-2E08-4B17-8EA9-75C52B8376F7}"/>
                </a:ext>
              </a:extLst>
            </p:cNvPr>
            <p:cNvSpPr/>
            <p:nvPr/>
          </p:nvSpPr>
          <p:spPr>
            <a:xfrm rot="16200000">
              <a:off x="7917697" y="2964669"/>
              <a:ext cx="192986" cy="584384"/>
            </a:xfrm>
            <a:prstGeom prst="rightBrace">
              <a:avLst>
                <a:gd name="adj1" fmla="val 7205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Command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  <p:sp>
          <p:nvSpPr>
            <p:cNvPr id="12" name="Right Brace 6">
              <a:extLst>
                <a:ext uri="{FF2B5EF4-FFF2-40B4-BE49-F238E27FC236}">
                  <a16:creationId xmlns:a16="http://schemas.microsoft.com/office/drawing/2014/main" id="{C47203B1-4AD0-4BB4-A00D-F88E53570B7A}"/>
                </a:ext>
              </a:extLst>
            </p:cNvPr>
            <p:cNvSpPr/>
            <p:nvPr/>
          </p:nvSpPr>
          <p:spPr>
            <a:xfrm rot="5400000">
              <a:off x="5204568" y="3456135"/>
              <a:ext cx="192986" cy="439021"/>
            </a:xfrm>
            <a:prstGeom prst="rightBrace">
              <a:avLst>
                <a:gd name="adj1" fmla="val 6681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Interactive console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  <p:sp>
          <p:nvSpPr>
            <p:cNvPr id="13" name="Right Brace 6">
              <a:extLst>
                <a:ext uri="{FF2B5EF4-FFF2-40B4-BE49-F238E27FC236}">
                  <a16:creationId xmlns:a16="http://schemas.microsoft.com/office/drawing/2014/main" id="{87FE37C5-0188-4C2D-B781-CF6B94161480}"/>
                </a:ext>
              </a:extLst>
            </p:cNvPr>
            <p:cNvSpPr/>
            <p:nvPr/>
          </p:nvSpPr>
          <p:spPr>
            <a:xfrm rot="16200000">
              <a:off x="6527654" y="3995013"/>
              <a:ext cx="192986" cy="1493788"/>
            </a:xfrm>
            <a:prstGeom prst="rightBrace">
              <a:avLst>
                <a:gd name="adj1" fmla="val 7205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Expose container port 80 on host port 8080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  <p:sp>
          <p:nvSpPr>
            <p:cNvPr id="14" name="Right Brace 6">
              <a:extLst>
                <a:ext uri="{FF2B5EF4-FFF2-40B4-BE49-F238E27FC236}">
                  <a16:creationId xmlns:a16="http://schemas.microsoft.com/office/drawing/2014/main" id="{3F59A322-9A09-4C36-86FF-774F821A903F}"/>
                </a:ext>
              </a:extLst>
            </p:cNvPr>
            <p:cNvSpPr/>
            <p:nvPr/>
          </p:nvSpPr>
          <p:spPr>
            <a:xfrm rot="5400000">
              <a:off x="5298219" y="4873788"/>
              <a:ext cx="192986" cy="612361"/>
            </a:xfrm>
            <a:prstGeom prst="rightBrace">
              <a:avLst>
                <a:gd name="adj1" fmla="val 6681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Remove when terminated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  <p:sp>
          <p:nvSpPr>
            <p:cNvPr id="15" name="Right Brace 6">
              <a:extLst>
                <a:ext uri="{FF2B5EF4-FFF2-40B4-BE49-F238E27FC236}">
                  <a16:creationId xmlns:a16="http://schemas.microsoft.com/office/drawing/2014/main" id="{8D11F606-7051-4E7F-AD0C-F3852CA4E17E}"/>
                </a:ext>
              </a:extLst>
            </p:cNvPr>
            <p:cNvSpPr/>
            <p:nvPr/>
          </p:nvSpPr>
          <p:spPr>
            <a:xfrm rot="5400000">
              <a:off x="6133293" y="5236144"/>
              <a:ext cx="192986" cy="2282509"/>
            </a:xfrm>
            <a:prstGeom prst="rightBrace">
              <a:avLst>
                <a:gd name="adj1" fmla="val 6681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Mount current working directory at </a:t>
              </a:r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Cascadia Code" panose="020B0609020000020004" pitchFamily="49" charset="0"/>
                  <a:ea typeface="Roboto Thin" panose="02000000000000000000" pitchFamily="2" charset="0"/>
                  <a:cs typeface="Cascadia Code" panose="020B0609020000020004" pitchFamily="49" charset="0"/>
                </a:rPr>
                <a:t>/data</a:t>
              </a:r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  <a:cs typeface="Cascadia Code" panose="020B0609020000020004" pitchFamily="49" charset="0"/>
                </a:rPr>
                <a:t> </a:t>
              </a:r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in container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</p:grp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5A7E92C0-D739-41A7-9DD5-15FEF753731F}"/>
              </a:ext>
            </a:extLst>
          </p:cNvPr>
          <p:cNvSpPr txBox="1">
            <a:spLocks/>
          </p:cNvSpPr>
          <p:nvPr/>
        </p:nvSpPr>
        <p:spPr>
          <a:xfrm>
            <a:off x="7204574" y="2725200"/>
            <a:ext cx="4987425" cy="4134394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0" tIns="45720" rIns="91440" bIns="45720" rtlCol="0" anchor="ctr" anchorCtr="0">
            <a:normAutofit/>
          </a:bodyPr>
          <a:lstStyle>
            <a:lvl1pPr marL="720000" indent="0" algn="l" defTabSz="1800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sz="2100" kern="1200">
                <a:solidFill>
                  <a:schemeClr val="bg1"/>
                </a:solidFill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defRPr>
            </a:lvl1pPr>
            <a:lvl2pPr marL="720000" indent="-360000" algn="l" defTabSz="180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bg1"/>
                </a:solidFill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defRPr>
            </a:lvl2pPr>
            <a:lvl3pPr marL="1080000" indent="0" algn="l" defTabSz="1800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defRPr>
            </a:lvl3pPr>
            <a:lvl4pPr marL="1080000" indent="-360000" algn="l" defTabSz="180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defRPr>
            </a:lvl4pPr>
            <a:lvl5pPr marL="1260000" indent="-360000" algn="l" defTabSz="1800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bg1"/>
                </a:solidFill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defRPr>
            </a:lvl5pPr>
            <a:lvl6pPr marL="1060847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docker</a:t>
            </a:r>
            <a:r>
              <a:rPr lang="nl-NL" dirty="0"/>
              <a:t> stop &lt;name&gt;</a:t>
            </a:r>
          </a:p>
          <a:p>
            <a:endParaRPr lang="nl-NL" dirty="0"/>
          </a:p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kill</a:t>
            </a:r>
            <a:r>
              <a:rPr lang="nl-NL" dirty="0"/>
              <a:t> &lt;name&gt;</a:t>
            </a:r>
          </a:p>
          <a:p>
            <a:endParaRPr lang="nl-NL" dirty="0"/>
          </a:p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rm</a:t>
            </a:r>
            <a:r>
              <a:rPr lang="nl-NL" dirty="0"/>
              <a:t> &lt;name&gt;</a:t>
            </a:r>
          </a:p>
          <a:p>
            <a:endParaRPr lang="nl-NL" dirty="0"/>
          </a:p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ps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ps</a:t>
            </a:r>
            <a:r>
              <a:rPr lang="nl-NL" dirty="0"/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5202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352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6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8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6 3.7037E-6 L -6.25E-6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2.29167E-6 0.35556 " pathEditMode="fixed" rAng="0" ptsTypes="AA">
                                      <p:cBhvr>
                                        <p:cTn id="26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8.33333E-7 0.35556 " pathEditMode="fixed" rAng="0" ptsTypes="AA">
                                      <p:cBhvr>
                                        <p:cTn id="32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 animBg="1"/>
      <p:bldP spid="7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EC0A0-DFF0-49FC-A84E-FF73F387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Docker Image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CF24242-EB86-4246-AEF8-BB3CE7E78C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7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38CD2D-EDA8-49EB-8A93-E13FF744C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Template of a </a:t>
            </a:r>
            <a:r>
              <a:rPr lang="nl-NL" dirty="0" err="1"/>
              <a:t>runtime</a:t>
            </a:r>
            <a:r>
              <a:rPr lang="nl-NL" dirty="0"/>
              <a:t> environment</a:t>
            </a:r>
          </a:p>
          <a:p>
            <a:r>
              <a:rPr lang="nl-NL" dirty="0"/>
              <a:t>“Snapshot” of filesystem</a:t>
            </a:r>
          </a:p>
          <a:p>
            <a:r>
              <a:rPr lang="nl-NL" dirty="0" err="1"/>
              <a:t>Incremental</a:t>
            </a:r>
            <a:r>
              <a:rPr lang="nl-NL" dirty="0"/>
              <a:t> (stores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diffs</a:t>
            </a:r>
            <a:r>
              <a:rPr lang="nl-NL" dirty="0"/>
              <a:t> w.r.t.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layer</a:t>
            </a:r>
            <a:r>
              <a:rPr lang="nl-NL" dirty="0"/>
              <a:t>)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EC95EA8-EF8D-45A0-B1F8-1BBCEDBE17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&gt; </a:t>
            </a:r>
            <a:r>
              <a:rPr lang="nl-NL" dirty="0" err="1"/>
              <a:t>docker</a:t>
            </a:r>
            <a:r>
              <a:rPr lang="nl-NL" dirty="0"/>
              <a:t> run –it ubuntu:20.04 </a:t>
            </a:r>
            <a:r>
              <a:rPr lang="nl-NL" dirty="0" err="1"/>
              <a:t>bash</a:t>
            </a:r>
            <a:endParaRPr lang="nl-NL" dirty="0"/>
          </a:p>
          <a:p>
            <a:r>
              <a:rPr lang="nl-NL" dirty="0"/>
              <a:t>  &lt;</a:t>
            </a:r>
            <a:r>
              <a:rPr lang="nl-NL" dirty="0" err="1"/>
              <a:t>some</a:t>
            </a:r>
            <a:r>
              <a:rPr lang="nl-NL" dirty="0"/>
              <a:t> operations&gt;</a:t>
            </a:r>
          </a:p>
          <a:p>
            <a:r>
              <a:rPr lang="nl-NL" dirty="0"/>
              <a:t>&gt;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commit</a:t>
            </a:r>
            <a:r>
              <a:rPr lang="nl-NL" dirty="0"/>
              <a:t> &lt;container name&gt;</a:t>
            </a:r>
          </a:p>
          <a:p>
            <a:r>
              <a:rPr lang="nl-NL" dirty="0"/>
              <a:t>&gt; </a:t>
            </a:r>
            <a:r>
              <a:rPr lang="nl-NL" dirty="0" err="1"/>
              <a:t>docker</a:t>
            </a:r>
            <a:r>
              <a:rPr lang="nl-NL" dirty="0"/>
              <a:t> tag &lt;</a:t>
            </a:r>
            <a:r>
              <a:rPr lang="nl-NL" dirty="0" err="1"/>
              <a:t>layer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&gt; &lt;image name&gt;</a:t>
            </a:r>
          </a:p>
          <a:p>
            <a:r>
              <a:rPr lang="nl-NL" dirty="0"/>
              <a:t>  </a:t>
            </a:r>
            <a:r>
              <a:rPr lang="nl-NL" dirty="0" err="1"/>
              <a:t>docker</a:t>
            </a:r>
            <a:r>
              <a:rPr lang="nl-NL" dirty="0"/>
              <a:t> image </a:t>
            </a:r>
            <a:r>
              <a:rPr lang="nl-NL" dirty="0" err="1"/>
              <a:t>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09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FCD9D-4C30-40E6-AA91-CA0C0C8A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Dockerfile</a:t>
            </a:r>
            <a:endParaRPr lang="nl-NL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FB5D007-31E4-47D7-9E41-9705B11E4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7E103-4C36-4B76-B945-430795A6F2D8}" type="slidenum">
              <a:rPr lang="nl-NL" smtClean="0"/>
              <a:t>8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E22361-81E1-4C68-8A7C-B784DF9E73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Specifications</a:t>
            </a:r>
            <a:r>
              <a:rPr lang="nl-NL" dirty="0"/>
              <a:t>” of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  <a:p>
            <a:r>
              <a:rPr lang="nl-NL" dirty="0" err="1"/>
              <a:t>Sequence</a:t>
            </a:r>
            <a:r>
              <a:rPr lang="nl-NL" dirty="0"/>
              <a:t> of </a:t>
            </a:r>
            <a:r>
              <a:rPr lang="nl-NL" dirty="0" err="1"/>
              <a:t>commands</a:t>
            </a:r>
            <a:r>
              <a:rPr lang="nl-NL" dirty="0"/>
              <a:t>/operations; </a:t>
            </a:r>
            <a:r>
              <a:rPr lang="nl-NL" dirty="0" err="1"/>
              <a:t>outputs</a:t>
            </a:r>
            <a:r>
              <a:rPr lang="nl-NL" dirty="0"/>
              <a:t> a built image</a:t>
            </a:r>
          </a:p>
          <a:p>
            <a:r>
              <a:rPr lang="nl-NL" dirty="0" err="1"/>
              <a:t>Reproducible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09CD1F7-0652-4EDE-9462-CCD1D0EA2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664846"/>
            <a:ext cx="12192000" cy="4193153"/>
          </a:xfrm>
        </p:spPr>
        <p:txBody>
          <a:bodyPr/>
          <a:lstStyle/>
          <a:p>
            <a:r>
              <a:rPr lang="nl-NL" dirty="0"/>
              <a:t>FROM ubuntu:20.04</a:t>
            </a:r>
          </a:p>
          <a:p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apt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python</a:t>
            </a:r>
          </a:p>
          <a:p>
            <a:endParaRPr lang="nl-NL" dirty="0"/>
          </a:p>
          <a:p>
            <a:r>
              <a:rPr lang="nl-NL" dirty="0"/>
              <a:t>COPY * /</a:t>
            </a:r>
            <a:r>
              <a:rPr lang="nl-NL" dirty="0" err="1"/>
              <a:t>src</a:t>
            </a:r>
            <a:endParaRPr lang="nl-NL" dirty="0"/>
          </a:p>
          <a:p>
            <a:endParaRPr lang="nl-NL" dirty="0"/>
          </a:p>
          <a:p>
            <a:r>
              <a:rPr lang="nl-NL" dirty="0"/>
              <a:t>ENTRYPOINT [“python”, “/</a:t>
            </a:r>
            <a:r>
              <a:rPr lang="nl-NL" dirty="0" err="1"/>
              <a:t>src</a:t>
            </a:r>
            <a:r>
              <a:rPr lang="nl-NL" dirty="0"/>
              <a:t>/main.py”]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&gt;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. –t &lt;image name&gt;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FF0D097C-3104-40CE-8988-3A383FACC1BF}"/>
              </a:ext>
            </a:extLst>
          </p:cNvPr>
          <p:cNvGrpSpPr/>
          <p:nvPr/>
        </p:nvGrpSpPr>
        <p:grpSpPr>
          <a:xfrm>
            <a:off x="3357152" y="3203689"/>
            <a:ext cx="1508761" cy="2475756"/>
            <a:chOff x="3357152" y="4098508"/>
            <a:chExt cx="1508761" cy="2475756"/>
          </a:xfrm>
        </p:grpSpPr>
        <p:sp>
          <p:nvSpPr>
            <p:cNvPr id="6" name="Right Brace 6">
              <a:extLst>
                <a:ext uri="{FF2B5EF4-FFF2-40B4-BE49-F238E27FC236}">
                  <a16:creationId xmlns:a16="http://schemas.microsoft.com/office/drawing/2014/main" id="{8069C6DB-4B59-48CB-AE4B-716143005292}"/>
                </a:ext>
              </a:extLst>
            </p:cNvPr>
            <p:cNvSpPr/>
            <p:nvPr/>
          </p:nvSpPr>
          <p:spPr>
            <a:xfrm rot="5400000">
              <a:off x="3557840" y="3897821"/>
              <a:ext cx="192986" cy="594360"/>
            </a:xfrm>
            <a:prstGeom prst="rightBrace">
              <a:avLst>
                <a:gd name="adj1" fmla="val 6681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Specifies base image to build on top of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D79A7163-258B-4576-BD26-C08B0D778E44}"/>
                </a:ext>
              </a:extLst>
            </p:cNvPr>
            <p:cNvSpPr/>
            <p:nvPr/>
          </p:nvSpPr>
          <p:spPr>
            <a:xfrm rot="5400000">
              <a:off x="3479463" y="4742217"/>
              <a:ext cx="192986" cy="437607"/>
            </a:xfrm>
            <a:prstGeom prst="rightBrace">
              <a:avLst>
                <a:gd name="adj1" fmla="val 6681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Run the following command inside the container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  <p:sp>
          <p:nvSpPr>
            <p:cNvPr id="9" name="Right Brace 6">
              <a:extLst>
                <a:ext uri="{FF2B5EF4-FFF2-40B4-BE49-F238E27FC236}">
                  <a16:creationId xmlns:a16="http://schemas.microsoft.com/office/drawing/2014/main" id="{228D7516-DDD4-48F3-AD28-622687616112}"/>
                </a:ext>
              </a:extLst>
            </p:cNvPr>
            <p:cNvSpPr/>
            <p:nvPr/>
          </p:nvSpPr>
          <p:spPr>
            <a:xfrm rot="5400000">
              <a:off x="3557839" y="5409152"/>
              <a:ext cx="192986" cy="594360"/>
            </a:xfrm>
            <a:prstGeom prst="rightBrace">
              <a:avLst>
                <a:gd name="adj1" fmla="val 6681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Copies files from host to container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  <p:sp>
          <p:nvSpPr>
            <p:cNvPr id="10" name="Right Brace 6">
              <a:extLst>
                <a:ext uri="{FF2B5EF4-FFF2-40B4-BE49-F238E27FC236}">
                  <a16:creationId xmlns:a16="http://schemas.microsoft.com/office/drawing/2014/main" id="{D4EC5B73-B509-45C5-91BE-EB15461B531A}"/>
                </a:ext>
              </a:extLst>
            </p:cNvPr>
            <p:cNvSpPr/>
            <p:nvPr/>
          </p:nvSpPr>
          <p:spPr>
            <a:xfrm rot="5400000">
              <a:off x="4016671" y="5725021"/>
              <a:ext cx="192986" cy="1505499"/>
            </a:xfrm>
            <a:prstGeom prst="rightBrace">
              <a:avLst>
                <a:gd name="adj1" fmla="val 66819"/>
                <a:gd name="adj2" fmla="val 50000"/>
              </a:avLst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wrap="none" lIns="576000" rIns="0" rtlCol="0" anchor="ctr" anchorCtr="0">
              <a:no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ea typeface="Roboto Thin" panose="02000000000000000000" pitchFamily="2" charset="0"/>
                </a:rPr>
                <a:t>Specifies the default command to run upon container start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ea typeface="Roboto Thi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7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3680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2349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4.16667E-7 0.35556 " pathEditMode="fixed" rAng="0" ptsTypes="AA">
                                      <p:cBhvr>
                                        <p:cTn id="26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1_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Thema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4B295F0-724B-4E4E-8D78-157EADA540EA}" vid="{5E5200B7-9506-4BFB-BC4D-47E8ABF3C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3612</TotalTime>
  <Words>554</Words>
  <Application>Microsoft Office PowerPoint</Application>
  <PresentationFormat>Breedbeeld</PresentationFormat>
  <Paragraphs>142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Cascadia Code</vt:lpstr>
      <vt:lpstr>Cascadia Code Light</vt:lpstr>
      <vt:lpstr>Segoe UI Light</vt:lpstr>
      <vt:lpstr>Segoe UI Semibold</vt:lpstr>
      <vt:lpstr>Segoe UI Semilight</vt:lpstr>
      <vt:lpstr>1_Default Theme</vt:lpstr>
      <vt:lpstr>PowerPoint-presentatie</vt:lpstr>
      <vt:lpstr>Deploying your application</vt:lpstr>
      <vt:lpstr>Deployment process</vt:lpstr>
      <vt:lpstr>Challenges</vt:lpstr>
      <vt:lpstr>Solution approaches</vt:lpstr>
      <vt:lpstr>Docker</vt:lpstr>
      <vt:lpstr>Docker CLI</vt:lpstr>
      <vt:lpstr>Docker Image</vt:lpstr>
      <vt:lpstr>Dockerfile</vt:lpstr>
      <vt:lpstr>Docker Compose</vt:lpstr>
      <vt:lpstr>docker-compose.yml</vt:lpstr>
      <vt:lpstr>Compose CLI</vt:lpstr>
      <vt:lpstr>Configuration</vt:lpstr>
      <vt:lpstr>.env files</vt:lpstr>
      <vt:lpstr>Live Demo</vt:lpstr>
      <vt:lpstr>Project Deployment Requirements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Floris Westerman</dc:creator>
  <cp:lastModifiedBy>Floris Westerman</cp:lastModifiedBy>
  <cp:revision>22</cp:revision>
  <dcterms:created xsi:type="dcterms:W3CDTF">2022-01-09T02:02:38Z</dcterms:created>
  <dcterms:modified xsi:type="dcterms:W3CDTF">2023-01-09T15:26:06Z</dcterms:modified>
</cp:coreProperties>
</file>