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85" r:id="rId9"/>
    <p:sldId id="262" r:id="rId10"/>
    <p:sldId id="263" r:id="rId11"/>
    <p:sldId id="293" r:id="rId12"/>
    <p:sldId id="295" r:id="rId13"/>
    <p:sldId id="294" r:id="rId14"/>
    <p:sldId id="289" r:id="rId15"/>
    <p:sldId id="286" r:id="rId16"/>
    <p:sldId id="287" r:id="rId17"/>
    <p:sldId id="288" r:id="rId18"/>
    <p:sldId id="291" r:id="rId19"/>
    <p:sldId id="290" r:id="rId20"/>
    <p:sldId id="292" r:id="rId21"/>
    <p:sldId id="296" r:id="rId22"/>
    <p:sldId id="297" r:id="rId23"/>
    <p:sldId id="264" r:id="rId24"/>
    <p:sldId id="298" r:id="rId25"/>
    <p:sldId id="284" r:id="rId26"/>
    <p:sldId id="299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9FFDC1CD-0013-406C-97CC-547FC1C7DD4D}">
          <p14:sldIdLst>
            <p14:sldId id="256"/>
            <p14:sldId id="258"/>
            <p14:sldId id="257"/>
          </p14:sldIdLst>
        </p14:section>
        <p14:section name="C#" id="{6C24B631-9A97-4766-BEAB-5455B685FA44}">
          <p14:sldIdLst>
            <p14:sldId id="259"/>
            <p14:sldId id="260"/>
            <p14:sldId id="261"/>
            <p14:sldId id="265"/>
            <p14:sldId id="285"/>
            <p14:sldId id="262"/>
            <p14:sldId id="263"/>
            <p14:sldId id="293"/>
            <p14:sldId id="295"/>
            <p14:sldId id="294"/>
          </p14:sldIdLst>
        </p14:section>
        <p14:section name="TypeScript" id="{B210F9BE-9F4C-419F-822D-733459A91262}">
          <p14:sldIdLst>
            <p14:sldId id="289"/>
            <p14:sldId id="286"/>
            <p14:sldId id="287"/>
            <p14:sldId id="288"/>
            <p14:sldId id="291"/>
            <p14:sldId id="290"/>
            <p14:sldId id="292"/>
            <p14:sldId id="296"/>
            <p14:sldId id="297"/>
          </p14:sldIdLst>
        </p14:section>
        <p14:section name="Random" id="{B110CA96-5FC5-4642-B1AE-0C7742FCDEAA}">
          <p14:sldIdLst>
            <p14:sldId id="264"/>
            <p14:sldId id="298"/>
            <p14:sldId id="284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B2939-EF81-4A1D-88EF-1F914C7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1757664"/>
            <a:ext cx="8640000" cy="1468800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83C1D55-BE30-4913-97C9-8A4B5805F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07F19-5F58-4B00-A2D6-15BE9E68F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000" y="3060000"/>
            <a:ext cx="8640000" cy="2232000"/>
          </a:xfrm>
        </p:spPr>
        <p:txBody>
          <a:bodyPr anchor="t"/>
          <a:lstStyle>
            <a:lvl1pPr marL="72000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023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gin/Ei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09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>
  <p:cSld name="Code met pre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 marL="720725" indent="-720725">
              <a:spcAft>
                <a:spcPts val="1200"/>
              </a:spcAft>
              <a:tabLst>
                <a:tab pos="627063" algn="r"/>
                <a:tab pos="720725" algn="l"/>
              </a:tabLst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7884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2845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>
            <a:lvl1pPr marL="720725" indent="-360363">
              <a:buFont typeface="+mj-lt"/>
              <a:buAutoNum type="arabicPeriod"/>
              <a:defRPr/>
            </a:lvl1pPr>
            <a:lvl2pPr marL="1073150" indent="-352425" defTabSz="193675">
              <a:buFont typeface="+mj-lt"/>
              <a:buAutoNum type="arabicPeriod"/>
              <a:defRPr sz="2000"/>
            </a:lvl2pPr>
            <a:lvl3pPr marL="1433513" indent="-342900">
              <a:buFont typeface="+mj-lt"/>
              <a:buAutoNum type="arabicPeriod"/>
              <a:defRPr/>
            </a:lvl3pPr>
            <a:lvl4pPr marL="1793875" indent="-358775">
              <a:buFont typeface="+mj-lt"/>
              <a:buAutoNum type="arabicPeriod"/>
              <a:defRPr sz="1600"/>
            </a:lvl4pPr>
            <a:lvl5pPr marL="2154238" indent="-358775">
              <a:buFont typeface="+mj-lt"/>
              <a:buAutoNum type="arabicPeriod"/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8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D8CB388-72B4-45F4-9CEE-02D7C0DDD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0969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0032-55EC-45BB-8CD4-D2176F66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1806A5-B5F0-47EE-A693-48769535E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ijdelijke aanduiding voor afbeelding 5">
            <a:extLst>
              <a:ext uri="{FF2B5EF4-FFF2-40B4-BE49-F238E27FC236}">
                <a16:creationId xmlns:a16="http://schemas.microsoft.com/office/drawing/2014/main" id="{CC0BC91D-39B5-4E20-9599-C294C368A5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48384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9DEDFC-133F-4A96-9D59-88BAC6BE1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5715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Ho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2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2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F798E-336A-47E3-AC2C-AB380B37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E6AA1-4568-4472-8FFD-399DA7B82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2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4A022AE-6BF3-4A6D-B0DD-4AAA8BCE4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6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20000" y="2664846"/>
            <a:ext cx="8280000" cy="11430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20000" y="2970000"/>
            <a:ext cx="8280000" cy="186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Met cijfer</a:t>
            </a:r>
          </a:p>
          <a:p>
            <a:pPr lvl="2"/>
            <a:r>
              <a:rPr lang="nl-NL" dirty="0"/>
              <a:t>Tweede</a:t>
            </a:r>
          </a:p>
          <a:p>
            <a:pPr lvl="3"/>
            <a:r>
              <a:rPr lang="nl-NL" dirty="0"/>
              <a:t>Met cijfer</a:t>
            </a:r>
          </a:p>
          <a:p>
            <a:pPr lvl="4"/>
            <a:r>
              <a:rPr lang="nl-NL" dirty="0"/>
              <a:t>Derde met cijfer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64824" y="197127"/>
            <a:ext cx="821499" cy="516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i="1">
                <a:solidFill>
                  <a:schemeClr val="tx1">
                    <a:tint val="7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3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5" r:id="rId4"/>
    <p:sldLayoutId id="2147483666" r:id="rId5"/>
    <p:sldLayoutId id="2147483667" r:id="rId6"/>
    <p:sldLayoutId id="2147483669" r:id="rId7"/>
    <p:sldLayoutId id="2147483668" r:id="rId8"/>
    <p:sldLayoutId id="2147483663" r:id="rId9"/>
    <p:sldLayoutId id="2147483664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3.95833E-6 -2.96296E-6 " pathEditMode="relative" rAng="0" ptsTypes="AA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" y="-3125"/>
                    </p:animMotion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72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tabLst>
          <a:tab pos="180000" algn="l"/>
        </a:tabLst>
        <a:defRPr sz="21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72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2pPr>
      <a:lvl3pPr marL="108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3pPr>
      <a:lvl4pPr marL="108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4pPr>
      <a:lvl5pPr marL="126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79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F03FC3AF-7AE7-68CA-C195-B701FF08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Collections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1CF9672-B771-A391-F981-A6EBD2837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9</a:t>
            </a:fld>
            <a:endParaRPr lang="nl-NL"/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9241541-59F6-F671-0466-6FC61F641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490643"/>
          </a:xfrm>
        </p:spPr>
        <p:txBody>
          <a:bodyPr>
            <a:normAutofit/>
          </a:bodyPr>
          <a:lstStyle/>
          <a:p>
            <a:r>
              <a:rPr lang="nl-NL" dirty="0" err="1"/>
              <a:t>IEnumerable</a:t>
            </a:r>
            <a:r>
              <a:rPr lang="nl-NL" dirty="0"/>
              <a:t>&lt;T&gt;</a:t>
            </a:r>
          </a:p>
          <a:p>
            <a:pPr lvl="3"/>
            <a:r>
              <a:rPr lang="nl-NL" dirty="0" err="1"/>
              <a:t>IQueryable</a:t>
            </a:r>
            <a:r>
              <a:rPr lang="nl-NL" dirty="0"/>
              <a:t>&lt;T&gt;   - Databases, files, …</a:t>
            </a:r>
          </a:p>
          <a:p>
            <a:pPr lvl="3"/>
            <a:r>
              <a:rPr lang="nl-NL" dirty="0" err="1"/>
              <a:t>ICollection</a:t>
            </a:r>
            <a:r>
              <a:rPr lang="nl-NL" dirty="0"/>
              <a:t>&lt;T&gt;    -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collection</a:t>
            </a:r>
            <a:endParaRPr lang="nl-NL" dirty="0"/>
          </a:p>
          <a:p>
            <a:pPr lvl="4"/>
            <a:r>
              <a:rPr lang="nl-NL" dirty="0" err="1"/>
              <a:t>IList</a:t>
            </a:r>
            <a:r>
              <a:rPr lang="nl-NL" dirty="0"/>
              <a:t>&lt;T&gt;</a:t>
            </a:r>
          </a:p>
          <a:p>
            <a:pPr lvl="4"/>
            <a:r>
              <a:rPr lang="nl-NL" dirty="0" err="1"/>
              <a:t>IDictionary</a:t>
            </a:r>
            <a:r>
              <a:rPr lang="nl-NL" dirty="0"/>
              <a:t>&lt;T&gt;</a:t>
            </a:r>
          </a:p>
          <a:p>
            <a:endParaRPr lang="nl-NL" dirty="0"/>
          </a:p>
          <a:p>
            <a:r>
              <a:rPr lang="nl-NL" dirty="0"/>
              <a:t>&lt;T&gt;??</a:t>
            </a:r>
          </a:p>
        </p:txBody>
      </p:sp>
    </p:spTree>
    <p:extLst>
      <p:ext uri="{BB962C8B-B14F-4D97-AF65-F5344CB8AC3E}">
        <p14:creationId xmlns:p14="http://schemas.microsoft.com/office/powerpoint/2010/main" val="3012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0DB2D-73E6-6C4D-BEB4-3D7EDE73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.NET (Framework/</a:t>
            </a:r>
            <a:r>
              <a:rPr lang="nl-NL" dirty="0" err="1"/>
              <a:t>Core</a:t>
            </a:r>
            <a:r>
              <a:rPr lang="nl-NL" dirty="0"/>
              <a:t>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78DEB2F-1C2E-4A87-E41E-B3BA056ADA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10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89FB28-BB66-EE37-CEF9-778036F03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Windows-</a:t>
            </a:r>
            <a:r>
              <a:rPr lang="nl-NL" dirty="0" err="1"/>
              <a:t>only</a:t>
            </a:r>
            <a:r>
              <a:rPr lang="nl-NL" dirty="0"/>
              <a:t> up to </a:t>
            </a:r>
            <a:r>
              <a:rPr lang="nl-NL" dirty="0" err="1"/>
              <a:t>version</a:t>
            </a:r>
            <a:r>
              <a:rPr lang="nl-NL" dirty="0"/>
              <a:t> 4</a:t>
            </a:r>
          </a:p>
          <a:p>
            <a:r>
              <a:rPr lang="nl-NL" dirty="0"/>
              <a:t>Open-source </a:t>
            </a:r>
            <a:r>
              <a:rPr lang="nl-NL" dirty="0" err="1"/>
              <a:t>redevelopment</a:t>
            </a:r>
            <a:r>
              <a:rPr lang="nl-NL" dirty="0"/>
              <a:t>, “.NET </a:t>
            </a:r>
            <a:r>
              <a:rPr lang="nl-NL" dirty="0" err="1"/>
              <a:t>Core</a:t>
            </a:r>
            <a:r>
              <a:rPr lang="nl-NL" dirty="0"/>
              <a:t>”</a:t>
            </a:r>
          </a:p>
          <a:p>
            <a:r>
              <a:rPr lang="nl-NL" dirty="0" err="1"/>
              <a:t>Unified</a:t>
            </a:r>
            <a:r>
              <a:rPr lang="nl-NL" dirty="0"/>
              <a:t> open-source cross-platform codebase </a:t>
            </a:r>
            <a:r>
              <a:rPr lang="nl-NL" dirty="0" err="1"/>
              <a:t>since</a:t>
            </a:r>
            <a:r>
              <a:rPr lang="nl-NL" dirty="0"/>
              <a:t> .NET 5</a:t>
            </a:r>
          </a:p>
          <a:p>
            <a:r>
              <a:rPr lang="nl-NL" dirty="0"/>
              <a:t>De facto standard framework for C#</a:t>
            </a:r>
          </a:p>
        </p:txBody>
      </p:sp>
    </p:spTree>
    <p:extLst>
      <p:ext uri="{BB962C8B-B14F-4D97-AF65-F5344CB8AC3E}">
        <p14:creationId xmlns:p14="http://schemas.microsoft.com/office/powerpoint/2010/main" val="19620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34278-EBA6-3471-4D16-55B217EC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.NET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C4F675E-4C66-BDEA-29D6-4AA88498D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11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0A42C4-5083-9317-C854-15C0FBE1A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Feature-</a:t>
            </a:r>
            <a:r>
              <a:rPr lang="nl-NL" dirty="0" err="1"/>
              <a:t>rich</a:t>
            </a:r>
            <a:r>
              <a:rPr lang="nl-NL" dirty="0"/>
              <a:t> default </a:t>
            </a:r>
            <a:r>
              <a:rPr lang="nl-NL" dirty="0" err="1"/>
              <a:t>library</a:t>
            </a:r>
            <a:endParaRPr lang="nl-NL" dirty="0"/>
          </a:p>
          <a:p>
            <a:r>
              <a:rPr lang="nl-NL" dirty="0" err="1"/>
              <a:t>Collections</a:t>
            </a:r>
            <a:r>
              <a:rPr lang="nl-NL" dirty="0"/>
              <a:t>, system operations, LINQ, etc.</a:t>
            </a:r>
          </a:p>
          <a:p>
            <a:r>
              <a:rPr lang="nl-NL" dirty="0" err="1"/>
              <a:t>NuGet</a:t>
            </a:r>
            <a:r>
              <a:rPr lang="nl-NL" dirty="0"/>
              <a:t>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7530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BE8F-F730-22F9-76CD-A3897F72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ASP.NET </a:t>
            </a:r>
            <a:r>
              <a:rPr lang="nl-NL" dirty="0" err="1"/>
              <a:t>Core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43A38D7-E0C6-C9A5-785F-29197575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E09E123-6534-F95C-7056-7885605A9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Standard web framework for .NET </a:t>
            </a:r>
            <a:r>
              <a:rPr lang="nl-NL" dirty="0" err="1"/>
              <a:t>applications</a:t>
            </a:r>
            <a:endParaRPr lang="nl-NL" dirty="0"/>
          </a:p>
          <a:p>
            <a:r>
              <a:rPr lang="nl-NL" dirty="0"/>
              <a:t>Will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discussed</a:t>
            </a:r>
            <a:r>
              <a:rPr lang="nl-NL" dirty="0"/>
              <a:t> in </a:t>
            </a:r>
            <a:r>
              <a:rPr lang="nl-NL" dirty="0" err="1"/>
              <a:t>tutorials</a:t>
            </a:r>
            <a:r>
              <a:rPr lang="nl-NL" dirty="0"/>
              <a:t> next week</a:t>
            </a:r>
          </a:p>
        </p:txBody>
      </p:sp>
    </p:spTree>
    <p:extLst>
      <p:ext uri="{BB962C8B-B14F-4D97-AF65-F5344CB8AC3E}">
        <p14:creationId xmlns:p14="http://schemas.microsoft.com/office/powerpoint/2010/main" val="12414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BA190-C702-59EF-84FE-6C1D40F0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JavaScript</a:t>
            </a:r>
            <a:r>
              <a:rPr lang="nl-NL" dirty="0"/>
              <a:t> - Development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74AE37F-A77F-6C60-5169-2B5FB3198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13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7148EC-816B-0F9C-39A4-6D7073603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ECMAScript</a:t>
            </a:r>
            <a:r>
              <a:rPr lang="nl-NL" dirty="0"/>
              <a:t>” is the </a:t>
            </a:r>
            <a:r>
              <a:rPr lang="nl-NL" dirty="0" err="1"/>
              <a:t>specification</a:t>
            </a:r>
            <a:endParaRPr lang="nl-NL" dirty="0"/>
          </a:p>
          <a:p>
            <a:r>
              <a:rPr lang="nl-NL" dirty="0"/>
              <a:t>“</a:t>
            </a:r>
            <a:r>
              <a:rPr lang="nl-NL" dirty="0" err="1"/>
              <a:t>JavaScript</a:t>
            </a:r>
            <a:r>
              <a:rPr lang="nl-NL" dirty="0"/>
              <a:t>” is the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APIs</a:t>
            </a:r>
            <a:endParaRPr lang="nl-NL" dirty="0"/>
          </a:p>
          <a:p>
            <a:r>
              <a:rPr lang="nl-NL" dirty="0" err="1"/>
              <a:t>Introduced</a:t>
            </a:r>
            <a:r>
              <a:rPr lang="nl-NL" dirty="0"/>
              <a:t> in 1995, </a:t>
            </a:r>
            <a:r>
              <a:rPr lang="nl-NL" dirty="0" err="1"/>
              <a:t>designed</a:t>
            </a:r>
            <a:r>
              <a:rPr lang="nl-NL" dirty="0"/>
              <a:t> for </a:t>
            </a:r>
            <a:r>
              <a:rPr lang="nl-NL" dirty="0" err="1"/>
              <a:t>dynamic</a:t>
            </a:r>
            <a:r>
              <a:rPr lang="nl-NL" dirty="0"/>
              <a:t> web pages</a:t>
            </a:r>
          </a:p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ubiquitous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8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C873A-F468-72DC-264B-1EAA9DCE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TypeScript</a:t>
            </a:r>
            <a:r>
              <a:rPr lang="nl-NL" dirty="0"/>
              <a:t> - Development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9559C00-D5A2-E7BF-D29F-698F693B3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71CD0E-FA67-7047-0DBF-B31C4A3ED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Transpiled</a:t>
            </a:r>
            <a:r>
              <a:rPr lang="nl-NL" dirty="0"/>
              <a:t>” and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interpreted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  <a:p>
            <a:r>
              <a:rPr lang="nl-NL" dirty="0" err="1"/>
              <a:t>Introduced</a:t>
            </a:r>
            <a:r>
              <a:rPr lang="nl-NL" dirty="0"/>
              <a:t> in 2012</a:t>
            </a:r>
          </a:p>
          <a:p>
            <a:r>
              <a:rPr lang="nl-NL" dirty="0" err="1"/>
              <a:t>Taking</a:t>
            </a:r>
            <a:r>
              <a:rPr lang="nl-NL" dirty="0"/>
              <a:t> off over recent </a:t>
            </a:r>
            <a:r>
              <a:rPr lang="nl-NL" dirty="0" err="1"/>
              <a:t>years</a:t>
            </a:r>
            <a:r>
              <a:rPr lang="nl-NL" dirty="0"/>
              <a:t>,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changes</a:t>
            </a:r>
          </a:p>
          <a:p>
            <a:r>
              <a:rPr lang="nl-NL" dirty="0"/>
              <a:t>“Type-safe, modern </a:t>
            </a:r>
            <a:r>
              <a:rPr lang="nl-NL" dirty="0" err="1"/>
              <a:t>JavaScript</a:t>
            </a:r>
            <a:r>
              <a:rPr lang="nl-N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4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FC442-6290-70E4-EF5D-25E575B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TypeScript</a:t>
            </a:r>
            <a:r>
              <a:rPr lang="nl-NL" dirty="0"/>
              <a:t> - Technical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CFDBC71-6592-3CC1-9D54-E9CB58F7F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9B92D2-D0A0-6C10-FF87-C8F2534FEA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110764"/>
          </a:xfrm>
        </p:spPr>
        <p:txBody>
          <a:bodyPr>
            <a:normAutofit/>
          </a:bodyPr>
          <a:lstStyle/>
          <a:p>
            <a:r>
              <a:rPr lang="nl-NL" dirty="0"/>
              <a:t>“Object-</a:t>
            </a:r>
            <a:r>
              <a:rPr lang="nl-NL" dirty="0" err="1"/>
              <a:t>oriented</a:t>
            </a:r>
            <a:r>
              <a:rPr lang="nl-NL" dirty="0"/>
              <a:t>”</a:t>
            </a:r>
          </a:p>
          <a:p>
            <a:r>
              <a:rPr lang="nl-NL" dirty="0" err="1"/>
              <a:t>Brings</a:t>
            </a:r>
            <a:r>
              <a:rPr lang="nl-NL" dirty="0"/>
              <a:t> C# </a:t>
            </a:r>
            <a:r>
              <a:rPr lang="nl-NL" dirty="0" err="1"/>
              <a:t>influences</a:t>
            </a:r>
            <a:r>
              <a:rPr lang="nl-NL" dirty="0"/>
              <a:t> to </a:t>
            </a:r>
            <a:r>
              <a:rPr lang="nl-NL" dirty="0" err="1"/>
              <a:t>JavaScript</a:t>
            </a:r>
            <a:endParaRPr lang="nl-NL" dirty="0"/>
          </a:p>
          <a:p>
            <a:r>
              <a:rPr lang="nl-NL" dirty="0"/>
              <a:t>“</a:t>
            </a:r>
            <a:r>
              <a:rPr lang="nl-NL" dirty="0" err="1"/>
              <a:t>Strongly</a:t>
            </a:r>
            <a:r>
              <a:rPr lang="nl-NL" dirty="0"/>
              <a:t>” </a:t>
            </a:r>
            <a:r>
              <a:rPr lang="nl-NL" dirty="0" err="1"/>
              <a:t>typed</a:t>
            </a:r>
            <a:r>
              <a:rPr lang="nl-NL" dirty="0"/>
              <a:t> </a:t>
            </a:r>
            <a:r>
              <a:rPr lang="nl-NL" sz="1600" dirty="0"/>
              <a:t>(</a:t>
            </a:r>
            <a:r>
              <a:rPr lang="nl-NL" sz="1600" dirty="0" err="1"/>
              <a:t>after</a:t>
            </a:r>
            <a:r>
              <a:rPr lang="nl-NL" sz="1600" dirty="0"/>
              <a:t> </a:t>
            </a:r>
            <a:r>
              <a:rPr lang="nl-NL" sz="1600" dirty="0" err="1"/>
              <a:t>all</a:t>
            </a:r>
            <a:r>
              <a:rPr lang="nl-NL" sz="1600" dirty="0"/>
              <a:t>, </a:t>
            </a:r>
            <a:r>
              <a:rPr lang="nl-NL" sz="1600" dirty="0" err="1"/>
              <a:t>it’s</a:t>
            </a:r>
            <a:r>
              <a:rPr lang="nl-NL" sz="1600" dirty="0"/>
              <a:t> </a:t>
            </a:r>
            <a:r>
              <a:rPr lang="nl-NL" sz="1600" dirty="0" err="1"/>
              <a:t>JavaScript</a:t>
            </a:r>
            <a:r>
              <a:rPr lang="nl-NL" sz="1600" dirty="0"/>
              <a:t>)</a:t>
            </a:r>
          </a:p>
          <a:p>
            <a:r>
              <a:rPr lang="nl-NL" sz="2000" dirty="0"/>
              <a:t>Forwards-compatible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JavaScript</a:t>
            </a:r>
            <a:endParaRPr lang="nl-NL" sz="2000" dirty="0"/>
          </a:p>
          <a:p>
            <a:r>
              <a:rPr lang="nl-NL" sz="2000" dirty="0"/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1337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1394147-1A16-3DE9-2063-9242E1CE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TypeScript</a:t>
            </a:r>
            <a:r>
              <a:rPr lang="nl-NL" dirty="0"/>
              <a:t> – Code Style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8C1FD0D-4BC2-2837-36A3-069BB3DB0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16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AD872B9-4D09-4ED1-0690-53D95CCB9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PascalCase</a:t>
            </a:r>
            <a:r>
              <a:rPr lang="nl-NL" dirty="0"/>
              <a:t> for class </a:t>
            </a:r>
            <a:r>
              <a:rPr lang="nl-NL" dirty="0" err="1"/>
              <a:t>names</a:t>
            </a:r>
            <a:endParaRPr lang="nl-NL" dirty="0"/>
          </a:p>
          <a:p>
            <a:r>
              <a:rPr lang="nl-NL" dirty="0" err="1"/>
              <a:t>camelCase</a:t>
            </a:r>
            <a:r>
              <a:rPr lang="nl-NL" dirty="0"/>
              <a:t> for variables, </a:t>
            </a:r>
            <a:r>
              <a:rPr lang="nl-NL" dirty="0" err="1"/>
              <a:t>functions</a:t>
            </a:r>
            <a:r>
              <a:rPr lang="nl-NL" dirty="0"/>
              <a:t>, and fields</a:t>
            </a:r>
          </a:p>
          <a:p>
            <a:r>
              <a:rPr lang="nl-NL" dirty="0" err="1"/>
              <a:t>Curly</a:t>
            </a:r>
            <a:r>
              <a:rPr lang="nl-NL" dirty="0"/>
              <a:t> </a:t>
            </a:r>
            <a:r>
              <a:rPr lang="nl-NL" dirty="0" err="1"/>
              <a:t>braces</a:t>
            </a:r>
            <a:r>
              <a:rPr lang="nl-NL" dirty="0"/>
              <a:t> on the </a:t>
            </a:r>
            <a:r>
              <a:rPr lang="nl-NL" dirty="0" err="1"/>
              <a:t>same</a:t>
            </a:r>
            <a:r>
              <a:rPr lang="nl-NL" dirty="0"/>
              <a:t> line</a:t>
            </a:r>
          </a:p>
          <a:p>
            <a:r>
              <a:rPr lang="nl-NL" dirty="0" err="1"/>
              <a:t>Otherwise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similar</a:t>
            </a:r>
            <a:r>
              <a:rPr lang="nl-NL" dirty="0"/>
              <a:t> to C#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4582CF-A638-0B7A-D419-B35817C80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113000"/>
            <a:ext cx="12192000" cy="2744999"/>
          </a:xfrm>
        </p:spPr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shout</a:t>
            </a:r>
            <a:r>
              <a:rPr lang="nl-NL" dirty="0"/>
              <a:t>(): </a:t>
            </a:r>
            <a:r>
              <a:rPr lang="nl-NL" dirty="0" err="1"/>
              <a:t>void</a:t>
            </a:r>
            <a:r>
              <a:rPr lang="nl-NL" dirty="0"/>
              <a:t> {</a:t>
            </a:r>
          </a:p>
          <a:p>
            <a:r>
              <a:rPr lang="nl-NL" dirty="0"/>
              <a:t>    let </a:t>
            </a:r>
            <a:r>
              <a:rPr lang="nl-NL" dirty="0" err="1"/>
              <a:t>text</a:t>
            </a:r>
            <a:r>
              <a:rPr lang="nl-NL" dirty="0"/>
              <a:t> = “</a:t>
            </a:r>
            <a:r>
              <a:rPr lang="nl-NL" dirty="0" err="1"/>
              <a:t>Hello</a:t>
            </a:r>
            <a:r>
              <a:rPr lang="nl-NL" dirty="0"/>
              <a:t>, World!”;</a:t>
            </a:r>
          </a:p>
          <a:p>
            <a:r>
              <a:rPr lang="nl-NL" dirty="0"/>
              <a:t>    console.log(</a:t>
            </a:r>
            <a:r>
              <a:rPr lang="nl-NL" dirty="0" err="1"/>
              <a:t>text</a:t>
            </a:r>
            <a:r>
              <a:rPr lang="nl-NL" dirty="0"/>
              <a:t>);</a:t>
            </a:r>
          </a:p>
          <a:p>
            <a:r>
              <a:rPr lang="nl-NL" dirty="0"/>
              <a:t>}</a:t>
            </a:r>
          </a:p>
          <a:p>
            <a:endParaRPr lang="nl-NL" dirty="0"/>
          </a:p>
          <a:p>
            <a:r>
              <a:rPr lang="nl-NL" dirty="0" err="1"/>
              <a:t>shout</a:t>
            </a:r>
            <a:r>
              <a:rPr lang="nl-N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41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1BBF9-9114-470D-A4B3-B06ACA35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nl-NL" dirty="0"/>
              <a:t> or 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let</a:t>
            </a:r>
            <a:r>
              <a:rPr lang="nl-NL" dirty="0"/>
              <a:t> or </a:t>
            </a:r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const</a:t>
            </a:r>
            <a:r>
              <a:rPr lang="nl-NL" dirty="0"/>
              <a:t>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82C2FEF-5CF4-561E-0786-9BAF25889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17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68E2B1-9D02-7040-B2DE-3C17101BED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nl-NL" dirty="0"/>
              <a:t> is </a:t>
            </a:r>
            <a:r>
              <a:rPr lang="nl-NL" dirty="0" err="1"/>
              <a:t>outdated</a:t>
            </a:r>
            <a:r>
              <a:rPr lang="nl-NL" dirty="0"/>
              <a:t>, </a:t>
            </a:r>
            <a:r>
              <a:rPr lang="nl-NL" dirty="0" err="1"/>
              <a:t>scoping</a:t>
            </a:r>
            <a:r>
              <a:rPr lang="nl-NL" dirty="0"/>
              <a:t> issues</a:t>
            </a:r>
          </a:p>
          <a:p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let</a:t>
            </a:r>
            <a:r>
              <a:rPr lang="nl-NL" dirty="0"/>
              <a:t> is for variables</a:t>
            </a:r>
          </a:p>
          <a:p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const</a:t>
            </a:r>
            <a:r>
              <a:rPr lang="nl-NL" dirty="0"/>
              <a:t> is for constants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3CACD05-BAAA-036A-EE80-9854A296B2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var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foo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“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, World!”;</a:t>
            </a:r>
          </a:p>
          <a:p>
            <a:r>
              <a:rPr lang="nl-NL" dirty="0"/>
              <a:t>let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bar = “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, Mars!”;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(..) {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nl-NL" dirty="0"/>
              <a:t>var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foo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“Bye, World”;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nl-NL" dirty="0"/>
              <a:t>let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bar = “Bye, Mars”;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console.log(</a:t>
            </a:r>
            <a:r>
              <a:rPr lang="nl-NL" dirty="0" err="1"/>
              <a:t>foo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); // </a:t>
            </a:r>
            <a:r>
              <a:rPr lang="nl-NL" dirty="0"/>
              <a:t>“Bye, World”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console.log(</a:t>
            </a:r>
            <a:r>
              <a:rPr lang="nl-NL" dirty="0"/>
              <a:t>bar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); // </a:t>
            </a:r>
            <a:r>
              <a:rPr lang="nl-NL" dirty="0"/>
              <a:t>“</a:t>
            </a:r>
            <a:r>
              <a:rPr lang="nl-NL" dirty="0" err="1"/>
              <a:t>Hello</a:t>
            </a:r>
            <a:r>
              <a:rPr lang="nl-NL" dirty="0"/>
              <a:t>, Mars!”</a:t>
            </a:r>
          </a:p>
        </p:txBody>
      </p:sp>
      <p:pic>
        <p:nvPicPr>
          <p:cNvPr id="10" name="Afbeelding 9" descr="Afbeelding met persoon, person, kostuum, gekleed">
            <a:extLst>
              <a:ext uri="{FF2B5EF4-FFF2-40B4-BE49-F238E27FC236}">
                <a16:creationId xmlns:a16="http://schemas.microsoft.com/office/drawing/2014/main" id="{85A449A8-F3C8-C350-07A1-4CDD82CE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0" r="4701"/>
          <a:stretch/>
        </p:blipFill>
        <p:spPr>
          <a:xfrm>
            <a:off x="8922151" y="4401217"/>
            <a:ext cx="3253803" cy="24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534AA-67D8-9F22-E8BC-BC6ED4E7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Prototypes and Classes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9B03C06-18FC-A133-AB69-CBE5358E0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18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8F5496-C9F3-BA48-A3E2-07537589D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Traditionally</a:t>
            </a:r>
            <a:r>
              <a:rPr lang="nl-NL" dirty="0"/>
              <a:t>, object-</a:t>
            </a:r>
            <a:r>
              <a:rPr lang="nl-NL" dirty="0" err="1"/>
              <a:t>oriented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prototypes</a:t>
            </a:r>
          </a:p>
          <a:p>
            <a:r>
              <a:rPr lang="nl-NL" dirty="0"/>
              <a:t>Recent </a:t>
            </a:r>
            <a:r>
              <a:rPr lang="nl-NL" dirty="0" err="1"/>
              <a:t>introduction</a:t>
            </a:r>
            <a:r>
              <a:rPr lang="nl-NL" dirty="0"/>
              <a:t> of classes</a:t>
            </a:r>
          </a:p>
          <a:p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adds</a:t>
            </a:r>
            <a:r>
              <a:rPr lang="nl-NL" dirty="0"/>
              <a:t> type </a:t>
            </a:r>
            <a:r>
              <a:rPr lang="nl-NL" dirty="0" err="1"/>
              <a:t>safety</a:t>
            </a:r>
            <a:endParaRPr lang="nl-NL" dirty="0"/>
          </a:p>
          <a:p>
            <a:r>
              <a:rPr lang="nl-NL" dirty="0"/>
              <a:t>Does have property-like features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F7CFEE1-5183-58F4-DDC7-538620C155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643850"/>
            <a:ext cx="12192000" cy="3214149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</a:t>
            </a:r>
          </a:p>
          <a:p>
            <a:r>
              <a:rPr lang="nl-NL" dirty="0"/>
              <a:t>    model: string;</a:t>
            </a:r>
          </a:p>
          <a:p>
            <a:r>
              <a:rPr lang="nl-NL" dirty="0"/>
              <a:t>    get </a:t>
            </a:r>
            <a:r>
              <a:rPr lang="nl-NL" dirty="0" err="1"/>
              <a:t>ledom</a:t>
            </a:r>
            <a:r>
              <a:rPr lang="nl-NL" dirty="0"/>
              <a:t>(): string {</a:t>
            </a:r>
          </a:p>
          <a:p>
            <a:r>
              <a:rPr lang="nl-NL" dirty="0"/>
              <a:t>        return </a:t>
            </a:r>
            <a:r>
              <a:rPr lang="nl-NL" dirty="0" err="1"/>
              <a:t>this.model.split</a:t>
            </a:r>
            <a:r>
              <a:rPr lang="nl-NL" dirty="0"/>
              <a:t>(“”).reverse().</a:t>
            </a:r>
            <a:r>
              <a:rPr lang="nl-NL" dirty="0" err="1"/>
              <a:t>join</a:t>
            </a:r>
            <a:r>
              <a:rPr lang="nl-NL" dirty="0"/>
              <a:t>(“”);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let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nl-NL" dirty="0"/>
              <a:t>new </a:t>
            </a:r>
            <a:r>
              <a:rPr lang="nl-NL" dirty="0" err="1"/>
              <a:t>Car</a:t>
            </a:r>
            <a:r>
              <a:rPr lang="nl-NL" dirty="0"/>
              <a:t>();</a:t>
            </a:r>
          </a:p>
          <a:p>
            <a:r>
              <a:rPr lang="nl-NL" dirty="0" err="1"/>
              <a:t>car.model</a:t>
            </a:r>
            <a:r>
              <a:rPr lang="nl-NL" dirty="0"/>
              <a:t> = “</a:t>
            </a:r>
            <a:r>
              <a:rPr lang="nl-NL" dirty="0" err="1"/>
              <a:t>Lightyear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”;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console.log(</a:t>
            </a:r>
            <a:r>
              <a:rPr lang="nl-NL" dirty="0" err="1"/>
              <a:t>car.ledom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); // “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enO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raeythgiL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70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F1F9C-50D7-01DF-4531-BC838635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Languages</a:t>
            </a:r>
            <a:r>
              <a:rPr lang="nl-NL" dirty="0"/>
              <a:t> of the Web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B91E6D-052D-63B6-17C1-B1BCDC9EB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Approximately</a:t>
            </a:r>
            <a:r>
              <a:rPr lang="nl-NL" dirty="0"/>
              <a:t>…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Web Engineering ‘22/’23</a:t>
            </a:r>
          </a:p>
          <a:p>
            <a:r>
              <a:rPr lang="nl-NL" dirty="0"/>
              <a:t>Floris Westerman</a:t>
            </a:r>
          </a:p>
        </p:txBody>
      </p:sp>
    </p:spTree>
    <p:extLst>
      <p:ext uri="{BB962C8B-B14F-4D97-AF65-F5344CB8AC3E}">
        <p14:creationId xmlns:p14="http://schemas.microsoft.com/office/powerpoint/2010/main" val="2895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62E99-8389-EA34-83B4-1378AE35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Decorations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F371CD-1B85-91DE-C4C4-82E88D1F1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19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F384C32-643F-3C60-2C9D-22621239D2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Similar</a:t>
            </a:r>
            <a:r>
              <a:rPr lang="nl-NL" dirty="0"/>
              <a:t> to </a:t>
            </a:r>
            <a:r>
              <a:rPr lang="nl-NL" dirty="0" err="1"/>
              <a:t>attributes</a:t>
            </a:r>
            <a:r>
              <a:rPr lang="nl-NL" dirty="0"/>
              <a:t> in C#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, recent </a:t>
            </a:r>
            <a:r>
              <a:rPr lang="nl-NL" dirty="0" err="1"/>
              <a:t>introduction</a:t>
            </a:r>
            <a:endParaRPr lang="nl-NL" dirty="0"/>
          </a:p>
          <a:p>
            <a:r>
              <a:rPr lang="nl-NL" dirty="0" err="1"/>
              <a:t>Specific</a:t>
            </a:r>
            <a:r>
              <a:rPr lang="nl-NL" dirty="0"/>
              <a:t> to packages </a:t>
            </a:r>
            <a:r>
              <a:rPr lang="nl-NL" dirty="0" err="1"/>
              <a:t>used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589F1B4-2155-095F-02E4-2781B81C7D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@Table(“Cars”)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</a:t>
            </a:r>
          </a:p>
          <a:p>
            <a:r>
              <a:rPr lang="nl-NL" dirty="0"/>
              <a:t>    @Name(“ID”)</a:t>
            </a:r>
          </a:p>
          <a:p>
            <a:r>
              <a:rPr lang="nl-NL" dirty="0"/>
              <a:t>    @PrimaryKey</a:t>
            </a:r>
          </a:p>
          <a:p>
            <a:r>
              <a:rPr lang="nl-NL" dirty="0"/>
              <a:t>   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0B2E5-2882-66F7-E0ED-140E99D1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 Operations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9433AF4-F6D9-E786-47D1-38B0AFA1D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20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04911A-41FF-5DEF-6366-03F7B2B5A1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Essentially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Array</a:t>
            </a:r>
            <a:r>
              <a:rPr lang="nl-NL" dirty="0">
                <a:cs typeface="Cascadia Code" panose="020B0609020000020004" pitchFamily="49" charset="0"/>
              </a:rPr>
              <a:t>, 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Map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functional-stle</a:t>
            </a:r>
            <a:r>
              <a:rPr lang="nl-NL" dirty="0"/>
              <a:t> operations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A0D3657-2C9C-C7E9-27E7-6AC4C77E26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let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coll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students</a:t>
            </a:r>
          </a:p>
          <a:p>
            <a:r>
              <a:rPr lang="nl-NL" dirty="0"/>
              <a:t>    .filter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/>
              <a:t>s =&gt;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s.courses.includes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webEng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nl-NL" dirty="0"/>
              <a:t>    .map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/>
              <a:t>s =&gt;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s.name);</a:t>
            </a:r>
          </a:p>
        </p:txBody>
      </p:sp>
    </p:spTree>
    <p:extLst>
      <p:ext uri="{BB962C8B-B14F-4D97-AF65-F5344CB8AC3E}">
        <p14:creationId xmlns:p14="http://schemas.microsoft.com/office/powerpoint/2010/main" val="36659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5D8FA1-C771-375C-7BEE-EBF019DE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Ecosystem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C83E755-B824-0FC0-692D-A40AD6184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77A06FA-DEAB-9632-A4BF-8F652EBDD8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163703"/>
          </a:xfrm>
        </p:spPr>
        <p:txBody>
          <a:bodyPr>
            <a:normAutofit/>
          </a:bodyPr>
          <a:lstStyle/>
          <a:p>
            <a:r>
              <a:rPr lang="nl-NL" dirty="0" err="1"/>
              <a:t>JavaScript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minimal</a:t>
            </a:r>
            <a:endParaRPr lang="nl-NL" dirty="0"/>
          </a:p>
          <a:p>
            <a:r>
              <a:rPr lang="nl-NL" dirty="0"/>
              <a:t>NPM as </a:t>
            </a:r>
            <a:r>
              <a:rPr lang="nl-NL" dirty="0" err="1"/>
              <a:t>main</a:t>
            </a:r>
            <a:r>
              <a:rPr lang="nl-NL" dirty="0"/>
              <a:t> package manager (</a:t>
            </a:r>
            <a:r>
              <a:rPr lang="nl-NL" dirty="0" err="1"/>
              <a:t>alternatives</a:t>
            </a:r>
            <a:r>
              <a:rPr lang="nl-NL" dirty="0"/>
              <a:t> </a:t>
            </a:r>
            <a:r>
              <a:rPr lang="nl-NL" dirty="0" err="1"/>
              <a:t>exist</a:t>
            </a:r>
            <a:r>
              <a:rPr lang="nl-NL" dirty="0"/>
              <a:t>)</a:t>
            </a:r>
          </a:p>
          <a:p>
            <a:r>
              <a:rPr lang="nl-NL" i="1" dirty="0" err="1"/>
              <a:t>Everything</a:t>
            </a:r>
            <a:r>
              <a:rPr lang="nl-NL" i="1" dirty="0"/>
              <a:t> </a:t>
            </a:r>
            <a:r>
              <a:rPr lang="nl-NL" dirty="0"/>
              <a:t>has a package</a:t>
            </a:r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frameworks</a:t>
            </a:r>
            <a:r>
              <a:rPr lang="nl-NL" dirty="0"/>
              <a:t> for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 (server, website, app, …)</a:t>
            </a:r>
          </a:p>
          <a:p>
            <a:r>
              <a:rPr lang="nl-NL" dirty="0" err="1"/>
              <a:t>Tutorials</a:t>
            </a:r>
            <a:r>
              <a:rPr lang="nl-NL" dirty="0"/>
              <a:t>: </a:t>
            </a:r>
            <a:r>
              <a:rPr lang="nl-NL" dirty="0" err="1"/>
              <a:t>ExpressJS</a:t>
            </a:r>
            <a:r>
              <a:rPr lang="nl-NL" dirty="0"/>
              <a:t>, </a:t>
            </a:r>
            <a:r>
              <a:rPr lang="nl-NL" dirty="0" err="1"/>
              <a:t>React</a:t>
            </a:r>
            <a:r>
              <a:rPr lang="nl-NL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9107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BF538-21AA-8DE6-2F4A-F7ABB1D7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Generics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A5F7D2-0C15-A6DC-66F4-D1C3764C7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83A70B-78A6-86E2-FC01-EE4DEAC01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Similar</a:t>
            </a:r>
            <a:r>
              <a:rPr lang="nl-NL" dirty="0"/>
              <a:t> to Type Parameters in </a:t>
            </a:r>
            <a:r>
              <a:rPr lang="nl-NL" dirty="0" err="1"/>
              <a:t>Haskell</a:t>
            </a:r>
            <a:endParaRPr lang="nl-NL" dirty="0"/>
          </a:p>
          <a:p>
            <a:r>
              <a:rPr lang="nl-NL" dirty="0" err="1"/>
              <a:t>Required</a:t>
            </a:r>
            <a:r>
              <a:rPr lang="nl-NL" dirty="0"/>
              <a:t> for a concrete type</a:t>
            </a:r>
          </a:p>
          <a:p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Repeat</a:t>
            </a:r>
            <a:r>
              <a:rPr lang="nl-NL" dirty="0"/>
              <a:t> </a:t>
            </a:r>
            <a:r>
              <a:rPr lang="nl-NL" dirty="0" err="1"/>
              <a:t>Yourself</a:t>
            </a:r>
            <a:endParaRPr lang="nl-NL" dirty="0"/>
          </a:p>
          <a:p>
            <a:r>
              <a:rPr lang="nl-NL" dirty="0" err="1"/>
              <a:t>Allows</a:t>
            </a:r>
            <a:r>
              <a:rPr lang="nl-NL" dirty="0"/>
              <a:t> for </a:t>
            </a:r>
            <a:r>
              <a:rPr lang="nl-NL" dirty="0" err="1"/>
              <a:t>constraints</a:t>
            </a:r>
            <a:r>
              <a:rPr lang="nl-NL" dirty="0"/>
              <a:t> on types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D0DDF43-340E-3F53-B28A-389192C5B1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801156"/>
            <a:ext cx="12192000" cy="40568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nl-NL" dirty="0"/>
              <a:t>	</a:t>
            </a:r>
            <a:r>
              <a:rPr lang="nl-NL" sz="1400" dirty="0"/>
              <a:t>C#</a:t>
            </a:r>
            <a:r>
              <a:rPr lang="nl-NL" dirty="0"/>
              <a:t>	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public 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ParkingLot</a:t>
            </a:r>
            <a:r>
              <a:rPr lang="nl-NL" dirty="0"/>
              <a:t>&lt;T&gt; </a:t>
            </a:r>
            <a:r>
              <a:rPr lang="nl-NL" dirty="0" err="1"/>
              <a:t>where</a:t>
            </a:r>
            <a:r>
              <a:rPr lang="nl-NL" dirty="0"/>
              <a:t> T : </a:t>
            </a:r>
            <a:r>
              <a:rPr lang="nl-NL" dirty="0" err="1"/>
              <a:t>IVehicle</a:t>
            </a:r>
            <a:r>
              <a:rPr lang="nl-NL" dirty="0"/>
              <a:t>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{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public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decimal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Park(</a:t>
            </a:r>
            <a:r>
              <a:rPr lang="nl-NL" dirty="0"/>
              <a:t>T vehicle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, int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days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 {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    var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nl-NL" dirty="0" err="1"/>
              <a:t>vehicle.Fee</a:t>
            </a:r>
            <a:r>
              <a:rPr lang="nl-NL" dirty="0"/>
              <a:t>()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*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days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;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…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var lot = </a:t>
            </a:r>
            <a:r>
              <a:rPr lang="nl-NL" dirty="0"/>
              <a:t>new </a:t>
            </a:r>
            <a:r>
              <a:rPr lang="nl-NL" dirty="0" err="1"/>
              <a:t>ParkingLot</a:t>
            </a:r>
            <a:r>
              <a:rPr lang="nl-NL" dirty="0"/>
              <a:t>&lt;Truck&gt;()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;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lot.</a:t>
            </a:r>
            <a:r>
              <a:rPr lang="nl-NL" dirty="0" err="1"/>
              <a:t>Park</a:t>
            </a:r>
            <a:r>
              <a:rPr lang="nl-NL" dirty="0"/>
              <a:t>(</a:t>
            </a:r>
            <a:r>
              <a:rPr lang="nl-NL" dirty="0" err="1"/>
              <a:t>car</a:t>
            </a:r>
            <a:r>
              <a:rPr lang="nl-NL" dirty="0"/>
              <a:t>)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; //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won’t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compile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lot.</a:t>
            </a:r>
            <a:r>
              <a:rPr lang="nl-NL" dirty="0" err="1"/>
              <a:t>Park</a:t>
            </a:r>
            <a:r>
              <a:rPr lang="nl-NL" dirty="0"/>
              <a:t>(truck)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; //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success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nl-NL" dirty="0"/>
              <a:t>	</a:t>
            </a:r>
            <a:r>
              <a:rPr lang="nl-NL" sz="1400" dirty="0"/>
              <a:t>TS</a:t>
            </a:r>
            <a:r>
              <a:rPr lang="nl-NL" dirty="0"/>
              <a:t>	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ParkingLot</a:t>
            </a:r>
            <a:r>
              <a:rPr lang="nl-NL" dirty="0"/>
              <a:t>&lt;T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IVehicle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&gt; {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park(</a:t>
            </a:r>
            <a:r>
              <a:rPr lang="nl-NL" dirty="0"/>
              <a:t>vehicle: 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days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):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void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    let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nl-NL" dirty="0" err="1"/>
              <a:t>vehicle.fee</a:t>
            </a:r>
            <a:r>
              <a:rPr lang="nl-NL" dirty="0"/>
              <a:t>()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*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days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;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…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let lot = </a:t>
            </a:r>
            <a:r>
              <a:rPr lang="nl-NL" dirty="0"/>
              <a:t>new </a:t>
            </a:r>
            <a:r>
              <a:rPr lang="nl-NL" dirty="0" err="1"/>
              <a:t>ParkingLot</a:t>
            </a:r>
            <a:r>
              <a:rPr lang="nl-NL" dirty="0"/>
              <a:t>&lt;Truck&gt;()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87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424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2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2810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51059-6885-247D-3315-7E5BAD76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Asynchronicity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34C8902-C7E6-40C2-C61F-CEC94402C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23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A65999-21FE-7E05-F4F6-AA6E7454D6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Non-</a:t>
            </a:r>
            <a:r>
              <a:rPr lang="nl-NL" dirty="0" err="1"/>
              <a:t>blocking</a:t>
            </a:r>
            <a:r>
              <a:rPr lang="nl-NL" dirty="0"/>
              <a:t> long-running code</a:t>
            </a:r>
          </a:p>
          <a:p>
            <a:r>
              <a:rPr lang="nl-NL" dirty="0" err="1"/>
              <a:t>Useful</a:t>
            </a:r>
            <a:r>
              <a:rPr lang="nl-NL" dirty="0"/>
              <a:t> in servers, browsers, apps, …</a:t>
            </a:r>
          </a:p>
          <a:p>
            <a:endParaRPr lang="nl-NL" dirty="0"/>
          </a:p>
          <a:p>
            <a:r>
              <a:rPr lang="nl-NL" dirty="0"/>
              <a:t>An </a:t>
            </a:r>
            <a:r>
              <a:rPr lang="nl-NL" dirty="0" err="1"/>
              <a:t>aynchronous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returns a </a:t>
            </a:r>
            <a:r>
              <a:rPr lang="nl-NL" dirty="0" err="1"/>
              <a:t>task</a:t>
            </a:r>
            <a:r>
              <a:rPr lang="nl-NL" dirty="0"/>
              <a:t>/</a:t>
            </a:r>
            <a:r>
              <a:rPr lang="nl-NL" dirty="0" err="1"/>
              <a:t>promise</a:t>
            </a:r>
            <a:endParaRPr lang="nl-NL" dirty="0"/>
          </a:p>
          <a:p>
            <a:r>
              <a:rPr lang="nl-NL" dirty="0" err="1"/>
              <a:t>Tasks</a:t>
            </a:r>
            <a:r>
              <a:rPr lang="nl-NL" dirty="0"/>
              <a:t> and </a:t>
            </a:r>
            <a:r>
              <a:rPr lang="nl-NL" dirty="0" err="1"/>
              <a:t>promises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awaited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7953A79-4F29-1FDB-7251-2A2932FA22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049486"/>
            <a:ext cx="12192000" cy="2808514"/>
          </a:xfrm>
        </p:spPr>
        <p:txBody>
          <a:bodyPr>
            <a:normAutofit fontScale="92500"/>
          </a:bodyPr>
          <a:lstStyle/>
          <a:p>
            <a:r>
              <a:rPr lang="nl-NL" sz="1400" dirty="0"/>
              <a:t>	</a:t>
            </a:r>
            <a:r>
              <a:rPr lang="nl-NL" sz="1200" dirty="0"/>
              <a:t>C#</a:t>
            </a:r>
            <a:r>
              <a:rPr lang="nl-NL" dirty="0"/>
              <a:t>	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public </a:t>
            </a:r>
            <a:r>
              <a:rPr lang="nl-NL" dirty="0" err="1"/>
              <a:t>async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&lt;</a:t>
            </a:r>
            <a:r>
              <a:rPr lang="nl-NL" dirty="0" err="1"/>
              <a:t>bool</a:t>
            </a:r>
            <a:r>
              <a:rPr lang="nl-NL" dirty="0"/>
              <a:t>&gt;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UploadToServerAsync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() {}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nl-NL" dirty="0"/>
            </a:b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UploadToServerAsync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nl-NL" dirty="0" err="1"/>
              <a:t>ContinueWith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success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=&gt; …); </a:t>
            </a:r>
            <a:r>
              <a:rPr lang="nl-NL" dirty="0"/>
              <a:t>// bad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success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nl-NL" dirty="0" err="1"/>
              <a:t>await</a:t>
            </a:r>
            <a:r>
              <a:rPr lang="nl-NL" dirty="0"/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UploadToServerAsync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();        </a:t>
            </a:r>
            <a:r>
              <a:rPr lang="nl-NL" dirty="0"/>
              <a:t>// </a:t>
            </a:r>
            <a:r>
              <a:rPr lang="nl-NL" dirty="0" err="1"/>
              <a:t>nice</a:t>
            </a:r>
            <a:endParaRPr lang="nl-NL" dirty="0"/>
          </a:p>
          <a:p>
            <a:r>
              <a:rPr lang="nl-NL" sz="1400" dirty="0"/>
              <a:t>	</a:t>
            </a:r>
            <a:r>
              <a:rPr lang="nl-NL" sz="1200" dirty="0"/>
              <a:t>TS</a:t>
            </a:r>
            <a:r>
              <a:rPr lang="nl-NL" dirty="0"/>
              <a:t>	</a:t>
            </a:r>
            <a:r>
              <a:rPr lang="nl-NL" dirty="0" err="1"/>
              <a:t>async</a:t>
            </a:r>
            <a:r>
              <a:rPr lang="nl-NL" dirty="0"/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uploadToServer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(): </a:t>
            </a:r>
            <a:r>
              <a:rPr lang="nl-NL" dirty="0" err="1"/>
              <a:t>Promise</a:t>
            </a:r>
            <a:r>
              <a:rPr lang="nl-NL" dirty="0"/>
              <a:t>&lt;</a:t>
            </a:r>
            <a:r>
              <a:rPr lang="nl-NL" dirty="0" err="1"/>
              <a:t>bool</a:t>
            </a:r>
            <a:r>
              <a:rPr lang="nl-NL" dirty="0"/>
              <a:t>&gt;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{}</a:t>
            </a:r>
            <a:br>
              <a:rPr lang="nl-NL" dirty="0"/>
            </a:br>
            <a:br>
              <a:rPr lang="nl-NL" dirty="0"/>
            </a:b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uploadToServer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nl-NL" dirty="0" err="1"/>
              <a:t>then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success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=&gt; …);  </a:t>
            </a:r>
            <a:r>
              <a:rPr lang="nl-NL" dirty="0"/>
              <a:t>// bad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let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success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nl-NL" dirty="0" err="1"/>
              <a:t>await</a:t>
            </a:r>
            <a:r>
              <a:rPr lang="nl-NL" dirty="0"/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uploadToServer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(); </a:t>
            </a:r>
            <a:r>
              <a:rPr lang="nl-NL" dirty="0"/>
              <a:t>// </a:t>
            </a:r>
            <a:r>
              <a:rPr lang="nl-NL" dirty="0" err="1"/>
              <a:t>nice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577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0C4EB99-D3C4-467D-80C7-71355E28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Inversion</a:t>
            </a:r>
            <a:r>
              <a:rPr lang="nl-NL" dirty="0"/>
              <a:t> of Control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E3B45DD-49DE-4C26-9617-48B6FF72D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24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0BB6A76-DB77-4015-BB4D-34C6DE028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practice</a:t>
            </a:r>
            <a:r>
              <a:rPr lang="nl-NL" dirty="0"/>
              <a:t>: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coupling</a:t>
            </a:r>
            <a:endParaRPr lang="nl-NL" dirty="0"/>
          </a:p>
          <a:p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Decide</a:t>
            </a:r>
            <a:r>
              <a:rPr lang="nl-NL" dirty="0"/>
              <a:t> on </a:t>
            </a:r>
            <a:r>
              <a:rPr lang="nl-NL" dirty="0" err="1"/>
              <a:t>runtime</a:t>
            </a:r>
            <a:r>
              <a:rPr lang="nl-NL" dirty="0"/>
              <a:t> – </a:t>
            </a:r>
            <a:r>
              <a:rPr lang="nl-NL" dirty="0" err="1"/>
              <a:t>great</a:t>
            </a:r>
            <a:r>
              <a:rPr lang="nl-NL" dirty="0"/>
              <a:t> for </a:t>
            </a:r>
            <a:r>
              <a:rPr lang="nl-NL" dirty="0" err="1"/>
              <a:t>configuration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5861127-B42F-44B8-95B7-68523819C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217850"/>
            <a:ext cx="12192000" cy="3640149"/>
          </a:xfrm>
        </p:spPr>
        <p:txBody>
          <a:bodyPr>
            <a:normAutofit fontScale="92500"/>
          </a:bodyPr>
          <a:lstStyle/>
          <a:p>
            <a:r>
              <a:rPr lang="nl-NL" dirty="0"/>
              <a:t>	</a:t>
            </a:r>
            <a:r>
              <a:rPr lang="nl-NL" sz="1200" dirty="0" err="1"/>
              <a:t>Before</a:t>
            </a:r>
            <a:r>
              <a:rPr lang="nl-NL" dirty="0"/>
              <a:t>	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/>
              <a:t>   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getItems</a:t>
            </a:r>
            <a:r>
              <a:rPr lang="nl-NL" dirty="0"/>
              <a:t>() {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db</a:t>
            </a:r>
            <a:r>
              <a:rPr lang="nl-NL" dirty="0"/>
              <a:t> = </a:t>
            </a:r>
            <a:r>
              <a:rPr lang="nl-NL" dirty="0" err="1"/>
              <a:t>connectToDb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/>
              <a:t>    }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r>
              <a:rPr lang="nl-NL" dirty="0"/>
              <a:t>	</a:t>
            </a:r>
            <a:r>
              <a:rPr lang="nl-NL" sz="1200" dirty="0" err="1"/>
              <a:t>After</a:t>
            </a:r>
            <a:r>
              <a:rPr lang="nl-NL" dirty="0"/>
              <a:t>	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/>
              <a:t>   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(</a:t>
            </a:r>
            <a:r>
              <a:rPr lang="nl-NL" dirty="0" err="1"/>
              <a:t>DbInstance</a:t>
            </a:r>
            <a:r>
              <a:rPr lang="nl-NL" dirty="0"/>
              <a:t> </a:t>
            </a:r>
            <a:r>
              <a:rPr lang="nl-NL" dirty="0" err="1"/>
              <a:t>db</a:t>
            </a:r>
            <a:r>
              <a:rPr lang="nl-NL" dirty="0"/>
              <a:t>) { } // </a:t>
            </a:r>
            <a:r>
              <a:rPr lang="nl-NL" dirty="0" err="1"/>
              <a:t>constructor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getItems</a:t>
            </a:r>
            <a:r>
              <a:rPr lang="nl-NL" dirty="0"/>
              <a:t>() {</a:t>
            </a:r>
            <a:br>
              <a:rPr lang="nl-NL" dirty="0"/>
            </a:br>
            <a:r>
              <a:rPr lang="nl-NL" dirty="0"/>
              <a:t>        …</a:t>
            </a:r>
            <a:br>
              <a:rPr lang="nl-NL" dirty="0"/>
            </a:br>
            <a:r>
              <a:rPr lang="nl-NL" dirty="0"/>
              <a:t>    }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5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317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8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35555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69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12DE3-882B-0983-5CE5-025482B8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2BAC2C-E4EE-2FCA-DCDC-37B5A7FAF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7472D2-C1B3-FE67-A531-464949CDD4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nl-NL" dirty="0"/>
              <a:t>2 </a:t>
            </a:r>
            <a:r>
              <a:rPr lang="nl-NL" dirty="0" err="1"/>
              <a:t>Languages</a:t>
            </a:r>
            <a:r>
              <a:rPr lang="nl-NL" dirty="0"/>
              <a:t>: C# and </a:t>
            </a:r>
            <a:r>
              <a:rPr lang="nl-NL" dirty="0" err="1"/>
              <a:t>TypeScript</a:t>
            </a:r>
            <a:r>
              <a:rPr lang="nl-NL" dirty="0"/>
              <a:t>/</a:t>
            </a:r>
            <a:r>
              <a:rPr lang="nl-NL" dirty="0" err="1"/>
              <a:t>JavaScript</a:t>
            </a:r>
            <a:endParaRPr lang="nl-NL" dirty="0"/>
          </a:p>
          <a:p>
            <a:pPr lvl="1"/>
            <a:r>
              <a:rPr lang="nl-NL" dirty="0" err="1"/>
              <a:t>Generics</a:t>
            </a:r>
            <a:endParaRPr lang="nl-NL" dirty="0"/>
          </a:p>
          <a:p>
            <a:pPr lvl="1"/>
            <a:r>
              <a:rPr lang="nl-NL" dirty="0" err="1"/>
              <a:t>Asynchronicity</a:t>
            </a:r>
            <a:endParaRPr lang="nl-NL" dirty="0"/>
          </a:p>
          <a:p>
            <a:pPr lvl="1"/>
            <a:r>
              <a:rPr lang="nl-NL" dirty="0" err="1"/>
              <a:t>Inversion</a:t>
            </a:r>
            <a:r>
              <a:rPr lang="nl-NL" dirty="0"/>
              <a:t> of Control</a:t>
            </a:r>
          </a:p>
        </p:txBody>
      </p:sp>
    </p:spTree>
    <p:extLst>
      <p:ext uri="{BB962C8B-B14F-4D97-AF65-F5344CB8AC3E}">
        <p14:creationId xmlns:p14="http://schemas.microsoft.com/office/powerpoint/2010/main" val="127170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B3-139D-F307-023E-DBAC9743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C# - Development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99F565A-1C7C-9115-F73D-EE07D8D70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3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98FDCDD-5DBA-D1B3-7C6E-3D3821DAA9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  <a:p>
            <a:r>
              <a:rPr lang="nl-NL" dirty="0" err="1"/>
              <a:t>Introduced</a:t>
            </a:r>
            <a:r>
              <a:rPr lang="nl-NL" dirty="0"/>
              <a:t> in 2000; .NET Framework</a:t>
            </a:r>
          </a:p>
          <a:p>
            <a:r>
              <a:rPr lang="nl-NL" dirty="0"/>
              <a:t>Open Source </a:t>
            </a:r>
            <a:r>
              <a:rPr lang="nl-NL" dirty="0" err="1"/>
              <a:t>transition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2015</a:t>
            </a:r>
          </a:p>
          <a:p>
            <a:r>
              <a:rPr lang="nl-NL" dirty="0"/>
              <a:t>“</a:t>
            </a:r>
            <a:r>
              <a:rPr lang="nl-NL" dirty="0" err="1"/>
              <a:t>Alternative</a:t>
            </a:r>
            <a:r>
              <a:rPr lang="nl-NL" dirty="0"/>
              <a:t>” to Java at the time</a:t>
            </a:r>
          </a:p>
        </p:txBody>
      </p:sp>
    </p:spTree>
    <p:extLst>
      <p:ext uri="{BB962C8B-B14F-4D97-AF65-F5344CB8AC3E}">
        <p14:creationId xmlns:p14="http://schemas.microsoft.com/office/powerpoint/2010/main" val="4017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10361-ACBC-9DA6-C117-57762211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C# - Technical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2334E11-D9BB-6F8D-43B2-ADB854B3A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E0B5294-3F73-D617-E9A0-C7B068A79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063176"/>
          </a:xfrm>
        </p:spPr>
        <p:txBody>
          <a:bodyPr>
            <a:normAutofit/>
          </a:bodyPr>
          <a:lstStyle/>
          <a:p>
            <a:r>
              <a:rPr lang="nl-NL" dirty="0"/>
              <a:t>Object-</a:t>
            </a:r>
            <a:r>
              <a:rPr lang="nl-NL" dirty="0" err="1"/>
              <a:t>Oriented</a:t>
            </a:r>
            <a:endParaRPr lang="nl-NL" dirty="0"/>
          </a:p>
          <a:p>
            <a:r>
              <a:rPr lang="nl-NL" dirty="0"/>
              <a:t>Style </a:t>
            </a:r>
            <a:r>
              <a:rPr lang="nl-NL" dirty="0" err="1"/>
              <a:t>similar</a:t>
            </a:r>
            <a:r>
              <a:rPr lang="nl-NL" dirty="0"/>
              <a:t> to Java, C++, C</a:t>
            </a:r>
          </a:p>
          <a:p>
            <a:r>
              <a:rPr lang="nl-NL" dirty="0" err="1"/>
              <a:t>Strongly</a:t>
            </a:r>
            <a:r>
              <a:rPr lang="nl-NL" dirty="0"/>
              <a:t> </a:t>
            </a:r>
            <a:r>
              <a:rPr lang="nl-NL" dirty="0" err="1"/>
              <a:t>typed</a:t>
            </a:r>
            <a:r>
              <a:rPr lang="nl-NL" dirty="0"/>
              <a:t> </a:t>
            </a:r>
            <a:r>
              <a:rPr lang="nl-NL" sz="1400" dirty="0"/>
              <a:t>(well, </a:t>
            </a:r>
            <a:r>
              <a:rPr lang="nl-NL" sz="1400" dirty="0" err="1"/>
              <a:t>there</a:t>
            </a:r>
            <a:r>
              <a:rPr lang="nl-NL" sz="1400" dirty="0"/>
              <a:t> is </a:t>
            </a:r>
            <a:r>
              <a:rPr lang="nl-NL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dynamic</a:t>
            </a:r>
            <a:r>
              <a:rPr lang="nl-NL" sz="1400" dirty="0"/>
              <a:t>…)</a:t>
            </a:r>
            <a:endParaRPr lang="nl-NL" dirty="0"/>
          </a:p>
          <a:p>
            <a:r>
              <a:rPr lang="nl-NL" dirty="0" err="1"/>
              <a:t>Interoperability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C(++) </a:t>
            </a:r>
            <a:r>
              <a:rPr lang="nl-NL" dirty="0" err="1"/>
              <a:t>libraries</a:t>
            </a:r>
            <a:r>
              <a:rPr lang="nl-NL" dirty="0"/>
              <a:t>*</a:t>
            </a:r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influences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84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7A4A4-FFA8-E392-8628-F9125ED2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C# - Code Style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0492BE1-25AC-D31F-D3B6-043FF0EA8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F126F6A-B914-F899-8F57-7B13F6CDB1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1999565"/>
          </a:xfrm>
        </p:spPr>
        <p:txBody>
          <a:bodyPr>
            <a:normAutofit/>
          </a:bodyPr>
          <a:lstStyle/>
          <a:p>
            <a:r>
              <a:rPr lang="nl-NL" dirty="0" err="1"/>
              <a:t>PascalCase</a:t>
            </a:r>
            <a:r>
              <a:rPr lang="nl-NL" dirty="0"/>
              <a:t> for classes and </a:t>
            </a:r>
            <a:r>
              <a:rPr lang="nl-NL" dirty="0" err="1"/>
              <a:t>properties</a:t>
            </a:r>
            <a:endParaRPr lang="nl-NL" dirty="0"/>
          </a:p>
          <a:p>
            <a:r>
              <a:rPr lang="nl-NL" dirty="0" err="1"/>
              <a:t>camelCase</a:t>
            </a:r>
            <a:r>
              <a:rPr lang="nl-NL" dirty="0"/>
              <a:t> for variables and fields</a:t>
            </a:r>
          </a:p>
          <a:p>
            <a:r>
              <a:rPr lang="nl-NL" dirty="0" err="1"/>
              <a:t>Curly</a:t>
            </a:r>
            <a:r>
              <a:rPr lang="nl-NL" dirty="0"/>
              <a:t> </a:t>
            </a:r>
            <a:r>
              <a:rPr lang="nl-NL" dirty="0" err="1"/>
              <a:t>brackes</a:t>
            </a:r>
            <a:r>
              <a:rPr lang="nl-NL" dirty="0"/>
              <a:t> on separate </a:t>
            </a:r>
            <a:r>
              <a:rPr lang="nl-NL" dirty="0" err="1"/>
              <a:t>lines</a:t>
            </a:r>
            <a:endParaRPr lang="nl-NL" dirty="0"/>
          </a:p>
          <a:p>
            <a:r>
              <a:rPr lang="nl-NL" dirty="0" err="1"/>
              <a:t>Otherwise</a:t>
            </a:r>
            <a:r>
              <a:rPr lang="nl-NL" dirty="0"/>
              <a:t> </a:t>
            </a:r>
            <a:r>
              <a:rPr lang="nl-NL" dirty="0" err="1"/>
              <a:t>similar</a:t>
            </a:r>
            <a:r>
              <a:rPr lang="nl-NL" dirty="0"/>
              <a:t> to Java, C++, C</a:t>
            </a:r>
          </a:p>
          <a:p>
            <a:r>
              <a:rPr lang="nl-NL" dirty="0"/>
              <a:t>“var”!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78183C2-3C61-A79C-AD37-ED7BE1A44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207614"/>
            <a:ext cx="12192000" cy="2650385"/>
          </a:xfrm>
        </p:spPr>
        <p:txBody>
          <a:bodyPr>
            <a:normAutofit fontScale="92500"/>
          </a:bodyPr>
          <a:lstStyle/>
          <a:p>
            <a:r>
              <a:rPr lang="nl-NL" dirty="0"/>
              <a:t>class Program</a:t>
            </a:r>
          </a:p>
          <a:p>
            <a:r>
              <a:rPr lang="nl-NL" dirty="0"/>
              <a:t>{</a:t>
            </a:r>
            <a:br>
              <a:rPr lang="nl-NL" dirty="0"/>
            </a:br>
            <a:r>
              <a:rPr lang="nl-NL" dirty="0"/>
              <a:t>    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()</a:t>
            </a:r>
          </a:p>
          <a:p>
            <a:r>
              <a:rPr lang="nl-NL" dirty="0"/>
              <a:t>    {</a:t>
            </a:r>
          </a:p>
          <a:p>
            <a:r>
              <a:rPr lang="nl-NL" dirty="0"/>
              <a:t>        var </a:t>
            </a:r>
            <a:r>
              <a:rPr lang="nl-NL" dirty="0" err="1"/>
              <a:t>text</a:t>
            </a:r>
            <a:r>
              <a:rPr lang="nl-NL" dirty="0"/>
              <a:t> = “</a:t>
            </a:r>
            <a:r>
              <a:rPr lang="nl-NL" dirty="0" err="1"/>
              <a:t>Hello</a:t>
            </a:r>
            <a:r>
              <a:rPr lang="nl-NL" dirty="0"/>
              <a:t>, World!”;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Console.WriteLine</a:t>
            </a:r>
            <a:r>
              <a:rPr lang="nl-NL" dirty="0"/>
              <a:t>(</a:t>
            </a:r>
            <a:r>
              <a:rPr lang="nl-NL" dirty="0" err="1"/>
              <a:t>text</a:t>
            </a:r>
            <a:r>
              <a:rPr lang="nl-NL" dirty="0"/>
              <a:t>);</a:t>
            </a:r>
          </a:p>
          <a:p>
            <a:r>
              <a:rPr lang="nl-NL" dirty="0"/>
              <a:t>    }</a:t>
            </a:r>
            <a:br>
              <a:rPr lang="nl-NL" dirty="0"/>
            </a:b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03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0B05F-7DB1-1924-DC9A-E4174929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Properties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42794D1-2EB4-181E-0472-751E778F5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6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09B2D7-BABE-9B1C-F948-56F0F87DB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An “</a:t>
            </a:r>
            <a:r>
              <a:rPr lang="nl-NL" dirty="0" err="1"/>
              <a:t>encapsulated</a:t>
            </a:r>
            <a:r>
              <a:rPr lang="nl-NL" dirty="0"/>
              <a:t>” field</a:t>
            </a:r>
          </a:p>
          <a:p>
            <a:r>
              <a:rPr lang="nl-NL" dirty="0"/>
              <a:t>No more </a:t>
            </a:r>
            <a:r>
              <a:rPr lang="nl-NL" dirty="0" err="1"/>
              <a:t>getters</a:t>
            </a:r>
            <a:r>
              <a:rPr lang="nl-NL" dirty="0"/>
              <a:t> and setters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syntactic</a:t>
            </a:r>
            <a:r>
              <a:rPr lang="nl-NL" dirty="0"/>
              <a:t> </a:t>
            </a:r>
            <a:r>
              <a:rPr lang="nl-NL" dirty="0" err="1"/>
              <a:t>sugar</a:t>
            </a:r>
            <a:endParaRPr lang="nl-NL" dirty="0"/>
          </a:p>
          <a:p>
            <a:r>
              <a:rPr lang="nl-NL" dirty="0"/>
              <a:t>No explicit </a:t>
            </a:r>
            <a:r>
              <a:rPr lang="nl-NL" dirty="0" err="1"/>
              <a:t>function</a:t>
            </a:r>
            <a:r>
              <a:rPr lang="nl-NL" dirty="0"/>
              <a:t> calls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3BC68A8-8C68-8078-52B0-F62DA17861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07846"/>
            <a:ext cx="12192000" cy="3050153"/>
          </a:xfrm>
        </p:spPr>
        <p:txBody>
          <a:bodyPr>
            <a:normAutofit lnSpcReduction="10000"/>
          </a:bodyPr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public 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public string Model</a:t>
            </a:r>
            <a:r>
              <a:rPr lang="nl-NL" dirty="0"/>
              <a:t> { get; set; }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public string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Ledom</a:t>
            </a:r>
            <a:r>
              <a:rPr lang="nl-NL" dirty="0"/>
              <a:t> =&gt; </a:t>
            </a:r>
            <a:r>
              <a:rPr lang="nl-NL" dirty="0" err="1"/>
              <a:t>Model.Reverse</a:t>
            </a:r>
            <a:r>
              <a:rPr lang="nl-NL" dirty="0"/>
              <a:t>()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…;</a:t>
            </a:r>
          </a:p>
          <a:p>
            <a:r>
              <a:rPr lang="nl-NL" dirty="0" err="1"/>
              <a:t>car.Model</a:t>
            </a:r>
            <a:r>
              <a:rPr lang="nl-NL" dirty="0"/>
              <a:t> = “</a:t>
            </a:r>
            <a:r>
              <a:rPr lang="nl-NL" dirty="0" err="1"/>
              <a:t>Lightyear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”;</a:t>
            </a:r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Console.WriteLine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/>
              <a:t>car.Ledom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); // “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enO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raeythgiL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0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9880-9FCA-76D3-0025-970218E4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Attributes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0655479-F9B2-269F-4370-F3C97E846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7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7F3E63-462A-87B5-49F2-77FE04A973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Annotate</a:t>
            </a:r>
            <a:r>
              <a:rPr lang="nl-NL" dirty="0"/>
              <a:t> classes, </a:t>
            </a:r>
            <a:r>
              <a:rPr lang="nl-NL" dirty="0" err="1"/>
              <a:t>properties</a:t>
            </a:r>
            <a:r>
              <a:rPr lang="nl-NL" dirty="0"/>
              <a:t>, </a:t>
            </a:r>
            <a:r>
              <a:rPr lang="nl-NL" dirty="0" err="1"/>
              <a:t>functions</a:t>
            </a:r>
            <a:r>
              <a:rPr lang="nl-NL" dirty="0"/>
              <a:t>, …</a:t>
            </a:r>
          </a:p>
          <a:p>
            <a:r>
              <a:rPr lang="nl-NL" dirty="0" err="1"/>
              <a:t>Describe</a:t>
            </a:r>
            <a:r>
              <a:rPr lang="nl-NL" dirty="0"/>
              <a:t> metadata or </a:t>
            </a:r>
            <a:r>
              <a:rPr lang="nl-NL" dirty="0" err="1"/>
              <a:t>traits</a:t>
            </a:r>
            <a:endParaRPr lang="nl-NL" dirty="0"/>
          </a:p>
          <a:p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the framework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B31BEB-40E9-647C-7413-76090FC3A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689797"/>
            <a:ext cx="12192000" cy="316820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[</a:t>
            </a:r>
            <a:r>
              <a:rPr lang="nl-NL" dirty="0" err="1"/>
              <a:t>Table</a:t>
            </a:r>
            <a:r>
              <a:rPr lang="nl-NL" dirty="0"/>
              <a:t>(“</a:t>
            </a:r>
            <a:r>
              <a:rPr lang="nl-NL" dirty="0" err="1"/>
              <a:t>Cars</a:t>
            </a:r>
            <a:r>
              <a:rPr lang="nl-NL" dirty="0"/>
              <a:t>”)]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public 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Car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</a:t>
            </a:r>
          </a:p>
          <a:p>
            <a:r>
              <a:rPr lang="nl-NL" dirty="0"/>
              <a:t>    [Name(“ID”)]</a:t>
            </a:r>
          </a:p>
          <a:p>
            <a:r>
              <a:rPr lang="nl-NL" dirty="0"/>
              <a:t>    [</a:t>
            </a:r>
            <a:r>
              <a:rPr lang="nl-NL" dirty="0" err="1"/>
              <a:t>PrimaryKey</a:t>
            </a:r>
            <a:r>
              <a:rPr lang="nl-NL" dirty="0"/>
              <a:t>]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public int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 get; set; }</a:t>
            </a:r>
          </a:p>
          <a:p>
            <a:endParaRPr lang="nl-NL" dirty="0"/>
          </a:p>
          <a:p>
            <a:r>
              <a:rPr lang="nl-NL" dirty="0"/>
              <a:t>    [</a:t>
            </a:r>
            <a:r>
              <a:rPr lang="nl-NL" dirty="0" err="1"/>
              <a:t>DisplayName</a:t>
            </a:r>
            <a:r>
              <a:rPr lang="nl-NL" dirty="0"/>
              <a:t>(“</a:t>
            </a:r>
            <a:r>
              <a:rPr lang="nl-NL" dirty="0" err="1"/>
              <a:t>Car</a:t>
            </a:r>
            <a:r>
              <a:rPr lang="nl-NL" dirty="0"/>
              <a:t> Model”)</a:t>
            </a:r>
          </a:p>
          <a:p>
            <a:r>
              <a:rPr lang="nl-NL" dirty="0"/>
              <a:t>    [</a:t>
            </a:r>
            <a:r>
              <a:rPr lang="nl-NL" dirty="0" err="1"/>
              <a:t>StringLength</a:t>
            </a:r>
            <a:r>
              <a:rPr lang="nl-NL" dirty="0"/>
              <a:t>(</a:t>
            </a:r>
            <a:r>
              <a:rPr lang="nl-NL" dirty="0" err="1"/>
              <a:t>MinimumLength</a:t>
            </a:r>
            <a:r>
              <a:rPr lang="nl-NL" dirty="0"/>
              <a:t> = 3, </a:t>
            </a:r>
            <a:r>
              <a:rPr lang="nl-NL" dirty="0" err="1"/>
              <a:t>MaximumLength</a:t>
            </a:r>
            <a:r>
              <a:rPr lang="nl-NL" dirty="0"/>
              <a:t> = 30)]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public string Model { get; set; }</a:t>
            </a: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5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2F59B-8A25-B1F4-C028-B0AD4264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LINQ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72A5655-BFDE-6710-DB77-1EDBA9146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8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86535F-3E99-4182-20B4-0BF04A4A0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644824" cy="2778793"/>
          </a:xfrm>
        </p:spPr>
        <p:txBody>
          <a:bodyPr>
            <a:normAutofit/>
          </a:bodyPr>
          <a:lstStyle/>
          <a:p>
            <a:r>
              <a:rPr lang="nl-NL" dirty="0" err="1"/>
              <a:t>Originally</a:t>
            </a:r>
            <a:r>
              <a:rPr lang="nl-NL" dirty="0"/>
              <a:t> “SQL-in-code”</a:t>
            </a:r>
          </a:p>
          <a:p>
            <a:r>
              <a:rPr lang="nl-NL" dirty="0"/>
              <a:t>Library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functional-style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3"/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expression</a:t>
            </a:r>
            <a:endParaRPr lang="nl-NL" dirty="0"/>
          </a:p>
          <a:p>
            <a:pPr lvl="3"/>
            <a:r>
              <a:rPr lang="nl-NL" dirty="0" err="1"/>
              <a:t>Anonymous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r>
              <a:rPr lang="nl-NL" dirty="0"/>
              <a:t>Same API for </a:t>
            </a:r>
            <a:r>
              <a:rPr lang="nl-NL" dirty="0" err="1"/>
              <a:t>lists</a:t>
            </a:r>
            <a:r>
              <a:rPr lang="nl-NL" dirty="0"/>
              <a:t>, </a:t>
            </a:r>
            <a:r>
              <a:rPr lang="nl-NL" dirty="0" err="1"/>
              <a:t>maps</a:t>
            </a:r>
            <a:r>
              <a:rPr lang="nl-NL" dirty="0"/>
              <a:t>, databases, JSON files, etc.</a:t>
            </a:r>
          </a:p>
          <a:p>
            <a:r>
              <a:rPr lang="nl-NL" dirty="0" err="1"/>
              <a:t>Conceptually</a:t>
            </a:r>
            <a:r>
              <a:rPr lang="nl-NL" dirty="0"/>
              <a:t> </a:t>
            </a:r>
            <a:r>
              <a:rPr lang="nl-NL" dirty="0" err="1"/>
              <a:t>similar</a:t>
            </a:r>
            <a:r>
              <a:rPr lang="nl-NL" dirty="0"/>
              <a:t> to list </a:t>
            </a:r>
            <a:r>
              <a:rPr lang="nl-NL" dirty="0" err="1"/>
              <a:t>comprehensions</a:t>
            </a:r>
            <a:r>
              <a:rPr lang="nl-NL" dirty="0"/>
              <a:t> and </a:t>
            </a:r>
            <a:r>
              <a:rPr lang="nl-NL" dirty="0" err="1"/>
              <a:t>monads</a:t>
            </a:r>
            <a:r>
              <a:rPr lang="nl-NL" dirty="0"/>
              <a:t> in </a:t>
            </a:r>
            <a:r>
              <a:rPr lang="nl-NL" dirty="0" err="1"/>
              <a:t>Haskell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DEF77B3-7903-1808-AE45-D90D2518EF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429000"/>
            <a:ext cx="12192000" cy="342899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coll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</a:t>
            </a:r>
          </a:p>
          <a:p>
            <a:r>
              <a:rPr lang="nl-NL" dirty="0"/>
              <a:t>   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nl-NL" dirty="0"/>
              <a:t> in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students</a:t>
            </a:r>
          </a:p>
          <a:p>
            <a:r>
              <a:rPr lang="nl-NL" dirty="0"/>
              <a:t>   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s.Courses.Contains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webEng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nl-NL" dirty="0"/>
              <a:t>    select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s.Name</a:t>
            </a:r>
            <a:r>
              <a:rPr lang="nl-NL" dirty="0"/>
              <a:t>;</a:t>
            </a:r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webEngStudents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students</a:t>
            </a:r>
          </a:p>
          <a:p>
            <a:r>
              <a:rPr lang="nl-NL" dirty="0"/>
              <a:t>    .</a:t>
            </a:r>
            <a:r>
              <a:rPr lang="nl-NL" dirty="0" err="1"/>
              <a:t>Where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/>
              <a:t>s =&gt;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s.Courses.Contains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webEng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)) 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// “filter”</a:t>
            </a:r>
          </a:p>
          <a:p>
            <a:r>
              <a:rPr lang="nl-NL" dirty="0"/>
              <a:t>    .Select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/>
              <a:t>s =&gt;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s.Name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);                   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// “map”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409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27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Thema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4B295F0-724B-4E4E-8D78-157EADA540EA}" vid="{5E5200B7-9506-4BFB-BC4D-47E8ABF3C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1374</TotalTime>
  <Words>1236</Words>
  <Application>Microsoft Office PowerPoint</Application>
  <PresentationFormat>Breedbeeld</PresentationFormat>
  <Paragraphs>217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Cascadia Code</vt:lpstr>
      <vt:lpstr>Segoe UI Light</vt:lpstr>
      <vt:lpstr>Segoe UI Semilight</vt:lpstr>
      <vt:lpstr>Default Theme</vt:lpstr>
      <vt:lpstr>PowerPoint-presentatie</vt:lpstr>
      <vt:lpstr>Languages of the Web</vt:lpstr>
      <vt:lpstr>Outline</vt:lpstr>
      <vt:lpstr>C# - Development</vt:lpstr>
      <vt:lpstr>C# - Technical</vt:lpstr>
      <vt:lpstr>C# - Code Style</vt:lpstr>
      <vt:lpstr>Properties</vt:lpstr>
      <vt:lpstr>Attributes</vt:lpstr>
      <vt:lpstr>LINQ</vt:lpstr>
      <vt:lpstr>Collections</vt:lpstr>
      <vt:lpstr>.NET (Framework/Core)</vt:lpstr>
      <vt:lpstr>.NET</vt:lpstr>
      <vt:lpstr>ASP.NET Core</vt:lpstr>
      <vt:lpstr>JavaScript - Development</vt:lpstr>
      <vt:lpstr>TypeScript - Development</vt:lpstr>
      <vt:lpstr>TypeScript - Technical</vt:lpstr>
      <vt:lpstr>TypeScript – Code Style</vt:lpstr>
      <vt:lpstr>var or let or const?</vt:lpstr>
      <vt:lpstr>Prototypes and Classes</vt:lpstr>
      <vt:lpstr>Decorations</vt:lpstr>
      <vt:lpstr>List Operations</vt:lpstr>
      <vt:lpstr>Ecosystem</vt:lpstr>
      <vt:lpstr>Generics</vt:lpstr>
      <vt:lpstr>Asynchronicity</vt:lpstr>
      <vt:lpstr>Inversion of Control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Floris Westerman</dc:creator>
  <cp:lastModifiedBy>Floris Westerman</cp:lastModifiedBy>
  <cp:revision>35</cp:revision>
  <dcterms:created xsi:type="dcterms:W3CDTF">2022-12-01T00:54:04Z</dcterms:created>
  <dcterms:modified xsi:type="dcterms:W3CDTF">2022-12-01T23:48:49Z</dcterms:modified>
</cp:coreProperties>
</file>