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3" r:id="rId15"/>
    <p:sldId id="260" r:id="rId16"/>
    <p:sldId id="272" r:id="rId17"/>
    <p:sldId id="261" r:id="rId18"/>
    <p:sldId id="274" r:id="rId19"/>
    <p:sldId id="271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B2939-EF81-4A1D-88EF-1F914C71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0" y="1757664"/>
            <a:ext cx="8640000" cy="1468800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83C1D55-BE30-4913-97C9-8A4B5805F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907F19-5F58-4B00-A2D6-15BE9E68F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0000" y="3060000"/>
            <a:ext cx="8640000" cy="2232000"/>
          </a:xfrm>
        </p:spPr>
        <p:txBody>
          <a:bodyPr anchor="t"/>
          <a:lstStyle>
            <a:lvl1pPr marL="72000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0239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gin/Ei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099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2845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>
            <a:lvl1pPr marL="720725" indent="-360363">
              <a:buFont typeface="+mj-lt"/>
              <a:buAutoNum type="arabicPeriod"/>
              <a:defRPr/>
            </a:lvl1pPr>
            <a:lvl2pPr marL="1073150" indent="-352425" defTabSz="193675">
              <a:buFont typeface="+mj-lt"/>
              <a:buAutoNum type="arabicPeriod"/>
              <a:defRPr sz="2000"/>
            </a:lvl2pPr>
            <a:lvl3pPr marL="1433513" indent="-342900">
              <a:buFont typeface="+mj-lt"/>
              <a:buAutoNum type="arabicPeriod"/>
              <a:defRPr/>
            </a:lvl3pPr>
            <a:lvl4pPr marL="1793875" indent="-358775">
              <a:buFont typeface="+mj-lt"/>
              <a:buAutoNum type="arabicPeriod"/>
              <a:defRPr sz="1600"/>
            </a:lvl4pPr>
            <a:lvl5pPr marL="2154238" indent="-358775">
              <a:buFont typeface="+mj-lt"/>
              <a:buAutoNum type="arabicPeriod"/>
              <a:defRPr sz="14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7788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CD8CB388-72B4-45F4-9CEE-02D7C0DDD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20969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A0032-55EC-45BB-8CD4-D2176F66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C1806A5-B5F0-47EE-A693-48769535ED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Tijdelijke aanduiding voor afbeelding 5">
            <a:extLst>
              <a:ext uri="{FF2B5EF4-FFF2-40B4-BE49-F238E27FC236}">
                <a16:creationId xmlns:a16="http://schemas.microsoft.com/office/drawing/2014/main" id="{CC0BC91D-39B5-4E20-9599-C294C368A5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20000" y="4838400"/>
            <a:ext cx="8280000" cy="18684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69DEDFC-133F-4A96-9D59-88BAC6BE1F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57158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Ho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02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272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0.00052 -0.13055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965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18EBA5D4-36D4-40AE-B410-C7D5B25328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01218"/>
            <a:ext cx="12192000" cy="2456781"/>
          </a:xfrm>
          <a:solidFill>
            <a:schemeClr val="tx1">
              <a:alpha val="75000"/>
            </a:schemeClr>
          </a:solidFill>
        </p:spPr>
        <p:txBody>
          <a:bodyPr lIns="2628000" anchor="ctr" anchorCtr="0"/>
          <a:lstStyle>
            <a:lvl1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  <a:lvl2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2pPr>
            <a:lvl3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3pPr>
            <a:lvl4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4pPr>
            <a:lvl5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323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3.95833E-6 -0.272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20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0.00052 -0.13055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9653"/>
                    </p:animMotion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2" presetClass="path" presetSubtype="0" fill="hold" nodeType="withEffect">
                  <p:stCondLst>
                    <p:cond delay="0"/>
                  </p:stCondLst>
                  <p:childTnLst>
                    <p:animMotion origin="layout" path="M 0 -3.33333E-6 L 0 0.35556 " pathEditMode="fixed" rAng="0" ptsTypes="AA">
                      <p:cBhvr>
                        <p:cTn dur="50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7778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F798E-336A-47E3-AC2C-AB380B37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F0E6AA1-4568-4472-8FFD-399DA7B82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126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4A022AE-6BF3-4A6D-B0DD-4AAA8BCE4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61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520000" y="2664846"/>
            <a:ext cx="8280000" cy="1143000"/>
          </a:xfrm>
          <a:prstGeom prst="rect">
            <a:avLst/>
          </a:prstGeom>
        </p:spPr>
        <p:txBody>
          <a:bodyPr vert="horz" lIns="810000" tIns="45720" rIns="91440" bIns="45720" rtlCol="0" anchor="b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520000" y="2970000"/>
            <a:ext cx="8280000" cy="186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Met cijfer</a:t>
            </a:r>
          </a:p>
          <a:p>
            <a:pPr lvl="2"/>
            <a:r>
              <a:rPr lang="nl-NL" dirty="0"/>
              <a:t>Tweede</a:t>
            </a:r>
          </a:p>
          <a:p>
            <a:pPr lvl="3"/>
            <a:r>
              <a:rPr lang="nl-NL" dirty="0"/>
              <a:t>Met cijfer</a:t>
            </a:r>
          </a:p>
          <a:p>
            <a:pPr lvl="4"/>
            <a:r>
              <a:rPr lang="nl-NL" dirty="0"/>
              <a:t>Derde met cijfer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164824" y="197127"/>
            <a:ext cx="821499" cy="5161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i="1">
                <a:solidFill>
                  <a:schemeClr val="tx1">
                    <a:tint val="75000"/>
                  </a:schemeClr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731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5" r:id="rId4"/>
    <p:sldLayoutId id="2147483666" r:id="rId5"/>
    <p:sldLayoutId id="2147483667" r:id="rId6"/>
    <p:sldLayoutId id="2147483669" r:id="rId7"/>
    <p:sldLayoutId id="2147483668" r:id="rId8"/>
    <p:sldLayoutId id="2147483663" r:id="rId9"/>
    <p:sldLayoutId id="2147483664" r:id="rId10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3.95833E-6 -2.96296E-6 " pathEditMode="relative" rAng="0" ptsTypes="AA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6" y="-3125"/>
                    </p:animMotion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38576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720000" indent="0" algn="l" defTabSz="180000" rtl="0" eaLnBrk="1" latinLnBrk="0" hangingPunct="1">
        <a:spcBef>
          <a:spcPct val="20000"/>
        </a:spcBef>
        <a:buFont typeface="Arial" panose="020B0604020202020204" pitchFamily="34" charset="0"/>
        <a:buNone/>
        <a:tabLst>
          <a:tab pos="180000" algn="l"/>
        </a:tabLst>
        <a:defRPr sz="21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1pPr>
      <a:lvl2pPr marL="72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2pPr>
      <a:lvl3pPr marL="1080000" indent="0" algn="l" defTabSz="1800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3pPr>
      <a:lvl4pPr marL="108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4pPr>
      <a:lvl5pPr marL="126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01">
          <p15:clr>
            <a:srgbClr val="F26B43"/>
          </p15:clr>
        </p15:guide>
        <p15:guide id="2" pos="279">
          <p15:clr>
            <a:srgbClr val="F26B43"/>
          </p15:clr>
        </p15:guide>
        <p15:guide id="3" pos="937">
          <p15:clr>
            <a:srgbClr val="F26B43"/>
          </p15:clr>
        </p15:guide>
        <p15:guide id="4" pos="67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8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BBA30-C059-49D8-A0C1-D3DB6F93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Templating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08EF102-C460-4F68-9497-F4F71E0CE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9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42F530-E2D3-43BF-AC64-5116954A87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HTML re-</a:t>
            </a:r>
            <a:r>
              <a:rPr lang="nl-NL" dirty="0" err="1"/>
              <a:t>use</a:t>
            </a:r>
            <a:r>
              <a:rPr lang="nl-NL" dirty="0"/>
              <a:t> in a template</a:t>
            </a:r>
          </a:p>
          <a:p>
            <a:r>
              <a:rPr lang="nl-NL" dirty="0" err="1"/>
              <a:t>Variable</a:t>
            </a:r>
            <a:r>
              <a:rPr lang="nl-NL" dirty="0"/>
              <a:t> data </a:t>
            </a:r>
            <a:r>
              <a:rPr lang="nl-NL" dirty="0" err="1"/>
              <a:t>supported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“</a:t>
            </a:r>
            <a:r>
              <a:rPr lang="nl-NL" dirty="0" err="1"/>
              <a:t>slots</a:t>
            </a:r>
            <a:r>
              <a:rPr lang="nl-NL" dirty="0"/>
              <a:t>”</a:t>
            </a:r>
          </a:p>
          <a:p>
            <a:endParaRPr lang="nl-NL" dirty="0"/>
          </a:p>
          <a:p>
            <a:r>
              <a:rPr lang="nl-NL" dirty="0" err="1"/>
              <a:t>Honestly</a:t>
            </a:r>
            <a:r>
              <a:rPr lang="nl-NL" dirty="0"/>
              <a:t>: </a:t>
            </a:r>
            <a:r>
              <a:rPr lang="nl-NL" dirty="0" err="1"/>
              <a:t>quite</a:t>
            </a:r>
            <a:r>
              <a:rPr lang="nl-NL" dirty="0"/>
              <a:t> </a:t>
            </a:r>
            <a:r>
              <a:rPr lang="nl-NL" dirty="0" err="1"/>
              <a:t>limited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72DB4E2-687C-438A-B578-1C5CAD352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&lt;template </a:t>
            </a:r>
            <a:r>
              <a:rPr lang="nl-NL" dirty="0" err="1"/>
              <a:t>id</a:t>
            </a:r>
            <a:r>
              <a:rPr lang="nl-NL" dirty="0"/>
              <a:t>=“</a:t>
            </a:r>
            <a:r>
              <a:rPr lang="nl-NL" dirty="0" err="1"/>
              <a:t>my</a:t>
            </a:r>
            <a:r>
              <a:rPr lang="nl-NL" dirty="0"/>
              <a:t>-header”&gt;</a:t>
            </a:r>
            <a:br>
              <a:rPr lang="nl-NL" dirty="0"/>
            </a:br>
            <a:r>
              <a:rPr lang="nl-NL" dirty="0"/>
              <a:t>    &lt;h1&gt;&lt;slot name=“</a:t>
            </a:r>
            <a:r>
              <a:rPr lang="nl-NL" dirty="0" err="1"/>
              <a:t>text</a:t>
            </a:r>
            <a:r>
              <a:rPr lang="nl-NL" dirty="0"/>
              <a:t>”&gt;&lt;/slot&gt;&lt;/h1&gt;</a:t>
            </a:r>
            <a:br>
              <a:rPr lang="nl-NL" dirty="0"/>
            </a:br>
            <a:r>
              <a:rPr lang="nl-NL" dirty="0"/>
              <a:t>&lt;/template&gt;</a:t>
            </a:r>
          </a:p>
          <a:p>
            <a:endParaRPr lang="nl-NL" dirty="0"/>
          </a:p>
          <a:p>
            <a:r>
              <a:rPr lang="nl-NL" dirty="0"/>
              <a:t>&lt;</a:t>
            </a:r>
            <a:r>
              <a:rPr lang="nl-NL" dirty="0" err="1"/>
              <a:t>my</a:t>
            </a:r>
            <a:r>
              <a:rPr lang="nl-NL" dirty="0"/>
              <a:t>-element&gt;&lt;span slot=“</a:t>
            </a:r>
            <a:r>
              <a:rPr lang="nl-NL" dirty="0" err="1"/>
              <a:t>text</a:t>
            </a:r>
            <a:r>
              <a:rPr lang="nl-NL" dirty="0"/>
              <a:t>”&gt;Header&lt;/span&gt;&lt;/</a:t>
            </a:r>
            <a:r>
              <a:rPr lang="nl-NL" dirty="0" err="1"/>
              <a:t>my</a:t>
            </a:r>
            <a:r>
              <a:rPr lang="nl-NL" dirty="0"/>
              <a:t>-element&gt;</a:t>
            </a:r>
          </a:p>
          <a:p>
            <a:endParaRPr lang="nl-NL" dirty="0"/>
          </a:p>
          <a:p>
            <a:r>
              <a:rPr lang="nl-NL" dirty="0"/>
              <a:t>// In element </a:t>
            </a:r>
            <a:r>
              <a:rPr lang="nl-NL" dirty="0" err="1"/>
              <a:t>constructor</a:t>
            </a:r>
            <a:br>
              <a:rPr lang="nl-NL" dirty="0"/>
            </a:br>
            <a:r>
              <a:rPr lang="nl-NL" dirty="0" err="1"/>
              <a:t>shadowRoot.appendChild</a:t>
            </a:r>
            <a:r>
              <a:rPr lang="nl-NL" dirty="0"/>
              <a:t>(</a:t>
            </a:r>
            <a:r>
              <a:rPr lang="nl-NL" dirty="0" err="1"/>
              <a:t>template.content.cloneNode</a:t>
            </a:r>
            <a:r>
              <a:rPr lang="nl-NL" dirty="0"/>
              <a:t>(</a:t>
            </a:r>
            <a:r>
              <a:rPr lang="nl-NL" dirty="0" err="1"/>
              <a:t>true</a:t>
            </a:r>
            <a:r>
              <a:rPr lang="nl-NL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60070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3FED10A-1D4A-4D47-B6B4-F5A496D4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Live </a:t>
            </a:r>
            <a:r>
              <a:rPr lang="nl-NL" dirty="0" err="1"/>
              <a:t>Coding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55E6281-1552-4B87-BD51-561C103761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10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85B7477-6840-4751-95C6-5A15DE0B2C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“</a:t>
            </a:r>
            <a:r>
              <a:rPr lang="nl-NL" dirty="0" err="1"/>
              <a:t>Vanilla</a:t>
            </a:r>
            <a:r>
              <a:rPr lang="nl-NL" dirty="0"/>
              <a:t>” front-end: no </a:t>
            </a:r>
            <a:r>
              <a:rPr lang="nl-NL" dirty="0" err="1"/>
              <a:t>plugins</a:t>
            </a:r>
            <a:endParaRPr lang="nl-NL" dirty="0"/>
          </a:p>
          <a:p>
            <a:r>
              <a:rPr lang="nl-NL" dirty="0" err="1"/>
              <a:t>Demonstrating</a:t>
            </a:r>
            <a:r>
              <a:rPr lang="nl-NL" dirty="0"/>
              <a:t> </a:t>
            </a:r>
            <a:r>
              <a:rPr lang="nl-NL" dirty="0" err="1"/>
              <a:t>fundamental</a:t>
            </a:r>
            <a:r>
              <a:rPr lang="nl-NL" dirty="0"/>
              <a:t> </a:t>
            </a:r>
            <a:r>
              <a:rPr lang="nl-NL" dirty="0" err="1"/>
              <a:t>principles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794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5EA87-AC84-4CD3-89CA-CEDA0E22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Challenges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Web </a:t>
            </a:r>
            <a:r>
              <a:rPr lang="nl-NL" dirty="0" err="1"/>
              <a:t>Components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B9AEB72-11B6-4A77-B6FB-56EA0E2C4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11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41C867-C28C-40B5-AAAE-11484D21BF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Templates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included</a:t>
            </a:r>
            <a:r>
              <a:rPr lang="nl-NL" dirty="0"/>
              <a:t> </a:t>
            </a:r>
            <a:r>
              <a:rPr lang="nl-NL" dirty="0" err="1"/>
              <a:t>dynamically</a:t>
            </a:r>
            <a:endParaRPr lang="nl-NL" dirty="0"/>
          </a:p>
          <a:p>
            <a:r>
              <a:rPr lang="nl-NL" dirty="0"/>
              <a:t>Templates have </a:t>
            </a:r>
            <a:r>
              <a:rPr lang="nl-NL" dirty="0" err="1"/>
              <a:t>limited</a:t>
            </a:r>
            <a:r>
              <a:rPr lang="nl-NL" dirty="0"/>
              <a:t> </a:t>
            </a:r>
            <a:r>
              <a:rPr lang="nl-NL" dirty="0" err="1"/>
              <a:t>functionality</a:t>
            </a:r>
            <a:endParaRPr lang="nl-NL" dirty="0"/>
          </a:p>
          <a:p>
            <a:r>
              <a:rPr lang="nl-NL" dirty="0" err="1"/>
              <a:t>Instantiation</a:t>
            </a:r>
            <a:r>
              <a:rPr lang="nl-NL" dirty="0"/>
              <a:t> of templates in JS is </a:t>
            </a:r>
            <a:r>
              <a:rPr lang="nl-NL" dirty="0" err="1"/>
              <a:t>quite</a:t>
            </a:r>
            <a:r>
              <a:rPr lang="nl-NL" dirty="0"/>
              <a:t> complex</a:t>
            </a:r>
          </a:p>
          <a:p>
            <a:r>
              <a:rPr lang="nl-NL" dirty="0" err="1"/>
              <a:t>Larger</a:t>
            </a:r>
            <a:r>
              <a:rPr lang="nl-NL" dirty="0"/>
              <a:t> </a:t>
            </a:r>
            <a:r>
              <a:rPr lang="nl-NL" dirty="0" err="1"/>
              <a:t>applications</a:t>
            </a:r>
            <a:r>
              <a:rPr lang="nl-NL" dirty="0"/>
              <a:t> no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manageable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574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3B7E4-90F5-4099-B92A-F0288029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 the Horizon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B1F9E09-9C73-4B1E-B62B-D63A45891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12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668C14-F9F0-4EF2-9C81-75C2469709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69999"/>
            <a:ext cx="8280000" cy="2413033"/>
          </a:xfrm>
        </p:spPr>
        <p:txBody>
          <a:bodyPr>
            <a:normAutofit/>
          </a:bodyPr>
          <a:lstStyle/>
          <a:p>
            <a:r>
              <a:rPr lang="nl-NL" dirty="0"/>
              <a:t>HTML Modules to combine </a:t>
            </a:r>
            <a:r>
              <a:rPr lang="nl-NL" dirty="0" err="1"/>
              <a:t>style</a:t>
            </a:r>
            <a:r>
              <a:rPr lang="nl-NL" dirty="0"/>
              <a:t>, script, and template</a:t>
            </a:r>
          </a:p>
          <a:p>
            <a:r>
              <a:rPr lang="nl-NL" dirty="0" err="1"/>
              <a:t>Easier</a:t>
            </a:r>
            <a:r>
              <a:rPr lang="nl-NL" dirty="0"/>
              <a:t> template </a:t>
            </a:r>
            <a:r>
              <a:rPr lang="nl-NL" dirty="0" err="1"/>
              <a:t>instantiation</a:t>
            </a:r>
            <a:endParaRPr lang="nl-NL" dirty="0"/>
          </a:p>
          <a:p>
            <a:r>
              <a:rPr lang="nl-NL" dirty="0"/>
              <a:t>CSS Modules </a:t>
            </a:r>
            <a:r>
              <a:rPr lang="nl-NL" dirty="0" err="1"/>
              <a:t>already</a:t>
            </a:r>
            <a:r>
              <a:rPr lang="nl-NL" dirty="0"/>
              <a:t> in </a:t>
            </a:r>
            <a:r>
              <a:rPr lang="nl-NL" dirty="0" err="1"/>
              <a:t>some</a:t>
            </a:r>
            <a:r>
              <a:rPr lang="nl-NL" dirty="0"/>
              <a:t> browsers</a:t>
            </a:r>
          </a:p>
          <a:p>
            <a:endParaRPr lang="nl-NL" dirty="0"/>
          </a:p>
          <a:p>
            <a:r>
              <a:rPr lang="nl-NL" dirty="0"/>
              <a:t>For </a:t>
            </a:r>
            <a:r>
              <a:rPr lang="nl-NL" dirty="0" err="1"/>
              <a:t>now</a:t>
            </a:r>
            <a:r>
              <a:rPr lang="nl-NL" dirty="0"/>
              <a:t>: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plugins</a:t>
            </a:r>
            <a:r>
              <a:rPr lang="nl-NL" dirty="0"/>
              <a:t> for web </a:t>
            </a:r>
            <a:r>
              <a:rPr lang="nl-NL" dirty="0" err="1"/>
              <a:t>components</a:t>
            </a:r>
            <a:endParaRPr lang="nl-NL" dirty="0"/>
          </a:p>
          <a:p>
            <a:r>
              <a:rPr lang="nl-NL" dirty="0"/>
              <a:t>Or: SPA </a:t>
            </a:r>
            <a:r>
              <a:rPr lang="nl-NL" dirty="0" err="1"/>
              <a:t>frameworks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39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827D6-09F4-481C-881D-4FC373AB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SPA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DA43392-95BE-45CC-893D-755D8D6CAE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13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B0719CA-B035-4CB9-A8BD-74CBAC6ADF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Many</a:t>
            </a:r>
            <a:r>
              <a:rPr lang="nl-NL" dirty="0"/>
              <a:t> features:</a:t>
            </a:r>
          </a:p>
          <a:p>
            <a:pPr lvl="3"/>
            <a:r>
              <a:rPr lang="nl-NL" dirty="0"/>
              <a:t>Routing</a:t>
            </a:r>
          </a:p>
          <a:p>
            <a:pPr lvl="3"/>
            <a:r>
              <a:rPr lang="nl-NL" dirty="0"/>
              <a:t>State/storage management</a:t>
            </a:r>
          </a:p>
          <a:p>
            <a:pPr lvl="3"/>
            <a:r>
              <a:rPr lang="nl-NL" dirty="0"/>
              <a:t>Full-</a:t>
            </a:r>
            <a:r>
              <a:rPr lang="nl-NL" dirty="0" err="1"/>
              <a:t>fledged</a:t>
            </a:r>
            <a:r>
              <a:rPr lang="nl-NL" dirty="0"/>
              <a:t> modules and templating</a:t>
            </a:r>
          </a:p>
        </p:txBody>
      </p:sp>
    </p:spTree>
    <p:extLst>
      <p:ext uri="{BB962C8B-B14F-4D97-AF65-F5344CB8AC3E}">
        <p14:creationId xmlns:p14="http://schemas.microsoft.com/office/powerpoint/2010/main" val="246913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68B8B-1E0B-4527-B51C-39DD9F36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(SPA) </a:t>
            </a:r>
            <a:r>
              <a:rPr lang="nl-NL" dirty="0" err="1"/>
              <a:t>Challenges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11339E-9C15-4602-AAFB-4DC14C0BE5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14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6D12BB3-6056-46B7-A26D-4DBB86D2FB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How does the </a:t>
            </a:r>
            <a:r>
              <a:rPr lang="nl-NL" dirty="0" err="1"/>
              <a:t>frontend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where</a:t>
            </a:r>
            <a:r>
              <a:rPr lang="nl-NL" dirty="0"/>
              <a:t> the API </a:t>
            </a:r>
            <a:r>
              <a:rPr lang="nl-NL" dirty="0" err="1"/>
              <a:t>lives</a:t>
            </a:r>
            <a:r>
              <a:rPr lang="nl-NL" dirty="0"/>
              <a:t>?</a:t>
            </a:r>
          </a:p>
          <a:p>
            <a:r>
              <a:rPr lang="nl-NL" dirty="0"/>
              <a:t>Search Engine </a:t>
            </a:r>
            <a:r>
              <a:rPr lang="nl-NL" dirty="0" err="1"/>
              <a:t>Optimization</a:t>
            </a:r>
            <a:endParaRPr lang="nl-NL" dirty="0"/>
          </a:p>
          <a:p>
            <a:r>
              <a:rPr lang="nl-NL" dirty="0" err="1"/>
              <a:t>Social</a:t>
            </a:r>
            <a:r>
              <a:rPr lang="nl-NL" dirty="0"/>
              <a:t> Media Previews</a:t>
            </a:r>
          </a:p>
          <a:p>
            <a:r>
              <a:rPr lang="nl-NL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12412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86329-2318-40F6-A88B-AA045CF1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SPA </a:t>
            </a:r>
            <a:r>
              <a:rPr lang="nl-NL" dirty="0" err="1"/>
              <a:t>Horizons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47B5D43-02D6-4F81-A596-F1B68A540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15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33CE148-F009-427B-B8FE-F6C3B5896E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Integrated</a:t>
            </a:r>
            <a:r>
              <a:rPr lang="nl-NL" dirty="0"/>
              <a:t> front-end and </a:t>
            </a:r>
            <a:r>
              <a:rPr lang="nl-NL" dirty="0" err="1"/>
              <a:t>back-end</a:t>
            </a:r>
            <a:endParaRPr lang="nl-NL" dirty="0"/>
          </a:p>
          <a:p>
            <a:r>
              <a:rPr lang="nl-NL" dirty="0"/>
              <a:t>Beyond </a:t>
            </a:r>
            <a:r>
              <a:rPr lang="nl-NL" dirty="0" err="1"/>
              <a:t>JavaScript</a:t>
            </a:r>
            <a:r>
              <a:rPr lang="nl-NL" dirty="0"/>
              <a:t>: </a:t>
            </a:r>
            <a:r>
              <a:rPr lang="nl-NL" dirty="0" err="1"/>
              <a:t>WebAssembly</a:t>
            </a:r>
            <a:endParaRPr lang="nl-NL" dirty="0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D784DE62-6DAC-4EC4-B0C0-0BA00C9359C0}"/>
              </a:ext>
            </a:extLst>
          </p:cNvPr>
          <p:cNvGrpSpPr/>
          <p:nvPr/>
        </p:nvGrpSpPr>
        <p:grpSpPr>
          <a:xfrm>
            <a:off x="6849237" y="3895895"/>
            <a:ext cx="3950765" cy="2034061"/>
            <a:chOff x="6630858" y="3898900"/>
            <a:chExt cx="3950765" cy="2034061"/>
          </a:xfrm>
        </p:grpSpPr>
        <p:pic>
          <p:nvPicPr>
            <p:cNvPr id="6" name="Graphic 5" descr="Server silhouet">
              <a:extLst>
                <a:ext uri="{FF2B5EF4-FFF2-40B4-BE49-F238E27FC236}">
                  <a16:creationId xmlns:a16="http://schemas.microsoft.com/office/drawing/2014/main" id="{DB7B9159-2362-4B43-B6AB-F0BF67078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49041" y="3898900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Internet silhouet">
              <a:extLst>
                <a:ext uri="{FF2B5EF4-FFF2-40B4-BE49-F238E27FC236}">
                  <a16:creationId xmlns:a16="http://schemas.microsoft.com/office/drawing/2014/main" id="{3B570E24-81C9-4262-ADB3-5CB48EBA5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67223" y="4458731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Webontwerp silhouet">
              <a:extLst>
                <a:ext uri="{FF2B5EF4-FFF2-40B4-BE49-F238E27FC236}">
                  <a16:creationId xmlns:a16="http://schemas.microsoft.com/office/drawing/2014/main" id="{E1C8A33E-2375-4547-9279-37E444FE2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30858" y="389890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Database silhouet">
              <a:extLst>
                <a:ext uri="{FF2B5EF4-FFF2-40B4-BE49-F238E27FC236}">
                  <a16:creationId xmlns:a16="http://schemas.microsoft.com/office/drawing/2014/main" id="{D8E10930-7F8D-44B1-9CF7-DE5005074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30858" y="5018561"/>
              <a:ext cx="914400" cy="914400"/>
            </a:xfrm>
            <a:prstGeom prst="rect">
              <a:avLst/>
            </a:prstGeom>
          </p:spPr>
        </p:pic>
        <p:cxnSp>
          <p:nvCxnSpPr>
            <p:cNvPr id="10" name="Rechte verbindingslijn met pijl 43">
              <a:extLst>
                <a:ext uri="{FF2B5EF4-FFF2-40B4-BE49-F238E27FC236}">
                  <a16:creationId xmlns:a16="http://schemas.microsoft.com/office/drawing/2014/main" id="{A0E33C14-A997-4A36-8FAA-F5794DBEBB1C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7545258" y="4356100"/>
              <a:ext cx="6037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met pijl 43">
              <a:extLst>
                <a:ext uri="{FF2B5EF4-FFF2-40B4-BE49-F238E27FC236}">
                  <a16:creationId xmlns:a16="http://schemas.microsoft.com/office/drawing/2014/main" id="{A0B604D6-7ED4-44B9-A2ED-EF25C7385F70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>
              <a:off x="7545258" y="5475761"/>
              <a:ext cx="6037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met pijl 43">
              <a:extLst>
                <a:ext uri="{FF2B5EF4-FFF2-40B4-BE49-F238E27FC236}">
                  <a16:creationId xmlns:a16="http://schemas.microsoft.com/office/drawing/2014/main" id="{15D27E59-69A1-42B5-870D-E1D2B9048FEB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9063441" y="4356100"/>
              <a:ext cx="603782" cy="55983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aphic 12" descr="Server silhouet">
              <a:extLst>
                <a:ext uri="{FF2B5EF4-FFF2-40B4-BE49-F238E27FC236}">
                  <a16:creationId xmlns:a16="http://schemas.microsoft.com/office/drawing/2014/main" id="{3C1F4922-9E3E-4C75-B4F0-678F31048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49041" y="5018561"/>
              <a:ext cx="914400" cy="914400"/>
            </a:xfrm>
            <a:prstGeom prst="rect">
              <a:avLst/>
            </a:prstGeom>
          </p:spPr>
        </p:pic>
        <p:cxnSp>
          <p:nvCxnSpPr>
            <p:cNvPr id="14" name="Rechte verbindingslijn met pijl 43">
              <a:extLst>
                <a:ext uri="{FF2B5EF4-FFF2-40B4-BE49-F238E27FC236}">
                  <a16:creationId xmlns:a16="http://schemas.microsoft.com/office/drawing/2014/main" id="{65D78E87-FB07-477A-B09F-2E7DB8F85BCB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9063441" y="4915931"/>
              <a:ext cx="603782" cy="55983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met pijl 43">
              <a:extLst>
                <a:ext uri="{FF2B5EF4-FFF2-40B4-BE49-F238E27FC236}">
                  <a16:creationId xmlns:a16="http://schemas.microsoft.com/office/drawing/2014/main" id="{82D8F037-5D5A-44EE-8C2A-9136B11C01A5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7545258" y="4356100"/>
              <a:ext cx="603783" cy="111966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prstDash val="dash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08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13334 L 2.08333E-6 -3.703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20D83-D14E-42A2-9F5F-24BCD44F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Browser Support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2286311-4585-473F-A274-0B7E56EBC1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16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4FF4F1-132D-4543-80B4-52B5B68BF2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Less</a:t>
            </a:r>
            <a:r>
              <a:rPr lang="nl-NL" dirty="0"/>
              <a:t> and </a:t>
            </a:r>
            <a:r>
              <a:rPr lang="nl-NL" dirty="0" err="1"/>
              <a:t>less</a:t>
            </a:r>
            <a:r>
              <a:rPr lang="nl-NL" dirty="0"/>
              <a:t> of </a:t>
            </a:r>
            <a:r>
              <a:rPr lang="nl-NL" dirty="0" err="1"/>
              <a:t>an</a:t>
            </a:r>
            <a:r>
              <a:rPr lang="nl-NL" dirty="0"/>
              <a:t> issue</a:t>
            </a:r>
          </a:p>
          <a:p>
            <a:r>
              <a:rPr lang="nl-NL" dirty="0" err="1"/>
              <a:t>Many</a:t>
            </a:r>
            <a:r>
              <a:rPr lang="nl-NL" dirty="0"/>
              <a:t> pre-processors </a:t>
            </a:r>
            <a:r>
              <a:rPr lang="nl-NL" dirty="0" err="1"/>
              <a:t>available</a:t>
            </a:r>
            <a:endParaRPr lang="nl-NL" dirty="0"/>
          </a:p>
          <a:p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for </a:t>
            </a:r>
            <a:r>
              <a:rPr lang="nl-NL" dirty="0" err="1"/>
              <a:t>TypeScript</a:t>
            </a:r>
            <a:r>
              <a:rPr lang="nl-NL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91311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34E17-1C85-4DC0-9402-3AA84895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</a:t>
            </a:r>
            <a:r>
              <a:rPr lang="nl-NL" dirty="0" err="1"/>
              <a:t>Tutorials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4C46E02-F9EF-4400-AD95-AB632C9EE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17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F347D38-FF2C-4037-9F1A-98A5B0140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Tomorrow</a:t>
            </a:r>
            <a:r>
              <a:rPr lang="nl-NL" dirty="0"/>
              <a:t>: </a:t>
            </a:r>
            <a:r>
              <a:rPr lang="nl-NL" dirty="0" err="1"/>
              <a:t>Svelte</a:t>
            </a:r>
            <a:endParaRPr lang="nl-NL" dirty="0"/>
          </a:p>
          <a:p>
            <a:r>
              <a:rPr lang="nl-NL" dirty="0" err="1"/>
              <a:t>After</a:t>
            </a:r>
            <a:r>
              <a:rPr lang="nl-NL" dirty="0"/>
              <a:t> Christmas: Deployment</a:t>
            </a:r>
          </a:p>
        </p:txBody>
      </p:sp>
    </p:spTree>
    <p:extLst>
      <p:ext uri="{BB962C8B-B14F-4D97-AF65-F5344CB8AC3E}">
        <p14:creationId xmlns:p14="http://schemas.microsoft.com/office/powerpoint/2010/main" val="60055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98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18076-F04C-4FC4-A5D2-7A17F3D5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Frontend</a:t>
            </a:r>
            <a:r>
              <a:rPr lang="nl-NL" dirty="0"/>
              <a:t> Fundamentals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0C224AC-30A4-47C4-8E0A-95199A5386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nl-NL" dirty="0"/>
              <a:t>Oh look!..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shiny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Web Engineering ‘22/’23</a:t>
            </a:r>
          </a:p>
          <a:p>
            <a:r>
              <a:rPr lang="nl-NL" dirty="0"/>
              <a:t>Floris Westerman</a:t>
            </a:r>
          </a:p>
        </p:txBody>
      </p:sp>
    </p:spTree>
    <p:extLst>
      <p:ext uri="{BB962C8B-B14F-4D97-AF65-F5344CB8AC3E}">
        <p14:creationId xmlns:p14="http://schemas.microsoft.com/office/powerpoint/2010/main" val="122937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837A-02D3-48A5-8A64-2F77F9E8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E6D00A1-EA17-44CA-A183-8CF402F1B0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3B1E56-CF3B-4B86-B0F8-0E448376FA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2404718"/>
          </a:xfrm>
        </p:spPr>
        <p:txBody>
          <a:bodyPr>
            <a:normAutofit/>
          </a:bodyPr>
          <a:lstStyle/>
          <a:p>
            <a:r>
              <a:rPr lang="nl-NL" dirty="0"/>
              <a:t>Modern Tools &amp; Technologies</a:t>
            </a:r>
          </a:p>
          <a:p>
            <a:pPr lvl="1"/>
            <a:r>
              <a:rPr lang="nl-NL" dirty="0" err="1"/>
              <a:t>JavaScript</a:t>
            </a:r>
            <a:r>
              <a:rPr lang="nl-NL" dirty="0"/>
              <a:t> Modules</a:t>
            </a:r>
          </a:p>
          <a:p>
            <a:pPr lvl="1"/>
            <a:r>
              <a:rPr lang="nl-NL" dirty="0"/>
              <a:t>Web </a:t>
            </a:r>
            <a:r>
              <a:rPr lang="nl-NL" dirty="0" err="1"/>
              <a:t>Components</a:t>
            </a:r>
            <a:endParaRPr lang="nl-NL" dirty="0"/>
          </a:p>
          <a:p>
            <a:r>
              <a:rPr lang="nl-NL" dirty="0"/>
              <a:t>Live </a:t>
            </a:r>
            <a:r>
              <a:rPr lang="nl-NL" dirty="0" err="1"/>
              <a:t>Coding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186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19F7BD4-0D0C-4D59-9EDC-0F764E72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Server-side </a:t>
            </a:r>
            <a:r>
              <a:rPr lang="nl-NL" dirty="0" err="1"/>
              <a:t>vs</a:t>
            </a:r>
            <a:r>
              <a:rPr lang="nl-NL" dirty="0"/>
              <a:t> client-side </a:t>
            </a:r>
            <a:r>
              <a:rPr lang="nl-NL" dirty="0" err="1"/>
              <a:t>rendering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D8A5D98-FEBE-42FE-AE1F-C5C6768B7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3</a:t>
            </a:fld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DCED6072-5E64-4DC3-9623-3CF9680E4E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As </a:t>
            </a:r>
            <a:r>
              <a:rPr lang="nl-NL" dirty="0" err="1"/>
              <a:t>introduced</a:t>
            </a:r>
            <a:r>
              <a:rPr lang="nl-NL" dirty="0"/>
              <a:t> in </a:t>
            </a:r>
            <a:r>
              <a:rPr lang="nl-NL" dirty="0" err="1"/>
              <a:t>lectures</a:t>
            </a:r>
            <a:endParaRPr lang="nl-NL" dirty="0"/>
          </a:p>
          <a:p>
            <a:r>
              <a:rPr lang="nl-NL" dirty="0"/>
              <a:t>“</a:t>
            </a:r>
            <a:r>
              <a:rPr lang="nl-NL" dirty="0" err="1"/>
              <a:t>Where</a:t>
            </a:r>
            <a:r>
              <a:rPr lang="nl-NL" dirty="0"/>
              <a:t>” </a:t>
            </a:r>
            <a:r>
              <a:rPr lang="nl-NL" dirty="0" err="1"/>
              <a:t>layout</a:t>
            </a:r>
            <a:r>
              <a:rPr lang="nl-NL" dirty="0"/>
              <a:t> and data are </a:t>
            </a:r>
            <a:r>
              <a:rPr lang="nl-NL" dirty="0" err="1"/>
              <a:t>combined</a:t>
            </a:r>
            <a:endParaRPr lang="nl-NL" dirty="0"/>
          </a:p>
          <a:p>
            <a:r>
              <a:rPr lang="nl-NL" dirty="0"/>
              <a:t>Client-side </a:t>
            </a:r>
            <a:r>
              <a:rPr lang="nl-NL" dirty="0" err="1"/>
              <a:t>rendering</a:t>
            </a:r>
            <a:r>
              <a:rPr lang="nl-NL" dirty="0"/>
              <a:t>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a webserver!</a:t>
            </a:r>
          </a:p>
        </p:txBody>
      </p:sp>
      <p:grpSp>
        <p:nvGrpSpPr>
          <p:cNvPr id="67" name="Groep 66">
            <a:extLst>
              <a:ext uri="{FF2B5EF4-FFF2-40B4-BE49-F238E27FC236}">
                <a16:creationId xmlns:a16="http://schemas.microsoft.com/office/drawing/2014/main" id="{E2164CB2-D7C8-440C-9CD4-56DDDFA9FB47}"/>
              </a:ext>
            </a:extLst>
          </p:cNvPr>
          <p:cNvGrpSpPr/>
          <p:nvPr/>
        </p:nvGrpSpPr>
        <p:grpSpPr>
          <a:xfrm>
            <a:off x="1392000" y="3895895"/>
            <a:ext cx="3950765" cy="2034061"/>
            <a:chOff x="1610379" y="3898900"/>
            <a:chExt cx="3950765" cy="2034061"/>
          </a:xfrm>
        </p:grpSpPr>
        <p:pic>
          <p:nvPicPr>
            <p:cNvPr id="10" name="Graphic 9" descr="Server silhouet">
              <a:extLst>
                <a:ext uri="{FF2B5EF4-FFF2-40B4-BE49-F238E27FC236}">
                  <a16:creationId xmlns:a16="http://schemas.microsoft.com/office/drawing/2014/main" id="{DD998354-8237-4AC3-ADC2-D2D08DD1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28562" y="4458731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Internet silhouet">
              <a:extLst>
                <a:ext uri="{FF2B5EF4-FFF2-40B4-BE49-F238E27FC236}">
                  <a16:creationId xmlns:a16="http://schemas.microsoft.com/office/drawing/2014/main" id="{53CF7127-976A-48EC-8E89-3FCDB9089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6744" y="4458731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Webontwerp silhouet">
              <a:extLst>
                <a:ext uri="{FF2B5EF4-FFF2-40B4-BE49-F238E27FC236}">
                  <a16:creationId xmlns:a16="http://schemas.microsoft.com/office/drawing/2014/main" id="{9A3E2F08-6930-4FE7-958D-8BA47CA70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10379" y="3898900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Database silhouet">
              <a:extLst>
                <a:ext uri="{FF2B5EF4-FFF2-40B4-BE49-F238E27FC236}">
                  <a16:creationId xmlns:a16="http://schemas.microsoft.com/office/drawing/2014/main" id="{BBE947BC-00CF-44FE-8C60-9590C96B9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10379" y="5018561"/>
              <a:ext cx="914400" cy="914400"/>
            </a:xfrm>
            <a:prstGeom prst="rect">
              <a:avLst/>
            </a:prstGeom>
          </p:spPr>
        </p:pic>
        <p:cxnSp>
          <p:nvCxnSpPr>
            <p:cNvPr id="44" name="Rechte verbindingslijn met pijl 43">
              <a:extLst>
                <a:ext uri="{FF2B5EF4-FFF2-40B4-BE49-F238E27FC236}">
                  <a16:creationId xmlns:a16="http://schemas.microsoft.com/office/drawing/2014/main" id="{7AB9BCFE-95DB-4180-8E6E-4DB2DC488023}"/>
                </a:ext>
              </a:extLst>
            </p:cNvPr>
            <p:cNvCxnSpPr>
              <a:stCxn id="16" idx="3"/>
              <a:endCxn id="10" idx="1"/>
            </p:cNvCxnSpPr>
            <p:nvPr/>
          </p:nvCxnSpPr>
          <p:spPr>
            <a:xfrm>
              <a:off x="2524779" y="4356100"/>
              <a:ext cx="603783" cy="55983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echte verbindingslijn met pijl 43">
              <a:extLst>
                <a:ext uri="{FF2B5EF4-FFF2-40B4-BE49-F238E27FC236}">
                  <a16:creationId xmlns:a16="http://schemas.microsoft.com/office/drawing/2014/main" id="{870D4495-23C1-4939-879E-4D49B305A28C}"/>
                </a:ext>
              </a:extLst>
            </p:cNvPr>
            <p:cNvCxnSpPr>
              <a:cxnSpLocks/>
              <a:stCxn id="18" idx="3"/>
              <a:endCxn id="10" idx="1"/>
            </p:cNvCxnSpPr>
            <p:nvPr/>
          </p:nvCxnSpPr>
          <p:spPr>
            <a:xfrm flipV="1">
              <a:off x="2524779" y="4915931"/>
              <a:ext cx="603783" cy="55983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Rechte verbindingslijn met pijl 43">
              <a:extLst>
                <a:ext uri="{FF2B5EF4-FFF2-40B4-BE49-F238E27FC236}">
                  <a16:creationId xmlns:a16="http://schemas.microsoft.com/office/drawing/2014/main" id="{EE5337F4-6F9B-44BD-A9F1-2B5DEDDE31E4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4042962" y="4915931"/>
              <a:ext cx="6037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ep 67">
            <a:extLst>
              <a:ext uri="{FF2B5EF4-FFF2-40B4-BE49-F238E27FC236}">
                <a16:creationId xmlns:a16="http://schemas.microsoft.com/office/drawing/2014/main" id="{20424815-8511-42A6-BECC-BFC8FBEBD1D0}"/>
              </a:ext>
            </a:extLst>
          </p:cNvPr>
          <p:cNvGrpSpPr/>
          <p:nvPr/>
        </p:nvGrpSpPr>
        <p:grpSpPr>
          <a:xfrm>
            <a:off x="6849237" y="3895895"/>
            <a:ext cx="3950765" cy="2034061"/>
            <a:chOff x="6630858" y="3898900"/>
            <a:chExt cx="3950765" cy="2034061"/>
          </a:xfrm>
        </p:grpSpPr>
        <p:pic>
          <p:nvPicPr>
            <p:cNvPr id="55" name="Graphic 54" descr="Server silhouet">
              <a:extLst>
                <a:ext uri="{FF2B5EF4-FFF2-40B4-BE49-F238E27FC236}">
                  <a16:creationId xmlns:a16="http://schemas.microsoft.com/office/drawing/2014/main" id="{6894638D-5645-4350-92DE-8683AEDAB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49041" y="3898900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Internet silhouet">
              <a:extLst>
                <a:ext uri="{FF2B5EF4-FFF2-40B4-BE49-F238E27FC236}">
                  <a16:creationId xmlns:a16="http://schemas.microsoft.com/office/drawing/2014/main" id="{C7314C4A-62D6-4B6D-8496-1AFF18827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67223" y="445873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Webontwerp silhouet">
              <a:extLst>
                <a:ext uri="{FF2B5EF4-FFF2-40B4-BE49-F238E27FC236}">
                  <a16:creationId xmlns:a16="http://schemas.microsoft.com/office/drawing/2014/main" id="{227F3301-2347-45C3-90ED-72CEEEB21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30858" y="3898900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Database silhouet">
              <a:extLst>
                <a:ext uri="{FF2B5EF4-FFF2-40B4-BE49-F238E27FC236}">
                  <a16:creationId xmlns:a16="http://schemas.microsoft.com/office/drawing/2014/main" id="{C9CF8A68-C4CB-4C6D-B422-13154A252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30858" y="5018561"/>
              <a:ext cx="914400" cy="914400"/>
            </a:xfrm>
            <a:prstGeom prst="rect">
              <a:avLst/>
            </a:prstGeom>
          </p:spPr>
        </p:pic>
        <p:cxnSp>
          <p:nvCxnSpPr>
            <p:cNvPr id="59" name="Rechte verbindingslijn met pijl 43">
              <a:extLst>
                <a:ext uri="{FF2B5EF4-FFF2-40B4-BE49-F238E27FC236}">
                  <a16:creationId xmlns:a16="http://schemas.microsoft.com/office/drawing/2014/main" id="{EE71D4A5-7CCE-4622-B30F-3F05F78BD473}"/>
                </a:ext>
              </a:extLst>
            </p:cNvPr>
            <p:cNvCxnSpPr>
              <a:stCxn id="57" idx="3"/>
              <a:endCxn id="55" idx="1"/>
            </p:cNvCxnSpPr>
            <p:nvPr/>
          </p:nvCxnSpPr>
          <p:spPr>
            <a:xfrm>
              <a:off x="7545258" y="4356100"/>
              <a:ext cx="6037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Rechte verbindingslijn met pijl 43">
              <a:extLst>
                <a:ext uri="{FF2B5EF4-FFF2-40B4-BE49-F238E27FC236}">
                  <a16:creationId xmlns:a16="http://schemas.microsoft.com/office/drawing/2014/main" id="{C9CE54FE-1946-4465-AC7D-2CD447685E85}"/>
                </a:ext>
              </a:extLst>
            </p:cNvPr>
            <p:cNvCxnSpPr>
              <a:cxnSpLocks/>
              <a:stCxn id="58" idx="3"/>
              <a:endCxn id="62" idx="1"/>
            </p:cNvCxnSpPr>
            <p:nvPr/>
          </p:nvCxnSpPr>
          <p:spPr>
            <a:xfrm>
              <a:off x="7545258" y="5475761"/>
              <a:ext cx="6037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Rechte verbindingslijn met pijl 43">
              <a:extLst>
                <a:ext uri="{FF2B5EF4-FFF2-40B4-BE49-F238E27FC236}">
                  <a16:creationId xmlns:a16="http://schemas.microsoft.com/office/drawing/2014/main" id="{4D36F434-1ED7-448B-B72C-3AFA34E4396B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>
              <a:off x="9063441" y="4356100"/>
              <a:ext cx="603782" cy="55983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Graphic 61" descr="Server silhouet">
              <a:extLst>
                <a:ext uri="{FF2B5EF4-FFF2-40B4-BE49-F238E27FC236}">
                  <a16:creationId xmlns:a16="http://schemas.microsoft.com/office/drawing/2014/main" id="{CD83E13C-6FAC-4E45-9004-ECCE4D09C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49041" y="5018561"/>
              <a:ext cx="914400" cy="914400"/>
            </a:xfrm>
            <a:prstGeom prst="rect">
              <a:avLst/>
            </a:prstGeom>
          </p:spPr>
        </p:pic>
        <p:cxnSp>
          <p:nvCxnSpPr>
            <p:cNvPr id="64" name="Rechte verbindingslijn met pijl 43">
              <a:extLst>
                <a:ext uri="{FF2B5EF4-FFF2-40B4-BE49-F238E27FC236}">
                  <a16:creationId xmlns:a16="http://schemas.microsoft.com/office/drawing/2014/main" id="{2FACE07C-0E7C-4442-9317-012A42B8C92C}"/>
                </a:ext>
              </a:extLst>
            </p:cNvPr>
            <p:cNvCxnSpPr>
              <a:cxnSpLocks/>
              <a:stCxn id="62" idx="3"/>
              <a:endCxn id="56" idx="1"/>
            </p:cNvCxnSpPr>
            <p:nvPr/>
          </p:nvCxnSpPr>
          <p:spPr>
            <a:xfrm flipV="1">
              <a:off x="9063441" y="4915931"/>
              <a:ext cx="603782" cy="55983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827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0648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13334 L 2.08333E-6 -3.703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13334 L 2.08333E-6 -3.7037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6481 L -3.95833E-6 -0.233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44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125E-6 -0.09722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F9FB0-F762-4788-A174-B07012E4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 </a:t>
            </a:r>
            <a:r>
              <a:rPr lang="nl-NL" dirty="0" err="1"/>
              <a:t>challenges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1F5E3A6-BE30-4B1C-8B63-3A893D018C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4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22343F0-61FF-4F3E-9541-31350CCC3A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69999"/>
            <a:ext cx="8280000" cy="2118531"/>
          </a:xfrm>
        </p:spPr>
        <p:txBody>
          <a:bodyPr>
            <a:normAutofit/>
          </a:bodyPr>
          <a:lstStyle/>
          <a:p>
            <a:r>
              <a:rPr lang="nl-NL" dirty="0"/>
              <a:t>Code </a:t>
            </a:r>
            <a:r>
              <a:rPr lang="nl-NL" dirty="0" err="1"/>
              <a:t>encapsulation</a:t>
            </a:r>
            <a:r>
              <a:rPr lang="nl-NL" dirty="0"/>
              <a:t>/</a:t>
            </a:r>
            <a:r>
              <a:rPr lang="nl-NL" dirty="0" err="1"/>
              <a:t>modularisation</a:t>
            </a:r>
            <a:r>
              <a:rPr lang="nl-NL" dirty="0"/>
              <a:t> is hard</a:t>
            </a:r>
          </a:p>
          <a:p>
            <a:r>
              <a:rPr lang="nl-NL" dirty="0"/>
              <a:t>Code </a:t>
            </a:r>
            <a:r>
              <a:rPr lang="nl-NL" dirty="0" err="1"/>
              <a:t>duplication</a:t>
            </a:r>
            <a:r>
              <a:rPr lang="nl-NL" dirty="0"/>
              <a:t> is </a:t>
            </a:r>
            <a:r>
              <a:rPr lang="nl-NL" dirty="0" err="1"/>
              <a:t>annoying</a:t>
            </a:r>
            <a:r>
              <a:rPr lang="nl-NL" dirty="0"/>
              <a:t>/bad design</a:t>
            </a:r>
          </a:p>
          <a:p>
            <a:r>
              <a:rPr lang="nl-NL" dirty="0"/>
              <a:t>DOM </a:t>
            </a:r>
            <a:r>
              <a:rPr lang="nl-NL" dirty="0" err="1"/>
              <a:t>generation</a:t>
            </a:r>
            <a:r>
              <a:rPr lang="nl-NL" dirty="0"/>
              <a:t> in JS is complex and </a:t>
            </a:r>
            <a:r>
              <a:rPr lang="nl-NL" dirty="0" err="1"/>
              <a:t>tedious</a:t>
            </a:r>
            <a:endParaRPr lang="nl-NL" dirty="0"/>
          </a:p>
          <a:p>
            <a:endParaRPr lang="nl-NL" dirty="0"/>
          </a:p>
          <a:p>
            <a:r>
              <a:rPr lang="nl-NL" dirty="0"/>
              <a:t>Enter: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B25C240-F1E4-4E5A-81BA-24CCE2144CB8}"/>
              </a:ext>
            </a:extLst>
          </p:cNvPr>
          <p:cNvSpPr txBox="1"/>
          <p:nvPr/>
        </p:nvSpPr>
        <p:spPr>
          <a:xfrm>
            <a:off x="3971707" y="4507980"/>
            <a:ext cx="15146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100" dirty="0"/>
              <a:t>jQuery!</a:t>
            </a:r>
          </a:p>
        </p:txBody>
      </p:sp>
      <p:sp useBgFill="1">
        <p:nvSpPr>
          <p:cNvPr id="5" name="Tekstvak 4">
            <a:extLst>
              <a:ext uri="{FF2B5EF4-FFF2-40B4-BE49-F238E27FC236}">
                <a16:creationId xmlns:a16="http://schemas.microsoft.com/office/drawing/2014/main" id="{53A43792-9EEB-4A78-BA55-022618747C50}"/>
              </a:ext>
            </a:extLst>
          </p:cNvPr>
          <p:cNvSpPr txBox="1"/>
          <p:nvPr/>
        </p:nvSpPr>
        <p:spPr>
          <a:xfrm>
            <a:off x="3971707" y="4507980"/>
            <a:ext cx="1514693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100" dirty="0" err="1"/>
              <a:t>Angular</a:t>
            </a:r>
            <a:r>
              <a:rPr lang="nl-NL" sz="2100" dirty="0"/>
              <a:t>!</a:t>
            </a:r>
          </a:p>
        </p:txBody>
      </p:sp>
      <p:sp useBgFill="1">
        <p:nvSpPr>
          <p:cNvPr id="6" name="Tekstvak 5">
            <a:extLst>
              <a:ext uri="{FF2B5EF4-FFF2-40B4-BE49-F238E27FC236}">
                <a16:creationId xmlns:a16="http://schemas.microsoft.com/office/drawing/2014/main" id="{1D842B43-AC26-41DB-A8DE-3FC6E24B764B}"/>
              </a:ext>
            </a:extLst>
          </p:cNvPr>
          <p:cNvSpPr txBox="1"/>
          <p:nvPr/>
        </p:nvSpPr>
        <p:spPr>
          <a:xfrm>
            <a:off x="3971707" y="4507980"/>
            <a:ext cx="1514693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100" dirty="0" err="1"/>
              <a:t>React</a:t>
            </a:r>
            <a:r>
              <a:rPr lang="nl-NL" sz="2100" dirty="0"/>
              <a:t>!</a:t>
            </a:r>
          </a:p>
        </p:txBody>
      </p:sp>
      <p:sp useBgFill="1">
        <p:nvSpPr>
          <p:cNvPr id="7" name="Tekstvak 6">
            <a:extLst>
              <a:ext uri="{FF2B5EF4-FFF2-40B4-BE49-F238E27FC236}">
                <a16:creationId xmlns:a16="http://schemas.microsoft.com/office/drawing/2014/main" id="{DD257742-DE58-445C-98DB-624DA460F279}"/>
              </a:ext>
            </a:extLst>
          </p:cNvPr>
          <p:cNvSpPr txBox="1"/>
          <p:nvPr/>
        </p:nvSpPr>
        <p:spPr>
          <a:xfrm>
            <a:off x="3971707" y="4507980"/>
            <a:ext cx="1514693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100" dirty="0"/>
              <a:t>Vue!</a:t>
            </a:r>
          </a:p>
        </p:txBody>
      </p:sp>
      <p:sp useBgFill="1">
        <p:nvSpPr>
          <p:cNvPr id="9" name="Tekstvak 8">
            <a:extLst>
              <a:ext uri="{FF2B5EF4-FFF2-40B4-BE49-F238E27FC236}">
                <a16:creationId xmlns:a16="http://schemas.microsoft.com/office/drawing/2014/main" id="{6735155B-E613-4945-8CCA-D55E969C9AF3}"/>
              </a:ext>
            </a:extLst>
          </p:cNvPr>
          <p:cNvSpPr txBox="1"/>
          <p:nvPr/>
        </p:nvSpPr>
        <p:spPr>
          <a:xfrm>
            <a:off x="3971707" y="4507980"/>
            <a:ext cx="3924816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100" dirty="0"/>
              <a:t>Web </a:t>
            </a:r>
            <a:r>
              <a:rPr lang="nl-NL" sz="2100" dirty="0" err="1"/>
              <a:t>Components</a:t>
            </a:r>
            <a:r>
              <a:rPr lang="nl-NL" sz="2100" dirty="0"/>
              <a:t>, Modules, …!</a:t>
            </a:r>
          </a:p>
        </p:txBody>
      </p:sp>
    </p:spTree>
    <p:extLst>
      <p:ext uri="{BB962C8B-B14F-4D97-AF65-F5344CB8AC3E}">
        <p14:creationId xmlns:p14="http://schemas.microsoft.com/office/powerpoint/2010/main" val="159953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466CC-2BDB-4AF4-AAFE-9830E696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JavaScript</a:t>
            </a:r>
            <a:r>
              <a:rPr lang="nl-NL" dirty="0"/>
              <a:t> Modules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52AB713-39F2-41F4-8E3C-AED208F5D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5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E7FF87-68DB-4046-9FF6-7BE9D4B994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Solves</a:t>
            </a:r>
            <a:r>
              <a:rPr lang="nl-NL" dirty="0"/>
              <a:t> the mess of (</a:t>
            </a:r>
            <a:r>
              <a:rPr lang="nl-NL" dirty="0" err="1"/>
              <a:t>dynamically</a:t>
            </a:r>
            <a:r>
              <a:rPr lang="nl-NL" dirty="0"/>
              <a:t>) </a:t>
            </a:r>
            <a:r>
              <a:rPr lang="nl-NL" dirty="0" err="1"/>
              <a:t>including</a:t>
            </a:r>
            <a:r>
              <a:rPr lang="nl-NL" dirty="0"/>
              <a:t> JS code</a:t>
            </a:r>
          </a:p>
          <a:p>
            <a:r>
              <a:rPr lang="nl-NL" dirty="0" err="1"/>
              <a:t>Improves</a:t>
            </a:r>
            <a:r>
              <a:rPr lang="nl-NL" dirty="0"/>
              <a:t> code </a:t>
            </a:r>
            <a:r>
              <a:rPr lang="nl-NL" dirty="0" err="1"/>
              <a:t>modularisation</a:t>
            </a:r>
            <a:r>
              <a:rPr lang="nl-NL" dirty="0"/>
              <a:t> and re-</a:t>
            </a:r>
            <a:r>
              <a:rPr lang="nl-NL" dirty="0" err="1"/>
              <a:t>use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6ED72B2-C6C9-44A2-9F31-8BB7FA7E9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720421"/>
            <a:ext cx="12192000" cy="3137578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// In module</a:t>
            </a:r>
          </a:p>
          <a:p>
            <a:r>
              <a:rPr lang="nl-NL" dirty="0"/>
              <a:t>export class </a:t>
            </a:r>
            <a:r>
              <a:rPr lang="nl-NL" dirty="0" err="1"/>
              <a:t>Foo</a:t>
            </a:r>
            <a:r>
              <a:rPr lang="nl-NL" dirty="0"/>
              <a:t> {…} // or </a:t>
            </a:r>
            <a:r>
              <a:rPr lang="nl-NL" dirty="0" err="1"/>
              <a:t>function</a:t>
            </a:r>
            <a:r>
              <a:rPr lang="nl-NL" dirty="0"/>
              <a:t>, or …</a:t>
            </a:r>
          </a:p>
          <a:p>
            <a:r>
              <a:rPr lang="nl-NL" dirty="0"/>
              <a:t>export default class Bar {…}</a:t>
            </a:r>
          </a:p>
          <a:p>
            <a:endParaRPr lang="nl-NL" dirty="0"/>
          </a:p>
          <a:p>
            <a:r>
              <a:rPr lang="nl-NL" dirty="0"/>
              <a:t>// In </a:t>
            </a:r>
            <a:r>
              <a:rPr lang="nl-NL" dirty="0" err="1"/>
              <a:t>using</a:t>
            </a:r>
            <a:r>
              <a:rPr lang="nl-NL" dirty="0"/>
              <a:t> code</a:t>
            </a:r>
          </a:p>
          <a:p>
            <a:r>
              <a:rPr lang="nl-NL" dirty="0"/>
              <a:t>import Bar </a:t>
            </a:r>
            <a:r>
              <a:rPr lang="nl-NL" dirty="0" err="1"/>
              <a:t>from</a:t>
            </a:r>
            <a:r>
              <a:rPr lang="nl-NL" dirty="0"/>
              <a:t> “module.js”;</a:t>
            </a:r>
          </a:p>
          <a:p>
            <a:r>
              <a:rPr lang="nl-NL" dirty="0"/>
              <a:t>import { </a:t>
            </a:r>
            <a:r>
              <a:rPr lang="nl-NL" dirty="0" err="1"/>
              <a:t>Foo</a:t>
            </a:r>
            <a:r>
              <a:rPr lang="nl-NL" dirty="0"/>
              <a:t> } </a:t>
            </a:r>
            <a:r>
              <a:rPr lang="nl-NL" dirty="0" err="1"/>
              <a:t>from</a:t>
            </a:r>
            <a:r>
              <a:rPr lang="nl-NL" dirty="0"/>
              <a:t> “module.js”;</a:t>
            </a:r>
          </a:p>
          <a:p>
            <a:endParaRPr lang="nl-NL" dirty="0"/>
          </a:p>
          <a:p>
            <a:r>
              <a:rPr lang="nl-NL" dirty="0"/>
              <a:t>&lt;!-- In HTML --&gt;</a:t>
            </a:r>
          </a:p>
          <a:p>
            <a:r>
              <a:rPr lang="nl-NL" dirty="0"/>
              <a:t>&lt;script type=“module” </a:t>
            </a:r>
            <a:r>
              <a:rPr lang="nl-NL" dirty="0" err="1"/>
              <a:t>src</a:t>
            </a:r>
            <a:r>
              <a:rPr lang="nl-NL" dirty="0"/>
              <a:t>=“module.js” /&gt;</a:t>
            </a:r>
          </a:p>
        </p:txBody>
      </p:sp>
    </p:spTree>
    <p:extLst>
      <p:ext uri="{BB962C8B-B14F-4D97-AF65-F5344CB8AC3E}">
        <p14:creationId xmlns:p14="http://schemas.microsoft.com/office/powerpoint/2010/main" val="255026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B9844-527D-4532-8A86-141B0C76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 </a:t>
            </a:r>
            <a:r>
              <a:rPr lang="nl-NL" dirty="0" err="1"/>
              <a:t>Components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A726A08-478A-47D4-B7F1-A6419DC61F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6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DC04E21-B482-4415-A146-81DF573C70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elements</a:t>
            </a:r>
            <a:endParaRPr lang="nl-NL" dirty="0"/>
          </a:p>
          <a:p>
            <a:r>
              <a:rPr lang="nl-NL" dirty="0" err="1"/>
              <a:t>Shadow</a:t>
            </a:r>
            <a:r>
              <a:rPr lang="nl-NL" dirty="0"/>
              <a:t> DOM</a:t>
            </a:r>
          </a:p>
          <a:p>
            <a:r>
              <a:rPr lang="nl-NL" dirty="0"/>
              <a:t>Templating</a:t>
            </a:r>
          </a:p>
        </p:txBody>
      </p:sp>
    </p:spTree>
    <p:extLst>
      <p:ext uri="{BB962C8B-B14F-4D97-AF65-F5344CB8AC3E}">
        <p14:creationId xmlns:p14="http://schemas.microsoft.com/office/powerpoint/2010/main" val="149729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F3F67-ACAE-44B8-A436-FCF3A430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Elements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2B52F41-44B4-4286-B6C4-5AB6C59285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7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AC9B6F7-1387-4BE9-AD9F-F1A5E709B1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HTML </a:t>
            </a:r>
            <a:r>
              <a:rPr lang="nl-NL" dirty="0" err="1"/>
              <a:t>elements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behaviour</a:t>
            </a:r>
            <a:r>
              <a:rPr lang="nl-NL" dirty="0"/>
              <a:t> (and </a:t>
            </a:r>
            <a:r>
              <a:rPr lang="nl-NL" dirty="0" err="1"/>
              <a:t>possibly</a:t>
            </a:r>
            <a:r>
              <a:rPr lang="nl-NL" dirty="0"/>
              <a:t> name)</a:t>
            </a:r>
          </a:p>
          <a:p>
            <a:r>
              <a:rPr lang="nl-NL" dirty="0" err="1"/>
              <a:t>Subclass</a:t>
            </a:r>
            <a:r>
              <a:rPr lang="nl-NL" dirty="0"/>
              <a:t> of (a </a:t>
            </a:r>
            <a:r>
              <a:rPr lang="nl-NL" dirty="0" err="1"/>
              <a:t>subclass</a:t>
            </a:r>
            <a:r>
              <a:rPr lang="nl-NL" dirty="0"/>
              <a:t> of) </a:t>
            </a:r>
            <a:r>
              <a:rPr lang="nl-NL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HTMLElement</a:t>
            </a:r>
            <a:endParaRPr lang="nl-NL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nl-NL" dirty="0"/>
              <a:t>Global </a:t>
            </a:r>
            <a:r>
              <a:rPr lang="nl-NL" dirty="0" err="1"/>
              <a:t>registration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 </a:t>
            </a:r>
            <a:r>
              <a:rPr lang="nl-NL" dirty="0" err="1"/>
              <a:t>use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E08B051-3D49-4BAA-9E1A-401AD61E1F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class </a:t>
            </a:r>
            <a:r>
              <a:rPr lang="nl-NL" dirty="0" err="1"/>
              <a:t>MyElement</a:t>
            </a:r>
            <a:r>
              <a:rPr lang="nl-NL" dirty="0"/>
              <a:t> </a:t>
            </a:r>
            <a:r>
              <a:rPr lang="nl-NL" dirty="0" err="1"/>
              <a:t>extends</a:t>
            </a:r>
            <a:r>
              <a:rPr lang="nl-NL" dirty="0"/>
              <a:t> </a:t>
            </a:r>
            <a:r>
              <a:rPr lang="nl-NL" dirty="0" err="1"/>
              <a:t>HTMLElement</a:t>
            </a:r>
            <a:r>
              <a:rPr lang="nl-NL" dirty="0"/>
              <a:t> {…}</a:t>
            </a:r>
          </a:p>
          <a:p>
            <a:r>
              <a:rPr lang="nl-NL" dirty="0" err="1"/>
              <a:t>window.customElements.define</a:t>
            </a:r>
            <a:r>
              <a:rPr lang="nl-NL" dirty="0"/>
              <a:t>(“</a:t>
            </a:r>
            <a:r>
              <a:rPr lang="nl-NL" dirty="0" err="1"/>
              <a:t>my</a:t>
            </a:r>
            <a:r>
              <a:rPr lang="nl-NL" dirty="0"/>
              <a:t>-element”, </a:t>
            </a:r>
            <a:r>
              <a:rPr lang="nl-NL" dirty="0" err="1"/>
              <a:t>MyElement</a:t>
            </a:r>
            <a:r>
              <a:rPr lang="nl-NL" dirty="0"/>
              <a:t>);</a:t>
            </a:r>
          </a:p>
          <a:p>
            <a:endParaRPr lang="nl-NL" dirty="0"/>
          </a:p>
          <a:p>
            <a:r>
              <a:rPr lang="nl-NL" dirty="0"/>
              <a:t>&lt;</a:t>
            </a:r>
            <a:r>
              <a:rPr lang="nl-NL" dirty="0" err="1"/>
              <a:t>my</a:t>
            </a:r>
            <a:r>
              <a:rPr lang="nl-NL" dirty="0"/>
              <a:t>-element&gt;</a:t>
            </a:r>
            <a:r>
              <a:rPr lang="nl-NL" dirty="0" err="1"/>
              <a:t>Foo</a:t>
            </a:r>
            <a:r>
              <a:rPr lang="nl-NL" dirty="0"/>
              <a:t>&lt;/</a:t>
            </a:r>
            <a:r>
              <a:rPr lang="nl-NL" dirty="0" err="1"/>
              <a:t>my</a:t>
            </a:r>
            <a:r>
              <a:rPr lang="nl-NL" dirty="0"/>
              <a:t>-element&gt;</a:t>
            </a:r>
          </a:p>
        </p:txBody>
      </p:sp>
    </p:spTree>
    <p:extLst>
      <p:ext uri="{BB962C8B-B14F-4D97-AF65-F5344CB8AC3E}">
        <p14:creationId xmlns:p14="http://schemas.microsoft.com/office/powerpoint/2010/main" val="8222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65009-D7F5-4F66-8DEF-A2A1FD4F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Shadow</a:t>
            </a:r>
            <a:r>
              <a:rPr lang="nl-NL" dirty="0"/>
              <a:t> DOM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C566AD5-E7C6-4494-B3E0-3EF70B45D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8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BABE08-30F7-440C-82D5-DDDFD8ACE4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Closed-off “sub-page”</a:t>
            </a:r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influenced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outside </a:t>
            </a:r>
            <a:r>
              <a:rPr lang="nl-NL" dirty="0" err="1"/>
              <a:t>styles</a:t>
            </a:r>
            <a:r>
              <a:rPr lang="nl-NL" dirty="0"/>
              <a:t> and scripts</a:t>
            </a:r>
          </a:p>
          <a:p>
            <a:r>
              <a:rPr lang="nl-NL" dirty="0"/>
              <a:t>Outside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influenced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code</a:t>
            </a:r>
          </a:p>
          <a:p>
            <a:r>
              <a:rPr lang="nl-NL" sz="1200" dirty="0"/>
              <a:t>Like </a:t>
            </a:r>
            <a:r>
              <a:rPr lang="nl-NL" sz="1200" dirty="0" err="1"/>
              <a:t>an</a:t>
            </a:r>
            <a:r>
              <a:rPr lang="nl-NL" sz="1200" dirty="0"/>
              <a:t> </a:t>
            </a:r>
            <a:r>
              <a:rPr lang="nl-NL" sz="1200" dirty="0" err="1"/>
              <a:t>iframe</a:t>
            </a:r>
            <a:r>
              <a:rPr lang="nl-NL" sz="1200" dirty="0"/>
              <a:t> but </a:t>
            </a:r>
            <a:r>
              <a:rPr lang="nl-NL" sz="1200" dirty="0" err="1"/>
              <a:t>better</a:t>
            </a:r>
            <a:endParaRPr lang="nl-NL" sz="120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26BDEFB-78B4-4E50-9303-D8314EC51B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// In </a:t>
            </a:r>
            <a:r>
              <a:rPr lang="nl-NL" dirty="0" err="1"/>
              <a:t>custom</a:t>
            </a:r>
            <a:r>
              <a:rPr lang="nl-NL" dirty="0"/>
              <a:t> element </a:t>
            </a:r>
            <a:r>
              <a:rPr lang="nl-NL" dirty="0" err="1"/>
              <a:t>constructor</a:t>
            </a:r>
            <a:endParaRPr lang="nl-NL" dirty="0"/>
          </a:p>
          <a:p>
            <a:r>
              <a:rPr lang="nl-NL" dirty="0" err="1"/>
              <a:t>this.attachShadow</a:t>
            </a:r>
            <a:r>
              <a:rPr lang="nl-NL" dirty="0"/>
              <a:t>({ mode: “</a:t>
            </a:r>
            <a:r>
              <a:rPr lang="nl-NL" dirty="0" err="1"/>
              <a:t>closed</a:t>
            </a:r>
            <a:r>
              <a:rPr lang="nl-NL" dirty="0"/>
              <a:t>” }); // or open</a:t>
            </a:r>
          </a:p>
        </p:txBody>
      </p:sp>
    </p:spTree>
    <p:extLst>
      <p:ext uri="{BB962C8B-B14F-4D97-AF65-F5344CB8AC3E}">
        <p14:creationId xmlns:p14="http://schemas.microsoft.com/office/powerpoint/2010/main" val="34820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Thema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Subtiel eff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8D30E7FC-C423-4D2D-BD10-56EFB7EB839D}" vid="{5A2A0BC5-33B8-4A8A-8084-EC20E0739B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4089</TotalTime>
  <Words>489</Words>
  <Application>Microsoft Office PowerPoint</Application>
  <PresentationFormat>Breedbeeld</PresentationFormat>
  <Paragraphs>120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Arial</vt:lpstr>
      <vt:lpstr>Cascadia Code</vt:lpstr>
      <vt:lpstr>Segoe UI Light</vt:lpstr>
      <vt:lpstr>Segoe UI Semilight</vt:lpstr>
      <vt:lpstr>Default Theme</vt:lpstr>
      <vt:lpstr>PowerPoint-presentatie</vt:lpstr>
      <vt:lpstr>Frontend Fundamentals</vt:lpstr>
      <vt:lpstr>Today</vt:lpstr>
      <vt:lpstr>Server-side vs client-side rendering</vt:lpstr>
      <vt:lpstr>Web challenges</vt:lpstr>
      <vt:lpstr>JavaScript Modules</vt:lpstr>
      <vt:lpstr>Web Components</vt:lpstr>
      <vt:lpstr>Custom Elements</vt:lpstr>
      <vt:lpstr>Shadow DOM</vt:lpstr>
      <vt:lpstr>Templating</vt:lpstr>
      <vt:lpstr>Live Coding</vt:lpstr>
      <vt:lpstr>Challenges with Web Components</vt:lpstr>
      <vt:lpstr>On the Horizon</vt:lpstr>
      <vt:lpstr>SPA Frameworks</vt:lpstr>
      <vt:lpstr>(SPA) Challenges</vt:lpstr>
      <vt:lpstr>SPA Horizons</vt:lpstr>
      <vt:lpstr>Browser Support</vt:lpstr>
      <vt:lpstr>Next Tutorials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Floris Westerman</dc:creator>
  <cp:lastModifiedBy>Floris Westerman</cp:lastModifiedBy>
  <cp:revision>22</cp:revision>
  <dcterms:created xsi:type="dcterms:W3CDTF">2021-12-18T17:04:00Z</dcterms:created>
  <dcterms:modified xsi:type="dcterms:W3CDTF">2022-12-18T20:21:45Z</dcterms:modified>
</cp:coreProperties>
</file>