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1" r:id="rId6"/>
    <p:sldId id="272" r:id="rId7"/>
    <p:sldId id="278" r:id="rId8"/>
    <p:sldId id="260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62" r:id="rId17"/>
    <p:sldId id="271" r:id="rId18"/>
    <p:sldId id="263" r:id="rId19"/>
    <p:sldId id="276" r:id="rId20"/>
    <p:sldId id="273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5A67D-DBE9-4EA6-9402-7B80AD852D06}" v="63" dt="2023-01-12T14:12:0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237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84835-D47B-4FF2-AFE1-7228FA9D03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DE6FC7-BCA3-4158-BE2F-00A61F6CA570}">
      <dgm:prSet/>
      <dgm:spPr/>
      <dgm:t>
        <a:bodyPr/>
        <a:lstStyle/>
        <a:p>
          <a:r>
            <a:rPr lang="en-US" dirty="0"/>
            <a:t>`v-bind`: Bind data to html attribute, or Vue component</a:t>
          </a:r>
        </a:p>
      </dgm:t>
    </dgm:pt>
    <dgm:pt modelId="{98E9D293-2278-4AFF-8E57-E71E4A272AC6}" type="parTrans" cxnId="{844A49ED-FA9E-4C1E-8B1F-87D86285F973}">
      <dgm:prSet/>
      <dgm:spPr/>
      <dgm:t>
        <a:bodyPr/>
        <a:lstStyle/>
        <a:p>
          <a:endParaRPr lang="en-US"/>
        </a:p>
      </dgm:t>
    </dgm:pt>
    <dgm:pt modelId="{9BA78F07-F2DF-4B92-A52F-2DA3CCE7C4C6}" type="sibTrans" cxnId="{844A49ED-FA9E-4C1E-8B1F-87D86285F973}">
      <dgm:prSet/>
      <dgm:spPr/>
      <dgm:t>
        <a:bodyPr/>
        <a:lstStyle/>
        <a:p>
          <a:endParaRPr lang="en-US"/>
        </a:p>
      </dgm:t>
    </dgm:pt>
    <dgm:pt modelId="{4073D1E0-6681-40A9-9122-DE41A0ADC5FE}">
      <dgm:prSet/>
      <dgm:spPr/>
      <dgm:t>
        <a:bodyPr/>
        <a:lstStyle/>
        <a:p>
          <a:r>
            <a:rPr lang="en-US" dirty="0"/>
            <a:t>`v-on`: Attach event listener to an element</a:t>
          </a:r>
        </a:p>
      </dgm:t>
    </dgm:pt>
    <dgm:pt modelId="{487DCF48-5157-4A56-A745-7FBFC1E2D90E}" type="parTrans" cxnId="{32A86A54-410F-4210-9FAC-44A94CFCD1E5}">
      <dgm:prSet/>
      <dgm:spPr/>
      <dgm:t>
        <a:bodyPr/>
        <a:lstStyle/>
        <a:p>
          <a:endParaRPr lang="en-US"/>
        </a:p>
      </dgm:t>
    </dgm:pt>
    <dgm:pt modelId="{8A73F423-7E8B-484E-8A61-967FEF0BEF7C}" type="sibTrans" cxnId="{32A86A54-410F-4210-9FAC-44A94CFCD1E5}">
      <dgm:prSet/>
      <dgm:spPr/>
      <dgm:t>
        <a:bodyPr/>
        <a:lstStyle/>
        <a:p>
          <a:endParaRPr lang="en-US"/>
        </a:p>
      </dgm:t>
    </dgm:pt>
    <dgm:pt modelId="{E7C81265-8C4E-484B-B7C4-A521A9489A79}">
      <dgm:prSet/>
      <dgm:spPr/>
      <dgm:t>
        <a:bodyPr/>
        <a:lstStyle/>
        <a:p>
          <a:r>
            <a:rPr lang="en-US" dirty="0"/>
            <a:t>`v-model`: Two-way data binding between form element &amp; JS variable</a:t>
          </a:r>
        </a:p>
      </dgm:t>
    </dgm:pt>
    <dgm:pt modelId="{BA0D44ED-30B9-4ABF-A543-50ADB89B324E}" type="parTrans" cxnId="{39C01C63-F489-44AB-A1FF-3122181FF6E5}">
      <dgm:prSet/>
      <dgm:spPr/>
      <dgm:t>
        <a:bodyPr/>
        <a:lstStyle/>
        <a:p>
          <a:endParaRPr lang="en-US"/>
        </a:p>
      </dgm:t>
    </dgm:pt>
    <dgm:pt modelId="{735D04DA-C5BE-43E3-BBBB-DBCDD28361B9}" type="sibTrans" cxnId="{39C01C63-F489-44AB-A1FF-3122181FF6E5}">
      <dgm:prSet/>
      <dgm:spPr/>
      <dgm:t>
        <a:bodyPr/>
        <a:lstStyle/>
        <a:p>
          <a:endParaRPr lang="en-US"/>
        </a:p>
      </dgm:t>
    </dgm:pt>
    <dgm:pt modelId="{8517190B-29D0-4C97-9DB9-2086676D8909}">
      <dgm:prSet/>
      <dgm:spPr/>
      <dgm:t>
        <a:bodyPr/>
        <a:lstStyle/>
        <a:p>
          <a:r>
            <a:rPr lang="en-US"/>
            <a:t>`v-for`: Render lists</a:t>
          </a:r>
          <a:endParaRPr lang="en-US" dirty="0"/>
        </a:p>
      </dgm:t>
    </dgm:pt>
    <dgm:pt modelId="{B51CED61-3882-4CC4-959E-7F5EAED2570B}" type="parTrans" cxnId="{DBFAABF5-9495-4DC9-AE62-83EECA9E8CD5}">
      <dgm:prSet/>
      <dgm:spPr/>
      <dgm:t>
        <a:bodyPr/>
        <a:lstStyle/>
        <a:p>
          <a:endParaRPr lang="en-US"/>
        </a:p>
      </dgm:t>
    </dgm:pt>
    <dgm:pt modelId="{B2071F82-ECF7-48C1-88D1-40BA78799E25}" type="sibTrans" cxnId="{DBFAABF5-9495-4DC9-AE62-83EECA9E8CD5}">
      <dgm:prSet/>
      <dgm:spPr/>
      <dgm:t>
        <a:bodyPr/>
        <a:lstStyle/>
        <a:p>
          <a:endParaRPr lang="en-US"/>
        </a:p>
      </dgm:t>
    </dgm:pt>
    <dgm:pt modelId="{5A243834-E9D3-4EF4-A510-234C8C418E22}">
      <dgm:prSet/>
      <dgm:spPr/>
      <dgm:t>
        <a:bodyPr/>
        <a:lstStyle/>
        <a:p>
          <a:r>
            <a:rPr lang="en-US"/>
            <a:t>`v-if`: Conditionally render elements</a:t>
          </a:r>
          <a:endParaRPr lang="en-US" dirty="0"/>
        </a:p>
      </dgm:t>
    </dgm:pt>
    <dgm:pt modelId="{35EEC7E4-8A7F-41A6-8834-8E769BF83EF4}" type="parTrans" cxnId="{0ED93490-FC61-4E80-9356-D47731E9FC10}">
      <dgm:prSet/>
      <dgm:spPr/>
      <dgm:t>
        <a:bodyPr/>
        <a:lstStyle/>
        <a:p>
          <a:endParaRPr lang="en-US"/>
        </a:p>
      </dgm:t>
    </dgm:pt>
    <dgm:pt modelId="{D7C0D2AF-3148-4719-A3CA-F5DF108657B5}" type="sibTrans" cxnId="{0ED93490-FC61-4E80-9356-D47731E9FC10}">
      <dgm:prSet/>
      <dgm:spPr/>
      <dgm:t>
        <a:bodyPr/>
        <a:lstStyle/>
        <a:p>
          <a:endParaRPr lang="en-US"/>
        </a:p>
      </dgm:t>
    </dgm:pt>
    <dgm:pt modelId="{4042F4B3-752D-40B8-8231-DB155A6F269F}" type="pres">
      <dgm:prSet presAssocID="{76D84835-D47B-4FF2-AFE1-7228FA9D03DC}" presName="vert0" presStyleCnt="0">
        <dgm:presLayoutVars>
          <dgm:dir/>
          <dgm:animOne val="branch"/>
          <dgm:animLvl val="lvl"/>
        </dgm:presLayoutVars>
      </dgm:prSet>
      <dgm:spPr/>
    </dgm:pt>
    <dgm:pt modelId="{9D2F2749-D71A-46C0-BC39-7D9B28C7271D}" type="pres">
      <dgm:prSet presAssocID="{4073D1E0-6681-40A9-9122-DE41A0ADC5FE}" presName="thickLine" presStyleLbl="alignNode1" presStyleIdx="0" presStyleCnt="5"/>
      <dgm:spPr/>
    </dgm:pt>
    <dgm:pt modelId="{DE03BEA9-7FC2-42E4-8FE6-9DA10CCF132A}" type="pres">
      <dgm:prSet presAssocID="{4073D1E0-6681-40A9-9122-DE41A0ADC5FE}" presName="horz1" presStyleCnt="0"/>
      <dgm:spPr/>
    </dgm:pt>
    <dgm:pt modelId="{CD91E26B-FC09-4435-B8BE-22AF7CEE921E}" type="pres">
      <dgm:prSet presAssocID="{4073D1E0-6681-40A9-9122-DE41A0ADC5FE}" presName="tx1" presStyleLbl="revTx" presStyleIdx="0" presStyleCnt="5"/>
      <dgm:spPr/>
    </dgm:pt>
    <dgm:pt modelId="{B4BC622A-DADA-4E20-9F8B-3772D0A9A2B5}" type="pres">
      <dgm:prSet presAssocID="{4073D1E0-6681-40A9-9122-DE41A0ADC5FE}" presName="vert1" presStyleCnt="0"/>
      <dgm:spPr/>
    </dgm:pt>
    <dgm:pt modelId="{585E21F8-C86F-4EEA-83DB-0DAFC5326BE1}" type="pres">
      <dgm:prSet presAssocID="{E7C81265-8C4E-484B-B7C4-A521A9489A79}" presName="thickLine" presStyleLbl="alignNode1" presStyleIdx="1" presStyleCnt="5"/>
      <dgm:spPr/>
    </dgm:pt>
    <dgm:pt modelId="{C825E41A-EE63-447E-B272-E41DA3E523D5}" type="pres">
      <dgm:prSet presAssocID="{E7C81265-8C4E-484B-B7C4-A521A9489A79}" presName="horz1" presStyleCnt="0"/>
      <dgm:spPr/>
    </dgm:pt>
    <dgm:pt modelId="{AE01E048-F8F0-4736-B371-85F4448611AC}" type="pres">
      <dgm:prSet presAssocID="{E7C81265-8C4E-484B-B7C4-A521A9489A79}" presName="tx1" presStyleLbl="revTx" presStyleIdx="1" presStyleCnt="5"/>
      <dgm:spPr/>
    </dgm:pt>
    <dgm:pt modelId="{6AA7CEC3-3FA7-449D-89C4-B6B542115FFE}" type="pres">
      <dgm:prSet presAssocID="{E7C81265-8C4E-484B-B7C4-A521A9489A79}" presName="vert1" presStyleCnt="0"/>
      <dgm:spPr/>
    </dgm:pt>
    <dgm:pt modelId="{0F169B2C-CF18-4BAD-94DA-8AF641CEF152}" type="pres">
      <dgm:prSet presAssocID="{5A243834-E9D3-4EF4-A510-234C8C418E22}" presName="thickLine" presStyleLbl="alignNode1" presStyleIdx="2" presStyleCnt="5"/>
      <dgm:spPr/>
    </dgm:pt>
    <dgm:pt modelId="{94ACDF96-86CC-4F87-8C9A-6E004EB8B6F7}" type="pres">
      <dgm:prSet presAssocID="{5A243834-E9D3-4EF4-A510-234C8C418E22}" presName="horz1" presStyleCnt="0"/>
      <dgm:spPr/>
    </dgm:pt>
    <dgm:pt modelId="{2B885901-EC0F-4D8B-8891-3DCDA8FB2708}" type="pres">
      <dgm:prSet presAssocID="{5A243834-E9D3-4EF4-A510-234C8C418E22}" presName="tx1" presStyleLbl="revTx" presStyleIdx="2" presStyleCnt="5"/>
      <dgm:spPr/>
    </dgm:pt>
    <dgm:pt modelId="{6448309F-BE6F-445C-AE34-1B877D47089A}" type="pres">
      <dgm:prSet presAssocID="{5A243834-E9D3-4EF4-A510-234C8C418E22}" presName="vert1" presStyleCnt="0"/>
      <dgm:spPr/>
    </dgm:pt>
    <dgm:pt modelId="{8C4AA2B2-7FB3-4763-840B-FEC429343321}" type="pres">
      <dgm:prSet presAssocID="{8517190B-29D0-4C97-9DB9-2086676D8909}" presName="thickLine" presStyleLbl="alignNode1" presStyleIdx="3" presStyleCnt="5"/>
      <dgm:spPr/>
    </dgm:pt>
    <dgm:pt modelId="{A56383F9-3649-4201-916D-6018A730E66E}" type="pres">
      <dgm:prSet presAssocID="{8517190B-29D0-4C97-9DB9-2086676D8909}" presName="horz1" presStyleCnt="0"/>
      <dgm:spPr/>
    </dgm:pt>
    <dgm:pt modelId="{C41E4278-2BFE-42F6-A1B6-AAF036E5D3DF}" type="pres">
      <dgm:prSet presAssocID="{8517190B-29D0-4C97-9DB9-2086676D8909}" presName="tx1" presStyleLbl="revTx" presStyleIdx="3" presStyleCnt="5"/>
      <dgm:spPr/>
    </dgm:pt>
    <dgm:pt modelId="{D7B95E84-8948-474C-A882-48F137FEF3F2}" type="pres">
      <dgm:prSet presAssocID="{8517190B-29D0-4C97-9DB9-2086676D8909}" presName="vert1" presStyleCnt="0"/>
      <dgm:spPr/>
    </dgm:pt>
    <dgm:pt modelId="{7E41693D-297B-4EB1-9909-41075BEC7999}" type="pres">
      <dgm:prSet presAssocID="{25DE6FC7-BCA3-4158-BE2F-00A61F6CA570}" presName="thickLine" presStyleLbl="alignNode1" presStyleIdx="4" presStyleCnt="5"/>
      <dgm:spPr/>
    </dgm:pt>
    <dgm:pt modelId="{B2F16BA7-750B-42DE-B9E6-CFC0FB76A853}" type="pres">
      <dgm:prSet presAssocID="{25DE6FC7-BCA3-4158-BE2F-00A61F6CA570}" presName="horz1" presStyleCnt="0"/>
      <dgm:spPr/>
    </dgm:pt>
    <dgm:pt modelId="{EE1A42C7-3F26-4F62-A85F-8595B155D473}" type="pres">
      <dgm:prSet presAssocID="{25DE6FC7-BCA3-4158-BE2F-00A61F6CA570}" presName="tx1" presStyleLbl="revTx" presStyleIdx="4" presStyleCnt="5"/>
      <dgm:spPr/>
    </dgm:pt>
    <dgm:pt modelId="{A9A2E2E6-016D-4243-86B4-3646E16FAABF}" type="pres">
      <dgm:prSet presAssocID="{25DE6FC7-BCA3-4158-BE2F-00A61F6CA570}" presName="vert1" presStyleCnt="0"/>
      <dgm:spPr/>
    </dgm:pt>
  </dgm:ptLst>
  <dgm:cxnLst>
    <dgm:cxn modelId="{6E71EF1B-9693-415E-8AD9-4370948BCC78}" type="presOf" srcId="{8517190B-29D0-4C97-9DB9-2086676D8909}" destId="{C41E4278-2BFE-42F6-A1B6-AAF036E5D3DF}" srcOrd="0" destOrd="0" presId="urn:microsoft.com/office/officeart/2008/layout/LinedList"/>
    <dgm:cxn modelId="{1CE4A72C-A54C-48DB-9454-7876190A4179}" type="presOf" srcId="{E7C81265-8C4E-484B-B7C4-A521A9489A79}" destId="{AE01E048-F8F0-4736-B371-85F4448611AC}" srcOrd="0" destOrd="0" presId="urn:microsoft.com/office/officeart/2008/layout/LinedList"/>
    <dgm:cxn modelId="{39C01C63-F489-44AB-A1FF-3122181FF6E5}" srcId="{76D84835-D47B-4FF2-AFE1-7228FA9D03DC}" destId="{E7C81265-8C4E-484B-B7C4-A521A9489A79}" srcOrd="1" destOrd="0" parTransId="{BA0D44ED-30B9-4ABF-A543-50ADB89B324E}" sibTransId="{735D04DA-C5BE-43E3-BBBB-DBCDD28361B9}"/>
    <dgm:cxn modelId="{3869E44E-00B0-409D-A3EA-CAA68A27BEB4}" type="presOf" srcId="{76D84835-D47B-4FF2-AFE1-7228FA9D03DC}" destId="{4042F4B3-752D-40B8-8231-DB155A6F269F}" srcOrd="0" destOrd="0" presId="urn:microsoft.com/office/officeart/2008/layout/LinedList"/>
    <dgm:cxn modelId="{32A86A54-410F-4210-9FAC-44A94CFCD1E5}" srcId="{76D84835-D47B-4FF2-AFE1-7228FA9D03DC}" destId="{4073D1E0-6681-40A9-9122-DE41A0ADC5FE}" srcOrd="0" destOrd="0" parTransId="{487DCF48-5157-4A56-A745-7FBFC1E2D90E}" sibTransId="{8A73F423-7E8B-484E-8A61-967FEF0BEF7C}"/>
    <dgm:cxn modelId="{DC64E483-E36A-41D3-A034-49A9BFA9DEEF}" type="presOf" srcId="{5A243834-E9D3-4EF4-A510-234C8C418E22}" destId="{2B885901-EC0F-4D8B-8891-3DCDA8FB2708}" srcOrd="0" destOrd="0" presId="urn:microsoft.com/office/officeart/2008/layout/LinedList"/>
    <dgm:cxn modelId="{0ED93490-FC61-4E80-9356-D47731E9FC10}" srcId="{76D84835-D47B-4FF2-AFE1-7228FA9D03DC}" destId="{5A243834-E9D3-4EF4-A510-234C8C418E22}" srcOrd="2" destOrd="0" parTransId="{35EEC7E4-8A7F-41A6-8834-8E769BF83EF4}" sibTransId="{D7C0D2AF-3148-4719-A3CA-F5DF108657B5}"/>
    <dgm:cxn modelId="{812CECAB-1ABC-4A2E-90F1-C18FF1C0CEEE}" type="presOf" srcId="{25DE6FC7-BCA3-4158-BE2F-00A61F6CA570}" destId="{EE1A42C7-3F26-4F62-A85F-8595B155D473}" srcOrd="0" destOrd="0" presId="urn:microsoft.com/office/officeart/2008/layout/LinedList"/>
    <dgm:cxn modelId="{844A49ED-FA9E-4C1E-8B1F-87D86285F973}" srcId="{76D84835-D47B-4FF2-AFE1-7228FA9D03DC}" destId="{25DE6FC7-BCA3-4158-BE2F-00A61F6CA570}" srcOrd="4" destOrd="0" parTransId="{98E9D293-2278-4AFF-8E57-E71E4A272AC6}" sibTransId="{9BA78F07-F2DF-4B92-A52F-2DA3CCE7C4C6}"/>
    <dgm:cxn modelId="{FF79A9EF-6B6D-4292-A603-A31C77EA8137}" type="presOf" srcId="{4073D1E0-6681-40A9-9122-DE41A0ADC5FE}" destId="{CD91E26B-FC09-4435-B8BE-22AF7CEE921E}" srcOrd="0" destOrd="0" presId="urn:microsoft.com/office/officeart/2008/layout/LinedList"/>
    <dgm:cxn modelId="{DBFAABF5-9495-4DC9-AE62-83EECA9E8CD5}" srcId="{76D84835-D47B-4FF2-AFE1-7228FA9D03DC}" destId="{8517190B-29D0-4C97-9DB9-2086676D8909}" srcOrd="3" destOrd="0" parTransId="{B51CED61-3882-4CC4-959E-7F5EAED2570B}" sibTransId="{B2071F82-ECF7-48C1-88D1-40BA78799E25}"/>
    <dgm:cxn modelId="{3E015B71-EFFC-43AD-8443-E2D6070E8215}" type="presParOf" srcId="{4042F4B3-752D-40B8-8231-DB155A6F269F}" destId="{9D2F2749-D71A-46C0-BC39-7D9B28C7271D}" srcOrd="0" destOrd="0" presId="urn:microsoft.com/office/officeart/2008/layout/LinedList"/>
    <dgm:cxn modelId="{6B1BC478-8486-459B-B74A-AF27A8574686}" type="presParOf" srcId="{4042F4B3-752D-40B8-8231-DB155A6F269F}" destId="{DE03BEA9-7FC2-42E4-8FE6-9DA10CCF132A}" srcOrd="1" destOrd="0" presId="urn:microsoft.com/office/officeart/2008/layout/LinedList"/>
    <dgm:cxn modelId="{CF3CC444-3DDA-4EFD-89B1-E94562016D04}" type="presParOf" srcId="{DE03BEA9-7FC2-42E4-8FE6-9DA10CCF132A}" destId="{CD91E26B-FC09-4435-B8BE-22AF7CEE921E}" srcOrd="0" destOrd="0" presId="urn:microsoft.com/office/officeart/2008/layout/LinedList"/>
    <dgm:cxn modelId="{3CB9E795-14E3-4254-A7EE-FBDFF23552E1}" type="presParOf" srcId="{DE03BEA9-7FC2-42E4-8FE6-9DA10CCF132A}" destId="{B4BC622A-DADA-4E20-9F8B-3772D0A9A2B5}" srcOrd="1" destOrd="0" presId="urn:microsoft.com/office/officeart/2008/layout/LinedList"/>
    <dgm:cxn modelId="{F82AC6FE-B9FC-40BB-B456-9981080167CF}" type="presParOf" srcId="{4042F4B3-752D-40B8-8231-DB155A6F269F}" destId="{585E21F8-C86F-4EEA-83DB-0DAFC5326BE1}" srcOrd="2" destOrd="0" presId="urn:microsoft.com/office/officeart/2008/layout/LinedList"/>
    <dgm:cxn modelId="{F096FC58-8D41-44B7-86DA-D1FCDA724E10}" type="presParOf" srcId="{4042F4B3-752D-40B8-8231-DB155A6F269F}" destId="{C825E41A-EE63-447E-B272-E41DA3E523D5}" srcOrd="3" destOrd="0" presId="urn:microsoft.com/office/officeart/2008/layout/LinedList"/>
    <dgm:cxn modelId="{C6692724-7C95-43EC-91A7-4A145B4A5A1D}" type="presParOf" srcId="{C825E41A-EE63-447E-B272-E41DA3E523D5}" destId="{AE01E048-F8F0-4736-B371-85F4448611AC}" srcOrd="0" destOrd="0" presId="urn:microsoft.com/office/officeart/2008/layout/LinedList"/>
    <dgm:cxn modelId="{9B3CA135-3E2B-4E10-8E3E-CE036EBFFC5B}" type="presParOf" srcId="{C825E41A-EE63-447E-B272-E41DA3E523D5}" destId="{6AA7CEC3-3FA7-449D-89C4-B6B542115FFE}" srcOrd="1" destOrd="0" presId="urn:microsoft.com/office/officeart/2008/layout/LinedList"/>
    <dgm:cxn modelId="{AD295F52-5217-4CE9-BCA0-9D6E92CCC1C2}" type="presParOf" srcId="{4042F4B3-752D-40B8-8231-DB155A6F269F}" destId="{0F169B2C-CF18-4BAD-94DA-8AF641CEF152}" srcOrd="4" destOrd="0" presId="urn:microsoft.com/office/officeart/2008/layout/LinedList"/>
    <dgm:cxn modelId="{9FC3EE89-9197-44C1-B811-9BAA3794DEE7}" type="presParOf" srcId="{4042F4B3-752D-40B8-8231-DB155A6F269F}" destId="{94ACDF96-86CC-4F87-8C9A-6E004EB8B6F7}" srcOrd="5" destOrd="0" presId="urn:microsoft.com/office/officeart/2008/layout/LinedList"/>
    <dgm:cxn modelId="{033C02DA-7137-42A2-8F73-C4EA42DE1A7C}" type="presParOf" srcId="{94ACDF96-86CC-4F87-8C9A-6E004EB8B6F7}" destId="{2B885901-EC0F-4D8B-8891-3DCDA8FB2708}" srcOrd="0" destOrd="0" presId="urn:microsoft.com/office/officeart/2008/layout/LinedList"/>
    <dgm:cxn modelId="{226A4678-6AC7-4BEB-AB07-567BC17BF6E6}" type="presParOf" srcId="{94ACDF96-86CC-4F87-8C9A-6E004EB8B6F7}" destId="{6448309F-BE6F-445C-AE34-1B877D47089A}" srcOrd="1" destOrd="0" presId="urn:microsoft.com/office/officeart/2008/layout/LinedList"/>
    <dgm:cxn modelId="{4B08669E-5BF0-4B8D-8E4F-BEEAD5D5821D}" type="presParOf" srcId="{4042F4B3-752D-40B8-8231-DB155A6F269F}" destId="{8C4AA2B2-7FB3-4763-840B-FEC429343321}" srcOrd="6" destOrd="0" presId="urn:microsoft.com/office/officeart/2008/layout/LinedList"/>
    <dgm:cxn modelId="{CA207FB1-810A-45E0-8238-D9D129B86D89}" type="presParOf" srcId="{4042F4B3-752D-40B8-8231-DB155A6F269F}" destId="{A56383F9-3649-4201-916D-6018A730E66E}" srcOrd="7" destOrd="0" presId="urn:microsoft.com/office/officeart/2008/layout/LinedList"/>
    <dgm:cxn modelId="{DA18311D-D7B3-45A6-951C-F9C88D639A5D}" type="presParOf" srcId="{A56383F9-3649-4201-916D-6018A730E66E}" destId="{C41E4278-2BFE-42F6-A1B6-AAF036E5D3DF}" srcOrd="0" destOrd="0" presId="urn:microsoft.com/office/officeart/2008/layout/LinedList"/>
    <dgm:cxn modelId="{8D221F2E-29FA-45D1-B673-2895BB852DBD}" type="presParOf" srcId="{A56383F9-3649-4201-916D-6018A730E66E}" destId="{D7B95E84-8948-474C-A882-48F137FEF3F2}" srcOrd="1" destOrd="0" presId="urn:microsoft.com/office/officeart/2008/layout/LinedList"/>
    <dgm:cxn modelId="{3368634E-57AA-49B2-B990-ADA17DC6F60E}" type="presParOf" srcId="{4042F4B3-752D-40B8-8231-DB155A6F269F}" destId="{7E41693D-297B-4EB1-9909-41075BEC7999}" srcOrd="8" destOrd="0" presId="urn:microsoft.com/office/officeart/2008/layout/LinedList"/>
    <dgm:cxn modelId="{14DF1EC7-2A3B-4B54-8D4F-216406C2D9C1}" type="presParOf" srcId="{4042F4B3-752D-40B8-8231-DB155A6F269F}" destId="{B2F16BA7-750B-42DE-B9E6-CFC0FB76A853}" srcOrd="9" destOrd="0" presId="urn:microsoft.com/office/officeart/2008/layout/LinedList"/>
    <dgm:cxn modelId="{FF46DEE3-0642-4E82-A285-2DB50B01E2B6}" type="presParOf" srcId="{B2F16BA7-750B-42DE-B9E6-CFC0FB76A853}" destId="{EE1A42C7-3F26-4F62-A85F-8595B155D473}" srcOrd="0" destOrd="0" presId="urn:microsoft.com/office/officeart/2008/layout/LinedList"/>
    <dgm:cxn modelId="{3E2B8CE7-4173-4E87-A608-6C40F2C18544}" type="presParOf" srcId="{B2F16BA7-750B-42DE-B9E6-CFC0FB76A853}" destId="{A9A2E2E6-016D-4243-86B4-3646E16FAA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F2749-D71A-46C0-BC39-7D9B28C7271D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1E26B-FC09-4435-B8BE-22AF7CEE921E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`v-on`: Attach event listener to an element</a:t>
          </a:r>
        </a:p>
      </dsp:txBody>
      <dsp:txXfrm>
        <a:off x="0" y="689"/>
        <a:ext cx="6797675" cy="1129706"/>
      </dsp:txXfrm>
    </dsp:sp>
    <dsp:sp modelId="{585E21F8-C86F-4EEA-83DB-0DAFC5326BE1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1E048-F8F0-4736-B371-85F4448611AC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`v-model`: Two-way data binding between form element &amp; JS variable</a:t>
          </a:r>
        </a:p>
      </dsp:txBody>
      <dsp:txXfrm>
        <a:off x="0" y="1130396"/>
        <a:ext cx="6797675" cy="1129706"/>
      </dsp:txXfrm>
    </dsp:sp>
    <dsp:sp modelId="{0F169B2C-CF18-4BAD-94DA-8AF641CEF152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85901-EC0F-4D8B-8891-3DCDA8FB2708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`v-if`: Conditionally render elements</a:t>
          </a:r>
          <a:endParaRPr lang="en-US" sz="3100" kern="1200" dirty="0"/>
        </a:p>
      </dsp:txBody>
      <dsp:txXfrm>
        <a:off x="0" y="2260102"/>
        <a:ext cx="6797675" cy="1129706"/>
      </dsp:txXfrm>
    </dsp:sp>
    <dsp:sp modelId="{8C4AA2B2-7FB3-4763-840B-FEC429343321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E4278-2BFE-42F6-A1B6-AAF036E5D3DF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`v-for`: Render lists</a:t>
          </a:r>
          <a:endParaRPr lang="en-US" sz="3100" kern="1200" dirty="0"/>
        </a:p>
      </dsp:txBody>
      <dsp:txXfrm>
        <a:off x="0" y="3389809"/>
        <a:ext cx="6797675" cy="1129706"/>
      </dsp:txXfrm>
    </dsp:sp>
    <dsp:sp modelId="{7E41693D-297B-4EB1-9909-41075BEC7999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A42C7-3F26-4F62-A85F-8595B155D473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`v-bind`: Bind data to html attribute, or Vue component</a:t>
          </a: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68AF-0ABA-4AAE-862A-F9962CEDC3A2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4D55D-1459-4581-B416-37168DF9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Vue.js?</a:t>
            </a:r>
          </a:p>
          <a:p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Frawework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most popular 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quite simple and easy to learn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Intuitive syntax</a:t>
            </a:r>
          </a:p>
          <a:p>
            <a:r>
              <a:rPr lang="en-US" dirty="0"/>
              <a:t>Reactive components</a:t>
            </a:r>
          </a:p>
          <a:p>
            <a:r>
              <a:rPr lang="en-US" dirty="0"/>
              <a:t>Quite modular (Using components)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4D55D-1459-4581-B416-37168DF93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4D55D-1459-4581-B416-37168DF93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html is used within the template tags. All styling defined elsewhere will be applied to the template (E.g. styles loaded in the index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4D55D-1459-4581-B416-37168DF93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4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 bind data to a component’s view.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Starts with `v-`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4D55D-1459-4581-B416-37168DF93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4D55D-1459-4581-B416-37168DF93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B3CBF3-9A05-A51A-1C99-01A1DE768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631" y="758952"/>
            <a:ext cx="8100507" cy="3566160"/>
          </a:xfrm>
        </p:spPr>
        <p:txBody>
          <a:bodyPr>
            <a:normAutofit/>
          </a:bodyPr>
          <a:lstStyle/>
          <a:p>
            <a:r>
              <a:rPr lang="en-US" dirty="0"/>
              <a:t>Vue.js </a:t>
            </a:r>
            <a:br>
              <a:rPr lang="en-US" dirty="0"/>
            </a:br>
            <a:r>
              <a:rPr lang="en-US" dirty="0"/>
              <a:t>(Options API)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3B4C-E8C3-7109-C250-700AB342B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Andrew Rutherfoord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22DF6-5603-8EAF-4733-2D37D9072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6" t="22599" r="54562" b="13298"/>
          <a:stretch/>
        </p:blipFill>
        <p:spPr>
          <a:xfrm>
            <a:off x="929818" y="2004299"/>
            <a:ext cx="2449486" cy="23307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98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72013-0C22-8CFA-E0ED-9150ED6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Directives: v-on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E74533-E763-2A6B-B672-43933041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754416"/>
            <a:ext cx="5451627" cy="502912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79B6C1FF-969B-0A14-23C1-E3A0EA897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Using v-on hook for submission of form</a:t>
            </a:r>
          </a:p>
          <a:p>
            <a:r>
              <a:rPr lang="en-US" dirty="0"/>
              <a:t>Prevents default form submission operation</a:t>
            </a:r>
          </a:p>
          <a:p>
            <a:r>
              <a:rPr lang="en-US" dirty="0"/>
              <a:t>Allows use of the html form default required behavior</a:t>
            </a:r>
          </a:p>
          <a:p>
            <a:r>
              <a:rPr lang="en-US" dirty="0"/>
              <a:t>Event passed as parameter to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48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338C1-B6C0-3777-7FA2-5A4F2595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Directives: v-model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E3EE5-C107-A4CB-B28C-CF2394E2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" y="645106"/>
            <a:ext cx="5438080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3A5F-BDE6-7490-EEB9-6D1FA9F9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Allows form element data to be synced with state</a:t>
            </a:r>
          </a:p>
          <a:p>
            <a:r>
              <a:rPr lang="en-US" dirty="0"/>
              <a:t>As name input filled, will be reflected in the template output</a:t>
            </a:r>
          </a:p>
          <a:p>
            <a:r>
              <a:rPr lang="en-US" b="1" dirty="0"/>
              <a:t>Very useful directive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5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8E9D6-36B0-3ABB-97BD-1B4A19F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Directives: v-if &amp; v-else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F0734-E63D-C709-772D-AEE3C2F4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686271"/>
            <a:ext cx="5451627" cy="51654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EF5D-9692-6BF4-A1E3-0BB7F04F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div with v-if will be dynamically shown or hidden based on state of `show`</a:t>
            </a:r>
          </a:p>
          <a:p>
            <a:r>
              <a:rPr lang="en-US" dirty="0"/>
              <a:t>Another example of v-model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93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D8E86-E7D8-766E-D83B-BB26701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Directives: v-for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E8DA1-AB26-195B-3FB9-74E3E6CE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8" y="645106"/>
            <a:ext cx="5090314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503E-9202-D4CE-F106-71C5D593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Used to render lists of items</a:t>
            </a:r>
          </a:p>
          <a:p>
            <a:r>
              <a:rPr lang="en-US" dirty="0"/>
              <a:t>Takes a list as argument and renders an element for each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16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8E9D6-36B0-3ABB-97BD-1B4A19F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Directives: v-bind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261BC-1CDD-583D-113D-20D063C5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51598"/>
            <a:ext cx="6909801" cy="4491371"/>
          </a:xfrm>
          <a:prstGeom prst="rect">
            <a:avLst/>
          </a:prstGeom>
        </p:spPr>
      </p:pic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EF5D-9692-6BF4-A1E3-0BB7F04F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Used to bind data to html elements and components</a:t>
            </a:r>
          </a:p>
          <a:p>
            <a:r>
              <a:rPr lang="en-US" dirty="0"/>
              <a:t>Allows dynamically setting value for attribute</a:t>
            </a:r>
          </a:p>
          <a:p>
            <a:r>
              <a:rPr lang="en-US" dirty="0"/>
              <a:t>Example of binding to html element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14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4827E-9754-BEA0-1F15-6CA3B9B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Vue Component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F7A0-D067-1029-D3C7-BCDD5E44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Way for components to accept data from parent component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E8DA84F-3904-D0D1-6E4F-C627337F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04" y="356281"/>
            <a:ext cx="4898303" cy="40288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3D5830-7AF6-E078-A25A-56D82C20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58" y="302885"/>
            <a:ext cx="3622997" cy="40822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29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B27F7-8FA2-947A-1040-C2290F82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A1CB7-195D-010F-2B00-9E33ABC3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90" y="640081"/>
            <a:ext cx="5729818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EFD2-247A-1D3D-D0F9-390262F7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Provides a way for parent to define content of child</a:t>
            </a:r>
          </a:p>
          <a:p>
            <a:r>
              <a:rPr lang="en-US" dirty="0"/>
              <a:t>Can also provide placeholder/default content</a:t>
            </a:r>
          </a:p>
          <a:p>
            <a:r>
              <a:rPr lang="en-US" dirty="0"/>
              <a:t>Parent content will override default if present</a:t>
            </a:r>
          </a:p>
          <a:p>
            <a:endParaRPr lang="en-US" dirty="0"/>
          </a:p>
          <a:p>
            <a:r>
              <a:rPr lang="en-US" dirty="0"/>
              <a:t>(Example usage on next slide)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95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B27F7-8FA2-947A-1040-C2290F82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8" cy="1450757"/>
          </a:xfrm>
        </p:spPr>
        <p:txBody>
          <a:bodyPr>
            <a:normAutofit/>
          </a:bodyPr>
          <a:lstStyle/>
          <a:p>
            <a:r>
              <a:rPr lang="en-US" dirty="0"/>
              <a:t>Slots – continued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B1143C-6626-B397-1C6C-7D64F76A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28" y="640081"/>
            <a:ext cx="6179542" cy="5314406"/>
          </a:xfrm>
          <a:prstGeom prst="rect">
            <a:avLst/>
          </a:prstGeom>
        </p:spPr>
      </p:pic>
      <p:cxnSp>
        <p:nvCxnSpPr>
          <p:cNvPr id="52" name="Straight Connector 4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EFD2-247A-1D3D-D0F9-390262F7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Providing custom content to default slot in first example</a:t>
            </a:r>
          </a:p>
          <a:p>
            <a:r>
              <a:rPr lang="en-US" dirty="0"/>
              <a:t>Using names slot `header` in second example</a:t>
            </a:r>
          </a:p>
          <a:p>
            <a:endParaRPr lang="en-US" dirty="0"/>
          </a:p>
          <a:p>
            <a:r>
              <a:rPr lang="en-US" dirty="0"/>
              <a:t>Default slot does not have to be filled</a:t>
            </a: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39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6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F1C7A-975A-6631-3A8B-EB16912F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Vue Router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12C61-BDCD-BE52-DCCF-ACD86165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7" y="457200"/>
            <a:ext cx="5616563" cy="5820274"/>
          </a:xfrm>
          <a:prstGeom prst="rect">
            <a:avLst/>
          </a:prstGeom>
        </p:spPr>
      </p:pic>
      <p:cxnSp>
        <p:nvCxnSpPr>
          <p:cNvPr id="1070" name="Straight Connector 106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1ECA-6946-3EED-F2F1-4326A167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Provides client-side routing on a Vue.js application</a:t>
            </a:r>
          </a:p>
          <a:p>
            <a:r>
              <a:rPr lang="en-US" dirty="0"/>
              <a:t>Allows mapping of URLs to different components.</a:t>
            </a:r>
          </a:p>
          <a:p>
            <a:r>
              <a:rPr lang="en-US" dirty="0"/>
              <a:t>Each route can be referenced by it’s name</a:t>
            </a:r>
          </a:p>
          <a:p>
            <a:r>
              <a:rPr lang="en-US" dirty="0"/>
              <a:t>Add </a:t>
            </a:r>
            <a:r>
              <a:rPr lang="en-US" dirty="0" err="1"/>
              <a:t>url</a:t>
            </a:r>
            <a:r>
              <a:rPr lang="en-US" dirty="0"/>
              <a:t> parameters with `:`</a:t>
            </a:r>
          </a:p>
          <a:p>
            <a:pPr lvl="1"/>
            <a:r>
              <a:rPr lang="en-US" dirty="0"/>
              <a:t>Accessed with `this.$route.params.id`</a:t>
            </a:r>
          </a:p>
          <a:p>
            <a:endParaRPr lang="en-US" dirty="0"/>
          </a:p>
        </p:txBody>
      </p:sp>
      <p:sp>
        <p:nvSpPr>
          <p:cNvPr id="1071" name="Rectangle 106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2" name="Rectangle 106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50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57F5B-4A49-B3BB-21C0-EF856BA4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Router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D9610-76A3-B722-6B21-7EFBA721F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78877"/>
            <a:ext cx="6909801" cy="34721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FA53-4538-1492-240B-32F3998B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This is in the `</a:t>
            </a:r>
            <a:r>
              <a:rPr lang="en-US" dirty="0" err="1"/>
              <a:t>App.vue</a:t>
            </a:r>
            <a:r>
              <a:rPr lang="en-US" dirty="0"/>
              <a:t>`</a:t>
            </a:r>
          </a:p>
          <a:p>
            <a:r>
              <a:rPr lang="en-US" dirty="0"/>
              <a:t>`</a:t>
            </a:r>
            <a:r>
              <a:rPr lang="en-US" dirty="0" err="1"/>
              <a:t>RouterView</a:t>
            </a:r>
            <a:r>
              <a:rPr lang="en-US" dirty="0"/>
              <a:t>` where components in router are rendered</a:t>
            </a:r>
          </a:p>
          <a:p>
            <a:r>
              <a:rPr lang="en-US" dirty="0"/>
              <a:t>`</a:t>
            </a:r>
            <a:r>
              <a:rPr lang="en-US" dirty="0" err="1"/>
              <a:t>RouterLink</a:t>
            </a:r>
            <a:r>
              <a:rPr lang="en-US" dirty="0"/>
              <a:t>` similar to `a` tag</a:t>
            </a:r>
          </a:p>
          <a:p>
            <a:pPr lvl="1"/>
            <a:r>
              <a:rPr lang="en-US" dirty="0"/>
              <a:t>Define route to go to with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CA8289-1EA7-56F4-8413-0758C04C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18" y="4419134"/>
            <a:ext cx="9383761" cy="18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2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3E1A-FDD4-336A-A58E-4C84A9D2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C6E06-4E7C-245B-5833-4940CA6BA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96" y="2102791"/>
            <a:ext cx="8477171" cy="4069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4C48F-DF3D-6F85-213E-683CB497EE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53"/>
          <a:stretch/>
        </p:blipFill>
        <p:spPr>
          <a:xfrm>
            <a:off x="9217012" y="2102791"/>
            <a:ext cx="2470292" cy="40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7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F561-D4A0-2A9F-C9EA-FE1B3059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257" y="634946"/>
            <a:ext cx="48476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Vue Storage with </a:t>
            </a:r>
            <a:r>
              <a:rPr lang="en-US" dirty="0" err="1"/>
              <a:t>Pinia</a:t>
            </a:r>
            <a:endParaRPr lang="en-US" dirty="0"/>
          </a:p>
        </p:txBody>
      </p:sp>
      <p:pic>
        <p:nvPicPr>
          <p:cNvPr id="2054" name="Picture 6" descr="Intro To Using Pinia For State Management In VueJS - DEV Community  👩‍💻👨‍💻">
            <a:extLst>
              <a:ext uri="{FF2B5EF4-FFF2-40B4-BE49-F238E27FC236}">
                <a16:creationId xmlns:a16="http://schemas.microsoft.com/office/drawing/2014/main" id="{E411BE76-CD25-202E-30CE-05C27A708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3919" r="30642" b="34689"/>
          <a:stretch/>
        </p:blipFill>
        <p:spPr bwMode="auto">
          <a:xfrm>
            <a:off x="10455794" y="4383074"/>
            <a:ext cx="1375187" cy="19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9" name="Straight Connector 207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Content Placeholder 2074">
            <a:extLst>
              <a:ext uri="{FF2B5EF4-FFF2-40B4-BE49-F238E27FC236}">
                <a16:creationId xmlns:a16="http://schemas.microsoft.com/office/drawing/2014/main" id="{47511E95-6818-CC5F-8DCE-1F8431E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256" y="2198914"/>
            <a:ext cx="4847599" cy="3670180"/>
          </a:xfrm>
        </p:spPr>
        <p:txBody>
          <a:bodyPr>
            <a:normAutofit/>
          </a:bodyPr>
          <a:lstStyle/>
          <a:p>
            <a:r>
              <a:rPr lang="en-US" dirty="0"/>
              <a:t>State management package (Replacing </a:t>
            </a:r>
            <a:r>
              <a:rPr lang="en-US" dirty="0" err="1"/>
              <a:t>Vuex</a:t>
            </a:r>
            <a:r>
              <a:rPr lang="en-US" dirty="0"/>
              <a:t>)</a:t>
            </a:r>
          </a:p>
          <a:p>
            <a:r>
              <a:rPr lang="en-US" dirty="0"/>
              <a:t>Central store to hold stat in </a:t>
            </a:r>
            <a:r>
              <a:rPr lang="en-US" dirty="0" err="1"/>
              <a:t>vue</a:t>
            </a:r>
            <a:r>
              <a:rPr lang="en-US" dirty="0"/>
              <a:t> app</a:t>
            </a:r>
          </a:p>
          <a:p>
            <a:r>
              <a:rPr lang="en-US" dirty="0"/>
              <a:t>Can be accessed from any component</a:t>
            </a:r>
          </a:p>
          <a:p>
            <a:r>
              <a:rPr lang="en-US" dirty="0"/>
              <a:t>Accessed and modified by mapping state or methods to component</a:t>
            </a:r>
          </a:p>
          <a:p>
            <a:r>
              <a:rPr lang="en-US" dirty="0"/>
              <a:t>State altered with methods or directly</a:t>
            </a:r>
          </a:p>
          <a:p>
            <a:r>
              <a:rPr lang="en-US" b="1" dirty="0"/>
              <a:t>Cleared on refresh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90" name="Rectangle 208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1" name="Rectangle 208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F17EB-EF73-3843-D3D7-084A5094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5" y="992821"/>
            <a:ext cx="6347179" cy="4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FC278-C99C-90CB-BDE1-0FEE8B42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Usage of 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5AADD-CC17-6AD7-8D24-E26C5C70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457200"/>
            <a:ext cx="5414906" cy="5511356"/>
          </a:xfrm>
          <a:prstGeom prst="rect">
            <a:avLst/>
          </a:prstGeom>
        </p:spPr>
      </p:pic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6" descr="Intro To Using Pinia For State Management In VueJS - DEV Community  👩‍💻👨‍💻">
            <a:extLst>
              <a:ext uri="{FF2B5EF4-FFF2-40B4-BE49-F238E27FC236}">
                <a16:creationId xmlns:a16="http://schemas.microsoft.com/office/drawing/2014/main" id="{517C9803-F8AB-7CA9-B574-39446FB18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3919" r="30642" b="34689"/>
          <a:stretch/>
        </p:blipFill>
        <p:spPr bwMode="auto">
          <a:xfrm>
            <a:off x="10770847" y="181897"/>
            <a:ext cx="1096689" cy="15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6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FDC67-6B79-7218-48DF-50A50015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to Build a Basic Frontend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91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30BE-6A0B-7D43-0DFF-861EFC01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AD34FD-510D-9A13-120E-86279CB4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679457"/>
            <a:ext cx="5451627" cy="517904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D332-9280-8613-1E92-52CC8DCF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Reusable building block of user interface</a:t>
            </a:r>
          </a:p>
          <a:p>
            <a:r>
              <a:rPr lang="en-US" dirty="0"/>
              <a:t>Self contained unit with logic, template &amp; styles</a:t>
            </a:r>
          </a:p>
          <a:p>
            <a:r>
              <a:rPr lang="en-US" dirty="0"/>
              <a:t>Script &amp; Style sections are optional</a:t>
            </a:r>
          </a:p>
          <a:p>
            <a:r>
              <a:rPr lang="en-US" dirty="0"/>
              <a:t>Use optional scoped key word to only apply styles to that template</a:t>
            </a:r>
          </a:p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7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419AE-2A02-B9E8-CE75-9DC33556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Templating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B87D3-E169-410B-3595-4E009EC6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081514"/>
            <a:ext cx="5451627" cy="43749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DBCF-9C2C-D156-1B6C-2A9826CF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075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Normal HTML within 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  <a:r>
              <a:rPr lang="en-US" dirty="0"/>
              <a:t>tag</a:t>
            </a:r>
          </a:p>
          <a:p>
            <a:r>
              <a:rPr lang="en-US" dirty="0"/>
              <a:t>Put data variable in </a:t>
            </a:r>
            <a:r>
              <a:rPr lang="en-US" dirty="0">
                <a:latin typeface="Consolas" panose="020B0609020204030204" pitchFamily="49" charset="0"/>
              </a:rPr>
              <a:t>{{ }} </a:t>
            </a:r>
            <a:r>
              <a:rPr lang="en-US" dirty="0"/>
              <a:t>to display 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Reactive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77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A268B-CCC7-0DDC-29E3-8C5593EF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Methods, Data &amp; Computed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5DABFE8-A744-75CC-D7A8-2AEECF71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81" y="645106"/>
            <a:ext cx="4775449" cy="5247747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E977-F070-4653-243E-EDC799E1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`data` holds the state of the </a:t>
            </a:r>
            <a:r>
              <a:rPr lang="en-US" dirty="0" err="1"/>
              <a:t>vue</a:t>
            </a:r>
            <a:r>
              <a:rPr lang="en-US" dirty="0"/>
              <a:t> component</a:t>
            </a:r>
          </a:p>
          <a:p>
            <a:r>
              <a:rPr lang="en-US" dirty="0"/>
              <a:t>`data` is reactive (Component re-renders on change)</a:t>
            </a:r>
          </a:p>
          <a:p>
            <a:r>
              <a:rPr lang="en-US" dirty="0"/>
              <a:t>`computed` values are re-evaluated on change of data vars used</a:t>
            </a:r>
          </a:p>
          <a:p>
            <a:r>
              <a:rPr lang="en-US" dirty="0"/>
              <a:t>`methods` holds functions</a:t>
            </a:r>
          </a:p>
          <a:p>
            <a:r>
              <a:rPr lang="en-US" dirty="0"/>
              <a:t>`methods` invoked in lifecycle, other methods or event handlers</a:t>
            </a:r>
          </a:p>
          <a:p>
            <a:r>
              <a:rPr lang="en-US" dirty="0"/>
              <a:t>Are all accessed with `.this` 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09E3-A7F1-CC17-DD51-541EF82C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Lifecycle hooks</a:t>
            </a:r>
          </a:p>
        </p:txBody>
      </p:sp>
      <p:pic>
        <p:nvPicPr>
          <p:cNvPr id="1026" name="Picture 2" descr="Component lifecycle diagram">
            <a:extLst>
              <a:ext uri="{FF2B5EF4-FFF2-40B4-BE49-F238E27FC236}">
                <a16:creationId xmlns:a16="http://schemas.microsoft.com/office/drawing/2014/main" id="{C6D73E42-7A9B-D5EC-F3AA-038271B50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489" y="87482"/>
            <a:ext cx="3895789" cy="61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F309-AF9A-B6DA-21EA-EC3E7E19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Allow code to be run at specific times in the lifecycle of the component</a:t>
            </a:r>
          </a:p>
          <a:p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64D3A-9422-4C8E-585F-B3F5005EE632}"/>
              </a:ext>
            </a:extLst>
          </p:cNvPr>
          <p:cNvSpPr txBox="1"/>
          <p:nvPr/>
        </p:nvSpPr>
        <p:spPr>
          <a:xfrm>
            <a:off x="539489" y="6359312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https://vuejs.org/assets/lifecycle.16e4c08e.png</a:t>
            </a:r>
          </a:p>
        </p:txBody>
      </p:sp>
    </p:spTree>
    <p:extLst>
      <p:ext uri="{BB962C8B-B14F-4D97-AF65-F5344CB8AC3E}">
        <p14:creationId xmlns:p14="http://schemas.microsoft.com/office/powerpoint/2010/main" val="1312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52F76-E03F-D4DB-7388-58D3710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Between Options &amp; Composition 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FCB98-8586-0AEE-7B86-A1A2788109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064" y="624287"/>
            <a:ext cx="9077644" cy="38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1EEB6-2C8C-671B-1922-B4EC6D8A8AEC}"/>
              </a:ext>
            </a:extLst>
          </p:cNvPr>
          <p:cNvSpPr txBox="1"/>
          <p:nvPr/>
        </p:nvSpPr>
        <p:spPr>
          <a:xfrm>
            <a:off x="156633" y="6444734"/>
            <a:ext cx="1036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https://dev.to/smpnjn/the-difference-between-the-composition-api-and-options-api-in-vue-2m7c</a:t>
            </a:r>
          </a:p>
        </p:txBody>
      </p:sp>
    </p:spTree>
    <p:extLst>
      <p:ext uri="{BB962C8B-B14F-4D97-AF65-F5344CB8AC3E}">
        <p14:creationId xmlns:p14="http://schemas.microsoft.com/office/powerpoint/2010/main" val="227963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51505-1D92-A9AE-F387-7DA30078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Directives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1B63E-F208-3DB5-A1F2-C30FDD02F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843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651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F23CD-2C19-D437-1FFF-40A57D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Directives: v-on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43946-1DDF-23E5-CB63-83EA8E92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095143"/>
            <a:ext cx="5451627" cy="434767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C870-BEDA-BF07-DA40-D075B848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Both `v-on:` and `@`do the same thing. </a:t>
            </a:r>
          </a:p>
          <a:p>
            <a:pPr lvl="1"/>
            <a:r>
              <a:rPr lang="en-US" dirty="0"/>
              <a:t>`@` is an alias</a:t>
            </a:r>
          </a:p>
          <a:p>
            <a:r>
              <a:rPr lang="en-US" dirty="0"/>
              <a:t>Attaches an event listener to element</a:t>
            </a:r>
          </a:p>
          <a:p>
            <a:r>
              <a:rPr lang="en-US" dirty="0"/>
              <a:t>On button click, method executed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606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654</Words>
  <Application>Microsoft Office PowerPoint</Application>
  <PresentationFormat>Widescreen</PresentationFormat>
  <Paragraphs>104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Retrospect</vt:lpstr>
      <vt:lpstr>Vue.js  (Options API)</vt:lpstr>
      <vt:lpstr>Creating a project</vt:lpstr>
      <vt:lpstr>Components</vt:lpstr>
      <vt:lpstr>Templating</vt:lpstr>
      <vt:lpstr>Methods, Data &amp; Computed</vt:lpstr>
      <vt:lpstr>Lifecycle hooks</vt:lpstr>
      <vt:lpstr>Difference Between Options &amp; Composition API</vt:lpstr>
      <vt:lpstr>Directives</vt:lpstr>
      <vt:lpstr>Directives: v-on</vt:lpstr>
      <vt:lpstr>Directives: v-on</vt:lpstr>
      <vt:lpstr>Directives: v-model</vt:lpstr>
      <vt:lpstr>Directives: v-if &amp; v-else</vt:lpstr>
      <vt:lpstr>Directives: v-for</vt:lpstr>
      <vt:lpstr>Directives: v-bind</vt:lpstr>
      <vt:lpstr>Vue Component Props</vt:lpstr>
      <vt:lpstr>Slots</vt:lpstr>
      <vt:lpstr>Slots – continued</vt:lpstr>
      <vt:lpstr>Vue Router</vt:lpstr>
      <vt:lpstr>Router</vt:lpstr>
      <vt:lpstr>Vue Storage with Pinia</vt:lpstr>
      <vt:lpstr>Usage of store</vt:lpstr>
      <vt:lpstr>Time to Build a Basic 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Andrew Rutherfoord</dc:creator>
  <cp:lastModifiedBy>Andrew Rutherfoord</cp:lastModifiedBy>
  <cp:revision>2</cp:revision>
  <dcterms:created xsi:type="dcterms:W3CDTF">2023-01-05T12:03:25Z</dcterms:created>
  <dcterms:modified xsi:type="dcterms:W3CDTF">2023-01-12T14:13:37Z</dcterms:modified>
</cp:coreProperties>
</file>