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40" r:id="rId1"/>
  </p:sldMasterIdLst>
  <p:notesMasterIdLst>
    <p:notesMasterId r:id="rId53"/>
  </p:notesMasterIdLst>
  <p:sldIdLst>
    <p:sldId id="256" r:id="rId2"/>
    <p:sldId id="261" r:id="rId3"/>
    <p:sldId id="257" r:id="rId4"/>
    <p:sldId id="313" r:id="rId5"/>
    <p:sldId id="260" r:id="rId6"/>
    <p:sldId id="259" r:id="rId7"/>
    <p:sldId id="290" r:id="rId8"/>
    <p:sldId id="289" r:id="rId9"/>
    <p:sldId id="288" r:id="rId10"/>
    <p:sldId id="262" r:id="rId11"/>
    <p:sldId id="263" r:id="rId12"/>
    <p:sldId id="265" r:id="rId13"/>
    <p:sldId id="295" r:id="rId14"/>
    <p:sldId id="266" r:id="rId15"/>
    <p:sldId id="294" r:id="rId16"/>
    <p:sldId id="269" r:id="rId17"/>
    <p:sldId id="292" r:id="rId18"/>
    <p:sldId id="296" r:id="rId19"/>
    <p:sldId id="267" r:id="rId20"/>
    <p:sldId id="342" r:id="rId21"/>
    <p:sldId id="299" r:id="rId22"/>
    <p:sldId id="302" r:id="rId23"/>
    <p:sldId id="303" r:id="rId24"/>
    <p:sldId id="314" r:id="rId25"/>
    <p:sldId id="315" r:id="rId26"/>
    <p:sldId id="316" r:id="rId27"/>
    <p:sldId id="317" r:id="rId28"/>
    <p:sldId id="318" r:id="rId29"/>
    <p:sldId id="320" r:id="rId30"/>
    <p:sldId id="319" r:id="rId31"/>
    <p:sldId id="321" r:id="rId32"/>
    <p:sldId id="323" r:id="rId33"/>
    <p:sldId id="324" r:id="rId34"/>
    <p:sldId id="325" r:id="rId35"/>
    <p:sldId id="326" r:id="rId36"/>
    <p:sldId id="327" r:id="rId37"/>
    <p:sldId id="328" r:id="rId38"/>
    <p:sldId id="330" r:id="rId39"/>
    <p:sldId id="335" r:id="rId40"/>
    <p:sldId id="334" r:id="rId41"/>
    <p:sldId id="338" r:id="rId42"/>
    <p:sldId id="339" r:id="rId43"/>
    <p:sldId id="340" r:id="rId44"/>
    <p:sldId id="329" r:id="rId45"/>
    <p:sldId id="337" r:id="rId46"/>
    <p:sldId id="331" r:id="rId47"/>
    <p:sldId id="332" r:id="rId48"/>
    <p:sldId id="341" r:id="rId49"/>
    <p:sldId id="333" r:id="rId50"/>
    <p:sldId id="343" r:id="rId51"/>
    <p:sldId id="287" r:id="rId52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FFF"/>
    <a:srgbClr val="FFFFCC"/>
    <a:srgbClr val="CCFFCC"/>
    <a:srgbClr val="FFCCCC"/>
    <a:srgbClr val="0000FF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102" d="100"/>
          <a:sy n="102" d="100"/>
        </p:scale>
        <p:origin x="75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4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0BEA323-4A47-4BB9-96D3-8C0BF6AC33A6}" type="slidenum">
              <a:rPr lang="en-US" altLang="it-IT"/>
              <a:pPr>
                <a:defRPr/>
              </a:pPr>
              <a:t>‹N›</a:t>
            </a:fld>
            <a:endParaRPr lang="en-US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ltGray">
          <a:xfrm>
            <a:off x="914401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414" tIns="42207" rIns="84414" bIns="42207" rtlCol="0" anchor="ctr"/>
          <a:lstStyle/>
          <a:p>
            <a:pPr algn="ctr"/>
            <a:endParaRPr sz="1246"/>
          </a:p>
        </p:txBody>
      </p:sp>
      <p:sp>
        <p:nvSpPr>
          <p:cNvPr id="11" name="Rectangle 10"/>
          <p:cNvSpPr/>
          <p:nvPr/>
        </p:nvSpPr>
        <p:spPr bwMode="gray">
          <a:xfrm>
            <a:off x="1" y="0"/>
            <a:ext cx="9144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414" tIns="42207" rIns="84414" bIns="42207" rtlCol="0" anchor="ctr"/>
          <a:lstStyle/>
          <a:p>
            <a:pPr algn="ctr"/>
            <a:endParaRPr sz="1246"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8682231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914401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1977" y="548683"/>
            <a:ext cx="6248400" cy="2680127"/>
          </a:xfrm>
        </p:spPr>
        <p:txBody>
          <a:bodyPr>
            <a:noAutofit/>
          </a:bodyPr>
          <a:lstStyle>
            <a:lvl1pPr>
              <a:defRPr sz="3739"/>
            </a:lvl1pPr>
          </a:lstStyle>
          <a:p>
            <a:r>
              <a:rPr lang="it-IT" smtClean="0"/>
              <a:t>Fare clic per modificare lo stile del titolo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1976" y="3573017"/>
            <a:ext cx="5638800" cy="1887984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662">
                <a:solidFill>
                  <a:schemeClr val="tx1"/>
                </a:solidFill>
              </a:defRPr>
            </a:lvl1pPr>
            <a:lvl2pPr marL="3166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332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49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66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83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99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216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532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Giuseppe Della Penna</a:t>
            </a:r>
          </a:p>
          <a:p>
            <a:r>
              <a:rPr lang="it-IT" dirty="0" smtClean="0"/>
              <a:t>Università degli Studi di L’Aquila</a:t>
            </a:r>
          </a:p>
          <a:p>
            <a:endParaRPr lang="it-IT" dirty="0" smtClean="0"/>
          </a:p>
          <a:p>
            <a:r>
              <a:rPr lang="it-IT" dirty="0" smtClean="0"/>
              <a:t>Giuseppe.DellaPenna@univaq.it</a:t>
            </a:r>
          </a:p>
          <a:p>
            <a:r>
              <a:rPr lang="it-IT" dirty="0" smtClean="0"/>
              <a:t>http://people.disim.univaq.it/dellapenna</a:t>
            </a:r>
          </a:p>
        </p:txBody>
      </p:sp>
      <p:sp>
        <p:nvSpPr>
          <p:cNvPr id="20" name="Rectangle 7"/>
          <p:cNvSpPr/>
          <p:nvPr/>
        </p:nvSpPr>
        <p:spPr bwMode="ltGray">
          <a:xfrm>
            <a:off x="8686800" y="6021288"/>
            <a:ext cx="457200" cy="836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414" tIns="42207" rIns="84414" bIns="42207" rtlCol="0" anchor="ctr"/>
          <a:lstStyle/>
          <a:p>
            <a:pPr algn="ctr"/>
            <a:endParaRPr sz="1246"/>
          </a:p>
        </p:txBody>
      </p:sp>
      <p:sp>
        <p:nvSpPr>
          <p:cNvPr id="21" name="Rectangle 8"/>
          <p:cNvSpPr/>
          <p:nvPr/>
        </p:nvSpPr>
        <p:spPr bwMode="gray">
          <a:xfrm>
            <a:off x="8458200" y="6021288"/>
            <a:ext cx="228600" cy="8367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414" tIns="42207" rIns="84414" bIns="42207" rtlCol="0" anchor="ctr"/>
          <a:lstStyle/>
          <a:p>
            <a:pPr algn="ctr"/>
            <a:endParaRPr sz="1246"/>
          </a:p>
        </p:txBody>
      </p:sp>
      <p:sp>
        <p:nvSpPr>
          <p:cNvPr id="22" name="Rectangle 11"/>
          <p:cNvSpPr/>
          <p:nvPr/>
        </p:nvSpPr>
        <p:spPr bwMode="ltGray">
          <a:xfrm>
            <a:off x="0" y="6021288"/>
            <a:ext cx="9144000" cy="836712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414" tIns="42207" rIns="84414" bIns="42207" rtlCol="0" anchor="ctr"/>
          <a:lstStyle/>
          <a:p>
            <a:pPr algn="ctr"/>
            <a:endParaRPr sz="1246"/>
          </a:p>
        </p:txBody>
      </p:sp>
      <p:sp>
        <p:nvSpPr>
          <p:cNvPr id="23" name="Rectangle 13"/>
          <p:cNvSpPr/>
          <p:nvPr/>
        </p:nvSpPr>
        <p:spPr bwMode="black">
          <a:xfrm>
            <a:off x="0" y="6021288"/>
            <a:ext cx="912352" cy="836712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414" tIns="42207" rIns="84414" bIns="42207" rtlCol="0" anchor="ctr"/>
          <a:lstStyle/>
          <a:p>
            <a:pPr algn="ctr"/>
            <a:endParaRPr sz="1246"/>
          </a:p>
        </p:txBody>
      </p:sp>
      <p:cxnSp>
        <p:nvCxnSpPr>
          <p:cNvPr id="24" name="Straight Connector 15"/>
          <p:cNvCxnSpPr/>
          <p:nvPr/>
        </p:nvCxnSpPr>
        <p:spPr bwMode="white">
          <a:xfrm>
            <a:off x="1" y="6021288"/>
            <a:ext cx="13716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Immagine 2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8" y="6093298"/>
            <a:ext cx="696891" cy="671457"/>
          </a:xfrm>
          <a:prstGeom prst="rect">
            <a:avLst/>
          </a:prstGeom>
        </p:spPr>
      </p:pic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678" y="6093298"/>
            <a:ext cx="1061960" cy="372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CasellaDiTesto 26"/>
          <p:cNvSpPr txBox="1"/>
          <p:nvPr/>
        </p:nvSpPr>
        <p:spPr>
          <a:xfrm>
            <a:off x="2538819" y="6061547"/>
            <a:ext cx="5868606" cy="284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623" dirty="0">
                <a:latin typeface="+mj-lt"/>
              </a:rPr>
              <a:t>This work is licensed under the Creative Commons Attribution-</a:t>
            </a:r>
            <a:r>
              <a:rPr lang="en-US" sz="623" dirty="0" err="1">
                <a:latin typeface="+mj-lt"/>
              </a:rPr>
              <a:t>NonCommercial</a:t>
            </a:r>
            <a:r>
              <a:rPr lang="en-US" sz="623" dirty="0">
                <a:latin typeface="+mj-lt"/>
              </a:rPr>
              <a:t>-</a:t>
            </a:r>
            <a:r>
              <a:rPr lang="en-US" sz="623" dirty="0" err="1">
                <a:latin typeface="+mj-lt"/>
              </a:rPr>
              <a:t>ShareAlike</a:t>
            </a:r>
            <a:r>
              <a:rPr lang="en-US" sz="623" dirty="0">
                <a:latin typeface="+mj-lt"/>
              </a:rPr>
              <a:t> 3.0 </a:t>
            </a:r>
            <a:r>
              <a:rPr lang="en-US" sz="623" dirty="0" err="1">
                <a:latin typeface="+mj-lt"/>
              </a:rPr>
              <a:t>Unported</a:t>
            </a:r>
            <a:r>
              <a:rPr lang="en-US" sz="623" dirty="0">
                <a:latin typeface="+mj-lt"/>
              </a:rPr>
              <a:t> License. To view a copy of this license, visit http://creativecommons.org/licenses/by-nc-sa/3.0/ or send a letter to Creative Commons, 444 Castro Street, Suite 900, Mountain View, California, 94041, USA.</a:t>
            </a:r>
          </a:p>
        </p:txBody>
      </p:sp>
    </p:spTree>
    <p:extLst>
      <p:ext uri="{BB962C8B-B14F-4D97-AF65-F5344CB8AC3E}">
        <p14:creationId xmlns:p14="http://schemas.microsoft.com/office/powerpoint/2010/main" val="647929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466466" y="0"/>
            <a:ext cx="3111598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414" tIns="42207" rIns="84414" bIns="42207" rtlCol="0" anchor="ctr"/>
          <a:lstStyle/>
          <a:p>
            <a:pPr lvl="0" algn="ctr"/>
            <a:endParaRPr sz="1246"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414" tIns="42207" rIns="84414" bIns="42207" rtlCol="0" anchor="ctr"/>
          <a:lstStyle/>
          <a:p>
            <a:pPr lvl="0" algn="ctr"/>
            <a:endParaRPr sz="1246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466465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414" tIns="42207" rIns="84414" bIns="42207" rtlCol="0" anchor="ctr"/>
          <a:lstStyle/>
          <a:p>
            <a:pPr lvl="0" algn="ctr"/>
            <a:endParaRPr sz="1246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05890" y="381000"/>
            <a:ext cx="2470710" cy="1371600"/>
          </a:xfrm>
        </p:spPr>
        <p:txBody>
          <a:bodyPr anchor="b">
            <a:normAutofit/>
          </a:bodyPr>
          <a:lstStyle>
            <a:lvl1pPr algn="l">
              <a:defRPr sz="1939" b="0" cap="all" baseline="0"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482600"/>
            <a:ext cx="4648200" cy="5689600"/>
          </a:xfrm>
        </p:spPr>
        <p:txBody>
          <a:bodyPr>
            <a:normAutofit/>
          </a:bodyPr>
          <a:lstStyle>
            <a:lvl1pPr>
              <a:defRPr sz="1939"/>
            </a:lvl1pPr>
            <a:lvl2pPr>
              <a:defRPr sz="1662"/>
            </a:lvl2pPr>
            <a:lvl3pPr>
              <a:defRPr sz="1385"/>
            </a:lvl3pPr>
            <a:lvl4pPr>
              <a:defRPr sz="1246"/>
            </a:lvl4pPr>
            <a:lvl5pPr>
              <a:defRPr sz="1246"/>
            </a:lvl5pPr>
            <a:lvl6pPr>
              <a:defRPr sz="1246"/>
            </a:lvl6pPr>
            <a:lvl7pPr>
              <a:defRPr sz="1246"/>
            </a:lvl7pPr>
            <a:lvl8pPr>
              <a:defRPr sz="1246" baseline="0"/>
            </a:lvl8pPr>
            <a:lvl9pPr>
              <a:defRPr sz="1246" baseline="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05890" y="1828800"/>
            <a:ext cx="2470710" cy="4343400"/>
          </a:xfrm>
        </p:spPr>
        <p:txBody>
          <a:bodyPr>
            <a:normAutofit/>
          </a:bodyPr>
          <a:lstStyle>
            <a:lvl1pPr marL="0" indent="0">
              <a:buNone/>
              <a:defRPr sz="1385">
                <a:solidFill>
                  <a:schemeClr val="bg1"/>
                </a:solidFill>
              </a:defRPr>
            </a:lvl1pPr>
            <a:lvl2pPr marL="316615" indent="0">
              <a:buNone/>
              <a:defRPr sz="831"/>
            </a:lvl2pPr>
            <a:lvl3pPr marL="633231" indent="0">
              <a:buNone/>
              <a:defRPr sz="692"/>
            </a:lvl3pPr>
            <a:lvl4pPr marL="949846" indent="0">
              <a:buNone/>
              <a:defRPr sz="623"/>
            </a:lvl4pPr>
            <a:lvl5pPr marL="1266462" indent="0">
              <a:buNone/>
              <a:defRPr sz="623"/>
            </a:lvl5pPr>
            <a:lvl6pPr marL="1583077" indent="0">
              <a:buNone/>
              <a:defRPr sz="623"/>
            </a:lvl6pPr>
            <a:lvl7pPr marL="1899693" indent="0">
              <a:buNone/>
              <a:defRPr sz="623"/>
            </a:lvl7pPr>
            <a:lvl8pPr marL="2216308" indent="0">
              <a:buNone/>
              <a:defRPr sz="623"/>
            </a:lvl8pPr>
            <a:lvl9pPr marL="2532924" indent="0">
              <a:buNone/>
              <a:defRPr sz="623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DOM</a:t>
            </a:r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951CD3-8F61-47F0-A155-CEB87A6A1857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2825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414" tIns="42207" rIns="84414" bIns="42207" rtlCol="0" anchor="ctr"/>
          <a:lstStyle/>
          <a:p>
            <a:pPr lvl="0" algn="ctr"/>
            <a:endParaRPr sz="1246"/>
          </a:p>
        </p:txBody>
      </p:sp>
      <p:sp>
        <p:nvSpPr>
          <p:cNvPr id="8" name="Rectangle 7"/>
          <p:cNvSpPr/>
          <p:nvPr/>
        </p:nvSpPr>
        <p:spPr bwMode="black"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414" tIns="42207" rIns="84414" bIns="42207" rtlCol="0" anchor="ctr"/>
          <a:lstStyle/>
          <a:p>
            <a:pPr lvl="0" algn="ctr"/>
            <a:endParaRPr sz="1246"/>
          </a:p>
        </p:txBody>
      </p:sp>
      <p:sp>
        <p:nvSpPr>
          <p:cNvPr id="9" name="Rectangle 8"/>
          <p:cNvSpPr/>
          <p:nvPr/>
        </p:nvSpPr>
        <p:spPr bwMode="ltGray">
          <a:xfrm>
            <a:off x="3657601" y="0"/>
            <a:ext cx="5264146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414" tIns="42207" rIns="84414" bIns="42207" rtlCol="0" anchor="ctr"/>
          <a:lstStyle/>
          <a:p>
            <a:pPr lvl="0" algn="ctr"/>
            <a:endParaRPr sz="1246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890" y="381000"/>
            <a:ext cx="2470710" cy="1371600"/>
          </a:xfrm>
        </p:spPr>
        <p:txBody>
          <a:bodyPr anchor="b">
            <a:normAutofit/>
          </a:bodyPr>
          <a:lstStyle>
            <a:lvl1pPr algn="l">
              <a:defRPr sz="1939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3886200" y="482600"/>
            <a:ext cx="4648200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939" baseline="0">
                <a:solidFill>
                  <a:schemeClr val="tx2"/>
                </a:solidFill>
              </a:defRPr>
            </a:lvl1pPr>
            <a:lvl2pPr marL="316615" indent="0">
              <a:buNone/>
              <a:defRPr sz="1939"/>
            </a:lvl2pPr>
            <a:lvl3pPr marL="633231" indent="0">
              <a:buNone/>
              <a:defRPr sz="1662"/>
            </a:lvl3pPr>
            <a:lvl4pPr marL="949846" indent="0">
              <a:buNone/>
              <a:defRPr sz="1385"/>
            </a:lvl4pPr>
            <a:lvl5pPr marL="1266462" indent="0">
              <a:buNone/>
              <a:defRPr sz="1385"/>
            </a:lvl5pPr>
            <a:lvl6pPr marL="1583077" indent="0">
              <a:buNone/>
              <a:defRPr sz="1385"/>
            </a:lvl6pPr>
            <a:lvl7pPr marL="1899693" indent="0">
              <a:buNone/>
              <a:defRPr sz="1385"/>
            </a:lvl7pPr>
            <a:lvl8pPr marL="2216308" indent="0">
              <a:buNone/>
              <a:defRPr sz="1385"/>
            </a:lvl8pPr>
            <a:lvl9pPr marL="2532924" indent="0">
              <a:buNone/>
              <a:defRPr sz="1385"/>
            </a:lvl9pPr>
          </a:lstStyle>
          <a:p>
            <a:r>
              <a:rPr lang="it-IT" smtClean="0"/>
              <a:t>Fare clic sull'icona per inserire un'immagine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5890" y="1828800"/>
            <a:ext cx="2470710" cy="4343400"/>
          </a:xfrm>
        </p:spPr>
        <p:txBody>
          <a:bodyPr>
            <a:normAutofit/>
          </a:bodyPr>
          <a:lstStyle>
            <a:lvl1pPr marL="0" indent="0">
              <a:buNone/>
              <a:defRPr sz="1385">
                <a:solidFill>
                  <a:schemeClr val="tx1"/>
                </a:solidFill>
              </a:defRPr>
            </a:lvl1pPr>
            <a:lvl2pPr marL="316615" indent="0">
              <a:buNone/>
              <a:defRPr sz="831"/>
            </a:lvl2pPr>
            <a:lvl3pPr marL="633231" indent="0">
              <a:buNone/>
              <a:defRPr sz="692"/>
            </a:lvl3pPr>
            <a:lvl4pPr marL="949846" indent="0">
              <a:buNone/>
              <a:defRPr sz="623"/>
            </a:lvl4pPr>
            <a:lvl5pPr marL="1266462" indent="0">
              <a:buNone/>
              <a:defRPr sz="623"/>
            </a:lvl5pPr>
            <a:lvl6pPr marL="1583077" indent="0">
              <a:buNone/>
              <a:defRPr sz="623"/>
            </a:lvl6pPr>
            <a:lvl7pPr marL="1899693" indent="0">
              <a:buNone/>
              <a:defRPr sz="623"/>
            </a:lvl7pPr>
            <a:lvl8pPr marL="2216308" indent="0">
              <a:buNone/>
              <a:defRPr sz="623"/>
            </a:lvl8pPr>
            <a:lvl9pPr marL="2532924" indent="0">
              <a:buNone/>
              <a:defRPr sz="623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it-IT" smtClean="0"/>
              <a:t>DOM</a:t>
            </a:r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C951CD3-8F61-47F0-A155-CEB87A6A1857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8912221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76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it-IT" smtClean="0"/>
              <a:t>Fare clic per modificare lo stile del titolo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79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 bwMode="black">
          <a:xfrm>
            <a:off x="8686800" y="0"/>
            <a:ext cx="457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414" tIns="42207" rIns="84414" bIns="42207" rtlCol="0" anchor="ctr"/>
          <a:lstStyle/>
          <a:p>
            <a:pPr algn="ctr"/>
            <a:endParaRPr sz="1246"/>
          </a:p>
        </p:txBody>
      </p:sp>
      <p:sp>
        <p:nvSpPr>
          <p:cNvPr id="27" name="Rectangle 26"/>
          <p:cNvSpPr/>
          <p:nvPr/>
        </p:nvSpPr>
        <p:spPr bwMode="gray">
          <a:xfrm>
            <a:off x="8458200" y="0"/>
            <a:ext cx="2286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414" tIns="42207" rIns="84414" bIns="42207" rtlCol="0" anchor="ctr"/>
          <a:lstStyle/>
          <a:p>
            <a:pPr algn="ctr"/>
            <a:endParaRPr sz="1246"/>
          </a:p>
        </p:txBody>
      </p:sp>
      <p:sp>
        <p:nvSpPr>
          <p:cNvPr id="28" name="Rectangle 27"/>
          <p:cNvSpPr/>
          <p:nvPr/>
        </p:nvSpPr>
        <p:spPr bwMode="gray">
          <a:xfrm>
            <a:off x="914401" y="0"/>
            <a:ext cx="457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414" tIns="42207" rIns="84414" bIns="42207" rtlCol="0" anchor="ctr"/>
          <a:lstStyle/>
          <a:p>
            <a:pPr algn="ctr"/>
            <a:endParaRPr sz="1246"/>
          </a:p>
        </p:txBody>
      </p:sp>
      <p:sp>
        <p:nvSpPr>
          <p:cNvPr id="29" name="Rectangle 28"/>
          <p:cNvSpPr/>
          <p:nvPr/>
        </p:nvSpPr>
        <p:spPr>
          <a:xfrm>
            <a:off x="-1" y="0"/>
            <a:ext cx="9144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414" tIns="42207" rIns="84414" bIns="42207" rtlCol="0" anchor="ctr"/>
          <a:lstStyle/>
          <a:p>
            <a:pPr algn="ctr"/>
            <a:endParaRPr sz="1246"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9144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414" tIns="42207" rIns="84414" bIns="42207" rtlCol="0" anchor="ctr"/>
          <a:lstStyle/>
          <a:p>
            <a:pPr algn="ctr"/>
            <a:endParaRPr sz="1246"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8682231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9123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414" tIns="42207" rIns="84414" bIns="42207" rtlCol="0" anchor="ctr"/>
          <a:lstStyle/>
          <a:p>
            <a:pPr algn="ctr"/>
            <a:endParaRPr sz="1246"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914401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273" y="1600201"/>
            <a:ext cx="6214072" cy="2654064"/>
          </a:xfrm>
        </p:spPr>
        <p:txBody>
          <a:bodyPr anchor="b">
            <a:normAutofit/>
          </a:bodyPr>
          <a:lstStyle>
            <a:lvl1pPr algn="l">
              <a:defRPr sz="3739" b="0" cap="none" baseline="0"/>
            </a:lvl1pPr>
          </a:lstStyle>
          <a:p>
            <a:r>
              <a:rPr lang="it-IT" smtClean="0"/>
              <a:t>Fare clic per modificare lo stile del titolo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9274" y="4259999"/>
            <a:ext cx="5449886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216">
                <a:solidFill>
                  <a:schemeClr val="tx1"/>
                </a:solidFill>
              </a:defRPr>
            </a:lvl1pPr>
            <a:lvl2pPr marL="316615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2pPr>
            <a:lvl3pPr marL="633231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3pPr>
            <a:lvl4pPr marL="949846" indent="0">
              <a:buNone/>
              <a:defRPr sz="969">
                <a:solidFill>
                  <a:schemeClr val="tx1">
                    <a:tint val="75000"/>
                  </a:schemeClr>
                </a:solidFill>
              </a:defRPr>
            </a:lvl4pPr>
            <a:lvl5pPr marL="1266462" indent="0">
              <a:buNone/>
              <a:defRPr sz="969">
                <a:solidFill>
                  <a:schemeClr val="tx1">
                    <a:tint val="75000"/>
                  </a:schemeClr>
                </a:solidFill>
              </a:defRPr>
            </a:lvl5pPr>
            <a:lvl6pPr marL="1583077" indent="0">
              <a:buNone/>
              <a:defRPr sz="969">
                <a:solidFill>
                  <a:schemeClr val="tx1">
                    <a:tint val="75000"/>
                  </a:schemeClr>
                </a:solidFill>
              </a:defRPr>
            </a:lvl6pPr>
            <a:lvl7pPr marL="1899693" indent="0">
              <a:buNone/>
              <a:defRPr sz="969">
                <a:solidFill>
                  <a:schemeClr val="tx1">
                    <a:tint val="75000"/>
                  </a:schemeClr>
                </a:solidFill>
              </a:defRPr>
            </a:lvl7pPr>
            <a:lvl8pPr marL="2216308" indent="0">
              <a:buNone/>
              <a:defRPr sz="969">
                <a:solidFill>
                  <a:schemeClr val="tx1">
                    <a:tint val="75000"/>
                  </a:schemeClr>
                </a:solidFill>
              </a:defRPr>
            </a:lvl8pPr>
            <a:lvl9pPr marL="2532924" indent="0">
              <a:buNone/>
              <a:defRPr sz="9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6171" y="164461"/>
            <a:ext cx="3195831" cy="280678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it-IT" smtClean="0"/>
              <a:t>DOM</a:t>
            </a:r>
            <a:endParaRPr lang="it-IT"/>
          </a:p>
        </p:txBody>
      </p:sp>
      <p:sp>
        <p:nvSpPr>
          <p:cNvPr id="34" name="Rectangle 7"/>
          <p:cNvSpPr/>
          <p:nvPr/>
        </p:nvSpPr>
        <p:spPr bwMode="ltGray">
          <a:xfrm>
            <a:off x="8686800" y="6021288"/>
            <a:ext cx="457200" cy="836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414" tIns="42207" rIns="84414" bIns="42207" rtlCol="0" anchor="ctr"/>
          <a:lstStyle/>
          <a:p>
            <a:pPr algn="ctr"/>
            <a:endParaRPr sz="1246"/>
          </a:p>
        </p:txBody>
      </p:sp>
      <p:sp>
        <p:nvSpPr>
          <p:cNvPr id="35" name="Rectangle 8"/>
          <p:cNvSpPr/>
          <p:nvPr/>
        </p:nvSpPr>
        <p:spPr bwMode="gray">
          <a:xfrm>
            <a:off x="8458200" y="6021288"/>
            <a:ext cx="228600" cy="8367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414" tIns="42207" rIns="84414" bIns="42207" rtlCol="0" anchor="ctr"/>
          <a:lstStyle/>
          <a:p>
            <a:pPr algn="ctr"/>
            <a:endParaRPr sz="1246"/>
          </a:p>
        </p:txBody>
      </p:sp>
      <p:sp>
        <p:nvSpPr>
          <p:cNvPr id="36" name="Rectangle 11"/>
          <p:cNvSpPr/>
          <p:nvPr/>
        </p:nvSpPr>
        <p:spPr bwMode="ltGray">
          <a:xfrm>
            <a:off x="0" y="6021289"/>
            <a:ext cx="9144000" cy="836713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414" tIns="42207" rIns="84414" bIns="42207" rtlCol="0" anchor="ctr"/>
          <a:lstStyle/>
          <a:p>
            <a:pPr algn="ctr"/>
            <a:endParaRPr sz="1246"/>
          </a:p>
        </p:txBody>
      </p:sp>
      <p:sp>
        <p:nvSpPr>
          <p:cNvPr id="37" name="Rectangle 13"/>
          <p:cNvSpPr/>
          <p:nvPr/>
        </p:nvSpPr>
        <p:spPr bwMode="black">
          <a:xfrm>
            <a:off x="0" y="6021288"/>
            <a:ext cx="912352" cy="836712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414" tIns="42207" rIns="84414" bIns="42207" rtlCol="0" anchor="ctr"/>
          <a:lstStyle/>
          <a:p>
            <a:pPr algn="ctr"/>
            <a:endParaRPr sz="1246"/>
          </a:p>
        </p:txBody>
      </p:sp>
      <p:pic>
        <p:nvPicPr>
          <p:cNvPr id="39" name="Immagine 3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8" y="6093298"/>
            <a:ext cx="696891" cy="671457"/>
          </a:xfrm>
          <a:prstGeom prst="rect">
            <a:avLst/>
          </a:prstGeom>
        </p:spPr>
      </p:pic>
      <p:sp>
        <p:nvSpPr>
          <p:cNvPr id="41" name="CasellaDiTesto 40"/>
          <p:cNvSpPr txBox="1"/>
          <p:nvPr/>
        </p:nvSpPr>
        <p:spPr>
          <a:xfrm>
            <a:off x="2538819" y="6061547"/>
            <a:ext cx="5868606" cy="284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623" dirty="0">
                <a:latin typeface="+mj-lt"/>
              </a:rPr>
              <a:t>This work is licensed under the Creative Commons Attribution-</a:t>
            </a:r>
            <a:r>
              <a:rPr lang="en-US" sz="623" dirty="0" err="1">
                <a:latin typeface="+mj-lt"/>
              </a:rPr>
              <a:t>NonCommercial</a:t>
            </a:r>
            <a:r>
              <a:rPr lang="en-US" sz="623" dirty="0">
                <a:latin typeface="+mj-lt"/>
              </a:rPr>
              <a:t>-</a:t>
            </a:r>
            <a:r>
              <a:rPr lang="en-US" sz="623" dirty="0" err="1">
                <a:latin typeface="+mj-lt"/>
              </a:rPr>
              <a:t>ShareAlike</a:t>
            </a:r>
            <a:r>
              <a:rPr lang="en-US" sz="623" dirty="0">
                <a:latin typeface="+mj-lt"/>
              </a:rPr>
              <a:t> 3.0 </a:t>
            </a:r>
            <a:r>
              <a:rPr lang="en-US" sz="623" dirty="0" err="1">
                <a:latin typeface="+mj-lt"/>
              </a:rPr>
              <a:t>Unported</a:t>
            </a:r>
            <a:r>
              <a:rPr lang="en-US" sz="623" dirty="0">
                <a:latin typeface="+mj-lt"/>
              </a:rPr>
              <a:t> License. To view a copy of this license, visit http</a:t>
            </a:r>
            <a:r>
              <a:rPr lang="en-US" sz="623" dirty="0" smtClean="0">
                <a:latin typeface="+mj-lt"/>
              </a:rPr>
              <a:t>://reativecommons.org/licenses/by-nc-sa/3.0</a:t>
            </a:r>
            <a:r>
              <a:rPr lang="en-US" sz="623" dirty="0">
                <a:latin typeface="+mj-lt"/>
              </a:rPr>
              <a:t>/ or send a letter to Creative Commons, 444 Castro Street, Suite 900, Mountain View, California, 94041, USA.</a:t>
            </a:r>
          </a:p>
        </p:txBody>
      </p:sp>
    </p:spTree>
    <p:extLst>
      <p:ext uri="{BB962C8B-B14F-4D97-AF65-F5344CB8AC3E}">
        <p14:creationId xmlns:p14="http://schemas.microsoft.com/office/powerpoint/2010/main" val="71231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0831" y="1502082"/>
            <a:ext cx="4183177" cy="5239286"/>
          </a:xfrm>
        </p:spPr>
        <p:txBody>
          <a:bodyPr/>
          <a:lstStyle>
            <a:lvl1pPr>
              <a:defRPr sz="1939"/>
            </a:lvl1pPr>
            <a:lvl2pPr>
              <a:defRPr sz="1662"/>
            </a:lvl2pPr>
            <a:lvl3pPr>
              <a:defRPr sz="1385"/>
            </a:lvl3pPr>
            <a:lvl4pPr>
              <a:defRPr sz="1246"/>
            </a:lvl4pPr>
            <a:lvl5pPr>
              <a:defRPr sz="1246"/>
            </a:lvl5pPr>
            <a:lvl6pPr>
              <a:defRPr sz="1246"/>
            </a:lvl6pPr>
            <a:lvl7pPr>
              <a:defRPr sz="1246"/>
            </a:lvl7pPr>
            <a:lvl8pPr>
              <a:defRPr sz="1246"/>
            </a:lvl8pPr>
            <a:lvl9pPr>
              <a:defRPr sz="1246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4061" y="1502082"/>
            <a:ext cx="4159544" cy="5239286"/>
          </a:xfrm>
        </p:spPr>
        <p:txBody>
          <a:bodyPr/>
          <a:lstStyle>
            <a:lvl1pPr>
              <a:defRPr sz="1939"/>
            </a:lvl1pPr>
            <a:lvl2pPr>
              <a:defRPr sz="1662"/>
            </a:lvl2pPr>
            <a:lvl3pPr>
              <a:defRPr sz="1385"/>
            </a:lvl3pPr>
            <a:lvl4pPr>
              <a:defRPr sz="1246"/>
            </a:lvl4pPr>
            <a:lvl5pPr>
              <a:defRPr sz="1246"/>
            </a:lvl5pPr>
            <a:lvl6pPr>
              <a:defRPr sz="1246" baseline="0"/>
            </a:lvl6pPr>
            <a:lvl7pPr>
              <a:defRPr sz="1246" baseline="0"/>
            </a:lvl7pPr>
            <a:lvl8pPr>
              <a:defRPr sz="1246" baseline="0"/>
            </a:lvl8pPr>
            <a:lvl9pPr>
              <a:defRPr sz="1246" baseline="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91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825" y="1499616"/>
            <a:ext cx="4160196" cy="938784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662" b="0" cap="all" baseline="0"/>
            </a:lvl1pPr>
            <a:lvl2pPr marL="316615" indent="0">
              <a:buNone/>
              <a:defRPr sz="1385" b="1"/>
            </a:lvl2pPr>
            <a:lvl3pPr marL="633231" indent="0">
              <a:buNone/>
              <a:defRPr sz="1246" b="1"/>
            </a:lvl3pPr>
            <a:lvl4pPr marL="949846" indent="0">
              <a:buNone/>
              <a:defRPr sz="1108" b="1"/>
            </a:lvl4pPr>
            <a:lvl5pPr marL="1266462" indent="0">
              <a:buNone/>
              <a:defRPr sz="1108" b="1"/>
            </a:lvl5pPr>
            <a:lvl6pPr marL="1583077" indent="0">
              <a:buNone/>
              <a:defRPr sz="1108" b="1"/>
            </a:lvl6pPr>
            <a:lvl7pPr marL="1899693" indent="0">
              <a:buNone/>
              <a:defRPr sz="1108" b="1"/>
            </a:lvl7pPr>
            <a:lvl8pPr marL="2216308" indent="0">
              <a:buNone/>
              <a:defRPr sz="1108" b="1"/>
            </a:lvl8pPr>
            <a:lvl9pPr marL="2532924" indent="0">
              <a:buNone/>
              <a:defRPr sz="1108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475" y="2514706"/>
            <a:ext cx="4159545" cy="4226662"/>
          </a:xfrm>
        </p:spPr>
        <p:txBody>
          <a:bodyPr>
            <a:normAutofit/>
          </a:bodyPr>
          <a:lstStyle>
            <a:lvl1pPr>
              <a:defRPr sz="1662"/>
            </a:lvl1pPr>
            <a:lvl2pPr>
              <a:defRPr sz="1385"/>
            </a:lvl2pPr>
            <a:lvl3pPr>
              <a:defRPr sz="1246"/>
            </a:lvl3pPr>
            <a:lvl4pPr>
              <a:defRPr sz="1108"/>
            </a:lvl4pPr>
            <a:lvl5pPr>
              <a:defRPr sz="1108"/>
            </a:lvl5pPr>
            <a:lvl6pPr>
              <a:defRPr sz="1108"/>
            </a:lvl6pPr>
            <a:lvl7pPr>
              <a:defRPr sz="1108"/>
            </a:lvl7pPr>
            <a:lvl8pPr>
              <a:defRPr sz="1108" baseline="0"/>
            </a:lvl8pPr>
            <a:lvl9pPr>
              <a:defRPr sz="1108" baseline="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6017" y="1499616"/>
            <a:ext cx="4177589" cy="938784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662" b="0" cap="all" baseline="0"/>
            </a:lvl1pPr>
            <a:lvl2pPr marL="316615" indent="0">
              <a:buNone/>
              <a:defRPr sz="1385" b="1"/>
            </a:lvl2pPr>
            <a:lvl3pPr marL="633231" indent="0">
              <a:buNone/>
              <a:defRPr sz="1246" b="1"/>
            </a:lvl3pPr>
            <a:lvl4pPr marL="949846" indent="0">
              <a:buNone/>
              <a:defRPr sz="1108" b="1"/>
            </a:lvl4pPr>
            <a:lvl5pPr marL="1266462" indent="0">
              <a:buNone/>
              <a:defRPr sz="1108" b="1"/>
            </a:lvl5pPr>
            <a:lvl6pPr marL="1583077" indent="0">
              <a:buNone/>
              <a:defRPr sz="1108" b="1"/>
            </a:lvl6pPr>
            <a:lvl7pPr marL="1899693" indent="0">
              <a:buNone/>
              <a:defRPr sz="1108" b="1"/>
            </a:lvl7pPr>
            <a:lvl8pPr marL="2216308" indent="0">
              <a:buNone/>
              <a:defRPr sz="1108" b="1"/>
            </a:lvl8pPr>
            <a:lvl9pPr marL="2532924" indent="0">
              <a:buNone/>
              <a:defRPr sz="1108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17" y="2514602"/>
            <a:ext cx="4177589" cy="4224437"/>
          </a:xfrm>
        </p:spPr>
        <p:txBody>
          <a:bodyPr>
            <a:normAutofit/>
          </a:bodyPr>
          <a:lstStyle>
            <a:lvl1pPr>
              <a:defRPr sz="1662"/>
            </a:lvl1pPr>
            <a:lvl2pPr>
              <a:defRPr sz="1385"/>
            </a:lvl2pPr>
            <a:lvl3pPr>
              <a:defRPr sz="1246"/>
            </a:lvl3pPr>
            <a:lvl4pPr>
              <a:defRPr sz="1108"/>
            </a:lvl4pPr>
            <a:lvl5pPr>
              <a:defRPr sz="1108"/>
            </a:lvl5pPr>
            <a:lvl6pPr>
              <a:defRPr sz="1108"/>
            </a:lvl6pPr>
            <a:lvl7pPr>
              <a:defRPr sz="1108"/>
            </a:lvl7pPr>
            <a:lvl8pPr>
              <a:defRPr sz="1108"/>
            </a:lvl8pPr>
            <a:lvl9pPr>
              <a:defRPr sz="1108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DOM</a:t>
            </a:r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951CD3-8F61-47F0-A155-CEB87A6A1857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55303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96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sempio co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DOM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951CD3-8F61-47F0-A155-CEB87A6A1857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12"/>
          </p:nvPr>
        </p:nvSpPr>
        <p:spPr>
          <a:xfrm>
            <a:off x="460376" y="1484314"/>
            <a:ext cx="8433230" cy="525705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0" indent="0" defTabSz="166158">
              <a:lnSpc>
                <a:spcPct val="100000"/>
              </a:lnSpc>
              <a:spcBef>
                <a:spcPts val="0"/>
              </a:spcBef>
              <a:buNone/>
              <a:defRPr sz="1292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253293" indent="0">
              <a:buFontTx/>
              <a:buNone/>
              <a:defRPr sz="1477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506585" indent="0">
              <a:buNone/>
              <a:defRPr sz="1477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sz="1477"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sz="1477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01412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ice e descri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DOM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951CD3-8F61-47F0-A155-CEB87A6A1857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12"/>
          </p:nvPr>
        </p:nvSpPr>
        <p:spPr>
          <a:xfrm>
            <a:off x="460832" y="1502829"/>
            <a:ext cx="4183633" cy="525705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0" indent="0" defTabSz="166158">
              <a:lnSpc>
                <a:spcPct val="100000"/>
              </a:lnSpc>
              <a:spcBef>
                <a:spcPts val="0"/>
              </a:spcBef>
              <a:buNone/>
              <a:defRPr sz="1292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253293" indent="0">
              <a:buFontTx/>
              <a:buNone/>
              <a:defRPr sz="1477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506585" indent="0">
              <a:buNone/>
              <a:defRPr sz="1477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sz="1477"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sz="1477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7" name="Segnaposto testo 6"/>
          <p:cNvSpPr>
            <a:spLocks noGrp="1"/>
          </p:cNvSpPr>
          <p:nvPr>
            <p:ph type="body" sz="quarter" idx="13"/>
          </p:nvPr>
        </p:nvSpPr>
        <p:spPr>
          <a:xfrm>
            <a:off x="4716017" y="1502082"/>
            <a:ext cx="4177589" cy="5257800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521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469802" y="0"/>
            <a:ext cx="228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414" tIns="42207" rIns="84414" bIns="42207" rtlCol="0" anchor="ctr"/>
          <a:lstStyle/>
          <a:p>
            <a:pPr lvl="0" algn="ctr"/>
            <a:endParaRPr sz="1246"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414" tIns="42207" rIns="84414" bIns="42207" rtlCol="0" anchor="ctr"/>
          <a:lstStyle/>
          <a:p>
            <a:pPr lvl="0" algn="ctr"/>
            <a:endParaRPr sz="1246"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8229601" y="0"/>
            <a:ext cx="692146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414" tIns="42207" rIns="84414" bIns="42207" rtlCol="0" anchor="ctr"/>
          <a:lstStyle/>
          <a:p>
            <a:pPr lvl="0" algn="ctr"/>
            <a:endParaRPr sz="1246"/>
          </a:p>
        </p:txBody>
      </p:sp>
      <p:sp>
        <p:nvSpPr>
          <p:cNvPr id="9" name="Rectangle 8"/>
          <p:cNvSpPr/>
          <p:nvPr/>
        </p:nvSpPr>
        <p:spPr bwMode="black">
          <a:xfrm>
            <a:off x="8921746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414" tIns="42207" rIns="84414" bIns="42207" rtlCol="0" anchor="ctr"/>
          <a:lstStyle/>
          <a:p>
            <a:pPr lvl="0" algn="ctr"/>
            <a:endParaRPr sz="1246"/>
          </a:p>
        </p:txBody>
      </p:sp>
    </p:spTree>
    <p:extLst>
      <p:ext uri="{BB962C8B-B14F-4D97-AF65-F5344CB8AC3E}">
        <p14:creationId xmlns:p14="http://schemas.microsoft.com/office/powerpoint/2010/main" val="337079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947626" y="0"/>
            <a:ext cx="196375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414" tIns="42207" rIns="84414" bIns="42207" rtlCol="0" anchor="ctr"/>
          <a:lstStyle/>
          <a:p>
            <a:pPr lvl="0" algn="ctr"/>
            <a:endParaRPr sz="1246"/>
          </a:p>
        </p:txBody>
      </p:sp>
      <p:sp>
        <p:nvSpPr>
          <p:cNvPr id="8" name="Rectangle 7"/>
          <p:cNvSpPr/>
          <p:nvPr/>
        </p:nvSpPr>
        <p:spPr bwMode="ltGray">
          <a:xfrm>
            <a:off x="212902" y="0"/>
            <a:ext cx="19391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414" tIns="42207" rIns="84414" bIns="42207" rtlCol="0" anchor="ctr"/>
          <a:lstStyle/>
          <a:p>
            <a:pPr algn="ctr"/>
            <a:endParaRPr sz="1246"/>
          </a:p>
        </p:txBody>
      </p:sp>
      <p:sp>
        <p:nvSpPr>
          <p:cNvPr id="9" name="Rectangle 8"/>
          <p:cNvSpPr/>
          <p:nvPr/>
        </p:nvSpPr>
        <p:spPr bwMode="gray">
          <a:xfrm>
            <a:off x="1" y="0"/>
            <a:ext cx="210437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4414" tIns="42207" rIns="84414" bIns="42207" rtlCol="0" anchor="ctr"/>
          <a:lstStyle/>
          <a:p>
            <a:pPr algn="ctr"/>
            <a:endParaRPr sz="1246"/>
          </a:p>
        </p:txBody>
      </p:sp>
      <p:sp>
        <p:nvSpPr>
          <p:cNvPr id="13" name="Rectangle 12"/>
          <p:cNvSpPr/>
          <p:nvPr/>
        </p:nvSpPr>
        <p:spPr bwMode="black">
          <a:xfrm>
            <a:off x="220177" y="797719"/>
            <a:ext cx="186634" cy="202406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246"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210437" y="795752"/>
            <a:ext cx="196374" cy="196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212820" y="1008891"/>
            <a:ext cx="1963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21133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0832" y="417103"/>
            <a:ext cx="8432774" cy="10005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 dirty="0" smtClean="0"/>
              <a:t>Fare clic per modificare lo stile del titolo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474" y="1502085"/>
            <a:ext cx="8427131" cy="5239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 smtClean="0"/>
              <a:t>Modifica gli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6476" y="51979"/>
            <a:ext cx="2981325" cy="280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31" i="1" cap="all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it-IT" smtClean="0"/>
              <a:t>DOM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2175" y="51981"/>
            <a:ext cx="541432" cy="2806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1" cap="all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C951CD3-8F61-47F0-A155-CEB87A6A1857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  <p:pic>
        <p:nvPicPr>
          <p:cNvPr id="17" name="Immagine 16"/>
          <p:cNvPicPr>
            <a:picLocks noChangeAspect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83" y="819523"/>
            <a:ext cx="158547" cy="1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38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33231" rtl="0" eaLnBrk="1" latinLnBrk="0" hangingPunct="1">
        <a:lnSpc>
          <a:spcPct val="90000"/>
        </a:lnSpc>
        <a:spcBef>
          <a:spcPct val="0"/>
        </a:spcBef>
        <a:buNone/>
        <a:defRPr sz="2954" kern="1200">
          <a:solidFill>
            <a:schemeClr val="tx1">
              <a:lumMod val="75000"/>
            </a:schemeClr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170972" indent="-170972" algn="l" defTabSz="633231" rtl="0" eaLnBrk="1" latinLnBrk="0" hangingPunct="1">
        <a:lnSpc>
          <a:spcPct val="90000"/>
        </a:lnSpc>
        <a:spcBef>
          <a:spcPts val="969"/>
        </a:spcBef>
        <a:buFont typeface="Euphemia" pitchFamily="34" charset="0"/>
        <a:buChar char="›"/>
        <a:defRPr sz="1939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424265" indent="-170972" algn="l" defTabSz="633231" rtl="0" eaLnBrk="1" latinLnBrk="0" hangingPunct="1">
        <a:lnSpc>
          <a:spcPct val="90000"/>
        </a:lnSpc>
        <a:spcBef>
          <a:spcPts val="415"/>
        </a:spcBef>
        <a:buFont typeface="Euphemia" pitchFamily="34" charset="0"/>
        <a:buChar char="–"/>
        <a:defRPr sz="1662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677557" indent="-170972" algn="l" defTabSz="633231" rtl="0" eaLnBrk="1" latinLnBrk="0" hangingPunct="1">
        <a:lnSpc>
          <a:spcPct val="90000"/>
        </a:lnSpc>
        <a:spcBef>
          <a:spcPts val="415"/>
        </a:spcBef>
        <a:buFont typeface="Euphemia" pitchFamily="34" charset="0"/>
        <a:buChar char="›"/>
        <a:defRPr sz="1385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930849" indent="-170972" algn="l" defTabSz="633231" rtl="0" eaLnBrk="1" latinLnBrk="0" hangingPunct="1">
        <a:lnSpc>
          <a:spcPct val="90000"/>
        </a:lnSpc>
        <a:spcBef>
          <a:spcPts val="415"/>
        </a:spcBef>
        <a:buFont typeface="Arial" pitchFamily="34" charset="0"/>
        <a:buChar char="–"/>
        <a:defRPr sz="1246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184142" indent="-170972" algn="l" defTabSz="633231" rtl="0" eaLnBrk="1" latinLnBrk="0" hangingPunct="1">
        <a:lnSpc>
          <a:spcPct val="90000"/>
        </a:lnSpc>
        <a:spcBef>
          <a:spcPts val="415"/>
        </a:spcBef>
        <a:buFont typeface="Euphemia" pitchFamily="34" charset="0"/>
        <a:buChar char="›"/>
        <a:defRPr sz="1246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437434" indent="-170972" algn="l" defTabSz="633231" rtl="0" eaLnBrk="1" latinLnBrk="0" hangingPunct="1">
        <a:lnSpc>
          <a:spcPct val="90000"/>
        </a:lnSpc>
        <a:spcBef>
          <a:spcPts val="415"/>
        </a:spcBef>
        <a:buFont typeface="Euphemia" pitchFamily="34" charset="0"/>
        <a:buChar char="–"/>
        <a:defRPr sz="1246" kern="1200">
          <a:solidFill>
            <a:schemeClr val="tx1"/>
          </a:solidFill>
          <a:latin typeface="+mn-lt"/>
          <a:ea typeface="+mn-ea"/>
          <a:cs typeface="+mn-cs"/>
        </a:defRPr>
      </a:lvl6pPr>
      <a:lvl7pPr marL="1690726" indent="-170972" algn="l" defTabSz="633231" rtl="0" eaLnBrk="1" latinLnBrk="0" hangingPunct="1">
        <a:lnSpc>
          <a:spcPct val="90000"/>
        </a:lnSpc>
        <a:spcBef>
          <a:spcPts val="415"/>
        </a:spcBef>
        <a:buFont typeface="Euphemia" pitchFamily="34" charset="0"/>
        <a:buChar char="›"/>
        <a:defRPr sz="1246" kern="1200">
          <a:solidFill>
            <a:schemeClr val="tx1"/>
          </a:solidFill>
          <a:latin typeface="+mn-lt"/>
          <a:ea typeface="+mn-ea"/>
          <a:cs typeface="+mn-cs"/>
        </a:defRPr>
      </a:lvl7pPr>
      <a:lvl8pPr marL="1944018" indent="-170972" algn="l" defTabSz="633231" rtl="0" eaLnBrk="1" latinLnBrk="0" hangingPunct="1">
        <a:lnSpc>
          <a:spcPct val="90000"/>
        </a:lnSpc>
        <a:spcBef>
          <a:spcPts val="415"/>
        </a:spcBef>
        <a:buFont typeface="Euphemia" pitchFamily="34" charset="0"/>
        <a:buChar char="–"/>
        <a:defRPr sz="1246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97311" indent="-170972" algn="l" defTabSz="633231" rtl="0" eaLnBrk="1" latinLnBrk="0" hangingPunct="1">
        <a:lnSpc>
          <a:spcPct val="90000"/>
        </a:lnSpc>
        <a:spcBef>
          <a:spcPts val="415"/>
        </a:spcBef>
        <a:buFont typeface="Euphemia" pitchFamily="34" charset="0"/>
        <a:buChar char="›"/>
        <a:defRPr sz="1246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33231" rtl="0" eaLnBrk="1" latinLnBrk="0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1pPr>
      <a:lvl2pPr marL="316615" algn="l" defTabSz="633231" rtl="0" eaLnBrk="1" latinLnBrk="0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2pPr>
      <a:lvl3pPr marL="633231" algn="l" defTabSz="633231" rtl="0" eaLnBrk="1" latinLnBrk="0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3pPr>
      <a:lvl4pPr marL="949846" algn="l" defTabSz="633231" rtl="0" eaLnBrk="1" latinLnBrk="0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4pPr>
      <a:lvl5pPr marL="1266462" algn="l" defTabSz="633231" rtl="0" eaLnBrk="1" latinLnBrk="0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5pPr>
      <a:lvl6pPr marL="1583077" algn="l" defTabSz="633231" rtl="0" eaLnBrk="1" latinLnBrk="0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6pPr>
      <a:lvl7pPr marL="1899693" algn="l" defTabSz="633231" rtl="0" eaLnBrk="1" latinLnBrk="0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7pPr>
      <a:lvl8pPr marL="2216308" algn="l" defTabSz="633231" rtl="0" eaLnBrk="1" latinLnBrk="0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8pPr>
      <a:lvl9pPr marL="2532924" algn="l" defTabSz="633231" rtl="0" eaLnBrk="1" latinLnBrk="0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65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it-IT" altLang="it-IT" dirty="0" err="1" smtClean="0"/>
              <a:t>Document</a:t>
            </a:r>
            <a:r>
              <a:rPr lang="it-IT" altLang="it-IT" dirty="0" smtClean="0"/>
              <a:t> Object Model (DOM)</a:t>
            </a:r>
            <a:br>
              <a:rPr lang="it-IT" altLang="it-IT" dirty="0" smtClean="0"/>
            </a:br>
            <a:r>
              <a:rPr lang="it-IT" altLang="it-IT" dirty="0" smtClean="0"/>
              <a:t>XML, HTML, CSS ed Eventi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altLang="it-IT" dirty="0"/>
              <a:t>Giuseppe Della Penna</a:t>
            </a:r>
          </a:p>
          <a:p>
            <a:r>
              <a:rPr lang="it-IT" altLang="it-IT" dirty="0"/>
              <a:t>Università degli Studi di L’Aquila</a:t>
            </a:r>
          </a:p>
          <a:p>
            <a:endParaRPr lang="it-IT" altLang="it-IT" dirty="0"/>
          </a:p>
          <a:p>
            <a:r>
              <a:rPr lang="it-IT" altLang="it-IT" dirty="0"/>
              <a:t>giuseppe.dellapenna@univaq.it</a:t>
            </a:r>
          </a:p>
          <a:p>
            <a:r>
              <a:rPr lang="it-IT" altLang="it-IT" dirty="0"/>
              <a:t>http://people.disim.univaq.it/dellapenna</a:t>
            </a:r>
          </a:p>
          <a:p>
            <a:endParaRPr lang="it-IT" altLang="it-IT" dirty="0"/>
          </a:p>
          <a:p>
            <a:r>
              <a:rPr lang="it-IT" altLang="it-IT" sz="1000" i="1" dirty="0"/>
              <a:t>Versione documento: 220124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Gli oggetti Node: la Base del DOM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it-IT" sz="2215" dirty="0">
                <a:solidFill>
                  <a:srgbClr val="000000"/>
                </a:solidFill>
              </a:rPr>
              <a:t>I nodi dell’albero DOM sono rappresentati da oggetti di classe </a:t>
            </a:r>
            <a:r>
              <a:rPr lang="it-IT" altLang="it-IT" sz="2215" i="1" dirty="0" err="1"/>
              <a:t>Node</a:t>
            </a:r>
            <a:endParaRPr lang="it-IT" altLang="it-IT" sz="2215" i="1" dirty="0">
              <a:latin typeface="Courier" pitchFamily="49" charset="0"/>
            </a:endParaRPr>
          </a:p>
          <a:p>
            <a:pPr lvl="1"/>
            <a:r>
              <a:rPr lang="it-IT" altLang="it-IT" sz="1846" dirty="0">
                <a:solidFill>
                  <a:srgbClr val="000000"/>
                </a:solidFill>
              </a:rPr>
              <a:t>I </a:t>
            </a:r>
            <a:r>
              <a:rPr lang="it-IT" altLang="it-IT" sz="1846" dirty="0" err="1">
                <a:solidFill>
                  <a:srgbClr val="000000"/>
                </a:solidFill>
              </a:rPr>
              <a:t>Node</a:t>
            </a:r>
            <a:r>
              <a:rPr lang="it-IT" altLang="it-IT" sz="1846" dirty="0">
                <a:solidFill>
                  <a:srgbClr val="000000"/>
                </a:solidFill>
              </a:rPr>
              <a:t> di tipo </a:t>
            </a:r>
            <a:r>
              <a:rPr lang="it-IT" altLang="it-IT" sz="1846" dirty="0" err="1">
                <a:solidFill>
                  <a:srgbClr val="000000"/>
                </a:solidFill>
              </a:rPr>
              <a:t>Element</a:t>
            </a:r>
            <a:r>
              <a:rPr lang="it-IT" altLang="it-IT" sz="1846" dirty="0">
                <a:solidFill>
                  <a:srgbClr val="000000"/>
                </a:solidFill>
              </a:rPr>
              <a:t> e </a:t>
            </a:r>
            <a:r>
              <a:rPr lang="it-IT" altLang="it-IT" sz="1846" dirty="0" err="1">
                <a:solidFill>
                  <a:srgbClr val="000000"/>
                </a:solidFill>
              </a:rPr>
              <a:t>Document</a:t>
            </a:r>
            <a:r>
              <a:rPr lang="it-IT" altLang="it-IT" sz="1846" dirty="0">
                <a:solidFill>
                  <a:srgbClr val="000000"/>
                </a:solidFill>
              </a:rPr>
              <a:t> possono avere zero o più nodi figli.</a:t>
            </a:r>
          </a:p>
          <a:p>
            <a:pPr lvl="1"/>
            <a:r>
              <a:rPr lang="it-IT" altLang="it-IT" sz="1846" dirty="0">
                <a:solidFill>
                  <a:srgbClr val="000000"/>
                </a:solidFill>
              </a:rPr>
              <a:t>Ogni </a:t>
            </a:r>
            <a:r>
              <a:rPr lang="it-IT" altLang="it-IT" sz="1846" dirty="0" err="1">
                <a:solidFill>
                  <a:srgbClr val="000000"/>
                </a:solidFill>
              </a:rPr>
              <a:t>Node</a:t>
            </a:r>
            <a:r>
              <a:rPr lang="it-IT" altLang="it-IT" sz="1846" dirty="0">
                <a:solidFill>
                  <a:srgbClr val="000000"/>
                </a:solidFill>
              </a:rPr>
              <a:t>, tranne il </a:t>
            </a:r>
            <a:r>
              <a:rPr lang="it-IT" altLang="it-IT" sz="1846" dirty="0" err="1">
                <a:solidFill>
                  <a:srgbClr val="000000"/>
                </a:solidFill>
              </a:rPr>
              <a:t>Document</a:t>
            </a:r>
            <a:r>
              <a:rPr lang="it-IT" altLang="it-IT" sz="1846" dirty="0">
                <a:solidFill>
                  <a:srgbClr val="000000"/>
                </a:solidFill>
              </a:rPr>
              <a:t>, ha un nodo genitore.</a:t>
            </a:r>
          </a:p>
          <a:p>
            <a:r>
              <a:rPr lang="it-IT" altLang="it-IT" sz="2215" dirty="0">
                <a:solidFill>
                  <a:srgbClr val="000000"/>
                </a:solidFill>
              </a:rPr>
              <a:t>L’interfaccia di </a:t>
            </a:r>
            <a:r>
              <a:rPr lang="it-IT" altLang="it-IT" sz="2215" dirty="0" err="1">
                <a:solidFill>
                  <a:srgbClr val="000000"/>
                </a:solidFill>
              </a:rPr>
              <a:t>Node</a:t>
            </a:r>
            <a:r>
              <a:rPr lang="it-IT" altLang="it-IT" sz="2215" dirty="0">
                <a:solidFill>
                  <a:srgbClr val="000000"/>
                </a:solidFill>
              </a:rPr>
              <a:t> include le operazioni di base eseguibili su ogni nodo (indipendentemente dal suo tipo specifico).</a:t>
            </a:r>
          </a:p>
          <a:p>
            <a:r>
              <a:rPr lang="it-IT" altLang="it-IT" sz="2215" dirty="0">
                <a:solidFill>
                  <a:srgbClr val="000000"/>
                </a:solidFill>
              </a:rPr>
              <a:t>I vari componenti del documento implementano anche delle interfacce derivate, che comprendono operazioni più specifiche per ciascun tipo.</a:t>
            </a:r>
          </a:p>
          <a:p>
            <a:r>
              <a:rPr lang="it-IT" altLang="it-IT" sz="2215" i="1" dirty="0">
                <a:solidFill>
                  <a:srgbClr val="000000"/>
                </a:solidFill>
              </a:rPr>
              <a:t>(i) Nota: Essendo il DOM in continua evoluzione, la specifica fornita nelle </a:t>
            </a:r>
            <a:r>
              <a:rPr lang="it-IT" altLang="it-IT" sz="2215" i="1" dirty="0" err="1">
                <a:solidFill>
                  <a:srgbClr val="000000"/>
                </a:solidFill>
              </a:rPr>
              <a:t>slides</a:t>
            </a:r>
            <a:r>
              <a:rPr lang="it-IT" altLang="it-IT" sz="2215" i="1" dirty="0">
                <a:solidFill>
                  <a:srgbClr val="000000"/>
                </a:solidFill>
              </a:rPr>
              <a:t> che seguono è semplificata ed è scritta usando un IDL generico. Fate riferimento alla specifica ufficiale (vedi riferimenti a fine </a:t>
            </a:r>
            <a:r>
              <a:rPr lang="it-IT" altLang="it-IT" sz="2215" i="1" dirty="0" err="1">
                <a:solidFill>
                  <a:srgbClr val="000000"/>
                </a:solidFill>
              </a:rPr>
              <a:t>slides</a:t>
            </a:r>
            <a:r>
              <a:rPr lang="it-IT" altLang="it-IT" sz="2215" i="1" dirty="0">
                <a:solidFill>
                  <a:srgbClr val="000000"/>
                </a:solidFill>
              </a:rPr>
              <a:t>) per le interfacce complete ed aggiornate.</a:t>
            </a:r>
            <a:r>
              <a:rPr lang="it-IT" altLang="it-IT" dirty="0"/>
              <a:t/>
            </a:r>
            <a:br>
              <a:rPr lang="it-IT" altLang="it-IT" dirty="0"/>
            </a:br>
            <a:endParaRPr lang="it-IT" altLang="it-IT" dirty="0"/>
          </a:p>
        </p:txBody>
      </p:sp>
      <p:sp>
        <p:nvSpPr>
          <p:cNvPr id="18436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144608" y="6353908"/>
            <a:ext cx="999392" cy="2110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769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5817" indent="-263776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55103" indent="-211021">
              <a:spcBef>
                <a:spcPct val="20000"/>
              </a:spcBef>
              <a:buClr>
                <a:schemeClr val="tx2"/>
              </a:buClr>
              <a:buChar char="•"/>
              <a:defRPr sz="2123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477145" indent="-211021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99186" indent="-211021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321227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743269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165310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587351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641DDDF-4CB5-488E-A361-D4E8833C2C6A}" type="slidenum">
              <a:rPr lang="it-IT" altLang="it-IT" sz="831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it-IT" altLang="it-IT" sz="831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Interfaccia degli oggetti Node</a:t>
            </a:r>
          </a:p>
        </p:txBody>
      </p:sp>
      <p:sp>
        <p:nvSpPr>
          <p:cNvPr id="19458" name="Rectangle 5"/>
          <p:cNvSpPr>
            <a:spLocks noGrp="1" noChangeArrowheads="1"/>
          </p:cNvSpPr>
          <p:nvPr>
            <p:ph idx="1"/>
          </p:nvPr>
        </p:nvSpPr>
        <p:spPr>
          <a:xfrm>
            <a:off x="4572001" y="1701312"/>
            <a:ext cx="4393223" cy="45851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it-IT" altLang="it-IT" sz="1477"/>
              <a:t>L’attributo </a:t>
            </a:r>
            <a:r>
              <a:rPr lang="it-IT" altLang="it-IT" sz="1477" i="1"/>
              <a:t>nodeType</a:t>
            </a:r>
            <a:r>
              <a:rPr lang="it-IT" altLang="it-IT" sz="1477"/>
              <a:t> permette di identificare il tipo specifico di nodo tramite una serie di costanti definite anch’esse nell’interfaccia </a:t>
            </a:r>
            <a:r>
              <a:rPr lang="it-IT" altLang="it-IT" sz="1477" i="1"/>
              <a:t>Node</a:t>
            </a:r>
            <a:r>
              <a:rPr lang="it-IT" altLang="it-IT" sz="1477"/>
              <a:t>:</a:t>
            </a:r>
          </a:p>
          <a:p>
            <a:pPr marL="665301" lvl="1" indent="-230072">
              <a:lnSpc>
                <a:spcPct val="80000"/>
              </a:lnSpc>
            </a:pPr>
            <a:r>
              <a:rPr lang="it-IT" altLang="it-IT" sz="1292" b="1"/>
              <a:t>ELEMENT_NODE</a:t>
            </a:r>
            <a:r>
              <a:rPr lang="it-IT" altLang="it-IT" sz="1292"/>
              <a:t>: il nodo è un </a:t>
            </a:r>
            <a:r>
              <a:rPr lang="it-IT" altLang="it-IT" sz="1292" b="1"/>
              <a:t>elemento</a:t>
            </a:r>
          </a:p>
          <a:p>
            <a:pPr marL="665301" lvl="1" indent="-230072">
              <a:lnSpc>
                <a:spcPct val="80000"/>
              </a:lnSpc>
            </a:pPr>
            <a:r>
              <a:rPr lang="it-IT" altLang="it-IT" sz="1292" b="1"/>
              <a:t>ATTRIBUTE_NODE</a:t>
            </a:r>
            <a:r>
              <a:rPr lang="it-IT" altLang="it-IT" sz="1292"/>
              <a:t>: il nodo è un </a:t>
            </a:r>
            <a:r>
              <a:rPr lang="it-IT" altLang="it-IT" sz="1292" b="1"/>
              <a:t>attributo</a:t>
            </a:r>
          </a:p>
          <a:p>
            <a:pPr marL="665301" lvl="1" indent="-230072">
              <a:lnSpc>
                <a:spcPct val="80000"/>
              </a:lnSpc>
            </a:pPr>
            <a:r>
              <a:rPr lang="it-IT" altLang="it-IT" sz="1292" b="1"/>
              <a:t>TEXT_NODE</a:t>
            </a:r>
            <a:r>
              <a:rPr lang="it-IT" altLang="it-IT" sz="1292"/>
              <a:t>: il nodo è del </a:t>
            </a:r>
            <a:r>
              <a:rPr lang="it-IT" altLang="it-IT" sz="1292" b="1"/>
              <a:t>testo</a:t>
            </a:r>
          </a:p>
          <a:p>
            <a:pPr marL="665301" lvl="1" indent="-230072">
              <a:lnSpc>
                <a:spcPct val="80000"/>
              </a:lnSpc>
            </a:pPr>
            <a:r>
              <a:rPr lang="it-IT" altLang="it-IT" sz="1292" b="1"/>
              <a:t>CDATA_SECTION_NODE</a:t>
            </a:r>
            <a:r>
              <a:rPr lang="it-IT" altLang="it-IT" sz="1292"/>
              <a:t>: il nodo è una sezione </a:t>
            </a:r>
            <a:r>
              <a:rPr lang="it-IT" altLang="it-IT" sz="1292" b="1"/>
              <a:t>CDATA</a:t>
            </a:r>
          </a:p>
          <a:p>
            <a:pPr marL="665301" lvl="1" indent="-230072">
              <a:lnSpc>
                <a:spcPct val="80000"/>
              </a:lnSpc>
            </a:pPr>
            <a:r>
              <a:rPr lang="it-IT" altLang="it-IT" sz="1292" b="1"/>
              <a:t>ENTITY_REFERENCE_NODE</a:t>
            </a:r>
            <a:r>
              <a:rPr lang="it-IT" altLang="it-IT" sz="1292"/>
              <a:t>: il nodo è un riferimento ad </a:t>
            </a:r>
            <a:r>
              <a:rPr lang="it-IT" altLang="it-IT" sz="1292" b="1"/>
              <a:t>entità</a:t>
            </a:r>
          </a:p>
          <a:p>
            <a:pPr marL="665301" lvl="1" indent="-230072">
              <a:lnSpc>
                <a:spcPct val="80000"/>
              </a:lnSpc>
            </a:pPr>
            <a:r>
              <a:rPr lang="it-IT" altLang="it-IT" sz="1292" b="1"/>
              <a:t>ENTITY_NODE</a:t>
            </a:r>
            <a:r>
              <a:rPr lang="it-IT" altLang="it-IT" sz="1292"/>
              <a:t>: il nodo è un’entità</a:t>
            </a:r>
          </a:p>
          <a:p>
            <a:pPr marL="665301" lvl="1" indent="-230072">
              <a:lnSpc>
                <a:spcPct val="80000"/>
              </a:lnSpc>
            </a:pPr>
            <a:r>
              <a:rPr lang="it-IT" altLang="it-IT" sz="1292" b="1"/>
              <a:t>PROCESSING_INSTRUCTION_NODE</a:t>
            </a:r>
            <a:r>
              <a:rPr lang="it-IT" altLang="it-IT" sz="1292"/>
              <a:t>: il nodo è una </a:t>
            </a:r>
            <a:r>
              <a:rPr lang="it-IT" altLang="it-IT" sz="1292" b="1"/>
              <a:t>PI</a:t>
            </a:r>
          </a:p>
          <a:p>
            <a:pPr marL="665301" lvl="1" indent="-230072">
              <a:lnSpc>
                <a:spcPct val="80000"/>
              </a:lnSpc>
            </a:pPr>
            <a:r>
              <a:rPr lang="it-IT" altLang="it-IT" sz="1292" b="1"/>
              <a:t>COMMENT_NODE</a:t>
            </a:r>
            <a:r>
              <a:rPr lang="it-IT" altLang="it-IT" sz="1292"/>
              <a:t>: il nodo è un </a:t>
            </a:r>
            <a:r>
              <a:rPr lang="it-IT" altLang="it-IT" sz="1292" b="1"/>
              <a:t>commento</a:t>
            </a:r>
          </a:p>
          <a:p>
            <a:pPr marL="665301" lvl="1" indent="-230072">
              <a:lnSpc>
                <a:spcPct val="80000"/>
              </a:lnSpc>
            </a:pPr>
            <a:r>
              <a:rPr lang="it-IT" altLang="it-IT" sz="1292" b="1"/>
              <a:t>DOCUMENT_NODE</a:t>
            </a:r>
            <a:r>
              <a:rPr lang="it-IT" altLang="it-IT" sz="1292"/>
              <a:t>: il nodo è un </a:t>
            </a:r>
            <a:r>
              <a:rPr lang="it-IT" altLang="it-IT" sz="1292" b="1"/>
              <a:t>documento</a:t>
            </a:r>
            <a:r>
              <a:rPr lang="it-IT" altLang="it-IT" sz="1292"/>
              <a:t> (non la sua radice!)</a:t>
            </a:r>
          </a:p>
          <a:p>
            <a:pPr marL="665301" lvl="1" indent="-230072">
              <a:lnSpc>
                <a:spcPct val="80000"/>
              </a:lnSpc>
            </a:pPr>
            <a:r>
              <a:rPr lang="it-IT" altLang="it-IT" sz="1292" b="1"/>
              <a:t>DOCUMENT_TYPE_NODE</a:t>
            </a:r>
            <a:r>
              <a:rPr lang="it-IT" altLang="it-IT" sz="1292"/>
              <a:t>: il nodo è un </a:t>
            </a:r>
            <a:r>
              <a:rPr lang="it-IT" altLang="it-IT" sz="1292" b="1"/>
              <a:t>DOCTYPE</a:t>
            </a:r>
          </a:p>
          <a:p>
            <a:pPr marL="665301" lvl="1" indent="-230072">
              <a:lnSpc>
                <a:spcPct val="80000"/>
              </a:lnSpc>
            </a:pPr>
            <a:r>
              <a:rPr lang="it-IT" altLang="it-IT" sz="1292" b="1"/>
              <a:t>DOCUMENT_FRAGMENT_NODE</a:t>
            </a:r>
            <a:r>
              <a:rPr lang="it-IT" altLang="it-IT" sz="1292"/>
              <a:t>: il nodo è un </a:t>
            </a:r>
            <a:r>
              <a:rPr lang="it-IT" altLang="it-IT" sz="1292" b="1"/>
              <a:t>frammento</a:t>
            </a:r>
          </a:p>
          <a:p>
            <a:pPr marL="665301" lvl="1" indent="-230072">
              <a:lnSpc>
                <a:spcPct val="80000"/>
              </a:lnSpc>
            </a:pPr>
            <a:r>
              <a:rPr lang="it-IT" altLang="it-IT" sz="1292" b="1"/>
              <a:t>NOTATION_NODE</a:t>
            </a:r>
            <a:r>
              <a:rPr lang="it-IT" altLang="it-IT" sz="1292"/>
              <a:t>: il nodo è una </a:t>
            </a:r>
            <a:r>
              <a:rPr lang="it-IT" altLang="it-IT" sz="1292" b="1"/>
              <a:t>NOTATION</a:t>
            </a:r>
          </a:p>
        </p:txBody>
      </p:sp>
      <p:sp>
        <p:nvSpPr>
          <p:cNvPr id="19460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144608" y="6353908"/>
            <a:ext cx="999392" cy="2110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769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5817" indent="-263776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55103" indent="-211021">
              <a:spcBef>
                <a:spcPct val="20000"/>
              </a:spcBef>
              <a:buClr>
                <a:schemeClr val="tx2"/>
              </a:buClr>
              <a:buChar char="•"/>
              <a:defRPr sz="2123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477145" indent="-211021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99186" indent="-211021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321227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743269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165310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587351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1E804A-765E-47AD-A72C-BBA1AC3F7737}" type="slidenum">
              <a:rPr lang="it-IT" altLang="it-IT" sz="831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it-IT" altLang="it-IT" sz="831"/>
          </a:p>
        </p:txBody>
      </p:sp>
      <p:sp>
        <p:nvSpPr>
          <p:cNvPr id="19462" name="Rectangle 4"/>
          <p:cNvSpPr>
            <a:spLocks noChangeArrowheads="1"/>
          </p:cNvSpPr>
          <p:nvPr/>
        </p:nvSpPr>
        <p:spPr bwMode="auto">
          <a:xfrm>
            <a:off x="460832" y="1701312"/>
            <a:ext cx="4111168" cy="3788019"/>
          </a:xfrm>
          <a:prstGeom prst="rect">
            <a:avLst/>
          </a:prstGeom>
          <a:solidFill>
            <a:srgbClr val="EB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84992" tIns="42497" rIns="84992" bIns="42497"/>
          <a:lstStyle>
            <a:lvl1pPr marL="93663" indent="-93663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interface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Node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{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const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unsigned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short ELEMENT_NODE = 1;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//… altre costanti di tipo: vedi dopo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nodeName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nodeValue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textcontent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 //L3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unsigned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short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nodeType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Node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parentNode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NodeList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childNodes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Node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firstChild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Node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lastChild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Node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previousSibling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Node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nextSibling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NamedNodeMap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attributes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Document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ownerDocument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Node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insertBefore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(in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Node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newChild,in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Node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refChild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Node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replaceChild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(in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Node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newChild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, in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Node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oldChild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Node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removeChild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(in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Node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oldChild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Node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appendChild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(in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Node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newChild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boolean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hasAttributes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(); // L 2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boolean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hasChildNodes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();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};</a:t>
            </a: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nodeName e nodeValue</a:t>
            </a:r>
          </a:p>
        </p:txBody>
      </p:sp>
      <p:sp>
        <p:nvSpPr>
          <p:cNvPr id="20483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8144608" y="6353908"/>
            <a:ext cx="999392" cy="2110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769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5817" indent="-263776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55103" indent="-211021">
              <a:spcBef>
                <a:spcPct val="20000"/>
              </a:spcBef>
              <a:buClr>
                <a:schemeClr val="tx2"/>
              </a:buClr>
              <a:buChar char="•"/>
              <a:defRPr sz="2123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477145" indent="-211021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99186" indent="-211021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321227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743269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165310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587351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0E9D94-7069-4C7E-B960-9EE5707D9AF8}" type="slidenum">
              <a:rPr lang="it-IT" altLang="it-IT" sz="831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it-IT" altLang="it-IT" sz="831"/>
          </a:p>
        </p:txBody>
      </p:sp>
      <p:graphicFrame>
        <p:nvGraphicFramePr>
          <p:cNvPr id="455805" name="Group 125"/>
          <p:cNvGraphicFramePr>
            <a:graphicFrameLocks noGrp="1"/>
          </p:cNvGraphicFramePr>
          <p:nvPr/>
        </p:nvGraphicFramePr>
        <p:xfrm>
          <a:off x="684336" y="1913792"/>
          <a:ext cx="7921870" cy="3774833"/>
        </p:xfrm>
        <a:graphic>
          <a:graphicData uri="http://schemas.openxmlformats.org/drawingml/2006/table">
            <a:tbl>
              <a:tblPr/>
              <a:tblGrid>
                <a:gridCol w="2305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3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8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1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Tipo di nodo</a:t>
                      </a:r>
                    </a:p>
                  </a:txBody>
                  <a:tcPr marL="19051" marR="19051" marT="17585" marB="1758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nodeName</a:t>
                      </a:r>
                    </a:p>
                  </a:txBody>
                  <a:tcPr marL="19051" marR="19051" marT="17585" marB="175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nodeValue</a:t>
                      </a:r>
                    </a:p>
                  </a:txBody>
                  <a:tcPr marL="19051" marR="19051" marT="17585" marB="175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B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6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Element</a:t>
                      </a:r>
                    </a:p>
                  </a:txBody>
                  <a:tcPr marL="19051" marR="19051" marT="17585" marB="1758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Nome del tag</a:t>
                      </a:r>
                    </a:p>
                  </a:txBody>
                  <a:tcPr marL="19051" marR="19051" marT="17585" marB="175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null</a:t>
                      </a:r>
                    </a:p>
                  </a:txBody>
                  <a:tcPr marL="19051" marR="19051" marT="17585" marB="175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6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Attr</a:t>
                      </a:r>
                    </a:p>
                  </a:txBody>
                  <a:tcPr marL="19051" marR="19051" marT="17585" marB="1758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Nome dell’attributo</a:t>
                      </a:r>
                    </a:p>
                  </a:txBody>
                  <a:tcPr marL="19051" marR="19051" marT="17585" marB="175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Valore dell’attributo</a:t>
                      </a:r>
                    </a:p>
                  </a:txBody>
                  <a:tcPr marL="19051" marR="19051" marT="17585" marB="175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6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Text</a:t>
                      </a:r>
                    </a:p>
                  </a:txBody>
                  <a:tcPr marL="19051" marR="19051" marT="17585" marB="1758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“#text”</a:t>
                      </a:r>
                    </a:p>
                  </a:txBody>
                  <a:tcPr marL="19051" marR="19051" marT="17585" marB="175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Testo associato</a:t>
                      </a:r>
                    </a:p>
                  </a:txBody>
                  <a:tcPr marL="19051" marR="19051" marT="17585" marB="175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6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CDATASection</a:t>
                      </a:r>
                    </a:p>
                  </a:txBody>
                  <a:tcPr marL="19051" marR="19051" marT="17585" marB="1758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“#cdata-section”</a:t>
                      </a:r>
                    </a:p>
                  </a:txBody>
                  <a:tcPr marL="19051" marR="19051" marT="17585" marB="175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Testo associato</a:t>
                      </a:r>
                    </a:p>
                  </a:txBody>
                  <a:tcPr marL="19051" marR="19051" marT="17585" marB="175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6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EntityReference</a:t>
                      </a:r>
                    </a:p>
                  </a:txBody>
                  <a:tcPr marL="19051" marR="19051" marT="17585" marB="1758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Nome dell’entità</a:t>
                      </a:r>
                    </a:p>
                  </a:txBody>
                  <a:tcPr marL="19051" marR="19051" marT="17585" marB="175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null</a:t>
                      </a:r>
                    </a:p>
                  </a:txBody>
                  <a:tcPr marL="19051" marR="19051" marT="17585" marB="175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2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Entity</a:t>
                      </a:r>
                    </a:p>
                  </a:txBody>
                  <a:tcPr marL="19051" marR="19051" marT="17585" marB="1758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Nome dell’entità</a:t>
                      </a:r>
                    </a:p>
                  </a:txBody>
                  <a:tcPr marL="19051" marR="19051" marT="17585" marB="175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null</a:t>
                      </a:r>
                    </a:p>
                  </a:txBody>
                  <a:tcPr marL="19051" marR="19051" marT="17585" marB="175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6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ProcessingInstruction</a:t>
                      </a:r>
                    </a:p>
                  </a:txBody>
                  <a:tcPr marL="19051" marR="19051" marT="17585" marB="1758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Valore dell’attributo target</a:t>
                      </a:r>
                    </a:p>
                  </a:txBody>
                  <a:tcPr marL="19051" marR="19051" marT="17585" marB="175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Contenuto escluso l’attributo target</a:t>
                      </a:r>
                    </a:p>
                  </a:txBody>
                  <a:tcPr marL="19051" marR="19051" marT="17585" marB="175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6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Comment</a:t>
                      </a:r>
                    </a:p>
                  </a:txBody>
                  <a:tcPr marL="19051" marR="19051" marT="17585" marB="1758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“#comment”</a:t>
                      </a:r>
                    </a:p>
                  </a:txBody>
                  <a:tcPr marL="19051" marR="19051" marT="17585" marB="175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Testo associato</a:t>
                      </a:r>
                    </a:p>
                  </a:txBody>
                  <a:tcPr marL="19051" marR="19051" marT="17585" marB="175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6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Document</a:t>
                      </a:r>
                    </a:p>
                  </a:txBody>
                  <a:tcPr marL="19051" marR="19051" marT="17585" marB="1758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“#document”</a:t>
                      </a:r>
                    </a:p>
                  </a:txBody>
                  <a:tcPr marL="19051" marR="19051" marT="17585" marB="175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null</a:t>
                      </a:r>
                    </a:p>
                  </a:txBody>
                  <a:tcPr marL="19051" marR="19051" marT="17585" marB="175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6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DocumentType</a:t>
                      </a:r>
                    </a:p>
                  </a:txBody>
                  <a:tcPr marL="19051" marR="19051" marT="17585" marB="1758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Nome del tipo di documento</a:t>
                      </a:r>
                    </a:p>
                  </a:txBody>
                  <a:tcPr marL="19051" marR="19051" marT="17585" marB="175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null</a:t>
                      </a:r>
                    </a:p>
                  </a:txBody>
                  <a:tcPr marL="19051" marR="19051" marT="17585" marB="175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6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DocumentFragment</a:t>
                      </a:r>
                    </a:p>
                  </a:txBody>
                  <a:tcPr marL="19051" marR="19051" marT="17585" marB="1758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“#document-fragment”</a:t>
                      </a:r>
                    </a:p>
                  </a:txBody>
                  <a:tcPr marL="19051" marR="19051" marT="17585" marB="175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null</a:t>
                      </a:r>
                    </a:p>
                  </a:txBody>
                  <a:tcPr marL="19051" marR="19051" marT="17585" marB="175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6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Notation</a:t>
                      </a:r>
                    </a:p>
                  </a:txBody>
                  <a:tcPr marL="19051" marR="19051" marT="17585" marB="1758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Nome della NOTATION</a:t>
                      </a:r>
                    </a:p>
                  </a:txBody>
                  <a:tcPr marL="19051" marR="19051" marT="17585" marB="175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null</a:t>
                      </a:r>
                    </a:p>
                  </a:txBody>
                  <a:tcPr marL="19051" marR="19051" marT="17585" marB="1758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 smtClean="0"/>
              <a:t>Muoversi nell’Albero con </a:t>
            </a:r>
            <a:r>
              <a:rPr lang="it-IT" altLang="it-IT" dirty="0" err="1" smtClean="0"/>
              <a:t>Node</a:t>
            </a:r>
            <a:endParaRPr lang="it-IT" altLang="it-IT" dirty="0" smtClean="0"/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-IT" altLang="it-IT" sz="2215" dirty="0"/>
              <a:t>L’interfaccia di </a:t>
            </a:r>
            <a:r>
              <a:rPr lang="it-IT" altLang="it-IT" sz="2215" dirty="0" err="1"/>
              <a:t>Node</a:t>
            </a:r>
            <a:r>
              <a:rPr lang="it-IT" altLang="it-IT" sz="2215" dirty="0"/>
              <a:t> mette a disposizione diversi attributi per muoversi nell’albero DOM:</a:t>
            </a:r>
          </a:p>
          <a:p>
            <a:pPr lvl="1">
              <a:lnSpc>
                <a:spcPct val="90000"/>
              </a:lnSpc>
            </a:pPr>
            <a:r>
              <a:rPr lang="it-IT" altLang="it-IT" sz="1846" b="1" i="1" dirty="0" err="1"/>
              <a:t>ownerDocument</a:t>
            </a:r>
            <a:r>
              <a:rPr lang="it-IT" altLang="it-IT" sz="1846" dirty="0"/>
              <a:t> restituisce il </a:t>
            </a:r>
            <a:r>
              <a:rPr lang="it-IT" altLang="it-IT" sz="1846" dirty="0" err="1"/>
              <a:t>Document</a:t>
            </a:r>
            <a:r>
              <a:rPr lang="it-IT" altLang="it-IT" sz="1846" dirty="0"/>
              <a:t> che contiene il nodo corrente.</a:t>
            </a:r>
          </a:p>
          <a:p>
            <a:pPr lvl="1">
              <a:lnSpc>
                <a:spcPct val="90000"/>
              </a:lnSpc>
            </a:pPr>
            <a:r>
              <a:rPr lang="it-IT" altLang="it-IT" sz="1846" b="1" i="1" dirty="0" err="1"/>
              <a:t>firstChild</a:t>
            </a:r>
            <a:r>
              <a:rPr lang="it-IT" altLang="it-IT" sz="1846" dirty="0"/>
              <a:t> e </a:t>
            </a:r>
            <a:r>
              <a:rPr lang="it-IT" altLang="it-IT" sz="1846" b="1" i="1" dirty="0" err="1"/>
              <a:t>lastChild</a:t>
            </a:r>
            <a:r>
              <a:rPr lang="it-IT" altLang="it-IT" sz="1846" dirty="0"/>
              <a:t> restituiscono il primo e l’ultimo nodo figlio del nodo corrente.</a:t>
            </a:r>
          </a:p>
          <a:p>
            <a:pPr lvl="1">
              <a:lnSpc>
                <a:spcPct val="90000"/>
              </a:lnSpc>
            </a:pPr>
            <a:r>
              <a:rPr lang="it-IT" altLang="it-IT" sz="1846" b="1" i="1" dirty="0" err="1"/>
              <a:t>parentNode</a:t>
            </a:r>
            <a:r>
              <a:rPr lang="it-IT" altLang="it-IT" sz="1846" dirty="0"/>
              <a:t> restituisce il nodo genitore del nodo corrente.</a:t>
            </a:r>
          </a:p>
          <a:p>
            <a:pPr lvl="1">
              <a:lnSpc>
                <a:spcPct val="90000"/>
              </a:lnSpc>
            </a:pPr>
            <a:r>
              <a:rPr lang="it-IT" altLang="it-IT" sz="1846" b="1" i="1" dirty="0" err="1"/>
              <a:t>previousSibling</a:t>
            </a:r>
            <a:r>
              <a:rPr lang="it-IT" altLang="it-IT" sz="1846" dirty="0"/>
              <a:t> e </a:t>
            </a:r>
            <a:r>
              <a:rPr lang="it-IT" altLang="it-IT" sz="1846" b="1" i="1" dirty="0" err="1"/>
              <a:t>nextSibling</a:t>
            </a:r>
            <a:r>
              <a:rPr lang="it-IT" altLang="it-IT" sz="1846" dirty="0"/>
              <a:t> </a:t>
            </a:r>
            <a:r>
              <a:rPr lang="it-IT" altLang="it-IT" sz="1846" dirty="0" err="1"/>
              <a:t>restiuiscono</a:t>
            </a:r>
            <a:r>
              <a:rPr lang="it-IT" altLang="it-IT" sz="1846" dirty="0"/>
              <a:t> il precedente e successivo fratello del nodo corrente (relativamente al loro genitore).</a:t>
            </a:r>
          </a:p>
          <a:p>
            <a:pPr lvl="1">
              <a:lnSpc>
                <a:spcPct val="90000"/>
              </a:lnSpc>
            </a:pPr>
            <a:r>
              <a:rPr lang="it-IT" altLang="it-IT" sz="1846" b="1" i="1" dirty="0" err="1"/>
              <a:t>childNodes</a:t>
            </a:r>
            <a:r>
              <a:rPr lang="it-IT" altLang="it-IT" sz="1846" dirty="0"/>
              <a:t> restituisce la lista dei figli del nodo corrente (una </a:t>
            </a:r>
            <a:r>
              <a:rPr lang="it-IT" altLang="it-IT" sz="1846" dirty="0" err="1"/>
              <a:t>NodeList</a:t>
            </a:r>
            <a:r>
              <a:rPr lang="it-IT" altLang="it-IT" sz="1846" dirty="0"/>
              <a:t>, vedi dopo).</a:t>
            </a:r>
          </a:p>
          <a:p>
            <a:pPr lvl="1">
              <a:lnSpc>
                <a:spcPct val="90000"/>
              </a:lnSpc>
            </a:pPr>
            <a:r>
              <a:rPr lang="it-IT" altLang="it-IT" sz="1846" b="1" i="1" dirty="0" err="1"/>
              <a:t>attributes</a:t>
            </a:r>
            <a:r>
              <a:rPr lang="it-IT" altLang="it-IT" sz="1846" dirty="0"/>
              <a:t> restituisce la lista degli attributi del nodo corrente (una </a:t>
            </a:r>
            <a:r>
              <a:rPr lang="it-IT" altLang="it-IT" sz="1846" dirty="0" err="1"/>
              <a:t>NamedNodeMap</a:t>
            </a:r>
            <a:r>
              <a:rPr lang="it-IT" altLang="it-IT" sz="1846" dirty="0"/>
              <a:t>).</a:t>
            </a:r>
          </a:p>
          <a:p>
            <a:pPr lvl="2">
              <a:lnSpc>
                <a:spcPct val="90000"/>
              </a:lnSpc>
            </a:pPr>
            <a:r>
              <a:rPr lang="it-IT" altLang="it-IT" sz="1846" dirty="0"/>
              <a:t>Gli oggetti restituiti da </a:t>
            </a:r>
            <a:r>
              <a:rPr lang="it-IT" altLang="it-IT" sz="1846" i="1" dirty="0" err="1"/>
              <a:t>childNodes</a:t>
            </a:r>
            <a:r>
              <a:rPr lang="it-IT" altLang="it-IT" sz="1846" dirty="0"/>
              <a:t> e </a:t>
            </a:r>
            <a:r>
              <a:rPr lang="it-IT" altLang="it-IT" sz="1846" i="1" dirty="0" err="1"/>
              <a:t>attributes</a:t>
            </a:r>
            <a:r>
              <a:rPr lang="it-IT" altLang="it-IT" sz="1846" dirty="0"/>
              <a:t> hanno anche un’interfaccia di tipo Array.</a:t>
            </a:r>
          </a:p>
        </p:txBody>
      </p:sp>
      <p:sp>
        <p:nvSpPr>
          <p:cNvPr id="21508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144608" y="6353908"/>
            <a:ext cx="999392" cy="2110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769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5817" indent="-263776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55103" indent="-211021">
              <a:spcBef>
                <a:spcPct val="20000"/>
              </a:spcBef>
              <a:buClr>
                <a:schemeClr val="tx2"/>
              </a:buClr>
              <a:buChar char="•"/>
              <a:defRPr sz="2123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477145" indent="-211021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99186" indent="-211021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321227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743269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165310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587351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254A64-BB35-49A2-9FED-21B5BC544AC0}" type="slidenum">
              <a:rPr lang="it-IT" altLang="it-IT" sz="831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it-IT" altLang="it-IT" sz="831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Modificare l’Albero con Node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-IT" altLang="it-IT" sz="1846" dirty="0"/>
              <a:t>I metodi di </a:t>
            </a:r>
            <a:r>
              <a:rPr lang="it-IT" altLang="it-IT" sz="1846" i="1" dirty="0" err="1"/>
              <a:t>Node</a:t>
            </a:r>
            <a:r>
              <a:rPr lang="it-IT" altLang="it-IT" sz="1846" dirty="0"/>
              <a:t> per la manipolazione dei nodi figli sono:</a:t>
            </a:r>
          </a:p>
          <a:p>
            <a:pPr lvl="1">
              <a:lnSpc>
                <a:spcPct val="90000"/>
              </a:lnSpc>
            </a:pPr>
            <a:r>
              <a:rPr lang="it-IT" altLang="it-IT" sz="1846" b="1" i="1" dirty="0" err="1"/>
              <a:t>appendChild</a:t>
            </a:r>
            <a:r>
              <a:rPr lang="it-IT" altLang="it-IT" sz="1846" b="1" i="1" dirty="0"/>
              <a:t>(n)</a:t>
            </a:r>
            <a:r>
              <a:rPr lang="it-IT" altLang="it-IT" sz="1846" i="1" dirty="0"/>
              <a:t>:</a:t>
            </a:r>
            <a:r>
              <a:rPr lang="it-IT" altLang="it-IT" sz="1846" dirty="0"/>
              <a:t> accoda un nodo alla lista dei figli del nodo corrente</a:t>
            </a:r>
          </a:p>
          <a:p>
            <a:pPr lvl="1">
              <a:lnSpc>
                <a:spcPct val="90000"/>
              </a:lnSpc>
            </a:pPr>
            <a:r>
              <a:rPr lang="it-IT" altLang="it-IT" sz="1846" b="1" i="1" dirty="0" err="1"/>
              <a:t>removeChild</a:t>
            </a:r>
            <a:r>
              <a:rPr lang="it-IT" altLang="it-IT" sz="1846" b="1" i="1" dirty="0"/>
              <a:t>(n)</a:t>
            </a:r>
            <a:r>
              <a:rPr lang="it-IT" altLang="it-IT" sz="1846" i="1" dirty="0"/>
              <a:t>: </a:t>
            </a:r>
            <a:r>
              <a:rPr lang="it-IT" altLang="it-IT" sz="1846" dirty="0"/>
              <a:t>rimuove un nodo dalla lista dei figli del nodo corrente.</a:t>
            </a:r>
          </a:p>
          <a:p>
            <a:pPr lvl="1">
              <a:lnSpc>
                <a:spcPct val="90000"/>
              </a:lnSpc>
            </a:pPr>
            <a:r>
              <a:rPr lang="it-IT" altLang="it-IT" sz="1846" b="1" i="1" dirty="0" err="1"/>
              <a:t>replaceChild</a:t>
            </a:r>
            <a:r>
              <a:rPr lang="it-IT" altLang="it-IT" sz="1846" b="1" i="1" dirty="0"/>
              <a:t>(</a:t>
            </a:r>
            <a:r>
              <a:rPr lang="it-IT" altLang="it-IT" sz="1846" b="1" i="1" dirty="0" err="1"/>
              <a:t>n,o</a:t>
            </a:r>
            <a:r>
              <a:rPr lang="it-IT" altLang="it-IT" sz="1846" b="1" i="1" dirty="0"/>
              <a:t>)</a:t>
            </a:r>
            <a:r>
              <a:rPr lang="it-IT" altLang="it-IT" sz="1846" dirty="0"/>
              <a:t>: </a:t>
            </a:r>
            <a:r>
              <a:rPr lang="it-IT" altLang="it-IT" sz="1846" dirty="0" err="1"/>
              <a:t>sostiuisce</a:t>
            </a:r>
            <a:r>
              <a:rPr lang="it-IT" altLang="it-IT" sz="1846" dirty="0"/>
              <a:t> un nodo figlio o con un nuovo nodo n.</a:t>
            </a:r>
          </a:p>
          <a:p>
            <a:pPr lvl="1">
              <a:lnSpc>
                <a:spcPct val="90000"/>
              </a:lnSpc>
            </a:pPr>
            <a:r>
              <a:rPr lang="it-IT" altLang="it-IT" sz="1846" b="1" i="1" dirty="0" err="1"/>
              <a:t>insertBefore</a:t>
            </a:r>
            <a:r>
              <a:rPr lang="it-IT" altLang="it-IT" sz="1846" b="1" i="1" dirty="0"/>
              <a:t>(</a:t>
            </a:r>
            <a:r>
              <a:rPr lang="it-IT" altLang="it-IT" sz="1846" b="1" i="1" dirty="0" err="1"/>
              <a:t>n,r</a:t>
            </a:r>
            <a:r>
              <a:rPr lang="it-IT" altLang="it-IT" sz="1846" b="1" i="1" dirty="0"/>
              <a:t>)</a:t>
            </a:r>
            <a:r>
              <a:rPr lang="it-IT" altLang="it-IT" sz="1846" dirty="0"/>
              <a:t>: inserisce un nodo n nella lista dei figli, posizionandolo prima di un particolare figlio r.</a:t>
            </a:r>
          </a:p>
          <a:p>
            <a:pPr lvl="1">
              <a:lnSpc>
                <a:spcPct val="90000"/>
              </a:lnSpc>
            </a:pPr>
            <a:r>
              <a:rPr lang="it-IT" altLang="it-IT" dirty="0"/>
              <a:t>Inoltre, è disponibile l’attributo </a:t>
            </a:r>
            <a:r>
              <a:rPr lang="it-IT" altLang="it-IT" b="1" i="1" dirty="0" err="1"/>
              <a:t>textContent</a:t>
            </a:r>
            <a:r>
              <a:rPr lang="it-IT" altLang="it-IT" dirty="0"/>
              <a:t> che, se assegnato a una stringa, sostituisce i figli del nodo corrente con un singolo nodo di testo contenente la stringa stessa. Questo attributo è disponibile anche in lettura.</a:t>
            </a:r>
            <a:endParaRPr lang="it-IT" altLang="it-IT" sz="1846" dirty="0"/>
          </a:p>
          <a:p>
            <a:pPr>
              <a:lnSpc>
                <a:spcPct val="90000"/>
              </a:lnSpc>
            </a:pPr>
            <a:r>
              <a:rPr lang="it-IT" altLang="it-IT" sz="1846" dirty="0"/>
              <a:t>La legalità di ciascuno di questi metodi dipende dal tipo effettivo del nodo. Nel caso l’operazione non sia disponibile (ad esempio, </a:t>
            </a:r>
            <a:r>
              <a:rPr lang="it-IT" altLang="it-IT" sz="1846" i="1" dirty="0" err="1"/>
              <a:t>appendChild</a:t>
            </a:r>
            <a:r>
              <a:rPr lang="it-IT" altLang="it-IT" sz="1846" dirty="0"/>
              <a:t> su un nodo </a:t>
            </a:r>
            <a:r>
              <a:rPr lang="it-IT" altLang="it-IT" sz="1846" i="1" dirty="0"/>
              <a:t>Text</a:t>
            </a:r>
            <a:r>
              <a:rPr lang="it-IT" altLang="it-IT" sz="1846" dirty="0"/>
              <a:t>), viene sollevata un’eccezione di tipo </a:t>
            </a:r>
            <a:r>
              <a:rPr lang="it-IT" altLang="it-IT" sz="1846" i="1" dirty="0" err="1"/>
              <a:t>DOMException</a:t>
            </a:r>
            <a:r>
              <a:rPr lang="it-IT" altLang="it-IT" sz="1846" dirty="0"/>
              <a:t>.</a:t>
            </a:r>
          </a:p>
        </p:txBody>
      </p:sp>
      <p:sp>
        <p:nvSpPr>
          <p:cNvPr id="22532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144608" y="6353908"/>
            <a:ext cx="999392" cy="2110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769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5817" indent="-263776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55103" indent="-211021">
              <a:spcBef>
                <a:spcPct val="20000"/>
              </a:spcBef>
              <a:buClr>
                <a:schemeClr val="tx2"/>
              </a:buClr>
              <a:buChar char="•"/>
              <a:defRPr sz="2123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477145" indent="-211021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99186" indent="-211021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321227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743269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165310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587351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A2ADA0-5E85-43E2-A05F-DA439F30A3BC}" type="slidenum">
              <a:rPr lang="it-IT" altLang="it-IT" sz="831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it-IT" altLang="it-IT" sz="831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L’Oggetto Document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it-IT" sz="2215">
                <a:solidFill>
                  <a:srgbClr val="000000"/>
                </a:solidFill>
              </a:rPr>
              <a:t>L’oggetto </a:t>
            </a:r>
            <a:r>
              <a:rPr lang="it-IT" altLang="it-IT" sz="2215" i="1">
                <a:solidFill>
                  <a:srgbClr val="000000"/>
                </a:solidFill>
              </a:rPr>
              <a:t>Document</a:t>
            </a:r>
            <a:r>
              <a:rPr lang="it-IT" altLang="it-IT" sz="2215">
                <a:solidFill>
                  <a:srgbClr val="000000"/>
                </a:solidFill>
              </a:rPr>
              <a:t> è uno speciale Node rappresenta il documento XML. </a:t>
            </a:r>
          </a:p>
          <a:p>
            <a:r>
              <a:rPr lang="it-IT" altLang="it-IT" sz="2215">
                <a:solidFill>
                  <a:srgbClr val="000000"/>
                </a:solidFill>
              </a:rPr>
              <a:t>Generalmente, quando si carica in memoria un documento XML, viene generato in memoria l’oggetto Document corripondente.</a:t>
            </a:r>
          </a:p>
          <a:p>
            <a:r>
              <a:rPr lang="it-IT" altLang="it-IT" sz="2215">
                <a:solidFill>
                  <a:srgbClr val="000000"/>
                </a:solidFill>
              </a:rPr>
              <a:t>I figli di Document sono la radice del documento e tutti i commenti e le processing instruction che lo precedono e seguono.</a:t>
            </a:r>
          </a:p>
          <a:p>
            <a:r>
              <a:rPr lang="it-IT" altLang="it-IT" sz="2215">
                <a:solidFill>
                  <a:srgbClr val="000000"/>
                </a:solidFill>
              </a:rPr>
              <a:t>L’attributo </a:t>
            </a:r>
            <a:r>
              <a:rPr lang="it-IT" altLang="it-IT" sz="2215" i="1">
                <a:solidFill>
                  <a:srgbClr val="000000"/>
                </a:solidFill>
              </a:rPr>
              <a:t>documentElement</a:t>
            </a:r>
            <a:r>
              <a:rPr lang="it-IT" altLang="it-IT" sz="2215">
                <a:solidFill>
                  <a:srgbClr val="000000"/>
                </a:solidFill>
              </a:rPr>
              <a:t> permette di prelevare direttamente il nodo radice del documento XML.</a:t>
            </a:r>
          </a:p>
          <a:p>
            <a:r>
              <a:rPr lang="it-IT" altLang="it-IT" sz="2215">
                <a:solidFill>
                  <a:srgbClr val="000000"/>
                </a:solidFill>
              </a:rPr>
              <a:t>Tutti i nodi da inserire nel documento devono essere creati tramite i suoi metodi </a:t>
            </a:r>
            <a:r>
              <a:rPr lang="it-IT" altLang="it-IT" sz="2215" i="1">
                <a:solidFill>
                  <a:srgbClr val="000000"/>
                </a:solidFill>
              </a:rPr>
              <a:t>createX</a:t>
            </a:r>
            <a:r>
              <a:rPr lang="it-IT" altLang="it-IT" sz="2215">
                <a:solidFill>
                  <a:srgbClr val="000000"/>
                </a:solidFill>
              </a:rPr>
              <a:t>()</a:t>
            </a:r>
          </a:p>
        </p:txBody>
      </p:sp>
      <p:sp>
        <p:nvSpPr>
          <p:cNvPr id="23556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144608" y="6353908"/>
            <a:ext cx="999392" cy="2110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769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5817" indent="-263776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55103" indent="-211021">
              <a:spcBef>
                <a:spcPct val="20000"/>
              </a:spcBef>
              <a:buClr>
                <a:schemeClr val="tx2"/>
              </a:buClr>
              <a:buChar char="•"/>
              <a:defRPr sz="2123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477145" indent="-211021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99186" indent="-211021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321227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743269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165310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587351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6643655-4EC9-49AE-B5E8-E0957118C77E}" type="slidenum">
              <a:rPr lang="it-IT" altLang="it-IT" sz="831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it-IT" altLang="it-IT" sz="831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Interfaccia Document</a:t>
            </a:r>
          </a:p>
        </p:txBody>
      </p:sp>
      <p:sp>
        <p:nvSpPr>
          <p:cNvPr id="24578" name="Rectangle 16"/>
          <p:cNvSpPr>
            <a:spLocks noGrp="1" noChangeArrowheads="1"/>
          </p:cNvSpPr>
          <p:nvPr>
            <p:ph idx="1"/>
          </p:nvPr>
        </p:nvSpPr>
        <p:spPr>
          <a:xfrm>
            <a:off x="4572001" y="1701312"/>
            <a:ext cx="4393223" cy="4572000"/>
          </a:xfrm>
        </p:spPr>
        <p:txBody>
          <a:bodyPr/>
          <a:lstStyle/>
          <a:p>
            <a:r>
              <a:rPr kumimoji="1" lang="it-IT" altLang="it-IT" sz="2215" i="1"/>
              <a:t>Document</a:t>
            </a:r>
            <a:r>
              <a:rPr kumimoji="1" lang="it-IT" altLang="it-IT" sz="2215"/>
              <a:t> eredita da node tutte le funzionalità utili alla manipolazione dei suoi nodi. </a:t>
            </a:r>
          </a:p>
          <a:p>
            <a:r>
              <a:rPr kumimoji="1" lang="it-IT" altLang="it-IT" sz="2215"/>
              <a:t>Il metodo </a:t>
            </a:r>
            <a:r>
              <a:rPr kumimoji="1" lang="it-IT" altLang="it-IT" sz="2215" i="1"/>
              <a:t>getElementById</a:t>
            </a:r>
            <a:r>
              <a:rPr kumimoji="1" lang="it-IT" altLang="it-IT" sz="2215"/>
              <a:t> restituisce l’unico elemento presente nel documento che abbia il valore dato nel suo attributo di tipo ID. </a:t>
            </a:r>
          </a:p>
          <a:p>
            <a:r>
              <a:rPr kumimoji="1" lang="it-IT" altLang="it-IT" sz="2215"/>
              <a:t>Il metodo </a:t>
            </a:r>
            <a:r>
              <a:rPr kumimoji="1" lang="it-IT" altLang="it-IT" sz="2215" i="1"/>
              <a:t>getElementsByTagName verrà</a:t>
            </a:r>
            <a:r>
              <a:rPr kumimoji="1" lang="it-IT" altLang="it-IT" sz="2215"/>
              <a:t> illustrato con l’oggetto Element.</a:t>
            </a:r>
          </a:p>
        </p:txBody>
      </p:sp>
      <p:sp>
        <p:nvSpPr>
          <p:cNvPr id="24580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144608" y="6353908"/>
            <a:ext cx="999392" cy="2110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769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5817" indent="-263776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55103" indent="-211021">
              <a:spcBef>
                <a:spcPct val="20000"/>
              </a:spcBef>
              <a:buClr>
                <a:schemeClr val="tx2"/>
              </a:buClr>
              <a:buChar char="•"/>
              <a:defRPr sz="2123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477145" indent="-211021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99186" indent="-211021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321227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743269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165310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587351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5F458F-BDB3-4835-8EF6-CEC5E1D932FC}" type="slidenum">
              <a:rPr lang="it-IT" altLang="it-IT" sz="831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it-IT" altLang="it-IT" sz="831"/>
          </a:p>
        </p:txBody>
      </p:sp>
      <p:sp>
        <p:nvSpPr>
          <p:cNvPr id="24582" name="Rectangle 17"/>
          <p:cNvSpPr>
            <a:spLocks noChangeArrowheads="1"/>
          </p:cNvSpPr>
          <p:nvPr/>
        </p:nvSpPr>
        <p:spPr bwMode="auto">
          <a:xfrm>
            <a:off x="460832" y="1701312"/>
            <a:ext cx="4111168" cy="3455377"/>
          </a:xfrm>
          <a:prstGeom prst="rect">
            <a:avLst/>
          </a:prstGeom>
          <a:solidFill>
            <a:srgbClr val="EB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84992" tIns="42497" rIns="84992" bIns="42497"/>
          <a:lstStyle>
            <a:lvl1pPr marL="93663" indent="-93663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interface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Document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: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Node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{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DocumentType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doctype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DOMImplementation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implementation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Element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documentElement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endParaRPr kumimoji="1" lang="it-IT" altLang="it-IT" sz="923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Element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createElement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(in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tagName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);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DocumentFragment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createDocumentFragment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();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Text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createTextNode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(in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data);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Comment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createComment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(in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data);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CDATASection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createCDATASection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(in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data);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ProcessingInstruction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createProcessingInstruction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(in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target, in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data);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createAttribute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(in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name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EntityReference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createEntityReference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(in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name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endParaRPr kumimoji="1" lang="it-IT" altLang="it-IT" sz="923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NodeList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getElementsByTagName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(in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tagname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Element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getElementById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(in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elementId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); // L 2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…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}</a:t>
            </a: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Gli oggetti Node: Esempi</a:t>
            </a:r>
          </a:p>
        </p:txBody>
      </p:sp>
      <p:sp>
        <p:nvSpPr>
          <p:cNvPr id="25602" name="Rectangle 19"/>
          <p:cNvSpPr>
            <a:spLocks noGrp="1" noChangeArrowheads="1"/>
          </p:cNvSpPr>
          <p:nvPr>
            <p:ph idx="1"/>
          </p:nvPr>
        </p:nvSpPr>
        <p:spPr>
          <a:xfrm>
            <a:off x="4572001" y="1701312"/>
            <a:ext cx="4393223" cy="4519246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kumimoji="1" lang="it-IT" altLang="it-IT" sz="1292" dirty="0"/>
              <a:t>Le interfacce per la manipolazione degli oggetti DOM si trovano nel package </a:t>
            </a:r>
            <a:r>
              <a:rPr kumimoji="1" lang="it-IT" altLang="it-IT" sz="1292" b="1" dirty="0"/>
              <a:t>org.w3c.dom</a:t>
            </a:r>
          </a:p>
          <a:p>
            <a:pPr>
              <a:lnSpc>
                <a:spcPct val="80000"/>
              </a:lnSpc>
            </a:pPr>
            <a:r>
              <a:rPr kumimoji="1" lang="it-IT" altLang="it-IT" sz="1292" dirty="0"/>
              <a:t>(1) Per creare un elemento, si usa </a:t>
            </a:r>
            <a:r>
              <a:rPr kumimoji="1" lang="it-IT" altLang="it-IT" sz="1292" i="1" dirty="0" err="1"/>
              <a:t>createElement</a:t>
            </a:r>
            <a:r>
              <a:rPr kumimoji="1" lang="it-IT" altLang="it-IT" sz="1292" dirty="0"/>
              <a:t> passando come parametro il nome dell’elemento.</a:t>
            </a:r>
          </a:p>
          <a:p>
            <a:pPr>
              <a:lnSpc>
                <a:spcPct val="80000"/>
              </a:lnSpc>
            </a:pPr>
            <a:r>
              <a:rPr kumimoji="1" lang="it-IT" altLang="it-IT" sz="1292" dirty="0"/>
              <a:t>(2) Per creare la radice del documento, si accoda un elemento con </a:t>
            </a:r>
            <a:r>
              <a:rPr kumimoji="1" lang="it-IT" altLang="it-IT" sz="1292" i="1" dirty="0" err="1"/>
              <a:t>appendChild</a:t>
            </a:r>
            <a:r>
              <a:rPr kumimoji="1" lang="it-IT" altLang="it-IT" sz="1292" dirty="0"/>
              <a:t> direttamente al </a:t>
            </a:r>
            <a:r>
              <a:rPr kumimoji="1" lang="it-IT" altLang="it-IT" sz="1292" i="1" dirty="0" err="1"/>
              <a:t>Document</a:t>
            </a:r>
            <a:r>
              <a:rPr kumimoji="1" lang="it-IT" altLang="it-IT" sz="1292" dirty="0"/>
              <a:t>.</a:t>
            </a:r>
          </a:p>
          <a:p>
            <a:pPr>
              <a:lnSpc>
                <a:spcPct val="80000"/>
              </a:lnSpc>
            </a:pPr>
            <a:r>
              <a:rPr kumimoji="1" lang="it-IT" altLang="it-IT" sz="1292" dirty="0"/>
              <a:t>(3) Inseriamo una serie di nodi figli nella radice.</a:t>
            </a:r>
          </a:p>
          <a:p>
            <a:pPr>
              <a:lnSpc>
                <a:spcPct val="80000"/>
              </a:lnSpc>
            </a:pPr>
            <a:r>
              <a:rPr kumimoji="1" lang="it-IT" altLang="it-IT" sz="1292" dirty="0"/>
              <a:t>(4) Preleviamo il fratello del primo figlio della radice (cioè il secondo figlio della radice).</a:t>
            </a:r>
          </a:p>
          <a:p>
            <a:pPr>
              <a:lnSpc>
                <a:spcPct val="80000"/>
              </a:lnSpc>
            </a:pPr>
            <a:r>
              <a:rPr kumimoji="1" lang="it-IT" altLang="it-IT" sz="1292" dirty="0"/>
              <a:t>(5) Creiamo un commento con </a:t>
            </a:r>
            <a:r>
              <a:rPr kumimoji="1" lang="it-IT" altLang="it-IT" sz="1292" i="1" dirty="0" err="1"/>
              <a:t>createComment</a:t>
            </a:r>
            <a:r>
              <a:rPr kumimoji="1" lang="it-IT" altLang="it-IT" sz="1292" dirty="0"/>
              <a:t> e lo in seriamo prima del nodo prelevato.</a:t>
            </a:r>
          </a:p>
          <a:p>
            <a:pPr>
              <a:lnSpc>
                <a:spcPct val="80000"/>
              </a:lnSpc>
            </a:pPr>
            <a:r>
              <a:rPr kumimoji="1" lang="it-IT" altLang="it-IT" sz="1292" dirty="0"/>
              <a:t>(6) Creiamo un frammento di testo e lo accodiamo al contenuto dell’elemento prelevato.</a:t>
            </a:r>
          </a:p>
          <a:p>
            <a:pPr>
              <a:lnSpc>
                <a:spcPct val="80000"/>
              </a:lnSpc>
            </a:pPr>
            <a:r>
              <a:rPr kumimoji="1" lang="it-IT" altLang="it-IT" sz="1292" dirty="0"/>
              <a:t>(7) Impostiamo il contenuto testuale del nodo (rimuovendo tutto il suo contenuto precedente, è possibile solo con il DOM livello 3).</a:t>
            </a:r>
          </a:p>
          <a:p>
            <a:pPr>
              <a:lnSpc>
                <a:spcPct val="80000"/>
              </a:lnSpc>
            </a:pPr>
            <a:r>
              <a:rPr kumimoji="1" lang="it-IT" altLang="it-IT" sz="1292" dirty="0"/>
              <a:t>(8) Creiamo una PI con target “</a:t>
            </a:r>
            <a:r>
              <a:rPr kumimoji="1" lang="it-IT" altLang="it-IT" sz="1292" dirty="0" err="1"/>
              <a:t>php</a:t>
            </a:r>
            <a:r>
              <a:rPr kumimoji="1" lang="it-IT" altLang="it-IT" sz="1292" dirty="0"/>
              <a:t>” e contenuto “</a:t>
            </a:r>
            <a:r>
              <a:rPr kumimoji="1" lang="it-IT" altLang="it-IT" sz="1292" dirty="0" err="1"/>
              <a:t>echo</a:t>
            </a:r>
            <a:r>
              <a:rPr kumimoji="1" lang="it-IT" altLang="it-IT" sz="1292" dirty="0"/>
              <a:t>(‘</a:t>
            </a:r>
            <a:r>
              <a:rPr kumimoji="1" lang="it-IT" altLang="it-IT" sz="1292" dirty="0" err="1"/>
              <a:t>pippo</a:t>
            </a:r>
            <a:r>
              <a:rPr kumimoji="1" lang="it-IT" altLang="it-IT" sz="1292" dirty="0"/>
              <a:t>’);” e la accodiamo ai figli della radice.</a:t>
            </a:r>
          </a:p>
        </p:txBody>
      </p:sp>
      <p:sp>
        <p:nvSpPr>
          <p:cNvPr id="25604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144608" y="6353908"/>
            <a:ext cx="999392" cy="2110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769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5817" indent="-263776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55103" indent="-211021">
              <a:spcBef>
                <a:spcPct val="20000"/>
              </a:spcBef>
              <a:buClr>
                <a:schemeClr val="tx2"/>
              </a:buClr>
              <a:buChar char="•"/>
              <a:defRPr sz="2123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477145" indent="-211021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99186" indent="-211021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321227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743269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165310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587351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E698CD5-4EF7-4907-9BBB-53D938E38722}" type="slidenum">
              <a:rPr lang="it-IT" altLang="it-IT" sz="831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it-IT" altLang="it-IT" sz="831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460831" y="1701312"/>
            <a:ext cx="4039365" cy="4519246"/>
          </a:xfrm>
          <a:prstGeom prst="rect">
            <a:avLst/>
          </a:prstGeom>
          <a:solidFill>
            <a:srgbClr val="EB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3176" tIns="33176" rIns="33176" bIns="33176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dirty="0">
                <a:latin typeface="Verdana" panose="020B0604030504040204" pitchFamily="34" charset="0"/>
              </a:rPr>
              <a:t>function domtest1()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dirty="0">
                <a:latin typeface="Verdana" panose="020B0604030504040204" pitchFamily="34" charset="0"/>
              </a:rPr>
              <a:t>	</a:t>
            </a:r>
            <a:r>
              <a:rPr lang="en-US" altLang="it-IT" sz="1292" dirty="0" err="1">
                <a:latin typeface="Verdana" panose="020B0604030504040204" pitchFamily="34" charset="0"/>
              </a:rPr>
              <a:t>var</a:t>
            </a:r>
            <a:r>
              <a:rPr lang="en-US" altLang="it-IT" sz="1292" dirty="0">
                <a:latin typeface="Verdana" panose="020B0604030504040204" pitchFamily="34" charset="0"/>
              </a:rPr>
              <a:t> </a:t>
            </a:r>
            <a:r>
              <a:rPr lang="en-US" altLang="it-IT" sz="1292" dirty="0" err="1">
                <a:latin typeface="Verdana" panose="020B0604030504040204" pitchFamily="34" charset="0"/>
              </a:rPr>
              <a:t>e,r</a:t>
            </a:r>
            <a:r>
              <a:rPr lang="en-US" altLang="it-IT" sz="1292" dirty="0">
                <a:latin typeface="Verdana" panose="020B0604030504040204" pitchFamily="34" charset="0"/>
              </a:rPr>
              <a:t>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dirty="0">
                <a:latin typeface="Verdana" panose="020B0604030504040204" pitchFamily="34" charset="0"/>
              </a:rPr>
              <a:t>	r = </a:t>
            </a:r>
            <a:r>
              <a:rPr lang="en-US" altLang="it-IT" sz="1292" dirty="0" err="1">
                <a:latin typeface="Verdana" panose="020B0604030504040204" pitchFamily="34" charset="0"/>
              </a:rPr>
              <a:t>document.createElement</a:t>
            </a:r>
            <a:r>
              <a:rPr lang="en-US" altLang="it-IT" sz="1292" dirty="0">
                <a:latin typeface="Verdana" panose="020B0604030504040204" pitchFamily="34" charset="0"/>
              </a:rPr>
              <a:t>("</a:t>
            </a:r>
            <a:r>
              <a:rPr lang="en-US" altLang="it-IT" sz="1292" dirty="0" err="1">
                <a:latin typeface="Verdana" panose="020B0604030504040204" pitchFamily="34" charset="0"/>
              </a:rPr>
              <a:t>Radice</a:t>
            </a:r>
            <a:r>
              <a:rPr lang="en-US" altLang="it-IT" sz="1292" dirty="0">
                <a:latin typeface="Verdana" panose="020B0604030504040204" pitchFamily="34" charset="0"/>
              </a:rPr>
              <a:t>");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dirty="0">
                <a:latin typeface="Verdana" panose="020B0604030504040204" pitchFamily="34" charset="0"/>
              </a:rPr>
              <a:t>	</a:t>
            </a:r>
            <a:r>
              <a:rPr lang="en-US" altLang="it-IT" sz="1292" dirty="0" err="1">
                <a:latin typeface="Verdana" panose="020B0604030504040204" pitchFamily="34" charset="0"/>
              </a:rPr>
              <a:t>document.appendChild</a:t>
            </a:r>
            <a:r>
              <a:rPr lang="en-US" altLang="it-IT" sz="1292" dirty="0">
                <a:latin typeface="Verdana" panose="020B0604030504040204" pitchFamily="34" charset="0"/>
              </a:rPr>
              <a:t>(</a:t>
            </a:r>
            <a:r>
              <a:rPr lang="en-US" altLang="it-IT" sz="1292" dirty="0" err="1">
                <a:latin typeface="Verdana" panose="020B0604030504040204" pitchFamily="34" charset="0"/>
              </a:rPr>
              <a:t>radice</a:t>
            </a:r>
            <a:r>
              <a:rPr lang="en-US" altLang="it-IT" sz="1292" dirty="0">
                <a:latin typeface="Verdana" panose="020B0604030504040204" pitchFamily="34" charset="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dirty="0">
                <a:latin typeface="Verdana" panose="020B0604030504040204" pitchFamily="34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dirty="0">
                <a:latin typeface="Verdana" panose="020B0604030504040204" pitchFamily="34" charset="0"/>
              </a:rPr>
              <a:t>	for(</a:t>
            </a:r>
            <a:r>
              <a:rPr lang="en-US" altLang="it-IT" sz="1292" dirty="0" err="1">
                <a:latin typeface="Verdana" panose="020B0604030504040204" pitchFamily="34" charset="0"/>
              </a:rPr>
              <a:t>i</a:t>
            </a:r>
            <a:r>
              <a:rPr lang="en-US" altLang="it-IT" sz="1292" dirty="0">
                <a:latin typeface="Verdana" panose="020B0604030504040204" pitchFamily="34" charset="0"/>
              </a:rPr>
              <a:t>=1; </a:t>
            </a:r>
            <a:r>
              <a:rPr lang="en-US" altLang="it-IT" sz="1292" dirty="0" err="1">
                <a:latin typeface="Verdana" panose="020B0604030504040204" pitchFamily="34" charset="0"/>
              </a:rPr>
              <a:t>i</a:t>
            </a:r>
            <a:r>
              <a:rPr lang="en-US" altLang="it-IT" sz="1292" dirty="0">
                <a:latin typeface="Verdana" panose="020B0604030504040204" pitchFamily="34" charset="0"/>
              </a:rPr>
              <a:t>&lt;10; </a:t>
            </a:r>
            <a:r>
              <a:rPr lang="en-US" altLang="it-IT" sz="1292" dirty="0" err="1">
                <a:latin typeface="Verdana" panose="020B0604030504040204" pitchFamily="34" charset="0"/>
              </a:rPr>
              <a:t>i</a:t>
            </a:r>
            <a:r>
              <a:rPr lang="en-US" altLang="it-IT" sz="1292" dirty="0">
                <a:latin typeface="Verdana" panose="020B0604030504040204" pitchFamily="34" charset="0"/>
              </a:rPr>
              <a:t>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dirty="0">
                <a:latin typeface="Verdana" panose="020B0604030504040204" pitchFamily="34" charset="0"/>
              </a:rPr>
              <a:t>		</a:t>
            </a:r>
            <a:r>
              <a:rPr lang="en-US" altLang="it-IT" sz="1292" dirty="0" err="1">
                <a:latin typeface="Verdana" panose="020B0604030504040204" pitchFamily="34" charset="0"/>
              </a:rPr>
              <a:t>radice.appendChild</a:t>
            </a:r>
            <a:r>
              <a:rPr lang="en-US" altLang="it-IT" sz="1292" dirty="0">
                <a:latin typeface="Verdana" panose="020B0604030504040204" pitchFamily="34" charset="0"/>
              </a:rPr>
              <a:t>(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dirty="0">
                <a:latin typeface="Verdana" panose="020B0604030504040204" pitchFamily="34" charset="0"/>
              </a:rPr>
              <a:t>			</a:t>
            </a:r>
            <a:r>
              <a:rPr lang="en-US" altLang="it-IT" sz="1292" dirty="0" err="1">
                <a:latin typeface="Verdana" panose="020B0604030504040204" pitchFamily="34" charset="0"/>
              </a:rPr>
              <a:t>document.createElement</a:t>
            </a:r>
            <a:r>
              <a:rPr lang="en-US" altLang="it-IT" sz="1292" dirty="0">
                <a:latin typeface="Verdana" panose="020B0604030504040204" pitchFamily="34" charset="0"/>
              </a:rPr>
              <a:t>("</a:t>
            </a:r>
            <a:r>
              <a:rPr lang="en-US" altLang="it-IT" sz="1292" dirty="0" err="1">
                <a:latin typeface="Verdana" panose="020B0604030504040204" pitchFamily="34" charset="0"/>
              </a:rPr>
              <a:t>nodo</a:t>
            </a:r>
            <a:r>
              <a:rPr lang="en-US" altLang="it-IT" sz="1292" dirty="0">
                <a:latin typeface="Verdana" panose="020B0604030504040204" pitchFamily="34" charset="0"/>
              </a:rPr>
              <a:t>" + </a:t>
            </a:r>
            <a:r>
              <a:rPr lang="en-US" altLang="it-IT" sz="1292" dirty="0" err="1">
                <a:latin typeface="Verdana" panose="020B0604030504040204" pitchFamily="34" charset="0"/>
              </a:rPr>
              <a:t>i</a:t>
            </a:r>
            <a:r>
              <a:rPr lang="en-US" altLang="it-IT" sz="1292" dirty="0">
                <a:latin typeface="Verdana" panose="020B0604030504040204" pitchFamily="34" charset="0"/>
              </a:rPr>
              <a:t>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it-IT" sz="1292" dirty="0">
              <a:latin typeface="Verdana" panose="020B060403050404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dirty="0">
                <a:latin typeface="Verdana" panose="020B0604030504040204" pitchFamily="34" charset="0"/>
              </a:rPr>
              <a:t>	e = </a:t>
            </a:r>
            <a:r>
              <a:rPr lang="en-US" altLang="it-IT" sz="1292" dirty="0" err="1">
                <a:latin typeface="Verdana" panose="020B0604030504040204" pitchFamily="34" charset="0"/>
              </a:rPr>
              <a:t>radice.firstChild.nextSibling</a:t>
            </a:r>
            <a:r>
              <a:rPr lang="en-US" altLang="it-IT" sz="1292" dirty="0">
                <a:latin typeface="Verdana" panose="020B0604030504040204" pitchFamily="34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it-IT" sz="1292" dirty="0">
              <a:latin typeface="Verdana" panose="020B060403050404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dirty="0">
                <a:latin typeface="Verdana" panose="020B0604030504040204" pitchFamily="34" charset="0"/>
              </a:rPr>
              <a:t>	</a:t>
            </a:r>
            <a:r>
              <a:rPr lang="en-US" altLang="it-IT" sz="1292" dirty="0" err="1">
                <a:latin typeface="Verdana" panose="020B0604030504040204" pitchFamily="34" charset="0"/>
              </a:rPr>
              <a:t>radice.insertBefore</a:t>
            </a:r>
            <a:r>
              <a:rPr lang="en-US" altLang="it-IT" sz="1292" dirty="0">
                <a:latin typeface="Verdana" panose="020B0604030504040204" pitchFamily="34" charset="0"/>
              </a:rPr>
              <a:t>(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dirty="0">
                <a:latin typeface="Verdana" panose="020B0604030504040204" pitchFamily="34" charset="0"/>
              </a:rPr>
              <a:t>		</a:t>
            </a:r>
            <a:r>
              <a:rPr lang="en-US" altLang="it-IT" sz="1292" dirty="0" err="1">
                <a:latin typeface="Verdana" panose="020B0604030504040204" pitchFamily="34" charset="0"/>
              </a:rPr>
              <a:t>document.createComment</a:t>
            </a:r>
            <a:r>
              <a:rPr lang="en-US" altLang="it-IT" sz="1292" dirty="0">
                <a:latin typeface="Verdana" panose="020B0604030504040204" pitchFamily="34" charset="0"/>
              </a:rPr>
              <a:t>(“</a:t>
            </a:r>
            <a:r>
              <a:rPr lang="en-US" altLang="it-IT" sz="1292" dirty="0" err="1">
                <a:latin typeface="Verdana" panose="020B0604030504040204" pitchFamily="34" charset="0"/>
              </a:rPr>
              <a:t>Nodo</a:t>
            </a:r>
            <a:r>
              <a:rPr lang="en-US" altLang="it-IT" sz="1292" dirty="0">
                <a:latin typeface="Verdana" panose="020B0604030504040204" pitchFamily="34" charset="0"/>
              </a:rPr>
              <a:t> 2"),e);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it-IT" sz="1292" dirty="0">
              <a:latin typeface="Verdana" panose="020B060403050404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dirty="0">
                <a:latin typeface="Verdana" panose="020B0604030504040204" pitchFamily="34" charset="0"/>
              </a:rPr>
              <a:t>	</a:t>
            </a:r>
            <a:r>
              <a:rPr lang="en-US" altLang="it-IT" sz="1292" dirty="0" err="1">
                <a:latin typeface="Verdana" panose="020B0604030504040204" pitchFamily="34" charset="0"/>
              </a:rPr>
              <a:t>e.appendChild</a:t>
            </a:r>
            <a:r>
              <a:rPr lang="en-US" altLang="it-IT" sz="1292" dirty="0">
                <a:latin typeface="Verdana" panose="020B0604030504040204" pitchFamily="34" charset="0"/>
              </a:rPr>
              <a:t>(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dirty="0">
                <a:latin typeface="Verdana" panose="020B0604030504040204" pitchFamily="34" charset="0"/>
              </a:rPr>
              <a:t>		</a:t>
            </a:r>
            <a:r>
              <a:rPr lang="en-US" altLang="it-IT" sz="1292" dirty="0" err="1">
                <a:latin typeface="Verdana" panose="020B0604030504040204" pitchFamily="34" charset="0"/>
              </a:rPr>
              <a:t>document.createTextNode</a:t>
            </a:r>
            <a:r>
              <a:rPr lang="en-US" altLang="it-IT" sz="1292" dirty="0">
                <a:latin typeface="Verdana" panose="020B0604030504040204" pitchFamily="34" charset="0"/>
              </a:rPr>
              <a:t> (“Due"));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dirty="0">
                <a:latin typeface="Verdana" panose="020B0604030504040204" pitchFamily="34" charset="0"/>
              </a:rPr>
              <a:t>	</a:t>
            </a:r>
            <a:r>
              <a:rPr lang="en-US" altLang="it-IT" sz="1292" dirty="0" err="1">
                <a:latin typeface="Verdana" panose="020B0604030504040204" pitchFamily="34" charset="0"/>
              </a:rPr>
              <a:t>e.textContent</a:t>
            </a:r>
            <a:r>
              <a:rPr lang="en-US" altLang="it-IT" sz="1292" dirty="0">
                <a:latin typeface="Verdana" panose="020B0604030504040204" pitchFamily="34" charset="0"/>
              </a:rPr>
              <a:t> = "Due - </a:t>
            </a:r>
            <a:r>
              <a:rPr lang="en-US" altLang="it-IT" sz="1292" dirty="0" err="1">
                <a:latin typeface="Verdana" panose="020B0604030504040204" pitchFamily="34" charset="0"/>
              </a:rPr>
              <a:t>bis</a:t>
            </a:r>
            <a:r>
              <a:rPr lang="en-US" altLang="it-IT" sz="1292" dirty="0">
                <a:latin typeface="Verdana" panose="020B0604030504040204" pitchFamily="34" charset="0"/>
              </a:rPr>
              <a:t>";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it-IT" sz="1292" dirty="0">
              <a:latin typeface="Verdana" panose="020B060403050404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dirty="0">
                <a:latin typeface="Verdana" panose="020B0604030504040204" pitchFamily="34" charset="0"/>
              </a:rPr>
              <a:t>	</a:t>
            </a:r>
            <a:r>
              <a:rPr lang="en-US" altLang="it-IT" sz="1292" dirty="0" err="1">
                <a:latin typeface="Verdana" panose="020B0604030504040204" pitchFamily="34" charset="0"/>
              </a:rPr>
              <a:t>radice.appendChild</a:t>
            </a:r>
            <a:r>
              <a:rPr lang="en-US" altLang="it-IT" sz="1292" dirty="0">
                <a:latin typeface="Verdana" panose="020B0604030504040204" pitchFamily="34" charset="0"/>
              </a:rPr>
              <a:t>(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dirty="0">
                <a:latin typeface="Verdana" panose="020B0604030504040204" pitchFamily="34" charset="0"/>
              </a:rPr>
              <a:t>	</a:t>
            </a:r>
            <a:r>
              <a:rPr lang="en-US" altLang="it-IT" sz="1292" dirty="0" err="1">
                <a:latin typeface="Verdana" panose="020B0604030504040204" pitchFamily="34" charset="0"/>
              </a:rPr>
              <a:t>document.createProcessingInstruction</a:t>
            </a:r>
            <a:r>
              <a:rPr lang="en-US" altLang="it-IT" sz="1292" dirty="0">
                <a:latin typeface="Verdana" panose="020B0604030504040204" pitchFamily="34" charset="0"/>
              </a:rPr>
              <a:t>(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dirty="0">
                <a:latin typeface="Verdana" panose="020B0604030504040204" pitchFamily="34" charset="0"/>
              </a:rPr>
              <a:t>			"</a:t>
            </a:r>
            <a:r>
              <a:rPr lang="en-US" altLang="it-IT" sz="1292" dirty="0" err="1">
                <a:latin typeface="Verdana" panose="020B0604030504040204" pitchFamily="34" charset="0"/>
              </a:rPr>
              <a:t>php</a:t>
            </a:r>
            <a:r>
              <a:rPr lang="en-US" altLang="it-IT" sz="1292" dirty="0">
                <a:latin typeface="Verdana" panose="020B0604030504040204" pitchFamily="34" charset="0"/>
              </a:rPr>
              <a:t>", "echo('</a:t>
            </a:r>
            <a:r>
              <a:rPr lang="en-US" altLang="it-IT" sz="1292" dirty="0" err="1">
                <a:latin typeface="Verdana" panose="020B0604030504040204" pitchFamily="34" charset="0"/>
              </a:rPr>
              <a:t>pippo</a:t>
            </a:r>
            <a:r>
              <a:rPr lang="en-US" altLang="it-IT" sz="1292" dirty="0">
                <a:latin typeface="Verdana" panose="020B0604030504040204" pitchFamily="34" charset="0"/>
              </a:rPr>
              <a:t>');"));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dirty="0">
                <a:latin typeface="Verdana" panose="020B0604030504040204" pitchFamily="34" charset="0"/>
              </a:rPr>
              <a:t>}</a:t>
            </a:r>
          </a:p>
        </p:txBody>
      </p:sp>
      <p:sp>
        <p:nvSpPr>
          <p:cNvPr id="25607" name="Oval 8"/>
          <p:cNvSpPr>
            <a:spLocks noChangeArrowheads="1"/>
          </p:cNvSpPr>
          <p:nvPr/>
        </p:nvSpPr>
        <p:spPr bwMode="auto">
          <a:xfrm>
            <a:off x="323851" y="2233246"/>
            <a:ext cx="215411" cy="199292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292" b="1">
                <a:solidFill>
                  <a:schemeClr val="bg1"/>
                </a:solidFill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25608" name="Oval 9"/>
          <p:cNvSpPr>
            <a:spLocks noChangeArrowheads="1"/>
          </p:cNvSpPr>
          <p:nvPr/>
        </p:nvSpPr>
        <p:spPr bwMode="auto">
          <a:xfrm>
            <a:off x="323851" y="2432539"/>
            <a:ext cx="215411" cy="199292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292" b="1">
                <a:solidFill>
                  <a:schemeClr val="bg1"/>
                </a:solidFill>
                <a:latin typeface="Verdana" panose="020B0604030504040204" pitchFamily="34" charset="0"/>
              </a:rPr>
              <a:t>2</a:t>
            </a:r>
          </a:p>
        </p:txBody>
      </p:sp>
      <p:sp>
        <p:nvSpPr>
          <p:cNvPr id="25609" name="Oval 10"/>
          <p:cNvSpPr>
            <a:spLocks noChangeArrowheads="1"/>
          </p:cNvSpPr>
          <p:nvPr/>
        </p:nvSpPr>
        <p:spPr bwMode="auto">
          <a:xfrm>
            <a:off x="323851" y="3096358"/>
            <a:ext cx="215411" cy="199292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292" b="1">
                <a:solidFill>
                  <a:schemeClr val="bg1"/>
                </a:solidFill>
                <a:latin typeface="Verdana" panose="020B0604030504040204" pitchFamily="34" charset="0"/>
              </a:rPr>
              <a:t>3</a:t>
            </a:r>
          </a:p>
        </p:txBody>
      </p:sp>
      <p:sp>
        <p:nvSpPr>
          <p:cNvPr id="25610" name="Oval 11"/>
          <p:cNvSpPr>
            <a:spLocks noChangeArrowheads="1"/>
          </p:cNvSpPr>
          <p:nvPr/>
        </p:nvSpPr>
        <p:spPr bwMode="auto">
          <a:xfrm>
            <a:off x="323851" y="3562351"/>
            <a:ext cx="215411" cy="199292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292" b="1">
                <a:solidFill>
                  <a:schemeClr val="bg1"/>
                </a:solidFill>
                <a:latin typeface="Verdana" panose="020B0604030504040204" pitchFamily="34" charset="0"/>
              </a:rPr>
              <a:t>4</a:t>
            </a:r>
          </a:p>
        </p:txBody>
      </p:sp>
      <p:sp>
        <p:nvSpPr>
          <p:cNvPr id="25611" name="Oval 12"/>
          <p:cNvSpPr>
            <a:spLocks noChangeArrowheads="1"/>
          </p:cNvSpPr>
          <p:nvPr/>
        </p:nvSpPr>
        <p:spPr bwMode="auto">
          <a:xfrm>
            <a:off x="323851" y="4160228"/>
            <a:ext cx="215411" cy="199292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292" b="1">
                <a:solidFill>
                  <a:schemeClr val="bg1"/>
                </a:solidFill>
                <a:latin typeface="Verdana" panose="020B0604030504040204" pitchFamily="34" charset="0"/>
              </a:rPr>
              <a:t>5</a:t>
            </a:r>
          </a:p>
        </p:txBody>
      </p:sp>
      <p:sp>
        <p:nvSpPr>
          <p:cNvPr id="25612" name="Oval 13"/>
          <p:cNvSpPr>
            <a:spLocks noChangeArrowheads="1"/>
          </p:cNvSpPr>
          <p:nvPr/>
        </p:nvSpPr>
        <p:spPr bwMode="auto">
          <a:xfrm>
            <a:off x="323851" y="4692162"/>
            <a:ext cx="215411" cy="199292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292" b="1">
                <a:solidFill>
                  <a:schemeClr val="bg1"/>
                </a:solidFill>
                <a:latin typeface="Verdana" panose="020B0604030504040204" pitchFamily="34" charset="0"/>
              </a:rPr>
              <a:t>6</a:t>
            </a:r>
          </a:p>
        </p:txBody>
      </p:sp>
      <p:sp>
        <p:nvSpPr>
          <p:cNvPr id="25613" name="Oval 14"/>
          <p:cNvSpPr>
            <a:spLocks noChangeArrowheads="1"/>
          </p:cNvSpPr>
          <p:nvPr/>
        </p:nvSpPr>
        <p:spPr bwMode="auto">
          <a:xfrm>
            <a:off x="323851" y="4958862"/>
            <a:ext cx="215411" cy="199292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292" b="1">
                <a:solidFill>
                  <a:schemeClr val="bg1"/>
                </a:solidFill>
                <a:latin typeface="Verdana" panose="020B0604030504040204" pitchFamily="34" charset="0"/>
              </a:rPr>
              <a:t>7</a:t>
            </a:r>
          </a:p>
        </p:txBody>
      </p:sp>
      <p:sp>
        <p:nvSpPr>
          <p:cNvPr id="25614" name="Oval 18"/>
          <p:cNvSpPr>
            <a:spLocks noChangeArrowheads="1"/>
          </p:cNvSpPr>
          <p:nvPr/>
        </p:nvSpPr>
        <p:spPr bwMode="auto">
          <a:xfrm>
            <a:off x="323851" y="5556739"/>
            <a:ext cx="215411" cy="199292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292" b="1">
                <a:solidFill>
                  <a:schemeClr val="bg1"/>
                </a:solidFill>
                <a:latin typeface="Verdana" panose="020B0604030504040204" pitchFamily="34" charset="0"/>
              </a:rPr>
              <a:t>8</a:t>
            </a: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Gli oggetti Node: Esempi</a:t>
            </a:r>
          </a:p>
        </p:txBody>
      </p:sp>
      <p:sp>
        <p:nvSpPr>
          <p:cNvPr id="26627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8144608" y="6353908"/>
            <a:ext cx="999392" cy="2110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769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5817" indent="-263776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55103" indent="-211021">
              <a:spcBef>
                <a:spcPct val="20000"/>
              </a:spcBef>
              <a:buClr>
                <a:schemeClr val="tx2"/>
              </a:buClr>
              <a:buChar char="•"/>
              <a:defRPr sz="2123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477145" indent="-211021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99186" indent="-211021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321227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743269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165310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587351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208F528-F484-4736-B285-98392FB11473}" type="slidenum">
              <a:rPr lang="it-IT" altLang="it-IT" sz="831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it-IT" altLang="it-IT" sz="831"/>
          </a:p>
        </p:txBody>
      </p:sp>
      <p:sp>
        <p:nvSpPr>
          <p:cNvPr id="26629" name="Rectangle 13"/>
          <p:cNvSpPr>
            <a:spLocks noChangeArrowheads="1"/>
          </p:cNvSpPr>
          <p:nvPr/>
        </p:nvSpPr>
        <p:spPr bwMode="auto">
          <a:xfrm>
            <a:off x="4717074" y="1701312"/>
            <a:ext cx="4176346" cy="4519246"/>
          </a:xfrm>
          <a:prstGeom prst="rect">
            <a:avLst/>
          </a:prstGeom>
          <a:solidFill>
            <a:srgbClr val="EB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3176" tIns="33176" rIns="33176" bIns="33176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>
                <a:solidFill>
                  <a:srgbClr val="000000"/>
                </a:solidFill>
                <a:latin typeface="Verdana" panose="020B0604030504040204" pitchFamily="34" charset="0"/>
              </a:rPr>
              <a:t>&lt;Radice&gt;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>
                <a:solidFill>
                  <a:srgbClr val="000000"/>
                </a:solidFill>
                <a:latin typeface="Verdana" panose="020B0604030504040204" pitchFamily="34" charset="0"/>
              </a:rPr>
              <a:t> &lt;nodo1/&gt;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>
                <a:solidFill>
                  <a:srgbClr val="000000"/>
                </a:solidFill>
                <a:latin typeface="Verdana" panose="020B0604030504040204" pitchFamily="34" charset="0"/>
              </a:rPr>
              <a:t> &lt;!--Nodo 2--&gt;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it-IT" sz="1292">
                <a:solidFill>
                  <a:srgbClr val="0000FF"/>
                </a:solidFill>
                <a:latin typeface="Verdana" panose="020B0604030504040204" pitchFamily="34" charset="0"/>
              </a:rPr>
              <a:t>&lt;nodo2&gt;</a:t>
            </a:r>
            <a:r>
              <a:rPr lang="en-US" altLang="it-IT" sz="1292">
                <a:solidFill>
                  <a:srgbClr val="000000"/>
                </a:solidFill>
                <a:latin typeface="Verdana" panose="020B0604030504040204" pitchFamily="34" charset="0"/>
              </a:rPr>
              <a:t>Due&lt;/nodo2&gt;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>
                <a:solidFill>
                  <a:srgbClr val="000000"/>
                </a:solidFill>
                <a:latin typeface="Verdana" panose="020B0604030504040204" pitchFamily="34" charset="0"/>
              </a:rPr>
              <a:t> &lt;nodo3/&gt;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>
                <a:solidFill>
                  <a:srgbClr val="000000"/>
                </a:solidFill>
                <a:latin typeface="Verdana" panose="020B0604030504040204" pitchFamily="34" charset="0"/>
              </a:rPr>
              <a:t> &lt;nodo4/&gt;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>
                <a:solidFill>
                  <a:srgbClr val="000000"/>
                </a:solidFill>
                <a:latin typeface="Verdana" panose="020B0604030504040204" pitchFamily="34" charset="0"/>
              </a:rPr>
              <a:t> &lt;nodo5/&gt;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>
                <a:solidFill>
                  <a:srgbClr val="000000"/>
                </a:solidFill>
                <a:latin typeface="Verdana" panose="020B0604030504040204" pitchFamily="34" charset="0"/>
              </a:rPr>
              <a:t> &lt;nodo6/&gt;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>
                <a:solidFill>
                  <a:srgbClr val="000000"/>
                </a:solidFill>
                <a:latin typeface="Verdana" panose="020B0604030504040204" pitchFamily="34" charset="0"/>
              </a:rPr>
              <a:t> &lt;nodo7/&gt;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>
                <a:solidFill>
                  <a:srgbClr val="000000"/>
                </a:solidFill>
                <a:latin typeface="Verdana" panose="020B0604030504040204" pitchFamily="34" charset="0"/>
              </a:rPr>
              <a:t> &lt;nodo8/&gt;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>
                <a:solidFill>
                  <a:srgbClr val="000000"/>
                </a:solidFill>
                <a:latin typeface="Verdana" panose="020B0604030504040204" pitchFamily="34" charset="0"/>
              </a:rPr>
              <a:t> &lt;nodo9/&gt;&lt;?php echo('pippo');?&gt;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>
                <a:solidFill>
                  <a:srgbClr val="000000"/>
                </a:solidFill>
                <a:latin typeface="Verdana" panose="020B0604030504040204" pitchFamily="34" charset="0"/>
              </a:rPr>
              <a:t>&lt;/Radice&gt;</a:t>
            </a:r>
          </a:p>
        </p:txBody>
      </p:sp>
      <p:sp>
        <p:nvSpPr>
          <p:cNvPr id="26630" name="Rectangle 37"/>
          <p:cNvSpPr>
            <a:spLocks noChangeArrowheads="1"/>
          </p:cNvSpPr>
          <p:nvPr/>
        </p:nvSpPr>
        <p:spPr bwMode="auto">
          <a:xfrm>
            <a:off x="460832" y="1701312"/>
            <a:ext cx="4111168" cy="4519246"/>
          </a:xfrm>
          <a:prstGeom prst="rect">
            <a:avLst/>
          </a:prstGeom>
          <a:solidFill>
            <a:srgbClr val="EB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3176" tIns="33176" rIns="33176" bIns="33176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dirty="0">
                <a:latin typeface="Verdana" panose="020B0604030504040204" pitchFamily="34" charset="0"/>
              </a:rPr>
              <a:t>function domtest1()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dirty="0">
                <a:latin typeface="Verdana" panose="020B0604030504040204" pitchFamily="34" charset="0"/>
              </a:rPr>
              <a:t>	</a:t>
            </a:r>
            <a:r>
              <a:rPr lang="en-US" altLang="it-IT" sz="1292" dirty="0" err="1">
                <a:latin typeface="Verdana" panose="020B0604030504040204" pitchFamily="34" charset="0"/>
              </a:rPr>
              <a:t>var</a:t>
            </a:r>
            <a:r>
              <a:rPr lang="en-US" altLang="it-IT" sz="1292" dirty="0">
                <a:latin typeface="Verdana" panose="020B0604030504040204" pitchFamily="34" charset="0"/>
              </a:rPr>
              <a:t> </a:t>
            </a:r>
            <a:r>
              <a:rPr lang="en-US" altLang="it-IT" sz="1292" dirty="0" err="1">
                <a:latin typeface="Verdana" panose="020B0604030504040204" pitchFamily="34" charset="0"/>
              </a:rPr>
              <a:t>e,r</a:t>
            </a:r>
            <a:r>
              <a:rPr lang="en-US" altLang="it-IT" sz="1292" dirty="0">
                <a:latin typeface="Verdana" panose="020B0604030504040204" pitchFamily="34" charset="0"/>
              </a:rPr>
              <a:t>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dirty="0">
                <a:latin typeface="Verdana" panose="020B0604030504040204" pitchFamily="34" charset="0"/>
              </a:rPr>
              <a:t>	r = </a:t>
            </a:r>
            <a:r>
              <a:rPr lang="en-US" altLang="it-IT" sz="1292" dirty="0" err="1">
                <a:latin typeface="Verdana" panose="020B0604030504040204" pitchFamily="34" charset="0"/>
              </a:rPr>
              <a:t>document.createElement</a:t>
            </a:r>
            <a:r>
              <a:rPr lang="en-US" altLang="it-IT" sz="1292" dirty="0">
                <a:latin typeface="Verdana" panose="020B0604030504040204" pitchFamily="34" charset="0"/>
              </a:rPr>
              <a:t>("</a:t>
            </a:r>
            <a:r>
              <a:rPr lang="en-US" altLang="it-IT" sz="1292" dirty="0" err="1">
                <a:latin typeface="Verdana" panose="020B0604030504040204" pitchFamily="34" charset="0"/>
              </a:rPr>
              <a:t>Radice</a:t>
            </a:r>
            <a:r>
              <a:rPr lang="en-US" altLang="it-IT" sz="1292" dirty="0">
                <a:latin typeface="Verdana" panose="020B0604030504040204" pitchFamily="34" charset="0"/>
              </a:rPr>
              <a:t>");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dirty="0">
                <a:latin typeface="Verdana" panose="020B0604030504040204" pitchFamily="34" charset="0"/>
              </a:rPr>
              <a:t>	</a:t>
            </a:r>
            <a:r>
              <a:rPr lang="en-US" altLang="it-IT" sz="1292" dirty="0" err="1">
                <a:latin typeface="Verdana" panose="020B0604030504040204" pitchFamily="34" charset="0"/>
              </a:rPr>
              <a:t>document.appendChild</a:t>
            </a:r>
            <a:r>
              <a:rPr lang="en-US" altLang="it-IT" sz="1292" dirty="0">
                <a:latin typeface="Verdana" panose="020B0604030504040204" pitchFamily="34" charset="0"/>
              </a:rPr>
              <a:t>(</a:t>
            </a:r>
            <a:r>
              <a:rPr lang="en-US" altLang="it-IT" sz="1292" dirty="0" err="1">
                <a:latin typeface="Verdana" panose="020B0604030504040204" pitchFamily="34" charset="0"/>
              </a:rPr>
              <a:t>radice</a:t>
            </a:r>
            <a:r>
              <a:rPr lang="en-US" altLang="it-IT" sz="1292" dirty="0">
                <a:latin typeface="Verdana" panose="020B0604030504040204" pitchFamily="34" charset="0"/>
              </a:rPr>
              <a:t>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dirty="0">
                <a:latin typeface="Verdana" panose="020B0604030504040204" pitchFamily="34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dirty="0">
                <a:latin typeface="Verdana" panose="020B0604030504040204" pitchFamily="34" charset="0"/>
              </a:rPr>
              <a:t>	for(</a:t>
            </a:r>
            <a:r>
              <a:rPr lang="en-US" altLang="it-IT" sz="1292" dirty="0" err="1">
                <a:latin typeface="Verdana" panose="020B0604030504040204" pitchFamily="34" charset="0"/>
              </a:rPr>
              <a:t>i</a:t>
            </a:r>
            <a:r>
              <a:rPr lang="en-US" altLang="it-IT" sz="1292" dirty="0">
                <a:latin typeface="Verdana" panose="020B0604030504040204" pitchFamily="34" charset="0"/>
              </a:rPr>
              <a:t>=1; </a:t>
            </a:r>
            <a:r>
              <a:rPr lang="en-US" altLang="it-IT" sz="1292" dirty="0" err="1">
                <a:latin typeface="Verdana" panose="020B0604030504040204" pitchFamily="34" charset="0"/>
              </a:rPr>
              <a:t>i</a:t>
            </a:r>
            <a:r>
              <a:rPr lang="en-US" altLang="it-IT" sz="1292" dirty="0">
                <a:latin typeface="Verdana" panose="020B0604030504040204" pitchFamily="34" charset="0"/>
              </a:rPr>
              <a:t>&lt;10; </a:t>
            </a:r>
            <a:r>
              <a:rPr lang="en-US" altLang="it-IT" sz="1292" dirty="0" err="1">
                <a:latin typeface="Verdana" panose="020B0604030504040204" pitchFamily="34" charset="0"/>
              </a:rPr>
              <a:t>i</a:t>
            </a:r>
            <a:r>
              <a:rPr lang="en-US" altLang="it-IT" sz="1292" dirty="0">
                <a:latin typeface="Verdana" panose="020B0604030504040204" pitchFamily="34" charset="0"/>
              </a:rPr>
              <a:t>++)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dirty="0">
                <a:latin typeface="Verdana" panose="020B0604030504040204" pitchFamily="34" charset="0"/>
              </a:rPr>
              <a:t>		</a:t>
            </a:r>
            <a:r>
              <a:rPr lang="en-US" altLang="it-IT" sz="1292" dirty="0" err="1">
                <a:latin typeface="Verdana" panose="020B0604030504040204" pitchFamily="34" charset="0"/>
              </a:rPr>
              <a:t>radice.appendChild</a:t>
            </a:r>
            <a:r>
              <a:rPr lang="en-US" altLang="it-IT" sz="1292" dirty="0">
                <a:latin typeface="Verdana" panose="020B0604030504040204" pitchFamily="34" charset="0"/>
              </a:rPr>
              <a:t>(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dirty="0">
                <a:latin typeface="Verdana" panose="020B0604030504040204" pitchFamily="34" charset="0"/>
              </a:rPr>
              <a:t>			</a:t>
            </a:r>
            <a:r>
              <a:rPr lang="en-US" altLang="it-IT" sz="1292" dirty="0" err="1">
                <a:latin typeface="Verdana" panose="020B0604030504040204" pitchFamily="34" charset="0"/>
              </a:rPr>
              <a:t>document.createElement</a:t>
            </a:r>
            <a:r>
              <a:rPr lang="en-US" altLang="it-IT" sz="1292" dirty="0">
                <a:latin typeface="Verdana" panose="020B0604030504040204" pitchFamily="34" charset="0"/>
              </a:rPr>
              <a:t>("</a:t>
            </a:r>
            <a:r>
              <a:rPr lang="en-US" altLang="it-IT" sz="1292" dirty="0" err="1">
                <a:latin typeface="Verdana" panose="020B0604030504040204" pitchFamily="34" charset="0"/>
              </a:rPr>
              <a:t>nodo</a:t>
            </a:r>
            <a:r>
              <a:rPr lang="en-US" altLang="it-IT" sz="1292" dirty="0">
                <a:latin typeface="Verdana" panose="020B0604030504040204" pitchFamily="34" charset="0"/>
              </a:rPr>
              <a:t>" + </a:t>
            </a:r>
            <a:r>
              <a:rPr lang="en-US" altLang="it-IT" sz="1292" dirty="0" err="1">
                <a:latin typeface="Verdana" panose="020B0604030504040204" pitchFamily="34" charset="0"/>
              </a:rPr>
              <a:t>i</a:t>
            </a:r>
            <a:r>
              <a:rPr lang="en-US" altLang="it-IT" sz="1292" dirty="0">
                <a:latin typeface="Verdana" panose="020B0604030504040204" pitchFamily="34" charset="0"/>
              </a:rPr>
              <a:t>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it-IT" sz="1292" dirty="0">
              <a:latin typeface="Verdana" panose="020B060403050404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dirty="0">
                <a:latin typeface="Verdana" panose="020B0604030504040204" pitchFamily="34" charset="0"/>
              </a:rPr>
              <a:t>	e = </a:t>
            </a:r>
            <a:r>
              <a:rPr lang="en-US" altLang="it-IT" sz="1292" dirty="0" err="1">
                <a:latin typeface="Verdana" panose="020B0604030504040204" pitchFamily="34" charset="0"/>
              </a:rPr>
              <a:t>radice.firstChild.nextSibling</a:t>
            </a:r>
            <a:r>
              <a:rPr lang="en-US" altLang="it-IT" sz="1292" dirty="0">
                <a:latin typeface="Verdana" panose="020B0604030504040204" pitchFamily="34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it-IT" sz="1292" dirty="0">
              <a:latin typeface="Verdana" panose="020B060403050404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dirty="0">
                <a:latin typeface="Verdana" panose="020B0604030504040204" pitchFamily="34" charset="0"/>
              </a:rPr>
              <a:t>	</a:t>
            </a:r>
            <a:r>
              <a:rPr lang="en-US" altLang="it-IT" sz="1292" dirty="0" err="1">
                <a:latin typeface="Verdana" panose="020B0604030504040204" pitchFamily="34" charset="0"/>
              </a:rPr>
              <a:t>radice.insertBefore</a:t>
            </a:r>
            <a:r>
              <a:rPr lang="en-US" altLang="it-IT" sz="1292" dirty="0">
                <a:latin typeface="Verdana" panose="020B0604030504040204" pitchFamily="34" charset="0"/>
              </a:rPr>
              <a:t>(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dirty="0">
                <a:latin typeface="Verdana" panose="020B0604030504040204" pitchFamily="34" charset="0"/>
              </a:rPr>
              <a:t>		</a:t>
            </a:r>
            <a:r>
              <a:rPr lang="en-US" altLang="it-IT" sz="1292" dirty="0" err="1">
                <a:latin typeface="Verdana" panose="020B0604030504040204" pitchFamily="34" charset="0"/>
              </a:rPr>
              <a:t>document.createComment</a:t>
            </a:r>
            <a:r>
              <a:rPr lang="en-US" altLang="it-IT" sz="1292" dirty="0">
                <a:latin typeface="Verdana" panose="020B0604030504040204" pitchFamily="34" charset="0"/>
              </a:rPr>
              <a:t>(“</a:t>
            </a:r>
            <a:r>
              <a:rPr lang="en-US" altLang="it-IT" sz="1292" dirty="0" err="1">
                <a:latin typeface="Verdana" panose="020B0604030504040204" pitchFamily="34" charset="0"/>
              </a:rPr>
              <a:t>Nodo</a:t>
            </a:r>
            <a:r>
              <a:rPr lang="en-US" altLang="it-IT" sz="1292" dirty="0">
                <a:latin typeface="Verdana" panose="020B0604030504040204" pitchFamily="34" charset="0"/>
              </a:rPr>
              <a:t> 2"),e);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it-IT" sz="1292" dirty="0">
              <a:latin typeface="Verdana" panose="020B060403050404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dirty="0">
                <a:latin typeface="Verdana" panose="020B0604030504040204" pitchFamily="34" charset="0"/>
              </a:rPr>
              <a:t>	</a:t>
            </a:r>
            <a:r>
              <a:rPr lang="en-US" altLang="it-IT" sz="1292" dirty="0" err="1">
                <a:latin typeface="Verdana" panose="020B0604030504040204" pitchFamily="34" charset="0"/>
              </a:rPr>
              <a:t>e.appendChild</a:t>
            </a:r>
            <a:r>
              <a:rPr lang="en-US" altLang="it-IT" sz="1292" dirty="0">
                <a:latin typeface="Verdana" panose="020B0604030504040204" pitchFamily="34" charset="0"/>
              </a:rPr>
              <a:t>(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dirty="0">
                <a:latin typeface="Verdana" panose="020B0604030504040204" pitchFamily="34" charset="0"/>
              </a:rPr>
              <a:t>		</a:t>
            </a:r>
            <a:r>
              <a:rPr lang="en-US" altLang="it-IT" sz="1292" dirty="0" err="1">
                <a:latin typeface="Verdana" panose="020B0604030504040204" pitchFamily="34" charset="0"/>
              </a:rPr>
              <a:t>document.createTextNode</a:t>
            </a:r>
            <a:r>
              <a:rPr lang="en-US" altLang="it-IT" sz="1292" dirty="0">
                <a:latin typeface="Verdana" panose="020B0604030504040204" pitchFamily="34" charset="0"/>
              </a:rPr>
              <a:t> (“Due"));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dirty="0">
                <a:latin typeface="Verdana" panose="020B0604030504040204" pitchFamily="34" charset="0"/>
              </a:rPr>
              <a:t>	</a:t>
            </a:r>
            <a:r>
              <a:rPr lang="en-US" altLang="it-IT" sz="1292" dirty="0" err="1">
                <a:latin typeface="Verdana" panose="020B0604030504040204" pitchFamily="34" charset="0"/>
              </a:rPr>
              <a:t>e.textContent</a:t>
            </a:r>
            <a:r>
              <a:rPr lang="en-US" altLang="it-IT" sz="1292" dirty="0">
                <a:latin typeface="Verdana" panose="020B0604030504040204" pitchFamily="34" charset="0"/>
              </a:rPr>
              <a:t> = "Due - </a:t>
            </a:r>
            <a:r>
              <a:rPr lang="en-US" altLang="it-IT" sz="1292" dirty="0" err="1">
                <a:latin typeface="Verdana" panose="020B0604030504040204" pitchFamily="34" charset="0"/>
              </a:rPr>
              <a:t>bis</a:t>
            </a:r>
            <a:r>
              <a:rPr lang="en-US" altLang="it-IT" sz="1292" dirty="0">
                <a:latin typeface="Verdana" panose="020B0604030504040204" pitchFamily="34" charset="0"/>
              </a:rPr>
              <a:t>";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it-IT" sz="1292" dirty="0">
              <a:latin typeface="Verdana" panose="020B060403050404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dirty="0">
                <a:latin typeface="Verdana" panose="020B0604030504040204" pitchFamily="34" charset="0"/>
              </a:rPr>
              <a:t>	</a:t>
            </a:r>
            <a:r>
              <a:rPr lang="en-US" altLang="it-IT" sz="1292" dirty="0" err="1">
                <a:latin typeface="Verdana" panose="020B0604030504040204" pitchFamily="34" charset="0"/>
              </a:rPr>
              <a:t>radice.appendChild</a:t>
            </a:r>
            <a:r>
              <a:rPr lang="en-US" altLang="it-IT" sz="1292" dirty="0">
                <a:latin typeface="Verdana" panose="020B0604030504040204" pitchFamily="34" charset="0"/>
              </a:rPr>
              <a:t>(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dirty="0">
                <a:latin typeface="Verdana" panose="020B0604030504040204" pitchFamily="34" charset="0"/>
              </a:rPr>
              <a:t>	</a:t>
            </a:r>
            <a:r>
              <a:rPr lang="en-US" altLang="it-IT" sz="1292" dirty="0" err="1">
                <a:latin typeface="Verdana" panose="020B0604030504040204" pitchFamily="34" charset="0"/>
              </a:rPr>
              <a:t>document.createProcessingInstruction</a:t>
            </a:r>
            <a:r>
              <a:rPr lang="en-US" altLang="it-IT" sz="1292" dirty="0">
                <a:latin typeface="Verdana" panose="020B0604030504040204" pitchFamily="34" charset="0"/>
              </a:rPr>
              <a:t>(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dirty="0">
                <a:latin typeface="Verdana" panose="020B0604030504040204" pitchFamily="34" charset="0"/>
              </a:rPr>
              <a:t>			"</a:t>
            </a:r>
            <a:r>
              <a:rPr lang="en-US" altLang="it-IT" sz="1292" dirty="0" err="1">
                <a:latin typeface="Verdana" panose="020B0604030504040204" pitchFamily="34" charset="0"/>
              </a:rPr>
              <a:t>php</a:t>
            </a:r>
            <a:r>
              <a:rPr lang="en-US" altLang="it-IT" sz="1292" dirty="0">
                <a:latin typeface="Verdana" panose="020B0604030504040204" pitchFamily="34" charset="0"/>
              </a:rPr>
              <a:t>", "echo('</a:t>
            </a:r>
            <a:r>
              <a:rPr lang="en-US" altLang="it-IT" sz="1292" dirty="0" err="1">
                <a:latin typeface="Verdana" panose="020B0604030504040204" pitchFamily="34" charset="0"/>
              </a:rPr>
              <a:t>pippo</a:t>
            </a:r>
            <a:r>
              <a:rPr lang="en-US" altLang="it-IT" sz="1292" dirty="0">
                <a:latin typeface="Verdana" panose="020B0604030504040204" pitchFamily="34" charset="0"/>
              </a:rPr>
              <a:t>');"));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dirty="0">
                <a:latin typeface="Verdana" panose="020B0604030504040204" pitchFamily="34" charset="0"/>
              </a:rPr>
              <a:t>}</a:t>
            </a:r>
          </a:p>
        </p:txBody>
      </p:sp>
      <p:sp>
        <p:nvSpPr>
          <p:cNvPr id="26631" name="Freeform 19"/>
          <p:cNvSpPr>
            <a:spLocks/>
          </p:cNvSpPr>
          <p:nvPr/>
        </p:nvSpPr>
        <p:spPr bwMode="auto">
          <a:xfrm>
            <a:off x="4066443" y="4958862"/>
            <a:ext cx="2306515" cy="797169"/>
          </a:xfrm>
          <a:custGeom>
            <a:avLst/>
            <a:gdLst>
              <a:gd name="T0" fmla="*/ 0 w 1769"/>
              <a:gd name="T1" fmla="*/ 2147483646 h 544"/>
              <a:gd name="T2" fmla="*/ 2147483646 w 1769"/>
              <a:gd name="T3" fmla="*/ 2147483646 h 544"/>
              <a:gd name="T4" fmla="*/ 2147483646 w 1769"/>
              <a:gd name="T5" fmla="*/ 0 h 544"/>
              <a:gd name="T6" fmla="*/ 0 60000 65536"/>
              <a:gd name="T7" fmla="*/ 0 60000 65536"/>
              <a:gd name="T8" fmla="*/ 0 60000 65536"/>
              <a:gd name="T9" fmla="*/ 0 w 1769"/>
              <a:gd name="T10" fmla="*/ 0 h 544"/>
              <a:gd name="T11" fmla="*/ 1769 w 1769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69" h="544">
                <a:moveTo>
                  <a:pt x="0" y="544"/>
                </a:moveTo>
                <a:lnTo>
                  <a:pt x="1768" y="529"/>
                </a:lnTo>
                <a:lnTo>
                  <a:pt x="1769" y="0"/>
                </a:lnTo>
              </a:path>
            </a:pathLst>
          </a:custGeom>
          <a:noFill/>
          <a:ln w="19050" cap="flat" cmpd="sng">
            <a:solidFill>
              <a:srgbClr val="800000"/>
            </a:solidFill>
            <a:prstDash val="solid"/>
            <a:miter lim="800000"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it-IT" sz="1662"/>
          </a:p>
        </p:txBody>
      </p:sp>
      <p:sp>
        <p:nvSpPr>
          <p:cNvPr id="26632" name="Line 17"/>
          <p:cNvSpPr>
            <a:spLocks noChangeShapeType="1"/>
          </p:cNvSpPr>
          <p:nvPr/>
        </p:nvSpPr>
        <p:spPr bwMode="auto">
          <a:xfrm flipV="1">
            <a:off x="3203331" y="3229708"/>
            <a:ext cx="1368669" cy="864577"/>
          </a:xfrm>
          <a:prstGeom prst="line">
            <a:avLst/>
          </a:prstGeom>
          <a:noFill/>
          <a:ln w="19050">
            <a:solidFill>
              <a:srgbClr val="800000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 sz="1662"/>
          </a:p>
        </p:txBody>
      </p:sp>
      <p:sp>
        <p:nvSpPr>
          <p:cNvPr id="26633" name="Line 18"/>
          <p:cNvSpPr>
            <a:spLocks noChangeShapeType="1"/>
          </p:cNvSpPr>
          <p:nvPr/>
        </p:nvSpPr>
        <p:spPr bwMode="auto">
          <a:xfrm flipV="1">
            <a:off x="3708889" y="3628293"/>
            <a:ext cx="1726223" cy="1063869"/>
          </a:xfrm>
          <a:prstGeom prst="line">
            <a:avLst/>
          </a:prstGeom>
          <a:noFill/>
          <a:ln w="19050">
            <a:solidFill>
              <a:srgbClr val="800000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 sz="1662"/>
          </a:p>
        </p:txBody>
      </p:sp>
      <p:sp>
        <p:nvSpPr>
          <p:cNvPr id="26634" name="Line 20"/>
          <p:cNvSpPr>
            <a:spLocks noChangeShapeType="1"/>
          </p:cNvSpPr>
          <p:nvPr/>
        </p:nvSpPr>
        <p:spPr bwMode="auto">
          <a:xfrm>
            <a:off x="3635620" y="2498481"/>
            <a:ext cx="1008185" cy="398585"/>
          </a:xfrm>
          <a:prstGeom prst="line">
            <a:avLst/>
          </a:prstGeom>
          <a:noFill/>
          <a:ln w="19050">
            <a:solidFill>
              <a:srgbClr val="800000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 sz="1662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Gli oggetti Element</a:t>
            </a:r>
          </a:p>
        </p:txBody>
      </p:sp>
      <p:sp>
        <p:nvSpPr>
          <p:cNvPr id="27650" name="Rectangle 9"/>
          <p:cNvSpPr>
            <a:spLocks noGrp="1" noChangeArrowheads="1"/>
          </p:cNvSpPr>
          <p:nvPr>
            <p:ph idx="1"/>
          </p:nvPr>
        </p:nvSpPr>
        <p:spPr>
          <a:xfrm>
            <a:off x="4572001" y="1701312"/>
            <a:ext cx="4393223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it-IT" altLang="it-IT" sz="1477" dirty="0">
                <a:solidFill>
                  <a:srgbClr val="000000"/>
                </a:solidFill>
              </a:rPr>
              <a:t>Gli oggetti </a:t>
            </a:r>
            <a:r>
              <a:rPr lang="it-IT" altLang="it-IT" sz="1477" i="1" dirty="0" err="1">
                <a:solidFill>
                  <a:srgbClr val="000000"/>
                </a:solidFill>
              </a:rPr>
              <a:t>Element</a:t>
            </a:r>
            <a:r>
              <a:rPr lang="it-IT" altLang="it-IT" sz="1477" dirty="0">
                <a:solidFill>
                  <a:srgbClr val="000000"/>
                </a:solidFill>
              </a:rPr>
              <a:t> rappresentano i nodi di tipo elemento. </a:t>
            </a:r>
          </a:p>
          <a:p>
            <a:pPr>
              <a:lnSpc>
                <a:spcPct val="80000"/>
              </a:lnSpc>
            </a:pPr>
            <a:r>
              <a:rPr lang="it-IT" altLang="it-IT" sz="1477" i="1" dirty="0" err="1"/>
              <a:t>Element</a:t>
            </a:r>
            <a:r>
              <a:rPr lang="it-IT" altLang="it-IT" sz="1477" dirty="0"/>
              <a:t> eredita da </a:t>
            </a:r>
            <a:r>
              <a:rPr lang="it-IT" altLang="it-IT" sz="1477" dirty="0" err="1"/>
              <a:t>node</a:t>
            </a:r>
            <a:r>
              <a:rPr lang="it-IT" altLang="it-IT" sz="1477" dirty="0"/>
              <a:t> tutte le funzionalità utili alla manipolazione dei suoi nodi figlio, </a:t>
            </a:r>
            <a:r>
              <a:rPr lang="it-IT" altLang="it-IT" sz="1477" dirty="0">
                <a:solidFill>
                  <a:srgbClr val="000000"/>
                </a:solidFill>
              </a:rPr>
              <a:t>ed aggiunge metodi e attributi per la manipolazione degli attributi dell’elemento.</a:t>
            </a:r>
          </a:p>
          <a:p>
            <a:pPr lvl="1">
              <a:lnSpc>
                <a:spcPct val="80000"/>
              </a:lnSpc>
            </a:pPr>
            <a:r>
              <a:rPr lang="it-IT" altLang="it-IT" sz="1292" b="1" i="1" dirty="0" err="1"/>
              <a:t>getAttribute</a:t>
            </a:r>
            <a:r>
              <a:rPr lang="it-IT" altLang="it-IT" sz="1292" b="1" i="1" dirty="0"/>
              <a:t>(s)</a:t>
            </a:r>
            <a:r>
              <a:rPr lang="it-IT" altLang="it-IT" sz="1292" dirty="0"/>
              <a:t>: restituisce il valore dell’attributo s.</a:t>
            </a:r>
          </a:p>
          <a:p>
            <a:pPr lvl="1">
              <a:lnSpc>
                <a:spcPct val="80000"/>
              </a:lnSpc>
            </a:pPr>
            <a:r>
              <a:rPr lang="it-IT" altLang="it-IT" sz="1292" b="1" i="1" dirty="0" err="1"/>
              <a:t>setAttribute</a:t>
            </a:r>
            <a:r>
              <a:rPr lang="it-IT" altLang="it-IT" sz="1292" b="1" i="1" dirty="0"/>
              <a:t>(</a:t>
            </a:r>
            <a:r>
              <a:rPr lang="it-IT" altLang="it-IT" sz="1292" b="1" i="1" dirty="0" err="1"/>
              <a:t>s,v</a:t>
            </a:r>
            <a:r>
              <a:rPr lang="it-IT" altLang="it-IT" sz="1292" b="1" i="1" dirty="0"/>
              <a:t>)</a:t>
            </a:r>
            <a:r>
              <a:rPr lang="it-IT" altLang="it-IT" sz="1292" dirty="0"/>
              <a:t>: crea l’attributo s e imposta il suo valore a s, o aggiorna il valore di s se già esistente.</a:t>
            </a:r>
          </a:p>
          <a:p>
            <a:pPr lvl="1">
              <a:lnSpc>
                <a:spcPct val="80000"/>
              </a:lnSpc>
            </a:pPr>
            <a:r>
              <a:rPr lang="it-IT" altLang="it-IT" sz="1292" b="1" i="1" dirty="0" err="1"/>
              <a:t>removeAttribute</a:t>
            </a:r>
            <a:r>
              <a:rPr lang="it-IT" altLang="it-IT" sz="1292" b="1" i="1" dirty="0"/>
              <a:t>(s)</a:t>
            </a:r>
            <a:r>
              <a:rPr lang="it-IT" altLang="it-IT" sz="1292" dirty="0"/>
              <a:t>: rimuove l’attributo s.</a:t>
            </a:r>
          </a:p>
          <a:p>
            <a:pPr>
              <a:lnSpc>
                <a:spcPct val="80000"/>
              </a:lnSpc>
            </a:pPr>
            <a:r>
              <a:rPr lang="it-IT" altLang="it-IT" sz="1477" dirty="0">
                <a:solidFill>
                  <a:srgbClr val="000000"/>
                </a:solidFill>
              </a:rPr>
              <a:t>L’</a:t>
            </a:r>
            <a:r>
              <a:rPr lang="it-IT" altLang="it-IT" sz="1477" dirty="0" err="1">
                <a:solidFill>
                  <a:srgbClr val="000000"/>
                </a:solidFill>
              </a:rPr>
              <a:t>attribito</a:t>
            </a:r>
            <a:r>
              <a:rPr lang="it-IT" altLang="it-IT" sz="1477" dirty="0">
                <a:solidFill>
                  <a:srgbClr val="000000"/>
                </a:solidFill>
              </a:rPr>
              <a:t> </a:t>
            </a:r>
            <a:r>
              <a:rPr lang="it-IT" altLang="it-IT" sz="1477" i="1" dirty="0" err="1">
                <a:solidFill>
                  <a:srgbClr val="000000"/>
                </a:solidFill>
              </a:rPr>
              <a:t>tagName</a:t>
            </a:r>
            <a:r>
              <a:rPr lang="it-IT" altLang="it-IT" sz="1477" dirty="0">
                <a:solidFill>
                  <a:srgbClr val="000000"/>
                </a:solidFill>
              </a:rPr>
              <a:t> restituisce il nome del </a:t>
            </a:r>
            <a:r>
              <a:rPr lang="it-IT" altLang="it-IT" sz="1477" dirty="0" err="1">
                <a:solidFill>
                  <a:srgbClr val="000000"/>
                </a:solidFill>
              </a:rPr>
              <a:t>tag</a:t>
            </a:r>
            <a:r>
              <a:rPr lang="it-IT" altLang="it-IT" sz="1477" dirty="0">
                <a:solidFill>
                  <a:srgbClr val="000000"/>
                </a:solidFill>
              </a:rPr>
              <a:t> corrispondente.</a:t>
            </a:r>
          </a:p>
          <a:p>
            <a:pPr>
              <a:lnSpc>
                <a:spcPct val="80000"/>
              </a:lnSpc>
            </a:pPr>
            <a:r>
              <a:rPr lang="it-IT" altLang="it-IT" sz="1477" dirty="0">
                <a:solidFill>
                  <a:srgbClr val="000000"/>
                </a:solidFill>
              </a:rPr>
              <a:t>Il metodo </a:t>
            </a:r>
            <a:r>
              <a:rPr lang="it-IT" altLang="it-IT" sz="1477" b="1" i="1" dirty="0" err="1">
                <a:solidFill>
                  <a:srgbClr val="000000"/>
                </a:solidFill>
              </a:rPr>
              <a:t>getElementsByTagName</a:t>
            </a:r>
            <a:r>
              <a:rPr lang="it-IT" altLang="it-IT" sz="1477" dirty="0">
                <a:solidFill>
                  <a:srgbClr val="000000"/>
                </a:solidFill>
              </a:rPr>
              <a:t> restituisce i soli figli del nodo che siano elementi con uno specifico nome (filtra cioè i </a:t>
            </a:r>
            <a:r>
              <a:rPr lang="it-IT" altLang="it-IT" sz="1477" i="1" dirty="0" err="1">
                <a:solidFill>
                  <a:srgbClr val="000000"/>
                </a:solidFill>
              </a:rPr>
              <a:t>childNodes</a:t>
            </a:r>
            <a:r>
              <a:rPr lang="it-IT" altLang="it-IT" sz="1477" dirty="0">
                <a:solidFill>
                  <a:srgbClr val="000000"/>
                </a:solidFill>
              </a:rPr>
              <a:t>).</a:t>
            </a:r>
          </a:p>
          <a:p>
            <a:pPr>
              <a:lnSpc>
                <a:spcPct val="80000"/>
              </a:lnSpc>
            </a:pPr>
            <a:r>
              <a:rPr lang="it-IT" altLang="it-IT" sz="1477" dirty="0">
                <a:solidFill>
                  <a:srgbClr val="000000"/>
                </a:solidFill>
              </a:rPr>
              <a:t>Il metodo </a:t>
            </a:r>
            <a:r>
              <a:rPr lang="it-IT" altLang="it-IT" sz="1477" b="1" i="1" dirty="0" err="1">
                <a:solidFill>
                  <a:srgbClr val="000000"/>
                </a:solidFill>
              </a:rPr>
              <a:t>normalize</a:t>
            </a:r>
            <a:r>
              <a:rPr lang="it-IT" altLang="it-IT" sz="1477" dirty="0">
                <a:solidFill>
                  <a:srgbClr val="000000"/>
                </a:solidFill>
              </a:rPr>
              <a:t> serve a fondere nodi </a:t>
            </a:r>
            <a:r>
              <a:rPr lang="it-IT" altLang="it-IT" sz="1477" i="1" dirty="0">
                <a:solidFill>
                  <a:srgbClr val="000000"/>
                </a:solidFill>
              </a:rPr>
              <a:t>Text</a:t>
            </a:r>
            <a:r>
              <a:rPr lang="it-IT" altLang="it-IT" sz="1477" dirty="0">
                <a:solidFill>
                  <a:srgbClr val="000000"/>
                </a:solidFill>
              </a:rPr>
              <a:t> adiacenti nel sottoalbero controllato dall’elemento.</a:t>
            </a:r>
          </a:p>
        </p:txBody>
      </p:sp>
      <p:sp>
        <p:nvSpPr>
          <p:cNvPr id="27652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144608" y="6353908"/>
            <a:ext cx="999392" cy="2110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769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5817" indent="-263776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55103" indent="-211021">
              <a:spcBef>
                <a:spcPct val="20000"/>
              </a:spcBef>
              <a:buClr>
                <a:schemeClr val="tx2"/>
              </a:buClr>
              <a:buChar char="•"/>
              <a:defRPr sz="2123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477145" indent="-211021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99186" indent="-211021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321227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743269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165310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587351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66C3267-D3E0-4A73-BD6C-E13FAF0CF415}" type="slidenum">
              <a:rPr lang="it-IT" altLang="it-IT" sz="831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it-IT" altLang="it-IT" sz="831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460832" y="1701312"/>
            <a:ext cx="4111168" cy="3855426"/>
          </a:xfrm>
          <a:prstGeom prst="rect">
            <a:avLst/>
          </a:prstGeom>
          <a:solidFill>
            <a:srgbClr val="EB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84992" tIns="42497" rIns="84992" bIns="42497"/>
          <a:lstStyle>
            <a:lvl1pPr marL="92075" indent="-92075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1108" dirty="0" err="1">
                <a:solidFill>
                  <a:srgbClr val="000000"/>
                </a:solidFill>
                <a:latin typeface="Verdana" panose="020B0604030504040204" pitchFamily="34" charset="0"/>
              </a:rPr>
              <a:t>interface</a:t>
            </a: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1108" dirty="0" err="1">
                <a:solidFill>
                  <a:srgbClr val="000000"/>
                </a:solidFill>
                <a:latin typeface="Verdana" panose="020B0604030504040204" pitchFamily="34" charset="0"/>
              </a:rPr>
              <a:t>Element</a:t>
            </a: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 : </a:t>
            </a:r>
            <a:r>
              <a:rPr kumimoji="1" lang="it-IT" altLang="it-IT" sz="1108" dirty="0" err="1">
                <a:solidFill>
                  <a:srgbClr val="000000"/>
                </a:solidFill>
                <a:latin typeface="Verdana" panose="020B0604030504040204" pitchFamily="34" charset="0"/>
              </a:rPr>
              <a:t>Node</a:t>
            </a: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 {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1108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110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110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1108" dirty="0" err="1">
                <a:solidFill>
                  <a:srgbClr val="000000"/>
                </a:solidFill>
                <a:latin typeface="Verdana" panose="020B0604030504040204" pitchFamily="34" charset="0"/>
              </a:rPr>
              <a:t>tagName</a:t>
            </a: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endParaRPr kumimoji="1" lang="it-IT" altLang="it-IT" sz="1108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110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1108" dirty="0" err="1">
                <a:solidFill>
                  <a:srgbClr val="000000"/>
                </a:solidFill>
                <a:latin typeface="Verdana" panose="020B0604030504040204" pitchFamily="34" charset="0"/>
              </a:rPr>
              <a:t>getAttribute</a:t>
            </a: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(in </a:t>
            </a:r>
            <a:r>
              <a:rPr kumimoji="1" lang="it-IT" altLang="it-IT" sz="110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1108" dirty="0" err="1">
                <a:solidFill>
                  <a:srgbClr val="000000"/>
                </a:solidFill>
                <a:latin typeface="Verdana" panose="020B0604030504040204" pitchFamily="34" charset="0"/>
              </a:rPr>
              <a:t>name</a:t>
            </a: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endParaRPr kumimoji="1" lang="it-IT" altLang="it-IT" sz="1108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1108" dirty="0" err="1">
                <a:solidFill>
                  <a:srgbClr val="000000"/>
                </a:solidFill>
                <a:latin typeface="Verdana" panose="020B0604030504040204" pitchFamily="34" charset="0"/>
              </a:rPr>
              <a:t>void</a:t>
            </a: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1108" dirty="0" err="1">
                <a:solidFill>
                  <a:srgbClr val="000000"/>
                </a:solidFill>
                <a:latin typeface="Verdana" panose="020B0604030504040204" pitchFamily="34" charset="0"/>
              </a:rPr>
              <a:t>setAttribute</a:t>
            </a: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(in </a:t>
            </a:r>
            <a:r>
              <a:rPr kumimoji="1" lang="it-IT" altLang="it-IT" sz="110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1108" dirty="0" err="1">
                <a:solidFill>
                  <a:srgbClr val="000000"/>
                </a:solidFill>
                <a:latin typeface="Verdana" panose="020B0604030504040204" pitchFamily="34" charset="0"/>
              </a:rPr>
              <a:t>name</a:t>
            </a: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, in </a:t>
            </a:r>
            <a:r>
              <a:rPr kumimoji="1" lang="it-IT" altLang="it-IT" sz="110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1108" dirty="0" err="1">
                <a:solidFill>
                  <a:srgbClr val="000000"/>
                </a:solidFill>
                <a:latin typeface="Verdana" panose="020B0604030504040204" pitchFamily="34" charset="0"/>
              </a:rPr>
              <a:t>value</a:t>
            </a: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endParaRPr kumimoji="1" lang="it-IT" altLang="it-IT" sz="1108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1108" dirty="0" err="1">
                <a:solidFill>
                  <a:srgbClr val="000000"/>
                </a:solidFill>
                <a:latin typeface="Verdana" panose="020B0604030504040204" pitchFamily="34" charset="0"/>
              </a:rPr>
              <a:t>void</a:t>
            </a: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1108" dirty="0" err="1">
                <a:solidFill>
                  <a:srgbClr val="000000"/>
                </a:solidFill>
                <a:latin typeface="Verdana" panose="020B0604030504040204" pitchFamily="34" charset="0"/>
              </a:rPr>
              <a:t>removeAttribute</a:t>
            </a: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(in </a:t>
            </a:r>
            <a:r>
              <a:rPr kumimoji="1" lang="it-IT" altLang="it-IT" sz="110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1108" dirty="0" err="1">
                <a:solidFill>
                  <a:srgbClr val="000000"/>
                </a:solidFill>
                <a:latin typeface="Verdana" panose="020B0604030504040204" pitchFamily="34" charset="0"/>
              </a:rPr>
              <a:t>name</a:t>
            </a: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endParaRPr kumimoji="1" lang="it-IT" altLang="it-IT" sz="1108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1108" dirty="0" err="1">
                <a:solidFill>
                  <a:srgbClr val="000000"/>
                </a:solidFill>
                <a:latin typeface="Verdana" panose="020B0604030504040204" pitchFamily="34" charset="0"/>
              </a:rPr>
              <a:t>Attr</a:t>
            </a: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1108" dirty="0" err="1">
                <a:solidFill>
                  <a:srgbClr val="000000"/>
                </a:solidFill>
                <a:latin typeface="Verdana" panose="020B0604030504040204" pitchFamily="34" charset="0"/>
              </a:rPr>
              <a:t>getAttributeNode</a:t>
            </a: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(in </a:t>
            </a:r>
            <a:r>
              <a:rPr kumimoji="1" lang="it-IT" altLang="it-IT" sz="110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1108" dirty="0" err="1">
                <a:solidFill>
                  <a:srgbClr val="000000"/>
                </a:solidFill>
                <a:latin typeface="Verdana" panose="020B0604030504040204" pitchFamily="34" charset="0"/>
              </a:rPr>
              <a:t>name</a:t>
            </a: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1108" dirty="0" err="1">
                <a:solidFill>
                  <a:srgbClr val="000000"/>
                </a:solidFill>
                <a:latin typeface="Verdana" panose="020B0604030504040204" pitchFamily="34" charset="0"/>
              </a:rPr>
              <a:t>Attr</a:t>
            </a: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1108" dirty="0" err="1">
                <a:solidFill>
                  <a:srgbClr val="000000"/>
                </a:solidFill>
                <a:latin typeface="Verdana" panose="020B0604030504040204" pitchFamily="34" charset="0"/>
              </a:rPr>
              <a:t>setAttributeNode</a:t>
            </a: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(in </a:t>
            </a:r>
            <a:r>
              <a:rPr kumimoji="1" lang="it-IT" altLang="it-IT" sz="1108" dirty="0" err="1">
                <a:solidFill>
                  <a:srgbClr val="000000"/>
                </a:solidFill>
                <a:latin typeface="Verdana" panose="020B0604030504040204" pitchFamily="34" charset="0"/>
              </a:rPr>
              <a:t>Attr</a:t>
            </a: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1108" dirty="0" err="1">
                <a:solidFill>
                  <a:srgbClr val="000000"/>
                </a:solidFill>
                <a:latin typeface="Verdana" panose="020B0604030504040204" pitchFamily="34" charset="0"/>
              </a:rPr>
              <a:t>newAttr</a:t>
            </a: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1108" dirty="0" err="1">
                <a:solidFill>
                  <a:srgbClr val="000000"/>
                </a:solidFill>
                <a:latin typeface="Verdana" panose="020B0604030504040204" pitchFamily="34" charset="0"/>
              </a:rPr>
              <a:t>Attr</a:t>
            </a: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1108" dirty="0" err="1">
                <a:solidFill>
                  <a:srgbClr val="000000"/>
                </a:solidFill>
                <a:latin typeface="Verdana" panose="020B0604030504040204" pitchFamily="34" charset="0"/>
              </a:rPr>
              <a:t>removeAttributeNode</a:t>
            </a: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(in </a:t>
            </a:r>
            <a:r>
              <a:rPr kumimoji="1" lang="it-IT" altLang="it-IT" sz="1108" dirty="0" err="1">
                <a:solidFill>
                  <a:srgbClr val="000000"/>
                </a:solidFill>
                <a:latin typeface="Verdana" panose="020B0604030504040204" pitchFamily="34" charset="0"/>
              </a:rPr>
              <a:t>Attr</a:t>
            </a: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1108" dirty="0" err="1">
                <a:solidFill>
                  <a:srgbClr val="000000"/>
                </a:solidFill>
                <a:latin typeface="Verdana" panose="020B0604030504040204" pitchFamily="34" charset="0"/>
              </a:rPr>
              <a:t>oldAttr</a:t>
            </a: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endParaRPr kumimoji="1" lang="it-IT" altLang="it-IT" sz="1108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1108" dirty="0" err="1">
                <a:solidFill>
                  <a:srgbClr val="000000"/>
                </a:solidFill>
                <a:latin typeface="Verdana" panose="020B0604030504040204" pitchFamily="34" charset="0"/>
              </a:rPr>
              <a:t>NodeList</a:t>
            </a: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1108" dirty="0" err="1">
                <a:solidFill>
                  <a:srgbClr val="000000"/>
                </a:solidFill>
                <a:latin typeface="Verdana" panose="020B0604030504040204" pitchFamily="34" charset="0"/>
              </a:rPr>
              <a:t>getElementsByTagName</a:t>
            </a: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(in </a:t>
            </a:r>
            <a:r>
              <a:rPr kumimoji="1" lang="it-IT" altLang="it-IT" sz="110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1108" dirty="0" err="1">
                <a:solidFill>
                  <a:srgbClr val="000000"/>
                </a:solidFill>
                <a:latin typeface="Verdana" panose="020B0604030504040204" pitchFamily="34" charset="0"/>
              </a:rPr>
              <a:t>name</a:t>
            </a: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endParaRPr kumimoji="1" lang="it-IT" altLang="it-IT" sz="1108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1108" dirty="0" err="1">
                <a:solidFill>
                  <a:srgbClr val="000000"/>
                </a:solidFill>
                <a:latin typeface="Verdana" panose="020B0604030504040204" pitchFamily="34" charset="0"/>
              </a:rPr>
              <a:t>void</a:t>
            </a: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1108" dirty="0" err="1">
                <a:solidFill>
                  <a:srgbClr val="000000"/>
                </a:solidFill>
                <a:latin typeface="Verdana" panose="020B0604030504040204" pitchFamily="34" charset="0"/>
              </a:rPr>
              <a:t>normalize</a:t>
            </a: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();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}</a:t>
            </a: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I Modelli a Oggetti</a:t>
            </a:r>
          </a:p>
        </p:txBody>
      </p:sp>
      <p:sp>
        <p:nvSpPr>
          <p:cNvPr id="10242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it-IT" smtClean="0"/>
              <a:t>Un </a:t>
            </a:r>
            <a:r>
              <a:rPr lang="it-IT" altLang="it-IT" b="1" smtClean="0"/>
              <a:t>modello ad oggetti</a:t>
            </a:r>
            <a:r>
              <a:rPr lang="it-IT" altLang="it-IT" smtClean="0"/>
              <a:t> definisce:</a:t>
            </a:r>
          </a:p>
          <a:p>
            <a:pPr lvl="1"/>
            <a:r>
              <a:rPr lang="it-IT" altLang="it-IT" smtClean="0"/>
              <a:t>Gli </a:t>
            </a:r>
            <a:r>
              <a:rPr lang="it-IT" altLang="it-IT" b="1" smtClean="0"/>
              <a:t>oggetti</a:t>
            </a:r>
            <a:r>
              <a:rPr lang="it-IT" altLang="it-IT" smtClean="0"/>
              <a:t> usati per rappresentare e manipolare un particolare tipo di informazione.</a:t>
            </a:r>
          </a:p>
          <a:p>
            <a:pPr lvl="1"/>
            <a:r>
              <a:rPr lang="it-IT" altLang="it-IT" smtClean="0"/>
              <a:t>Le </a:t>
            </a:r>
            <a:r>
              <a:rPr lang="it-IT" altLang="it-IT" b="1" smtClean="0"/>
              <a:t>interfacce</a:t>
            </a:r>
            <a:r>
              <a:rPr lang="it-IT" altLang="it-IT" smtClean="0"/>
              <a:t> usate per interagire con gli oggetti definiti.</a:t>
            </a:r>
          </a:p>
          <a:p>
            <a:pPr lvl="1"/>
            <a:r>
              <a:rPr lang="it-IT" altLang="it-IT" smtClean="0"/>
              <a:t>La </a:t>
            </a:r>
            <a:r>
              <a:rPr lang="it-IT" altLang="it-IT" b="1" smtClean="0"/>
              <a:t>semantica</a:t>
            </a:r>
            <a:r>
              <a:rPr lang="it-IT" altLang="it-IT" smtClean="0"/>
              <a:t> richiesta dagli oggetti e dalle interfacce definite.</a:t>
            </a:r>
          </a:p>
          <a:p>
            <a:pPr lvl="1"/>
            <a:r>
              <a:rPr lang="it-IT" altLang="it-IT" smtClean="0"/>
              <a:t>Le </a:t>
            </a:r>
            <a:r>
              <a:rPr lang="it-IT" altLang="it-IT" b="1" smtClean="0"/>
              <a:t>relazioni</a:t>
            </a:r>
            <a:r>
              <a:rPr lang="it-IT" altLang="it-IT" smtClean="0"/>
              <a:t> e interazioni tra le interfacce e gli oggetti definiti.</a:t>
            </a:r>
          </a:p>
          <a:p>
            <a:r>
              <a:rPr lang="it-IT" altLang="it-IT" smtClean="0"/>
              <a:t>Nel nostro caso, il modello a oggetti è applicato alla struttura dei documenti XML.</a:t>
            </a:r>
          </a:p>
          <a:p>
            <a:endParaRPr lang="it-IT" altLang="it-IT" smtClean="0"/>
          </a:p>
        </p:txBody>
      </p:sp>
      <p:sp>
        <p:nvSpPr>
          <p:cNvPr id="10244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144608" y="6353908"/>
            <a:ext cx="999392" cy="2110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769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5817" indent="-263776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55103" indent="-211021">
              <a:spcBef>
                <a:spcPct val="20000"/>
              </a:spcBef>
              <a:buClr>
                <a:schemeClr val="tx2"/>
              </a:buClr>
              <a:buChar char="•"/>
              <a:defRPr sz="2123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477145" indent="-211021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99186" indent="-211021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321227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743269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165310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587351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069B95-683C-4930-A937-C47D33EF2A2D}" type="slidenum">
              <a:rPr lang="it-IT" altLang="it-IT" sz="831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it-IT" altLang="it-IT" sz="831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 smtClean="0"/>
              <a:t>Interfaccia </a:t>
            </a:r>
            <a:r>
              <a:rPr lang="it-IT" altLang="it-IT" dirty="0" err="1" smtClean="0"/>
              <a:t>NodeSelector</a:t>
            </a:r>
            <a:endParaRPr lang="it-IT" altLang="it-IT" dirty="0" smtClean="0"/>
          </a:p>
        </p:txBody>
      </p:sp>
      <p:sp>
        <p:nvSpPr>
          <p:cNvPr id="24578" name="Rectangle 16"/>
          <p:cNvSpPr>
            <a:spLocks noGrp="1" noChangeArrowheads="1"/>
          </p:cNvSpPr>
          <p:nvPr>
            <p:ph idx="1"/>
          </p:nvPr>
        </p:nvSpPr>
        <p:spPr>
          <a:xfrm>
            <a:off x="4572001" y="1701312"/>
            <a:ext cx="4393223" cy="4572000"/>
          </a:xfrm>
        </p:spPr>
        <p:txBody>
          <a:bodyPr>
            <a:normAutofit fontScale="77500" lnSpcReduction="20000"/>
          </a:bodyPr>
          <a:lstStyle/>
          <a:p>
            <a:r>
              <a:rPr kumimoji="1" lang="it-IT" altLang="it-IT" sz="2215" dirty="0" smtClean="0"/>
              <a:t>L’interfaccia </a:t>
            </a:r>
            <a:r>
              <a:rPr kumimoji="1" lang="it-IT" altLang="it-IT" sz="2215" i="1" dirty="0" err="1" smtClean="0"/>
              <a:t>NodeSelector</a:t>
            </a:r>
            <a:r>
              <a:rPr kumimoji="1" lang="it-IT" altLang="it-IT" sz="2215" dirty="0" smtClean="0"/>
              <a:t> è implementata dagli oggetti </a:t>
            </a:r>
            <a:r>
              <a:rPr kumimoji="1" lang="it-IT" altLang="it-IT" sz="2215" i="1" dirty="0" err="1" smtClean="0"/>
              <a:t>Document</a:t>
            </a:r>
            <a:r>
              <a:rPr kumimoji="1" lang="it-IT" altLang="it-IT" sz="2215" dirty="0" smtClean="0"/>
              <a:t> ed </a:t>
            </a:r>
            <a:r>
              <a:rPr kumimoji="1" lang="it-IT" altLang="it-IT" sz="2215" i="1" dirty="0" err="1" smtClean="0"/>
              <a:t>Element</a:t>
            </a:r>
            <a:r>
              <a:rPr kumimoji="1" lang="it-IT" altLang="it-IT" sz="2215" dirty="0" smtClean="0"/>
              <a:t> e permette di selezionare nodi discendenti usando i selettori CSS3.</a:t>
            </a:r>
          </a:p>
          <a:p>
            <a:r>
              <a:rPr kumimoji="1" lang="it-IT" altLang="it-IT" sz="2215" dirty="0" smtClean="0"/>
              <a:t>I due metodi accettano dei selettori CSS (anche composti) e restituiscono, nel caso di </a:t>
            </a:r>
            <a:r>
              <a:rPr kumimoji="1" lang="it-IT" altLang="it-IT" sz="2215" b="1" i="1" dirty="0" err="1" smtClean="0"/>
              <a:t>querySelector</a:t>
            </a:r>
            <a:r>
              <a:rPr kumimoji="1" lang="it-IT" altLang="it-IT" sz="2215" dirty="0" smtClean="0"/>
              <a:t>, il primo elemento che fa match col selettore tra i discendenti dell’oggetto a cui è applicato, mentre nel caso di </a:t>
            </a:r>
            <a:r>
              <a:rPr kumimoji="1" lang="it-IT" altLang="it-IT" sz="2215" b="1" i="1" dirty="0" err="1" smtClean="0"/>
              <a:t>querySelectorAll</a:t>
            </a:r>
            <a:r>
              <a:rPr kumimoji="1" lang="it-IT" altLang="it-IT" sz="2215" dirty="0" smtClean="0"/>
              <a:t> viene restituita una </a:t>
            </a:r>
            <a:r>
              <a:rPr kumimoji="1" lang="it-IT" altLang="it-IT" sz="2215" i="1" dirty="0" err="1" smtClean="0"/>
              <a:t>NodeList</a:t>
            </a:r>
            <a:r>
              <a:rPr kumimoji="1" lang="it-IT" altLang="it-IT" sz="2215" dirty="0" smtClean="0"/>
              <a:t> con tutti i match.</a:t>
            </a:r>
          </a:p>
          <a:p>
            <a:r>
              <a:rPr kumimoji="1" lang="it-IT" altLang="it-IT" sz="2215" i="1" dirty="0" smtClean="0"/>
              <a:t>Si tratta di una funzionalità relativamente </a:t>
            </a:r>
            <a:r>
              <a:rPr kumimoji="1" lang="it-IT" altLang="it-IT" sz="2215" i="1" dirty="0" err="1" smtClean="0"/>
              <a:t>huova</a:t>
            </a:r>
            <a:r>
              <a:rPr kumimoji="1" lang="it-IT" altLang="it-IT" sz="2215" i="1" dirty="0" smtClean="0"/>
              <a:t> ma ormai supportata da tutti i browser moderni </a:t>
            </a:r>
            <a:r>
              <a:rPr kumimoji="1" lang="it-IT" altLang="it-IT" sz="2215" i="1" dirty="0"/>
              <a:t>(vedi https://</a:t>
            </a:r>
            <a:r>
              <a:rPr kumimoji="1" lang="it-IT" altLang="it-IT" sz="2215" i="1" dirty="0" smtClean="0"/>
              <a:t>developer.mozilla.org/en-US/docs/Web/API/Document_object_model/Locating_DOM_elements_using_selectors). Precedentemente la stessa cosa era possibile solo usando librerie di supporto come </a:t>
            </a:r>
            <a:r>
              <a:rPr kumimoji="1" lang="it-IT" altLang="it-IT" sz="2215" i="1" dirty="0" err="1" smtClean="0"/>
              <a:t>JQuery</a:t>
            </a:r>
            <a:r>
              <a:rPr kumimoji="1" lang="it-IT" altLang="it-IT" sz="2215" i="1" dirty="0" smtClean="0"/>
              <a:t>.</a:t>
            </a:r>
            <a:endParaRPr kumimoji="1" lang="it-IT" altLang="it-IT" sz="2215" i="1" dirty="0"/>
          </a:p>
        </p:txBody>
      </p:sp>
      <p:sp>
        <p:nvSpPr>
          <p:cNvPr id="24580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144608" y="6353908"/>
            <a:ext cx="999392" cy="2110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769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5817" indent="-263776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55103" indent="-211021">
              <a:spcBef>
                <a:spcPct val="20000"/>
              </a:spcBef>
              <a:buClr>
                <a:schemeClr val="tx2"/>
              </a:buClr>
              <a:buChar char="•"/>
              <a:defRPr sz="2123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477145" indent="-211021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99186" indent="-211021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321227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743269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165310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587351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5F458F-BDB3-4835-8EF6-CEC5E1D932FC}" type="slidenum">
              <a:rPr lang="it-IT" altLang="it-IT" sz="831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it-IT" altLang="it-IT" sz="831"/>
          </a:p>
        </p:txBody>
      </p:sp>
      <p:sp>
        <p:nvSpPr>
          <p:cNvPr id="24582" name="Rectangle 17"/>
          <p:cNvSpPr>
            <a:spLocks noChangeArrowheads="1"/>
          </p:cNvSpPr>
          <p:nvPr/>
        </p:nvSpPr>
        <p:spPr bwMode="auto">
          <a:xfrm>
            <a:off x="460832" y="1701312"/>
            <a:ext cx="4111168" cy="3455377"/>
          </a:xfrm>
          <a:prstGeom prst="rect">
            <a:avLst/>
          </a:prstGeom>
          <a:solidFill>
            <a:srgbClr val="EB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84992" tIns="42497" rIns="84992" bIns="42497"/>
          <a:lstStyle>
            <a:lvl1pPr marL="93663" indent="-93663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buClr>
                <a:schemeClr val="hlink"/>
              </a:buClr>
              <a:buSzPct val="65000"/>
              <a:buNone/>
            </a:pP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interface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NodeSelector</a:t>
            </a:r>
            <a:r>
              <a:rPr kumimoji="1" lang="it-IT" altLang="it-IT" sz="923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{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en-US" altLang="it-IT" sz="923" dirty="0" smtClean="0">
                <a:solidFill>
                  <a:srgbClr val="000000"/>
                </a:solidFill>
                <a:latin typeface="Verdana" panose="020B0604030504040204" pitchFamily="34" charset="0"/>
              </a:rPr>
              <a:t>  Element </a:t>
            </a:r>
            <a:r>
              <a:rPr kumimoji="1" lang="en-US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querySelector</a:t>
            </a:r>
            <a:r>
              <a:rPr kumimoji="1" lang="en-US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kumimoji="1" lang="en-US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en-US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selectors);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en-US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 </a:t>
            </a:r>
            <a:r>
              <a:rPr kumimoji="1" lang="en-US" altLang="it-IT" sz="923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NodeList</a:t>
            </a:r>
            <a:r>
              <a:rPr kumimoji="1" lang="en-US" altLang="it-IT" sz="923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en-US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querySelectorAll</a:t>
            </a:r>
            <a:r>
              <a:rPr kumimoji="1" lang="en-US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kumimoji="1" lang="en-US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en-US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selectors</a:t>
            </a:r>
            <a:r>
              <a:rPr kumimoji="1" lang="en-US" altLang="it-IT" sz="923" dirty="0" smtClean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en-US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}</a:t>
            </a:r>
            <a:endParaRPr kumimoji="1" lang="it-IT" altLang="it-IT" sz="923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08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Gli oggetti Element: Esempi</a:t>
            </a:r>
          </a:p>
        </p:txBody>
      </p:sp>
      <p:sp>
        <p:nvSpPr>
          <p:cNvPr id="28674" name="Rectangle 13"/>
          <p:cNvSpPr>
            <a:spLocks noGrp="1" noChangeArrowheads="1"/>
          </p:cNvSpPr>
          <p:nvPr>
            <p:ph idx="1"/>
          </p:nvPr>
        </p:nvSpPr>
        <p:spPr>
          <a:xfrm>
            <a:off x="4572001" y="1701312"/>
            <a:ext cx="4393223" cy="486361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kumimoji="1" lang="it-IT" altLang="it-IT" sz="1846" dirty="0"/>
              <a:t>Le interfacce per la manipolazione degli oggetti DOM si trovano nel package </a:t>
            </a:r>
            <a:r>
              <a:rPr kumimoji="1" lang="it-IT" altLang="it-IT" sz="1846" b="1" dirty="0"/>
              <a:t>org.w3c.dom</a:t>
            </a:r>
          </a:p>
          <a:p>
            <a:pPr>
              <a:lnSpc>
                <a:spcPct val="80000"/>
              </a:lnSpc>
            </a:pPr>
            <a:r>
              <a:rPr kumimoji="1" lang="it-IT" altLang="it-IT" sz="1846" dirty="0"/>
              <a:t>(1) </a:t>
            </a:r>
            <a:r>
              <a:rPr kumimoji="1" lang="it-IT" altLang="it-IT" sz="1846" i="1" dirty="0" err="1"/>
              <a:t>createElement</a:t>
            </a:r>
            <a:r>
              <a:rPr kumimoji="1" lang="it-IT" altLang="it-IT" sz="1846" dirty="0"/>
              <a:t> restituisce direttamente un oggetto </a:t>
            </a:r>
            <a:r>
              <a:rPr kumimoji="1" lang="it-IT" altLang="it-IT" sz="1846" i="1" dirty="0" err="1"/>
              <a:t>Element</a:t>
            </a:r>
            <a:r>
              <a:rPr kumimoji="1" lang="it-IT" altLang="it-IT" sz="1846" dirty="0"/>
              <a:t>.</a:t>
            </a:r>
          </a:p>
          <a:p>
            <a:pPr>
              <a:lnSpc>
                <a:spcPct val="80000"/>
              </a:lnSpc>
            </a:pPr>
            <a:r>
              <a:rPr kumimoji="1" lang="it-IT" altLang="it-IT" sz="1846" dirty="0"/>
              <a:t>(2) I metodi di </a:t>
            </a:r>
            <a:r>
              <a:rPr kumimoji="1" lang="it-IT" altLang="it-IT" sz="1846" i="1" dirty="0" err="1"/>
              <a:t>Node</a:t>
            </a:r>
            <a:r>
              <a:rPr kumimoji="1" lang="it-IT" altLang="it-IT" sz="1846" dirty="0"/>
              <a:t> restituiscono oggetti </a:t>
            </a:r>
            <a:r>
              <a:rPr kumimoji="1" lang="it-IT" altLang="it-IT" sz="1846" i="1" dirty="0" err="1"/>
              <a:t>Node</a:t>
            </a:r>
            <a:r>
              <a:rPr kumimoji="1" lang="it-IT" altLang="it-IT" sz="1846" dirty="0"/>
              <a:t>, quindi per accedere all’interfaccia di </a:t>
            </a:r>
            <a:r>
              <a:rPr kumimoji="1" lang="it-IT" altLang="it-IT" sz="1846" i="1" dirty="0" err="1"/>
              <a:t>Element</a:t>
            </a:r>
            <a:r>
              <a:rPr kumimoji="1" lang="it-IT" altLang="it-IT" sz="1846" dirty="0"/>
              <a:t> è necessario un cast.</a:t>
            </a:r>
          </a:p>
          <a:p>
            <a:pPr>
              <a:lnSpc>
                <a:spcPct val="80000"/>
              </a:lnSpc>
            </a:pPr>
            <a:r>
              <a:rPr kumimoji="1" lang="it-IT" altLang="it-IT" sz="1846" dirty="0"/>
              <a:t>(3) Creiamo un attributo con </a:t>
            </a:r>
            <a:r>
              <a:rPr kumimoji="1" lang="it-IT" altLang="it-IT" sz="1846" i="1" dirty="0" err="1"/>
              <a:t>setAttribute</a:t>
            </a:r>
            <a:r>
              <a:rPr kumimoji="1" lang="it-IT" altLang="it-IT" sz="1846" dirty="0"/>
              <a:t>.</a:t>
            </a:r>
          </a:p>
          <a:p>
            <a:pPr>
              <a:lnSpc>
                <a:spcPct val="80000"/>
              </a:lnSpc>
            </a:pPr>
            <a:r>
              <a:rPr kumimoji="1" lang="it-IT" altLang="it-IT" sz="1846" dirty="0"/>
              <a:t>(4) Cerchiamo tutti gli elementi figli della radice che si chiamano </a:t>
            </a:r>
            <a:r>
              <a:rPr kumimoji="1" lang="it-IT" altLang="it-IT" sz="1846" dirty="0" smtClean="0"/>
              <a:t>«nodo5».</a:t>
            </a:r>
            <a:endParaRPr kumimoji="1" lang="it-IT" altLang="it-IT" sz="1846" dirty="0"/>
          </a:p>
          <a:p>
            <a:pPr>
              <a:lnSpc>
                <a:spcPct val="80000"/>
              </a:lnSpc>
            </a:pPr>
            <a:r>
              <a:rPr kumimoji="1" lang="it-IT" altLang="it-IT" sz="1846" dirty="0"/>
              <a:t>(5) Su ciascun nodo trovato, inseriamo un attributo con </a:t>
            </a:r>
            <a:r>
              <a:rPr kumimoji="1" lang="it-IT" altLang="it-IT" sz="1846" dirty="0" err="1"/>
              <a:t>namespace</a:t>
            </a:r>
            <a:r>
              <a:rPr kumimoji="1" lang="it-IT" altLang="it-IT" sz="1846" dirty="0" smtClean="0"/>
              <a:t>.</a:t>
            </a:r>
          </a:p>
          <a:p>
            <a:pPr>
              <a:lnSpc>
                <a:spcPct val="80000"/>
              </a:lnSpc>
            </a:pPr>
            <a:r>
              <a:rPr kumimoji="1" lang="it-IT" altLang="it-IT" sz="1846" dirty="0" smtClean="0"/>
              <a:t>(6) </a:t>
            </a:r>
            <a:r>
              <a:rPr kumimoji="1" lang="it-IT" altLang="it-IT" sz="1846" i="1" dirty="0" err="1" smtClean="0"/>
              <a:t>querySelector</a:t>
            </a:r>
            <a:r>
              <a:rPr kumimoji="1" lang="it-IT" altLang="it-IT" sz="1846" dirty="0" smtClean="0"/>
              <a:t> restituisce il primo elemento con classe «</a:t>
            </a:r>
            <a:r>
              <a:rPr kumimoji="1" lang="it-IT" altLang="it-IT" sz="1846" dirty="0" err="1" smtClean="0"/>
              <a:t>pippo</a:t>
            </a:r>
            <a:r>
              <a:rPr kumimoji="1" lang="it-IT" altLang="it-IT" sz="1846" dirty="0" smtClean="0"/>
              <a:t>» o «</a:t>
            </a:r>
            <a:r>
              <a:rPr kumimoji="1" lang="it-IT" altLang="it-IT" sz="1846" dirty="0" err="1" smtClean="0"/>
              <a:t>pluto</a:t>
            </a:r>
            <a:r>
              <a:rPr kumimoji="1" lang="it-IT" altLang="it-IT" sz="1846" dirty="0" smtClean="0"/>
              <a:t>» tra i discendenti di radice.</a:t>
            </a:r>
          </a:p>
          <a:p>
            <a:pPr>
              <a:lnSpc>
                <a:spcPct val="80000"/>
              </a:lnSpc>
            </a:pPr>
            <a:r>
              <a:rPr kumimoji="1" lang="it-IT" altLang="it-IT" sz="1846" dirty="0" smtClean="0"/>
              <a:t>(7) con questo </a:t>
            </a:r>
            <a:r>
              <a:rPr kumimoji="1" lang="it-IT" altLang="it-IT" sz="1846" i="1" dirty="0" err="1" smtClean="0"/>
              <a:t>querySelectorAll</a:t>
            </a:r>
            <a:r>
              <a:rPr kumimoji="1" lang="it-IT" altLang="it-IT" sz="1846" dirty="0" smtClean="0"/>
              <a:t> otteniamo lo stesso risultato del punto 4.</a:t>
            </a:r>
            <a:endParaRPr lang="it-IT" altLang="it-IT" sz="1846" dirty="0"/>
          </a:p>
        </p:txBody>
      </p:sp>
      <p:sp>
        <p:nvSpPr>
          <p:cNvPr id="28676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144608" y="6353908"/>
            <a:ext cx="999392" cy="2110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769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5817" indent="-263776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55103" indent="-211021">
              <a:spcBef>
                <a:spcPct val="20000"/>
              </a:spcBef>
              <a:buClr>
                <a:schemeClr val="tx2"/>
              </a:buClr>
              <a:buChar char="•"/>
              <a:defRPr sz="2123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477145" indent="-211021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99186" indent="-211021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321227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743269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165310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587351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C16693-B665-4877-A0AE-2D2BE331A1F6}" type="slidenum">
              <a:rPr lang="it-IT" altLang="it-IT" sz="831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it-IT" altLang="it-IT" sz="831"/>
          </a:p>
        </p:txBody>
      </p:sp>
      <p:sp>
        <p:nvSpPr>
          <p:cNvPr id="28678" name="Rectangle 4"/>
          <p:cNvSpPr>
            <a:spLocks noChangeArrowheads="1"/>
          </p:cNvSpPr>
          <p:nvPr/>
        </p:nvSpPr>
        <p:spPr bwMode="auto">
          <a:xfrm>
            <a:off x="460832" y="1701311"/>
            <a:ext cx="4111168" cy="4863611"/>
          </a:xfrm>
          <a:prstGeom prst="rect">
            <a:avLst/>
          </a:prstGeom>
          <a:solidFill>
            <a:srgbClr val="EB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3176" tIns="33176" rIns="33176" bIns="33176" anchor="ctr"/>
          <a:lstStyle>
            <a:lvl1pPr defTabSz="182563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defTabSz="182563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defTabSz="182563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defTabSz="182563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defTabSz="182563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182563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182563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182563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182563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108" dirty="0">
                <a:latin typeface="Verdana" panose="020B0604030504040204" pitchFamily="34" charset="0"/>
              </a:rPr>
              <a:t>function domtest2()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108" dirty="0">
                <a:latin typeface="Verdana" panose="020B0604030504040204" pitchFamily="34" charset="0"/>
              </a:rPr>
              <a:t>	</a:t>
            </a:r>
            <a:r>
              <a:rPr lang="en-US" altLang="it-IT" sz="1108" dirty="0" err="1">
                <a:latin typeface="Verdana" panose="020B0604030504040204" pitchFamily="34" charset="0"/>
              </a:rPr>
              <a:t>var</a:t>
            </a:r>
            <a:r>
              <a:rPr lang="en-US" altLang="it-IT" sz="1108" dirty="0">
                <a:latin typeface="Verdana" panose="020B0604030504040204" pitchFamily="34" charset="0"/>
              </a:rPr>
              <a:t> </a:t>
            </a:r>
            <a:r>
              <a:rPr lang="en-US" altLang="it-IT" sz="1108" dirty="0" err="1">
                <a:latin typeface="Verdana" panose="020B0604030504040204" pitchFamily="34" charset="0"/>
              </a:rPr>
              <a:t>e,r</a:t>
            </a:r>
            <a:r>
              <a:rPr lang="en-US" altLang="it-IT" sz="1108" dirty="0">
                <a:latin typeface="Verdana" panose="020B0604030504040204" pitchFamily="34" charset="0"/>
              </a:rPr>
              <a:t>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108" dirty="0">
              <a:latin typeface="Verdan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108" dirty="0">
                <a:latin typeface="Verdana" panose="020B0604030504040204" pitchFamily="34" charset="0"/>
              </a:rPr>
              <a:t>	r = </a:t>
            </a:r>
            <a:r>
              <a:rPr lang="en-US" altLang="it-IT" sz="1108" dirty="0" err="1">
                <a:latin typeface="Verdana" panose="020B0604030504040204" pitchFamily="34" charset="0"/>
              </a:rPr>
              <a:t>document.createElement</a:t>
            </a:r>
            <a:r>
              <a:rPr lang="en-US" altLang="it-IT" sz="1108" dirty="0">
                <a:latin typeface="Verdana" panose="020B0604030504040204" pitchFamily="34" charset="0"/>
              </a:rPr>
              <a:t>("</a:t>
            </a:r>
            <a:r>
              <a:rPr lang="en-US" altLang="it-IT" sz="1108" dirty="0" err="1">
                <a:latin typeface="Verdana" panose="020B0604030504040204" pitchFamily="34" charset="0"/>
              </a:rPr>
              <a:t>Radice</a:t>
            </a:r>
            <a:r>
              <a:rPr lang="en-US" altLang="it-IT" sz="1108" dirty="0">
                <a:latin typeface="Verdana" panose="020B0604030504040204" pitchFamily="34" charset="0"/>
              </a:rPr>
              <a:t>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108" dirty="0">
                <a:latin typeface="Verdana" panose="020B0604030504040204" pitchFamily="34" charset="0"/>
              </a:rPr>
              <a:t>	</a:t>
            </a:r>
            <a:r>
              <a:rPr lang="en-US" altLang="it-IT" sz="1108" dirty="0" err="1">
                <a:latin typeface="Verdana" panose="020B0604030504040204" pitchFamily="34" charset="0"/>
              </a:rPr>
              <a:t>document.appendChild</a:t>
            </a:r>
            <a:r>
              <a:rPr lang="en-US" altLang="it-IT" sz="1108" dirty="0">
                <a:latin typeface="Verdana" panose="020B0604030504040204" pitchFamily="34" charset="0"/>
              </a:rPr>
              <a:t>(</a:t>
            </a:r>
            <a:r>
              <a:rPr lang="en-US" altLang="it-IT" sz="1108" dirty="0" err="1">
                <a:latin typeface="Verdana" panose="020B0604030504040204" pitchFamily="34" charset="0"/>
              </a:rPr>
              <a:t>radice</a:t>
            </a:r>
            <a:r>
              <a:rPr lang="en-US" altLang="it-IT" sz="1108" dirty="0">
                <a:latin typeface="Verdana" panose="020B0604030504040204" pitchFamily="34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108" dirty="0">
                <a:latin typeface="Verdana" panose="020B060403050404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108" dirty="0">
                <a:latin typeface="Verdana" panose="020B0604030504040204" pitchFamily="34" charset="0"/>
              </a:rPr>
              <a:t>	for(</a:t>
            </a:r>
            <a:r>
              <a:rPr lang="en-US" altLang="it-IT" sz="1108" dirty="0" err="1">
                <a:latin typeface="Verdana" panose="020B0604030504040204" pitchFamily="34" charset="0"/>
              </a:rPr>
              <a:t>i</a:t>
            </a:r>
            <a:r>
              <a:rPr lang="en-US" altLang="it-IT" sz="1108" dirty="0">
                <a:latin typeface="Verdana" panose="020B0604030504040204" pitchFamily="34" charset="0"/>
              </a:rPr>
              <a:t>=1; </a:t>
            </a:r>
            <a:r>
              <a:rPr lang="en-US" altLang="it-IT" sz="1108" dirty="0" err="1">
                <a:latin typeface="Verdana" panose="020B0604030504040204" pitchFamily="34" charset="0"/>
              </a:rPr>
              <a:t>i</a:t>
            </a:r>
            <a:r>
              <a:rPr lang="en-US" altLang="it-IT" sz="1108" dirty="0">
                <a:latin typeface="Verdana" panose="020B0604030504040204" pitchFamily="34" charset="0"/>
              </a:rPr>
              <a:t>&lt;10; </a:t>
            </a:r>
            <a:r>
              <a:rPr lang="en-US" altLang="it-IT" sz="1108" dirty="0" err="1">
                <a:latin typeface="Verdana" panose="020B0604030504040204" pitchFamily="34" charset="0"/>
              </a:rPr>
              <a:t>i</a:t>
            </a:r>
            <a:r>
              <a:rPr lang="en-US" altLang="it-IT" sz="1108" dirty="0">
                <a:latin typeface="Verdana" panose="020B0604030504040204" pitchFamily="34" charset="0"/>
              </a:rPr>
              <a:t>++)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108" dirty="0">
                <a:latin typeface="Verdana" panose="020B0604030504040204" pitchFamily="34" charset="0"/>
              </a:rPr>
              <a:t>		</a:t>
            </a:r>
            <a:r>
              <a:rPr lang="en-US" altLang="it-IT" sz="1108" dirty="0" err="1">
                <a:latin typeface="Verdana" panose="020B0604030504040204" pitchFamily="34" charset="0"/>
              </a:rPr>
              <a:t>radice.appendChild</a:t>
            </a:r>
            <a:r>
              <a:rPr lang="en-US" altLang="it-IT" sz="1108" dirty="0">
                <a:latin typeface="Verdana" panose="020B0604030504040204" pitchFamily="34" charset="0"/>
              </a:rPr>
              <a:t>(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108" dirty="0">
                <a:latin typeface="Verdana" panose="020B0604030504040204" pitchFamily="34" charset="0"/>
              </a:rPr>
              <a:t>			</a:t>
            </a:r>
            <a:r>
              <a:rPr lang="en-US" altLang="it-IT" sz="1108" dirty="0" err="1">
                <a:latin typeface="Verdana" panose="020B0604030504040204" pitchFamily="34" charset="0"/>
              </a:rPr>
              <a:t>document.createElement</a:t>
            </a:r>
            <a:r>
              <a:rPr lang="en-US" altLang="it-IT" sz="1108" dirty="0">
                <a:latin typeface="Verdana" panose="020B0604030504040204" pitchFamily="34" charset="0"/>
              </a:rPr>
              <a:t>("</a:t>
            </a:r>
            <a:r>
              <a:rPr lang="en-US" altLang="it-IT" sz="1108" dirty="0" err="1">
                <a:latin typeface="Verdana" panose="020B0604030504040204" pitchFamily="34" charset="0"/>
              </a:rPr>
              <a:t>nodo</a:t>
            </a:r>
            <a:r>
              <a:rPr lang="en-US" altLang="it-IT" sz="1108" dirty="0">
                <a:latin typeface="Verdana" panose="020B0604030504040204" pitchFamily="34" charset="0"/>
              </a:rPr>
              <a:t>" + </a:t>
            </a:r>
            <a:r>
              <a:rPr lang="en-US" altLang="it-IT" sz="1108" dirty="0" err="1">
                <a:latin typeface="Verdana" panose="020B0604030504040204" pitchFamily="34" charset="0"/>
              </a:rPr>
              <a:t>i</a:t>
            </a:r>
            <a:r>
              <a:rPr lang="en-US" altLang="it-IT" sz="1108" dirty="0">
                <a:latin typeface="Verdana" panose="020B0604030504040204" pitchFamily="34" charset="0"/>
              </a:rPr>
              <a:t>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108" dirty="0">
              <a:latin typeface="Verdan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108" dirty="0">
                <a:latin typeface="Verdana" panose="020B0604030504040204" pitchFamily="34" charset="0"/>
              </a:rPr>
              <a:t>	e = </a:t>
            </a:r>
            <a:r>
              <a:rPr lang="en-US" altLang="it-IT" sz="1108" dirty="0" err="1">
                <a:latin typeface="Verdana" panose="020B0604030504040204" pitchFamily="34" charset="0"/>
              </a:rPr>
              <a:t>radice.firstChild.nextSibling</a:t>
            </a:r>
            <a:r>
              <a:rPr lang="en-US" altLang="it-IT" sz="1108" dirty="0">
                <a:latin typeface="Verdana" panose="020B060403050404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108" dirty="0">
              <a:latin typeface="Verdan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108" dirty="0">
                <a:latin typeface="Verdana" panose="020B0604030504040204" pitchFamily="34" charset="0"/>
              </a:rPr>
              <a:t>	</a:t>
            </a:r>
            <a:r>
              <a:rPr lang="en-US" altLang="it-IT" sz="1108" dirty="0" err="1">
                <a:latin typeface="Verdana" panose="020B0604030504040204" pitchFamily="34" charset="0"/>
              </a:rPr>
              <a:t>e.setAttribute</a:t>
            </a:r>
            <a:r>
              <a:rPr lang="en-US" altLang="it-IT" sz="1108" dirty="0">
                <a:latin typeface="Verdana" panose="020B0604030504040204" pitchFamily="34" charset="0"/>
              </a:rPr>
              <a:t> ("a1","v1");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it-IT" sz="1108" dirty="0">
              <a:latin typeface="Verdana" panose="020B060403050404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108" dirty="0">
                <a:latin typeface="Verdana" panose="020B0604030504040204" pitchFamily="34" charset="0"/>
              </a:rPr>
              <a:t>	</a:t>
            </a:r>
            <a:r>
              <a:rPr lang="en-US" altLang="it-IT" sz="1108" dirty="0" err="1">
                <a:latin typeface="Verdana" panose="020B0604030504040204" pitchFamily="34" charset="0"/>
              </a:rPr>
              <a:t>var</a:t>
            </a:r>
            <a:r>
              <a:rPr lang="en-US" altLang="it-IT" sz="1108" dirty="0">
                <a:latin typeface="Verdana" panose="020B0604030504040204" pitchFamily="34" charset="0"/>
              </a:rPr>
              <a:t> list =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108" dirty="0">
                <a:latin typeface="Verdana" panose="020B0604030504040204" pitchFamily="34" charset="0"/>
              </a:rPr>
              <a:t>		</a:t>
            </a:r>
            <a:r>
              <a:rPr lang="en-US" altLang="it-IT" sz="1108" dirty="0" err="1">
                <a:latin typeface="Verdana" panose="020B0604030504040204" pitchFamily="34" charset="0"/>
              </a:rPr>
              <a:t>radice.getElementsByTagName</a:t>
            </a:r>
            <a:r>
              <a:rPr lang="en-US" altLang="it-IT" sz="1108" dirty="0">
                <a:latin typeface="Verdana" panose="020B0604030504040204" pitchFamily="34" charset="0"/>
              </a:rPr>
              <a:t> ("nodo5");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it-IT" sz="1108" dirty="0">
              <a:latin typeface="Verdana" panose="020B060403050404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108" dirty="0">
                <a:latin typeface="Verdana" panose="020B0604030504040204" pitchFamily="34" charset="0"/>
              </a:rPr>
              <a:t>	for(</a:t>
            </a:r>
            <a:r>
              <a:rPr lang="en-US" altLang="it-IT" sz="1108" dirty="0" err="1">
                <a:latin typeface="Verdana" panose="020B0604030504040204" pitchFamily="34" charset="0"/>
              </a:rPr>
              <a:t>i</a:t>
            </a:r>
            <a:r>
              <a:rPr lang="en-US" altLang="it-IT" sz="1108" dirty="0">
                <a:latin typeface="Verdana" panose="020B0604030504040204" pitchFamily="34" charset="0"/>
              </a:rPr>
              <a:t>=0; </a:t>
            </a:r>
            <a:r>
              <a:rPr lang="en-US" altLang="it-IT" sz="1108" dirty="0" err="1">
                <a:latin typeface="Verdana" panose="020B0604030504040204" pitchFamily="34" charset="0"/>
              </a:rPr>
              <a:t>i</a:t>
            </a:r>
            <a:r>
              <a:rPr lang="en-US" altLang="it-IT" sz="1108" dirty="0">
                <a:latin typeface="Verdana" panose="020B0604030504040204" pitchFamily="34" charset="0"/>
              </a:rPr>
              <a:t>&lt;</a:t>
            </a:r>
            <a:r>
              <a:rPr lang="en-US" altLang="it-IT" sz="1108" dirty="0" err="1">
                <a:latin typeface="Verdana" panose="020B0604030504040204" pitchFamily="34" charset="0"/>
              </a:rPr>
              <a:t>list.length</a:t>
            </a:r>
            <a:r>
              <a:rPr lang="en-US" altLang="it-IT" sz="1108" dirty="0">
                <a:latin typeface="Verdana" panose="020B0604030504040204" pitchFamily="34" charset="0"/>
              </a:rPr>
              <a:t>(); </a:t>
            </a:r>
            <a:r>
              <a:rPr lang="en-US" altLang="it-IT" sz="1108" dirty="0" err="1">
                <a:latin typeface="Verdana" panose="020B0604030504040204" pitchFamily="34" charset="0"/>
              </a:rPr>
              <a:t>i</a:t>
            </a:r>
            <a:r>
              <a:rPr lang="en-US" altLang="it-IT" sz="1108" dirty="0">
                <a:latin typeface="Verdana" panose="020B0604030504040204" pitchFamily="34" charset="0"/>
              </a:rPr>
              <a:t>++)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108" dirty="0">
                <a:latin typeface="Verdana" panose="020B0604030504040204" pitchFamily="34" charset="0"/>
              </a:rPr>
              <a:t>		(</a:t>
            </a:r>
            <a:r>
              <a:rPr lang="en-US" altLang="it-IT" sz="1108" dirty="0" err="1">
                <a:latin typeface="Verdana" panose="020B0604030504040204" pitchFamily="34" charset="0"/>
              </a:rPr>
              <a:t>list.item</a:t>
            </a:r>
            <a:r>
              <a:rPr lang="en-US" altLang="it-IT" sz="1108" dirty="0">
                <a:latin typeface="Verdana" panose="020B0604030504040204" pitchFamily="34" charset="0"/>
              </a:rPr>
              <a:t>(i)).</a:t>
            </a:r>
            <a:r>
              <a:rPr lang="en-US" altLang="it-IT" sz="1108" dirty="0" err="1">
                <a:latin typeface="Verdana" panose="020B0604030504040204" pitchFamily="34" charset="0"/>
              </a:rPr>
              <a:t>setAttributeNS</a:t>
            </a:r>
            <a:r>
              <a:rPr lang="en-US" altLang="it-IT" sz="1108" dirty="0">
                <a:latin typeface="Verdana" panose="020B0604030504040204" pitchFamily="34" charset="0"/>
              </a:rPr>
              <a:t> ("</a:t>
            </a:r>
            <a:r>
              <a:rPr lang="en-US" altLang="it-IT" sz="1108" dirty="0" err="1">
                <a:latin typeface="Verdana" panose="020B0604030504040204" pitchFamily="34" charset="0"/>
              </a:rPr>
              <a:t>prfx</a:t>
            </a:r>
            <a:r>
              <a:rPr lang="en-US" altLang="it-IT" sz="1108" dirty="0">
                <a:latin typeface="Verdana" panose="020B0604030504040204" pitchFamily="34" charset="0"/>
              </a:rPr>
              <a:t>","</a:t>
            </a:r>
            <a:r>
              <a:rPr lang="en-US" altLang="it-IT" sz="1108" dirty="0" err="1">
                <a:latin typeface="Verdana" panose="020B0604030504040204" pitchFamily="34" charset="0"/>
              </a:rPr>
              <a:t>attr</a:t>
            </a:r>
            <a:r>
              <a:rPr lang="en-US" altLang="it-IT" sz="1108" dirty="0">
                <a:latin typeface="Verdana" panose="020B0604030504040204" pitchFamily="34" charset="0"/>
              </a:rPr>
              <a:t>", "</a:t>
            </a:r>
            <a:r>
              <a:rPr lang="en-US" altLang="it-IT" sz="1108" dirty="0" err="1">
                <a:latin typeface="Verdana" panose="020B0604030504040204" pitchFamily="34" charset="0"/>
              </a:rPr>
              <a:t>val</a:t>
            </a:r>
            <a:r>
              <a:rPr lang="en-US" altLang="it-IT" sz="1108" dirty="0" smtClean="0">
                <a:latin typeface="Verdana" panose="020B0604030504040204" pitchFamily="34" charset="0"/>
              </a:rPr>
              <a:t>");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it-IT" sz="1108" dirty="0">
              <a:latin typeface="Verdana" panose="020B060403050404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108" dirty="0" smtClean="0">
                <a:latin typeface="Verdana" panose="020B0604030504040204" pitchFamily="34" charset="0"/>
              </a:rPr>
              <a:t>	</a:t>
            </a:r>
            <a:r>
              <a:rPr lang="en-US" altLang="it-IT" sz="1108" dirty="0" err="1" smtClean="0">
                <a:latin typeface="Verdana" panose="020B0604030504040204" pitchFamily="34" charset="0"/>
              </a:rPr>
              <a:t>var</a:t>
            </a:r>
            <a:r>
              <a:rPr lang="en-US" altLang="it-IT" sz="1108" dirty="0" smtClean="0">
                <a:latin typeface="Verdana" panose="020B0604030504040204" pitchFamily="34" charset="0"/>
              </a:rPr>
              <a:t> e2 </a:t>
            </a:r>
            <a:r>
              <a:rPr lang="en-US" altLang="it-IT" sz="1108" dirty="0">
                <a:latin typeface="Verdana" panose="020B0604030504040204" pitchFamily="34" charset="0"/>
              </a:rPr>
              <a:t>=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108" dirty="0">
                <a:latin typeface="Verdana" panose="020B0604030504040204" pitchFamily="34" charset="0"/>
              </a:rPr>
              <a:t>		</a:t>
            </a:r>
            <a:r>
              <a:rPr lang="en-US" altLang="it-IT" sz="1108" dirty="0" err="1" smtClean="0">
                <a:latin typeface="Verdana" panose="020B0604030504040204" pitchFamily="34" charset="0"/>
              </a:rPr>
              <a:t>radice.querySelector</a:t>
            </a:r>
            <a:r>
              <a:rPr lang="en-US" altLang="it-IT" sz="1108" dirty="0" smtClean="0">
                <a:latin typeface="Verdana" panose="020B0604030504040204" pitchFamily="34" charset="0"/>
              </a:rPr>
              <a:t>(</a:t>
            </a:r>
            <a:r>
              <a:rPr lang="en-US" altLang="it-IT" sz="1108" dirty="0">
                <a:latin typeface="Verdana" panose="020B0604030504040204" pitchFamily="34" charset="0"/>
              </a:rPr>
              <a:t>"</a:t>
            </a:r>
            <a:r>
              <a:rPr lang="en-US" altLang="it-IT" sz="1108" dirty="0" smtClean="0">
                <a:latin typeface="Verdana" panose="020B0604030504040204" pitchFamily="34" charset="0"/>
              </a:rPr>
              <a:t>.</a:t>
            </a:r>
            <a:r>
              <a:rPr lang="en-US" altLang="it-IT" sz="1108" dirty="0" err="1" smtClean="0">
                <a:latin typeface="Verdana" panose="020B0604030504040204" pitchFamily="34" charset="0"/>
              </a:rPr>
              <a:t>pippo</a:t>
            </a:r>
            <a:r>
              <a:rPr lang="en-US" altLang="it-IT" sz="1108" dirty="0" smtClean="0">
                <a:latin typeface="Verdana" panose="020B0604030504040204" pitchFamily="34" charset="0"/>
              </a:rPr>
              <a:t>, .</a:t>
            </a:r>
            <a:r>
              <a:rPr lang="en-US" altLang="it-IT" sz="1108" dirty="0" err="1" smtClean="0">
                <a:latin typeface="Verdana" panose="020B0604030504040204" pitchFamily="34" charset="0"/>
              </a:rPr>
              <a:t>pluto</a:t>
            </a:r>
            <a:r>
              <a:rPr lang="en-US" altLang="it-IT" sz="1108" dirty="0" smtClean="0">
                <a:latin typeface="Verdana" panose="020B0604030504040204" pitchFamily="34" charset="0"/>
              </a:rPr>
              <a:t>");</a:t>
            </a:r>
            <a:endParaRPr lang="en-US" altLang="it-IT" sz="1108" dirty="0">
              <a:latin typeface="Verdana" panose="020B060403050404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it-IT" sz="1108" dirty="0" smtClean="0">
              <a:latin typeface="Verdana" panose="020B060403050404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108" dirty="0" smtClean="0">
                <a:latin typeface="Verdana" panose="020B0604030504040204" pitchFamily="34" charset="0"/>
              </a:rPr>
              <a:t>	</a:t>
            </a:r>
            <a:r>
              <a:rPr lang="en-US" altLang="it-IT" sz="1108" dirty="0" err="1" smtClean="0">
                <a:latin typeface="Verdana" panose="020B0604030504040204" pitchFamily="34" charset="0"/>
              </a:rPr>
              <a:t>var</a:t>
            </a:r>
            <a:r>
              <a:rPr lang="en-US" altLang="it-IT" sz="1108" dirty="0" smtClean="0">
                <a:latin typeface="Verdana" panose="020B0604030504040204" pitchFamily="34" charset="0"/>
              </a:rPr>
              <a:t> list2 </a:t>
            </a:r>
            <a:r>
              <a:rPr lang="en-US" altLang="it-IT" sz="1108" dirty="0">
                <a:latin typeface="Verdana" panose="020B0604030504040204" pitchFamily="34" charset="0"/>
              </a:rPr>
              <a:t>=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108" dirty="0">
                <a:latin typeface="Verdana" panose="020B0604030504040204" pitchFamily="34" charset="0"/>
              </a:rPr>
              <a:t>		</a:t>
            </a:r>
            <a:r>
              <a:rPr lang="en-US" altLang="it-IT" sz="1108" dirty="0" err="1">
                <a:latin typeface="Verdana" panose="020B0604030504040204" pitchFamily="34" charset="0"/>
              </a:rPr>
              <a:t>radice.querySelectorAll</a:t>
            </a:r>
            <a:r>
              <a:rPr lang="en-US" altLang="it-IT" sz="1108" dirty="0" smtClean="0">
                <a:latin typeface="Verdana" panose="020B0604030504040204" pitchFamily="34" charset="0"/>
              </a:rPr>
              <a:t>(</a:t>
            </a:r>
            <a:r>
              <a:rPr lang="en-US" altLang="it-IT" sz="1108" dirty="0">
                <a:latin typeface="Verdana" panose="020B0604030504040204" pitchFamily="34" charset="0"/>
              </a:rPr>
              <a:t>"</a:t>
            </a:r>
            <a:r>
              <a:rPr lang="en-US" altLang="it-IT" sz="1108" dirty="0" smtClean="0">
                <a:latin typeface="Verdana" panose="020B0604030504040204" pitchFamily="34" charset="0"/>
              </a:rPr>
              <a:t>nodo5");</a:t>
            </a:r>
            <a:endParaRPr lang="en-US" altLang="it-IT" sz="1108" dirty="0">
              <a:latin typeface="Verdana" panose="020B060403050404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108" dirty="0" smtClean="0">
                <a:latin typeface="Verdana" panose="020B0604030504040204" pitchFamily="34" charset="0"/>
              </a:rPr>
              <a:t>}</a:t>
            </a:r>
            <a:endParaRPr lang="en-US" altLang="it-IT" sz="1108" dirty="0">
              <a:latin typeface="Verdana" panose="020B0604030504040204" pitchFamily="34" charset="0"/>
            </a:endParaRPr>
          </a:p>
        </p:txBody>
      </p:sp>
      <p:sp>
        <p:nvSpPr>
          <p:cNvPr id="28679" name="Oval 6"/>
          <p:cNvSpPr>
            <a:spLocks noChangeArrowheads="1"/>
          </p:cNvSpPr>
          <p:nvPr/>
        </p:nvSpPr>
        <p:spPr bwMode="auto">
          <a:xfrm>
            <a:off x="394683" y="2431577"/>
            <a:ext cx="216877" cy="199292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292" b="1">
                <a:solidFill>
                  <a:schemeClr val="bg1"/>
                </a:solidFill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28680" name="Oval 7"/>
          <p:cNvSpPr>
            <a:spLocks noChangeArrowheads="1"/>
          </p:cNvSpPr>
          <p:nvPr/>
        </p:nvSpPr>
        <p:spPr bwMode="auto">
          <a:xfrm>
            <a:off x="394683" y="3628795"/>
            <a:ext cx="216877" cy="199292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292" b="1">
                <a:solidFill>
                  <a:schemeClr val="bg1"/>
                </a:solidFill>
                <a:latin typeface="Verdana" panose="020B0604030504040204" pitchFamily="34" charset="0"/>
              </a:rPr>
              <a:t>2</a:t>
            </a:r>
          </a:p>
        </p:txBody>
      </p:sp>
      <p:sp>
        <p:nvSpPr>
          <p:cNvPr id="28681" name="Oval 8"/>
          <p:cNvSpPr>
            <a:spLocks noChangeArrowheads="1"/>
          </p:cNvSpPr>
          <p:nvPr/>
        </p:nvSpPr>
        <p:spPr bwMode="auto">
          <a:xfrm>
            <a:off x="394683" y="3959972"/>
            <a:ext cx="216877" cy="199292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292" b="1">
                <a:solidFill>
                  <a:schemeClr val="bg1"/>
                </a:solidFill>
                <a:latin typeface="Verdana" panose="020B0604030504040204" pitchFamily="34" charset="0"/>
              </a:rPr>
              <a:t>3</a:t>
            </a:r>
          </a:p>
        </p:txBody>
      </p:sp>
      <p:sp>
        <p:nvSpPr>
          <p:cNvPr id="28682" name="Oval 10"/>
          <p:cNvSpPr>
            <a:spLocks noChangeArrowheads="1"/>
          </p:cNvSpPr>
          <p:nvPr/>
        </p:nvSpPr>
        <p:spPr bwMode="auto">
          <a:xfrm>
            <a:off x="394683" y="4425965"/>
            <a:ext cx="216877" cy="199292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292" b="1">
                <a:solidFill>
                  <a:schemeClr val="bg1"/>
                </a:solidFill>
                <a:latin typeface="Verdana" panose="020B0604030504040204" pitchFamily="34" charset="0"/>
              </a:rPr>
              <a:t>4</a:t>
            </a:r>
          </a:p>
        </p:txBody>
      </p:sp>
      <p:sp>
        <p:nvSpPr>
          <p:cNvPr id="28683" name="Oval 11"/>
          <p:cNvSpPr>
            <a:spLocks noChangeArrowheads="1"/>
          </p:cNvSpPr>
          <p:nvPr/>
        </p:nvSpPr>
        <p:spPr bwMode="auto">
          <a:xfrm>
            <a:off x="394683" y="4957900"/>
            <a:ext cx="216877" cy="199292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292" b="1">
                <a:solidFill>
                  <a:schemeClr val="bg1"/>
                </a:solidFill>
                <a:latin typeface="Verdana" panose="020B0604030504040204" pitchFamily="34" charset="0"/>
              </a:rPr>
              <a:t>5</a:t>
            </a: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</a:t>
            </a:r>
            <a:endParaRPr lang="en-US" dirty="0"/>
          </a:p>
        </p:txBody>
      </p:sp>
      <p:sp>
        <p:nvSpPr>
          <p:cNvPr id="15" name="Oval 11"/>
          <p:cNvSpPr>
            <a:spLocks noChangeArrowheads="1"/>
          </p:cNvSpPr>
          <p:nvPr/>
        </p:nvSpPr>
        <p:spPr bwMode="auto">
          <a:xfrm>
            <a:off x="394683" y="5494734"/>
            <a:ext cx="216877" cy="199292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292" b="1" dirty="0">
                <a:solidFill>
                  <a:schemeClr val="bg1"/>
                </a:solidFill>
                <a:latin typeface="Verdana" panose="020B0604030504040204" pitchFamily="34" charset="0"/>
              </a:rPr>
              <a:t>6</a:t>
            </a:r>
          </a:p>
        </p:txBody>
      </p:sp>
      <p:sp>
        <p:nvSpPr>
          <p:cNvPr id="16" name="Oval 11"/>
          <p:cNvSpPr>
            <a:spLocks noChangeArrowheads="1"/>
          </p:cNvSpPr>
          <p:nvPr/>
        </p:nvSpPr>
        <p:spPr bwMode="auto">
          <a:xfrm>
            <a:off x="394683" y="5976372"/>
            <a:ext cx="216877" cy="199292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292" b="1" dirty="0">
                <a:solidFill>
                  <a:schemeClr val="bg1"/>
                </a:solidFill>
                <a:latin typeface="Verdana" panose="020B0604030504040204" pitchFamily="34" charset="0"/>
              </a:rPr>
              <a:t>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Gli oggetti Element: Esempi</a:t>
            </a:r>
          </a:p>
        </p:txBody>
      </p:sp>
      <p:sp>
        <p:nvSpPr>
          <p:cNvPr id="29699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8144608" y="6353908"/>
            <a:ext cx="999392" cy="2110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769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5817" indent="-263776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55103" indent="-211021">
              <a:spcBef>
                <a:spcPct val="20000"/>
              </a:spcBef>
              <a:buClr>
                <a:schemeClr val="tx2"/>
              </a:buClr>
              <a:buChar char="•"/>
              <a:defRPr sz="2123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477145" indent="-211021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99186" indent="-211021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321227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743269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165310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587351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85ED6EA-BE0C-4DB3-A516-7647BFD5104C}" type="slidenum">
              <a:rPr lang="it-IT" altLang="it-IT" sz="831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it-IT" altLang="it-IT" sz="831"/>
          </a:p>
        </p:txBody>
      </p:sp>
      <p:sp>
        <p:nvSpPr>
          <p:cNvPr id="29701" name="Rectangle 11"/>
          <p:cNvSpPr>
            <a:spLocks noChangeArrowheads="1"/>
          </p:cNvSpPr>
          <p:nvPr/>
        </p:nvSpPr>
        <p:spPr bwMode="auto">
          <a:xfrm>
            <a:off x="4717074" y="1701312"/>
            <a:ext cx="4176346" cy="4519246"/>
          </a:xfrm>
          <a:prstGeom prst="rect">
            <a:avLst/>
          </a:prstGeom>
          <a:solidFill>
            <a:srgbClr val="EB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3176" tIns="33176" rIns="33176" bIns="33176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108">
                <a:solidFill>
                  <a:srgbClr val="000000"/>
                </a:solidFill>
                <a:latin typeface="Verdana" panose="020B0604030504040204" pitchFamily="34" charset="0"/>
              </a:rPr>
              <a:t>&lt;Radice&gt;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108">
                <a:solidFill>
                  <a:srgbClr val="000000"/>
                </a:solidFill>
                <a:latin typeface="Verdana" panose="020B0604030504040204" pitchFamily="34" charset="0"/>
              </a:rPr>
              <a:t> &lt;nodo1/&gt;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108">
                <a:solidFill>
                  <a:srgbClr val="000000"/>
                </a:solidFill>
                <a:latin typeface="Verdana" panose="020B0604030504040204" pitchFamily="34" charset="0"/>
              </a:rPr>
              <a:t> &lt;nodo2 a1="v1"/&gt;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108">
                <a:solidFill>
                  <a:srgbClr val="000000"/>
                </a:solidFill>
                <a:latin typeface="Verdana" panose="020B0604030504040204" pitchFamily="34" charset="0"/>
              </a:rPr>
              <a:t> &lt;nodo3/&gt;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108">
                <a:solidFill>
                  <a:srgbClr val="000000"/>
                </a:solidFill>
                <a:latin typeface="Verdana" panose="020B0604030504040204" pitchFamily="34" charset="0"/>
              </a:rPr>
              <a:t> &lt;nodo4/&gt;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108">
                <a:solidFill>
                  <a:srgbClr val="000000"/>
                </a:solidFill>
                <a:latin typeface="Verdana" panose="020B0604030504040204" pitchFamily="34" charset="0"/>
              </a:rPr>
              <a:t> &lt;nodo5 xmlns:N="prfx" N:attr="val"/&gt;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108">
                <a:solidFill>
                  <a:srgbClr val="000000"/>
                </a:solidFill>
                <a:latin typeface="Verdana" panose="020B0604030504040204" pitchFamily="34" charset="0"/>
              </a:rPr>
              <a:t> &lt;nodo6/&gt;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108">
                <a:solidFill>
                  <a:srgbClr val="000000"/>
                </a:solidFill>
                <a:latin typeface="Verdana" panose="020B0604030504040204" pitchFamily="34" charset="0"/>
              </a:rPr>
              <a:t> &lt;nodo7/&gt;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108">
                <a:solidFill>
                  <a:srgbClr val="000000"/>
                </a:solidFill>
                <a:latin typeface="Verdana" panose="020B0604030504040204" pitchFamily="34" charset="0"/>
              </a:rPr>
              <a:t> &lt;nodo8/&gt;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108">
                <a:solidFill>
                  <a:srgbClr val="000000"/>
                </a:solidFill>
                <a:latin typeface="Verdana" panose="020B0604030504040204" pitchFamily="34" charset="0"/>
              </a:rPr>
              <a:t> &lt;nodo9/&gt;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108">
                <a:solidFill>
                  <a:srgbClr val="000000"/>
                </a:solidFill>
                <a:latin typeface="Verdana" panose="020B0604030504040204" pitchFamily="34" charset="0"/>
              </a:rPr>
              <a:t>&lt;/Radice&gt;</a:t>
            </a:r>
          </a:p>
        </p:txBody>
      </p:sp>
      <p:sp>
        <p:nvSpPr>
          <p:cNvPr id="29702" name="Rectangle 22"/>
          <p:cNvSpPr>
            <a:spLocks noChangeArrowheads="1"/>
          </p:cNvSpPr>
          <p:nvPr/>
        </p:nvSpPr>
        <p:spPr bwMode="auto">
          <a:xfrm>
            <a:off x="460832" y="1701312"/>
            <a:ext cx="4111168" cy="4519246"/>
          </a:xfrm>
          <a:prstGeom prst="rect">
            <a:avLst/>
          </a:prstGeom>
          <a:solidFill>
            <a:srgbClr val="EB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3176" tIns="33176" rIns="33176" bIns="33176" anchor="ctr"/>
          <a:lstStyle>
            <a:lvl1pPr defTabSz="182563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defTabSz="182563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defTabSz="182563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defTabSz="182563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defTabSz="182563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182563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182563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182563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182563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108" dirty="0">
                <a:latin typeface="Verdana" panose="020B0604030504040204" pitchFamily="34" charset="0"/>
              </a:rPr>
              <a:t>function domtest2()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108" dirty="0">
                <a:latin typeface="Verdana" panose="020B0604030504040204" pitchFamily="34" charset="0"/>
              </a:rPr>
              <a:t>	</a:t>
            </a:r>
            <a:r>
              <a:rPr lang="en-US" altLang="it-IT" sz="1108" dirty="0" err="1">
                <a:latin typeface="Verdana" panose="020B0604030504040204" pitchFamily="34" charset="0"/>
              </a:rPr>
              <a:t>var</a:t>
            </a:r>
            <a:r>
              <a:rPr lang="en-US" altLang="it-IT" sz="1108" dirty="0">
                <a:latin typeface="Verdana" panose="020B0604030504040204" pitchFamily="34" charset="0"/>
              </a:rPr>
              <a:t> </a:t>
            </a:r>
            <a:r>
              <a:rPr lang="en-US" altLang="it-IT" sz="1108" dirty="0" err="1">
                <a:latin typeface="Verdana" panose="020B0604030504040204" pitchFamily="34" charset="0"/>
              </a:rPr>
              <a:t>e,r</a:t>
            </a:r>
            <a:r>
              <a:rPr lang="en-US" altLang="it-IT" sz="1108" dirty="0">
                <a:latin typeface="Verdana" panose="020B0604030504040204" pitchFamily="34" charset="0"/>
              </a:rPr>
              <a:t>;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108" dirty="0">
              <a:latin typeface="Verdan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108" dirty="0">
                <a:latin typeface="Verdana" panose="020B0604030504040204" pitchFamily="34" charset="0"/>
              </a:rPr>
              <a:t>	r = </a:t>
            </a:r>
            <a:r>
              <a:rPr lang="en-US" altLang="it-IT" sz="1108" dirty="0" err="1">
                <a:latin typeface="Verdana" panose="020B0604030504040204" pitchFamily="34" charset="0"/>
              </a:rPr>
              <a:t>document.createElement</a:t>
            </a:r>
            <a:r>
              <a:rPr lang="en-US" altLang="it-IT" sz="1108" dirty="0">
                <a:latin typeface="Verdana" panose="020B0604030504040204" pitchFamily="34" charset="0"/>
              </a:rPr>
              <a:t>("</a:t>
            </a:r>
            <a:r>
              <a:rPr lang="en-US" altLang="it-IT" sz="1108" dirty="0" err="1">
                <a:latin typeface="Verdana" panose="020B0604030504040204" pitchFamily="34" charset="0"/>
              </a:rPr>
              <a:t>Radice</a:t>
            </a:r>
            <a:r>
              <a:rPr lang="en-US" altLang="it-IT" sz="1108" dirty="0">
                <a:latin typeface="Verdana" panose="020B0604030504040204" pitchFamily="34" charset="0"/>
              </a:rPr>
              <a:t>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108" dirty="0">
                <a:latin typeface="Verdana" panose="020B0604030504040204" pitchFamily="34" charset="0"/>
              </a:rPr>
              <a:t>	</a:t>
            </a:r>
            <a:r>
              <a:rPr lang="en-US" altLang="it-IT" sz="1108" dirty="0" err="1">
                <a:latin typeface="Verdana" panose="020B0604030504040204" pitchFamily="34" charset="0"/>
              </a:rPr>
              <a:t>document.appendChild</a:t>
            </a:r>
            <a:r>
              <a:rPr lang="en-US" altLang="it-IT" sz="1108" dirty="0">
                <a:latin typeface="Verdana" panose="020B0604030504040204" pitchFamily="34" charset="0"/>
              </a:rPr>
              <a:t>(</a:t>
            </a:r>
            <a:r>
              <a:rPr lang="en-US" altLang="it-IT" sz="1108" dirty="0" err="1">
                <a:latin typeface="Verdana" panose="020B0604030504040204" pitchFamily="34" charset="0"/>
              </a:rPr>
              <a:t>radice</a:t>
            </a:r>
            <a:r>
              <a:rPr lang="en-US" altLang="it-IT" sz="1108" dirty="0">
                <a:latin typeface="Verdana" panose="020B0604030504040204" pitchFamily="34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108" dirty="0">
                <a:latin typeface="Verdana" panose="020B060403050404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108" dirty="0">
                <a:latin typeface="Verdana" panose="020B0604030504040204" pitchFamily="34" charset="0"/>
              </a:rPr>
              <a:t>	for(</a:t>
            </a:r>
            <a:r>
              <a:rPr lang="en-US" altLang="it-IT" sz="1108" dirty="0" err="1">
                <a:latin typeface="Verdana" panose="020B0604030504040204" pitchFamily="34" charset="0"/>
              </a:rPr>
              <a:t>i</a:t>
            </a:r>
            <a:r>
              <a:rPr lang="en-US" altLang="it-IT" sz="1108" dirty="0">
                <a:latin typeface="Verdana" panose="020B0604030504040204" pitchFamily="34" charset="0"/>
              </a:rPr>
              <a:t>=1; </a:t>
            </a:r>
            <a:r>
              <a:rPr lang="en-US" altLang="it-IT" sz="1108" dirty="0" err="1">
                <a:latin typeface="Verdana" panose="020B0604030504040204" pitchFamily="34" charset="0"/>
              </a:rPr>
              <a:t>i</a:t>
            </a:r>
            <a:r>
              <a:rPr lang="en-US" altLang="it-IT" sz="1108" dirty="0">
                <a:latin typeface="Verdana" panose="020B0604030504040204" pitchFamily="34" charset="0"/>
              </a:rPr>
              <a:t>&lt;10; </a:t>
            </a:r>
            <a:r>
              <a:rPr lang="en-US" altLang="it-IT" sz="1108" dirty="0" err="1">
                <a:latin typeface="Verdana" panose="020B0604030504040204" pitchFamily="34" charset="0"/>
              </a:rPr>
              <a:t>i</a:t>
            </a:r>
            <a:r>
              <a:rPr lang="en-US" altLang="it-IT" sz="1108" dirty="0">
                <a:latin typeface="Verdana" panose="020B0604030504040204" pitchFamily="34" charset="0"/>
              </a:rPr>
              <a:t>++)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108" dirty="0">
                <a:latin typeface="Verdana" panose="020B0604030504040204" pitchFamily="34" charset="0"/>
              </a:rPr>
              <a:t>		</a:t>
            </a:r>
            <a:r>
              <a:rPr lang="en-US" altLang="it-IT" sz="1108" dirty="0" err="1">
                <a:latin typeface="Verdana" panose="020B0604030504040204" pitchFamily="34" charset="0"/>
              </a:rPr>
              <a:t>radice.appendChild</a:t>
            </a:r>
            <a:r>
              <a:rPr lang="en-US" altLang="it-IT" sz="1108" dirty="0">
                <a:latin typeface="Verdana" panose="020B0604030504040204" pitchFamily="34" charset="0"/>
              </a:rPr>
              <a:t>(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108" dirty="0">
                <a:latin typeface="Verdana" panose="020B0604030504040204" pitchFamily="34" charset="0"/>
              </a:rPr>
              <a:t>			</a:t>
            </a:r>
            <a:r>
              <a:rPr lang="en-US" altLang="it-IT" sz="1108" dirty="0" err="1">
                <a:latin typeface="Verdana" panose="020B0604030504040204" pitchFamily="34" charset="0"/>
              </a:rPr>
              <a:t>document.createElement</a:t>
            </a:r>
            <a:r>
              <a:rPr lang="en-US" altLang="it-IT" sz="1108" dirty="0">
                <a:latin typeface="Verdana" panose="020B0604030504040204" pitchFamily="34" charset="0"/>
              </a:rPr>
              <a:t>("</a:t>
            </a:r>
            <a:r>
              <a:rPr lang="en-US" altLang="it-IT" sz="1108" dirty="0" err="1">
                <a:latin typeface="Verdana" panose="020B0604030504040204" pitchFamily="34" charset="0"/>
              </a:rPr>
              <a:t>nodo</a:t>
            </a:r>
            <a:r>
              <a:rPr lang="en-US" altLang="it-IT" sz="1108" dirty="0">
                <a:latin typeface="Verdana" panose="020B0604030504040204" pitchFamily="34" charset="0"/>
              </a:rPr>
              <a:t>" + </a:t>
            </a:r>
            <a:r>
              <a:rPr lang="en-US" altLang="it-IT" sz="1108" dirty="0" err="1">
                <a:latin typeface="Verdana" panose="020B0604030504040204" pitchFamily="34" charset="0"/>
              </a:rPr>
              <a:t>i</a:t>
            </a:r>
            <a:r>
              <a:rPr lang="en-US" altLang="it-IT" sz="1108" dirty="0">
                <a:latin typeface="Verdana" panose="020B0604030504040204" pitchFamily="34" charset="0"/>
              </a:rPr>
              <a:t>));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108" dirty="0">
              <a:latin typeface="Verdan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108" dirty="0">
                <a:latin typeface="Verdana" panose="020B0604030504040204" pitchFamily="34" charset="0"/>
              </a:rPr>
              <a:t>	e = </a:t>
            </a:r>
            <a:r>
              <a:rPr lang="en-US" altLang="it-IT" sz="1108" dirty="0" err="1">
                <a:latin typeface="Verdana" panose="020B0604030504040204" pitchFamily="34" charset="0"/>
              </a:rPr>
              <a:t>radice.firstChild.nextSibling</a:t>
            </a:r>
            <a:r>
              <a:rPr lang="en-US" altLang="it-IT" sz="1108" dirty="0">
                <a:latin typeface="Verdana" panose="020B060403050404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108" dirty="0">
              <a:latin typeface="Verdan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108" dirty="0">
                <a:latin typeface="Verdana" panose="020B0604030504040204" pitchFamily="34" charset="0"/>
              </a:rPr>
              <a:t>	</a:t>
            </a:r>
            <a:r>
              <a:rPr lang="en-US" altLang="it-IT" sz="1108" dirty="0" err="1">
                <a:latin typeface="Verdana" panose="020B0604030504040204" pitchFamily="34" charset="0"/>
              </a:rPr>
              <a:t>e.setAttribute</a:t>
            </a:r>
            <a:r>
              <a:rPr lang="en-US" altLang="it-IT" sz="1108" dirty="0">
                <a:latin typeface="Verdana" panose="020B0604030504040204" pitchFamily="34" charset="0"/>
              </a:rPr>
              <a:t> ("a1","v1");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108" dirty="0">
              <a:latin typeface="Verdan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108" dirty="0">
                <a:latin typeface="Verdana" panose="020B0604030504040204" pitchFamily="34" charset="0"/>
              </a:rPr>
              <a:t>	</a:t>
            </a:r>
            <a:r>
              <a:rPr lang="en-US" altLang="it-IT" sz="1108" dirty="0" err="1">
                <a:latin typeface="Verdana" panose="020B0604030504040204" pitchFamily="34" charset="0"/>
              </a:rPr>
              <a:t>var</a:t>
            </a:r>
            <a:r>
              <a:rPr lang="en-US" altLang="it-IT" sz="1108" dirty="0">
                <a:latin typeface="Verdana" panose="020B0604030504040204" pitchFamily="34" charset="0"/>
              </a:rPr>
              <a:t> list =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108" dirty="0">
                <a:latin typeface="Verdana" panose="020B0604030504040204" pitchFamily="34" charset="0"/>
              </a:rPr>
              <a:t>		</a:t>
            </a:r>
            <a:r>
              <a:rPr lang="en-US" altLang="it-IT" sz="1108" dirty="0" err="1">
                <a:latin typeface="Verdana" panose="020B0604030504040204" pitchFamily="34" charset="0"/>
              </a:rPr>
              <a:t>radice.getElementsByTagName</a:t>
            </a:r>
            <a:r>
              <a:rPr lang="en-US" altLang="it-IT" sz="1108" dirty="0">
                <a:latin typeface="Verdana" panose="020B0604030504040204" pitchFamily="34" charset="0"/>
              </a:rPr>
              <a:t> ("nodo5");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108" dirty="0">
              <a:latin typeface="Verdan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108" dirty="0">
                <a:latin typeface="Verdana" panose="020B0604030504040204" pitchFamily="34" charset="0"/>
              </a:rPr>
              <a:t>	for(</a:t>
            </a:r>
            <a:r>
              <a:rPr lang="en-US" altLang="it-IT" sz="1108" dirty="0" err="1">
                <a:latin typeface="Verdana" panose="020B0604030504040204" pitchFamily="34" charset="0"/>
              </a:rPr>
              <a:t>i</a:t>
            </a:r>
            <a:r>
              <a:rPr lang="en-US" altLang="it-IT" sz="1108" dirty="0">
                <a:latin typeface="Verdana" panose="020B0604030504040204" pitchFamily="34" charset="0"/>
              </a:rPr>
              <a:t>=0; </a:t>
            </a:r>
            <a:r>
              <a:rPr lang="en-US" altLang="it-IT" sz="1108" dirty="0" err="1">
                <a:latin typeface="Verdana" panose="020B0604030504040204" pitchFamily="34" charset="0"/>
              </a:rPr>
              <a:t>i</a:t>
            </a:r>
            <a:r>
              <a:rPr lang="en-US" altLang="it-IT" sz="1108" dirty="0">
                <a:latin typeface="Verdana" panose="020B0604030504040204" pitchFamily="34" charset="0"/>
              </a:rPr>
              <a:t>&lt;</a:t>
            </a:r>
            <a:r>
              <a:rPr lang="en-US" altLang="it-IT" sz="1108" dirty="0" err="1">
                <a:latin typeface="Verdana" panose="020B0604030504040204" pitchFamily="34" charset="0"/>
              </a:rPr>
              <a:t>list.length</a:t>
            </a:r>
            <a:r>
              <a:rPr lang="en-US" altLang="it-IT" sz="1108" dirty="0">
                <a:latin typeface="Verdana" panose="020B0604030504040204" pitchFamily="34" charset="0"/>
              </a:rPr>
              <a:t>(); </a:t>
            </a:r>
            <a:r>
              <a:rPr lang="en-US" altLang="it-IT" sz="1108" dirty="0" err="1">
                <a:latin typeface="Verdana" panose="020B0604030504040204" pitchFamily="34" charset="0"/>
              </a:rPr>
              <a:t>i</a:t>
            </a:r>
            <a:r>
              <a:rPr lang="en-US" altLang="it-IT" sz="1108" dirty="0">
                <a:latin typeface="Verdana" panose="020B0604030504040204" pitchFamily="34" charset="0"/>
              </a:rPr>
              <a:t>++)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108" dirty="0">
                <a:latin typeface="Verdana" panose="020B0604030504040204" pitchFamily="34" charset="0"/>
              </a:rPr>
              <a:t>		(</a:t>
            </a:r>
            <a:r>
              <a:rPr lang="en-US" altLang="it-IT" sz="1108" dirty="0" err="1">
                <a:latin typeface="Verdana" panose="020B0604030504040204" pitchFamily="34" charset="0"/>
              </a:rPr>
              <a:t>list.item</a:t>
            </a:r>
            <a:r>
              <a:rPr lang="en-US" altLang="it-IT" sz="1108" dirty="0">
                <a:latin typeface="Verdana" panose="020B0604030504040204" pitchFamily="34" charset="0"/>
              </a:rPr>
              <a:t>(</a:t>
            </a:r>
            <a:r>
              <a:rPr lang="en-US" altLang="it-IT" sz="1108" dirty="0" err="1">
                <a:latin typeface="Verdana" panose="020B0604030504040204" pitchFamily="34" charset="0"/>
              </a:rPr>
              <a:t>i</a:t>
            </a:r>
            <a:r>
              <a:rPr lang="en-US" altLang="it-IT" sz="1108" dirty="0">
                <a:latin typeface="Verdana" panose="020B0604030504040204" pitchFamily="34" charset="0"/>
              </a:rPr>
              <a:t>)).</a:t>
            </a:r>
            <a:r>
              <a:rPr lang="en-US" altLang="it-IT" sz="1108" dirty="0" err="1">
                <a:latin typeface="Verdana" panose="020B0604030504040204" pitchFamily="34" charset="0"/>
              </a:rPr>
              <a:t>setAttributeNS</a:t>
            </a:r>
            <a:r>
              <a:rPr lang="en-US" altLang="it-IT" sz="1108" dirty="0">
                <a:latin typeface="Verdana" panose="020B0604030504040204" pitchFamily="34" charset="0"/>
              </a:rPr>
              <a:t> ("</a:t>
            </a:r>
            <a:r>
              <a:rPr lang="en-US" altLang="it-IT" sz="1108" dirty="0" err="1">
                <a:latin typeface="Verdana" panose="020B0604030504040204" pitchFamily="34" charset="0"/>
              </a:rPr>
              <a:t>prfx</a:t>
            </a:r>
            <a:r>
              <a:rPr lang="en-US" altLang="it-IT" sz="1108" dirty="0">
                <a:latin typeface="Verdana" panose="020B0604030504040204" pitchFamily="34" charset="0"/>
              </a:rPr>
              <a:t>","</a:t>
            </a:r>
            <a:r>
              <a:rPr lang="en-US" altLang="it-IT" sz="1108" dirty="0" err="1">
                <a:latin typeface="Verdana" panose="020B0604030504040204" pitchFamily="34" charset="0"/>
              </a:rPr>
              <a:t>attr</a:t>
            </a:r>
            <a:r>
              <a:rPr lang="en-US" altLang="it-IT" sz="1108" dirty="0">
                <a:latin typeface="Verdana" panose="020B0604030504040204" pitchFamily="34" charset="0"/>
              </a:rPr>
              <a:t>", "</a:t>
            </a:r>
            <a:r>
              <a:rPr lang="en-US" altLang="it-IT" sz="1108" dirty="0" err="1">
                <a:latin typeface="Verdana" panose="020B0604030504040204" pitchFamily="34" charset="0"/>
              </a:rPr>
              <a:t>val</a:t>
            </a:r>
            <a:r>
              <a:rPr lang="en-US" altLang="it-IT" sz="1108" dirty="0">
                <a:latin typeface="Verdana" panose="020B0604030504040204" pitchFamily="34" charset="0"/>
              </a:rPr>
              <a:t>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108" dirty="0">
                <a:latin typeface="Verdana" panose="020B0604030504040204" pitchFamily="34" charset="0"/>
              </a:rPr>
              <a:t>}</a:t>
            </a:r>
          </a:p>
        </p:txBody>
      </p:sp>
      <p:sp>
        <p:nvSpPr>
          <p:cNvPr id="29703" name="Line 12"/>
          <p:cNvSpPr>
            <a:spLocks noChangeShapeType="1"/>
          </p:cNvSpPr>
          <p:nvPr/>
        </p:nvSpPr>
        <p:spPr bwMode="auto">
          <a:xfrm flipV="1">
            <a:off x="2627436" y="3562351"/>
            <a:ext cx="3097823" cy="731226"/>
          </a:xfrm>
          <a:prstGeom prst="line">
            <a:avLst/>
          </a:prstGeom>
          <a:noFill/>
          <a:ln w="19050">
            <a:solidFill>
              <a:srgbClr val="800000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 sz="1662"/>
          </a:p>
        </p:txBody>
      </p:sp>
      <p:sp>
        <p:nvSpPr>
          <p:cNvPr id="29704" name="Line 13"/>
          <p:cNvSpPr>
            <a:spLocks noChangeShapeType="1"/>
          </p:cNvSpPr>
          <p:nvPr/>
        </p:nvSpPr>
        <p:spPr bwMode="auto">
          <a:xfrm flipV="1">
            <a:off x="3996105" y="4026878"/>
            <a:ext cx="863111" cy="731227"/>
          </a:xfrm>
          <a:prstGeom prst="line">
            <a:avLst/>
          </a:prstGeom>
          <a:noFill/>
          <a:ln w="19050">
            <a:solidFill>
              <a:srgbClr val="800000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 sz="1662"/>
          </a:p>
        </p:txBody>
      </p:sp>
      <p:sp>
        <p:nvSpPr>
          <p:cNvPr id="29705" name="Freeform 14"/>
          <p:cNvSpPr>
            <a:spLocks/>
          </p:cNvSpPr>
          <p:nvPr/>
        </p:nvSpPr>
        <p:spPr bwMode="auto">
          <a:xfrm>
            <a:off x="3851031" y="4094285"/>
            <a:ext cx="3241431" cy="1195754"/>
          </a:xfrm>
          <a:custGeom>
            <a:avLst/>
            <a:gdLst>
              <a:gd name="T0" fmla="*/ 0 w 1769"/>
              <a:gd name="T1" fmla="*/ 2147483646 h 544"/>
              <a:gd name="T2" fmla="*/ 2147483646 w 1769"/>
              <a:gd name="T3" fmla="*/ 2147483646 h 544"/>
              <a:gd name="T4" fmla="*/ 2147483646 w 1769"/>
              <a:gd name="T5" fmla="*/ 0 h 544"/>
              <a:gd name="T6" fmla="*/ 0 60000 65536"/>
              <a:gd name="T7" fmla="*/ 0 60000 65536"/>
              <a:gd name="T8" fmla="*/ 0 60000 65536"/>
              <a:gd name="T9" fmla="*/ 0 w 1769"/>
              <a:gd name="T10" fmla="*/ 0 h 544"/>
              <a:gd name="T11" fmla="*/ 1769 w 1769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69" h="544">
                <a:moveTo>
                  <a:pt x="0" y="544"/>
                </a:moveTo>
                <a:lnTo>
                  <a:pt x="1768" y="529"/>
                </a:lnTo>
                <a:lnTo>
                  <a:pt x="1769" y="0"/>
                </a:lnTo>
              </a:path>
            </a:pathLst>
          </a:custGeom>
          <a:noFill/>
          <a:ln w="19050" cap="flat" cmpd="sng">
            <a:solidFill>
              <a:srgbClr val="800000"/>
            </a:solidFill>
            <a:prstDash val="solid"/>
            <a:miter lim="800000"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it-IT" sz="1662"/>
          </a:p>
        </p:txBody>
      </p:sp>
      <p:sp>
        <p:nvSpPr>
          <p:cNvPr id="29706" name="Line 15"/>
          <p:cNvSpPr>
            <a:spLocks noChangeShapeType="1"/>
          </p:cNvSpPr>
          <p:nvPr/>
        </p:nvSpPr>
        <p:spPr bwMode="auto">
          <a:xfrm>
            <a:off x="3418743" y="2963008"/>
            <a:ext cx="1295400" cy="67408"/>
          </a:xfrm>
          <a:prstGeom prst="line">
            <a:avLst/>
          </a:prstGeom>
          <a:noFill/>
          <a:ln w="19050">
            <a:solidFill>
              <a:srgbClr val="800000"/>
            </a:solidFill>
            <a:miter lim="800000"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it-IT" sz="1662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Interfacce NodeList e NamedNodeMap</a:t>
            </a:r>
          </a:p>
        </p:txBody>
      </p:sp>
      <p:sp>
        <p:nvSpPr>
          <p:cNvPr id="30722" name="Rectangle 11"/>
          <p:cNvSpPr>
            <a:spLocks noGrp="1" noChangeArrowheads="1"/>
          </p:cNvSpPr>
          <p:nvPr>
            <p:ph idx="1"/>
          </p:nvPr>
        </p:nvSpPr>
        <p:spPr>
          <a:xfrm>
            <a:off x="4572001" y="1701312"/>
            <a:ext cx="4393223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it-IT" altLang="it-IT" sz="2215">
                <a:solidFill>
                  <a:srgbClr val="000000"/>
                </a:solidFill>
              </a:rPr>
              <a:t>Vari metodi del DOM restituiscono liste.</a:t>
            </a:r>
          </a:p>
          <a:p>
            <a:pPr>
              <a:lnSpc>
                <a:spcPct val="80000"/>
              </a:lnSpc>
            </a:pPr>
            <a:r>
              <a:rPr lang="it-IT" altLang="it-IT" sz="2215">
                <a:solidFill>
                  <a:srgbClr val="000000"/>
                </a:solidFill>
              </a:rPr>
              <a:t>L’oggetto NodeList permette di gestire una lista ordinata di nodi.</a:t>
            </a:r>
          </a:p>
          <a:p>
            <a:pPr lvl="1">
              <a:lnSpc>
                <a:spcPct val="80000"/>
              </a:lnSpc>
            </a:pPr>
            <a:r>
              <a:rPr lang="it-IT" altLang="it-IT" sz="1846">
                <a:solidFill>
                  <a:srgbClr val="000000"/>
                </a:solidFill>
              </a:rPr>
              <a:t>L’attributo </a:t>
            </a:r>
            <a:r>
              <a:rPr lang="it-IT" altLang="it-IT" sz="1846" b="1" i="1">
                <a:solidFill>
                  <a:srgbClr val="000000"/>
                </a:solidFill>
              </a:rPr>
              <a:t>length</a:t>
            </a:r>
            <a:r>
              <a:rPr lang="it-IT" altLang="it-IT" sz="1846">
                <a:solidFill>
                  <a:srgbClr val="000000"/>
                </a:solidFill>
              </a:rPr>
              <a:t> restituisce la lunghezza della lista.</a:t>
            </a:r>
          </a:p>
          <a:p>
            <a:pPr lvl="1">
              <a:lnSpc>
                <a:spcPct val="80000"/>
              </a:lnSpc>
            </a:pPr>
            <a:r>
              <a:rPr lang="it-IT" altLang="it-IT" sz="1846">
                <a:solidFill>
                  <a:srgbClr val="000000"/>
                </a:solidFill>
              </a:rPr>
              <a:t>Il metodo </a:t>
            </a:r>
            <a:r>
              <a:rPr lang="it-IT" altLang="it-IT" sz="1846" b="1" i="1">
                <a:solidFill>
                  <a:srgbClr val="000000"/>
                </a:solidFill>
              </a:rPr>
              <a:t>item(i)</a:t>
            </a:r>
            <a:r>
              <a:rPr lang="it-IT" altLang="it-IT" sz="1846">
                <a:solidFill>
                  <a:srgbClr val="000000"/>
                </a:solidFill>
              </a:rPr>
              <a:t> restiuisce l’i-esimo nodo della lista.</a:t>
            </a:r>
          </a:p>
          <a:p>
            <a:pPr>
              <a:lnSpc>
                <a:spcPct val="80000"/>
              </a:lnSpc>
            </a:pPr>
            <a:r>
              <a:rPr lang="it-IT" altLang="it-IT" sz="2215">
                <a:solidFill>
                  <a:srgbClr val="000000"/>
                </a:solidFill>
              </a:rPr>
              <a:t>L’oggetto </a:t>
            </a:r>
            <a:r>
              <a:rPr lang="it-IT" altLang="it-IT" sz="2215" i="1">
                <a:solidFill>
                  <a:srgbClr val="000000"/>
                </a:solidFill>
              </a:rPr>
              <a:t>NamedNodeMap</a:t>
            </a:r>
            <a:r>
              <a:rPr lang="it-IT" altLang="it-IT" sz="2215">
                <a:solidFill>
                  <a:srgbClr val="000000"/>
                </a:solidFill>
              </a:rPr>
              <a:t> contiene elementi accessibili, oltre che per indice (come in </a:t>
            </a:r>
            <a:r>
              <a:rPr lang="it-IT" altLang="it-IT" sz="2215" i="1">
                <a:solidFill>
                  <a:srgbClr val="000000"/>
                </a:solidFill>
              </a:rPr>
              <a:t>NodeList</a:t>
            </a:r>
            <a:r>
              <a:rPr lang="it-IT" altLang="it-IT" sz="2215">
                <a:solidFill>
                  <a:srgbClr val="000000"/>
                </a:solidFill>
              </a:rPr>
              <a:t>), anche attraverso il nome (l’attributo </a:t>
            </a:r>
            <a:r>
              <a:rPr lang="it-IT" altLang="it-IT" sz="2215" i="1">
                <a:solidFill>
                  <a:srgbClr val="000000"/>
                </a:solidFill>
              </a:rPr>
              <a:t>nodeName</a:t>
            </a:r>
            <a:r>
              <a:rPr lang="it-IT" altLang="it-IT" sz="2215">
                <a:solidFill>
                  <a:srgbClr val="000000"/>
                </a:solidFill>
              </a:rPr>
              <a:t> di </a:t>
            </a:r>
            <a:r>
              <a:rPr lang="it-IT" altLang="it-IT" sz="2215" i="1">
                <a:solidFill>
                  <a:srgbClr val="000000"/>
                </a:solidFill>
              </a:rPr>
              <a:t>Node</a:t>
            </a:r>
            <a:r>
              <a:rPr lang="it-IT" altLang="it-IT" sz="2215">
                <a:solidFill>
                  <a:srgbClr val="000000"/>
                </a:solidFill>
              </a:rPr>
              <a:t>).</a:t>
            </a:r>
            <a:endParaRPr lang="it-IT" altLang="it-IT" sz="2215"/>
          </a:p>
        </p:txBody>
      </p:sp>
      <p:sp>
        <p:nvSpPr>
          <p:cNvPr id="30724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144608" y="6353908"/>
            <a:ext cx="999392" cy="2110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769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5817" indent="-263776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55103" indent="-211021">
              <a:spcBef>
                <a:spcPct val="20000"/>
              </a:spcBef>
              <a:buClr>
                <a:schemeClr val="tx2"/>
              </a:buClr>
              <a:buChar char="•"/>
              <a:defRPr sz="2123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477145" indent="-211021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99186" indent="-211021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321227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743269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165310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587351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C95155E-7C1E-4DA3-B503-4CC7FE1B3767}" type="slidenum">
              <a:rPr lang="it-IT" altLang="it-IT" sz="831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it-IT" altLang="it-IT" sz="831"/>
          </a:p>
        </p:txBody>
      </p:sp>
      <p:sp>
        <p:nvSpPr>
          <p:cNvPr id="30726" name="Rectangle 3"/>
          <p:cNvSpPr>
            <a:spLocks noChangeArrowheads="1"/>
          </p:cNvSpPr>
          <p:nvPr/>
        </p:nvSpPr>
        <p:spPr bwMode="auto">
          <a:xfrm>
            <a:off x="460832" y="2831123"/>
            <a:ext cx="4111168" cy="1758462"/>
          </a:xfrm>
          <a:prstGeom prst="rect">
            <a:avLst/>
          </a:prstGeom>
          <a:solidFill>
            <a:srgbClr val="EB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84992" tIns="42497" rIns="84992" bIns="42497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1108">
                <a:solidFill>
                  <a:srgbClr val="000000"/>
                </a:solidFill>
                <a:latin typeface="Verdana" panose="020B0604030504040204" pitchFamily="34" charset="0"/>
              </a:rPr>
              <a:t>interface NamedNodeMap {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1108">
                <a:solidFill>
                  <a:srgbClr val="000000"/>
                </a:solidFill>
                <a:latin typeface="Verdana" panose="020B0604030504040204" pitchFamily="34" charset="0"/>
              </a:rPr>
              <a:t>	Node getNamedItem(in DOMString name);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1108">
                <a:solidFill>
                  <a:srgbClr val="000000"/>
                </a:solidFill>
                <a:latin typeface="Verdana" panose="020B0604030504040204" pitchFamily="34" charset="0"/>
              </a:rPr>
              <a:t>	Node setNamedItem(in Node arg) raises(DOMException);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1108">
                <a:solidFill>
                  <a:srgbClr val="000000"/>
                </a:solidFill>
                <a:latin typeface="Verdana" panose="020B0604030504040204" pitchFamily="34" charset="0"/>
              </a:rPr>
              <a:t>	Node removeNamedItem(in DOMString name) raises(DOMException);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1108">
                <a:solidFill>
                  <a:srgbClr val="000000"/>
                </a:solidFill>
                <a:latin typeface="Verdana" panose="020B0604030504040204" pitchFamily="34" charset="0"/>
              </a:rPr>
              <a:t>	Node item(in unsigned long index);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1108">
                <a:solidFill>
                  <a:srgbClr val="000000"/>
                </a:solidFill>
                <a:latin typeface="Verdana" panose="020B0604030504040204" pitchFamily="34" charset="0"/>
              </a:rPr>
              <a:t>	readonly attribute unsigned long length;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1108">
                <a:solidFill>
                  <a:srgbClr val="000000"/>
                </a:solidFill>
                <a:latin typeface="Verdana" panose="020B0604030504040204" pitchFamily="34" charset="0"/>
              </a:rPr>
              <a:t>}</a:t>
            </a:r>
          </a:p>
        </p:txBody>
      </p:sp>
      <p:sp>
        <p:nvSpPr>
          <p:cNvPr id="30727" name="Rectangle 4"/>
          <p:cNvSpPr>
            <a:spLocks noChangeArrowheads="1"/>
          </p:cNvSpPr>
          <p:nvPr/>
        </p:nvSpPr>
        <p:spPr bwMode="auto">
          <a:xfrm>
            <a:off x="460832" y="1701312"/>
            <a:ext cx="4111168" cy="1055077"/>
          </a:xfrm>
          <a:prstGeom prst="rect">
            <a:avLst/>
          </a:prstGeom>
          <a:solidFill>
            <a:srgbClr val="EB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84992" tIns="42497" rIns="84992" bIns="42497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1108" dirty="0" err="1">
                <a:solidFill>
                  <a:srgbClr val="000000"/>
                </a:solidFill>
                <a:latin typeface="Verdana" panose="020B0604030504040204" pitchFamily="34" charset="0"/>
              </a:rPr>
              <a:t>interface</a:t>
            </a: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1108" dirty="0" err="1">
                <a:solidFill>
                  <a:srgbClr val="000000"/>
                </a:solidFill>
                <a:latin typeface="Verdana" panose="020B0604030504040204" pitchFamily="34" charset="0"/>
              </a:rPr>
              <a:t>NodeList</a:t>
            </a: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 {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1108" dirty="0" err="1">
                <a:solidFill>
                  <a:srgbClr val="000000"/>
                </a:solidFill>
                <a:latin typeface="Verdana" panose="020B0604030504040204" pitchFamily="34" charset="0"/>
              </a:rPr>
              <a:t>Node</a:t>
            </a: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 item(in </a:t>
            </a:r>
            <a:r>
              <a:rPr kumimoji="1" lang="it-IT" altLang="it-IT" sz="1108" dirty="0" err="1">
                <a:solidFill>
                  <a:srgbClr val="000000"/>
                </a:solidFill>
                <a:latin typeface="Verdana" panose="020B0604030504040204" pitchFamily="34" charset="0"/>
              </a:rPr>
              <a:t>unsigned</a:t>
            </a: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 long </a:t>
            </a:r>
            <a:r>
              <a:rPr kumimoji="1" lang="it-IT" altLang="it-IT" sz="1108" dirty="0" err="1">
                <a:solidFill>
                  <a:srgbClr val="000000"/>
                </a:solidFill>
                <a:latin typeface="Verdana" panose="020B0604030504040204" pitchFamily="34" charset="0"/>
              </a:rPr>
              <a:t>index</a:t>
            </a: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1108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110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1108" dirty="0" err="1">
                <a:solidFill>
                  <a:srgbClr val="000000"/>
                </a:solidFill>
                <a:latin typeface="Verdana" panose="020B0604030504040204" pitchFamily="34" charset="0"/>
              </a:rPr>
              <a:t>unsigned</a:t>
            </a: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 long </a:t>
            </a:r>
            <a:r>
              <a:rPr kumimoji="1" lang="it-IT" altLang="it-IT" sz="1108" dirty="0" err="1">
                <a:solidFill>
                  <a:srgbClr val="000000"/>
                </a:solidFill>
                <a:latin typeface="Verdana" panose="020B0604030504040204" pitchFamily="34" charset="0"/>
              </a:rPr>
              <a:t>length</a:t>
            </a: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1108" dirty="0">
                <a:solidFill>
                  <a:srgbClr val="000000"/>
                </a:solidFill>
                <a:latin typeface="Verdana" panose="020B0604030504040204" pitchFamily="34" charset="0"/>
              </a:rPr>
              <a:t>}</a:t>
            </a:r>
          </a:p>
        </p:txBody>
      </p:sp>
      <p:sp>
        <p:nvSpPr>
          <p:cNvPr id="30728" name="Rectangle 10"/>
          <p:cNvSpPr>
            <a:spLocks noChangeArrowheads="1"/>
          </p:cNvSpPr>
          <p:nvPr/>
        </p:nvSpPr>
        <p:spPr bwMode="auto">
          <a:xfrm>
            <a:off x="460832" y="4692162"/>
            <a:ext cx="4111168" cy="1528397"/>
          </a:xfrm>
          <a:prstGeom prst="rect">
            <a:avLst/>
          </a:prstGeom>
          <a:solidFill>
            <a:srgbClr val="EB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3176" tIns="33176" rIns="33176" bIns="33176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108">
                <a:latin typeface="Verdana" panose="020B0604030504040204" pitchFamily="34" charset="0"/>
              </a:rPr>
              <a:t>list = radice.childNodes;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108">
                <a:latin typeface="Verdana" panose="020B0604030504040204" pitchFamily="34" charset="0"/>
              </a:rPr>
              <a:t>if (list.item(8) != null) radice.insertBefore(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108">
                <a:latin typeface="Verdana" panose="020B0604030504040204" pitchFamily="34" charset="0"/>
              </a:rPr>
              <a:t>	document.createComment ("otto"),list.item(8));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108">
                <a:latin typeface="Verdana" panose="020B0604030504040204" pitchFamily="34" charset="0"/>
              </a:rPr>
              <a:t>f = document.createElement ("Qwerty");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108">
                <a:latin typeface="Verdana" panose="020B0604030504040204" pitchFamily="34" charset="0"/>
              </a:rPr>
              <a:t>f.setAttribute ("a", "v");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108">
                <a:latin typeface="Verdana" panose="020B0604030504040204" pitchFamily="34" charset="0"/>
              </a:rPr>
              <a:t>nmp = f.attributes;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108">
                <a:latin typeface="Verdana" panose="020B0604030504040204" pitchFamily="34" charset="0"/>
              </a:rPr>
              <a:t>nmp.getNamedItem("a").value</a:t>
            </a: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 smtClean="0"/>
              <a:t>Il DOM di HTML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altLang="it-IT" sz="2215" dirty="0"/>
              <a:t>Il DOM visto fin qui fornisce un sistema di accesso e manipolazione generica per documenti basati sul metalinguaggio XML.</a:t>
            </a:r>
          </a:p>
          <a:p>
            <a:r>
              <a:rPr lang="it-IT" altLang="it-IT" sz="2215" dirty="0"/>
              <a:t>Per i linguaggi XML-</a:t>
            </a:r>
            <a:r>
              <a:rPr lang="it-IT" altLang="it-IT" sz="2215" dirty="0" err="1"/>
              <a:t>based</a:t>
            </a:r>
            <a:r>
              <a:rPr lang="it-IT" altLang="it-IT" sz="2215" dirty="0"/>
              <a:t>, come XHTML, il W3C ha definito in DOM specifico, derivato da quello XML</a:t>
            </a:r>
            <a:r>
              <a:rPr lang="it-IT" altLang="it-IT" sz="2215" dirty="0" smtClean="0"/>
              <a:t>. </a:t>
            </a:r>
          </a:p>
          <a:p>
            <a:r>
              <a:rPr lang="it-IT" altLang="it-IT" sz="2215" dirty="0" smtClean="0"/>
              <a:t>Anche HTML(5) utilizza questo stesso DOM, «forzando virtualmente» in questo caso una visione più «rigida» del markup (ad esempio la chiusura di tutti gli elementi).</a:t>
            </a:r>
            <a:endParaRPr lang="it-IT" altLang="it-IT" sz="2215" dirty="0"/>
          </a:p>
          <a:p>
            <a:r>
              <a:rPr lang="it-IT" altLang="it-IT" sz="2215" dirty="0" smtClean="0"/>
              <a:t>Il DOM HTML </a:t>
            </a:r>
            <a:r>
              <a:rPr lang="it-IT" altLang="it-IT" sz="2215" dirty="0"/>
              <a:t>mette a disposizione tutte le classi e le proprietà viste finora, ma definisce alcuni elementi derivati che permettono di eseguire più rapidamente le più cumini operazioni sulla struttura delle pagine web:</a:t>
            </a:r>
          </a:p>
          <a:p>
            <a:pPr lvl="1"/>
            <a:r>
              <a:rPr lang="it-IT" altLang="it-IT" sz="1846" dirty="0"/>
              <a:t>Una classe derivata da </a:t>
            </a:r>
            <a:r>
              <a:rPr lang="it-IT" altLang="it-IT" sz="1846" dirty="0" err="1"/>
              <a:t>Document</a:t>
            </a:r>
            <a:r>
              <a:rPr lang="it-IT" altLang="it-IT" sz="1846" dirty="0"/>
              <a:t> che fornisce una vista un’interfaccia più ricca per l’accesso al documento </a:t>
            </a:r>
            <a:r>
              <a:rPr lang="it-IT" altLang="it-IT" sz="1846" dirty="0" smtClean="0"/>
              <a:t>HTML</a:t>
            </a:r>
            <a:endParaRPr lang="it-IT" altLang="it-IT" sz="1846" dirty="0"/>
          </a:p>
          <a:p>
            <a:pPr lvl="1"/>
            <a:r>
              <a:rPr lang="it-IT" altLang="it-IT" sz="1846" dirty="0"/>
              <a:t>Una serie di classi derivate da </a:t>
            </a:r>
            <a:r>
              <a:rPr lang="it-IT" altLang="it-IT" sz="1846" dirty="0" err="1"/>
              <a:t>Element</a:t>
            </a:r>
            <a:r>
              <a:rPr lang="it-IT" altLang="it-IT" sz="1846" dirty="0"/>
              <a:t> forniscono accesso diretto alle proprietà più comuni dei rispettivi elementi </a:t>
            </a:r>
            <a:r>
              <a:rPr lang="it-IT" altLang="it-IT" sz="1846" dirty="0" smtClean="0"/>
              <a:t>HTML</a:t>
            </a:r>
          </a:p>
          <a:p>
            <a:pPr lvl="1"/>
            <a:r>
              <a:rPr lang="it-IT" altLang="it-IT" sz="1846" dirty="0" smtClean="0"/>
              <a:t>Il DOM è comunque in continua evoluzione: si veda il «living standard</a:t>
            </a:r>
            <a:r>
              <a:rPr lang="it-IT" altLang="it-IT" sz="1846" dirty="0"/>
              <a:t>» all’indirizzo https://</a:t>
            </a:r>
            <a:r>
              <a:rPr lang="it-IT" altLang="it-IT" sz="1846" dirty="0" smtClean="0"/>
              <a:t>dom.spec.whatwg.org</a:t>
            </a:r>
            <a:endParaRPr lang="it-IT" altLang="it-IT" sz="1846" dirty="0"/>
          </a:p>
        </p:txBody>
      </p:sp>
      <p:sp>
        <p:nvSpPr>
          <p:cNvPr id="31748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144608" y="6353908"/>
            <a:ext cx="999392" cy="2110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769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5817" indent="-263776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55103" indent="-211021">
              <a:spcBef>
                <a:spcPct val="20000"/>
              </a:spcBef>
              <a:buClr>
                <a:schemeClr val="tx2"/>
              </a:buClr>
              <a:buChar char="•"/>
              <a:defRPr sz="2123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477145" indent="-211021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99186" indent="-211021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321227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743269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165310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587351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D2C16BC-8D94-48A3-BB3C-EE302AACB14F}" type="slidenum">
              <a:rPr lang="it-IT" altLang="it-IT" sz="831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it-IT" altLang="it-IT" sz="831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/>
              <a:t>Il DOM di </a:t>
            </a:r>
            <a:r>
              <a:rPr lang="it-IT" altLang="it-IT" dirty="0" smtClean="0"/>
              <a:t>HTML</a:t>
            </a:r>
            <a:r>
              <a:rPr lang="it-IT" altLang="it-IT" dirty="0"/>
              <a:t/>
            </a:r>
            <a:br>
              <a:rPr lang="it-IT" altLang="it-IT" dirty="0"/>
            </a:br>
            <a:r>
              <a:rPr lang="it-IT" altLang="it-IT" sz="1846" dirty="0"/>
              <a:t>Stile ed Eventi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it-IT" dirty="0" smtClean="0"/>
              <a:t>Il DOM di livello 2 ha inoltre introdotto una serie di nuove caratteristiche specifiche per il DOM HTML:</a:t>
            </a:r>
          </a:p>
          <a:p>
            <a:pPr lvl="1"/>
            <a:r>
              <a:rPr lang="it-IT" altLang="it-IT" dirty="0" smtClean="0"/>
              <a:t>Alcune nuove classi modellano i fogli di stile CSS e la loro applicazione agli elementi HTML.</a:t>
            </a:r>
          </a:p>
          <a:p>
            <a:pPr lvl="1"/>
            <a:r>
              <a:rPr lang="it-IT" altLang="it-IT" dirty="0" smtClean="0"/>
              <a:t>Un modello a eventi permette la gestione dinamica delle pagine web, catturando e gestendo gli eventi utente come i click.</a:t>
            </a:r>
          </a:p>
        </p:txBody>
      </p:sp>
      <p:sp>
        <p:nvSpPr>
          <p:cNvPr id="32772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144608" y="6353908"/>
            <a:ext cx="999392" cy="2110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769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5817" indent="-263776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55103" indent="-211021">
              <a:spcBef>
                <a:spcPct val="20000"/>
              </a:spcBef>
              <a:buClr>
                <a:schemeClr val="tx2"/>
              </a:buClr>
              <a:buChar char="•"/>
              <a:defRPr sz="2123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477145" indent="-211021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99186" indent="-211021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321227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743269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165310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587351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9F92D61-3B26-40F9-881E-9FCE3D0361A6}" type="slidenum">
              <a:rPr lang="it-IT" altLang="it-IT" sz="831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it-IT" altLang="it-IT" sz="831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/>
              <a:t>Il DOM di </a:t>
            </a:r>
            <a:r>
              <a:rPr lang="it-IT" altLang="it-IT" dirty="0" smtClean="0"/>
              <a:t>HTML</a:t>
            </a:r>
            <a:r>
              <a:rPr lang="it-IT" altLang="it-IT" dirty="0"/>
              <a:t/>
            </a:r>
            <a:br>
              <a:rPr lang="it-IT" altLang="it-IT" dirty="0"/>
            </a:br>
            <a:r>
              <a:rPr lang="it-IT" altLang="it-IT" sz="1846" dirty="0"/>
              <a:t>Interfaccia </a:t>
            </a:r>
            <a:r>
              <a:rPr lang="it-IT" altLang="it-IT" sz="1846" dirty="0" err="1"/>
              <a:t>HTMLDocument</a:t>
            </a:r>
            <a:endParaRPr lang="it-IT" altLang="it-IT" sz="1846" dirty="0"/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4572001" y="1701312"/>
            <a:ext cx="4393223" cy="45720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it-IT" altLang="it-IT" sz="1292" dirty="0"/>
              <a:t>Gli oggetti </a:t>
            </a:r>
            <a:r>
              <a:rPr lang="it-IT" altLang="it-IT" sz="1292" dirty="0" err="1"/>
              <a:t>HTMLDocument</a:t>
            </a:r>
            <a:r>
              <a:rPr lang="it-IT" altLang="it-IT" sz="1292" dirty="0"/>
              <a:t> forniscono accesso a tutto il DOM del documento, tramite le funzioni ereditate dalla classe </a:t>
            </a:r>
            <a:r>
              <a:rPr lang="it-IT" altLang="it-IT" sz="1292" dirty="0" err="1"/>
              <a:t>Document</a:t>
            </a:r>
            <a:endParaRPr lang="it-IT" altLang="it-IT" sz="1292" dirty="0"/>
          </a:p>
          <a:p>
            <a:pPr>
              <a:lnSpc>
                <a:spcPct val="80000"/>
              </a:lnSpc>
            </a:pPr>
            <a:r>
              <a:rPr lang="it-IT" altLang="it-IT" sz="1292" dirty="0"/>
              <a:t>Inoltre, sono presenti degli attributi per accedere rapidamente:</a:t>
            </a:r>
          </a:p>
          <a:p>
            <a:pPr lvl="1">
              <a:lnSpc>
                <a:spcPct val="80000"/>
              </a:lnSpc>
            </a:pPr>
            <a:r>
              <a:rPr lang="it-IT" altLang="it-IT" sz="1108" dirty="0"/>
              <a:t>All’elemento &lt;body&gt; (</a:t>
            </a:r>
            <a:r>
              <a:rPr lang="it-IT" altLang="it-IT" sz="1108" i="1" dirty="0"/>
              <a:t>body</a:t>
            </a:r>
            <a:r>
              <a:rPr lang="it-IT" altLang="it-IT" sz="1108" dirty="0"/>
              <a:t>)</a:t>
            </a:r>
          </a:p>
          <a:p>
            <a:pPr lvl="1">
              <a:lnSpc>
                <a:spcPct val="80000"/>
              </a:lnSpc>
            </a:pPr>
            <a:r>
              <a:rPr lang="it-IT" altLang="it-IT" sz="1108" dirty="0"/>
              <a:t>A tutti gli elementi &lt;</a:t>
            </a:r>
            <a:r>
              <a:rPr lang="it-IT" altLang="it-IT" sz="1108" dirty="0" err="1"/>
              <a:t>img</a:t>
            </a:r>
            <a:r>
              <a:rPr lang="it-IT" altLang="it-IT" sz="1108" dirty="0"/>
              <a:t>&gt; (</a:t>
            </a:r>
            <a:r>
              <a:rPr lang="it-IT" altLang="it-IT" sz="1108" i="1" dirty="0"/>
              <a:t>images</a:t>
            </a:r>
            <a:r>
              <a:rPr lang="it-IT" altLang="it-IT" sz="1108" dirty="0"/>
              <a:t>)</a:t>
            </a:r>
          </a:p>
          <a:p>
            <a:pPr lvl="1">
              <a:lnSpc>
                <a:spcPct val="80000"/>
              </a:lnSpc>
            </a:pPr>
            <a:r>
              <a:rPr lang="it-IT" altLang="it-IT" sz="1108" dirty="0"/>
              <a:t>A tutti gli elementi &lt;applet&gt; (</a:t>
            </a:r>
            <a:r>
              <a:rPr lang="it-IT" altLang="it-IT" sz="1108" i="1" dirty="0"/>
              <a:t>applets</a:t>
            </a:r>
            <a:r>
              <a:rPr lang="it-IT" altLang="it-IT" sz="1108" dirty="0"/>
              <a:t>)</a:t>
            </a:r>
          </a:p>
          <a:p>
            <a:pPr lvl="1">
              <a:lnSpc>
                <a:spcPct val="80000"/>
              </a:lnSpc>
            </a:pPr>
            <a:r>
              <a:rPr lang="it-IT" altLang="it-IT" sz="1108" dirty="0"/>
              <a:t>A tutti gli elementi &lt;a&gt; con </a:t>
            </a:r>
            <a:r>
              <a:rPr lang="it-IT" altLang="it-IT" sz="1108" dirty="0" err="1"/>
              <a:t>href</a:t>
            </a:r>
            <a:r>
              <a:rPr lang="it-IT" altLang="it-IT" sz="1108" dirty="0"/>
              <a:t> (</a:t>
            </a:r>
            <a:r>
              <a:rPr lang="it-IT" altLang="it-IT" sz="1108" i="1" dirty="0" err="1"/>
              <a:t>links</a:t>
            </a:r>
            <a:r>
              <a:rPr lang="it-IT" altLang="it-IT" sz="1108" dirty="0"/>
              <a:t>)</a:t>
            </a:r>
          </a:p>
          <a:p>
            <a:pPr lvl="1">
              <a:lnSpc>
                <a:spcPct val="80000"/>
              </a:lnSpc>
            </a:pPr>
            <a:r>
              <a:rPr lang="it-IT" altLang="it-IT" sz="1108" dirty="0"/>
              <a:t>A tutti gli elementi &lt;</a:t>
            </a:r>
            <a:r>
              <a:rPr lang="it-IT" altLang="it-IT" sz="1108" dirty="0" err="1"/>
              <a:t>form</a:t>
            </a:r>
            <a:r>
              <a:rPr lang="it-IT" altLang="it-IT" sz="1108" dirty="0"/>
              <a:t>&gt; (</a:t>
            </a:r>
            <a:r>
              <a:rPr lang="it-IT" altLang="it-IT" sz="1108" i="1" dirty="0" err="1"/>
              <a:t>forms</a:t>
            </a:r>
            <a:r>
              <a:rPr lang="it-IT" altLang="it-IT" sz="1108" dirty="0"/>
              <a:t>)</a:t>
            </a:r>
          </a:p>
          <a:p>
            <a:pPr lvl="1">
              <a:lnSpc>
                <a:spcPct val="80000"/>
              </a:lnSpc>
            </a:pPr>
            <a:r>
              <a:rPr lang="it-IT" altLang="it-IT" sz="1108" dirty="0"/>
              <a:t>A tutti gli elementi &lt;a&gt; con </a:t>
            </a:r>
            <a:r>
              <a:rPr lang="it-IT" altLang="it-IT" sz="1108" dirty="0" err="1"/>
              <a:t>name</a:t>
            </a:r>
            <a:r>
              <a:rPr lang="it-IT" altLang="it-IT" sz="1108" dirty="0"/>
              <a:t> (</a:t>
            </a:r>
            <a:r>
              <a:rPr lang="it-IT" altLang="it-IT" sz="1108" i="1" dirty="0" err="1"/>
              <a:t>anchors</a:t>
            </a:r>
            <a:r>
              <a:rPr lang="it-IT" altLang="it-IT" sz="1108" dirty="0"/>
              <a:t>)</a:t>
            </a:r>
          </a:p>
          <a:p>
            <a:pPr>
              <a:lnSpc>
                <a:spcPct val="80000"/>
              </a:lnSpc>
            </a:pPr>
            <a:r>
              <a:rPr lang="it-IT" altLang="it-IT" sz="1292" dirty="0"/>
              <a:t>(i) Le liste vengono restituite sotto forma di oggetti </a:t>
            </a:r>
            <a:r>
              <a:rPr lang="it-IT" altLang="it-IT" sz="1292" dirty="0" err="1"/>
              <a:t>HTMLCollection</a:t>
            </a:r>
            <a:r>
              <a:rPr lang="it-IT" altLang="it-IT" sz="1292" dirty="0"/>
              <a:t>.</a:t>
            </a:r>
          </a:p>
          <a:p>
            <a:pPr>
              <a:lnSpc>
                <a:spcPct val="80000"/>
              </a:lnSpc>
            </a:pPr>
            <a:r>
              <a:rPr lang="it-IT" altLang="it-IT" sz="1292" dirty="0"/>
              <a:t>E’ possibile inoltre leggere la uri del documento (</a:t>
            </a:r>
            <a:r>
              <a:rPr lang="it-IT" altLang="it-IT" sz="1292" i="1" dirty="0"/>
              <a:t>URL</a:t>
            </a:r>
            <a:r>
              <a:rPr lang="it-IT" altLang="it-IT" sz="1292" dirty="0"/>
              <a:t>) e l’eventuale cookie ad esso associato (</a:t>
            </a:r>
            <a:r>
              <a:rPr lang="it-IT" altLang="it-IT" sz="1292" i="1" dirty="0"/>
              <a:t>cookie</a:t>
            </a:r>
            <a:r>
              <a:rPr lang="it-IT" altLang="it-IT" sz="1292" dirty="0"/>
              <a:t>)</a:t>
            </a:r>
          </a:p>
          <a:p>
            <a:pPr>
              <a:lnSpc>
                <a:spcPct val="80000"/>
              </a:lnSpc>
            </a:pPr>
            <a:r>
              <a:rPr lang="it-IT" altLang="it-IT" sz="1292" dirty="0"/>
              <a:t>Il metodo </a:t>
            </a:r>
            <a:r>
              <a:rPr lang="it-IT" altLang="it-IT" sz="1292" i="1" dirty="0"/>
              <a:t>open</a:t>
            </a:r>
            <a:r>
              <a:rPr lang="it-IT" altLang="it-IT" sz="1292" dirty="0"/>
              <a:t> apre il documento come </a:t>
            </a:r>
            <a:r>
              <a:rPr lang="it-IT" altLang="it-IT" sz="1292" dirty="0" err="1"/>
              <a:t>stream</a:t>
            </a:r>
            <a:r>
              <a:rPr lang="it-IT" altLang="it-IT" sz="1292" dirty="0"/>
              <a:t> di scrittura. I suoi contenuti correnti sono cancellati.</a:t>
            </a:r>
          </a:p>
          <a:p>
            <a:pPr>
              <a:lnSpc>
                <a:spcPct val="80000"/>
              </a:lnSpc>
            </a:pPr>
            <a:r>
              <a:rPr lang="it-IT" altLang="it-IT" sz="1292" dirty="0"/>
              <a:t>I metodi </a:t>
            </a:r>
            <a:r>
              <a:rPr lang="it-IT" altLang="it-IT" sz="1292" i="1" dirty="0" err="1"/>
              <a:t>write</a:t>
            </a:r>
            <a:r>
              <a:rPr lang="it-IT" altLang="it-IT" sz="1292" dirty="0"/>
              <a:t> e </a:t>
            </a:r>
            <a:r>
              <a:rPr lang="it-IT" altLang="it-IT" sz="1292" i="1" dirty="0" err="1"/>
              <a:t>writeln</a:t>
            </a:r>
            <a:r>
              <a:rPr lang="it-IT" altLang="it-IT" sz="1292" dirty="0"/>
              <a:t> permettono di scrivere nel documento dopo la </a:t>
            </a:r>
            <a:r>
              <a:rPr lang="it-IT" altLang="it-IT" sz="1292" i="1" dirty="0"/>
              <a:t>open</a:t>
            </a:r>
            <a:r>
              <a:rPr lang="it-IT" altLang="it-IT" sz="1292" dirty="0"/>
              <a:t>. In molti casi, la prima chiamata a una di queste funzioni determina una </a:t>
            </a:r>
            <a:r>
              <a:rPr lang="it-IT" altLang="it-IT" sz="1292" i="1" dirty="0"/>
              <a:t>open</a:t>
            </a:r>
            <a:r>
              <a:rPr lang="it-IT" altLang="it-IT" sz="1292" dirty="0"/>
              <a:t> implicita</a:t>
            </a:r>
            <a:r>
              <a:rPr lang="it-IT" altLang="it-IT" sz="1292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it-IT" altLang="it-IT" sz="1292" dirty="0" smtClean="0"/>
              <a:t>Sono disponibili, nei browser più aggiornati, anche </a:t>
            </a:r>
            <a:r>
              <a:rPr lang="it-IT" altLang="it-IT" sz="1292" b="1" dirty="0" smtClean="0"/>
              <a:t>metodi per selezionare elementi in base a criteri avanzati</a:t>
            </a:r>
            <a:r>
              <a:rPr lang="it-IT" altLang="it-IT" sz="1292" dirty="0" smtClean="0"/>
              <a:t> quali</a:t>
            </a:r>
          </a:p>
          <a:p>
            <a:pPr lvl="1">
              <a:lnSpc>
                <a:spcPct val="80000"/>
              </a:lnSpc>
            </a:pPr>
            <a:r>
              <a:rPr lang="it-IT" altLang="it-IT" sz="1015" dirty="0" smtClean="0"/>
              <a:t>Il valore dell’attributo </a:t>
            </a:r>
            <a:r>
              <a:rPr lang="it-IT" altLang="it-IT" sz="1015" i="1" dirty="0" err="1" smtClean="0"/>
              <a:t>name</a:t>
            </a:r>
            <a:r>
              <a:rPr lang="it-IT" altLang="it-IT" sz="1015" dirty="0" smtClean="0"/>
              <a:t> (</a:t>
            </a:r>
            <a:r>
              <a:rPr lang="it-IT" altLang="it-IT" sz="1015" i="1" dirty="0" err="1" smtClean="0"/>
              <a:t>getElementsByName</a:t>
            </a:r>
            <a:r>
              <a:rPr lang="it-IT" altLang="it-IT" sz="1015" dirty="0" smtClean="0"/>
              <a:t>)</a:t>
            </a:r>
          </a:p>
          <a:p>
            <a:pPr lvl="1">
              <a:lnSpc>
                <a:spcPct val="80000"/>
              </a:lnSpc>
            </a:pPr>
            <a:r>
              <a:rPr lang="it-IT" altLang="it-IT" sz="1015" dirty="0" smtClean="0"/>
              <a:t>Una o più classi ad essi assegnate (</a:t>
            </a:r>
            <a:r>
              <a:rPr lang="it-IT" altLang="it-IT" sz="1015" i="1" dirty="0" err="1" smtClean="0"/>
              <a:t>getElementsByClassName</a:t>
            </a:r>
            <a:r>
              <a:rPr lang="it-IT" altLang="it-IT" sz="1015" dirty="0" smtClean="0"/>
              <a:t>)</a:t>
            </a:r>
            <a:endParaRPr lang="it-IT" altLang="it-IT" sz="1015" dirty="0" smtClean="0"/>
          </a:p>
        </p:txBody>
      </p:sp>
      <p:sp>
        <p:nvSpPr>
          <p:cNvPr id="33796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144608" y="6353908"/>
            <a:ext cx="999392" cy="2110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769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5817" indent="-263776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55103" indent="-211021">
              <a:spcBef>
                <a:spcPct val="20000"/>
              </a:spcBef>
              <a:buClr>
                <a:schemeClr val="tx2"/>
              </a:buClr>
              <a:buChar char="•"/>
              <a:defRPr sz="2123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477145" indent="-211021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99186" indent="-211021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321227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743269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165310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587351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594F63-65E6-4584-8E89-E1069BA2B566}" type="slidenum">
              <a:rPr lang="it-IT" altLang="it-IT" sz="831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it-IT" altLang="it-IT" sz="831"/>
          </a:p>
        </p:txBody>
      </p:sp>
      <p:sp>
        <p:nvSpPr>
          <p:cNvPr id="33798" name="Rectangle 5"/>
          <p:cNvSpPr>
            <a:spLocks noChangeArrowheads="1"/>
          </p:cNvSpPr>
          <p:nvPr/>
        </p:nvSpPr>
        <p:spPr bwMode="auto">
          <a:xfrm>
            <a:off x="460832" y="1701311"/>
            <a:ext cx="4111168" cy="3311865"/>
          </a:xfrm>
          <a:prstGeom prst="rect">
            <a:avLst/>
          </a:prstGeom>
          <a:solidFill>
            <a:srgbClr val="EB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84992" tIns="42497" rIns="84992" bIns="42497"/>
          <a:lstStyle>
            <a:lvl1pPr marL="93663" indent="-93663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interface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HTMLDocument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: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Document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{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title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referrer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domain;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URL;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HTMLElement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body;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HTMLCollection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images;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HTMLCollection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applets;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HTMLCollection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links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HTMLCollection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forms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HTMLCollection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anchors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cookie;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void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open();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void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close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();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void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write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(in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text);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void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writeln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(in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text);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NodeList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getElementsByName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(in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elementName</a:t>
            </a:r>
            <a:r>
              <a:rPr kumimoji="1" lang="it-IT" altLang="it-IT" sz="923" dirty="0" smtClean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</a:p>
          <a:p>
            <a:pPr>
              <a:buClr>
                <a:schemeClr val="hlink"/>
              </a:buClr>
              <a:buSzPct val="65000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NodeList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getElementsByClassName</a:t>
            </a:r>
            <a:r>
              <a:rPr kumimoji="1" lang="it-IT" altLang="it-IT" sz="923" dirty="0" smtClean="0">
                <a:solidFill>
                  <a:srgbClr val="000000"/>
                </a:solidFill>
                <a:latin typeface="Verdana" panose="020B0604030504040204" pitchFamily="34" charset="0"/>
              </a:rPr>
              <a:t>(in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names</a:t>
            </a:r>
            <a:r>
              <a:rPr kumimoji="1" lang="it-IT" altLang="it-IT" sz="923" dirty="0" smtClean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  <a:endParaRPr kumimoji="1" lang="it-IT" altLang="it-IT" sz="923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 smtClean="0">
                <a:solidFill>
                  <a:srgbClr val="000000"/>
                </a:solidFill>
                <a:latin typeface="Verdana" panose="020B0604030504040204" pitchFamily="34" charset="0"/>
              </a:rPr>
              <a:t>}</a:t>
            </a:r>
            <a:endParaRPr kumimoji="1" lang="it-IT" altLang="it-IT" sz="923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</a:t>
            </a:r>
            <a:endParaRPr lang="en-US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60832" y="5085184"/>
            <a:ext cx="4111168" cy="930520"/>
          </a:xfrm>
          <a:prstGeom prst="rect">
            <a:avLst/>
          </a:prstGeom>
          <a:solidFill>
            <a:srgbClr val="EB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84992" tIns="42497" rIns="84992" bIns="42497"/>
          <a:lstStyle>
            <a:lvl1pPr marL="93663" indent="-93663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>
                <a:latin typeface="Verdana" panose="020B0604030504040204" pitchFamily="34" charset="0"/>
              </a:rPr>
              <a:t>interface HTMLCollection { 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>
                <a:latin typeface="Verdana" panose="020B0604030504040204" pitchFamily="34" charset="0"/>
              </a:rPr>
              <a:t>	readonly attribute unsigned long length; 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>
                <a:latin typeface="Verdana" panose="020B0604030504040204" pitchFamily="34" charset="0"/>
              </a:rPr>
              <a:t>	Node item(in unsigned long index); 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>
                <a:latin typeface="Verdana" panose="020B0604030504040204" pitchFamily="34" charset="0"/>
              </a:rPr>
              <a:t>	Node namedItem(in DOMString name); 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>
                <a:latin typeface="Verdana" panose="020B0604030504040204" pitchFamily="34" charset="0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/>
              <a:t>Il DOM di </a:t>
            </a:r>
            <a:r>
              <a:rPr lang="it-IT" altLang="it-IT" dirty="0" smtClean="0"/>
              <a:t>HTML</a:t>
            </a:r>
            <a:r>
              <a:rPr lang="it-IT" altLang="it-IT" dirty="0"/>
              <a:t/>
            </a:r>
            <a:br>
              <a:rPr lang="it-IT" altLang="it-IT" dirty="0"/>
            </a:br>
            <a:r>
              <a:rPr lang="it-IT" altLang="it-IT" sz="1846" dirty="0"/>
              <a:t>Interfaccia </a:t>
            </a:r>
            <a:r>
              <a:rPr lang="it-IT" altLang="it-IT" sz="1846" dirty="0" err="1"/>
              <a:t>HTMLElement</a:t>
            </a:r>
            <a:endParaRPr lang="it-IT" altLang="it-IT" sz="1846" dirty="0"/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4572001" y="1701311"/>
            <a:ext cx="4393223" cy="504005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it-IT" altLang="it-IT" sz="1477" dirty="0"/>
              <a:t>In generale, le interfacce collegate ai particolari elementi HTML dispongono di </a:t>
            </a:r>
            <a:r>
              <a:rPr lang="it-IT" altLang="it-IT" sz="1477" b="1" dirty="0"/>
              <a:t>attributi corrispondenti agli attributi caratteristici dell’elemento stesso</a:t>
            </a:r>
            <a:r>
              <a:rPr lang="it-IT" altLang="it-IT" sz="1477" dirty="0"/>
              <a:t>.</a:t>
            </a:r>
          </a:p>
          <a:p>
            <a:pPr lvl="1">
              <a:lnSpc>
                <a:spcPct val="80000"/>
              </a:lnSpc>
            </a:pPr>
            <a:r>
              <a:rPr lang="it-IT" altLang="it-IT" sz="1292" dirty="0"/>
              <a:t>L’interfaccia </a:t>
            </a:r>
            <a:r>
              <a:rPr lang="it-IT" altLang="it-IT" sz="1292" dirty="0" err="1"/>
              <a:t>HTMLElement</a:t>
            </a:r>
            <a:r>
              <a:rPr lang="it-IT" altLang="it-IT" sz="1292" dirty="0"/>
              <a:t> espone gli attributi comuni a tutti gli elementi html, cioè id e </a:t>
            </a:r>
            <a:r>
              <a:rPr lang="it-IT" altLang="it-IT" sz="1292" dirty="0" err="1"/>
              <a:t>class</a:t>
            </a:r>
            <a:r>
              <a:rPr lang="it-IT" altLang="it-IT" sz="1292" dirty="0"/>
              <a:t> (qui chiamato </a:t>
            </a:r>
            <a:r>
              <a:rPr lang="it-IT" altLang="it-IT" sz="1292" dirty="0" err="1" smtClean="0"/>
              <a:t>className</a:t>
            </a:r>
            <a:r>
              <a:rPr lang="it-IT" altLang="it-IT" sz="1292" dirty="0" smtClean="0"/>
              <a:t>)</a:t>
            </a:r>
            <a:endParaRPr lang="it-IT" altLang="it-IT" sz="1292" dirty="0"/>
          </a:p>
          <a:p>
            <a:pPr>
              <a:lnSpc>
                <a:spcPct val="80000"/>
              </a:lnSpc>
            </a:pPr>
            <a:r>
              <a:rPr lang="it-IT" altLang="it-IT" sz="1477" dirty="0"/>
              <a:t>L’attuale DOM HTML </a:t>
            </a:r>
            <a:r>
              <a:rPr lang="it-IT" altLang="it-IT" sz="1477" b="1" dirty="0"/>
              <a:t>non dispone di funzioni o attributi utili a conoscere dimensioni e posizione degli elementi</a:t>
            </a:r>
            <a:r>
              <a:rPr lang="it-IT" altLang="it-IT" sz="1477" dirty="0"/>
              <a:t>.</a:t>
            </a:r>
          </a:p>
          <a:p>
            <a:pPr lvl="1">
              <a:lnSpc>
                <a:spcPct val="80000"/>
              </a:lnSpc>
            </a:pPr>
            <a:r>
              <a:rPr lang="it-IT" altLang="it-IT" sz="1292" dirty="0"/>
              <a:t>Per gli elementi posizionati tramite CSS è possibile in alcuni casi consultare le proprietà </a:t>
            </a:r>
            <a:r>
              <a:rPr lang="it-IT" altLang="it-IT" sz="1292" dirty="0" err="1"/>
              <a:t>left</a:t>
            </a:r>
            <a:r>
              <a:rPr lang="it-IT" altLang="it-IT" sz="1292" dirty="0"/>
              <a:t>, top, </a:t>
            </a:r>
            <a:r>
              <a:rPr lang="it-IT" altLang="it-IT" sz="1292" dirty="0" err="1"/>
              <a:t>width</a:t>
            </a:r>
            <a:r>
              <a:rPr lang="it-IT" altLang="it-IT" sz="1292" dirty="0"/>
              <a:t> e </a:t>
            </a:r>
            <a:r>
              <a:rPr lang="it-IT" altLang="it-IT" sz="1292" dirty="0" err="1"/>
              <a:t>height</a:t>
            </a:r>
            <a:r>
              <a:rPr lang="it-IT" altLang="it-IT" sz="1292" dirty="0"/>
              <a:t>.</a:t>
            </a:r>
          </a:p>
          <a:p>
            <a:pPr lvl="1">
              <a:lnSpc>
                <a:spcPct val="80000"/>
              </a:lnSpc>
            </a:pPr>
            <a:r>
              <a:rPr lang="it-IT" altLang="it-IT" sz="1292" dirty="0"/>
              <a:t>In generale, il DOM implementato in vari linguaggi fornisce a questo scopo una serie di attributi semi-standard </a:t>
            </a:r>
            <a:r>
              <a:rPr lang="it-IT" altLang="it-IT" sz="1292" i="1" dirty="0" err="1"/>
              <a:t>offsetX</a:t>
            </a:r>
            <a:r>
              <a:rPr lang="it-IT" altLang="it-IT" sz="1292" dirty="0"/>
              <a:t>, dove X può essere Top, Left, </a:t>
            </a:r>
            <a:r>
              <a:rPr lang="it-IT" altLang="it-IT" sz="1292" dirty="0" err="1"/>
              <a:t>Width</a:t>
            </a:r>
            <a:r>
              <a:rPr lang="it-IT" altLang="it-IT" sz="1292" dirty="0"/>
              <a:t>, </a:t>
            </a:r>
            <a:r>
              <a:rPr lang="it-IT" altLang="it-IT" sz="1292" dirty="0" err="1"/>
              <a:t>Height</a:t>
            </a:r>
            <a:r>
              <a:rPr lang="it-IT" altLang="it-IT" sz="1292" dirty="0"/>
              <a:t>.</a:t>
            </a:r>
          </a:p>
          <a:p>
            <a:pPr lvl="1">
              <a:lnSpc>
                <a:spcPct val="80000"/>
              </a:lnSpc>
            </a:pPr>
            <a:r>
              <a:rPr lang="it-IT" altLang="it-IT" sz="1292" dirty="0"/>
              <a:t>Le misure e la posizione di un elemento sono sempre relative al suo contenitore, indicato da </a:t>
            </a:r>
            <a:r>
              <a:rPr lang="it-IT" altLang="it-IT" sz="1292" i="1" dirty="0" err="1"/>
              <a:t>offsetParent</a:t>
            </a:r>
            <a:r>
              <a:rPr lang="it-IT" altLang="it-IT" sz="1292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it-IT" altLang="it-IT" sz="1569" b="1" dirty="0" smtClean="0"/>
              <a:t>Nelle versioni del DOM accessibili dai browser più moderni</a:t>
            </a:r>
            <a:r>
              <a:rPr lang="it-IT" altLang="it-IT" sz="1569" dirty="0" smtClean="0"/>
              <a:t>, sono disponibili altri </a:t>
            </a:r>
            <a:r>
              <a:rPr lang="it-IT" altLang="it-IT" sz="1569" dirty="0" err="1" smtClean="0"/>
              <a:t>helper</a:t>
            </a:r>
            <a:r>
              <a:rPr lang="it-IT" altLang="it-IT" sz="1569" dirty="0" smtClean="0"/>
              <a:t> come ad esempio</a:t>
            </a:r>
          </a:p>
          <a:p>
            <a:pPr lvl="1">
              <a:lnSpc>
                <a:spcPct val="80000"/>
              </a:lnSpc>
            </a:pPr>
            <a:r>
              <a:rPr lang="it-IT" altLang="it-IT" sz="1292" i="1" dirty="0" err="1" smtClean="0"/>
              <a:t>classList</a:t>
            </a:r>
            <a:r>
              <a:rPr lang="it-IT" altLang="it-IT" sz="1292" dirty="0" smtClean="0"/>
              <a:t> restituisce una lista delle classi inserite nell’attributo </a:t>
            </a:r>
            <a:r>
              <a:rPr lang="it-IT" altLang="it-IT" sz="1292" i="1" dirty="0" err="1" smtClean="0"/>
              <a:t>class</a:t>
            </a:r>
            <a:r>
              <a:rPr lang="it-IT" altLang="it-IT" sz="1292" dirty="0" smtClean="0"/>
              <a:t>. Tale lista può essere manipolata tramite i metodi </a:t>
            </a:r>
            <a:r>
              <a:rPr lang="it-IT" altLang="it-IT" sz="1292" i="1" dirty="0" err="1" smtClean="0"/>
              <a:t>add</a:t>
            </a:r>
            <a:r>
              <a:rPr lang="it-IT" altLang="it-IT" sz="1292" dirty="0" smtClean="0"/>
              <a:t>, </a:t>
            </a:r>
            <a:r>
              <a:rPr lang="it-IT" altLang="it-IT" sz="1292" i="1" dirty="0" err="1" smtClean="0"/>
              <a:t>remove</a:t>
            </a:r>
            <a:r>
              <a:rPr lang="it-IT" altLang="it-IT" sz="1292" dirty="0" smtClean="0"/>
              <a:t> e </a:t>
            </a:r>
            <a:r>
              <a:rPr lang="it-IT" altLang="it-IT" sz="1292" i="1" dirty="0" err="1" smtClean="0"/>
              <a:t>toggle</a:t>
            </a:r>
            <a:r>
              <a:rPr lang="it-IT" altLang="it-IT" sz="1292" dirty="0" smtClean="0"/>
              <a:t> per aggiungere o rimuovere singole classi.</a:t>
            </a:r>
          </a:p>
          <a:p>
            <a:pPr lvl="1">
              <a:lnSpc>
                <a:spcPct val="80000"/>
              </a:lnSpc>
            </a:pPr>
            <a:r>
              <a:rPr lang="it-IT" altLang="it-IT" sz="1292" i="1" dirty="0" err="1"/>
              <a:t>r</a:t>
            </a:r>
            <a:r>
              <a:rPr lang="it-IT" altLang="it-IT" sz="1292" i="1" dirty="0" err="1" smtClean="0"/>
              <a:t>emove</a:t>
            </a:r>
            <a:r>
              <a:rPr lang="it-IT" altLang="it-IT" sz="1292" dirty="0" smtClean="0"/>
              <a:t> rimuove l’elemento dal DOM (senza dover passare dal nodo padre come nel DOM di base)</a:t>
            </a:r>
          </a:p>
          <a:p>
            <a:pPr lvl="1">
              <a:lnSpc>
                <a:spcPct val="80000"/>
              </a:lnSpc>
            </a:pPr>
            <a:r>
              <a:rPr lang="it-IT" altLang="it-IT" sz="1292" i="1" dirty="0" err="1" smtClean="0"/>
              <a:t>innerHTML</a:t>
            </a:r>
            <a:r>
              <a:rPr lang="it-IT" altLang="it-IT" sz="1292" dirty="0" smtClean="0"/>
              <a:t> permette di manipolare direttamente (leggere e scrivere) la struttura HTML contenuta nell’elemento. In particolare, permette di creare sottoalberi senza dover passare per </a:t>
            </a:r>
            <a:r>
              <a:rPr lang="it-IT" altLang="it-IT" sz="1292" dirty="0" err="1" smtClean="0"/>
              <a:t>createElement</a:t>
            </a:r>
            <a:r>
              <a:rPr lang="it-IT" altLang="it-IT" sz="1292" dirty="0" smtClean="0"/>
              <a:t>, </a:t>
            </a:r>
            <a:r>
              <a:rPr lang="it-IT" altLang="it-IT" sz="1292" dirty="0" err="1" smtClean="0"/>
              <a:t>appendChild</a:t>
            </a:r>
            <a:r>
              <a:rPr lang="it-IT" altLang="it-IT" sz="1292" dirty="0" smtClean="0"/>
              <a:t>, ecc.</a:t>
            </a:r>
          </a:p>
          <a:p>
            <a:pPr lvl="1">
              <a:lnSpc>
                <a:spcPct val="80000"/>
              </a:lnSpc>
            </a:pPr>
            <a:r>
              <a:rPr lang="it-IT" altLang="it-IT" sz="1292" dirty="0" smtClean="0"/>
              <a:t>I metodi </a:t>
            </a:r>
            <a:r>
              <a:rPr lang="it-IT" altLang="it-IT" sz="1292" i="1" dirty="0" err="1" smtClean="0"/>
              <a:t>getElementsByName</a:t>
            </a:r>
            <a:r>
              <a:rPr lang="it-IT" altLang="it-IT" sz="1292" i="1" dirty="0" smtClean="0"/>
              <a:t> </a:t>
            </a:r>
            <a:r>
              <a:rPr lang="it-IT" altLang="it-IT" sz="1292" dirty="0" smtClean="0"/>
              <a:t>e </a:t>
            </a:r>
            <a:r>
              <a:rPr lang="it-IT" altLang="it-IT" sz="1292" i="1" dirty="0" err="1" smtClean="0"/>
              <a:t>getElementsByClassName</a:t>
            </a:r>
            <a:r>
              <a:rPr lang="it-IT" altLang="it-IT" sz="1292" dirty="0" smtClean="0"/>
              <a:t>, </a:t>
            </a:r>
            <a:r>
              <a:rPr lang="it-IT" altLang="it-IT" sz="1292" dirty="0" smtClean="0"/>
              <a:t>con la stessa semantica di quelli presenti in </a:t>
            </a:r>
            <a:r>
              <a:rPr lang="it-IT" altLang="it-IT" sz="1292" dirty="0" err="1" smtClean="0"/>
              <a:t>Document</a:t>
            </a:r>
            <a:r>
              <a:rPr lang="it-IT" altLang="it-IT" sz="1292" dirty="0" smtClean="0"/>
              <a:t>, ma con uno scope limitato ai discendenti dell’elemento ai quali vengono applicati.</a:t>
            </a:r>
            <a:endParaRPr lang="it-IT" altLang="it-IT" sz="1292" dirty="0"/>
          </a:p>
        </p:txBody>
      </p:sp>
      <p:sp>
        <p:nvSpPr>
          <p:cNvPr id="34820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144608" y="6353908"/>
            <a:ext cx="999392" cy="2110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769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5817" indent="-263776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55103" indent="-211021">
              <a:spcBef>
                <a:spcPct val="20000"/>
              </a:spcBef>
              <a:buClr>
                <a:schemeClr val="tx2"/>
              </a:buClr>
              <a:buChar char="•"/>
              <a:defRPr sz="2123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477145" indent="-211021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99186" indent="-211021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321227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743269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165310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587351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356BB6-2D08-4B6A-B14E-72A869ACEBDC}" type="slidenum">
              <a:rPr lang="it-IT" altLang="it-IT" sz="831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it-IT" altLang="it-IT" sz="831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460832" y="1701313"/>
            <a:ext cx="4111168" cy="3815919"/>
          </a:xfrm>
          <a:prstGeom prst="rect">
            <a:avLst/>
          </a:prstGeom>
          <a:solidFill>
            <a:srgbClr val="EB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84992" tIns="42497" rIns="84992" bIns="42497"/>
          <a:lstStyle>
            <a:lvl1pPr marL="93663" indent="-93663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interface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HTMLElement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: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Element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{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id;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title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lang;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dir;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className</a:t>
            </a:r>
            <a:r>
              <a:rPr kumimoji="1" lang="it-IT" altLang="it-IT" sz="923" dirty="0" smtClean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endParaRPr kumimoji="1" lang="it-IT" altLang="it-IT" sz="923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//I seguenti attributi NON SONO PARTE 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//DELL’INTERFACCIA DOM L2, ma sono standard de facto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HTMLElement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offsetParent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long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offsetTop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long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offsetLeft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long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offsetHeight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long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offsetWidth</a:t>
            </a:r>
            <a:r>
              <a:rPr kumimoji="1" lang="it-IT" altLang="it-IT" sz="923" dirty="0" smtClean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endParaRPr kumimoji="1" lang="it-IT" altLang="it-IT" sz="923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smtClean="0">
                <a:solidFill>
                  <a:srgbClr val="000000"/>
                </a:solidFill>
                <a:latin typeface="Verdana" panose="020B0604030504040204" pitchFamily="34" charset="0"/>
              </a:rPr>
              <a:t>//I seguenti elementi sono disponibili nei browser più moderni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DOMTokenList</a:t>
            </a:r>
            <a:r>
              <a:rPr kumimoji="1" lang="it-IT" altLang="it-IT" sz="923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classList</a:t>
            </a:r>
            <a:r>
              <a:rPr kumimoji="1" lang="it-IT" altLang="it-IT" sz="923" dirty="0" smtClean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void</a:t>
            </a:r>
            <a:r>
              <a:rPr kumimoji="1" lang="it-IT" altLang="it-IT" sz="923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remove</a:t>
            </a:r>
            <a:r>
              <a:rPr kumimoji="1" lang="it-IT" altLang="it-IT" sz="923" dirty="0" smtClean="0">
                <a:solidFill>
                  <a:srgbClr val="000000"/>
                </a:solidFill>
                <a:latin typeface="Verdana" panose="020B0604030504040204" pitchFamily="34" charset="0"/>
              </a:rPr>
              <a:t>();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innerHTML</a:t>
            </a:r>
            <a:r>
              <a:rPr kumimoji="1" lang="it-IT" altLang="it-IT" sz="923" dirty="0" smtClean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NodeList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getElementsByName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(in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elementName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</a:p>
          <a:p>
            <a:pPr>
              <a:buClr>
                <a:schemeClr val="hlink"/>
              </a:buClr>
              <a:buSzPct val="65000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NodeList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getElementsByClassName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(in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names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 smtClean="0">
                <a:solidFill>
                  <a:srgbClr val="000000"/>
                </a:solidFill>
                <a:latin typeface="Verdana" panose="020B0604030504040204" pitchFamily="34" charset="0"/>
              </a:rPr>
              <a:t>}</a:t>
            </a:r>
            <a:endParaRPr kumimoji="1" lang="it-IT" altLang="it-IT" sz="923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/>
              <a:t>Il DOM di </a:t>
            </a:r>
            <a:r>
              <a:rPr lang="it-IT" altLang="it-IT" dirty="0" smtClean="0"/>
              <a:t>HTML</a:t>
            </a:r>
            <a:r>
              <a:rPr lang="it-IT" altLang="it-IT" dirty="0"/>
              <a:t/>
            </a:r>
            <a:br>
              <a:rPr lang="it-IT" altLang="it-IT" dirty="0"/>
            </a:br>
            <a:r>
              <a:rPr lang="it-IT" altLang="it-IT" sz="1846" dirty="0"/>
              <a:t>Interfaccia </a:t>
            </a:r>
            <a:r>
              <a:rPr lang="it-IT" altLang="it-IT" sz="1846" dirty="0" err="1"/>
              <a:t>HTMLFormElement</a:t>
            </a:r>
            <a:endParaRPr lang="it-IT" altLang="it-IT" sz="1846" dirty="0"/>
          </a:p>
        </p:txBody>
      </p:sp>
      <p:sp>
        <p:nvSpPr>
          <p:cNvPr id="35842" name="Rectangle 4"/>
          <p:cNvSpPr>
            <a:spLocks noGrp="1" noChangeArrowheads="1"/>
          </p:cNvSpPr>
          <p:nvPr>
            <p:ph idx="1"/>
          </p:nvPr>
        </p:nvSpPr>
        <p:spPr>
          <a:xfrm>
            <a:off x="4572001" y="1701312"/>
            <a:ext cx="4393223" cy="4572000"/>
          </a:xfrm>
        </p:spPr>
        <p:txBody>
          <a:bodyPr/>
          <a:lstStyle/>
          <a:p>
            <a:r>
              <a:rPr lang="it-IT" altLang="it-IT" sz="2215"/>
              <a:t>La classe HTMLFormElement dispone di attributi per tutti gli attributi dell’elemento &lt;form&gt;</a:t>
            </a:r>
          </a:p>
          <a:p>
            <a:r>
              <a:rPr lang="it-IT" altLang="it-IT" sz="2215"/>
              <a:t>L’attributo </a:t>
            </a:r>
            <a:r>
              <a:rPr lang="it-IT" altLang="it-IT" sz="2215" i="1"/>
              <a:t>elements</a:t>
            </a:r>
            <a:r>
              <a:rPr lang="it-IT" altLang="it-IT" sz="2215"/>
              <a:t> permette di accedere alla collection dei campi del modulo, il cui numero è indicato da </a:t>
            </a:r>
            <a:r>
              <a:rPr lang="it-IT" altLang="it-IT" sz="2215" i="1"/>
              <a:t>length</a:t>
            </a:r>
          </a:p>
          <a:p>
            <a:r>
              <a:rPr lang="it-IT" altLang="it-IT" sz="2215"/>
              <a:t>I metodi </a:t>
            </a:r>
            <a:r>
              <a:rPr lang="it-IT" altLang="it-IT" sz="2215" i="1"/>
              <a:t>submit</a:t>
            </a:r>
            <a:r>
              <a:rPr lang="it-IT" altLang="it-IT" sz="2215"/>
              <a:t> e </a:t>
            </a:r>
            <a:r>
              <a:rPr lang="it-IT" altLang="it-IT" sz="2215" i="1"/>
              <a:t>reset</a:t>
            </a:r>
            <a:r>
              <a:rPr lang="it-IT" altLang="it-IT" sz="2215"/>
              <a:t> hanno la stessa funzione dei corrispondenti bottoni del form.</a:t>
            </a:r>
          </a:p>
        </p:txBody>
      </p:sp>
      <p:sp>
        <p:nvSpPr>
          <p:cNvPr id="35844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144608" y="6353908"/>
            <a:ext cx="999392" cy="2110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769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5817" indent="-263776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55103" indent="-211021">
              <a:spcBef>
                <a:spcPct val="20000"/>
              </a:spcBef>
              <a:buClr>
                <a:schemeClr val="tx2"/>
              </a:buClr>
              <a:buChar char="•"/>
              <a:defRPr sz="2123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477145" indent="-211021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99186" indent="-211021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321227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743269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165310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587351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35447A4-39B4-4E7D-ADAB-5A59CB941F8B}" type="slidenum">
              <a:rPr lang="it-IT" altLang="it-IT" sz="831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it-IT" altLang="it-IT" sz="831"/>
          </a:p>
        </p:txBody>
      </p:sp>
      <p:sp>
        <p:nvSpPr>
          <p:cNvPr id="35846" name="Rectangle 5"/>
          <p:cNvSpPr>
            <a:spLocks noChangeArrowheads="1"/>
          </p:cNvSpPr>
          <p:nvPr/>
        </p:nvSpPr>
        <p:spPr bwMode="auto">
          <a:xfrm>
            <a:off x="460832" y="1701312"/>
            <a:ext cx="4111168" cy="2126273"/>
          </a:xfrm>
          <a:prstGeom prst="rect">
            <a:avLst/>
          </a:prstGeom>
          <a:solidFill>
            <a:srgbClr val="EB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84992" tIns="42497" rIns="84992" bIns="42497"/>
          <a:lstStyle>
            <a:lvl1pPr marL="93663" indent="-93663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interface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HTMLFormElement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: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HTMLElement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{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HTMLCollection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elements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long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length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name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acceptCharset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action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enctype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method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target;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void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submit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();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void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reset();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}</a:t>
            </a: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/>
              <a:t>Il DOM di </a:t>
            </a:r>
            <a:r>
              <a:rPr lang="it-IT" altLang="it-IT" dirty="0" smtClean="0"/>
              <a:t>HTML</a:t>
            </a:r>
            <a:r>
              <a:rPr lang="it-IT" altLang="it-IT" dirty="0"/>
              <a:t/>
            </a:r>
            <a:br>
              <a:rPr lang="it-IT" altLang="it-IT" dirty="0"/>
            </a:br>
            <a:r>
              <a:rPr lang="it-IT" altLang="it-IT" sz="1846" dirty="0"/>
              <a:t>Interfaccia </a:t>
            </a:r>
            <a:r>
              <a:rPr lang="it-IT" altLang="it-IT" sz="1846" dirty="0" err="1"/>
              <a:t>HTMLInputElement</a:t>
            </a:r>
            <a:endParaRPr lang="it-IT" altLang="it-IT" sz="1846" dirty="0"/>
          </a:p>
        </p:txBody>
      </p:sp>
      <p:sp>
        <p:nvSpPr>
          <p:cNvPr id="37890" name="Rectangle 6"/>
          <p:cNvSpPr>
            <a:spLocks noGrp="1" noChangeArrowheads="1"/>
          </p:cNvSpPr>
          <p:nvPr>
            <p:ph idx="1"/>
          </p:nvPr>
        </p:nvSpPr>
        <p:spPr>
          <a:xfrm>
            <a:off x="4572001" y="1701312"/>
            <a:ext cx="4393223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it-IT" altLang="it-IT" sz="2215"/>
              <a:t>La classe HTMLInputElement corrisponde all’elemento &lt;input&gt;</a:t>
            </a:r>
          </a:p>
          <a:p>
            <a:pPr>
              <a:lnSpc>
                <a:spcPct val="90000"/>
              </a:lnSpc>
            </a:pPr>
            <a:r>
              <a:rPr lang="it-IT" altLang="it-IT" sz="2215"/>
              <a:t>I molti attributi sono dovuti agli usi molteplici di &lt;input&gt;. Tuttavia, solo quelli ammessi dal </a:t>
            </a:r>
            <a:r>
              <a:rPr lang="it-IT" altLang="it-IT" sz="2215" i="1"/>
              <a:t>type</a:t>
            </a:r>
            <a:r>
              <a:rPr lang="it-IT" altLang="it-IT" sz="2215"/>
              <a:t> corrente potranno essere letti e impostati</a:t>
            </a:r>
          </a:p>
          <a:p>
            <a:pPr>
              <a:lnSpc>
                <a:spcPct val="90000"/>
              </a:lnSpc>
            </a:pPr>
            <a:r>
              <a:rPr lang="it-IT" altLang="it-IT" sz="2215"/>
              <a:t>Il metodo </a:t>
            </a:r>
            <a:r>
              <a:rPr lang="it-IT" altLang="it-IT" sz="2215" i="1"/>
              <a:t>select</a:t>
            </a:r>
            <a:r>
              <a:rPr lang="it-IT" altLang="it-IT" sz="2215"/>
              <a:t> seleziona il testo nell’input testuale</a:t>
            </a:r>
          </a:p>
          <a:p>
            <a:pPr>
              <a:lnSpc>
                <a:spcPct val="90000"/>
              </a:lnSpc>
            </a:pPr>
            <a:r>
              <a:rPr lang="it-IT" altLang="it-IT" sz="2215"/>
              <a:t>Il metodo </a:t>
            </a:r>
            <a:r>
              <a:rPr lang="it-IT" altLang="it-IT" sz="2215" i="1"/>
              <a:t>click</a:t>
            </a:r>
            <a:r>
              <a:rPr lang="it-IT" altLang="it-IT" sz="2215"/>
              <a:t> simula il click del mouse sugli input di tipo bottone.</a:t>
            </a:r>
          </a:p>
        </p:txBody>
      </p:sp>
      <p:sp>
        <p:nvSpPr>
          <p:cNvPr id="37892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144608" y="6353908"/>
            <a:ext cx="999392" cy="2110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769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5817" indent="-263776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55103" indent="-211021">
              <a:spcBef>
                <a:spcPct val="20000"/>
              </a:spcBef>
              <a:buClr>
                <a:schemeClr val="tx2"/>
              </a:buClr>
              <a:buChar char="•"/>
              <a:defRPr sz="2123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477145" indent="-211021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99186" indent="-211021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321227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743269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165310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587351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3E49A8E-872E-4F99-9CAC-04ADFF858F82}" type="slidenum">
              <a:rPr lang="it-IT" altLang="it-IT" sz="831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it-IT" altLang="it-IT" sz="831"/>
          </a:p>
        </p:txBody>
      </p:sp>
      <p:sp>
        <p:nvSpPr>
          <p:cNvPr id="37894" name="Rectangle 5"/>
          <p:cNvSpPr>
            <a:spLocks noChangeArrowheads="1"/>
          </p:cNvSpPr>
          <p:nvPr/>
        </p:nvSpPr>
        <p:spPr bwMode="auto">
          <a:xfrm>
            <a:off x="460832" y="1701312"/>
            <a:ext cx="4111168" cy="4120662"/>
          </a:xfrm>
          <a:prstGeom prst="rect">
            <a:avLst/>
          </a:prstGeom>
          <a:solidFill>
            <a:srgbClr val="EB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84992" tIns="42497" rIns="84992" bIns="42497"/>
          <a:lstStyle>
            <a:lvl1pPr marL="93663" indent="-93663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interface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HTMLInputElement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: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HTMLElement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{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defaultValue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boolean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defaultChecked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HTMLFormElement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form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accept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accessKey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align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alt;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boolean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checked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boolean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disabled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long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maxLength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name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boolean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unsigned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long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size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src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long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tabIndex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type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useMap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value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void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blur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();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void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focus();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void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select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();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void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click();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};</a:t>
            </a: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Il DOM XML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it-IT" altLang="it-IT" smtClean="0"/>
              <a:t>Il Document Object Model (DOM) XML è un modello a oggetti generico applicabile a tutti i documenti XML.</a:t>
            </a:r>
          </a:p>
          <a:p>
            <a:pPr>
              <a:lnSpc>
                <a:spcPct val="90000"/>
              </a:lnSpc>
              <a:defRPr/>
            </a:pPr>
            <a:r>
              <a:rPr lang="it-IT" altLang="it-IT" smtClean="0"/>
              <a:t>Il DOM XML:</a:t>
            </a:r>
          </a:p>
          <a:p>
            <a:pPr lvl="1">
              <a:lnSpc>
                <a:spcPct val="90000"/>
              </a:lnSpc>
              <a:defRPr/>
            </a:pPr>
            <a:r>
              <a:rPr lang="it-IT" altLang="it-IT" smtClean="0"/>
              <a:t>Fornisce una rappresentazione dei documenti XML compatibile con i più noti linguaggi di programmazione.</a:t>
            </a:r>
          </a:p>
          <a:p>
            <a:pPr lvl="1">
              <a:lnSpc>
                <a:spcPct val="90000"/>
              </a:lnSpc>
              <a:defRPr/>
            </a:pPr>
            <a:r>
              <a:rPr lang="it-IT" altLang="it-IT" smtClean="0"/>
              <a:t>Incapsula ogni elemento caratteristico di XML (elementi, attributi, commenti…) in un oggetto specifico, che ne fornisce una interfaccia di manipolazione.</a:t>
            </a:r>
          </a:p>
          <a:p>
            <a:pPr lvl="1">
              <a:lnSpc>
                <a:spcPct val="90000"/>
              </a:lnSpc>
              <a:defRPr/>
            </a:pPr>
            <a:r>
              <a:rPr lang="it-IT" altLang="it-IT" smtClean="0"/>
              <a:t>Permette di manipolare la struttura del documento in maniera object-oriented.</a:t>
            </a:r>
          </a:p>
        </p:txBody>
      </p:sp>
      <p:sp>
        <p:nvSpPr>
          <p:cNvPr id="11268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144608" y="6353908"/>
            <a:ext cx="999392" cy="2110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769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5817" indent="-263776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55103" indent="-211021">
              <a:spcBef>
                <a:spcPct val="20000"/>
              </a:spcBef>
              <a:buClr>
                <a:schemeClr val="tx2"/>
              </a:buClr>
              <a:buChar char="•"/>
              <a:defRPr sz="2123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477145" indent="-211021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99186" indent="-211021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321227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743269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165310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587351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22C8B42-C003-4999-84CF-214CCC95F94F}" type="slidenum">
              <a:rPr lang="it-IT" altLang="it-IT" sz="831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it-IT" altLang="it-IT" sz="831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/>
              <a:t>Il DOM di </a:t>
            </a:r>
            <a:r>
              <a:rPr lang="it-IT" altLang="it-IT" dirty="0" smtClean="0"/>
              <a:t>HTML</a:t>
            </a:r>
            <a:r>
              <a:rPr lang="it-IT" altLang="it-IT" dirty="0"/>
              <a:t/>
            </a:r>
            <a:br>
              <a:rPr lang="it-IT" altLang="it-IT" dirty="0"/>
            </a:br>
            <a:r>
              <a:rPr lang="it-IT" altLang="it-IT" sz="1846" dirty="0"/>
              <a:t>Interfacce </a:t>
            </a:r>
            <a:r>
              <a:rPr lang="it-IT" altLang="it-IT" sz="1846" dirty="0" err="1"/>
              <a:t>HTMLSelectElement</a:t>
            </a:r>
            <a:r>
              <a:rPr lang="it-IT" altLang="it-IT" sz="1846" dirty="0"/>
              <a:t> e </a:t>
            </a:r>
            <a:r>
              <a:rPr lang="it-IT" altLang="it-IT" sz="1846" dirty="0" err="1"/>
              <a:t>HTMLOptionElement</a:t>
            </a:r>
            <a:r>
              <a:rPr lang="it-IT" altLang="it-IT" sz="1846" dirty="0"/>
              <a:t> </a:t>
            </a:r>
          </a:p>
        </p:txBody>
      </p:sp>
      <p:sp>
        <p:nvSpPr>
          <p:cNvPr id="36866" name="Rectangle 8"/>
          <p:cNvSpPr>
            <a:spLocks noGrp="1" noChangeArrowheads="1"/>
          </p:cNvSpPr>
          <p:nvPr>
            <p:ph idx="1"/>
          </p:nvPr>
        </p:nvSpPr>
        <p:spPr>
          <a:xfrm>
            <a:off x="4572001" y="1701312"/>
            <a:ext cx="4393223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it-IT" altLang="it-IT" sz="1292" dirty="0"/>
              <a:t>La classe </a:t>
            </a:r>
            <a:r>
              <a:rPr lang="it-IT" altLang="it-IT" sz="1292" dirty="0" err="1"/>
              <a:t>HTMLSelectElement</a:t>
            </a:r>
            <a:r>
              <a:rPr lang="it-IT" altLang="it-IT" sz="1292" dirty="0"/>
              <a:t> corrisponde all’elemento &lt;</a:t>
            </a:r>
            <a:r>
              <a:rPr lang="it-IT" altLang="it-IT" sz="1292" dirty="0" err="1"/>
              <a:t>select</a:t>
            </a:r>
            <a:r>
              <a:rPr lang="it-IT" altLang="it-IT" sz="1292" dirty="0"/>
              <a:t>&gt;</a:t>
            </a:r>
          </a:p>
          <a:p>
            <a:pPr>
              <a:lnSpc>
                <a:spcPct val="80000"/>
              </a:lnSpc>
            </a:pPr>
            <a:r>
              <a:rPr lang="it-IT" altLang="it-IT" sz="1292" dirty="0"/>
              <a:t>Come per ogni altro campo di un modulo, la classe dispone di un riferimento all’</a:t>
            </a:r>
            <a:r>
              <a:rPr lang="it-IT" altLang="it-IT" sz="1292" dirty="0" err="1"/>
              <a:t>HTMLFormElement</a:t>
            </a:r>
            <a:r>
              <a:rPr lang="it-IT" altLang="it-IT" sz="1292" dirty="0"/>
              <a:t> contenitore</a:t>
            </a:r>
          </a:p>
          <a:p>
            <a:pPr>
              <a:lnSpc>
                <a:spcPct val="80000"/>
              </a:lnSpc>
            </a:pPr>
            <a:r>
              <a:rPr lang="it-IT" altLang="it-IT" sz="1292" dirty="0"/>
              <a:t>La </a:t>
            </a:r>
            <a:r>
              <a:rPr lang="it-IT" altLang="it-IT" sz="1292" dirty="0" err="1"/>
              <a:t>collection</a:t>
            </a:r>
            <a:r>
              <a:rPr lang="it-IT" altLang="it-IT" sz="1292" dirty="0"/>
              <a:t> </a:t>
            </a:r>
            <a:r>
              <a:rPr lang="it-IT" altLang="it-IT" sz="1292" i="1" dirty="0" err="1"/>
              <a:t>options</a:t>
            </a:r>
            <a:r>
              <a:rPr lang="it-IT" altLang="it-IT" sz="1292" dirty="0"/>
              <a:t> contiene tutti gli </a:t>
            </a:r>
            <a:r>
              <a:rPr lang="it-IT" altLang="it-IT" sz="1292" dirty="0" err="1"/>
              <a:t>HTMLOptionElement</a:t>
            </a:r>
            <a:r>
              <a:rPr lang="it-IT" altLang="it-IT" sz="1292" dirty="0"/>
              <a:t> corrispondenti agli elementi &lt;option&gt; nidificati. Il numero di opzioni è indicato da </a:t>
            </a:r>
            <a:r>
              <a:rPr lang="it-IT" altLang="it-IT" sz="1292" i="1" dirty="0" err="1"/>
              <a:t>length</a:t>
            </a:r>
            <a:endParaRPr lang="it-IT" altLang="it-IT" sz="1292" i="1" dirty="0"/>
          </a:p>
          <a:p>
            <a:pPr>
              <a:lnSpc>
                <a:spcPct val="80000"/>
              </a:lnSpc>
            </a:pPr>
            <a:r>
              <a:rPr lang="it-IT" altLang="it-IT" sz="1292" dirty="0"/>
              <a:t>L’attributo </a:t>
            </a:r>
            <a:r>
              <a:rPr lang="it-IT" altLang="it-IT" sz="1292" i="1" dirty="0" err="1"/>
              <a:t>selectedIndex</a:t>
            </a:r>
            <a:r>
              <a:rPr lang="it-IT" altLang="it-IT" sz="1292" dirty="0"/>
              <a:t> indicizza l’elemento di </a:t>
            </a:r>
            <a:r>
              <a:rPr lang="it-IT" altLang="it-IT" sz="1292" i="1" dirty="0" err="1"/>
              <a:t>options</a:t>
            </a:r>
            <a:r>
              <a:rPr lang="it-IT" altLang="it-IT" sz="1292" dirty="0"/>
              <a:t> correntemente selezionato (-1 nel caso di nessuna selezione), mentre </a:t>
            </a:r>
            <a:r>
              <a:rPr lang="it-IT" altLang="it-IT" sz="1292" i="1" dirty="0" err="1"/>
              <a:t>value</a:t>
            </a:r>
            <a:r>
              <a:rPr lang="it-IT" altLang="it-IT" sz="1292" dirty="0"/>
              <a:t> contiene una copia del </a:t>
            </a:r>
            <a:r>
              <a:rPr lang="it-IT" altLang="it-IT" sz="1292" i="1" dirty="0" err="1"/>
              <a:t>value</a:t>
            </a:r>
            <a:r>
              <a:rPr lang="it-IT" altLang="it-IT" sz="1292" dirty="0"/>
              <a:t> per l’opzione selezionata.</a:t>
            </a:r>
          </a:p>
          <a:p>
            <a:pPr>
              <a:lnSpc>
                <a:spcPct val="80000"/>
              </a:lnSpc>
            </a:pPr>
            <a:r>
              <a:rPr lang="it-IT" altLang="it-IT" sz="1292" dirty="0"/>
              <a:t>Il metodo </a:t>
            </a:r>
            <a:r>
              <a:rPr lang="it-IT" altLang="it-IT" sz="1292" i="1" dirty="0" err="1"/>
              <a:t>add</a:t>
            </a:r>
            <a:r>
              <a:rPr lang="it-IT" altLang="it-IT" sz="1292" dirty="0"/>
              <a:t> permette di aggiungere un </a:t>
            </a:r>
            <a:r>
              <a:rPr lang="it-IT" altLang="it-IT" sz="1292" dirty="0" err="1"/>
              <a:t>HTMLOptionElement</a:t>
            </a:r>
            <a:r>
              <a:rPr lang="it-IT" altLang="it-IT" sz="1292" dirty="0"/>
              <a:t> alla lista nella posizione specificata, mentre </a:t>
            </a:r>
            <a:r>
              <a:rPr lang="it-IT" altLang="it-IT" sz="1292" i="1" dirty="0" err="1"/>
              <a:t>remove</a:t>
            </a:r>
            <a:r>
              <a:rPr lang="it-IT" altLang="it-IT" sz="1292" dirty="0"/>
              <a:t> permette di rimuoverlo.</a:t>
            </a:r>
          </a:p>
          <a:p>
            <a:pPr>
              <a:lnSpc>
                <a:spcPct val="80000"/>
              </a:lnSpc>
            </a:pPr>
            <a:r>
              <a:rPr lang="it-IT" altLang="it-IT" sz="1292" dirty="0"/>
              <a:t>I metodi </a:t>
            </a:r>
            <a:r>
              <a:rPr lang="it-IT" altLang="it-IT" sz="1292" i="1" dirty="0" err="1"/>
              <a:t>blur</a:t>
            </a:r>
            <a:r>
              <a:rPr lang="it-IT" altLang="it-IT" sz="1292" dirty="0"/>
              <a:t> e </a:t>
            </a:r>
            <a:r>
              <a:rPr lang="it-IT" altLang="it-IT" sz="1292" i="1" dirty="0"/>
              <a:t>focus</a:t>
            </a:r>
            <a:r>
              <a:rPr lang="it-IT" altLang="it-IT" sz="1292" dirty="0"/>
              <a:t>, vengono utilizzati per gestire il focus sul campo.</a:t>
            </a:r>
          </a:p>
          <a:p>
            <a:pPr>
              <a:lnSpc>
                <a:spcPct val="80000"/>
              </a:lnSpc>
            </a:pPr>
            <a:r>
              <a:rPr lang="it-IT" altLang="it-IT" sz="1292" dirty="0"/>
              <a:t>Nell’interfaccia </a:t>
            </a:r>
            <a:r>
              <a:rPr lang="it-IT" altLang="it-IT" sz="1292" dirty="0" err="1"/>
              <a:t>HTMLOptionElement</a:t>
            </a:r>
            <a:r>
              <a:rPr lang="it-IT" altLang="it-IT" sz="1292" dirty="0"/>
              <a:t> va notato l’attributo </a:t>
            </a:r>
            <a:r>
              <a:rPr lang="it-IT" altLang="it-IT" sz="1292" dirty="0" err="1"/>
              <a:t>index</a:t>
            </a:r>
            <a:r>
              <a:rPr lang="it-IT" altLang="it-IT" sz="1292" dirty="0"/>
              <a:t>, che indica la posizione dell’opzione nella lista, e l’attributo </a:t>
            </a:r>
            <a:r>
              <a:rPr lang="it-IT" altLang="it-IT" sz="1292" i="1" dirty="0"/>
              <a:t>selected</a:t>
            </a:r>
            <a:r>
              <a:rPr lang="it-IT" altLang="it-IT" sz="1292" dirty="0"/>
              <a:t>, che ne determina la selezione</a:t>
            </a:r>
          </a:p>
        </p:txBody>
      </p:sp>
      <p:sp>
        <p:nvSpPr>
          <p:cNvPr id="36868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144608" y="6353908"/>
            <a:ext cx="999392" cy="2110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769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5817" indent="-263776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55103" indent="-211021">
              <a:spcBef>
                <a:spcPct val="20000"/>
              </a:spcBef>
              <a:buClr>
                <a:schemeClr val="tx2"/>
              </a:buClr>
              <a:buChar char="•"/>
              <a:defRPr sz="2123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477145" indent="-211021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99186" indent="-211021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321227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743269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165310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587351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5F233A5-F099-4C25-B814-3780E7D4D071}" type="slidenum">
              <a:rPr lang="it-IT" altLang="it-IT" sz="831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it-IT" altLang="it-IT" sz="831"/>
          </a:p>
        </p:txBody>
      </p:sp>
      <p:sp>
        <p:nvSpPr>
          <p:cNvPr id="36870" name="Rectangle 5"/>
          <p:cNvSpPr>
            <a:spLocks noChangeArrowheads="1"/>
          </p:cNvSpPr>
          <p:nvPr/>
        </p:nvSpPr>
        <p:spPr bwMode="auto">
          <a:xfrm>
            <a:off x="460832" y="1701312"/>
            <a:ext cx="4111168" cy="4585188"/>
          </a:xfrm>
          <a:prstGeom prst="rect">
            <a:avLst/>
          </a:prstGeom>
          <a:solidFill>
            <a:srgbClr val="EB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84992" tIns="42497" rIns="84992" bIns="42497"/>
          <a:lstStyle>
            <a:lvl1pPr marL="93663" indent="-93663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interface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HTMLSelectElement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: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HTMLElement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{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type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long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selectedIndex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value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unsigned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long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length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HTMLFormElement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form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HTMLOptionsCollection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options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boolean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disabled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boolean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multiple;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name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long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size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long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tabIndex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void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add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(in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HTMLElement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element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, in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HTMLElement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before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)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void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remove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(in long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index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void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blur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();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void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focus();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}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interface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HTMLOptionElement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: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HTMLElement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{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HTMLFormElement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form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boolean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defaultSelected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text;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long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index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boolean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disabled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label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boolean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selected;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value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}</a:t>
            </a: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/>
              <a:t>Il DOM di </a:t>
            </a:r>
            <a:r>
              <a:rPr lang="it-IT" altLang="it-IT" dirty="0" smtClean="0"/>
              <a:t>HTML</a:t>
            </a:r>
            <a:r>
              <a:rPr lang="it-IT" altLang="it-IT" dirty="0"/>
              <a:t/>
            </a:r>
            <a:br>
              <a:rPr lang="it-IT" altLang="it-IT" dirty="0"/>
            </a:br>
            <a:r>
              <a:rPr lang="it-IT" altLang="it-IT" sz="1846" dirty="0"/>
              <a:t>Interfaccia </a:t>
            </a:r>
            <a:r>
              <a:rPr lang="it-IT" altLang="it-IT" sz="1846" dirty="0" err="1"/>
              <a:t>HTMLAnchorElement</a:t>
            </a:r>
            <a:endParaRPr lang="it-IT" altLang="it-IT" sz="1846" dirty="0"/>
          </a:p>
        </p:txBody>
      </p:sp>
      <p:sp>
        <p:nvSpPr>
          <p:cNvPr id="38914" name="Rectangle 4"/>
          <p:cNvSpPr>
            <a:spLocks noGrp="1" noChangeArrowheads="1"/>
          </p:cNvSpPr>
          <p:nvPr>
            <p:ph idx="1"/>
          </p:nvPr>
        </p:nvSpPr>
        <p:spPr>
          <a:xfrm>
            <a:off x="323851" y="4624754"/>
            <a:ext cx="8641373" cy="164855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it-IT" altLang="it-IT" sz="1846"/>
              <a:t>Altri esempi di oggetti rappresentanti elementi HTML: HTMLAnchorElement (&lt;a&gt;) e HTMLImageElement (&lt;img&gt;).</a:t>
            </a:r>
          </a:p>
          <a:p>
            <a:pPr>
              <a:lnSpc>
                <a:spcPct val="90000"/>
              </a:lnSpc>
            </a:pPr>
            <a:r>
              <a:rPr lang="it-IT" altLang="it-IT" sz="1846"/>
              <a:t>Gli attributi dell’interfaccia corrispondono a quelli dell’elemento.</a:t>
            </a:r>
          </a:p>
          <a:p>
            <a:pPr>
              <a:lnSpc>
                <a:spcPct val="90000"/>
              </a:lnSpc>
            </a:pPr>
            <a:r>
              <a:rPr lang="it-IT" altLang="it-IT" sz="1846"/>
              <a:t>Gli oggetti corrispondenti a elementi “interattivi”, come i link, possiedono sempre i metodi </a:t>
            </a:r>
            <a:r>
              <a:rPr lang="it-IT" altLang="it-IT" sz="1846" i="1"/>
              <a:t>focus</a:t>
            </a:r>
            <a:r>
              <a:rPr lang="it-IT" altLang="it-IT" sz="1846"/>
              <a:t> e </a:t>
            </a:r>
            <a:r>
              <a:rPr lang="it-IT" altLang="it-IT" sz="1846" i="1"/>
              <a:t>blur</a:t>
            </a:r>
            <a:r>
              <a:rPr lang="it-IT" altLang="it-IT" sz="1846"/>
              <a:t>.</a:t>
            </a:r>
          </a:p>
        </p:txBody>
      </p:sp>
      <p:sp>
        <p:nvSpPr>
          <p:cNvPr id="38916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144608" y="6353908"/>
            <a:ext cx="999392" cy="2110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769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5817" indent="-263776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55103" indent="-211021">
              <a:spcBef>
                <a:spcPct val="20000"/>
              </a:spcBef>
              <a:buClr>
                <a:schemeClr val="tx2"/>
              </a:buClr>
              <a:buChar char="•"/>
              <a:defRPr sz="2123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477145" indent="-211021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99186" indent="-211021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321227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743269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165310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587351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D0B447-1D4C-424D-ACE7-89383BD28A6D}" type="slidenum">
              <a:rPr lang="it-IT" altLang="it-IT" sz="831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it-IT" altLang="it-IT" sz="831"/>
          </a:p>
        </p:txBody>
      </p:sp>
      <p:sp>
        <p:nvSpPr>
          <p:cNvPr id="38918" name="Rectangle 5"/>
          <p:cNvSpPr>
            <a:spLocks noChangeArrowheads="1"/>
          </p:cNvSpPr>
          <p:nvPr/>
        </p:nvSpPr>
        <p:spPr bwMode="auto">
          <a:xfrm>
            <a:off x="460832" y="1701313"/>
            <a:ext cx="4111168" cy="2791557"/>
          </a:xfrm>
          <a:prstGeom prst="rect">
            <a:avLst/>
          </a:prstGeom>
          <a:solidFill>
            <a:srgbClr val="EB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84992" tIns="42497" rIns="84992" bIns="42497"/>
          <a:lstStyle>
            <a:lvl1pPr marL="93663" indent="-93663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interface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HTMLAnchorElement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: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HTMLElement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{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accessKey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charset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coords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href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hreflang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name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rel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rev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shape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long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tabIndex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target;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type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void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blur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();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void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focus();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};</a:t>
            </a:r>
          </a:p>
        </p:txBody>
      </p:sp>
      <p:sp>
        <p:nvSpPr>
          <p:cNvPr id="38919" name="Rectangle 6"/>
          <p:cNvSpPr>
            <a:spLocks noChangeArrowheads="1"/>
          </p:cNvSpPr>
          <p:nvPr/>
        </p:nvSpPr>
        <p:spPr bwMode="auto">
          <a:xfrm>
            <a:off x="4717073" y="1701313"/>
            <a:ext cx="4176533" cy="2791557"/>
          </a:xfrm>
          <a:prstGeom prst="rect">
            <a:avLst/>
          </a:prstGeom>
          <a:solidFill>
            <a:srgbClr val="EB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84992" tIns="42497" rIns="84992" bIns="42497"/>
          <a:lstStyle>
            <a:lvl1pPr marL="93663" indent="-93663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interface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HTMLImageElement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: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HTMLElement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{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name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align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alt;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border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long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height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long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hspace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boolean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isMap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longDesc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src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useMap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long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vspace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long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width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};</a:t>
            </a: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 smtClean="0"/>
              <a:t>Il DOM di CSS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-IT" altLang="it-IT" dirty="0" smtClean="0"/>
              <a:t>Per la manipolazione degli stili CSS applicati ai documenti (HTML, ma non solo), il DOM di livello 2 definisce una serie di nuove classi:</a:t>
            </a:r>
          </a:p>
          <a:p>
            <a:pPr lvl="1">
              <a:lnSpc>
                <a:spcPct val="90000"/>
              </a:lnSpc>
            </a:pPr>
            <a:r>
              <a:rPr lang="it-IT" altLang="it-IT" dirty="0" smtClean="0"/>
              <a:t>Classi per la rappresentazione dei fogli di stile (</a:t>
            </a:r>
            <a:r>
              <a:rPr lang="it-IT" altLang="it-IT" i="1" dirty="0" err="1" smtClean="0"/>
              <a:t>CSSStyleSheet</a:t>
            </a:r>
            <a:r>
              <a:rPr lang="it-IT" altLang="it-IT" dirty="0" smtClean="0"/>
              <a:t>),</a:t>
            </a:r>
          </a:p>
          <a:p>
            <a:pPr lvl="1">
              <a:lnSpc>
                <a:spcPct val="90000"/>
              </a:lnSpc>
            </a:pPr>
            <a:r>
              <a:rPr lang="it-IT" altLang="it-IT" dirty="0" smtClean="0"/>
              <a:t>Classi per la rappresentazione delle regole CSS (</a:t>
            </a:r>
            <a:r>
              <a:rPr lang="it-IT" altLang="it-IT" i="1" dirty="0" err="1" smtClean="0"/>
              <a:t>CSSStyleRule</a:t>
            </a:r>
            <a:r>
              <a:rPr lang="it-IT" altLang="it-IT" dirty="0" smtClean="0"/>
              <a:t>), </a:t>
            </a:r>
          </a:p>
          <a:p>
            <a:pPr lvl="1">
              <a:lnSpc>
                <a:spcPct val="90000"/>
              </a:lnSpc>
            </a:pPr>
            <a:r>
              <a:rPr lang="it-IT" altLang="it-IT" dirty="0" smtClean="0"/>
              <a:t>Classi per la rappresentazione delle specifiche proprietà di stile (</a:t>
            </a:r>
            <a:r>
              <a:rPr lang="it-IT" altLang="it-IT" i="1" dirty="0" err="1" smtClean="0"/>
              <a:t>CSSStyleDeclaration</a:t>
            </a:r>
            <a:r>
              <a:rPr lang="it-IT" altLang="it-IT" dirty="0" smtClean="0"/>
              <a:t>).</a:t>
            </a:r>
          </a:p>
          <a:p>
            <a:pPr>
              <a:lnSpc>
                <a:spcPct val="90000"/>
              </a:lnSpc>
            </a:pPr>
            <a:r>
              <a:rPr lang="it-IT" altLang="it-IT" dirty="0" smtClean="0"/>
              <a:t>E’ possibile accedere allo stile calcolato per un elemento o a quello dichiarato nell’elemento stesso.</a:t>
            </a:r>
          </a:p>
        </p:txBody>
      </p:sp>
      <p:sp>
        <p:nvSpPr>
          <p:cNvPr id="39940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144608" y="6353908"/>
            <a:ext cx="999392" cy="2110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769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5817" indent="-263776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55103" indent="-211021">
              <a:spcBef>
                <a:spcPct val="20000"/>
              </a:spcBef>
              <a:buClr>
                <a:schemeClr val="tx2"/>
              </a:buClr>
              <a:buChar char="•"/>
              <a:defRPr sz="2123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477145" indent="-211021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99186" indent="-211021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321227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743269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165310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587351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EC0477-2F6F-4D4A-B6E7-5215FC2067F8}" type="slidenum">
              <a:rPr lang="it-IT" altLang="it-IT" sz="831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it-IT" altLang="it-IT" sz="831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/>
              <a:t>Il DOM di </a:t>
            </a:r>
            <a:r>
              <a:rPr lang="it-IT" altLang="it-IT" dirty="0" smtClean="0"/>
              <a:t>CSS</a:t>
            </a:r>
            <a:r>
              <a:rPr lang="it-IT" altLang="it-IT" dirty="0"/>
              <a:t/>
            </a:r>
            <a:br>
              <a:rPr lang="it-IT" altLang="it-IT" dirty="0"/>
            </a:br>
            <a:r>
              <a:rPr lang="it-IT" altLang="it-IT" sz="1846" dirty="0"/>
              <a:t>Interfaccia </a:t>
            </a:r>
            <a:r>
              <a:rPr lang="it-IT" altLang="it-IT" sz="1846" dirty="0" err="1"/>
              <a:t>CSSStyleSheet</a:t>
            </a:r>
            <a:endParaRPr lang="it-IT" altLang="it-IT" sz="1846" dirty="0"/>
          </a:p>
        </p:txBody>
      </p:sp>
      <p:sp>
        <p:nvSpPr>
          <p:cNvPr id="41986" name="Rectangle 4"/>
          <p:cNvSpPr>
            <a:spLocks noGrp="1" noChangeArrowheads="1"/>
          </p:cNvSpPr>
          <p:nvPr>
            <p:ph idx="1"/>
          </p:nvPr>
        </p:nvSpPr>
        <p:spPr>
          <a:xfrm>
            <a:off x="4572001" y="1701312"/>
            <a:ext cx="4393223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it-IT" altLang="it-IT" sz="2215"/>
              <a:t>L’interfaccia </a:t>
            </a:r>
            <a:r>
              <a:rPr lang="it-IT" altLang="it-IT" sz="2215" i="1"/>
              <a:t>CSSStyleSheet</a:t>
            </a:r>
            <a:r>
              <a:rPr lang="it-IT" altLang="it-IT" sz="2215"/>
              <a:t> permette di interagire con i fogli di stile incorporati in un documento.</a:t>
            </a:r>
          </a:p>
          <a:p>
            <a:pPr>
              <a:lnSpc>
                <a:spcPct val="80000"/>
              </a:lnSpc>
            </a:pPr>
            <a:r>
              <a:rPr lang="it-IT" altLang="it-IT" sz="2215"/>
              <a:t>L’interfaccia permette di inserire, modificare e cancellare </a:t>
            </a:r>
            <a:r>
              <a:rPr lang="it-IT" altLang="it-IT" sz="2215" b="1"/>
              <a:t>regole di stile</a:t>
            </a:r>
            <a:r>
              <a:rPr lang="it-IT" altLang="it-IT" sz="2215"/>
              <a:t> da un documento CSS.</a:t>
            </a:r>
          </a:p>
          <a:p>
            <a:pPr>
              <a:lnSpc>
                <a:spcPct val="80000"/>
              </a:lnSpc>
            </a:pPr>
            <a:r>
              <a:rPr lang="it-IT" altLang="it-IT" sz="2215"/>
              <a:t>Si usa solitamente solo per la creazione di </a:t>
            </a:r>
            <a:r>
              <a:rPr lang="it-IT" altLang="it-IT" sz="2215" b="1"/>
              <a:t>fogli di stile dinamici</a:t>
            </a:r>
            <a:r>
              <a:rPr lang="it-IT" altLang="it-IT" sz="2215"/>
              <a:t>. Per l’HTML dinamico è preferibile manipolare lo stile applicato agli elementi piuttosto che le regole che lo generano.</a:t>
            </a:r>
          </a:p>
        </p:txBody>
      </p:sp>
      <p:sp>
        <p:nvSpPr>
          <p:cNvPr id="41988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144608" y="6353908"/>
            <a:ext cx="999392" cy="2110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769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5817" indent="-263776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55103" indent="-211021">
              <a:spcBef>
                <a:spcPct val="20000"/>
              </a:spcBef>
              <a:buClr>
                <a:schemeClr val="tx2"/>
              </a:buClr>
              <a:buChar char="•"/>
              <a:defRPr sz="2123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477145" indent="-211021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99186" indent="-211021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321227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743269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165310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587351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991D3EC-FB0A-4446-97F3-55AD34403624}" type="slidenum">
              <a:rPr lang="it-IT" altLang="it-IT" sz="831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it-IT" altLang="it-IT" sz="831"/>
          </a:p>
        </p:txBody>
      </p:sp>
      <p:sp>
        <p:nvSpPr>
          <p:cNvPr id="41990" name="Rectangle 5"/>
          <p:cNvSpPr>
            <a:spLocks noChangeArrowheads="1"/>
          </p:cNvSpPr>
          <p:nvPr/>
        </p:nvSpPr>
        <p:spPr bwMode="auto">
          <a:xfrm>
            <a:off x="460832" y="1701312"/>
            <a:ext cx="4111168" cy="1727688"/>
          </a:xfrm>
          <a:prstGeom prst="rect">
            <a:avLst/>
          </a:prstGeom>
          <a:solidFill>
            <a:srgbClr val="EB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84992" tIns="42497" rIns="84992" bIns="42497"/>
          <a:lstStyle>
            <a:lvl1pPr marL="93663" indent="-93663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interface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CSSStyleSheet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: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stylesheets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::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StyleSheet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{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endParaRPr kumimoji="1" lang="it-IT" altLang="it-IT" sz="923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CSSRule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ownerRule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CSSRuleList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cssRules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unsigned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long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insertRule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(in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rule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, in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unsigned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long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index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)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void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deleteRule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(in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unsigned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long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index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};</a:t>
            </a: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/>
              <a:t>Il DOM di </a:t>
            </a:r>
            <a:r>
              <a:rPr lang="it-IT" altLang="it-IT" dirty="0" smtClean="0"/>
              <a:t>CSS</a:t>
            </a:r>
            <a:r>
              <a:rPr lang="it-IT" altLang="it-IT" dirty="0"/>
              <a:t/>
            </a:r>
            <a:br>
              <a:rPr lang="it-IT" altLang="it-IT" dirty="0"/>
            </a:br>
            <a:r>
              <a:rPr lang="it-IT" altLang="it-IT" sz="1846" dirty="0"/>
              <a:t>Interfacce </a:t>
            </a:r>
            <a:r>
              <a:rPr lang="it-IT" altLang="it-IT" sz="1846" dirty="0" err="1"/>
              <a:t>CSSRule</a:t>
            </a:r>
            <a:r>
              <a:rPr lang="it-IT" altLang="it-IT" sz="1846" dirty="0"/>
              <a:t> e </a:t>
            </a:r>
            <a:r>
              <a:rPr lang="it-IT" altLang="it-IT" sz="1846" dirty="0" err="1"/>
              <a:t>CSSStyleRule</a:t>
            </a:r>
            <a:endParaRPr lang="it-IT" altLang="it-IT" sz="1846" dirty="0"/>
          </a:p>
        </p:txBody>
      </p:sp>
      <p:sp>
        <p:nvSpPr>
          <p:cNvPr id="43010" name="Rectangle 4"/>
          <p:cNvSpPr>
            <a:spLocks noGrp="1" noChangeArrowheads="1"/>
          </p:cNvSpPr>
          <p:nvPr>
            <p:ph idx="1"/>
          </p:nvPr>
        </p:nvSpPr>
        <p:spPr>
          <a:xfrm>
            <a:off x="4572001" y="1701312"/>
            <a:ext cx="4393223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it-IT" altLang="it-IT" sz="2215"/>
              <a:t>L’interfaccia </a:t>
            </a:r>
            <a:r>
              <a:rPr lang="it-IT" altLang="it-IT" sz="2215" i="1"/>
              <a:t>CSSRule</a:t>
            </a:r>
            <a:r>
              <a:rPr lang="it-IT" altLang="it-IT" sz="2215"/>
              <a:t> rappresenta un generica regola CSS, come indicato dall’attributo </a:t>
            </a:r>
            <a:r>
              <a:rPr lang="it-IT" altLang="it-IT" sz="2215" i="1"/>
              <a:t>type</a:t>
            </a:r>
            <a:r>
              <a:rPr lang="it-IT" altLang="it-IT" sz="2215"/>
              <a:t>.</a:t>
            </a:r>
          </a:p>
          <a:p>
            <a:pPr lvl="1">
              <a:lnSpc>
                <a:spcPct val="80000"/>
              </a:lnSpc>
            </a:pPr>
            <a:r>
              <a:rPr lang="it-IT" altLang="it-IT" sz="1846"/>
              <a:t>Le regole più interessanti sono quelle di tipo STYLE_RULE, rappresentate dalla classe derivata CSSStyleRule.</a:t>
            </a:r>
          </a:p>
          <a:p>
            <a:pPr>
              <a:lnSpc>
                <a:spcPct val="80000"/>
              </a:lnSpc>
            </a:pPr>
            <a:r>
              <a:rPr lang="it-IT" altLang="it-IT" sz="2215"/>
              <a:t>Ogni </a:t>
            </a:r>
            <a:r>
              <a:rPr lang="it-IT" altLang="it-IT" sz="2215" i="1"/>
              <a:t>CSSStyleRule</a:t>
            </a:r>
            <a:r>
              <a:rPr lang="it-IT" altLang="it-IT" sz="2215"/>
              <a:t> rappresenta una singola regola di stile CSS.</a:t>
            </a:r>
          </a:p>
          <a:p>
            <a:pPr lvl="1">
              <a:lnSpc>
                <a:spcPct val="80000"/>
              </a:lnSpc>
            </a:pPr>
            <a:r>
              <a:rPr lang="it-IT" altLang="it-IT" sz="1846"/>
              <a:t>Una </a:t>
            </a:r>
            <a:r>
              <a:rPr lang="it-IT" altLang="it-IT" sz="1846" i="1"/>
              <a:t>CSSStyleRule</a:t>
            </a:r>
            <a:r>
              <a:rPr lang="it-IT" altLang="it-IT" sz="1846"/>
              <a:t> è composta da una stringa contenente il selettore della regola e la specifica degli attributi di stile, inseriti in una </a:t>
            </a:r>
            <a:r>
              <a:rPr lang="it-IT" altLang="it-IT" sz="1846" i="1"/>
              <a:t>CSSStyleDeclaration</a:t>
            </a:r>
            <a:r>
              <a:rPr lang="it-IT" altLang="it-IT" sz="1846"/>
              <a:t>.</a:t>
            </a:r>
          </a:p>
        </p:txBody>
      </p:sp>
      <p:sp>
        <p:nvSpPr>
          <p:cNvPr id="43012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144608" y="6353908"/>
            <a:ext cx="999392" cy="2110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769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5817" indent="-263776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55103" indent="-211021">
              <a:spcBef>
                <a:spcPct val="20000"/>
              </a:spcBef>
              <a:buClr>
                <a:schemeClr val="tx2"/>
              </a:buClr>
              <a:buChar char="•"/>
              <a:defRPr sz="2123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477145" indent="-211021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99186" indent="-211021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321227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743269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165310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587351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23EFCE6-2E62-4B2D-A0B7-5AA60A7C4685}" type="slidenum">
              <a:rPr lang="it-IT" altLang="it-IT" sz="831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it-IT" altLang="it-IT" sz="831"/>
          </a:p>
        </p:txBody>
      </p:sp>
      <p:sp>
        <p:nvSpPr>
          <p:cNvPr id="43014" name="Rectangle 5"/>
          <p:cNvSpPr>
            <a:spLocks noChangeArrowheads="1"/>
          </p:cNvSpPr>
          <p:nvPr/>
        </p:nvSpPr>
        <p:spPr bwMode="auto">
          <a:xfrm>
            <a:off x="460832" y="1701312"/>
            <a:ext cx="4111168" cy="3855426"/>
          </a:xfrm>
          <a:prstGeom prst="rect">
            <a:avLst/>
          </a:prstGeom>
          <a:solidFill>
            <a:srgbClr val="EB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84992" tIns="42497" rIns="84992" bIns="42497"/>
          <a:lstStyle>
            <a:lvl1pPr marL="93663" indent="-93663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interface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CSSRule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{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endParaRPr kumimoji="1" lang="it-IT" altLang="it-IT" sz="923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const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unsigned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short UNKNOWN_RULE = 0;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const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unsigned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short STYLE_RULE = 1;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const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unsigned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short CHARSET_RULE = 2;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const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unsigned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short IMPORT_RULE = 3;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const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unsigned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short MEDIA_RULE = 4;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const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unsigned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short FONT_FACE_RULE = 5;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const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unsigned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short PAGE_RULE = 6;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endParaRPr kumimoji="1" lang="it-IT" altLang="it-IT" sz="923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unsigned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short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type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cssText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CSSStyleSheet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parentStyleSheet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CSSRule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parentRule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};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endParaRPr kumimoji="1" lang="it-IT" altLang="it-IT" sz="923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endParaRPr kumimoji="1" lang="it-IT" altLang="it-IT" sz="923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interface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CSSStyleRule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: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CSSRule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{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endParaRPr kumimoji="1" lang="it-IT" altLang="it-IT" sz="923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selectorText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CSSStyleDeclaration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style;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};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endParaRPr kumimoji="1" lang="it-IT" altLang="it-IT" sz="923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/>
              <a:t>Il DOM di </a:t>
            </a:r>
            <a:r>
              <a:rPr lang="it-IT" altLang="it-IT" dirty="0" smtClean="0"/>
              <a:t>CSS</a:t>
            </a:r>
            <a:r>
              <a:rPr lang="it-IT" altLang="it-IT" dirty="0"/>
              <a:t/>
            </a:r>
            <a:br>
              <a:rPr lang="it-IT" altLang="it-IT" dirty="0"/>
            </a:br>
            <a:r>
              <a:rPr lang="it-IT" altLang="it-IT" sz="1846" dirty="0"/>
              <a:t>Interfaccia </a:t>
            </a:r>
            <a:r>
              <a:rPr lang="it-IT" altLang="it-IT" sz="1846" dirty="0" err="1"/>
              <a:t>CSSStyleDeclaration</a:t>
            </a:r>
            <a:endParaRPr lang="it-IT" altLang="it-IT" sz="1846" dirty="0"/>
          </a:p>
        </p:txBody>
      </p:sp>
      <p:sp>
        <p:nvSpPr>
          <p:cNvPr id="44034" name="Rectangle 4"/>
          <p:cNvSpPr>
            <a:spLocks noGrp="1" noChangeArrowheads="1"/>
          </p:cNvSpPr>
          <p:nvPr>
            <p:ph idx="1"/>
          </p:nvPr>
        </p:nvSpPr>
        <p:spPr>
          <a:xfrm>
            <a:off x="4572001" y="1701312"/>
            <a:ext cx="4393223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it-IT" altLang="it-IT" sz="1662"/>
              <a:t>Una </a:t>
            </a:r>
            <a:r>
              <a:rPr lang="it-IT" altLang="it-IT" sz="1662" i="1"/>
              <a:t>CSSStyleDeclaration</a:t>
            </a:r>
            <a:r>
              <a:rPr lang="it-IT" altLang="it-IT" sz="1662"/>
              <a:t> rappresenta un insieme di impostazioni per gli attributi di stile</a:t>
            </a:r>
          </a:p>
          <a:p>
            <a:pPr>
              <a:lnSpc>
                <a:spcPct val="80000"/>
              </a:lnSpc>
            </a:pPr>
            <a:r>
              <a:rPr lang="it-IT" altLang="it-IT" sz="1662"/>
              <a:t>Il metodo </a:t>
            </a:r>
            <a:r>
              <a:rPr lang="it-IT" altLang="it-IT" sz="1662" i="1"/>
              <a:t>item</a:t>
            </a:r>
            <a:r>
              <a:rPr lang="it-IT" altLang="it-IT" sz="1662"/>
              <a:t> permette di leggere il testo corrispondente a ciascuna impostazione (</a:t>
            </a:r>
            <a:r>
              <a:rPr lang="it-IT" altLang="it-IT" sz="1662" i="1"/>
              <a:t>length</a:t>
            </a:r>
            <a:r>
              <a:rPr lang="it-IT" altLang="it-IT" sz="1662"/>
              <a:t> è il numero totale di impostazioni)</a:t>
            </a:r>
          </a:p>
          <a:p>
            <a:pPr>
              <a:lnSpc>
                <a:spcPct val="80000"/>
              </a:lnSpc>
            </a:pPr>
            <a:r>
              <a:rPr lang="it-IT" altLang="it-IT" sz="1662"/>
              <a:t>E’ possibile leggere il valore e la priorità assegnati a un particolare attributo usando i metodi </a:t>
            </a:r>
            <a:r>
              <a:rPr lang="it-IT" altLang="it-IT" sz="1662" i="1"/>
              <a:t>getPropertyValue</a:t>
            </a:r>
            <a:r>
              <a:rPr lang="it-IT" altLang="it-IT" sz="1662"/>
              <a:t> e </a:t>
            </a:r>
            <a:r>
              <a:rPr lang="it-IT" altLang="it-IT" sz="1662" i="1"/>
              <a:t>getPropertyPriority</a:t>
            </a:r>
          </a:p>
          <a:p>
            <a:pPr>
              <a:lnSpc>
                <a:spcPct val="80000"/>
              </a:lnSpc>
            </a:pPr>
            <a:r>
              <a:rPr lang="it-IT" altLang="it-IT" sz="1662"/>
              <a:t>E’ infine possibile impostare o reimpostare il valore e la proprietà di uno specifico attributo attraverso il metodo </a:t>
            </a:r>
            <a:r>
              <a:rPr lang="it-IT" altLang="it-IT" sz="1662" i="1"/>
              <a:t>setProperty</a:t>
            </a:r>
            <a:r>
              <a:rPr lang="it-IT" altLang="it-IT" sz="1662"/>
              <a:t>, o eliminare l’impostazione di un attributo con </a:t>
            </a:r>
            <a:r>
              <a:rPr lang="it-IT" altLang="it-IT" sz="1662" i="1"/>
              <a:t>removeProperty</a:t>
            </a:r>
            <a:r>
              <a:rPr lang="it-IT" altLang="it-IT" sz="1662"/>
              <a:t>.</a:t>
            </a:r>
          </a:p>
          <a:p>
            <a:pPr>
              <a:lnSpc>
                <a:spcPct val="80000"/>
              </a:lnSpc>
            </a:pPr>
            <a:endParaRPr lang="it-IT" altLang="it-IT" sz="1662"/>
          </a:p>
        </p:txBody>
      </p:sp>
      <p:sp>
        <p:nvSpPr>
          <p:cNvPr id="44036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144608" y="6353908"/>
            <a:ext cx="999392" cy="2110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769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5817" indent="-263776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55103" indent="-211021">
              <a:spcBef>
                <a:spcPct val="20000"/>
              </a:spcBef>
              <a:buClr>
                <a:schemeClr val="tx2"/>
              </a:buClr>
              <a:buChar char="•"/>
              <a:defRPr sz="2123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477145" indent="-211021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99186" indent="-211021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321227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743269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165310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587351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1FD81A-2F97-4DCE-918E-EF8DFCEB6A9D}" type="slidenum">
              <a:rPr lang="it-IT" altLang="it-IT" sz="831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it-IT" altLang="it-IT" sz="831"/>
          </a:p>
        </p:txBody>
      </p:sp>
      <p:sp>
        <p:nvSpPr>
          <p:cNvPr id="44038" name="Rectangle 5"/>
          <p:cNvSpPr>
            <a:spLocks noChangeArrowheads="1"/>
          </p:cNvSpPr>
          <p:nvPr/>
        </p:nvSpPr>
        <p:spPr bwMode="auto">
          <a:xfrm>
            <a:off x="460832" y="1701313"/>
            <a:ext cx="4111168" cy="3389434"/>
          </a:xfrm>
          <a:prstGeom prst="rect">
            <a:avLst/>
          </a:prstGeom>
          <a:solidFill>
            <a:srgbClr val="EB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84992" tIns="42497" rIns="84992" bIns="42497"/>
          <a:lstStyle>
            <a:lvl1pPr marL="93663" indent="-93663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interface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CSSStyleDeclaration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{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endParaRPr kumimoji="1" lang="it-IT" altLang="it-IT" sz="923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cssText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endParaRPr kumimoji="1" lang="it-IT" altLang="it-IT" sz="923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getPropertyValue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(in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propertyName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endParaRPr kumimoji="1" lang="it-IT" altLang="it-IT" sz="923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CSSValue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getPropertyCSSValue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(in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propertyName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endParaRPr kumimoji="1" lang="it-IT" altLang="it-IT" sz="923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removeProperty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(in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propertyName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endParaRPr kumimoji="1" lang="it-IT" altLang="it-IT" sz="923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getPropertyPriority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(in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propertyName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endParaRPr kumimoji="1" lang="it-IT" altLang="it-IT" sz="923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void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setProperty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(in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propertyName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, in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value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, in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priority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endParaRPr kumimoji="1" lang="it-IT" altLang="it-IT" sz="923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unsigned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long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length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item(in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unsigned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long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index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CSSRule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parentRule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};</a:t>
            </a: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/>
              <a:t>Il DOM di </a:t>
            </a:r>
            <a:r>
              <a:rPr lang="it-IT" altLang="it-IT" dirty="0" smtClean="0"/>
              <a:t>CSS</a:t>
            </a:r>
            <a:r>
              <a:rPr lang="it-IT" altLang="it-IT" dirty="0"/>
              <a:t/>
            </a:r>
            <a:br>
              <a:rPr lang="it-IT" altLang="it-IT" dirty="0"/>
            </a:br>
            <a:r>
              <a:rPr lang="it-IT" altLang="it-IT" sz="1846" dirty="0"/>
              <a:t>Accesso allo stile di un elemento</a:t>
            </a:r>
          </a:p>
        </p:txBody>
      </p:sp>
      <p:sp>
        <p:nvSpPr>
          <p:cNvPr id="40962" name="Rectangle 4"/>
          <p:cNvSpPr>
            <a:spLocks noGrp="1" noChangeArrowheads="1"/>
          </p:cNvSpPr>
          <p:nvPr>
            <p:ph idx="1"/>
          </p:nvPr>
        </p:nvSpPr>
        <p:spPr>
          <a:xfrm>
            <a:off x="323851" y="3163766"/>
            <a:ext cx="8641373" cy="3109546"/>
          </a:xfrm>
        </p:spPr>
        <p:txBody>
          <a:bodyPr/>
          <a:lstStyle/>
          <a:p>
            <a:r>
              <a:rPr lang="it-IT" altLang="it-IT" sz="2215"/>
              <a:t>L’interfaccia </a:t>
            </a:r>
            <a:r>
              <a:rPr lang="it-IT" altLang="it-IT" sz="2215" i="1"/>
              <a:t>ViewCSS</a:t>
            </a:r>
            <a:r>
              <a:rPr lang="it-IT" altLang="it-IT" sz="2215"/>
              <a:t> permette di leggere lo stile </a:t>
            </a:r>
            <a:r>
              <a:rPr lang="it-IT" altLang="it-IT" sz="2215" i="1"/>
              <a:t>calcolato</a:t>
            </a:r>
            <a:r>
              <a:rPr lang="it-IT" altLang="it-IT" sz="2215"/>
              <a:t> per un elemento (che è di </a:t>
            </a:r>
            <a:r>
              <a:rPr lang="it-IT" altLang="it-IT" sz="2215" b="1"/>
              <a:t>sola lettura</a:t>
            </a:r>
            <a:r>
              <a:rPr lang="it-IT" altLang="it-IT" sz="2215"/>
              <a:t>). In Javascript, questa interfaccia è implementata dall’oggetto </a:t>
            </a:r>
            <a:r>
              <a:rPr lang="it-IT" altLang="it-IT" sz="2215" i="1"/>
              <a:t>window</a:t>
            </a:r>
            <a:r>
              <a:rPr lang="it-IT" altLang="it-IT" sz="2215"/>
              <a:t>.</a:t>
            </a:r>
          </a:p>
          <a:p>
            <a:r>
              <a:rPr lang="it-IT" altLang="it-IT" sz="2215"/>
              <a:t>L’interfaccia </a:t>
            </a:r>
            <a:r>
              <a:rPr lang="it-IT" altLang="it-IT" sz="2215" i="1"/>
              <a:t>ElementCSSInlineStyle</a:t>
            </a:r>
            <a:r>
              <a:rPr lang="it-IT" altLang="it-IT" sz="2215"/>
              <a:t> permette di </a:t>
            </a:r>
            <a:r>
              <a:rPr lang="it-IT" altLang="it-IT" sz="2215" b="1"/>
              <a:t>leggere e modificare</a:t>
            </a:r>
            <a:r>
              <a:rPr lang="it-IT" altLang="it-IT" sz="2215"/>
              <a:t> le regole di stile inserite nell’attributo </a:t>
            </a:r>
            <a:r>
              <a:rPr lang="it-IT" altLang="it-IT" sz="2215" i="1"/>
              <a:t>style</a:t>
            </a:r>
            <a:r>
              <a:rPr lang="it-IT" altLang="it-IT" sz="2215"/>
              <a:t> di un elemento. La classe HTMLElement implementa questa interfaccia nei browser che supportano il DOM di livello 2</a:t>
            </a:r>
          </a:p>
        </p:txBody>
      </p:sp>
      <p:sp>
        <p:nvSpPr>
          <p:cNvPr id="40964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144608" y="6353908"/>
            <a:ext cx="999392" cy="2110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769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5817" indent="-263776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55103" indent="-211021">
              <a:spcBef>
                <a:spcPct val="20000"/>
              </a:spcBef>
              <a:buClr>
                <a:schemeClr val="tx2"/>
              </a:buClr>
              <a:buChar char="•"/>
              <a:defRPr sz="2123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477145" indent="-211021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99186" indent="-211021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321227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743269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165310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587351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4C9755-D64D-407D-8F42-D6AA97A82DD4}" type="slidenum">
              <a:rPr lang="it-IT" altLang="it-IT" sz="831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it-IT" altLang="it-IT" sz="831"/>
          </a:p>
        </p:txBody>
      </p:sp>
      <p:sp>
        <p:nvSpPr>
          <p:cNvPr id="40966" name="Rectangle 5"/>
          <p:cNvSpPr>
            <a:spLocks noChangeArrowheads="1"/>
          </p:cNvSpPr>
          <p:nvPr/>
        </p:nvSpPr>
        <p:spPr bwMode="auto">
          <a:xfrm>
            <a:off x="460832" y="1701312"/>
            <a:ext cx="8432774" cy="1395046"/>
          </a:xfrm>
          <a:prstGeom prst="rect">
            <a:avLst/>
          </a:prstGeom>
          <a:solidFill>
            <a:srgbClr val="EB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84992" tIns="42497" rIns="84992" bIns="42497"/>
          <a:lstStyle>
            <a:lvl1pPr marL="93663" indent="-93663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interface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ViewCSS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: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views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::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AbstractView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{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CSSStyleDeclaration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getComputedStyle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(in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Element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elt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, in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pseudoElt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};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endParaRPr kumimoji="1" lang="it-IT" altLang="it-IT" sz="923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interface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ElementCSSInlineStyle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{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CSSStyleDeclaration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style;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};</a:t>
            </a: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/>
              <a:t>Il DOM di </a:t>
            </a:r>
            <a:r>
              <a:rPr lang="it-IT" altLang="it-IT" dirty="0" smtClean="0"/>
              <a:t>CSS</a:t>
            </a:r>
            <a:r>
              <a:rPr lang="it-IT" altLang="it-IT" dirty="0"/>
              <a:t/>
            </a:r>
            <a:br>
              <a:rPr lang="it-IT" altLang="it-IT" dirty="0"/>
            </a:br>
            <a:r>
              <a:rPr lang="it-IT" altLang="it-IT" sz="1846" dirty="0"/>
              <a:t>Interfaccia CSS2Properties</a:t>
            </a:r>
          </a:p>
        </p:txBody>
      </p:sp>
      <p:sp>
        <p:nvSpPr>
          <p:cNvPr id="45058" name="Rectangle 6"/>
          <p:cNvSpPr>
            <a:spLocks noGrp="1" noChangeArrowheads="1"/>
          </p:cNvSpPr>
          <p:nvPr>
            <p:ph idx="1"/>
          </p:nvPr>
        </p:nvSpPr>
        <p:spPr>
          <a:xfrm>
            <a:off x="323851" y="5622681"/>
            <a:ext cx="8641373" cy="650631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it-IT" altLang="it-IT" sz="1292" i="1"/>
              <a:t>CSSProperties</a:t>
            </a:r>
            <a:r>
              <a:rPr lang="it-IT" altLang="it-IT" sz="1292"/>
              <a:t> è un’interfaccia facoltativa per </a:t>
            </a:r>
            <a:r>
              <a:rPr lang="it-IT" altLang="it-IT" sz="1292" b="1"/>
              <a:t>l’accesso rapido alle proprietà CSS</a:t>
            </a:r>
            <a:r>
              <a:rPr lang="it-IT" altLang="it-IT" sz="1292"/>
              <a:t>, come alternativa all’uso di </a:t>
            </a:r>
            <a:r>
              <a:rPr lang="it-IT" altLang="it-IT" sz="1292" i="1"/>
              <a:t>getProperty</a:t>
            </a:r>
            <a:r>
              <a:rPr lang="it-IT" altLang="it-IT" sz="1292"/>
              <a:t> e </a:t>
            </a:r>
            <a:r>
              <a:rPr lang="it-IT" altLang="it-IT" sz="1292" i="1"/>
              <a:t>setProperty</a:t>
            </a:r>
            <a:r>
              <a:rPr lang="it-IT" altLang="it-IT" sz="1292"/>
              <a:t> dell’interfaccia </a:t>
            </a:r>
            <a:r>
              <a:rPr lang="it-IT" altLang="it-IT" sz="1292" i="1"/>
              <a:t>CSSStyleDeclaration</a:t>
            </a:r>
            <a:r>
              <a:rPr lang="it-IT" altLang="it-IT" sz="1292"/>
              <a:t>. Se adottata, è solitamente </a:t>
            </a:r>
            <a:r>
              <a:rPr lang="it-IT" altLang="it-IT" sz="1292" b="1"/>
              <a:t>presente in tutti gli oggetti che implementano anche l’interfaccia CSSStyleDeclaration</a:t>
            </a:r>
            <a:r>
              <a:rPr lang="it-IT" altLang="it-IT" sz="1292"/>
              <a:t>.</a:t>
            </a:r>
          </a:p>
        </p:txBody>
      </p:sp>
      <p:sp>
        <p:nvSpPr>
          <p:cNvPr id="45060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144608" y="6353908"/>
            <a:ext cx="999392" cy="2110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769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5817" indent="-263776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55103" indent="-211021">
              <a:spcBef>
                <a:spcPct val="20000"/>
              </a:spcBef>
              <a:buClr>
                <a:schemeClr val="tx2"/>
              </a:buClr>
              <a:buChar char="•"/>
              <a:defRPr sz="2123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477145" indent="-211021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99186" indent="-211021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321227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743269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165310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587351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E5FA71B-0C29-42BD-89F5-0C6A09CAADB5}" type="slidenum">
              <a:rPr lang="it-IT" altLang="it-IT" sz="831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it-IT" altLang="it-IT" sz="831"/>
          </a:p>
        </p:txBody>
      </p:sp>
      <p:sp>
        <p:nvSpPr>
          <p:cNvPr id="45062" name="Rectangle 5"/>
          <p:cNvSpPr>
            <a:spLocks noChangeArrowheads="1"/>
          </p:cNvSpPr>
          <p:nvPr/>
        </p:nvSpPr>
        <p:spPr bwMode="auto">
          <a:xfrm>
            <a:off x="460832" y="1701312"/>
            <a:ext cx="8432774" cy="3855426"/>
          </a:xfrm>
          <a:prstGeom prst="rect">
            <a:avLst/>
          </a:prstGeom>
          <a:solidFill>
            <a:srgbClr val="EB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84992" tIns="42497" rIns="84992" bIns="42497"/>
          <a:lstStyle>
            <a:lvl1pPr marL="93663" indent="-93663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interface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CSS2Properties {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background;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backgroundAttachment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backgroundColor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backgroundImage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backgroundPosition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backgroundRepeat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border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borderCollapse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borderColor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borderSpacing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borderStyle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borderTop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borderRight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borderBottom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borderLeft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borderTopColor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borderRightColor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borderBottomColor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borderLeftColor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borderTopStyle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borderRightStyle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borderBottomStyle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borderLeftStyle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borderTopWidth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borderRightWidth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borderBottomWidth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borderLeftWidth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borderWidth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bottom;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clear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clip;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color;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content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counterIncrement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counterReset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cursor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direction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display;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cssFloat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font;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fontFamily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fontSize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fontSizeAdjust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fontStretch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fontStyle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fontVariant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fontWeight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height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left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letterSpacing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lineHeight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listStyle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listStyleImage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listStylePosition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listStyleType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margin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marginTop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marginRight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marginBottom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marginLeft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maxHeight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maxWidth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minHeight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minWidth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overflow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padding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paddingTop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paddingRight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paddingBottom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paddingLeft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position; 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quotes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right;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size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textAlign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textDecoration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textIndent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textShadow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textTransform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top;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verticalAlign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visibility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width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wordSpacing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738" dirty="0" err="1">
                <a:solidFill>
                  <a:srgbClr val="000000"/>
                </a:solidFill>
                <a:latin typeface="Verdana" panose="020B0604030504040204" pitchFamily="34" charset="0"/>
              </a:rPr>
              <a:t>zIndex</a:t>
            </a: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738" dirty="0">
                <a:solidFill>
                  <a:srgbClr val="000000"/>
                </a:solidFill>
                <a:latin typeface="Verdana" panose="020B0604030504040204" pitchFamily="34" charset="0"/>
              </a:rPr>
              <a:t>};</a:t>
            </a: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Il Modello ad Eventi del DOM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it-IT" smtClean="0"/>
              <a:t>Il modello ad eventi del DOM, presente a partire dal livello 2, fornisce le interfacce e la semantica di un generico sistema di gestione degli eventi per i documenti HTML.</a:t>
            </a:r>
          </a:p>
          <a:p>
            <a:r>
              <a:rPr lang="it-IT" altLang="it-IT" smtClean="0"/>
              <a:t>Il modello DOM è costruito a partire da un sottoinsieme comune delle funzionalità custom presenti nei vari browser, in modo da garantire una certa interoperabilità.</a:t>
            </a:r>
          </a:p>
        </p:txBody>
      </p:sp>
      <p:sp>
        <p:nvSpPr>
          <p:cNvPr id="46084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144608" y="6353908"/>
            <a:ext cx="999392" cy="2110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769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5817" indent="-263776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55103" indent="-211021">
              <a:spcBef>
                <a:spcPct val="20000"/>
              </a:spcBef>
              <a:buClr>
                <a:schemeClr val="tx2"/>
              </a:buClr>
              <a:buChar char="•"/>
              <a:defRPr sz="2123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477145" indent="-211021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99186" indent="-211021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321227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743269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165310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587351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9C8D3A4-E7A1-4696-B19F-DF819E4DC61C}" type="slidenum">
              <a:rPr lang="it-IT" altLang="it-IT" sz="831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it-IT" altLang="it-IT" sz="831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Event Bubbling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it-IT" sz="2215"/>
              <a:t>Ogni evento ha un elemento target, che è quello sul quale è stato generato.</a:t>
            </a:r>
          </a:p>
          <a:p>
            <a:pPr lvl="1"/>
            <a:r>
              <a:rPr lang="it-IT" altLang="it-IT" sz="1846"/>
              <a:t>Ad esempio, il click su un testo genera un evento click sul paragrafo che contiene quel testo.</a:t>
            </a:r>
          </a:p>
          <a:p>
            <a:pPr lvl="1"/>
            <a:r>
              <a:rPr lang="it-IT" altLang="it-IT" sz="1846"/>
              <a:t>(!) Il target viene determinato esaminando la struttura DOM, che a volte può differire da quanto l’utente “vede”!</a:t>
            </a:r>
          </a:p>
          <a:p>
            <a:r>
              <a:rPr lang="it-IT" altLang="it-IT" sz="2215"/>
              <a:t>Dopo aver attivato l’eventuale event handler del target, l’evento viene riproposto a tutti gli elementi antenati del target secondo la gerarchia DOM, nell’ordine, fino ad arrivare all’oggetto document. Questo comportamento prende il nome di </a:t>
            </a:r>
            <a:r>
              <a:rPr lang="it-IT" altLang="it-IT" sz="2215" i="1"/>
              <a:t>event bubbling</a:t>
            </a:r>
            <a:r>
              <a:rPr lang="it-IT" altLang="it-IT" sz="2215"/>
              <a:t>.</a:t>
            </a:r>
          </a:p>
          <a:p>
            <a:pPr lvl="1"/>
            <a:r>
              <a:rPr lang="it-IT" altLang="it-IT" sz="1846"/>
              <a:t>(i) Come vedremo, è possibile arrestare il bubbling dopo aver catturato un evento.</a:t>
            </a:r>
          </a:p>
        </p:txBody>
      </p:sp>
      <p:sp>
        <p:nvSpPr>
          <p:cNvPr id="47108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144608" y="6353908"/>
            <a:ext cx="999392" cy="2110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769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5817" indent="-263776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55103" indent="-211021">
              <a:spcBef>
                <a:spcPct val="20000"/>
              </a:spcBef>
              <a:buClr>
                <a:schemeClr val="tx2"/>
              </a:buClr>
              <a:buChar char="•"/>
              <a:defRPr sz="2123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477145" indent="-211021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99186" indent="-211021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321227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743269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165310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587351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E509F94-24E5-4336-BAD3-8B537298EFD8}" type="slidenum">
              <a:rPr lang="it-IT" altLang="it-IT" sz="831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it-IT" altLang="it-IT" sz="831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Il DOM XML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it-IT" smtClean="0"/>
              <a:t>Esistono varie versioni del DOM, strutturate in </a:t>
            </a:r>
            <a:r>
              <a:rPr lang="it-IT" altLang="it-IT" i="1" smtClean="0"/>
              <a:t>livelli</a:t>
            </a:r>
            <a:r>
              <a:rPr lang="it-IT" altLang="it-IT" smtClean="0"/>
              <a:t>:</a:t>
            </a:r>
          </a:p>
          <a:p>
            <a:pPr lvl="1"/>
            <a:r>
              <a:rPr lang="it-IT" altLang="it-IT" b="1" smtClean="0"/>
              <a:t>Livello 1</a:t>
            </a:r>
            <a:r>
              <a:rPr lang="it-IT" altLang="it-IT" smtClean="0"/>
              <a:t>: definisce gli elementi DOM di base con interfacce contenenti i metodi e gli attributi di uso più comune.</a:t>
            </a:r>
          </a:p>
          <a:p>
            <a:pPr lvl="1"/>
            <a:r>
              <a:rPr lang="it-IT" altLang="it-IT" b="1" smtClean="0"/>
              <a:t>Livello 2</a:t>
            </a:r>
            <a:r>
              <a:rPr lang="it-IT" altLang="it-IT" smtClean="0"/>
              <a:t>: Modifica alcuni metodi del livello 1, e introduce il supporto ai </a:t>
            </a:r>
            <a:r>
              <a:rPr lang="it-IT" altLang="it-IT" i="1" smtClean="0"/>
              <a:t>namespaces</a:t>
            </a:r>
            <a:r>
              <a:rPr lang="it-IT" altLang="it-IT" smtClean="0"/>
              <a:t> e alla </a:t>
            </a:r>
            <a:r>
              <a:rPr lang="it-IT" altLang="it-IT" i="1" smtClean="0"/>
              <a:t>clonazione</a:t>
            </a:r>
            <a:r>
              <a:rPr lang="it-IT" altLang="it-IT" smtClean="0"/>
              <a:t> dei nodi.</a:t>
            </a:r>
          </a:p>
          <a:p>
            <a:pPr lvl="1"/>
            <a:r>
              <a:rPr lang="it-IT" altLang="it-IT" b="1" smtClean="0"/>
              <a:t>Livello 3</a:t>
            </a:r>
            <a:r>
              <a:rPr lang="it-IT" altLang="it-IT" smtClean="0"/>
              <a:t>: Introduce nuovi metodi e interfacce per una </a:t>
            </a:r>
            <a:r>
              <a:rPr lang="it-IT" altLang="it-IT" i="1" smtClean="0"/>
              <a:t>navigazione</a:t>
            </a:r>
            <a:r>
              <a:rPr lang="it-IT" altLang="it-IT" smtClean="0"/>
              <a:t> più rapida nel documento, per il supporto dei </a:t>
            </a:r>
            <a:r>
              <a:rPr lang="it-IT" altLang="it-IT" i="1" smtClean="0"/>
              <a:t>tipi</a:t>
            </a:r>
            <a:r>
              <a:rPr lang="it-IT" altLang="it-IT" smtClean="0"/>
              <a:t> di nodo e per la </a:t>
            </a:r>
            <a:r>
              <a:rPr lang="it-IT" altLang="it-IT" i="1" smtClean="0"/>
              <a:t>serializzazione</a:t>
            </a:r>
            <a:r>
              <a:rPr lang="it-IT" altLang="it-IT" smtClean="0"/>
              <a:t>.</a:t>
            </a:r>
          </a:p>
        </p:txBody>
      </p:sp>
      <p:sp>
        <p:nvSpPr>
          <p:cNvPr id="12292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144608" y="6353908"/>
            <a:ext cx="999392" cy="2110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769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5817" indent="-263776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55103" indent="-211021">
              <a:spcBef>
                <a:spcPct val="20000"/>
              </a:spcBef>
              <a:buClr>
                <a:schemeClr val="tx2"/>
              </a:buClr>
              <a:buChar char="•"/>
              <a:defRPr sz="2123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477145" indent="-211021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99186" indent="-211021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321227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743269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165310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587351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C0F06DE-DDD2-4695-B5F3-A2D61D8DFAFE}" type="slidenum">
              <a:rPr lang="it-IT" altLang="it-IT" sz="831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it-IT" altLang="it-IT" sz="831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Event Bubbling</a:t>
            </a:r>
          </a:p>
        </p:txBody>
      </p:sp>
      <p:sp>
        <p:nvSpPr>
          <p:cNvPr id="48130" name="Rectangle 18"/>
          <p:cNvSpPr>
            <a:spLocks noGrp="1" noChangeArrowheads="1"/>
          </p:cNvSpPr>
          <p:nvPr>
            <p:ph idx="1"/>
          </p:nvPr>
        </p:nvSpPr>
        <p:spPr>
          <a:xfrm>
            <a:off x="4717073" y="3562351"/>
            <a:ext cx="4248150" cy="27109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it-IT" altLang="it-IT" sz="2215"/>
              <a:t>Un click sul testo del paragrafo attiva un processo di bubbling che “mostra” l’evento a tutti gli handlers registrati per tale tipo di evento che si trovano tra gli antenati dell’elemento &lt;p&gt; attivato.</a:t>
            </a:r>
          </a:p>
        </p:txBody>
      </p:sp>
      <p:sp>
        <p:nvSpPr>
          <p:cNvPr id="48132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144608" y="6353908"/>
            <a:ext cx="999392" cy="2110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769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5817" indent="-263776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55103" indent="-211021">
              <a:spcBef>
                <a:spcPct val="20000"/>
              </a:spcBef>
              <a:buClr>
                <a:schemeClr val="tx2"/>
              </a:buClr>
              <a:buChar char="•"/>
              <a:defRPr sz="2123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477145" indent="-211021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99186" indent="-211021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321227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743269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165310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587351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E3071C-627E-4435-A111-4C0E26841C0D}" type="slidenum">
              <a:rPr lang="it-IT" altLang="it-IT" sz="831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it-IT" altLang="it-IT" sz="831"/>
          </a:p>
        </p:txBody>
      </p:sp>
      <p:sp>
        <p:nvSpPr>
          <p:cNvPr id="48134" name="Rectangle 4"/>
          <p:cNvSpPr>
            <a:spLocks noChangeArrowheads="1"/>
          </p:cNvSpPr>
          <p:nvPr/>
        </p:nvSpPr>
        <p:spPr bwMode="auto">
          <a:xfrm>
            <a:off x="4717073" y="1701312"/>
            <a:ext cx="4176533" cy="1727688"/>
          </a:xfrm>
          <a:prstGeom prst="rect">
            <a:avLst/>
          </a:prstGeom>
          <a:solidFill>
            <a:srgbClr val="EB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3176" tIns="33176" rIns="33176" bIns="33176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b="1">
                <a:solidFill>
                  <a:srgbClr val="000000"/>
                </a:solidFill>
                <a:latin typeface="Verdana" panose="020B0604030504040204" pitchFamily="34" charset="0"/>
              </a:rPr>
              <a:t>&lt;html&gt;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b="1">
                <a:solidFill>
                  <a:srgbClr val="000000"/>
                </a:solidFill>
                <a:latin typeface="Verdana" panose="020B0604030504040204" pitchFamily="34" charset="0"/>
              </a:rPr>
              <a:t>	&lt;body&gt;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b="1">
                <a:solidFill>
                  <a:srgbClr val="000000"/>
                </a:solidFill>
                <a:latin typeface="Verdana" panose="020B0604030504040204" pitchFamily="34" charset="0"/>
              </a:rPr>
              <a:t>		&lt;div&gt;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b="1">
                <a:solidFill>
                  <a:srgbClr val="000000"/>
                </a:solidFill>
                <a:latin typeface="Verdana" panose="020B0604030504040204" pitchFamily="34" charset="0"/>
              </a:rPr>
              <a:t>			&lt;p&gt;Testo&lt;/p&gt;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b="1">
                <a:solidFill>
                  <a:srgbClr val="000000"/>
                </a:solidFill>
                <a:latin typeface="Verdana" panose="020B0604030504040204" pitchFamily="34" charset="0"/>
              </a:rPr>
              <a:t>		&lt;/div&gt;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b="1">
                <a:solidFill>
                  <a:srgbClr val="000000"/>
                </a:solidFill>
                <a:latin typeface="Verdana" panose="020B0604030504040204" pitchFamily="34" charset="0"/>
              </a:rPr>
              <a:t>	&lt;/body&gt;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b="1">
                <a:solidFill>
                  <a:srgbClr val="000000"/>
                </a:solidFill>
                <a:latin typeface="Verdana" panose="020B0604030504040204" pitchFamily="34" charset="0"/>
              </a:rPr>
              <a:t>&lt;/html&gt;</a:t>
            </a:r>
          </a:p>
        </p:txBody>
      </p:sp>
      <p:sp>
        <p:nvSpPr>
          <p:cNvPr id="579589" name="Rectangle 5"/>
          <p:cNvSpPr>
            <a:spLocks noChangeArrowheads="1"/>
          </p:cNvSpPr>
          <p:nvPr/>
        </p:nvSpPr>
        <p:spPr bwMode="auto">
          <a:xfrm flipH="1">
            <a:off x="1330570" y="2898531"/>
            <a:ext cx="2952750" cy="199292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Bottom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lIns="49846" tIns="9969" rIns="49846" bIns="9969" anchor="ctr">
            <a:flatTx/>
          </a:bodyPr>
          <a:lstStyle/>
          <a:p>
            <a:pPr algn="ctr" eaLnBrk="1" hangingPunct="1">
              <a:defRPr/>
            </a:pPr>
            <a:r>
              <a:rPr lang="it-IT" sz="1477" b="1">
                <a:effectLst>
                  <a:outerShdw blurRad="38100" dist="38100" dir="2700000" algn="tl">
                    <a:srgbClr val="C0C0C0"/>
                  </a:outerShdw>
                </a:effectLst>
              </a:rPr>
              <a:t>body</a:t>
            </a:r>
          </a:p>
        </p:txBody>
      </p:sp>
      <p:sp>
        <p:nvSpPr>
          <p:cNvPr id="579591" name="Rectangle 7"/>
          <p:cNvSpPr>
            <a:spLocks noChangeArrowheads="1"/>
          </p:cNvSpPr>
          <p:nvPr/>
        </p:nvSpPr>
        <p:spPr bwMode="auto">
          <a:xfrm flipH="1">
            <a:off x="1330570" y="3496408"/>
            <a:ext cx="2952750" cy="199292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Bottom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lIns="49846" tIns="9969" rIns="49846" bIns="9969" anchor="ctr">
            <a:flatTx/>
          </a:bodyPr>
          <a:lstStyle/>
          <a:p>
            <a:pPr algn="ctr" eaLnBrk="1" hangingPunct="1">
              <a:defRPr/>
            </a:pPr>
            <a:r>
              <a:rPr lang="it-IT" sz="1477" b="1">
                <a:effectLst>
                  <a:outerShdw blurRad="38100" dist="38100" dir="2700000" algn="tl">
                    <a:srgbClr val="C0C0C0"/>
                  </a:outerShdw>
                </a:effectLst>
              </a:rPr>
              <a:t>div</a:t>
            </a:r>
          </a:p>
        </p:txBody>
      </p:sp>
      <p:sp>
        <p:nvSpPr>
          <p:cNvPr id="579592" name="Rectangle 8"/>
          <p:cNvSpPr>
            <a:spLocks noChangeArrowheads="1"/>
          </p:cNvSpPr>
          <p:nvPr/>
        </p:nvSpPr>
        <p:spPr bwMode="auto">
          <a:xfrm flipH="1">
            <a:off x="1330570" y="4095751"/>
            <a:ext cx="2952750" cy="199292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Bottom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lIns="49846" tIns="9969" rIns="49846" bIns="9969" anchor="ctr">
            <a:flatTx/>
          </a:bodyPr>
          <a:lstStyle/>
          <a:p>
            <a:pPr algn="ctr" eaLnBrk="1" hangingPunct="1">
              <a:defRPr/>
            </a:pPr>
            <a:r>
              <a:rPr lang="it-IT" sz="1477" b="1"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</a:p>
        </p:txBody>
      </p:sp>
      <p:sp>
        <p:nvSpPr>
          <p:cNvPr id="579593" name="Rectangle 9"/>
          <p:cNvSpPr>
            <a:spLocks noChangeArrowheads="1"/>
          </p:cNvSpPr>
          <p:nvPr/>
        </p:nvSpPr>
        <p:spPr bwMode="auto">
          <a:xfrm flipH="1">
            <a:off x="1330570" y="1701312"/>
            <a:ext cx="2952750" cy="199292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Bottom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lIns="49846" tIns="9969" rIns="49846" bIns="9969" anchor="ctr">
            <a:flatTx/>
          </a:bodyPr>
          <a:lstStyle/>
          <a:p>
            <a:pPr algn="ctr" eaLnBrk="1" hangingPunct="1">
              <a:defRPr/>
            </a:pPr>
            <a:r>
              <a:rPr lang="it-IT" sz="1477" b="1">
                <a:effectLst>
                  <a:outerShdw blurRad="38100" dist="38100" dir="2700000" algn="tl">
                    <a:srgbClr val="C0C0C0"/>
                  </a:outerShdw>
                </a:effectLst>
              </a:rPr>
              <a:t>document</a:t>
            </a:r>
          </a:p>
        </p:txBody>
      </p:sp>
      <p:sp>
        <p:nvSpPr>
          <p:cNvPr id="579594" name="Rectangle 10"/>
          <p:cNvSpPr>
            <a:spLocks noChangeArrowheads="1"/>
          </p:cNvSpPr>
          <p:nvPr/>
        </p:nvSpPr>
        <p:spPr bwMode="auto">
          <a:xfrm flipH="1">
            <a:off x="1330570" y="2300654"/>
            <a:ext cx="2952750" cy="199292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Bottom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lIns="49846" tIns="9969" rIns="49846" bIns="9969" anchor="ctr">
            <a:flatTx/>
          </a:bodyPr>
          <a:lstStyle/>
          <a:p>
            <a:pPr algn="ctr" eaLnBrk="1" hangingPunct="1">
              <a:defRPr/>
            </a:pPr>
            <a:r>
              <a:rPr lang="it-IT" sz="1477" b="1">
                <a:effectLst>
                  <a:outerShdw blurRad="38100" dist="38100" dir="2700000" algn="tl">
                    <a:srgbClr val="C0C0C0"/>
                  </a:outerShdw>
                </a:effectLst>
              </a:rPr>
              <a:t>html</a:t>
            </a:r>
          </a:p>
        </p:txBody>
      </p:sp>
      <p:sp>
        <p:nvSpPr>
          <p:cNvPr id="579597" name="AutoShape 13"/>
          <p:cNvSpPr>
            <a:spLocks noChangeArrowheads="1"/>
          </p:cNvSpPr>
          <p:nvPr/>
        </p:nvSpPr>
        <p:spPr bwMode="auto">
          <a:xfrm rot="5400000" flipH="1">
            <a:off x="1922586" y="3607777"/>
            <a:ext cx="3855426" cy="575896"/>
          </a:xfrm>
          <a:custGeom>
            <a:avLst/>
            <a:gdLst>
              <a:gd name="G0" fmla="+- 19327 0 0"/>
              <a:gd name="G1" fmla="+- 5712 0 0"/>
              <a:gd name="G2" fmla="+- 21600 0 5712"/>
              <a:gd name="G3" fmla="+- 10800 0 5712"/>
              <a:gd name="G4" fmla="+- 21600 0 19327"/>
              <a:gd name="G5" fmla="*/ G4 G3 10800"/>
              <a:gd name="G6" fmla="+- 21600 0 G5"/>
              <a:gd name="T0" fmla="*/ 19327 w 21600"/>
              <a:gd name="T1" fmla="*/ 0 h 21600"/>
              <a:gd name="T2" fmla="*/ 0 w 21600"/>
              <a:gd name="T3" fmla="*/ 10800 h 21600"/>
              <a:gd name="T4" fmla="*/ 19327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9327" y="0"/>
                </a:moveTo>
                <a:lnTo>
                  <a:pt x="19327" y="5712"/>
                </a:lnTo>
                <a:lnTo>
                  <a:pt x="3375" y="5712"/>
                </a:lnTo>
                <a:lnTo>
                  <a:pt x="3375" y="15888"/>
                </a:lnTo>
                <a:lnTo>
                  <a:pt x="19327" y="15888"/>
                </a:lnTo>
                <a:lnTo>
                  <a:pt x="19327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712"/>
                </a:moveTo>
                <a:lnTo>
                  <a:pt x="1350" y="15888"/>
                </a:lnTo>
                <a:lnTo>
                  <a:pt x="2700" y="15888"/>
                </a:lnTo>
                <a:lnTo>
                  <a:pt x="2700" y="5712"/>
                </a:lnTo>
                <a:close/>
              </a:path>
              <a:path w="21600" h="21600">
                <a:moveTo>
                  <a:pt x="0" y="5712"/>
                </a:moveTo>
                <a:lnTo>
                  <a:pt x="0" y="15888"/>
                </a:lnTo>
                <a:lnTo>
                  <a:pt x="675" y="15888"/>
                </a:lnTo>
                <a:lnTo>
                  <a:pt x="675" y="5712"/>
                </a:lnTo>
                <a:close/>
              </a:path>
            </a:pathLst>
          </a:cu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Bottom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r" eaLnBrk="1" hangingPunct="1">
              <a:defRPr/>
            </a:pPr>
            <a:r>
              <a:rPr lang="it-IT" sz="1662" b="1">
                <a:effectLst>
                  <a:outerShdw blurRad="38100" dist="38100" dir="2700000" algn="tl">
                    <a:srgbClr val="C0C0C0"/>
                  </a:outerShdw>
                </a:effectLst>
              </a:rPr>
              <a:t>click</a:t>
            </a:r>
          </a:p>
        </p:txBody>
      </p:sp>
      <p:sp>
        <p:nvSpPr>
          <p:cNvPr id="48141" name="AutoShape 14"/>
          <p:cNvSpPr>
            <a:spLocks/>
          </p:cNvSpPr>
          <p:nvPr/>
        </p:nvSpPr>
        <p:spPr bwMode="auto">
          <a:xfrm>
            <a:off x="1043354" y="1902070"/>
            <a:ext cx="143608" cy="2060331"/>
          </a:xfrm>
          <a:prstGeom prst="leftBrace">
            <a:avLst>
              <a:gd name="adj1" fmla="val 43639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2215">
              <a:latin typeface="Verdana" panose="020B0604030504040204" pitchFamily="34" charset="0"/>
            </a:endParaRPr>
          </a:p>
        </p:txBody>
      </p:sp>
      <p:sp>
        <p:nvSpPr>
          <p:cNvPr id="48142" name="Text Box 15"/>
          <p:cNvSpPr txBox="1">
            <a:spLocks noChangeArrowheads="1"/>
          </p:cNvSpPr>
          <p:nvPr/>
        </p:nvSpPr>
        <p:spPr bwMode="auto">
          <a:xfrm>
            <a:off x="178777" y="2776905"/>
            <a:ext cx="1225062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108" b="1">
                <a:latin typeface="Verdana" panose="020B0604030504040204" pitchFamily="34" charset="0"/>
              </a:rPr>
              <a:t>bubbling</a:t>
            </a:r>
          </a:p>
        </p:txBody>
      </p:sp>
      <p:sp>
        <p:nvSpPr>
          <p:cNvPr id="48143" name="Text Box 16"/>
          <p:cNvSpPr txBox="1">
            <a:spLocks noChangeArrowheads="1"/>
          </p:cNvSpPr>
          <p:nvPr/>
        </p:nvSpPr>
        <p:spPr bwMode="auto">
          <a:xfrm>
            <a:off x="178777" y="4173416"/>
            <a:ext cx="1225062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108" b="1">
                <a:latin typeface="Verdana" panose="020B0604030504040204" pitchFamily="34" charset="0"/>
              </a:rPr>
              <a:t>target</a:t>
            </a: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Event Capturing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it-IT" smtClean="0"/>
              <a:t>Nell’</a:t>
            </a:r>
            <a:r>
              <a:rPr lang="it-IT" altLang="it-IT" i="1" smtClean="0"/>
              <a:t>event capturing</a:t>
            </a:r>
            <a:r>
              <a:rPr lang="it-IT" altLang="it-IT" smtClean="0"/>
              <a:t>, gli eventi percorrono la gerarchia nel senso opposto al bubbling.</a:t>
            </a:r>
          </a:p>
          <a:p>
            <a:r>
              <a:rPr lang="it-IT" altLang="it-IT" smtClean="0"/>
              <a:t>L’evento viene proposto a tutti gli elementi antenati del target secondo la gerarchia DOM, nell’ordine, a partire da document fino ad arrivare all’oggetto che ha generato l’evento.</a:t>
            </a:r>
          </a:p>
          <a:p>
            <a:r>
              <a:rPr lang="it-IT" altLang="it-IT" smtClean="0"/>
              <a:t>I browser effettuano sempre prima una </a:t>
            </a:r>
            <a:r>
              <a:rPr lang="it-IT" altLang="it-IT" i="1" smtClean="0"/>
              <a:t>fase di capturing</a:t>
            </a:r>
            <a:r>
              <a:rPr lang="it-IT" altLang="it-IT" smtClean="0"/>
              <a:t> e poi una </a:t>
            </a:r>
            <a:r>
              <a:rPr lang="it-IT" altLang="it-IT" i="1" smtClean="0"/>
              <a:t>fase di bubbling</a:t>
            </a:r>
            <a:r>
              <a:rPr lang="it-IT" altLang="it-IT" smtClean="0"/>
              <a:t> per ogni evento generato. Gli handlers possono essere registrati per rispondere a una sola delle due fasi.</a:t>
            </a:r>
          </a:p>
        </p:txBody>
      </p:sp>
      <p:sp>
        <p:nvSpPr>
          <p:cNvPr id="49156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144608" y="6353908"/>
            <a:ext cx="999392" cy="2110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769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5817" indent="-263776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55103" indent="-211021">
              <a:spcBef>
                <a:spcPct val="20000"/>
              </a:spcBef>
              <a:buClr>
                <a:schemeClr val="tx2"/>
              </a:buClr>
              <a:buChar char="•"/>
              <a:defRPr sz="2123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477145" indent="-211021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99186" indent="-211021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321227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743269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165310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587351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649A739-6812-4FB4-8009-1ABF962A6B7A}" type="slidenum">
              <a:rPr lang="it-IT" altLang="it-IT" sz="831"/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it-IT" altLang="it-IT" sz="831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Event Capturing</a:t>
            </a:r>
          </a:p>
        </p:txBody>
      </p:sp>
      <p:sp>
        <p:nvSpPr>
          <p:cNvPr id="50178" name="Rectangle 13"/>
          <p:cNvSpPr>
            <a:spLocks noGrp="1" noChangeArrowheads="1"/>
          </p:cNvSpPr>
          <p:nvPr>
            <p:ph idx="1"/>
          </p:nvPr>
        </p:nvSpPr>
        <p:spPr>
          <a:xfrm>
            <a:off x="4717073" y="3562351"/>
            <a:ext cx="4248150" cy="27109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it-IT" altLang="it-IT" sz="2215"/>
              <a:t>Un click sul testo del paragrafo attiva un processo di capturing che “mostra” </a:t>
            </a:r>
            <a:r>
              <a:rPr lang="it-IT" altLang="it-IT" sz="2215" i="1"/>
              <a:t>prima</a:t>
            </a:r>
            <a:r>
              <a:rPr lang="it-IT" altLang="it-IT" sz="2215"/>
              <a:t> l’evento a tutti gli handlers registrati per tale tipo di evento </a:t>
            </a:r>
            <a:r>
              <a:rPr lang="it-IT" altLang="it-IT" sz="2215" i="1"/>
              <a:t>in modalità capture</a:t>
            </a:r>
            <a:r>
              <a:rPr lang="it-IT" altLang="it-IT" sz="2215"/>
              <a:t> che si trovano tra gli antenati dell’elemento &lt;p&gt; attivato.</a:t>
            </a:r>
          </a:p>
        </p:txBody>
      </p:sp>
      <p:sp>
        <p:nvSpPr>
          <p:cNvPr id="50180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144608" y="6353908"/>
            <a:ext cx="999392" cy="2110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769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5817" indent="-263776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55103" indent="-211021">
              <a:spcBef>
                <a:spcPct val="20000"/>
              </a:spcBef>
              <a:buClr>
                <a:schemeClr val="tx2"/>
              </a:buClr>
              <a:buChar char="•"/>
              <a:defRPr sz="2123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477145" indent="-211021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99186" indent="-211021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321227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743269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165310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587351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B2747ED-6338-4062-A175-F553A727187C}" type="slidenum">
              <a:rPr lang="it-IT" altLang="it-IT" sz="831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it-IT" altLang="it-IT" sz="831"/>
          </a:p>
        </p:txBody>
      </p:sp>
      <p:sp>
        <p:nvSpPr>
          <p:cNvPr id="50182" name="Rectangle 3"/>
          <p:cNvSpPr>
            <a:spLocks noChangeArrowheads="1"/>
          </p:cNvSpPr>
          <p:nvPr/>
        </p:nvSpPr>
        <p:spPr bwMode="auto">
          <a:xfrm>
            <a:off x="4717073" y="1701312"/>
            <a:ext cx="4176533" cy="1727688"/>
          </a:xfrm>
          <a:prstGeom prst="rect">
            <a:avLst/>
          </a:prstGeom>
          <a:solidFill>
            <a:srgbClr val="EB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3176" tIns="33176" rIns="33176" bIns="33176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b="1">
                <a:solidFill>
                  <a:srgbClr val="000000"/>
                </a:solidFill>
                <a:latin typeface="Verdana" panose="020B0604030504040204" pitchFamily="34" charset="0"/>
              </a:rPr>
              <a:t>&lt;html&gt;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b="1">
                <a:solidFill>
                  <a:srgbClr val="000000"/>
                </a:solidFill>
                <a:latin typeface="Verdana" panose="020B0604030504040204" pitchFamily="34" charset="0"/>
              </a:rPr>
              <a:t>	&lt;body&gt;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b="1">
                <a:solidFill>
                  <a:srgbClr val="000000"/>
                </a:solidFill>
                <a:latin typeface="Verdana" panose="020B0604030504040204" pitchFamily="34" charset="0"/>
              </a:rPr>
              <a:t>		&lt;div&gt;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b="1">
                <a:solidFill>
                  <a:srgbClr val="000000"/>
                </a:solidFill>
                <a:latin typeface="Verdana" panose="020B0604030504040204" pitchFamily="34" charset="0"/>
              </a:rPr>
              <a:t>			&lt;p&gt;Testo&lt;/p&gt;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b="1">
                <a:solidFill>
                  <a:srgbClr val="000000"/>
                </a:solidFill>
                <a:latin typeface="Verdana" panose="020B0604030504040204" pitchFamily="34" charset="0"/>
              </a:rPr>
              <a:t>		&lt;/div&gt;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b="1">
                <a:solidFill>
                  <a:srgbClr val="000000"/>
                </a:solidFill>
                <a:latin typeface="Verdana" panose="020B0604030504040204" pitchFamily="34" charset="0"/>
              </a:rPr>
              <a:t>	&lt;/body&gt;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b="1">
                <a:solidFill>
                  <a:srgbClr val="000000"/>
                </a:solidFill>
                <a:latin typeface="Verdana" panose="020B0604030504040204" pitchFamily="34" charset="0"/>
              </a:rPr>
              <a:t>&lt;/html&gt;</a:t>
            </a:r>
          </a:p>
        </p:txBody>
      </p:sp>
      <p:sp>
        <p:nvSpPr>
          <p:cNvPr id="590852" name="Rectangle 4"/>
          <p:cNvSpPr>
            <a:spLocks noChangeArrowheads="1"/>
          </p:cNvSpPr>
          <p:nvPr/>
        </p:nvSpPr>
        <p:spPr bwMode="auto">
          <a:xfrm flipH="1">
            <a:off x="1330570" y="4492869"/>
            <a:ext cx="2952750" cy="199292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Bottom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lIns="49846" tIns="9969" rIns="49846" bIns="9969" anchor="ctr">
            <a:flatTx/>
          </a:bodyPr>
          <a:lstStyle/>
          <a:p>
            <a:pPr algn="ctr" eaLnBrk="1" hangingPunct="1">
              <a:defRPr/>
            </a:pPr>
            <a:r>
              <a:rPr lang="it-IT" sz="1477" b="1">
                <a:effectLst>
                  <a:outerShdw blurRad="38100" dist="38100" dir="2700000" algn="tl">
                    <a:srgbClr val="C0C0C0"/>
                  </a:outerShdw>
                </a:effectLst>
              </a:rPr>
              <a:t>body</a:t>
            </a:r>
          </a:p>
        </p:txBody>
      </p:sp>
      <p:sp>
        <p:nvSpPr>
          <p:cNvPr id="590853" name="Rectangle 5"/>
          <p:cNvSpPr>
            <a:spLocks noChangeArrowheads="1"/>
          </p:cNvSpPr>
          <p:nvPr/>
        </p:nvSpPr>
        <p:spPr bwMode="auto">
          <a:xfrm flipH="1">
            <a:off x="1330570" y="5090746"/>
            <a:ext cx="2952750" cy="199292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Bottom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lIns="49846" tIns="9969" rIns="49846" bIns="9969" anchor="ctr">
            <a:flatTx/>
          </a:bodyPr>
          <a:lstStyle/>
          <a:p>
            <a:pPr algn="ctr" eaLnBrk="1" hangingPunct="1">
              <a:defRPr/>
            </a:pPr>
            <a:r>
              <a:rPr lang="it-IT" sz="1477" b="1">
                <a:effectLst>
                  <a:outerShdw blurRad="38100" dist="38100" dir="2700000" algn="tl">
                    <a:srgbClr val="C0C0C0"/>
                  </a:outerShdw>
                </a:effectLst>
              </a:rPr>
              <a:t>div</a:t>
            </a:r>
          </a:p>
        </p:txBody>
      </p:sp>
      <p:sp>
        <p:nvSpPr>
          <p:cNvPr id="590854" name="Rectangle 6"/>
          <p:cNvSpPr>
            <a:spLocks noChangeArrowheads="1"/>
          </p:cNvSpPr>
          <p:nvPr/>
        </p:nvSpPr>
        <p:spPr bwMode="auto">
          <a:xfrm flipH="1">
            <a:off x="1330570" y="5690089"/>
            <a:ext cx="2952750" cy="199292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Bottom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lIns="49846" tIns="9969" rIns="49846" bIns="9969" anchor="ctr">
            <a:flatTx/>
          </a:bodyPr>
          <a:lstStyle/>
          <a:p>
            <a:pPr algn="ctr" eaLnBrk="1" hangingPunct="1">
              <a:defRPr/>
            </a:pPr>
            <a:r>
              <a:rPr lang="it-IT" sz="1477" b="1"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</a:p>
        </p:txBody>
      </p:sp>
      <p:sp>
        <p:nvSpPr>
          <p:cNvPr id="590855" name="Rectangle 7"/>
          <p:cNvSpPr>
            <a:spLocks noChangeArrowheads="1"/>
          </p:cNvSpPr>
          <p:nvPr/>
        </p:nvSpPr>
        <p:spPr bwMode="auto">
          <a:xfrm flipH="1">
            <a:off x="1330570" y="3295651"/>
            <a:ext cx="2952750" cy="199292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Bottom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lIns="49846" tIns="9969" rIns="49846" bIns="9969" anchor="ctr">
            <a:flatTx/>
          </a:bodyPr>
          <a:lstStyle/>
          <a:p>
            <a:pPr algn="ctr" eaLnBrk="1" hangingPunct="1">
              <a:defRPr/>
            </a:pPr>
            <a:r>
              <a:rPr lang="it-IT" sz="1477" b="1">
                <a:effectLst>
                  <a:outerShdw blurRad="38100" dist="38100" dir="2700000" algn="tl">
                    <a:srgbClr val="C0C0C0"/>
                  </a:outerShdw>
                </a:effectLst>
              </a:rPr>
              <a:t>document</a:t>
            </a:r>
          </a:p>
        </p:txBody>
      </p:sp>
      <p:sp>
        <p:nvSpPr>
          <p:cNvPr id="590856" name="Rectangle 8"/>
          <p:cNvSpPr>
            <a:spLocks noChangeArrowheads="1"/>
          </p:cNvSpPr>
          <p:nvPr/>
        </p:nvSpPr>
        <p:spPr bwMode="auto">
          <a:xfrm flipH="1">
            <a:off x="1330570" y="3894992"/>
            <a:ext cx="2952750" cy="199292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Bottom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lIns="49846" tIns="9969" rIns="49846" bIns="9969" anchor="ctr">
            <a:flatTx/>
          </a:bodyPr>
          <a:lstStyle/>
          <a:p>
            <a:pPr algn="ctr" eaLnBrk="1" hangingPunct="1">
              <a:defRPr/>
            </a:pPr>
            <a:r>
              <a:rPr lang="it-IT" sz="1477" b="1">
                <a:effectLst>
                  <a:outerShdw blurRad="38100" dist="38100" dir="2700000" algn="tl">
                    <a:srgbClr val="C0C0C0"/>
                  </a:outerShdw>
                </a:effectLst>
              </a:rPr>
              <a:t>html</a:t>
            </a:r>
          </a:p>
        </p:txBody>
      </p:sp>
      <p:sp>
        <p:nvSpPr>
          <p:cNvPr id="590857" name="AutoShape 9"/>
          <p:cNvSpPr>
            <a:spLocks noChangeArrowheads="1"/>
          </p:cNvSpPr>
          <p:nvPr/>
        </p:nvSpPr>
        <p:spPr bwMode="auto">
          <a:xfrm rot="16200000" flipH="1" flipV="1">
            <a:off x="1922586" y="3607777"/>
            <a:ext cx="3855426" cy="575896"/>
          </a:xfrm>
          <a:custGeom>
            <a:avLst/>
            <a:gdLst>
              <a:gd name="G0" fmla="+- 19327 0 0"/>
              <a:gd name="G1" fmla="+- 5712 0 0"/>
              <a:gd name="G2" fmla="+- 21600 0 5712"/>
              <a:gd name="G3" fmla="+- 10800 0 5712"/>
              <a:gd name="G4" fmla="+- 21600 0 19327"/>
              <a:gd name="G5" fmla="*/ G4 G3 10800"/>
              <a:gd name="G6" fmla="+- 21600 0 G5"/>
              <a:gd name="T0" fmla="*/ 19327 w 21600"/>
              <a:gd name="T1" fmla="*/ 0 h 21600"/>
              <a:gd name="T2" fmla="*/ 0 w 21600"/>
              <a:gd name="T3" fmla="*/ 10800 h 21600"/>
              <a:gd name="T4" fmla="*/ 19327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9327" y="0"/>
                </a:moveTo>
                <a:lnTo>
                  <a:pt x="19327" y="5712"/>
                </a:lnTo>
                <a:lnTo>
                  <a:pt x="3375" y="5712"/>
                </a:lnTo>
                <a:lnTo>
                  <a:pt x="3375" y="15888"/>
                </a:lnTo>
                <a:lnTo>
                  <a:pt x="19327" y="15888"/>
                </a:lnTo>
                <a:lnTo>
                  <a:pt x="19327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712"/>
                </a:moveTo>
                <a:lnTo>
                  <a:pt x="1350" y="15888"/>
                </a:lnTo>
                <a:lnTo>
                  <a:pt x="2700" y="15888"/>
                </a:lnTo>
                <a:lnTo>
                  <a:pt x="2700" y="5712"/>
                </a:lnTo>
                <a:close/>
              </a:path>
              <a:path w="21600" h="21600">
                <a:moveTo>
                  <a:pt x="0" y="5712"/>
                </a:moveTo>
                <a:lnTo>
                  <a:pt x="0" y="15888"/>
                </a:lnTo>
                <a:lnTo>
                  <a:pt x="675" y="15888"/>
                </a:lnTo>
                <a:lnTo>
                  <a:pt x="675" y="5712"/>
                </a:lnTo>
                <a:close/>
              </a:path>
            </a:pathLst>
          </a:cu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Bottom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r" eaLnBrk="1" hangingPunct="1">
              <a:defRPr/>
            </a:pPr>
            <a:r>
              <a:rPr lang="it-IT" sz="1662" b="1">
                <a:effectLst>
                  <a:outerShdw blurRad="38100" dist="38100" dir="2700000" algn="tl">
                    <a:srgbClr val="C0C0C0"/>
                  </a:outerShdw>
                </a:effectLst>
              </a:rPr>
              <a:t>click</a:t>
            </a:r>
          </a:p>
        </p:txBody>
      </p:sp>
      <p:sp>
        <p:nvSpPr>
          <p:cNvPr id="50189" name="AutoShape 10"/>
          <p:cNvSpPr>
            <a:spLocks/>
          </p:cNvSpPr>
          <p:nvPr/>
        </p:nvSpPr>
        <p:spPr bwMode="auto">
          <a:xfrm>
            <a:off x="1115158" y="3496408"/>
            <a:ext cx="143608" cy="2060331"/>
          </a:xfrm>
          <a:prstGeom prst="leftBrace">
            <a:avLst>
              <a:gd name="adj1" fmla="val 43572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2215">
              <a:latin typeface="Verdana" panose="020B0604030504040204" pitchFamily="34" charset="0"/>
            </a:endParaRPr>
          </a:p>
        </p:txBody>
      </p:sp>
      <p:sp>
        <p:nvSpPr>
          <p:cNvPr id="50190" name="Text Box 11"/>
          <p:cNvSpPr txBox="1">
            <a:spLocks noChangeArrowheads="1"/>
          </p:cNvSpPr>
          <p:nvPr/>
        </p:nvSpPr>
        <p:spPr bwMode="auto">
          <a:xfrm>
            <a:off x="178777" y="4371243"/>
            <a:ext cx="1225062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108" b="1">
                <a:latin typeface="Verdana" panose="020B0604030504040204" pitchFamily="34" charset="0"/>
              </a:rPr>
              <a:t>capturing</a:t>
            </a:r>
          </a:p>
        </p:txBody>
      </p:sp>
      <p:sp>
        <p:nvSpPr>
          <p:cNvPr id="50191" name="Text Box 12"/>
          <p:cNvSpPr txBox="1">
            <a:spLocks noChangeArrowheads="1"/>
          </p:cNvSpPr>
          <p:nvPr/>
        </p:nvSpPr>
        <p:spPr bwMode="auto">
          <a:xfrm>
            <a:off x="178777" y="5767755"/>
            <a:ext cx="1225062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108" b="1">
                <a:latin typeface="Verdana" panose="020B0604030504040204" pitchFamily="34" charset="0"/>
              </a:rPr>
              <a:t>target</a:t>
            </a: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Propagazione di un Evento</a:t>
            </a:r>
          </a:p>
        </p:txBody>
      </p:sp>
      <p:sp>
        <p:nvSpPr>
          <p:cNvPr id="51202" name="Rectangle 13"/>
          <p:cNvSpPr>
            <a:spLocks noGrp="1" noChangeArrowheads="1"/>
          </p:cNvSpPr>
          <p:nvPr>
            <p:ph idx="1"/>
          </p:nvPr>
        </p:nvSpPr>
        <p:spPr>
          <a:xfrm>
            <a:off x="4717073" y="3562351"/>
            <a:ext cx="4248150" cy="2710962"/>
          </a:xfrm>
        </p:spPr>
        <p:txBody>
          <a:bodyPr/>
          <a:lstStyle/>
          <a:p>
            <a:r>
              <a:rPr lang="it-IT" altLang="it-IT" smtClean="0"/>
              <a:t>Ogni evento viene prima propagato in fase di capturing e successivamente in fase di bubbling.</a:t>
            </a:r>
          </a:p>
        </p:txBody>
      </p:sp>
      <p:sp>
        <p:nvSpPr>
          <p:cNvPr id="51204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144608" y="6353908"/>
            <a:ext cx="999392" cy="2110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769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5817" indent="-263776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55103" indent="-211021">
              <a:spcBef>
                <a:spcPct val="20000"/>
              </a:spcBef>
              <a:buClr>
                <a:schemeClr val="tx2"/>
              </a:buClr>
              <a:buChar char="•"/>
              <a:defRPr sz="2123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477145" indent="-211021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99186" indent="-211021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321227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743269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165310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587351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ECAEB2-0633-4A01-A884-FF93A4A20B76}" type="slidenum">
              <a:rPr lang="it-IT" altLang="it-IT" sz="831"/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it-IT" altLang="it-IT" sz="831"/>
          </a:p>
        </p:txBody>
      </p:sp>
      <p:sp>
        <p:nvSpPr>
          <p:cNvPr id="51206" name="Rectangle 3"/>
          <p:cNvSpPr>
            <a:spLocks noChangeArrowheads="1"/>
          </p:cNvSpPr>
          <p:nvPr/>
        </p:nvSpPr>
        <p:spPr bwMode="auto">
          <a:xfrm>
            <a:off x="4717073" y="1701312"/>
            <a:ext cx="4176533" cy="1727688"/>
          </a:xfrm>
          <a:prstGeom prst="rect">
            <a:avLst/>
          </a:prstGeom>
          <a:solidFill>
            <a:srgbClr val="EB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3176" tIns="33176" rIns="33176" bIns="33176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b="1">
                <a:solidFill>
                  <a:srgbClr val="000000"/>
                </a:solidFill>
                <a:latin typeface="Verdana" panose="020B0604030504040204" pitchFamily="34" charset="0"/>
              </a:rPr>
              <a:t>&lt;html&gt;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b="1">
                <a:solidFill>
                  <a:srgbClr val="000000"/>
                </a:solidFill>
                <a:latin typeface="Verdana" panose="020B0604030504040204" pitchFamily="34" charset="0"/>
              </a:rPr>
              <a:t>	&lt;body&gt;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b="1">
                <a:solidFill>
                  <a:srgbClr val="000000"/>
                </a:solidFill>
                <a:latin typeface="Verdana" panose="020B0604030504040204" pitchFamily="34" charset="0"/>
              </a:rPr>
              <a:t>		&lt;div&gt;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b="1">
                <a:solidFill>
                  <a:srgbClr val="000000"/>
                </a:solidFill>
                <a:latin typeface="Verdana" panose="020B0604030504040204" pitchFamily="34" charset="0"/>
              </a:rPr>
              <a:t>			&lt;p&gt;Testo&lt;/p&gt;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b="1">
                <a:solidFill>
                  <a:srgbClr val="000000"/>
                </a:solidFill>
                <a:latin typeface="Verdana" panose="020B0604030504040204" pitchFamily="34" charset="0"/>
              </a:rPr>
              <a:t>		&lt;/div&gt;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b="1">
                <a:solidFill>
                  <a:srgbClr val="000000"/>
                </a:solidFill>
                <a:latin typeface="Verdana" panose="020B0604030504040204" pitchFamily="34" charset="0"/>
              </a:rPr>
              <a:t>	&lt;/body&gt;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292" b="1">
                <a:solidFill>
                  <a:srgbClr val="000000"/>
                </a:solidFill>
                <a:latin typeface="Verdana" panose="020B0604030504040204" pitchFamily="34" charset="0"/>
              </a:rPr>
              <a:t>&lt;/html&gt;</a:t>
            </a:r>
          </a:p>
        </p:txBody>
      </p:sp>
      <p:sp>
        <p:nvSpPr>
          <p:cNvPr id="591876" name="Rectangle 4"/>
          <p:cNvSpPr>
            <a:spLocks noChangeArrowheads="1"/>
          </p:cNvSpPr>
          <p:nvPr/>
        </p:nvSpPr>
        <p:spPr bwMode="auto">
          <a:xfrm flipH="1">
            <a:off x="1330570" y="4492869"/>
            <a:ext cx="2952750" cy="199292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Bottom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lIns="49846" tIns="9969" rIns="49846" bIns="9969" anchor="ctr">
            <a:flatTx/>
          </a:bodyPr>
          <a:lstStyle/>
          <a:p>
            <a:pPr algn="ctr" eaLnBrk="1" hangingPunct="1">
              <a:defRPr/>
            </a:pPr>
            <a:r>
              <a:rPr lang="it-IT" sz="1477" b="1">
                <a:effectLst>
                  <a:outerShdw blurRad="38100" dist="38100" dir="2700000" algn="tl">
                    <a:srgbClr val="C0C0C0"/>
                  </a:outerShdw>
                </a:effectLst>
              </a:rPr>
              <a:t>body</a:t>
            </a:r>
          </a:p>
        </p:txBody>
      </p:sp>
      <p:sp>
        <p:nvSpPr>
          <p:cNvPr id="591877" name="Rectangle 5"/>
          <p:cNvSpPr>
            <a:spLocks noChangeArrowheads="1"/>
          </p:cNvSpPr>
          <p:nvPr/>
        </p:nvSpPr>
        <p:spPr bwMode="auto">
          <a:xfrm flipH="1">
            <a:off x="1330570" y="5090746"/>
            <a:ext cx="2952750" cy="199292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Bottom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lIns="49846" tIns="9969" rIns="49846" bIns="9969" anchor="ctr">
            <a:flatTx/>
          </a:bodyPr>
          <a:lstStyle/>
          <a:p>
            <a:pPr algn="ctr" eaLnBrk="1" hangingPunct="1">
              <a:defRPr/>
            </a:pPr>
            <a:r>
              <a:rPr lang="it-IT" sz="1477" b="1">
                <a:effectLst>
                  <a:outerShdw blurRad="38100" dist="38100" dir="2700000" algn="tl">
                    <a:srgbClr val="C0C0C0"/>
                  </a:outerShdw>
                </a:effectLst>
              </a:rPr>
              <a:t>div</a:t>
            </a:r>
          </a:p>
        </p:txBody>
      </p:sp>
      <p:sp>
        <p:nvSpPr>
          <p:cNvPr id="591878" name="Rectangle 6"/>
          <p:cNvSpPr>
            <a:spLocks noChangeArrowheads="1"/>
          </p:cNvSpPr>
          <p:nvPr/>
        </p:nvSpPr>
        <p:spPr bwMode="auto">
          <a:xfrm flipH="1">
            <a:off x="1330570" y="5690089"/>
            <a:ext cx="2952750" cy="199292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Bottom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lIns="49846" tIns="9969" rIns="49846" bIns="9969" anchor="ctr">
            <a:flatTx/>
          </a:bodyPr>
          <a:lstStyle/>
          <a:p>
            <a:pPr algn="ctr" eaLnBrk="1" hangingPunct="1">
              <a:defRPr/>
            </a:pPr>
            <a:r>
              <a:rPr lang="it-IT" sz="1477" b="1"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</a:p>
        </p:txBody>
      </p:sp>
      <p:sp>
        <p:nvSpPr>
          <p:cNvPr id="591879" name="Rectangle 7"/>
          <p:cNvSpPr>
            <a:spLocks noChangeArrowheads="1"/>
          </p:cNvSpPr>
          <p:nvPr/>
        </p:nvSpPr>
        <p:spPr bwMode="auto">
          <a:xfrm flipH="1">
            <a:off x="1330570" y="3295651"/>
            <a:ext cx="2952750" cy="199292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Bottom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lIns="49846" tIns="9969" rIns="49846" bIns="9969" anchor="ctr">
            <a:flatTx/>
          </a:bodyPr>
          <a:lstStyle/>
          <a:p>
            <a:pPr algn="ctr" eaLnBrk="1" hangingPunct="1">
              <a:defRPr/>
            </a:pPr>
            <a:r>
              <a:rPr lang="it-IT" sz="1477" b="1">
                <a:effectLst>
                  <a:outerShdw blurRad="38100" dist="38100" dir="2700000" algn="tl">
                    <a:srgbClr val="C0C0C0"/>
                  </a:outerShdw>
                </a:effectLst>
              </a:rPr>
              <a:t>document</a:t>
            </a:r>
          </a:p>
        </p:txBody>
      </p:sp>
      <p:sp>
        <p:nvSpPr>
          <p:cNvPr id="591880" name="Rectangle 8"/>
          <p:cNvSpPr>
            <a:spLocks noChangeArrowheads="1"/>
          </p:cNvSpPr>
          <p:nvPr/>
        </p:nvSpPr>
        <p:spPr bwMode="auto">
          <a:xfrm flipH="1">
            <a:off x="1330570" y="3894992"/>
            <a:ext cx="2952750" cy="199292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Bottom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lIns="49846" tIns="9969" rIns="49846" bIns="9969" anchor="ctr">
            <a:flatTx/>
          </a:bodyPr>
          <a:lstStyle/>
          <a:p>
            <a:pPr algn="ctr" eaLnBrk="1" hangingPunct="1">
              <a:defRPr/>
            </a:pPr>
            <a:r>
              <a:rPr lang="it-IT" sz="1477" b="1">
                <a:effectLst>
                  <a:outerShdw blurRad="38100" dist="38100" dir="2700000" algn="tl">
                    <a:srgbClr val="C0C0C0"/>
                  </a:outerShdw>
                </a:effectLst>
              </a:rPr>
              <a:t>html</a:t>
            </a:r>
          </a:p>
        </p:txBody>
      </p:sp>
      <p:sp>
        <p:nvSpPr>
          <p:cNvPr id="591881" name="AutoShape 9"/>
          <p:cNvSpPr>
            <a:spLocks noChangeArrowheads="1"/>
          </p:cNvSpPr>
          <p:nvPr/>
        </p:nvSpPr>
        <p:spPr bwMode="auto">
          <a:xfrm rot="16200000" flipH="1" flipV="1">
            <a:off x="-163389" y="3607044"/>
            <a:ext cx="3855426" cy="577362"/>
          </a:xfrm>
          <a:custGeom>
            <a:avLst/>
            <a:gdLst>
              <a:gd name="G0" fmla="+- 19327 0 0"/>
              <a:gd name="G1" fmla="+- 5712 0 0"/>
              <a:gd name="G2" fmla="+- 21600 0 5712"/>
              <a:gd name="G3" fmla="+- 10800 0 5712"/>
              <a:gd name="G4" fmla="+- 21600 0 19327"/>
              <a:gd name="G5" fmla="*/ G4 G3 10800"/>
              <a:gd name="G6" fmla="+- 21600 0 G5"/>
              <a:gd name="T0" fmla="*/ 19327 w 21600"/>
              <a:gd name="T1" fmla="*/ 0 h 21600"/>
              <a:gd name="T2" fmla="*/ 0 w 21600"/>
              <a:gd name="T3" fmla="*/ 10800 h 21600"/>
              <a:gd name="T4" fmla="*/ 19327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9327" y="0"/>
                </a:moveTo>
                <a:lnTo>
                  <a:pt x="19327" y="5712"/>
                </a:lnTo>
                <a:lnTo>
                  <a:pt x="3375" y="5712"/>
                </a:lnTo>
                <a:lnTo>
                  <a:pt x="3375" y="15888"/>
                </a:lnTo>
                <a:lnTo>
                  <a:pt x="19327" y="15888"/>
                </a:lnTo>
                <a:lnTo>
                  <a:pt x="19327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712"/>
                </a:moveTo>
                <a:lnTo>
                  <a:pt x="1350" y="15888"/>
                </a:lnTo>
                <a:lnTo>
                  <a:pt x="2700" y="15888"/>
                </a:lnTo>
                <a:lnTo>
                  <a:pt x="2700" y="5712"/>
                </a:lnTo>
                <a:close/>
              </a:path>
              <a:path w="21600" h="21600">
                <a:moveTo>
                  <a:pt x="0" y="5712"/>
                </a:moveTo>
                <a:lnTo>
                  <a:pt x="0" y="15888"/>
                </a:lnTo>
                <a:lnTo>
                  <a:pt x="675" y="15888"/>
                </a:lnTo>
                <a:lnTo>
                  <a:pt x="675" y="5712"/>
                </a:lnTo>
                <a:close/>
              </a:path>
            </a:pathLst>
          </a:cu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Bottom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r" eaLnBrk="1" hangingPunct="1">
              <a:defRPr/>
            </a:pPr>
            <a:r>
              <a:rPr lang="it-IT" sz="1662" b="1">
                <a:effectLst>
                  <a:outerShdw blurRad="38100" dist="38100" dir="2700000" algn="tl">
                    <a:srgbClr val="C0C0C0"/>
                  </a:outerShdw>
                </a:effectLst>
              </a:rPr>
              <a:t>Capturing phase</a:t>
            </a:r>
          </a:p>
        </p:txBody>
      </p:sp>
      <p:sp>
        <p:nvSpPr>
          <p:cNvPr id="51213" name="Text Box 12"/>
          <p:cNvSpPr txBox="1">
            <a:spLocks noChangeArrowheads="1"/>
          </p:cNvSpPr>
          <p:nvPr/>
        </p:nvSpPr>
        <p:spPr bwMode="auto">
          <a:xfrm>
            <a:off x="178777" y="5767755"/>
            <a:ext cx="1225062" cy="262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108" b="1">
                <a:latin typeface="Verdana" panose="020B0604030504040204" pitchFamily="34" charset="0"/>
              </a:rPr>
              <a:t>target</a:t>
            </a:r>
          </a:p>
        </p:txBody>
      </p:sp>
      <p:sp>
        <p:nvSpPr>
          <p:cNvPr id="591886" name="AutoShape 14"/>
          <p:cNvSpPr>
            <a:spLocks noChangeArrowheads="1"/>
          </p:cNvSpPr>
          <p:nvPr/>
        </p:nvSpPr>
        <p:spPr bwMode="auto">
          <a:xfrm rot="5400000" flipH="1">
            <a:off x="1924051" y="3607777"/>
            <a:ext cx="3855426" cy="575897"/>
          </a:xfrm>
          <a:custGeom>
            <a:avLst/>
            <a:gdLst>
              <a:gd name="G0" fmla="+- 19327 0 0"/>
              <a:gd name="G1" fmla="+- 5712 0 0"/>
              <a:gd name="G2" fmla="+- 21600 0 5712"/>
              <a:gd name="G3" fmla="+- 10800 0 5712"/>
              <a:gd name="G4" fmla="+- 21600 0 19327"/>
              <a:gd name="G5" fmla="*/ G4 G3 10800"/>
              <a:gd name="G6" fmla="+- 21600 0 G5"/>
              <a:gd name="T0" fmla="*/ 19327 w 21600"/>
              <a:gd name="T1" fmla="*/ 0 h 21600"/>
              <a:gd name="T2" fmla="*/ 0 w 21600"/>
              <a:gd name="T3" fmla="*/ 10800 h 21600"/>
              <a:gd name="T4" fmla="*/ 19327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9327" y="0"/>
                </a:moveTo>
                <a:lnTo>
                  <a:pt x="19327" y="5712"/>
                </a:lnTo>
                <a:lnTo>
                  <a:pt x="3375" y="5712"/>
                </a:lnTo>
                <a:lnTo>
                  <a:pt x="3375" y="15888"/>
                </a:lnTo>
                <a:lnTo>
                  <a:pt x="19327" y="15888"/>
                </a:lnTo>
                <a:lnTo>
                  <a:pt x="19327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712"/>
                </a:moveTo>
                <a:lnTo>
                  <a:pt x="1350" y="15888"/>
                </a:lnTo>
                <a:lnTo>
                  <a:pt x="2700" y="15888"/>
                </a:lnTo>
                <a:lnTo>
                  <a:pt x="2700" y="5712"/>
                </a:lnTo>
                <a:close/>
              </a:path>
              <a:path w="21600" h="21600">
                <a:moveTo>
                  <a:pt x="0" y="5712"/>
                </a:moveTo>
                <a:lnTo>
                  <a:pt x="0" y="15888"/>
                </a:lnTo>
                <a:lnTo>
                  <a:pt x="675" y="15888"/>
                </a:lnTo>
                <a:lnTo>
                  <a:pt x="675" y="5712"/>
                </a:lnTo>
                <a:close/>
              </a:path>
            </a:pathLst>
          </a:cu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ObliqueBottomRight"/>
            <a:lightRig rig="legacyFlat3" dir="b"/>
          </a:scene3d>
          <a:sp3d extrusionH="100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r" eaLnBrk="1" hangingPunct="1">
              <a:defRPr/>
            </a:pPr>
            <a:r>
              <a:rPr lang="it-IT" sz="1662" b="1">
                <a:effectLst>
                  <a:outerShdw blurRad="38100" dist="38100" dir="2700000" algn="tl">
                    <a:srgbClr val="C0C0C0"/>
                  </a:outerShdw>
                </a:effectLst>
              </a:rPr>
              <a:t>Bubbling phase</a:t>
            </a: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Event Handlers</a:t>
            </a:r>
          </a:p>
        </p:txBody>
      </p:sp>
      <p:sp>
        <p:nvSpPr>
          <p:cNvPr id="52226" name="Rectangle 4"/>
          <p:cNvSpPr>
            <a:spLocks noGrp="1" noChangeArrowheads="1"/>
          </p:cNvSpPr>
          <p:nvPr>
            <p:ph idx="1"/>
          </p:nvPr>
        </p:nvSpPr>
        <p:spPr>
          <a:xfrm>
            <a:off x="4572001" y="1701312"/>
            <a:ext cx="4393223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it-IT" altLang="it-IT" sz="1846"/>
              <a:t>Ogni elemento di un documento HTML, oltre all’oggetto </a:t>
            </a:r>
            <a:r>
              <a:rPr lang="it-IT" altLang="it-IT" sz="1846" i="1"/>
              <a:t>HTMLDocument</a:t>
            </a:r>
            <a:r>
              <a:rPr lang="it-IT" altLang="it-IT" sz="1846"/>
              <a:t> stesso, possono dichiarare uno o più handlers per determinati eventi.</a:t>
            </a:r>
          </a:p>
          <a:p>
            <a:pPr>
              <a:lnSpc>
                <a:spcPct val="80000"/>
              </a:lnSpc>
            </a:pPr>
            <a:r>
              <a:rPr lang="it-IT" altLang="it-IT" sz="1846"/>
              <a:t>Un </a:t>
            </a:r>
            <a:r>
              <a:rPr lang="it-IT" altLang="it-IT" sz="1846" i="1"/>
              <a:t>EventListener</a:t>
            </a:r>
            <a:r>
              <a:rPr lang="it-IT" altLang="it-IT" sz="1846"/>
              <a:t> è di solito rappresentato da una funzione che prende in input un parametro di tipo </a:t>
            </a:r>
            <a:r>
              <a:rPr lang="it-IT" altLang="it-IT" sz="1846" i="1"/>
              <a:t>Event</a:t>
            </a:r>
            <a:r>
              <a:rPr lang="it-IT" altLang="it-IT" sz="1846"/>
              <a:t>.</a:t>
            </a:r>
          </a:p>
          <a:p>
            <a:pPr>
              <a:lnSpc>
                <a:spcPct val="80000"/>
              </a:lnSpc>
            </a:pPr>
            <a:r>
              <a:rPr lang="it-IT" altLang="it-IT" sz="1846"/>
              <a:t>Il metodo </a:t>
            </a:r>
            <a:r>
              <a:rPr lang="it-IT" altLang="it-IT" sz="1846" i="1"/>
              <a:t>addEventListener</a:t>
            </a:r>
            <a:r>
              <a:rPr lang="it-IT" altLang="it-IT" sz="1846"/>
              <a:t> permette di aggiungere su un elemento un </a:t>
            </a:r>
            <a:r>
              <a:rPr lang="it-IT" altLang="it-IT" sz="1846" i="1"/>
              <a:t>listener</a:t>
            </a:r>
            <a:r>
              <a:rPr lang="it-IT" altLang="it-IT" sz="1846"/>
              <a:t> per un determinato tipo di evento (</a:t>
            </a:r>
            <a:r>
              <a:rPr lang="it-IT" altLang="it-IT" sz="1846" i="1"/>
              <a:t>type</a:t>
            </a:r>
            <a:r>
              <a:rPr lang="it-IT" altLang="it-IT" sz="1846"/>
              <a:t>), attivando opzionalmente la modalità di cattura (</a:t>
            </a:r>
            <a:r>
              <a:rPr lang="it-IT" altLang="it-IT" sz="1846" i="1"/>
              <a:t>useCapture</a:t>
            </a:r>
            <a:r>
              <a:rPr lang="it-IT" altLang="it-IT" sz="1846"/>
              <a:t>)</a:t>
            </a:r>
          </a:p>
          <a:p>
            <a:pPr>
              <a:lnSpc>
                <a:spcPct val="80000"/>
              </a:lnSpc>
            </a:pPr>
            <a:r>
              <a:rPr lang="it-IT" altLang="it-IT" sz="1846"/>
              <a:t>E’ possibile anche eliminare un listener preesistente con </a:t>
            </a:r>
            <a:r>
              <a:rPr lang="it-IT" altLang="it-IT" sz="1846" i="1"/>
              <a:t>removeEventListener</a:t>
            </a:r>
            <a:r>
              <a:rPr lang="it-IT" altLang="it-IT" sz="1846"/>
              <a:t>.</a:t>
            </a:r>
          </a:p>
        </p:txBody>
      </p:sp>
      <p:sp>
        <p:nvSpPr>
          <p:cNvPr id="52228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144608" y="6353908"/>
            <a:ext cx="999392" cy="2110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769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5817" indent="-263776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55103" indent="-211021">
              <a:spcBef>
                <a:spcPct val="20000"/>
              </a:spcBef>
              <a:buClr>
                <a:schemeClr val="tx2"/>
              </a:buClr>
              <a:buChar char="•"/>
              <a:defRPr sz="2123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477145" indent="-211021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99186" indent="-211021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321227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743269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165310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587351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EA67EE9-5A83-42DA-9DB9-B32C93AA9EBB}" type="slidenum">
              <a:rPr lang="it-IT" altLang="it-IT" sz="831"/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it-IT" altLang="it-IT" sz="831"/>
          </a:p>
        </p:txBody>
      </p:sp>
      <p:sp>
        <p:nvSpPr>
          <p:cNvPr id="52230" name="Rectangle 5"/>
          <p:cNvSpPr>
            <a:spLocks noChangeArrowheads="1"/>
          </p:cNvSpPr>
          <p:nvPr/>
        </p:nvSpPr>
        <p:spPr bwMode="auto">
          <a:xfrm>
            <a:off x="460832" y="1701312"/>
            <a:ext cx="4111168" cy="1727688"/>
          </a:xfrm>
          <a:prstGeom prst="rect">
            <a:avLst/>
          </a:prstGeom>
          <a:solidFill>
            <a:srgbClr val="EB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84992" tIns="42497" rIns="84992" bIns="42497"/>
          <a:lstStyle>
            <a:lvl1pPr marL="93663" indent="-93663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interface</a:t>
            </a:r>
            <a:r>
              <a:rPr kumimoji="1" lang="it-IT" altLang="it-IT" sz="923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EventTarget</a:t>
            </a:r>
            <a:r>
              <a:rPr kumimoji="1" lang="it-IT" altLang="it-IT" sz="923" dirty="0" smtClean="0">
                <a:solidFill>
                  <a:srgbClr val="000000"/>
                </a:solidFill>
                <a:latin typeface="Verdana" panose="020B0604030504040204" pitchFamily="34" charset="0"/>
              </a:rPr>
              <a:t> {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endParaRPr kumimoji="1" lang="it-IT" altLang="it-IT" sz="923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 smtClean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void</a:t>
            </a:r>
            <a:r>
              <a:rPr kumimoji="1" lang="it-IT" altLang="it-IT" sz="923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addEventListener</a:t>
            </a:r>
            <a:r>
              <a:rPr kumimoji="1" lang="it-IT" altLang="it-IT" sz="923" dirty="0" smtClean="0">
                <a:solidFill>
                  <a:srgbClr val="000000"/>
                </a:solidFill>
                <a:latin typeface="Verdana" panose="020B0604030504040204" pitchFamily="34" charset="0"/>
              </a:rPr>
              <a:t>(in </a:t>
            </a:r>
            <a:r>
              <a:rPr kumimoji="1" lang="it-IT" altLang="it-IT" sz="923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type</a:t>
            </a:r>
            <a:r>
              <a:rPr kumimoji="1" lang="it-IT" altLang="it-IT" sz="923" dirty="0" smtClean="0">
                <a:solidFill>
                  <a:srgbClr val="000000"/>
                </a:solidFill>
                <a:latin typeface="Verdana" panose="020B0604030504040204" pitchFamily="34" charset="0"/>
              </a:rPr>
              <a:t>, in </a:t>
            </a:r>
            <a:r>
              <a:rPr kumimoji="1" lang="it-IT" altLang="it-IT" sz="923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EventListener</a:t>
            </a:r>
            <a:r>
              <a:rPr kumimoji="1" lang="it-IT" altLang="it-IT" sz="923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listener</a:t>
            </a:r>
            <a:r>
              <a:rPr kumimoji="1" lang="it-IT" altLang="it-IT" sz="923" dirty="0" smtClean="0">
                <a:solidFill>
                  <a:srgbClr val="000000"/>
                </a:solidFill>
                <a:latin typeface="Verdana" panose="020B0604030504040204" pitchFamily="34" charset="0"/>
              </a:rPr>
              <a:t>, in </a:t>
            </a:r>
            <a:r>
              <a:rPr kumimoji="1" lang="it-IT" altLang="it-IT" sz="923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boolean</a:t>
            </a:r>
            <a:r>
              <a:rPr kumimoji="1" lang="it-IT" altLang="it-IT" sz="923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useCapture</a:t>
            </a:r>
            <a:r>
              <a:rPr kumimoji="1" lang="it-IT" altLang="it-IT" sz="923" dirty="0" smtClean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endParaRPr kumimoji="1" lang="it-IT" altLang="it-IT" sz="923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 smtClean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void</a:t>
            </a:r>
            <a:r>
              <a:rPr kumimoji="1" lang="it-IT" altLang="it-IT" sz="923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removeEventListener</a:t>
            </a:r>
            <a:r>
              <a:rPr kumimoji="1" lang="it-IT" altLang="it-IT" sz="923" dirty="0" smtClean="0">
                <a:solidFill>
                  <a:srgbClr val="000000"/>
                </a:solidFill>
                <a:latin typeface="Verdana" panose="020B0604030504040204" pitchFamily="34" charset="0"/>
              </a:rPr>
              <a:t>(in </a:t>
            </a:r>
            <a:r>
              <a:rPr kumimoji="1" lang="it-IT" altLang="it-IT" sz="923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type</a:t>
            </a:r>
            <a:r>
              <a:rPr kumimoji="1" lang="it-IT" altLang="it-IT" sz="923" dirty="0" smtClean="0">
                <a:solidFill>
                  <a:srgbClr val="000000"/>
                </a:solidFill>
                <a:latin typeface="Verdana" panose="020B0604030504040204" pitchFamily="34" charset="0"/>
              </a:rPr>
              <a:t>, in </a:t>
            </a:r>
            <a:r>
              <a:rPr kumimoji="1" lang="it-IT" altLang="it-IT" sz="923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EventListener</a:t>
            </a:r>
            <a:r>
              <a:rPr kumimoji="1" lang="it-IT" altLang="it-IT" sz="923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listener</a:t>
            </a:r>
            <a:r>
              <a:rPr kumimoji="1" lang="it-IT" altLang="it-IT" sz="923" dirty="0" smtClean="0">
                <a:solidFill>
                  <a:srgbClr val="000000"/>
                </a:solidFill>
                <a:latin typeface="Verdana" panose="020B0604030504040204" pitchFamily="34" charset="0"/>
              </a:rPr>
              <a:t>, in </a:t>
            </a:r>
            <a:r>
              <a:rPr kumimoji="1" lang="it-IT" altLang="it-IT" sz="923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boolean</a:t>
            </a:r>
            <a:r>
              <a:rPr kumimoji="1" lang="it-IT" altLang="it-IT" sz="923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useCapture</a:t>
            </a:r>
            <a:r>
              <a:rPr kumimoji="1" lang="it-IT" altLang="it-IT" sz="923" dirty="0" smtClean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endParaRPr kumimoji="1" lang="it-IT" altLang="it-IT" sz="923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 smtClean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boolean</a:t>
            </a:r>
            <a:r>
              <a:rPr kumimoji="1" lang="it-IT" altLang="it-IT" sz="923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dispatchEvent</a:t>
            </a:r>
            <a:r>
              <a:rPr kumimoji="1" lang="it-IT" altLang="it-IT" sz="923" dirty="0" smtClean="0">
                <a:solidFill>
                  <a:srgbClr val="000000"/>
                </a:solidFill>
                <a:latin typeface="Verdana" panose="020B0604030504040204" pitchFamily="34" charset="0"/>
              </a:rPr>
              <a:t>(in </a:t>
            </a:r>
            <a:r>
              <a:rPr kumimoji="1" lang="it-IT" altLang="it-IT" sz="923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Event</a:t>
            </a:r>
            <a:r>
              <a:rPr kumimoji="1" lang="it-IT" altLang="it-IT" sz="923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evt</a:t>
            </a:r>
            <a:r>
              <a:rPr kumimoji="1" lang="it-IT" altLang="it-IT" sz="923" dirty="0" smtClean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 smtClean="0">
                <a:solidFill>
                  <a:srgbClr val="000000"/>
                </a:solidFill>
                <a:latin typeface="Verdana" panose="020B0604030504040204" pitchFamily="34" charset="0"/>
              </a:rPr>
              <a:t>};</a:t>
            </a:r>
            <a:endParaRPr kumimoji="1" lang="it-IT" altLang="it-IT" sz="923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Event Handlers</a:t>
            </a:r>
            <a:br>
              <a:rPr lang="it-IT" altLang="it-IT"/>
            </a:br>
            <a:r>
              <a:rPr lang="it-IT" altLang="it-IT" sz="1846"/>
              <a:t>Compatibilità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22041" indent="-422041"/>
            <a:r>
              <a:rPr lang="it-IT" altLang="it-IT" sz="2215" dirty="0"/>
              <a:t>Per </a:t>
            </a:r>
            <a:r>
              <a:rPr lang="it-IT" altLang="it-IT" sz="2215" b="1" dirty="0"/>
              <a:t>compatibilità verso il modello ad eventi precedentemente utilizzato dai browser</a:t>
            </a:r>
            <a:r>
              <a:rPr lang="it-IT" altLang="it-IT" sz="2215" dirty="0"/>
              <a:t>, gli </a:t>
            </a:r>
            <a:r>
              <a:rPr lang="it-IT" altLang="it-IT" sz="2215" i="1" dirty="0" err="1"/>
              <a:t>EventTarget</a:t>
            </a:r>
            <a:r>
              <a:rPr lang="it-IT" altLang="it-IT" sz="2215" dirty="0"/>
              <a:t> dispongono anche di una serie di attributi denominati “</a:t>
            </a:r>
            <a:r>
              <a:rPr lang="it-IT" altLang="it-IT" sz="2215" i="1" dirty="0" err="1"/>
              <a:t>onX</a:t>
            </a:r>
            <a:r>
              <a:rPr lang="it-IT" altLang="it-IT" sz="2215" dirty="0"/>
              <a:t>”, dove X è un tipo di evento valido.</a:t>
            </a:r>
          </a:p>
          <a:p>
            <a:pPr marL="422041" indent="-422041"/>
            <a:r>
              <a:rPr lang="it-IT" altLang="it-IT" sz="2220" dirty="0"/>
              <a:t>Assegnare un </a:t>
            </a:r>
            <a:r>
              <a:rPr lang="it-IT" altLang="it-IT" sz="2220" i="1" dirty="0" err="1"/>
              <a:t>EventListener</a:t>
            </a:r>
            <a:r>
              <a:rPr lang="it-IT" altLang="it-IT" sz="2220" dirty="0"/>
              <a:t> </a:t>
            </a:r>
            <a:r>
              <a:rPr lang="it-IT" altLang="it-IT" sz="2220" dirty="0" smtClean="0"/>
              <a:t>(tipicamente una </a:t>
            </a:r>
            <a:r>
              <a:rPr lang="it-IT" altLang="it-IT" sz="2220" dirty="0"/>
              <a:t>funzione) a uno di questi attributi corrisponde </a:t>
            </a:r>
            <a:r>
              <a:rPr lang="it-IT" altLang="it-IT" sz="2220" dirty="0" smtClean="0"/>
              <a:t>ad aggiungerlo</a:t>
            </a:r>
            <a:r>
              <a:rPr lang="it-IT" altLang="it-IT" sz="2220" dirty="0"/>
              <a:t>, in modalità </a:t>
            </a:r>
            <a:r>
              <a:rPr lang="it-IT" altLang="it-IT" sz="2220" dirty="0" err="1"/>
              <a:t>bubbling</a:t>
            </a:r>
            <a:r>
              <a:rPr lang="it-IT" altLang="it-IT" sz="2220" dirty="0"/>
              <a:t>, al tipo di evento corrispondente all’attributo impostato.</a:t>
            </a:r>
          </a:p>
          <a:p>
            <a:pPr marL="422041" indent="-422041"/>
            <a:r>
              <a:rPr lang="it-IT" altLang="it-IT" sz="2215" dirty="0" smtClean="0"/>
              <a:t>Impostare </a:t>
            </a:r>
            <a:r>
              <a:rPr lang="it-IT" altLang="it-IT" sz="2215" dirty="0"/>
              <a:t>a </a:t>
            </a:r>
            <a:r>
              <a:rPr lang="it-IT" altLang="it-IT" sz="2215" i="1" dirty="0" err="1"/>
              <a:t>null</a:t>
            </a:r>
            <a:r>
              <a:rPr lang="it-IT" altLang="it-IT" sz="2215" dirty="0"/>
              <a:t> uno di questi attributi rimuove </a:t>
            </a:r>
            <a:r>
              <a:rPr lang="it-IT" altLang="it-IT" sz="2215" dirty="0" smtClean="0"/>
              <a:t>solo il </a:t>
            </a:r>
            <a:r>
              <a:rPr lang="it-IT" altLang="it-IT" sz="2215" dirty="0" err="1"/>
              <a:t>listener</a:t>
            </a:r>
            <a:r>
              <a:rPr lang="it-IT" altLang="it-IT" sz="2215" dirty="0"/>
              <a:t> </a:t>
            </a:r>
            <a:r>
              <a:rPr lang="it-IT" altLang="it-IT" sz="2215" dirty="0" smtClean="0"/>
              <a:t>eventualmente aggiunto attraverso l’attributo stesso.</a:t>
            </a:r>
            <a:endParaRPr lang="it-IT" altLang="it-IT" sz="2215" dirty="0"/>
          </a:p>
        </p:txBody>
      </p:sp>
      <p:sp>
        <p:nvSpPr>
          <p:cNvPr id="53252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144608" y="6353908"/>
            <a:ext cx="999392" cy="2110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769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5817" indent="-263776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55103" indent="-211021">
              <a:spcBef>
                <a:spcPct val="20000"/>
              </a:spcBef>
              <a:buClr>
                <a:schemeClr val="tx2"/>
              </a:buClr>
              <a:buChar char="•"/>
              <a:defRPr sz="2123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477145" indent="-211021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99186" indent="-211021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321227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743269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165310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587351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EB251AD-D29B-423D-9755-E1B670F5BB21}" type="slidenum">
              <a:rPr lang="it-IT" altLang="it-IT" sz="831"/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it-IT" altLang="it-IT" sz="831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Struttura degli Eventi</a:t>
            </a:r>
          </a:p>
        </p:txBody>
      </p:sp>
      <p:sp>
        <p:nvSpPr>
          <p:cNvPr id="54274" name="Rectangle 4"/>
          <p:cNvSpPr>
            <a:spLocks noGrp="1" noChangeArrowheads="1"/>
          </p:cNvSpPr>
          <p:nvPr>
            <p:ph idx="1"/>
          </p:nvPr>
        </p:nvSpPr>
        <p:spPr>
          <a:xfrm>
            <a:off x="4572001" y="1701312"/>
            <a:ext cx="4393223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it-IT" altLang="it-IT" sz="1477"/>
              <a:t>Quando un </a:t>
            </a:r>
            <a:r>
              <a:rPr lang="it-IT" altLang="it-IT" sz="1477" i="1"/>
              <a:t>EventListener</a:t>
            </a:r>
            <a:r>
              <a:rPr lang="it-IT" altLang="it-IT" sz="1477"/>
              <a:t> viene attivato, gli viene passato un oggetto </a:t>
            </a:r>
            <a:r>
              <a:rPr lang="it-IT" altLang="it-IT" sz="1477" i="1"/>
              <a:t>Event</a:t>
            </a:r>
            <a:r>
              <a:rPr lang="it-IT" altLang="it-IT" sz="1477"/>
              <a:t> (o un suo derivato più specifico) che descrive l’evento da gestire.</a:t>
            </a:r>
          </a:p>
          <a:p>
            <a:pPr>
              <a:lnSpc>
                <a:spcPct val="80000"/>
              </a:lnSpc>
            </a:pPr>
            <a:r>
              <a:rPr lang="it-IT" altLang="it-IT" sz="1477"/>
              <a:t>L’attributo </a:t>
            </a:r>
            <a:r>
              <a:rPr lang="it-IT" altLang="it-IT" sz="1477" i="1"/>
              <a:t>target</a:t>
            </a:r>
            <a:r>
              <a:rPr lang="it-IT" altLang="it-IT" sz="1477"/>
              <a:t> indica l’elemento su cui è avvenuto l’evento.</a:t>
            </a:r>
          </a:p>
          <a:p>
            <a:pPr>
              <a:lnSpc>
                <a:spcPct val="80000"/>
              </a:lnSpc>
            </a:pPr>
            <a:r>
              <a:rPr lang="it-IT" altLang="it-IT" sz="1477"/>
              <a:t>L’attributo </a:t>
            </a:r>
            <a:r>
              <a:rPr lang="it-IT" altLang="it-IT" sz="1477" i="1"/>
              <a:t>currentTarget</a:t>
            </a:r>
            <a:r>
              <a:rPr lang="it-IT" altLang="it-IT" sz="1477"/>
              <a:t> indica l’elemento che sta attualmente gestendo l’evento (e a cui appartiene il listener attivato)</a:t>
            </a:r>
          </a:p>
          <a:p>
            <a:pPr lvl="1">
              <a:lnSpc>
                <a:spcPct val="80000"/>
              </a:lnSpc>
            </a:pPr>
            <a:r>
              <a:rPr lang="it-IT" altLang="it-IT" sz="1292"/>
              <a:t>(i) Durante il bubbling il il </a:t>
            </a:r>
            <a:r>
              <a:rPr lang="it-IT" altLang="it-IT" sz="1292" i="1"/>
              <a:t>target</a:t>
            </a:r>
            <a:r>
              <a:rPr lang="it-IT" altLang="it-IT" sz="1292"/>
              <a:t> resta invariato, mentre il </a:t>
            </a:r>
            <a:r>
              <a:rPr lang="it-IT" altLang="it-IT" sz="1292" i="1"/>
              <a:t>currentTarget</a:t>
            </a:r>
            <a:r>
              <a:rPr lang="it-IT" altLang="it-IT" sz="1292"/>
              <a:t> viene impostato ai vari elementi della gerarchia a cui l’evento viene passato.</a:t>
            </a:r>
          </a:p>
          <a:p>
            <a:pPr>
              <a:lnSpc>
                <a:spcPct val="80000"/>
              </a:lnSpc>
            </a:pPr>
            <a:r>
              <a:rPr lang="it-IT" altLang="it-IT" sz="1477"/>
              <a:t>Il metodo </a:t>
            </a:r>
            <a:r>
              <a:rPr lang="it-IT" altLang="it-IT" sz="1477" i="1"/>
              <a:t>stopPropagation</a:t>
            </a:r>
            <a:r>
              <a:rPr lang="it-IT" altLang="it-IT" sz="1477"/>
              <a:t> permette di arrestare il bubbling dell’evento (che si verifica se </a:t>
            </a:r>
            <a:r>
              <a:rPr lang="it-IT" altLang="it-IT" sz="1477" i="1"/>
              <a:t>bubbles</a:t>
            </a:r>
            <a:r>
              <a:rPr lang="it-IT" altLang="it-IT" sz="1477"/>
              <a:t> è true)</a:t>
            </a:r>
          </a:p>
          <a:p>
            <a:pPr>
              <a:lnSpc>
                <a:spcPct val="80000"/>
              </a:lnSpc>
            </a:pPr>
            <a:r>
              <a:rPr lang="it-IT" altLang="it-IT" sz="1477"/>
              <a:t>Il metodo </a:t>
            </a:r>
            <a:r>
              <a:rPr lang="it-IT" altLang="it-IT" sz="1477" i="1"/>
              <a:t>preventDefault</a:t>
            </a:r>
            <a:r>
              <a:rPr lang="it-IT" altLang="it-IT" sz="1477"/>
              <a:t> impedisce al browser di attuare l’azione di default, se esiste, associata all’evento (solo se </a:t>
            </a:r>
            <a:r>
              <a:rPr lang="it-IT" altLang="it-IT" sz="1477" i="1"/>
              <a:t>cancelable</a:t>
            </a:r>
            <a:r>
              <a:rPr lang="it-IT" altLang="it-IT" sz="1477"/>
              <a:t> è true).</a:t>
            </a:r>
          </a:p>
          <a:p>
            <a:pPr>
              <a:lnSpc>
                <a:spcPct val="80000"/>
              </a:lnSpc>
            </a:pPr>
            <a:endParaRPr lang="it-IT" altLang="it-IT" sz="1477"/>
          </a:p>
        </p:txBody>
      </p:sp>
      <p:sp>
        <p:nvSpPr>
          <p:cNvPr id="54276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144608" y="6353908"/>
            <a:ext cx="999392" cy="2110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769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5817" indent="-263776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55103" indent="-211021">
              <a:spcBef>
                <a:spcPct val="20000"/>
              </a:spcBef>
              <a:buClr>
                <a:schemeClr val="tx2"/>
              </a:buClr>
              <a:buChar char="•"/>
              <a:defRPr sz="2123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477145" indent="-211021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99186" indent="-211021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321227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743269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165310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587351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309FD29-9B29-4D8D-9D3F-AC2EDD5E0DE8}" type="slidenum">
              <a:rPr lang="it-IT" altLang="it-IT" sz="831"/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it-IT" altLang="it-IT" sz="831"/>
          </a:p>
        </p:txBody>
      </p:sp>
      <p:sp>
        <p:nvSpPr>
          <p:cNvPr id="54278" name="Rectangle 5"/>
          <p:cNvSpPr>
            <a:spLocks noChangeArrowheads="1"/>
          </p:cNvSpPr>
          <p:nvPr/>
        </p:nvSpPr>
        <p:spPr bwMode="auto">
          <a:xfrm>
            <a:off x="460832" y="1701313"/>
            <a:ext cx="4111168" cy="2791557"/>
          </a:xfrm>
          <a:prstGeom prst="rect">
            <a:avLst/>
          </a:prstGeom>
          <a:solidFill>
            <a:srgbClr val="EB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84992" tIns="42497" rIns="84992" bIns="42497"/>
          <a:lstStyle>
            <a:lvl1pPr marL="93663" indent="-93663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interface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Event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{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const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unsigned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short CAPTURING_PHASE = 1;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const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unsigned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short AT_TARGET  = 2;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const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unsigned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short BUBBLING_PHASE = 3;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endParaRPr kumimoji="1" lang="it-IT" altLang="it-IT" sz="923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type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EventTarget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 target;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EventTarget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currentTarget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unsigned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short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eventPhase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boolean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bubbles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boolean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cancelable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DOMTimeStamp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timeStamp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endParaRPr kumimoji="1" lang="it-IT" altLang="it-IT" sz="923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void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stopPropagation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();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void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preventDefault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();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};</a:t>
            </a: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Struttura degli Eventi</a:t>
            </a:r>
            <a:br>
              <a:rPr lang="it-IT" altLang="it-IT"/>
            </a:br>
            <a:r>
              <a:rPr lang="it-IT" altLang="it-IT" sz="1846"/>
              <a:t>Gli Eventi del Mouse</a:t>
            </a:r>
          </a:p>
        </p:txBody>
      </p:sp>
      <p:sp>
        <p:nvSpPr>
          <p:cNvPr id="55298" name="Rectangle 4"/>
          <p:cNvSpPr>
            <a:spLocks noGrp="1" noChangeArrowheads="1"/>
          </p:cNvSpPr>
          <p:nvPr>
            <p:ph idx="1"/>
          </p:nvPr>
        </p:nvSpPr>
        <p:spPr>
          <a:xfrm>
            <a:off x="4572001" y="1701312"/>
            <a:ext cx="4393223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it-IT" altLang="it-IT" sz="1292" dirty="0"/>
              <a:t>I tipi di eventi mouse sono i seguenti:</a:t>
            </a:r>
          </a:p>
          <a:p>
            <a:pPr lvl="1">
              <a:lnSpc>
                <a:spcPct val="80000"/>
              </a:lnSpc>
            </a:pPr>
            <a:r>
              <a:rPr lang="it-IT" altLang="it-IT" sz="1108" b="1" dirty="0" err="1"/>
              <a:t>mousedown</a:t>
            </a:r>
            <a:r>
              <a:rPr lang="it-IT" altLang="it-IT" sz="1108" b="1" dirty="0"/>
              <a:t> </a:t>
            </a:r>
            <a:r>
              <a:rPr lang="it-IT" altLang="it-IT" sz="1108" dirty="0"/>
              <a:t>(pressione di un bottone su un elemento)</a:t>
            </a:r>
          </a:p>
          <a:p>
            <a:pPr lvl="1">
              <a:lnSpc>
                <a:spcPct val="80000"/>
              </a:lnSpc>
            </a:pPr>
            <a:r>
              <a:rPr lang="it-IT" altLang="it-IT" sz="1108" b="1" dirty="0" err="1"/>
              <a:t>mouseup</a:t>
            </a:r>
            <a:r>
              <a:rPr lang="it-IT" altLang="it-IT" sz="1108" b="1" dirty="0"/>
              <a:t> </a:t>
            </a:r>
            <a:r>
              <a:rPr lang="it-IT" altLang="it-IT" sz="1108" dirty="0"/>
              <a:t>(rilascio di un bottone su un elemento)</a:t>
            </a:r>
          </a:p>
          <a:p>
            <a:pPr lvl="1">
              <a:lnSpc>
                <a:spcPct val="80000"/>
              </a:lnSpc>
            </a:pPr>
            <a:r>
              <a:rPr lang="it-IT" altLang="it-IT" sz="1108" b="1" dirty="0"/>
              <a:t>click </a:t>
            </a:r>
            <a:r>
              <a:rPr lang="it-IT" altLang="it-IT" sz="1108" dirty="0"/>
              <a:t>(pressione e successivo rilascio di un bottone su un elemento)</a:t>
            </a:r>
          </a:p>
          <a:p>
            <a:pPr lvl="1">
              <a:lnSpc>
                <a:spcPct val="80000"/>
              </a:lnSpc>
            </a:pPr>
            <a:r>
              <a:rPr lang="it-IT" altLang="it-IT" sz="1108" b="1" dirty="0" err="1"/>
              <a:t>mouseover</a:t>
            </a:r>
            <a:r>
              <a:rPr lang="it-IT" altLang="it-IT" sz="1108" b="1" dirty="0"/>
              <a:t> </a:t>
            </a:r>
            <a:r>
              <a:rPr lang="it-IT" altLang="it-IT" sz="1108" dirty="0"/>
              <a:t>(il </a:t>
            </a:r>
            <a:r>
              <a:rPr lang="it-IT" altLang="it-IT" sz="1108" dirty="0" smtClean="0"/>
              <a:t>mouse </a:t>
            </a:r>
            <a:r>
              <a:rPr lang="it-IT" altLang="it-IT" sz="1108" dirty="0"/>
              <a:t>è entrato nell’area di un elemento: </a:t>
            </a:r>
            <a:r>
              <a:rPr lang="it-IT" altLang="it-IT" sz="1108" dirty="0" err="1"/>
              <a:t>relatedTarget</a:t>
            </a:r>
            <a:r>
              <a:rPr lang="it-IT" altLang="it-IT" sz="1108" dirty="0"/>
              <a:t> indica l’elemento da cui è uscito) </a:t>
            </a:r>
          </a:p>
          <a:p>
            <a:pPr lvl="1">
              <a:lnSpc>
                <a:spcPct val="80000"/>
              </a:lnSpc>
            </a:pPr>
            <a:r>
              <a:rPr lang="it-IT" altLang="it-IT" sz="1108" b="1" dirty="0" err="1"/>
              <a:t>mouseout</a:t>
            </a:r>
            <a:r>
              <a:rPr lang="it-IT" altLang="it-IT" sz="1108" b="1" dirty="0"/>
              <a:t> </a:t>
            </a:r>
            <a:r>
              <a:rPr lang="it-IT" altLang="it-IT" sz="1108" dirty="0"/>
              <a:t>(</a:t>
            </a:r>
            <a:r>
              <a:rPr lang="it-IT" altLang="it-IT" sz="1108"/>
              <a:t>il </a:t>
            </a:r>
            <a:r>
              <a:rPr lang="it-IT" altLang="it-IT" sz="1108" smtClean="0"/>
              <a:t>mouse </a:t>
            </a:r>
            <a:r>
              <a:rPr lang="it-IT" altLang="it-IT" sz="1108" dirty="0"/>
              <a:t>è uscito dall’area di un elemento: </a:t>
            </a:r>
            <a:r>
              <a:rPr lang="it-IT" altLang="it-IT" sz="1108" dirty="0" err="1"/>
              <a:t>relatedTarget</a:t>
            </a:r>
            <a:r>
              <a:rPr lang="it-IT" altLang="it-IT" sz="1108" dirty="0"/>
              <a:t> indica l’elemento in cui è entrato) </a:t>
            </a:r>
          </a:p>
          <a:p>
            <a:pPr lvl="1">
              <a:lnSpc>
                <a:spcPct val="80000"/>
              </a:lnSpc>
            </a:pPr>
            <a:r>
              <a:rPr lang="it-IT" altLang="it-IT" sz="1108" b="1" dirty="0" err="1"/>
              <a:t>mousemove</a:t>
            </a:r>
            <a:r>
              <a:rPr lang="it-IT" altLang="it-IT" sz="1108" b="1" dirty="0"/>
              <a:t> </a:t>
            </a:r>
            <a:r>
              <a:rPr lang="it-IT" altLang="it-IT" sz="1108" dirty="0"/>
              <a:t>(il mouse si muove nell’area dell’elemento). </a:t>
            </a:r>
          </a:p>
          <a:p>
            <a:pPr>
              <a:lnSpc>
                <a:spcPct val="80000"/>
              </a:lnSpc>
            </a:pPr>
            <a:r>
              <a:rPr lang="it-IT" altLang="it-IT" sz="1292" dirty="0"/>
              <a:t>Un evento del mouse è accompagnato da informazioni più dettagliate circa lo stato del puntatore e della tastiera al momento dell’evento stesso.</a:t>
            </a:r>
          </a:p>
          <a:p>
            <a:pPr lvl="1">
              <a:lnSpc>
                <a:spcPct val="80000"/>
              </a:lnSpc>
            </a:pPr>
            <a:r>
              <a:rPr lang="it-IT" altLang="it-IT" sz="1108" b="1" dirty="0" err="1"/>
              <a:t>screenX</a:t>
            </a:r>
            <a:r>
              <a:rPr lang="it-IT" altLang="it-IT" sz="1108" dirty="0"/>
              <a:t> e </a:t>
            </a:r>
            <a:r>
              <a:rPr lang="it-IT" altLang="it-IT" sz="1108" b="1" dirty="0" err="1"/>
              <a:t>screenY</a:t>
            </a:r>
            <a:r>
              <a:rPr lang="it-IT" altLang="it-IT" sz="1108" dirty="0"/>
              <a:t> riportano le coordinate del mouse rispetto allo schermo.</a:t>
            </a:r>
          </a:p>
          <a:p>
            <a:pPr lvl="1">
              <a:lnSpc>
                <a:spcPct val="80000"/>
              </a:lnSpc>
            </a:pPr>
            <a:r>
              <a:rPr lang="it-IT" altLang="it-IT" sz="1108" b="1" dirty="0" err="1"/>
              <a:t>clientX</a:t>
            </a:r>
            <a:r>
              <a:rPr lang="it-IT" altLang="it-IT" sz="1108" dirty="0"/>
              <a:t> e </a:t>
            </a:r>
            <a:r>
              <a:rPr lang="it-IT" altLang="it-IT" sz="1108" b="1" dirty="0" err="1"/>
              <a:t>clientY</a:t>
            </a:r>
            <a:r>
              <a:rPr lang="it-IT" altLang="it-IT" sz="1108" dirty="0"/>
              <a:t> riportano le coordinate del mouse rispetto alla finestra del browser.</a:t>
            </a:r>
          </a:p>
          <a:p>
            <a:pPr lvl="1">
              <a:lnSpc>
                <a:spcPct val="80000"/>
              </a:lnSpc>
            </a:pPr>
            <a:r>
              <a:rPr lang="it-IT" altLang="it-IT" sz="1108" b="1" dirty="0" err="1"/>
              <a:t>ctrlKey</a:t>
            </a:r>
            <a:r>
              <a:rPr lang="it-IT" altLang="it-IT" sz="1108" dirty="0"/>
              <a:t>, </a:t>
            </a:r>
            <a:r>
              <a:rPr lang="it-IT" altLang="it-IT" sz="1108" b="1" dirty="0" err="1"/>
              <a:t>altKey</a:t>
            </a:r>
            <a:r>
              <a:rPr lang="it-IT" altLang="it-IT" sz="1108" dirty="0"/>
              <a:t>, </a:t>
            </a:r>
            <a:r>
              <a:rPr lang="it-IT" altLang="it-IT" sz="1108" b="1" dirty="0" err="1"/>
              <a:t>metaKey</a:t>
            </a:r>
            <a:r>
              <a:rPr lang="it-IT" altLang="it-IT" sz="1108" dirty="0"/>
              <a:t> e </a:t>
            </a:r>
            <a:r>
              <a:rPr lang="it-IT" altLang="it-IT" sz="1108" b="1" dirty="0" err="1"/>
              <a:t>shiftKey</a:t>
            </a:r>
            <a:r>
              <a:rPr lang="it-IT" altLang="it-IT" sz="1108" dirty="0"/>
              <a:t> indicano quali tra i corrispondenti tasti erano premuti sulla tastiera al momento dell’evento.</a:t>
            </a:r>
          </a:p>
          <a:p>
            <a:pPr lvl="1">
              <a:lnSpc>
                <a:spcPct val="80000"/>
              </a:lnSpc>
            </a:pPr>
            <a:r>
              <a:rPr lang="it-IT" altLang="it-IT" sz="1108" b="1" dirty="0" err="1"/>
              <a:t>button</a:t>
            </a:r>
            <a:r>
              <a:rPr lang="it-IT" altLang="it-IT" sz="1108" dirty="0"/>
              <a:t> indica quale bottone del mouse è stato premuto (0=sinistro, 1=centrale, 2=destro).</a:t>
            </a:r>
          </a:p>
        </p:txBody>
      </p:sp>
      <p:sp>
        <p:nvSpPr>
          <p:cNvPr id="55300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144608" y="6353908"/>
            <a:ext cx="999392" cy="2110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769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5817" indent="-263776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55103" indent="-211021">
              <a:spcBef>
                <a:spcPct val="20000"/>
              </a:spcBef>
              <a:buClr>
                <a:schemeClr val="tx2"/>
              </a:buClr>
              <a:buChar char="•"/>
              <a:defRPr sz="2123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477145" indent="-211021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99186" indent="-211021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321227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743269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165310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587351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4ACF3FF-B8A1-4016-9A40-977F876BDE69}" type="slidenum">
              <a:rPr lang="it-IT" altLang="it-IT" sz="831"/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it-IT" altLang="it-IT" sz="831"/>
          </a:p>
        </p:txBody>
      </p:sp>
      <p:sp>
        <p:nvSpPr>
          <p:cNvPr id="55302" name="Rectangle 5"/>
          <p:cNvSpPr>
            <a:spLocks noChangeArrowheads="1"/>
          </p:cNvSpPr>
          <p:nvPr/>
        </p:nvSpPr>
        <p:spPr bwMode="auto">
          <a:xfrm>
            <a:off x="460832" y="1701312"/>
            <a:ext cx="4111168" cy="2126273"/>
          </a:xfrm>
          <a:prstGeom prst="rect">
            <a:avLst/>
          </a:prstGeom>
          <a:solidFill>
            <a:srgbClr val="EB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84992" tIns="42497" rIns="84992" bIns="42497"/>
          <a:lstStyle>
            <a:lvl1pPr marL="93663" indent="-93663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interface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MouseEvent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: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UIEvent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{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long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screenX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long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screenY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long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clientX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long 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clientY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boolean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ctrlKey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boolean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shiftKey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boolean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altKey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boolean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metaKey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unsigned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short 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button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EventTarget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relatedTarget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};</a:t>
            </a: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Struttura degli Eventi</a:t>
            </a:r>
            <a:br>
              <a:rPr lang="it-IT" altLang="it-IT"/>
            </a:br>
            <a:r>
              <a:rPr lang="it-IT" altLang="it-IT" sz="1846"/>
              <a:t>Gli Eventi della Tastiera</a:t>
            </a:r>
          </a:p>
        </p:txBody>
      </p:sp>
      <p:sp>
        <p:nvSpPr>
          <p:cNvPr id="49157" name="Rectangle 4"/>
          <p:cNvSpPr>
            <a:spLocks noGrp="1" noChangeArrowheads="1"/>
          </p:cNvSpPr>
          <p:nvPr>
            <p:ph idx="1"/>
          </p:nvPr>
        </p:nvSpPr>
        <p:spPr>
          <a:xfrm>
            <a:off x="4572001" y="1701312"/>
            <a:ext cx="4393223" cy="4572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it-IT" altLang="it-IT" b="1" dirty="0"/>
              <a:t>Il modello W3C di livello 2 non tratta attualmente gli eventi della tastiera</a:t>
            </a:r>
            <a:r>
              <a:rPr lang="it-IT" altLang="it-IT" dirty="0"/>
              <a:t>: i singoli browser hanno metodi proprietari per segnalare questi eventi, tuttavia ci sono anche qui degli standard di fatto, che </a:t>
            </a:r>
            <a:r>
              <a:rPr lang="it-IT" altLang="it-IT" dirty="0" smtClean="0"/>
              <a:t>stanno </a:t>
            </a:r>
            <a:r>
              <a:rPr lang="it-IT" altLang="it-IT" dirty="0"/>
              <a:t>confluendo nello standard W3C di </a:t>
            </a:r>
            <a:r>
              <a:rPr lang="it-IT" altLang="it-IT" dirty="0" smtClean="0"/>
              <a:t>livello </a:t>
            </a:r>
            <a:r>
              <a:rPr lang="it-IT" altLang="it-IT" dirty="0"/>
              <a:t>3 (non ancora definitivo).</a:t>
            </a:r>
          </a:p>
          <a:p>
            <a:pPr>
              <a:lnSpc>
                <a:spcPct val="80000"/>
              </a:lnSpc>
              <a:defRPr/>
            </a:pPr>
            <a:r>
              <a:rPr lang="it-IT" altLang="it-IT" dirty="0"/>
              <a:t>I tipi di eventi </a:t>
            </a:r>
            <a:r>
              <a:rPr lang="it-IT" altLang="it-IT" dirty="0" smtClean="0"/>
              <a:t>tastiera </a:t>
            </a:r>
            <a:r>
              <a:rPr lang="it-IT" altLang="it-IT" dirty="0"/>
              <a:t>sono i seguenti:</a:t>
            </a:r>
          </a:p>
          <a:p>
            <a:pPr lvl="1">
              <a:lnSpc>
                <a:spcPct val="80000"/>
              </a:lnSpc>
              <a:defRPr/>
            </a:pPr>
            <a:r>
              <a:rPr lang="it-IT" altLang="it-IT" b="1" dirty="0" err="1"/>
              <a:t>keydown</a:t>
            </a:r>
            <a:r>
              <a:rPr lang="it-IT" altLang="it-IT" dirty="0"/>
              <a:t> (pressione di un tasto)</a:t>
            </a:r>
          </a:p>
          <a:p>
            <a:pPr lvl="1">
              <a:lnSpc>
                <a:spcPct val="80000"/>
              </a:lnSpc>
              <a:defRPr/>
            </a:pPr>
            <a:r>
              <a:rPr lang="it-IT" altLang="it-IT" b="1" dirty="0" err="1"/>
              <a:t>keyup</a:t>
            </a:r>
            <a:r>
              <a:rPr lang="it-IT" altLang="it-IT" dirty="0"/>
              <a:t> (rilascio di un tasto)</a:t>
            </a:r>
          </a:p>
          <a:p>
            <a:pPr lvl="1">
              <a:lnSpc>
                <a:spcPct val="80000"/>
              </a:lnSpc>
              <a:defRPr/>
            </a:pPr>
            <a:r>
              <a:rPr lang="it-IT" altLang="it-IT" b="1" dirty="0" err="1"/>
              <a:t>keypress</a:t>
            </a:r>
            <a:r>
              <a:rPr lang="it-IT" altLang="it-IT" dirty="0"/>
              <a:t> (pressione e successivo rilascio di un tasto)</a:t>
            </a:r>
          </a:p>
          <a:p>
            <a:pPr>
              <a:lnSpc>
                <a:spcPct val="80000"/>
              </a:lnSpc>
              <a:defRPr/>
            </a:pPr>
            <a:r>
              <a:rPr lang="it-IT" altLang="it-IT" dirty="0"/>
              <a:t>Un evento tastiera è accompagnato da informazioni più dettagliate circa lo stato della tastiera al momento dell’evento stesso.</a:t>
            </a:r>
          </a:p>
          <a:p>
            <a:pPr lvl="1">
              <a:lnSpc>
                <a:spcPct val="90000"/>
              </a:lnSpc>
              <a:defRPr/>
            </a:pPr>
            <a:r>
              <a:rPr lang="it-IT" altLang="it-IT" dirty="0" smtClean="0"/>
              <a:t>IE, </a:t>
            </a:r>
            <a:r>
              <a:rPr lang="it-IT" altLang="it-IT" dirty="0" err="1" smtClean="0"/>
              <a:t>Mozilla</a:t>
            </a:r>
            <a:r>
              <a:rPr lang="it-IT" altLang="it-IT" dirty="0" smtClean="0"/>
              <a:t> ed altri segnalano il codice del carattere premuto con la proprietà </a:t>
            </a:r>
            <a:r>
              <a:rPr lang="it-IT" altLang="it-IT" b="1" dirty="0" err="1" smtClean="0"/>
              <a:t>keyCode</a:t>
            </a:r>
            <a:r>
              <a:rPr lang="it-IT" altLang="it-IT" dirty="0" smtClean="0"/>
              <a:t> dell’evento.</a:t>
            </a:r>
          </a:p>
          <a:p>
            <a:pPr lvl="1">
              <a:lnSpc>
                <a:spcPct val="90000"/>
              </a:lnSpc>
              <a:defRPr/>
            </a:pPr>
            <a:r>
              <a:rPr lang="it-IT" altLang="it-IT" dirty="0" smtClean="0"/>
              <a:t>Le vecchie versioni di NS usano la proprietà </a:t>
            </a:r>
            <a:r>
              <a:rPr lang="it-IT" altLang="it-IT" b="1" dirty="0" err="1" smtClean="0"/>
              <a:t>which</a:t>
            </a:r>
            <a:r>
              <a:rPr lang="it-IT" altLang="it-IT" dirty="0" smtClean="0"/>
              <a:t>.</a:t>
            </a:r>
          </a:p>
          <a:p>
            <a:pPr lvl="1">
              <a:lnSpc>
                <a:spcPct val="90000"/>
              </a:lnSpc>
              <a:defRPr/>
            </a:pPr>
            <a:r>
              <a:rPr lang="it-IT" altLang="it-IT" dirty="0" smtClean="0"/>
              <a:t>Altri browser usano la proprietà </a:t>
            </a:r>
            <a:r>
              <a:rPr lang="it-IT" altLang="it-IT" b="1" dirty="0" err="1" smtClean="0"/>
              <a:t>charCode</a:t>
            </a:r>
            <a:r>
              <a:rPr lang="it-IT" altLang="it-IT" dirty="0" smtClean="0"/>
              <a:t>.</a:t>
            </a:r>
          </a:p>
          <a:p>
            <a:pPr lvl="1">
              <a:lnSpc>
                <a:spcPct val="90000"/>
              </a:lnSpc>
              <a:defRPr/>
            </a:pPr>
            <a:r>
              <a:rPr lang="it-IT" altLang="it-IT" dirty="0" smtClean="0"/>
              <a:t>Nel</a:t>
            </a:r>
            <a:r>
              <a:rPr lang="it-IT" altLang="it-IT" i="1" dirty="0" smtClean="0"/>
              <a:t> DOM Level 3 </a:t>
            </a:r>
            <a:r>
              <a:rPr lang="it-IT" altLang="it-IT" i="1" dirty="0" err="1" smtClean="0"/>
              <a:t>Events</a:t>
            </a:r>
            <a:r>
              <a:rPr lang="it-IT" altLang="it-IT" dirty="0" smtClean="0"/>
              <a:t> l'interfaccia </a:t>
            </a:r>
            <a:r>
              <a:rPr lang="it-IT" altLang="it-IT" i="1" dirty="0" err="1" smtClean="0"/>
              <a:t>KeyboardEvent</a:t>
            </a:r>
            <a:r>
              <a:rPr lang="it-IT" altLang="it-IT" dirty="0" smtClean="0"/>
              <a:t> (riportata qui di fianco) ha le due stringhe </a:t>
            </a:r>
            <a:r>
              <a:rPr lang="it-IT" altLang="it-IT" b="1" dirty="0" smtClean="0"/>
              <a:t>code</a:t>
            </a:r>
            <a:r>
              <a:rPr lang="it-IT" altLang="it-IT" dirty="0" smtClean="0"/>
              <a:t> (codice del carattere) e </a:t>
            </a:r>
            <a:r>
              <a:rPr lang="it-IT" altLang="it-IT" b="1" dirty="0" err="1" smtClean="0"/>
              <a:t>key</a:t>
            </a:r>
            <a:r>
              <a:rPr lang="it-IT" altLang="it-IT" dirty="0" smtClean="0"/>
              <a:t> (stringa rappresentante il carattere).</a:t>
            </a:r>
            <a:endParaRPr lang="it-IT" altLang="it-IT" sz="1846" dirty="0"/>
          </a:p>
        </p:txBody>
      </p:sp>
      <p:sp>
        <p:nvSpPr>
          <p:cNvPr id="56324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144608" y="6353908"/>
            <a:ext cx="999392" cy="2110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769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5817" indent="-263776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55103" indent="-211021">
              <a:spcBef>
                <a:spcPct val="20000"/>
              </a:spcBef>
              <a:buClr>
                <a:schemeClr val="tx2"/>
              </a:buClr>
              <a:buChar char="•"/>
              <a:defRPr sz="2123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477145" indent="-211021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99186" indent="-211021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321227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743269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165310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587351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4623226-E3CF-4331-8FEA-D6DE53CF689D}" type="slidenum">
              <a:rPr lang="it-IT" altLang="it-IT" sz="831"/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it-IT" altLang="it-IT" sz="831"/>
          </a:p>
        </p:txBody>
      </p:sp>
      <p:sp>
        <p:nvSpPr>
          <p:cNvPr id="56326" name="Rectangle 5"/>
          <p:cNvSpPr>
            <a:spLocks noChangeArrowheads="1"/>
          </p:cNvSpPr>
          <p:nvPr/>
        </p:nvSpPr>
        <p:spPr bwMode="auto">
          <a:xfrm>
            <a:off x="460832" y="1701312"/>
            <a:ext cx="4111168" cy="2126273"/>
          </a:xfrm>
          <a:prstGeom prst="rect">
            <a:avLst/>
          </a:prstGeom>
          <a:solidFill>
            <a:srgbClr val="EB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84992" tIns="42497" rIns="84992" bIns="42497"/>
          <a:lstStyle>
            <a:lvl1pPr marL="93663" indent="-93663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interface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KeyboardEvent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: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UIEvent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{//NON DEFINITIVA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   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key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    code;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unsigned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long location;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boolean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ctrlKey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boolean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shiftKey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boolean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altKey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boolean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metaKey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boolean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repeat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readonly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boolean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isComposing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boolean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getModifierState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(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DOMString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923" dirty="0" err="1">
                <a:solidFill>
                  <a:srgbClr val="000000"/>
                </a:solidFill>
                <a:latin typeface="Verdana" panose="020B0604030504040204" pitchFamily="34" charset="0"/>
              </a:rPr>
              <a:t>keyArg</a:t>
            </a: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);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923" dirty="0">
                <a:solidFill>
                  <a:srgbClr val="000000"/>
                </a:solidFill>
                <a:latin typeface="Verdana" panose="020B0604030504040204" pitchFamily="34" charset="0"/>
              </a:rPr>
              <a:t>};</a:t>
            </a: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Struttura degli Eventi</a:t>
            </a:r>
            <a:br>
              <a:rPr lang="it-IT" altLang="it-IT"/>
            </a:br>
            <a:r>
              <a:rPr lang="it-IT" altLang="it-IT" sz="1846"/>
              <a:t>Gli Eventi HTML</a:t>
            </a:r>
          </a:p>
        </p:txBody>
      </p:sp>
      <p:sp>
        <p:nvSpPr>
          <p:cNvPr id="57346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-IT" altLang="it-IT" sz="1846" dirty="0"/>
              <a:t>Alcuni oggetti HTML possono ricevere notifiche di eventi complessi ad essi specifici:</a:t>
            </a:r>
          </a:p>
          <a:p>
            <a:pPr lvl="1">
              <a:lnSpc>
                <a:spcPct val="90000"/>
              </a:lnSpc>
            </a:pPr>
            <a:r>
              <a:rPr lang="it-IT" altLang="it-IT" b="1" dirty="0" err="1"/>
              <a:t>load</a:t>
            </a:r>
            <a:r>
              <a:rPr lang="it-IT" altLang="it-IT" b="1" dirty="0"/>
              <a:t> </a:t>
            </a:r>
            <a:r>
              <a:rPr lang="it-IT" altLang="it-IT" dirty="0"/>
              <a:t>(il documento, i suoi </a:t>
            </a:r>
            <a:r>
              <a:rPr lang="it-IT" altLang="it-IT" dirty="0" err="1"/>
              <a:t>frames</a:t>
            </a:r>
            <a:r>
              <a:rPr lang="it-IT" altLang="it-IT" dirty="0"/>
              <a:t> o un oggetto del documento sono completamente caricati). </a:t>
            </a:r>
          </a:p>
          <a:p>
            <a:pPr lvl="1">
              <a:lnSpc>
                <a:spcPct val="90000"/>
              </a:lnSpc>
            </a:pPr>
            <a:r>
              <a:rPr lang="it-IT" altLang="it-IT" b="1" dirty="0" err="1"/>
              <a:t>unload</a:t>
            </a:r>
            <a:r>
              <a:rPr lang="it-IT" altLang="it-IT" b="1" dirty="0"/>
              <a:t> </a:t>
            </a:r>
            <a:r>
              <a:rPr lang="it-IT" altLang="it-IT" dirty="0"/>
              <a:t>(il documento </a:t>
            </a:r>
            <a:r>
              <a:rPr lang="it-IT" altLang="it-IT" dirty="0" smtClean="0"/>
              <a:t>è </a:t>
            </a:r>
            <a:r>
              <a:rPr lang="it-IT" altLang="it-IT" dirty="0"/>
              <a:t>stato rimosso dalla finestra o dal frame). </a:t>
            </a:r>
          </a:p>
          <a:p>
            <a:pPr lvl="1">
              <a:lnSpc>
                <a:spcPct val="90000"/>
              </a:lnSpc>
            </a:pPr>
            <a:r>
              <a:rPr lang="it-IT" altLang="it-IT" b="1" dirty="0" err="1"/>
              <a:t>abort</a:t>
            </a:r>
            <a:r>
              <a:rPr lang="it-IT" altLang="it-IT" b="1" dirty="0"/>
              <a:t> </a:t>
            </a:r>
            <a:r>
              <a:rPr lang="it-IT" altLang="it-IT" dirty="0"/>
              <a:t>(il caricamento di un oggetto è stato interrotto). </a:t>
            </a:r>
          </a:p>
          <a:p>
            <a:pPr lvl="1">
              <a:lnSpc>
                <a:spcPct val="90000"/>
              </a:lnSpc>
            </a:pPr>
            <a:r>
              <a:rPr lang="it-IT" altLang="it-IT" b="1" dirty="0" err="1"/>
              <a:t>error</a:t>
            </a:r>
            <a:r>
              <a:rPr lang="it-IT" altLang="it-IT" b="1" dirty="0"/>
              <a:t> </a:t>
            </a:r>
            <a:r>
              <a:rPr lang="it-IT" altLang="it-IT" dirty="0"/>
              <a:t>(errore nell’esecuzione di uno script o nel caricamento di un’immagine). </a:t>
            </a:r>
            <a:endParaRPr lang="it-IT" altLang="it-IT" b="1" dirty="0"/>
          </a:p>
          <a:p>
            <a:pPr lvl="1">
              <a:lnSpc>
                <a:spcPct val="90000"/>
              </a:lnSpc>
            </a:pPr>
            <a:r>
              <a:rPr lang="it-IT" altLang="it-IT" b="1" dirty="0" err="1"/>
              <a:t>select</a:t>
            </a:r>
            <a:r>
              <a:rPr lang="it-IT" altLang="it-IT" b="1" dirty="0"/>
              <a:t> </a:t>
            </a:r>
            <a:r>
              <a:rPr lang="it-IT" altLang="it-IT" dirty="0"/>
              <a:t>(selezione di testo in campi input o </a:t>
            </a:r>
            <a:r>
              <a:rPr lang="it-IT" altLang="it-IT" dirty="0" err="1"/>
              <a:t>textarea</a:t>
            </a:r>
            <a:r>
              <a:rPr lang="it-IT" altLang="it-IT" dirty="0"/>
              <a:t>). </a:t>
            </a:r>
          </a:p>
          <a:p>
            <a:pPr lvl="1">
              <a:lnSpc>
                <a:spcPct val="90000"/>
              </a:lnSpc>
            </a:pPr>
            <a:r>
              <a:rPr lang="it-IT" altLang="it-IT" b="1" dirty="0" err="1"/>
              <a:t>change</a:t>
            </a:r>
            <a:r>
              <a:rPr lang="it-IT" altLang="it-IT" b="1" dirty="0"/>
              <a:t> </a:t>
            </a:r>
            <a:r>
              <a:rPr lang="it-IT" altLang="it-IT" dirty="0"/>
              <a:t>(un controllo di un </a:t>
            </a:r>
            <a:r>
              <a:rPr lang="it-IT" altLang="it-IT" dirty="0" err="1"/>
              <a:t>form</a:t>
            </a:r>
            <a:r>
              <a:rPr lang="it-IT" altLang="it-IT" dirty="0"/>
              <a:t> ha perso il focus e il suo contenuto è cambiato da quando lo aveva ottenuto). </a:t>
            </a:r>
          </a:p>
          <a:p>
            <a:pPr lvl="1">
              <a:lnSpc>
                <a:spcPct val="90000"/>
              </a:lnSpc>
            </a:pPr>
            <a:r>
              <a:rPr lang="it-IT" altLang="it-IT" b="1" dirty="0" err="1"/>
              <a:t>submit</a:t>
            </a:r>
            <a:r>
              <a:rPr lang="it-IT" altLang="it-IT" b="1" dirty="0"/>
              <a:t> </a:t>
            </a:r>
            <a:r>
              <a:rPr lang="it-IT" altLang="it-IT" dirty="0"/>
              <a:t>(la </a:t>
            </a:r>
            <a:r>
              <a:rPr lang="it-IT" altLang="it-IT" dirty="0" err="1"/>
              <a:t>form</a:t>
            </a:r>
            <a:r>
              <a:rPr lang="it-IT" altLang="it-IT" dirty="0"/>
              <a:t> sta per essere inviata). </a:t>
            </a:r>
          </a:p>
          <a:p>
            <a:pPr lvl="1">
              <a:lnSpc>
                <a:spcPct val="90000"/>
              </a:lnSpc>
            </a:pPr>
            <a:r>
              <a:rPr lang="it-IT" altLang="it-IT" b="1" dirty="0"/>
              <a:t>reset </a:t>
            </a:r>
            <a:r>
              <a:rPr lang="it-IT" altLang="it-IT" dirty="0"/>
              <a:t>(la </a:t>
            </a:r>
            <a:r>
              <a:rPr lang="it-IT" altLang="it-IT" dirty="0" err="1"/>
              <a:t>form</a:t>
            </a:r>
            <a:r>
              <a:rPr lang="it-IT" altLang="it-IT" dirty="0"/>
              <a:t> sta per essere resettata). </a:t>
            </a:r>
          </a:p>
          <a:p>
            <a:pPr lvl="1">
              <a:lnSpc>
                <a:spcPct val="90000"/>
              </a:lnSpc>
            </a:pPr>
            <a:r>
              <a:rPr lang="it-IT" altLang="it-IT" b="1" dirty="0"/>
              <a:t>focus </a:t>
            </a:r>
            <a:r>
              <a:rPr lang="it-IT" altLang="it-IT" dirty="0"/>
              <a:t>(un controllo di un </a:t>
            </a:r>
            <a:r>
              <a:rPr lang="it-IT" altLang="it-IT" dirty="0" err="1"/>
              <a:t>form</a:t>
            </a:r>
            <a:r>
              <a:rPr lang="it-IT" altLang="it-IT" dirty="0"/>
              <a:t> sta per ricevere il focus). </a:t>
            </a:r>
          </a:p>
          <a:p>
            <a:pPr lvl="1">
              <a:lnSpc>
                <a:spcPct val="90000"/>
              </a:lnSpc>
            </a:pPr>
            <a:r>
              <a:rPr lang="it-IT" altLang="it-IT" b="1" dirty="0" err="1"/>
              <a:t>blur</a:t>
            </a:r>
            <a:r>
              <a:rPr lang="it-IT" altLang="it-IT" b="1" dirty="0"/>
              <a:t> </a:t>
            </a:r>
            <a:r>
              <a:rPr lang="it-IT" altLang="it-IT" dirty="0"/>
              <a:t>(un controllo di un </a:t>
            </a:r>
            <a:r>
              <a:rPr lang="it-IT" altLang="it-IT" dirty="0" err="1"/>
              <a:t>form</a:t>
            </a:r>
            <a:r>
              <a:rPr lang="it-IT" altLang="it-IT" dirty="0"/>
              <a:t> sta per perdere il focus). </a:t>
            </a:r>
          </a:p>
          <a:p>
            <a:pPr lvl="1">
              <a:lnSpc>
                <a:spcPct val="90000"/>
              </a:lnSpc>
            </a:pPr>
            <a:r>
              <a:rPr lang="it-IT" altLang="it-IT" b="1" dirty="0" err="1"/>
              <a:t>resize</a:t>
            </a:r>
            <a:r>
              <a:rPr lang="it-IT" altLang="it-IT" b="1" dirty="0"/>
              <a:t> </a:t>
            </a:r>
            <a:r>
              <a:rPr lang="it-IT" altLang="it-IT" dirty="0"/>
              <a:t>(il contenuto di un elemento è ridimensionato). </a:t>
            </a:r>
          </a:p>
          <a:p>
            <a:pPr lvl="1">
              <a:lnSpc>
                <a:spcPct val="90000"/>
              </a:lnSpc>
            </a:pPr>
            <a:r>
              <a:rPr lang="it-IT" altLang="it-IT" b="1" dirty="0"/>
              <a:t>scroll </a:t>
            </a:r>
            <a:r>
              <a:rPr lang="it-IT" altLang="it-IT" dirty="0"/>
              <a:t>(il contenuto di un elemento è fatto scorrere). </a:t>
            </a:r>
            <a:endParaRPr lang="it-IT" altLang="it-IT" dirty="0" smtClean="0"/>
          </a:p>
          <a:p>
            <a:pPr lvl="1"/>
            <a:r>
              <a:rPr lang="it-IT" altLang="it-IT" b="1" dirty="0" err="1" smtClean="0"/>
              <a:t>DOMContentLoaded</a:t>
            </a:r>
            <a:r>
              <a:rPr lang="it-IT" altLang="it-IT" dirty="0"/>
              <a:t> </a:t>
            </a:r>
            <a:r>
              <a:rPr lang="it-IT" altLang="it-IT" dirty="0" smtClean="0"/>
              <a:t>(il </a:t>
            </a:r>
            <a:r>
              <a:rPr lang="it-IT" altLang="it-IT" dirty="0"/>
              <a:t>documento </a:t>
            </a:r>
            <a:r>
              <a:rPr lang="it-IT" altLang="it-IT" dirty="0" smtClean="0"/>
              <a:t>è </a:t>
            </a:r>
            <a:r>
              <a:rPr lang="it-IT" altLang="it-IT" dirty="0"/>
              <a:t>stato completamente caricato e </a:t>
            </a:r>
            <a:r>
              <a:rPr lang="it-IT" altLang="it-IT" dirty="0" smtClean="0"/>
              <a:t>analizzato. Questo non comprende </a:t>
            </a:r>
            <a:r>
              <a:rPr lang="it-IT" altLang="it-IT" dirty="0"/>
              <a:t>il completamento del caricamento di fogli di stile, immagini e </a:t>
            </a:r>
            <a:r>
              <a:rPr lang="it-IT" altLang="it-IT" dirty="0" err="1" smtClean="0"/>
              <a:t>sottoframe</a:t>
            </a:r>
            <a:r>
              <a:rPr lang="it-IT" altLang="it-IT" dirty="0" smtClean="0"/>
              <a:t>. Evento introdotto in tempi recenti, corrispondente al </a:t>
            </a:r>
            <a:r>
              <a:rPr lang="it-IT" altLang="it-IT" i="1" dirty="0" smtClean="0"/>
              <a:t>ready</a:t>
            </a:r>
            <a:r>
              <a:rPr lang="it-IT" altLang="it-IT" dirty="0" smtClean="0"/>
              <a:t> di librerie come </a:t>
            </a:r>
            <a:r>
              <a:rPr lang="it-IT" altLang="it-IT" dirty="0" err="1" smtClean="0"/>
              <a:t>JQuery</a:t>
            </a:r>
            <a:r>
              <a:rPr lang="it-IT" altLang="it-IT" dirty="0" smtClean="0"/>
              <a:t>).</a:t>
            </a:r>
            <a:endParaRPr lang="it-IT" altLang="it-IT" dirty="0"/>
          </a:p>
        </p:txBody>
      </p:sp>
      <p:sp>
        <p:nvSpPr>
          <p:cNvPr id="57348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144608" y="6353908"/>
            <a:ext cx="999392" cy="2110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769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5817" indent="-263776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55103" indent="-211021">
              <a:spcBef>
                <a:spcPct val="20000"/>
              </a:spcBef>
              <a:buClr>
                <a:schemeClr val="tx2"/>
              </a:buClr>
              <a:buChar char="•"/>
              <a:defRPr sz="2123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477145" indent="-211021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99186" indent="-211021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321227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743269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165310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587351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DBEF3EE-49C0-416B-9A3A-CA49463F90EF}" type="slidenum">
              <a:rPr lang="it-IT" altLang="it-IT" sz="831"/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it-IT" altLang="it-IT" sz="831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La vista del DOM su XML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it-IT" b="1" smtClean="0"/>
              <a:t>Il DOM rappresenta i documenti come una struttura ad albero.</a:t>
            </a:r>
          </a:p>
          <a:p>
            <a:r>
              <a:rPr lang="it-IT" altLang="it-IT" smtClean="0"/>
              <a:t>In realtà, la struttura è una “foresta” perché può anche contenere più alberi distinti.</a:t>
            </a:r>
          </a:p>
          <a:p>
            <a:r>
              <a:rPr lang="it-IT" altLang="it-IT" smtClean="0"/>
              <a:t>Il DOM definisce solo la sua vista logica sui dati: non specifica come debbano essere effettivamente strutturati in memoria.</a:t>
            </a:r>
          </a:p>
          <a:p>
            <a:r>
              <a:rPr lang="it-IT" altLang="it-IT" smtClean="0"/>
              <a:t>Tuttavia, l’utente che accede al documento tramite l’interfaccia DOM, lo vedrà effettivamente come un albero.</a:t>
            </a:r>
          </a:p>
        </p:txBody>
      </p:sp>
      <p:sp>
        <p:nvSpPr>
          <p:cNvPr id="13316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144608" y="6353908"/>
            <a:ext cx="999392" cy="2110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769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5817" indent="-263776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55103" indent="-211021">
              <a:spcBef>
                <a:spcPct val="20000"/>
              </a:spcBef>
              <a:buClr>
                <a:schemeClr val="tx2"/>
              </a:buClr>
              <a:buChar char="•"/>
              <a:defRPr sz="2123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477145" indent="-211021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99186" indent="-211021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321227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743269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165310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587351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75FCE9-BEF3-422D-B074-E7DA96990FB2}" type="slidenum">
              <a:rPr lang="it-IT" altLang="it-IT" sz="831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it-IT" altLang="it-IT" sz="831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Compatibilità dei nuovi standard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Tutte le funzionalità introdotte con </a:t>
            </a:r>
            <a:r>
              <a:rPr lang="it-IT" dirty="0" err="1" smtClean="0"/>
              <a:t>ECMAScript</a:t>
            </a:r>
            <a:r>
              <a:rPr lang="it-IT" dirty="0" smtClean="0"/>
              <a:t> 5, 6 e oltre, nonché tutte le novità relative al DOM di HTML che vengono via via adottate dai browser più moderni </a:t>
            </a:r>
            <a:r>
              <a:rPr lang="it-IT" b="1" dirty="0" smtClean="0"/>
              <a:t>non sono ovviamente compatibili con quelli più datati</a:t>
            </a:r>
            <a:r>
              <a:rPr lang="it-IT" dirty="0" smtClean="0"/>
              <a:t>.</a:t>
            </a:r>
          </a:p>
          <a:p>
            <a:r>
              <a:rPr lang="it-IT" dirty="0" smtClean="0"/>
              <a:t>Nel realizzare uno script, è sempre necessario quindi </a:t>
            </a:r>
            <a:r>
              <a:rPr lang="it-IT" b="1" dirty="0" smtClean="0"/>
              <a:t>domandarsi quali siano i browser target</a:t>
            </a:r>
            <a:r>
              <a:rPr lang="it-IT" dirty="0" smtClean="0"/>
              <a:t> (e quindi anche la platea di utenti) e verificare se le funzionalità (avanzate) che intendiamo utilizzare siano compatibili con essi.</a:t>
            </a:r>
          </a:p>
          <a:p>
            <a:pPr lvl="1"/>
            <a:r>
              <a:rPr lang="it-IT" dirty="0" smtClean="0"/>
              <a:t>Per verificare la compatibilità di una certa funzione/API, è </a:t>
            </a:r>
            <a:r>
              <a:rPr lang="it-IT" dirty="0"/>
              <a:t>possibile cercare su </a:t>
            </a:r>
            <a:r>
              <a:rPr lang="it-IT" b="1" dirty="0"/>
              <a:t>MDN</a:t>
            </a:r>
            <a:r>
              <a:rPr lang="it-IT" dirty="0"/>
              <a:t> (</a:t>
            </a:r>
            <a:r>
              <a:rPr lang="it-IT" i="1" dirty="0"/>
              <a:t>https://</a:t>
            </a:r>
            <a:r>
              <a:rPr lang="it-IT" i="1" dirty="0" smtClean="0"/>
              <a:t>developer.mozilla.org/en-US/docs/Web</a:t>
            </a:r>
            <a:r>
              <a:rPr lang="it-IT" dirty="0" smtClean="0"/>
              <a:t>) o su </a:t>
            </a:r>
            <a:r>
              <a:rPr lang="it-IT" dirty="0"/>
              <a:t>siti come </a:t>
            </a:r>
            <a:r>
              <a:rPr lang="it-IT" i="1" dirty="0"/>
              <a:t>https://caniuse.com</a:t>
            </a:r>
            <a:r>
              <a:rPr lang="it-IT" i="1" dirty="0" smtClean="0"/>
              <a:t>/</a:t>
            </a:r>
            <a:r>
              <a:rPr lang="it-IT" dirty="0" smtClean="0"/>
              <a:t>.</a:t>
            </a:r>
          </a:p>
          <a:p>
            <a:r>
              <a:rPr lang="it-IT" dirty="0" smtClean="0"/>
              <a:t>In caso di funzionalità con scarso supporto nei browser datati è utile, per ampliare la platea dei browser supportati, </a:t>
            </a:r>
            <a:r>
              <a:rPr lang="it-IT" b="1" dirty="0" smtClean="0"/>
              <a:t>inserire tra i propri script i relativi </a:t>
            </a:r>
            <a:r>
              <a:rPr lang="it-IT" b="1" dirty="0" err="1" smtClean="0"/>
              <a:t>polyfill</a:t>
            </a:r>
            <a:r>
              <a:rPr lang="it-IT" dirty="0" smtClean="0"/>
              <a:t>, cioè librerie che integrano nei browser le funzionalità non supportate tramite opportuni </a:t>
            </a:r>
            <a:r>
              <a:rPr lang="it-IT" dirty="0" err="1" smtClean="0"/>
              <a:t>workaround</a:t>
            </a:r>
            <a:r>
              <a:rPr lang="it-IT" dirty="0" smtClean="0"/>
              <a:t>.  </a:t>
            </a:r>
          </a:p>
          <a:p>
            <a:pPr lvl="1"/>
            <a:r>
              <a:rPr lang="it-IT" dirty="0" smtClean="0"/>
              <a:t>Provate ad utilizzare le </a:t>
            </a:r>
            <a:r>
              <a:rPr lang="it-IT" dirty="0"/>
              <a:t>librerie generate da </a:t>
            </a:r>
            <a:r>
              <a:rPr lang="it-IT" i="1" dirty="0"/>
              <a:t>https://</a:t>
            </a:r>
            <a:r>
              <a:rPr lang="it-IT" i="1" dirty="0" smtClean="0"/>
              <a:t>polyfill.io</a:t>
            </a:r>
            <a:r>
              <a:rPr lang="it-IT" dirty="0" smtClean="0"/>
              <a:t>,  che permette tra l’altro di scaricare i </a:t>
            </a:r>
            <a:r>
              <a:rPr lang="it-IT" dirty="0" err="1" smtClean="0"/>
              <a:t>polyfill</a:t>
            </a:r>
            <a:r>
              <a:rPr lang="it-IT" dirty="0" smtClean="0"/>
              <a:t> per le sole funzionalità di vostro interesse e solo se necessari al browser che le richiede, tutto in maniera automatica.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dirty="0" smtClean="0"/>
              <a:t>DOM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4478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Riferimenti</a:t>
            </a:r>
          </a:p>
        </p:txBody>
      </p:sp>
      <p:sp>
        <p:nvSpPr>
          <p:cNvPr id="5325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it-IT" altLang="it-IT" b="1" dirty="0" smtClean="0"/>
              <a:t>DOM Living Standard</a:t>
            </a:r>
            <a:br>
              <a:rPr lang="it-IT" altLang="it-IT" b="1" dirty="0" smtClean="0"/>
            </a:br>
            <a:r>
              <a:rPr lang="it-IT" altLang="it-IT" dirty="0"/>
              <a:t>https://www.w3.org/TR/dom/</a:t>
            </a:r>
            <a:endParaRPr lang="it-IT" altLang="it-IT" dirty="0" smtClean="0"/>
          </a:p>
        </p:txBody>
      </p:sp>
      <p:sp>
        <p:nvSpPr>
          <p:cNvPr id="58372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144608" y="6353908"/>
            <a:ext cx="999392" cy="2110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769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5817" indent="-263776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55103" indent="-211021">
              <a:spcBef>
                <a:spcPct val="20000"/>
              </a:spcBef>
              <a:buClr>
                <a:schemeClr val="tx2"/>
              </a:buClr>
              <a:buChar char="•"/>
              <a:defRPr sz="2123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477145" indent="-211021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99186" indent="-211021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321227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743269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165310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587351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9541DFE-DA4A-4DBB-AC08-35224D905DA3}" type="slidenum">
              <a:rPr lang="it-IT" altLang="it-IT" sz="831"/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it-IT" altLang="it-IT" sz="831"/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La vista del DOM su XML</a:t>
            </a:r>
          </a:p>
        </p:txBody>
      </p:sp>
      <p:sp>
        <p:nvSpPr>
          <p:cNvPr id="14339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8144608" y="6353908"/>
            <a:ext cx="999392" cy="2110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769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5817" indent="-263776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55103" indent="-211021">
              <a:spcBef>
                <a:spcPct val="20000"/>
              </a:spcBef>
              <a:buClr>
                <a:schemeClr val="tx2"/>
              </a:buClr>
              <a:buChar char="•"/>
              <a:defRPr sz="2123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477145" indent="-211021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99186" indent="-211021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321227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743269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165310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587351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6F1EA17-26B1-44A9-8FBD-9702C791B8E8}" type="slidenum">
              <a:rPr lang="it-IT" altLang="it-IT" sz="831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it-IT" altLang="it-IT" sz="831"/>
          </a:p>
        </p:txBody>
      </p:sp>
      <p:sp>
        <p:nvSpPr>
          <p:cNvPr id="14341" name="Rectangle 3"/>
          <p:cNvSpPr>
            <a:spLocks noChangeArrowheads="1"/>
          </p:cNvSpPr>
          <p:nvPr/>
        </p:nvSpPr>
        <p:spPr bwMode="auto">
          <a:xfrm>
            <a:off x="488440" y="3109873"/>
            <a:ext cx="4851888" cy="3084634"/>
          </a:xfrm>
          <a:prstGeom prst="rect">
            <a:avLst/>
          </a:prstGeom>
          <a:solidFill>
            <a:srgbClr val="EB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33176" tIns="33176" rIns="33176" bIns="33176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tabLst>
                <a:tab pos="190500" algn="l"/>
                <a:tab pos="381000" algn="l"/>
                <a:tab pos="571500" algn="l"/>
                <a:tab pos="762000" algn="l"/>
                <a:tab pos="952500" algn="l"/>
                <a:tab pos="11430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1292" dirty="0">
                <a:solidFill>
                  <a:srgbClr val="0000FF"/>
                </a:solidFill>
                <a:latin typeface="Verdana" panose="020B0604030504040204" pitchFamily="34" charset="0"/>
              </a:rPr>
              <a:t>&lt;!-- The Dark Side of The Moon, 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1292" dirty="0">
                <a:solidFill>
                  <a:srgbClr val="0000FF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1292" dirty="0" err="1">
                <a:solidFill>
                  <a:srgbClr val="0000FF"/>
                </a:solidFill>
                <a:latin typeface="Verdana" panose="020B0604030504040204" pitchFamily="34" charset="0"/>
              </a:rPr>
              <a:t>track</a:t>
            </a:r>
            <a:r>
              <a:rPr kumimoji="1" lang="it-IT" altLang="it-IT" sz="1292" dirty="0">
                <a:solidFill>
                  <a:srgbClr val="0000FF"/>
                </a:solidFill>
                <a:latin typeface="Verdana" panose="020B0604030504040204" pitchFamily="34" charset="0"/>
              </a:rPr>
              <a:t> 13 </a:t>
            </a:r>
            <a:r>
              <a:rPr kumimoji="1" lang="it-IT" altLang="it-IT" sz="1292" dirty="0">
                <a:solidFill>
                  <a:srgbClr val="0000FF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--&gt; </a:t>
            </a:r>
            <a:endParaRPr kumimoji="1" lang="it-IT" altLang="it-IT" sz="1292" dirty="0">
              <a:solidFill>
                <a:srgbClr val="0000FF"/>
              </a:solidFill>
              <a:latin typeface="Verdana" panose="020B0604030504040204" pitchFamily="34" charset="0"/>
            </a:endParaRP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1292" dirty="0">
                <a:solidFill>
                  <a:srgbClr val="0000FF"/>
                </a:solidFill>
                <a:latin typeface="Verdana" panose="020B0604030504040204" pitchFamily="34" charset="0"/>
              </a:rPr>
              <a:t>&lt;</a:t>
            </a:r>
            <a:r>
              <a:rPr kumimoji="1" lang="it-IT" altLang="it-IT" sz="1292" dirty="0" err="1">
                <a:solidFill>
                  <a:srgbClr val="800000"/>
                </a:solidFill>
                <a:latin typeface="Verdana" panose="020B0604030504040204" pitchFamily="34" charset="0"/>
              </a:rPr>
              <a:t>song</a:t>
            </a:r>
            <a:r>
              <a:rPr kumimoji="1" lang="it-IT" altLang="it-IT" sz="1292" dirty="0">
                <a:solidFill>
                  <a:srgbClr val="FF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1292" dirty="0" err="1">
                <a:solidFill>
                  <a:schemeClr val="hlink"/>
                </a:solidFill>
                <a:latin typeface="Verdana" panose="020B0604030504040204" pitchFamily="34" charset="0"/>
              </a:rPr>
              <a:t>track</a:t>
            </a:r>
            <a:r>
              <a:rPr kumimoji="1" lang="it-IT" altLang="it-IT" sz="1292" dirty="0">
                <a:solidFill>
                  <a:srgbClr val="0000FF"/>
                </a:solidFill>
                <a:latin typeface="Verdana" panose="020B0604030504040204" pitchFamily="34" charset="0"/>
              </a:rPr>
              <a:t>=“</a:t>
            </a:r>
            <a:r>
              <a:rPr kumimoji="1" lang="it-IT" altLang="it-IT" sz="1292" dirty="0">
                <a:latin typeface="Verdana" panose="020B0604030504040204" pitchFamily="34" charset="0"/>
              </a:rPr>
              <a:t>13</a:t>
            </a:r>
            <a:r>
              <a:rPr kumimoji="1" lang="it-IT" altLang="it-IT" sz="1292" dirty="0">
                <a:solidFill>
                  <a:srgbClr val="0000FF"/>
                </a:solidFill>
                <a:latin typeface="Verdana" panose="020B0604030504040204" pitchFamily="34" charset="0"/>
              </a:rPr>
              <a:t>"&gt;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1292" dirty="0">
                <a:solidFill>
                  <a:srgbClr val="0000FF"/>
                </a:solidFill>
                <a:latin typeface="Verdana" panose="020B0604030504040204" pitchFamily="34" charset="0"/>
              </a:rPr>
              <a:t>	&lt;</a:t>
            </a:r>
            <a:r>
              <a:rPr kumimoji="1" lang="it-IT" altLang="it-IT" sz="1292" dirty="0" err="1">
                <a:solidFill>
                  <a:srgbClr val="800000"/>
                </a:solidFill>
                <a:latin typeface="Verdana" panose="020B0604030504040204" pitchFamily="34" charset="0"/>
              </a:rPr>
              <a:t>artist</a:t>
            </a:r>
            <a:r>
              <a:rPr kumimoji="1" lang="it-IT" altLang="it-IT" sz="1292" dirty="0">
                <a:solidFill>
                  <a:srgbClr val="0000FF"/>
                </a:solidFill>
                <a:latin typeface="Verdana" panose="020B0604030504040204" pitchFamily="34" charset="0"/>
              </a:rPr>
              <a:t>&gt;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1292" dirty="0">
                <a:solidFill>
                  <a:srgbClr val="0000FF"/>
                </a:solidFill>
                <a:latin typeface="Verdana" panose="020B0604030504040204" pitchFamily="34" charset="0"/>
              </a:rPr>
              <a:t>		&lt;</a:t>
            </a:r>
            <a:r>
              <a:rPr kumimoji="1" lang="it-IT" altLang="it-IT" sz="1292" dirty="0" err="1">
                <a:solidFill>
                  <a:srgbClr val="800000"/>
                </a:solidFill>
                <a:latin typeface="Verdana" panose="020B0604030504040204" pitchFamily="34" charset="0"/>
              </a:rPr>
              <a:t>name</a:t>
            </a:r>
            <a:r>
              <a:rPr kumimoji="1" lang="it-IT" altLang="it-IT" sz="1292" dirty="0">
                <a:solidFill>
                  <a:srgbClr val="0000FF"/>
                </a:solidFill>
                <a:latin typeface="Verdana" panose="020B0604030504040204" pitchFamily="34" charset="0"/>
              </a:rPr>
              <a:t>&gt;</a:t>
            </a:r>
            <a:r>
              <a:rPr kumimoji="1" lang="it-IT" altLang="it-IT" sz="1292" dirty="0">
                <a:solidFill>
                  <a:srgbClr val="000000"/>
                </a:solidFill>
                <a:latin typeface="Verdana" panose="020B0604030504040204" pitchFamily="34" charset="0"/>
              </a:rPr>
              <a:t>Pink Floyd</a:t>
            </a:r>
            <a:r>
              <a:rPr kumimoji="1" lang="it-IT" altLang="it-IT" sz="1292" dirty="0">
                <a:solidFill>
                  <a:srgbClr val="0000FF"/>
                </a:solidFill>
                <a:latin typeface="Verdana" panose="020B0604030504040204" pitchFamily="34" charset="0"/>
              </a:rPr>
              <a:t>&lt;/</a:t>
            </a:r>
            <a:r>
              <a:rPr kumimoji="1" lang="it-IT" altLang="it-IT" sz="1292" dirty="0" err="1">
                <a:solidFill>
                  <a:srgbClr val="800000"/>
                </a:solidFill>
                <a:latin typeface="Verdana" panose="020B0604030504040204" pitchFamily="34" charset="0"/>
              </a:rPr>
              <a:t>name</a:t>
            </a:r>
            <a:r>
              <a:rPr kumimoji="1" lang="it-IT" altLang="it-IT" sz="1292" dirty="0">
                <a:solidFill>
                  <a:srgbClr val="0000FF"/>
                </a:solidFill>
                <a:latin typeface="Verdana" panose="020B0604030504040204" pitchFamily="34" charset="0"/>
              </a:rPr>
              <a:t>&gt;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1292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kumimoji="1" lang="it-IT" altLang="it-IT" sz="1292" dirty="0">
                <a:solidFill>
                  <a:srgbClr val="0000FF"/>
                </a:solidFill>
                <a:latin typeface="Verdana" panose="020B0604030504040204" pitchFamily="34" charset="0"/>
              </a:rPr>
              <a:t>&lt;/</a:t>
            </a:r>
            <a:r>
              <a:rPr kumimoji="1" lang="it-IT" altLang="it-IT" sz="1292" dirty="0" err="1">
                <a:solidFill>
                  <a:srgbClr val="800000"/>
                </a:solidFill>
                <a:latin typeface="Verdana" panose="020B0604030504040204" pitchFamily="34" charset="0"/>
              </a:rPr>
              <a:t>artist</a:t>
            </a:r>
            <a:r>
              <a:rPr kumimoji="1" lang="it-IT" altLang="it-IT" sz="1292" dirty="0">
                <a:solidFill>
                  <a:srgbClr val="0000FF"/>
                </a:solidFill>
                <a:latin typeface="Verdana" panose="020B0604030504040204" pitchFamily="34" charset="0"/>
              </a:rPr>
              <a:t>&gt;</a:t>
            </a:r>
            <a:endParaRPr kumimoji="1" lang="it-IT" altLang="it-IT" sz="1292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1292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1292" dirty="0">
                <a:solidFill>
                  <a:srgbClr val="0000FF"/>
                </a:solidFill>
                <a:latin typeface="Verdana" panose="020B0604030504040204" pitchFamily="34" charset="0"/>
              </a:rPr>
              <a:t>&lt;</a:t>
            </a:r>
            <a:r>
              <a:rPr kumimoji="1" lang="it-IT" altLang="it-IT" sz="1292" dirty="0" err="1">
                <a:solidFill>
                  <a:srgbClr val="800000"/>
                </a:solidFill>
                <a:latin typeface="Verdana" panose="020B0604030504040204" pitchFamily="34" charset="0"/>
              </a:rPr>
              <a:t>title</a:t>
            </a:r>
            <a:r>
              <a:rPr kumimoji="1" lang="it-IT" altLang="it-IT" sz="1292" dirty="0">
                <a:solidFill>
                  <a:srgbClr val="0000FF"/>
                </a:solidFill>
                <a:latin typeface="Verdana" panose="020B0604030504040204" pitchFamily="34" charset="0"/>
              </a:rPr>
              <a:t>&gt;</a:t>
            </a:r>
            <a:r>
              <a:rPr kumimoji="1" lang="it-IT" altLang="it-IT" sz="1292" dirty="0" err="1">
                <a:solidFill>
                  <a:srgbClr val="000000"/>
                </a:solidFill>
                <a:latin typeface="Verdana" panose="020B0604030504040204" pitchFamily="34" charset="0"/>
              </a:rPr>
              <a:t>Eclipse</a:t>
            </a:r>
            <a:r>
              <a:rPr kumimoji="1" lang="it-IT" altLang="it-IT" sz="1292" dirty="0">
                <a:solidFill>
                  <a:srgbClr val="0000FF"/>
                </a:solidFill>
                <a:latin typeface="Verdana" panose="020B0604030504040204" pitchFamily="34" charset="0"/>
              </a:rPr>
              <a:t>&lt;/</a:t>
            </a:r>
            <a:r>
              <a:rPr kumimoji="1" lang="it-IT" altLang="it-IT" sz="1292" dirty="0" err="1">
                <a:solidFill>
                  <a:srgbClr val="800000"/>
                </a:solidFill>
                <a:latin typeface="Verdana" panose="020B0604030504040204" pitchFamily="34" charset="0"/>
              </a:rPr>
              <a:t>title</a:t>
            </a:r>
            <a:r>
              <a:rPr kumimoji="1" lang="it-IT" altLang="it-IT" sz="1292" dirty="0">
                <a:solidFill>
                  <a:srgbClr val="0000FF"/>
                </a:solidFill>
                <a:latin typeface="Verdana" panose="020B0604030504040204" pitchFamily="34" charset="0"/>
              </a:rPr>
              <a:t>&gt;</a:t>
            </a:r>
            <a:endParaRPr kumimoji="1" lang="it-IT" altLang="it-IT" sz="1292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1292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kumimoji="1" lang="it-IT" altLang="it-IT" sz="1292" dirty="0">
                <a:solidFill>
                  <a:srgbClr val="0000FF"/>
                </a:solidFill>
                <a:latin typeface="Verdana" panose="020B0604030504040204" pitchFamily="34" charset="0"/>
              </a:rPr>
              <a:t>&lt;</a:t>
            </a:r>
            <a:r>
              <a:rPr kumimoji="1" lang="it-IT" altLang="it-IT" sz="1292" dirty="0" err="1">
                <a:solidFill>
                  <a:srgbClr val="800000"/>
                </a:solidFill>
                <a:latin typeface="Verdana" panose="020B0604030504040204" pitchFamily="34" charset="0"/>
              </a:rPr>
              <a:t>length</a:t>
            </a:r>
            <a:r>
              <a:rPr kumimoji="1" lang="it-IT" altLang="it-IT" sz="1292" dirty="0">
                <a:solidFill>
                  <a:srgbClr val="0000FF"/>
                </a:solidFill>
                <a:latin typeface="Verdana" panose="020B0604030504040204" pitchFamily="34" charset="0"/>
              </a:rPr>
              <a:t>&gt;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1292" dirty="0">
                <a:solidFill>
                  <a:srgbClr val="0000FF"/>
                </a:solidFill>
                <a:latin typeface="Verdana" panose="020B0604030504040204" pitchFamily="34" charset="0"/>
              </a:rPr>
              <a:t>		&lt;</a:t>
            </a:r>
            <a:r>
              <a:rPr kumimoji="1" lang="it-IT" altLang="it-IT" sz="1292" dirty="0">
                <a:solidFill>
                  <a:srgbClr val="800000"/>
                </a:solidFill>
                <a:latin typeface="Verdana" panose="020B0604030504040204" pitchFamily="34" charset="0"/>
              </a:rPr>
              <a:t>minutes</a:t>
            </a:r>
            <a:r>
              <a:rPr kumimoji="1" lang="it-IT" altLang="it-IT" sz="1292" dirty="0">
                <a:solidFill>
                  <a:srgbClr val="0000FF"/>
                </a:solidFill>
                <a:latin typeface="Verdana" panose="020B0604030504040204" pitchFamily="34" charset="0"/>
              </a:rPr>
              <a:t>&gt;</a:t>
            </a:r>
            <a:r>
              <a:rPr kumimoji="1" lang="it-IT" altLang="it-IT" sz="1292" dirty="0">
                <a:solidFill>
                  <a:srgbClr val="000000"/>
                </a:solidFill>
                <a:latin typeface="Verdana" panose="020B0604030504040204" pitchFamily="34" charset="0"/>
              </a:rPr>
              <a:t>4</a:t>
            </a:r>
            <a:r>
              <a:rPr kumimoji="1" lang="it-IT" altLang="it-IT" sz="1292" dirty="0">
                <a:solidFill>
                  <a:srgbClr val="0000FF"/>
                </a:solidFill>
                <a:latin typeface="Verdana" panose="020B0604030504040204" pitchFamily="34" charset="0"/>
              </a:rPr>
              <a:t>&lt;/</a:t>
            </a:r>
            <a:r>
              <a:rPr kumimoji="1" lang="it-IT" altLang="it-IT" sz="1292" dirty="0">
                <a:solidFill>
                  <a:srgbClr val="800000"/>
                </a:solidFill>
                <a:latin typeface="Verdana" panose="020B0604030504040204" pitchFamily="34" charset="0"/>
              </a:rPr>
              <a:t>minutes</a:t>
            </a:r>
            <a:r>
              <a:rPr kumimoji="1" lang="it-IT" altLang="it-IT" sz="1292" dirty="0">
                <a:solidFill>
                  <a:srgbClr val="0000FF"/>
                </a:solidFill>
                <a:latin typeface="Verdana" panose="020B0604030504040204" pitchFamily="34" charset="0"/>
              </a:rPr>
              <a:t>&gt;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1292" dirty="0">
                <a:solidFill>
                  <a:srgbClr val="0000FF"/>
                </a:solidFill>
                <a:latin typeface="Verdana" panose="020B0604030504040204" pitchFamily="34" charset="0"/>
              </a:rPr>
              <a:t>		</a:t>
            </a:r>
            <a:r>
              <a:rPr kumimoji="1" lang="it-IT" altLang="it-IT" sz="1292" dirty="0">
                <a:solidFill>
                  <a:srgbClr val="000000"/>
                </a:solidFill>
                <a:latin typeface="Verdana" panose="020B0604030504040204" pitchFamily="34" charset="0"/>
              </a:rPr>
              <a:t>&lt;</a:t>
            </a:r>
            <a:r>
              <a:rPr kumimoji="1" lang="it-IT" altLang="it-IT" sz="1292" dirty="0" err="1">
                <a:solidFill>
                  <a:srgbClr val="800000"/>
                </a:solidFill>
                <a:latin typeface="Verdana" panose="020B0604030504040204" pitchFamily="34" charset="0"/>
              </a:rPr>
              <a:t>seconds</a:t>
            </a:r>
            <a:r>
              <a:rPr kumimoji="1" lang="it-IT" altLang="it-IT" sz="1292" dirty="0">
                <a:solidFill>
                  <a:srgbClr val="000000"/>
                </a:solidFill>
                <a:latin typeface="Verdana" panose="020B0604030504040204" pitchFamily="34" charset="0"/>
              </a:rPr>
              <a:t>&gt;36</a:t>
            </a:r>
            <a:r>
              <a:rPr kumimoji="1" lang="it-IT" altLang="it-IT" sz="1292" dirty="0">
                <a:solidFill>
                  <a:srgbClr val="0000FF"/>
                </a:solidFill>
                <a:latin typeface="Verdana" panose="020B0604030504040204" pitchFamily="34" charset="0"/>
              </a:rPr>
              <a:t>&lt;/</a:t>
            </a:r>
            <a:r>
              <a:rPr kumimoji="1" lang="it-IT" altLang="it-IT" sz="1292" dirty="0" err="1">
                <a:solidFill>
                  <a:srgbClr val="800000"/>
                </a:solidFill>
                <a:latin typeface="Verdana" panose="020B0604030504040204" pitchFamily="34" charset="0"/>
              </a:rPr>
              <a:t>seconds</a:t>
            </a:r>
            <a:r>
              <a:rPr kumimoji="1" lang="it-IT" altLang="it-IT" sz="1292" dirty="0">
                <a:solidFill>
                  <a:srgbClr val="0000FF"/>
                </a:solidFill>
                <a:latin typeface="Verdana" panose="020B0604030504040204" pitchFamily="34" charset="0"/>
              </a:rPr>
              <a:t>&gt;</a:t>
            </a: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1292" dirty="0">
                <a:solidFill>
                  <a:srgbClr val="0000FF"/>
                </a:solidFill>
                <a:latin typeface="Verdana" panose="020B0604030504040204" pitchFamily="34" charset="0"/>
              </a:rPr>
              <a:t>	&lt;/</a:t>
            </a:r>
            <a:r>
              <a:rPr kumimoji="1" lang="it-IT" altLang="it-IT" sz="1292" dirty="0" err="1">
                <a:solidFill>
                  <a:srgbClr val="800000"/>
                </a:solidFill>
                <a:latin typeface="Verdana" panose="020B0604030504040204" pitchFamily="34" charset="0"/>
              </a:rPr>
              <a:t>length</a:t>
            </a:r>
            <a:r>
              <a:rPr kumimoji="1" lang="it-IT" altLang="it-IT" sz="1292" dirty="0">
                <a:solidFill>
                  <a:srgbClr val="0000FF"/>
                </a:solidFill>
                <a:latin typeface="Verdana" panose="020B0604030504040204" pitchFamily="34" charset="0"/>
              </a:rPr>
              <a:t>&gt;</a:t>
            </a:r>
            <a:endParaRPr kumimoji="1" lang="it-IT" altLang="it-IT" sz="1292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Clr>
                <a:schemeClr val="hlink"/>
              </a:buClr>
              <a:buSzPct val="65000"/>
              <a:buFont typeface="Monotype Sorts" pitchFamily="2" charset="2"/>
              <a:buNone/>
            </a:pPr>
            <a:r>
              <a:rPr kumimoji="1" lang="it-IT" altLang="it-IT" sz="1292" dirty="0">
                <a:solidFill>
                  <a:srgbClr val="0000FF"/>
                </a:solidFill>
                <a:latin typeface="Verdana" panose="020B0604030504040204" pitchFamily="34" charset="0"/>
              </a:rPr>
              <a:t>&lt;/</a:t>
            </a:r>
            <a:r>
              <a:rPr kumimoji="1" lang="it-IT" altLang="it-IT" sz="1292" dirty="0" err="1">
                <a:solidFill>
                  <a:srgbClr val="800000"/>
                </a:solidFill>
                <a:latin typeface="Verdana" panose="020B0604030504040204" pitchFamily="34" charset="0"/>
              </a:rPr>
              <a:t>song</a:t>
            </a:r>
            <a:r>
              <a:rPr kumimoji="1" lang="it-IT" altLang="it-IT" sz="1292" dirty="0">
                <a:solidFill>
                  <a:srgbClr val="0000FF"/>
                </a:solidFill>
                <a:latin typeface="Verdana" panose="020B0604030504040204" pitchFamily="34" charset="0"/>
              </a:rPr>
              <a:t>&gt;</a:t>
            </a:r>
          </a:p>
        </p:txBody>
      </p:sp>
      <p:sp>
        <p:nvSpPr>
          <p:cNvPr id="14342" name="Rectangle 36"/>
          <p:cNvSpPr>
            <a:spLocks noChangeArrowheads="1"/>
          </p:cNvSpPr>
          <p:nvPr/>
        </p:nvSpPr>
        <p:spPr bwMode="auto">
          <a:xfrm>
            <a:off x="3808535" y="1681856"/>
            <a:ext cx="5035062" cy="2970334"/>
          </a:xfrm>
          <a:prstGeom prst="rect">
            <a:avLst/>
          </a:prstGeom>
          <a:solidFill>
            <a:srgbClr val="EBFFFF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2215">
              <a:latin typeface="Verdana" panose="020B0604030504040204" pitchFamily="34" charset="0"/>
            </a:endParaRPr>
          </a:p>
        </p:txBody>
      </p:sp>
      <p:sp>
        <p:nvSpPr>
          <p:cNvPr id="14343" name="AutoShape 7"/>
          <p:cNvSpPr>
            <a:spLocks noChangeArrowheads="1"/>
          </p:cNvSpPr>
          <p:nvPr/>
        </p:nvSpPr>
        <p:spPr bwMode="auto">
          <a:xfrm>
            <a:off x="5864469" y="2477966"/>
            <a:ext cx="1090246" cy="317988"/>
          </a:xfrm>
          <a:prstGeom prst="flowChartProcess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292">
                <a:solidFill>
                  <a:srgbClr val="000000"/>
                </a:solidFill>
                <a:latin typeface="Verdana" panose="020B0604030504040204" pitchFamily="34" charset="0"/>
              </a:rPr>
              <a:t>&lt;song&gt;</a:t>
            </a:r>
          </a:p>
        </p:txBody>
      </p:sp>
      <p:sp>
        <p:nvSpPr>
          <p:cNvPr id="14344" name="AutoShape 9"/>
          <p:cNvSpPr>
            <a:spLocks noChangeArrowheads="1"/>
          </p:cNvSpPr>
          <p:nvPr/>
        </p:nvSpPr>
        <p:spPr bwMode="auto">
          <a:xfrm>
            <a:off x="4076700" y="3242897"/>
            <a:ext cx="1090246" cy="316523"/>
          </a:xfrm>
          <a:prstGeom prst="flowChartProcess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292">
                <a:solidFill>
                  <a:srgbClr val="000000"/>
                </a:solidFill>
                <a:latin typeface="Verdana" panose="020B0604030504040204" pitchFamily="34" charset="0"/>
              </a:rPr>
              <a:t>&lt;artist&gt;</a:t>
            </a:r>
          </a:p>
        </p:txBody>
      </p:sp>
      <p:sp>
        <p:nvSpPr>
          <p:cNvPr id="14345" name="AutoShape 10"/>
          <p:cNvSpPr>
            <a:spLocks noChangeArrowheads="1"/>
          </p:cNvSpPr>
          <p:nvPr/>
        </p:nvSpPr>
        <p:spPr bwMode="auto">
          <a:xfrm>
            <a:off x="5235820" y="3242897"/>
            <a:ext cx="1090246" cy="316523"/>
          </a:xfrm>
          <a:prstGeom prst="flowChartProcess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292">
                <a:solidFill>
                  <a:srgbClr val="000000"/>
                </a:solidFill>
                <a:latin typeface="Verdana" panose="020B0604030504040204" pitchFamily="34" charset="0"/>
              </a:rPr>
              <a:t>&lt;title&gt;</a:t>
            </a:r>
          </a:p>
        </p:txBody>
      </p:sp>
      <p:sp>
        <p:nvSpPr>
          <p:cNvPr id="14346" name="AutoShape 11"/>
          <p:cNvSpPr>
            <a:spLocks noChangeArrowheads="1"/>
          </p:cNvSpPr>
          <p:nvPr/>
        </p:nvSpPr>
        <p:spPr bwMode="auto">
          <a:xfrm>
            <a:off x="7110046" y="3242897"/>
            <a:ext cx="1091712" cy="316523"/>
          </a:xfrm>
          <a:prstGeom prst="flowChartProcess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292">
                <a:solidFill>
                  <a:srgbClr val="000000"/>
                </a:solidFill>
                <a:latin typeface="Verdana" panose="020B0604030504040204" pitchFamily="34" charset="0"/>
              </a:rPr>
              <a:t>&lt;length&gt;</a:t>
            </a:r>
          </a:p>
        </p:txBody>
      </p:sp>
      <p:sp>
        <p:nvSpPr>
          <p:cNvPr id="14347" name="AutoShape 12"/>
          <p:cNvSpPr>
            <a:spLocks noChangeArrowheads="1"/>
          </p:cNvSpPr>
          <p:nvPr/>
        </p:nvSpPr>
        <p:spPr bwMode="auto">
          <a:xfrm>
            <a:off x="6566389" y="3749920"/>
            <a:ext cx="1090246" cy="317988"/>
          </a:xfrm>
          <a:prstGeom prst="flowChartProcess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292">
                <a:solidFill>
                  <a:srgbClr val="000000"/>
                </a:solidFill>
                <a:latin typeface="Verdana" panose="020B0604030504040204" pitchFamily="34" charset="0"/>
              </a:rPr>
              <a:t>&lt;minutes&gt;</a:t>
            </a:r>
          </a:p>
        </p:txBody>
      </p:sp>
      <p:sp>
        <p:nvSpPr>
          <p:cNvPr id="14348" name="AutoShape 13"/>
          <p:cNvSpPr>
            <a:spLocks noChangeArrowheads="1"/>
          </p:cNvSpPr>
          <p:nvPr/>
        </p:nvSpPr>
        <p:spPr bwMode="auto">
          <a:xfrm>
            <a:off x="7725508" y="3749920"/>
            <a:ext cx="1090246" cy="317988"/>
          </a:xfrm>
          <a:prstGeom prst="flowChartProcess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292">
                <a:solidFill>
                  <a:srgbClr val="000000"/>
                </a:solidFill>
                <a:latin typeface="Verdana" panose="020B0604030504040204" pitchFamily="34" charset="0"/>
              </a:rPr>
              <a:t>&lt;seconds&gt;</a:t>
            </a:r>
          </a:p>
        </p:txBody>
      </p:sp>
      <p:sp>
        <p:nvSpPr>
          <p:cNvPr id="14349" name="AutoShape 14"/>
          <p:cNvSpPr>
            <a:spLocks noChangeArrowheads="1"/>
          </p:cNvSpPr>
          <p:nvPr/>
        </p:nvSpPr>
        <p:spPr bwMode="auto">
          <a:xfrm>
            <a:off x="4076700" y="3749920"/>
            <a:ext cx="1090246" cy="317988"/>
          </a:xfrm>
          <a:prstGeom prst="flowChartProcess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292">
                <a:solidFill>
                  <a:srgbClr val="000000"/>
                </a:solidFill>
                <a:latin typeface="Verdana" panose="020B0604030504040204" pitchFamily="34" charset="0"/>
              </a:rPr>
              <a:t>&lt;name&gt;</a:t>
            </a:r>
          </a:p>
        </p:txBody>
      </p:sp>
      <p:sp>
        <p:nvSpPr>
          <p:cNvPr id="14350" name="AutoShape 15"/>
          <p:cNvSpPr>
            <a:spLocks noChangeArrowheads="1"/>
          </p:cNvSpPr>
          <p:nvPr/>
        </p:nvSpPr>
        <p:spPr bwMode="auto">
          <a:xfrm>
            <a:off x="4076700" y="4258408"/>
            <a:ext cx="1090246" cy="316523"/>
          </a:xfrm>
          <a:prstGeom prst="flowChartAlternateProcess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292">
                <a:solidFill>
                  <a:srgbClr val="000000"/>
                </a:solidFill>
                <a:latin typeface="Verdana" panose="020B0604030504040204" pitchFamily="34" charset="0"/>
              </a:rPr>
              <a:t>Pink Floyd</a:t>
            </a:r>
          </a:p>
        </p:txBody>
      </p:sp>
      <p:sp>
        <p:nvSpPr>
          <p:cNvPr id="14351" name="AutoShape 16"/>
          <p:cNvSpPr>
            <a:spLocks noChangeArrowheads="1"/>
          </p:cNvSpPr>
          <p:nvPr/>
        </p:nvSpPr>
        <p:spPr bwMode="auto">
          <a:xfrm>
            <a:off x="5235820" y="3749920"/>
            <a:ext cx="1090246" cy="347296"/>
          </a:xfrm>
          <a:prstGeom prst="flowChartAlternateProcess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292">
                <a:solidFill>
                  <a:srgbClr val="000000"/>
                </a:solidFill>
                <a:latin typeface="Verdana" panose="020B0604030504040204" pitchFamily="34" charset="0"/>
              </a:rPr>
              <a:t>Eclipse</a:t>
            </a:r>
          </a:p>
        </p:txBody>
      </p:sp>
      <p:sp>
        <p:nvSpPr>
          <p:cNvPr id="14352" name="AutoShape 17"/>
          <p:cNvSpPr>
            <a:spLocks noChangeArrowheads="1"/>
          </p:cNvSpPr>
          <p:nvPr/>
        </p:nvSpPr>
        <p:spPr bwMode="auto">
          <a:xfrm>
            <a:off x="4063513" y="2412023"/>
            <a:ext cx="1091711" cy="663820"/>
          </a:xfrm>
          <a:prstGeom prst="flowChartPunchedTape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292">
                <a:solidFill>
                  <a:srgbClr val="000000"/>
                </a:solidFill>
                <a:latin typeface="Verdana" panose="020B0604030504040204" pitchFamily="34" charset="0"/>
              </a:rPr>
              <a:t>The Dark Side…</a:t>
            </a:r>
          </a:p>
        </p:txBody>
      </p:sp>
      <p:sp>
        <p:nvSpPr>
          <p:cNvPr id="14353" name="AutoShape 18"/>
          <p:cNvSpPr>
            <a:spLocks noChangeArrowheads="1"/>
          </p:cNvSpPr>
          <p:nvPr/>
        </p:nvSpPr>
        <p:spPr bwMode="auto">
          <a:xfrm>
            <a:off x="6566389" y="4258408"/>
            <a:ext cx="1090246" cy="316523"/>
          </a:xfrm>
          <a:prstGeom prst="flowChartAlternateProcess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292">
                <a:solidFill>
                  <a:srgbClr val="000000"/>
                </a:solidFill>
                <a:latin typeface="Verdana" panose="020B0604030504040204" pitchFamily="34" charset="0"/>
              </a:rPr>
              <a:t>4</a:t>
            </a:r>
          </a:p>
        </p:txBody>
      </p:sp>
      <p:sp>
        <p:nvSpPr>
          <p:cNvPr id="14354" name="AutoShape 19"/>
          <p:cNvSpPr>
            <a:spLocks noChangeArrowheads="1"/>
          </p:cNvSpPr>
          <p:nvPr/>
        </p:nvSpPr>
        <p:spPr bwMode="auto">
          <a:xfrm>
            <a:off x="7725508" y="4258408"/>
            <a:ext cx="1090246" cy="316523"/>
          </a:xfrm>
          <a:prstGeom prst="flowChartAlternateProcess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292">
                <a:solidFill>
                  <a:srgbClr val="000000"/>
                </a:solidFill>
                <a:latin typeface="Verdana" panose="020B0604030504040204" pitchFamily="34" charset="0"/>
              </a:rPr>
              <a:t>36</a:t>
            </a:r>
          </a:p>
        </p:txBody>
      </p:sp>
      <p:sp>
        <p:nvSpPr>
          <p:cNvPr id="14355" name="AutoShape 20"/>
          <p:cNvSpPr>
            <a:spLocks noChangeArrowheads="1"/>
          </p:cNvSpPr>
          <p:nvPr/>
        </p:nvSpPr>
        <p:spPr bwMode="auto">
          <a:xfrm>
            <a:off x="7663962" y="2477966"/>
            <a:ext cx="1091712" cy="317988"/>
          </a:xfrm>
          <a:prstGeom prst="flowChartPreparation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292">
                <a:solidFill>
                  <a:srgbClr val="000000"/>
                </a:solidFill>
                <a:latin typeface="Verdana" panose="020B0604030504040204" pitchFamily="34" charset="0"/>
              </a:rPr>
              <a:t>track=13</a:t>
            </a:r>
          </a:p>
        </p:txBody>
      </p:sp>
      <p:cxnSp>
        <p:nvCxnSpPr>
          <p:cNvPr id="14356" name="AutoShape 21"/>
          <p:cNvCxnSpPr>
            <a:cxnSpLocks noChangeShapeType="1"/>
            <a:stCxn id="14343" idx="2"/>
            <a:endCxn id="14344" idx="0"/>
          </p:cNvCxnSpPr>
          <p:nvPr/>
        </p:nvCxnSpPr>
        <p:spPr bwMode="auto">
          <a:xfrm flipH="1">
            <a:off x="4623289" y="2795954"/>
            <a:ext cx="1787769" cy="44694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7" name="AutoShape 22"/>
          <p:cNvCxnSpPr>
            <a:cxnSpLocks noChangeShapeType="1"/>
            <a:stCxn id="14343" idx="2"/>
            <a:endCxn id="14345" idx="0"/>
          </p:cNvCxnSpPr>
          <p:nvPr/>
        </p:nvCxnSpPr>
        <p:spPr bwMode="auto">
          <a:xfrm flipH="1">
            <a:off x="5780943" y="2795954"/>
            <a:ext cx="630115" cy="44694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8" name="AutoShape 24"/>
          <p:cNvCxnSpPr>
            <a:cxnSpLocks noChangeShapeType="1"/>
            <a:stCxn id="14343" idx="2"/>
            <a:endCxn id="14346" idx="0"/>
          </p:cNvCxnSpPr>
          <p:nvPr/>
        </p:nvCxnSpPr>
        <p:spPr bwMode="auto">
          <a:xfrm>
            <a:off x="6411059" y="2795954"/>
            <a:ext cx="1245577" cy="44694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9" name="AutoShape 25"/>
          <p:cNvCxnSpPr>
            <a:cxnSpLocks noChangeShapeType="1"/>
            <a:stCxn id="14344" idx="2"/>
            <a:endCxn id="14349" idx="0"/>
          </p:cNvCxnSpPr>
          <p:nvPr/>
        </p:nvCxnSpPr>
        <p:spPr bwMode="auto">
          <a:xfrm>
            <a:off x="4623289" y="3559420"/>
            <a:ext cx="0" cy="1905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0" name="AutoShape 26"/>
          <p:cNvCxnSpPr>
            <a:cxnSpLocks noChangeShapeType="1"/>
            <a:stCxn id="14349" idx="2"/>
            <a:endCxn id="14350" idx="0"/>
          </p:cNvCxnSpPr>
          <p:nvPr/>
        </p:nvCxnSpPr>
        <p:spPr bwMode="auto">
          <a:xfrm>
            <a:off x="4623289" y="4067908"/>
            <a:ext cx="0" cy="1905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1" name="AutoShape 27"/>
          <p:cNvCxnSpPr>
            <a:cxnSpLocks noChangeShapeType="1"/>
            <a:stCxn id="14345" idx="2"/>
            <a:endCxn id="14351" idx="0"/>
          </p:cNvCxnSpPr>
          <p:nvPr/>
        </p:nvCxnSpPr>
        <p:spPr bwMode="auto">
          <a:xfrm>
            <a:off x="5780943" y="3559420"/>
            <a:ext cx="0" cy="1905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2" name="AutoShape 29"/>
          <p:cNvCxnSpPr>
            <a:cxnSpLocks noChangeShapeType="1"/>
            <a:stCxn id="14346" idx="2"/>
            <a:endCxn id="14347" idx="0"/>
          </p:cNvCxnSpPr>
          <p:nvPr/>
        </p:nvCxnSpPr>
        <p:spPr bwMode="auto">
          <a:xfrm flipH="1">
            <a:off x="7110046" y="3559420"/>
            <a:ext cx="546589" cy="1905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3" name="AutoShape 30"/>
          <p:cNvCxnSpPr>
            <a:cxnSpLocks noChangeShapeType="1"/>
            <a:stCxn id="14346" idx="2"/>
            <a:endCxn id="14348" idx="0"/>
          </p:cNvCxnSpPr>
          <p:nvPr/>
        </p:nvCxnSpPr>
        <p:spPr bwMode="auto">
          <a:xfrm>
            <a:off x="7656635" y="3559420"/>
            <a:ext cx="612531" cy="1905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4" name="AutoShape 31"/>
          <p:cNvCxnSpPr>
            <a:cxnSpLocks noChangeShapeType="1"/>
            <a:stCxn id="14368" idx="2"/>
            <a:endCxn id="14352" idx="0"/>
          </p:cNvCxnSpPr>
          <p:nvPr/>
        </p:nvCxnSpPr>
        <p:spPr bwMode="auto">
          <a:xfrm flipH="1">
            <a:off x="4610100" y="2047143"/>
            <a:ext cx="930520" cy="43082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5" name="AutoShape 32"/>
          <p:cNvCxnSpPr>
            <a:cxnSpLocks noChangeShapeType="1"/>
            <a:stCxn id="14347" idx="2"/>
            <a:endCxn id="14353" idx="0"/>
          </p:cNvCxnSpPr>
          <p:nvPr/>
        </p:nvCxnSpPr>
        <p:spPr bwMode="auto">
          <a:xfrm>
            <a:off x="7110046" y="4067908"/>
            <a:ext cx="0" cy="1905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6" name="AutoShape 33"/>
          <p:cNvCxnSpPr>
            <a:cxnSpLocks noChangeShapeType="1"/>
            <a:stCxn id="14348" idx="2"/>
            <a:endCxn id="14354" idx="0"/>
          </p:cNvCxnSpPr>
          <p:nvPr/>
        </p:nvCxnSpPr>
        <p:spPr bwMode="auto">
          <a:xfrm>
            <a:off x="8269166" y="4067908"/>
            <a:ext cx="0" cy="1905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7" name="AutoShape 34"/>
          <p:cNvCxnSpPr>
            <a:cxnSpLocks noChangeShapeType="1"/>
            <a:stCxn id="14343" idx="3"/>
            <a:endCxn id="14355" idx="1"/>
          </p:cNvCxnSpPr>
          <p:nvPr/>
        </p:nvCxnSpPr>
        <p:spPr bwMode="auto">
          <a:xfrm>
            <a:off x="6954715" y="2637692"/>
            <a:ext cx="709246" cy="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68" name="AutoShape 38"/>
          <p:cNvSpPr>
            <a:spLocks noChangeArrowheads="1"/>
          </p:cNvSpPr>
          <p:nvPr/>
        </p:nvSpPr>
        <p:spPr bwMode="auto">
          <a:xfrm>
            <a:off x="4928089" y="1746738"/>
            <a:ext cx="1223596" cy="317989"/>
          </a:xfrm>
          <a:prstGeom prst="flowChartDocumen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292">
                <a:solidFill>
                  <a:srgbClr val="000000"/>
                </a:solidFill>
                <a:latin typeface="Verdana" panose="020B0604030504040204" pitchFamily="34" charset="0"/>
              </a:rPr>
              <a:t>Document</a:t>
            </a:r>
          </a:p>
        </p:txBody>
      </p:sp>
      <p:cxnSp>
        <p:nvCxnSpPr>
          <p:cNvPr id="14369" name="AutoShape 39"/>
          <p:cNvCxnSpPr>
            <a:cxnSpLocks noChangeShapeType="1"/>
            <a:stCxn id="14368" idx="2"/>
            <a:endCxn id="14343" idx="0"/>
          </p:cNvCxnSpPr>
          <p:nvPr/>
        </p:nvCxnSpPr>
        <p:spPr bwMode="auto">
          <a:xfrm>
            <a:off x="5540620" y="2047143"/>
            <a:ext cx="870438" cy="43082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Elementi dell’Albero DOM</a:t>
            </a:r>
          </a:p>
        </p:txBody>
      </p:sp>
      <p:sp>
        <p:nvSpPr>
          <p:cNvPr id="15362" name="Rectangle 3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t-IT" altLang="it-IT" smtClean="0"/>
              <a:t>L’albero è composto da generici </a:t>
            </a:r>
            <a:r>
              <a:rPr lang="it-IT" altLang="it-IT" b="1" smtClean="0"/>
              <a:t>nodi</a:t>
            </a:r>
            <a:r>
              <a:rPr lang="it-IT" altLang="it-IT" smtClean="0"/>
              <a:t>, ognuno dei quali ha una classificazione più specifica a seconda della sua funzione all’interno del documento.</a:t>
            </a:r>
          </a:p>
        </p:txBody>
      </p:sp>
      <p:sp>
        <p:nvSpPr>
          <p:cNvPr id="15364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144608" y="6353908"/>
            <a:ext cx="999392" cy="2110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769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5817" indent="-263776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55103" indent="-211021">
              <a:spcBef>
                <a:spcPct val="20000"/>
              </a:spcBef>
              <a:buClr>
                <a:schemeClr val="tx2"/>
              </a:buClr>
              <a:buChar char="•"/>
              <a:defRPr sz="2123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477145" indent="-211021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99186" indent="-211021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321227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743269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165310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587351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39391E5-4561-4BED-89AC-D039A9147019}" type="slidenum">
              <a:rPr lang="it-IT" altLang="it-IT" sz="831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it-IT" altLang="it-IT" sz="831"/>
          </a:p>
        </p:txBody>
      </p:sp>
      <p:sp>
        <p:nvSpPr>
          <p:cNvPr id="514051" name="AutoShape 3"/>
          <p:cNvSpPr>
            <a:spLocks noChangeArrowheads="1"/>
          </p:cNvSpPr>
          <p:nvPr/>
        </p:nvSpPr>
        <p:spPr bwMode="auto">
          <a:xfrm>
            <a:off x="5437444" y="3711987"/>
            <a:ext cx="2014903" cy="291611"/>
          </a:xfrm>
          <a:prstGeom prst="flowChartAlternateProcess">
            <a:avLst/>
          </a:prstGeom>
          <a:solidFill>
            <a:schemeClr val="hlink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it-IT" sz="1292">
                <a:effectLst>
                  <a:outerShdw blurRad="38100" dist="38100" dir="2700000" algn="tl">
                    <a:srgbClr val="000000"/>
                  </a:outerShdw>
                </a:effectLst>
              </a:rPr>
              <a:t>Attributo</a:t>
            </a:r>
          </a:p>
        </p:txBody>
      </p:sp>
      <p:sp>
        <p:nvSpPr>
          <p:cNvPr id="514052" name="AutoShape 4"/>
          <p:cNvSpPr>
            <a:spLocks noChangeArrowheads="1"/>
          </p:cNvSpPr>
          <p:nvPr/>
        </p:nvSpPr>
        <p:spPr bwMode="auto">
          <a:xfrm>
            <a:off x="5434514" y="5706376"/>
            <a:ext cx="2016369" cy="291612"/>
          </a:xfrm>
          <a:prstGeom prst="flowChartAlternateProcess">
            <a:avLst/>
          </a:prstGeom>
          <a:solidFill>
            <a:schemeClr val="hlink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it-IT" sz="1292">
                <a:effectLst>
                  <a:outerShdw blurRad="38100" dist="38100" dir="2700000" algn="tl">
                    <a:srgbClr val="000000"/>
                  </a:outerShdw>
                </a:effectLst>
              </a:rPr>
              <a:t>Sezione CData</a:t>
            </a:r>
          </a:p>
        </p:txBody>
      </p:sp>
      <p:sp>
        <p:nvSpPr>
          <p:cNvPr id="514054" name="AutoShape 6"/>
          <p:cNvSpPr>
            <a:spLocks noChangeArrowheads="1"/>
          </p:cNvSpPr>
          <p:nvPr/>
        </p:nvSpPr>
        <p:spPr bwMode="auto">
          <a:xfrm>
            <a:off x="5434514" y="5041091"/>
            <a:ext cx="2016369" cy="291612"/>
          </a:xfrm>
          <a:prstGeom prst="flowChartAlternateProcess">
            <a:avLst/>
          </a:prstGeom>
          <a:solidFill>
            <a:schemeClr val="hlink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it-IT" sz="1292">
                <a:effectLst>
                  <a:outerShdw blurRad="38100" dist="38100" dir="2700000" algn="tl">
                    <a:srgbClr val="000000"/>
                  </a:outerShdw>
                </a:effectLst>
              </a:rPr>
              <a:t>Commento</a:t>
            </a:r>
          </a:p>
        </p:txBody>
      </p:sp>
      <p:sp>
        <p:nvSpPr>
          <p:cNvPr id="514055" name="AutoShape 7"/>
          <p:cNvSpPr>
            <a:spLocks noChangeArrowheads="1"/>
          </p:cNvSpPr>
          <p:nvPr/>
        </p:nvSpPr>
        <p:spPr bwMode="auto">
          <a:xfrm>
            <a:off x="5437444" y="3379345"/>
            <a:ext cx="2014903" cy="291612"/>
          </a:xfrm>
          <a:prstGeom prst="flowChartAlternateProcess">
            <a:avLst/>
          </a:prstGeom>
          <a:solidFill>
            <a:schemeClr val="hlink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it-IT" sz="1292">
                <a:effectLst>
                  <a:outerShdw blurRad="38100" dist="38100" dir="2700000" algn="tl">
                    <a:srgbClr val="000000"/>
                  </a:outerShdw>
                </a:effectLst>
              </a:rPr>
              <a:t>Documento</a:t>
            </a:r>
          </a:p>
        </p:txBody>
      </p:sp>
      <p:sp>
        <p:nvSpPr>
          <p:cNvPr id="514057" name="AutoShape 9"/>
          <p:cNvSpPr>
            <a:spLocks noChangeArrowheads="1"/>
          </p:cNvSpPr>
          <p:nvPr/>
        </p:nvSpPr>
        <p:spPr bwMode="auto">
          <a:xfrm>
            <a:off x="5437444" y="2715526"/>
            <a:ext cx="2014903" cy="291611"/>
          </a:xfrm>
          <a:prstGeom prst="flowChartAlternateProcess">
            <a:avLst/>
          </a:prstGeom>
          <a:solidFill>
            <a:schemeClr val="hlink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it-IT" sz="1292">
                <a:effectLst>
                  <a:outerShdw blurRad="38100" dist="38100" dir="2700000" algn="tl">
                    <a:srgbClr val="000000"/>
                  </a:outerShdw>
                </a:effectLst>
              </a:rPr>
              <a:t>DocumentType</a:t>
            </a:r>
          </a:p>
        </p:txBody>
      </p:sp>
      <p:sp>
        <p:nvSpPr>
          <p:cNvPr id="514059" name="AutoShape 11"/>
          <p:cNvSpPr>
            <a:spLocks noChangeArrowheads="1"/>
          </p:cNvSpPr>
          <p:nvPr/>
        </p:nvSpPr>
        <p:spPr bwMode="auto">
          <a:xfrm>
            <a:off x="5437444" y="4044629"/>
            <a:ext cx="2014903" cy="291612"/>
          </a:xfrm>
          <a:prstGeom prst="flowChartAlternateProcess">
            <a:avLst/>
          </a:prstGeom>
          <a:solidFill>
            <a:schemeClr val="hlink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it-IT" sz="1292">
                <a:effectLst>
                  <a:outerShdw blurRad="38100" dist="38100" dir="2700000" algn="tl">
                    <a:srgbClr val="000000"/>
                  </a:outerShdw>
                </a:effectLst>
              </a:rPr>
              <a:t>Elemento</a:t>
            </a:r>
          </a:p>
        </p:txBody>
      </p:sp>
      <p:sp>
        <p:nvSpPr>
          <p:cNvPr id="514060" name="AutoShape 12"/>
          <p:cNvSpPr>
            <a:spLocks noChangeArrowheads="1"/>
          </p:cNvSpPr>
          <p:nvPr/>
        </p:nvSpPr>
        <p:spPr bwMode="auto">
          <a:xfrm>
            <a:off x="5437444" y="4375806"/>
            <a:ext cx="2014903" cy="291612"/>
          </a:xfrm>
          <a:prstGeom prst="flowChartAlternateProcess">
            <a:avLst/>
          </a:prstGeom>
          <a:solidFill>
            <a:schemeClr val="hlink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it-IT" sz="1292">
                <a:effectLst>
                  <a:outerShdw blurRad="38100" dist="38100" dir="2700000" algn="tl">
                    <a:srgbClr val="000000"/>
                  </a:outerShdw>
                </a:effectLst>
              </a:rPr>
              <a:t>Entità</a:t>
            </a:r>
          </a:p>
        </p:txBody>
      </p:sp>
      <p:sp>
        <p:nvSpPr>
          <p:cNvPr id="514063" name="AutoShape 15"/>
          <p:cNvSpPr>
            <a:spLocks noChangeArrowheads="1"/>
          </p:cNvSpPr>
          <p:nvPr/>
        </p:nvSpPr>
        <p:spPr bwMode="auto">
          <a:xfrm>
            <a:off x="1259632" y="4005064"/>
            <a:ext cx="1871297" cy="291611"/>
          </a:xfrm>
          <a:prstGeom prst="flowChartAlternateProcess">
            <a:avLst/>
          </a:prstGeom>
          <a:solidFill>
            <a:schemeClr val="hlink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it-IT" sz="1292">
                <a:effectLst>
                  <a:outerShdw blurRad="38100" dist="38100" dir="2700000" algn="tl">
                    <a:srgbClr val="000000"/>
                  </a:outerShdw>
                </a:effectLst>
              </a:rPr>
              <a:t>Nodo</a:t>
            </a:r>
          </a:p>
        </p:txBody>
      </p:sp>
      <p:sp>
        <p:nvSpPr>
          <p:cNvPr id="514065" name="AutoShape 17"/>
          <p:cNvSpPr>
            <a:spLocks noChangeArrowheads="1"/>
          </p:cNvSpPr>
          <p:nvPr/>
        </p:nvSpPr>
        <p:spPr bwMode="auto">
          <a:xfrm>
            <a:off x="5437444" y="4708449"/>
            <a:ext cx="2014903" cy="291611"/>
          </a:xfrm>
          <a:prstGeom prst="flowChartAlternateProcess">
            <a:avLst/>
          </a:prstGeom>
          <a:solidFill>
            <a:schemeClr val="hlink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it-IT" sz="1292">
                <a:effectLst>
                  <a:outerShdw blurRad="38100" dist="38100" dir="2700000" algn="tl">
                    <a:srgbClr val="000000"/>
                  </a:outerShdw>
                </a:effectLst>
              </a:rPr>
              <a:t>Notazione</a:t>
            </a:r>
          </a:p>
        </p:txBody>
      </p:sp>
      <p:sp>
        <p:nvSpPr>
          <p:cNvPr id="514066" name="AutoShape 18"/>
          <p:cNvSpPr>
            <a:spLocks noChangeArrowheads="1"/>
          </p:cNvSpPr>
          <p:nvPr/>
        </p:nvSpPr>
        <p:spPr bwMode="auto">
          <a:xfrm>
            <a:off x="5437444" y="3046703"/>
            <a:ext cx="2014903" cy="291611"/>
          </a:xfrm>
          <a:prstGeom prst="flowChartAlternateProcess">
            <a:avLst/>
          </a:prstGeom>
          <a:solidFill>
            <a:schemeClr val="hlink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it-IT" sz="1292">
                <a:effectLst>
                  <a:outerShdw blurRad="38100" dist="38100" dir="2700000" algn="tl">
                    <a:srgbClr val="000000"/>
                  </a:outerShdw>
                </a:effectLst>
              </a:rPr>
              <a:t>ProcessingInstruction</a:t>
            </a:r>
          </a:p>
        </p:txBody>
      </p:sp>
      <p:sp>
        <p:nvSpPr>
          <p:cNvPr id="514067" name="AutoShape 19"/>
          <p:cNvSpPr>
            <a:spLocks noChangeArrowheads="1"/>
          </p:cNvSpPr>
          <p:nvPr/>
        </p:nvSpPr>
        <p:spPr bwMode="auto">
          <a:xfrm>
            <a:off x="5434514" y="5373733"/>
            <a:ext cx="2016369" cy="291611"/>
          </a:xfrm>
          <a:prstGeom prst="flowChartAlternateProcess">
            <a:avLst/>
          </a:prstGeom>
          <a:solidFill>
            <a:schemeClr val="hlink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it-IT" sz="1292">
                <a:effectLst>
                  <a:outerShdw blurRad="38100" dist="38100" dir="2700000" algn="tl">
                    <a:srgbClr val="000000"/>
                  </a:outerShdw>
                </a:effectLst>
              </a:rPr>
              <a:t>Testo</a:t>
            </a:r>
          </a:p>
        </p:txBody>
      </p:sp>
      <p:cxnSp>
        <p:nvCxnSpPr>
          <p:cNvPr id="15377" name="AutoShape 20"/>
          <p:cNvCxnSpPr>
            <a:cxnSpLocks noChangeShapeType="1"/>
            <a:stCxn id="514055" idx="1"/>
            <a:endCxn id="514063" idx="3"/>
          </p:cNvCxnSpPr>
          <p:nvPr/>
        </p:nvCxnSpPr>
        <p:spPr bwMode="auto">
          <a:xfrm flipH="1">
            <a:off x="3130929" y="3525883"/>
            <a:ext cx="2306515" cy="625720"/>
          </a:xfrm>
          <a:prstGeom prst="straightConnector1">
            <a:avLst/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8" name="AutoShape 21"/>
          <p:cNvCxnSpPr>
            <a:cxnSpLocks noChangeShapeType="1"/>
            <a:stCxn id="514059" idx="1"/>
            <a:endCxn id="514063" idx="3"/>
          </p:cNvCxnSpPr>
          <p:nvPr/>
        </p:nvCxnSpPr>
        <p:spPr bwMode="auto">
          <a:xfrm flipH="1" flipV="1">
            <a:off x="3130929" y="4151603"/>
            <a:ext cx="2306515" cy="39565"/>
          </a:xfrm>
          <a:prstGeom prst="straightConnector1">
            <a:avLst/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9" name="AutoShape 22"/>
          <p:cNvCxnSpPr>
            <a:cxnSpLocks noChangeShapeType="1"/>
            <a:stCxn id="514051" idx="1"/>
            <a:endCxn id="514063" idx="3"/>
          </p:cNvCxnSpPr>
          <p:nvPr/>
        </p:nvCxnSpPr>
        <p:spPr bwMode="auto">
          <a:xfrm flipH="1">
            <a:off x="3130929" y="3858526"/>
            <a:ext cx="2306515" cy="293077"/>
          </a:xfrm>
          <a:prstGeom prst="straightConnector1">
            <a:avLst/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0" name="AutoShape 23"/>
          <p:cNvCxnSpPr>
            <a:cxnSpLocks noChangeShapeType="1"/>
            <a:stCxn id="514067" idx="1"/>
            <a:endCxn id="514063" idx="3"/>
          </p:cNvCxnSpPr>
          <p:nvPr/>
        </p:nvCxnSpPr>
        <p:spPr bwMode="auto">
          <a:xfrm flipH="1" flipV="1">
            <a:off x="3132394" y="4151603"/>
            <a:ext cx="2302120" cy="1368669"/>
          </a:xfrm>
          <a:prstGeom prst="straightConnector1">
            <a:avLst/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1" name="AutoShape 28"/>
          <p:cNvCxnSpPr>
            <a:cxnSpLocks noChangeShapeType="1"/>
            <a:stCxn id="514057" idx="1"/>
            <a:endCxn id="514063" idx="3"/>
          </p:cNvCxnSpPr>
          <p:nvPr/>
        </p:nvCxnSpPr>
        <p:spPr bwMode="auto">
          <a:xfrm flipH="1">
            <a:off x="3130929" y="2862064"/>
            <a:ext cx="2306515" cy="1289538"/>
          </a:xfrm>
          <a:prstGeom prst="straightConnector1">
            <a:avLst/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2" name="AutoShape 29"/>
          <p:cNvCxnSpPr>
            <a:cxnSpLocks noChangeShapeType="1"/>
            <a:stCxn id="514060" idx="1"/>
            <a:endCxn id="514063" idx="3"/>
          </p:cNvCxnSpPr>
          <p:nvPr/>
        </p:nvCxnSpPr>
        <p:spPr bwMode="auto">
          <a:xfrm flipH="1" flipV="1">
            <a:off x="3130929" y="4151603"/>
            <a:ext cx="2306515" cy="370742"/>
          </a:xfrm>
          <a:prstGeom prst="straightConnector1">
            <a:avLst/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3" name="AutoShape 31"/>
          <p:cNvCxnSpPr>
            <a:cxnSpLocks noChangeShapeType="1"/>
            <a:stCxn id="514066" idx="1"/>
            <a:endCxn id="514063" idx="3"/>
          </p:cNvCxnSpPr>
          <p:nvPr/>
        </p:nvCxnSpPr>
        <p:spPr bwMode="auto">
          <a:xfrm flipH="1">
            <a:off x="3130929" y="3193241"/>
            <a:ext cx="2306515" cy="958362"/>
          </a:xfrm>
          <a:prstGeom prst="straightConnector1">
            <a:avLst/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4" name="AutoShape 32"/>
          <p:cNvCxnSpPr>
            <a:cxnSpLocks noChangeShapeType="1"/>
            <a:stCxn id="514065" idx="1"/>
            <a:endCxn id="514063" idx="3"/>
          </p:cNvCxnSpPr>
          <p:nvPr/>
        </p:nvCxnSpPr>
        <p:spPr bwMode="auto">
          <a:xfrm flipH="1" flipV="1">
            <a:off x="3130929" y="4151602"/>
            <a:ext cx="2306515" cy="703385"/>
          </a:xfrm>
          <a:prstGeom prst="straightConnector1">
            <a:avLst/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5" name="AutoShape 33"/>
          <p:cNvCxnSpPr>
            <a:cxnSpLocks noChangeShapeType="1"/>
            <a:stCxn id="514054" idx="1"/>
            <a:endCxn id="514063" idx="3"/>
          </p:cNvCxnSpPr>
          <p:nvPr/>
        </p:nvCxnSpPr>
        <p:spPr bwMode="auto">
          <a:xfrm flipH="1" flipV="1">
            <a:off x="3132394" y="4151603"/>
            <a:ext cx="2302120" cy="1036026"/>
          </a:xfrm>
          <a:prstGeom prst="straightConnector1">
            <a:avLst/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6" name="AutoShape 34"/>
          <p:cNvCxnSpPr>
            <a:cxnSpLocks noChangeShapeType="1"/>
            <a:stCxn id="514052" idx="1"/>
            <a:endCxn id="514063" idx="3"/>
          </p:cNvCxnSpPr>
          <p:nvPr/>
        </p:nvCxnSpPr>
        <p:spPr bwMode="auto">
          <a:xfrm flipH="1" flipV="1">
            <a:off x="3132394" y="4151603"/>
            <a:ext cx="2302120" cy="1701311"/>
          </a:xfrm>
          <a:prstGeom prst="straightConnector1">
            <a:avLst/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La vista del DOM su XML</a:t>
            </a:r>
          </a:p>
        </p:txBody>
      </p:sp>
      <p:sp>
        <p:nvSpPr>
          <p:cNvPr id="16387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8144608" y="6353908"/>
            <a:ext cx="999392" cy="2110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769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5817" indent="-263776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55103" indent="-211021">
              <a:spcBef>
                <a:spcPct val="20000"/>
              </a:spcBef>
              <a:buClr>
                <a:schemeClr val="tx2"/>
              </a:buClr>
              <a:buChar char="•"/>
              <a:defRPr sz="2123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477145" indent="-211021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99186" indent="-211021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321227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743269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165310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587351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701CDEF-8B0F-47AE-BADD-06B0D990ECD7}" type="slidenum">
              <a:rPr lang="it-IT" altLang="it-IT" sz="831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it-IT" altLang="it-IT" sz="831"/>
          </a:p>
        </p:txBody>
      </p:sp>
      <p:sp>
        <p:nvSpPr>
          <p:cNvPr id="16389" name="Rectangle 39"/>
          <p:cNvSpPr>
            <a:spLocks noChangeArrowheads="1"/>
          </p:cNvSpPr>
          <p:nvPr/>
        </p:nvSpPr>
        <p:spPr bwMode="auto">
          <a:xfrm>
            <a:off x="468923" y="1900605"/>
            <a:ext cx="5035062" cy="4186603"/>
          </a:xfrm>
          <a:prstGeom prst="rect">
            <a:avLst/>
          </a:prstGeom>
          <a:solidFill>
            <a:srgbClr val="EBFFFF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2215">
              <a:latin typeface="Verdana" panose="020B0604030504040204" pitchFamily="34" charset="0"/>
            </a:endParaRPr>
          </a:p>
        </p:txBody>
      </p:sp>
      <p:sp>
        <p:nvSpPr>
          <p:cNvPr id="16390" name="Oval 32"/>
          <p:cNvSpPr>
            <a:spLocks noChangeArrowheads="1"/>
          </p:cNvSpPr>
          <p:nvPr/>
        </p:nvSpPr>
        <p:spPr bwMode="auto">
          <a:xfrm>
            <a:off x="1332035" y="1701312"/>
            <a:ext cx="1440473" cy="731226"/>
          </a:xfrm>
          <a:prstGeom prst="ellipse">
            <a:avLst/>
          </a:prstGeom>
          <a:noFill/>
          <a:ln w="1905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2215">
              <a:latin typeface="Verdana" panose="020B0604030504040204" pitchFamily="34" charset="0"/>
            </a:endParaRPr>
          </a:p>
        </p:txBody>
      </p:sp>
      <p:sp>
        <p:nvSpPr>
          <p:cNvPr id="16391" name="AutoShape 40"/>
          <p:cNvSpPr>
            <a:spLocks noChangeArrowheads="1"/>
          </p:cNvSpPr>
          <p:nvPr/>
        </p:nvSpPr>
        <p:spPr bwMode="auto">
          <a:xfrm>
            <a:off x="2407628" y="2860431"/>
            <a:ext cx="1091711" cy="317989"/>
          </a:xfrm>
          <a:prstGeom prst="flowChartProcess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292">
                <a:solidFill>
                  <a:srgbClr val="000000"/>
                </a:solidFill>
                <a:latin typeface="Verdana" panose="020B0604030504040204" pitchFamily="34" charset="0"/>
              </a:rPr>
              <a:t>&lt;song&gt;</a:t>
            </a:r>
          </a:p>
        </p:txBody>
      </p:sp>
      <p:sp>
        <p:nvSpPr>
          <p:cNvPr id="16392" name="AutoShape 41"/>
          <p:cNvSpPr>
            <a:spLocks noChangeArrowheads="1"/>
          </p:cNvSpPr>
          <p:nvPr/>
        </p:nvSpPr>
        <p:spPr bwMode="auto">
          <a:xfrm>
            <a:off x="621323" y="3958004"/>
            <a:ext cx="1090246" cy="316523"/>
          </a:xfrm>
          <a:prstGeom prst="flowChartProcess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292">
                <a:solidFill>
                  <a:srgbClr val="000000"/>
                </a:solidFill>
                <a:latin typeface="Verdana" panose="020B0604030504040204" pitchFamily="34" charset="0"/>
              </a:rPr>
              <a:t>&lt;artist&gt;</a:t>
            </a:r>
          </a:p>
        </p:txBody>
      </p:sp>
      <p:sp>
        <p:nvSpPr>
          <p:cNvPr id="16393" name="AutoShape 42"/>
          <p:cNvSpPr>
            <a:spLocks noChangeArrowheads="1"/>
          </p:cNvSpPr>
          <p:nvPr/>
        </p:nvSpPr>
        <p:spPr bwMode="auto">
          <a:xfrm>
            <a:off x="1778977" y="3958004"/>
            <a:ext cx="1091712" cy="316523"/>
          </a:xfrm>
          <a:prstGeom prst="flowChartProcess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292">
                <a:solidFill>
                  <a:srgbClr val="000000"/>
                </a:solidFill>
                <a:latin typeface="Verdana" panose="020B0604030504040204" pitchFamily="34" charset="0"/>
              </a:rPr>
              <a:t>&lt;title&gt;</a:t>
            </a:r>
          </a:p>
        </p:txBody>
      </p:sp>
      <p:sp>
        <p:nvSpPr>
          <p:cNvPr id="16394" name="AutoShape 43"/>
          <p:cNvSpPr>
            <a:spLocks noChangeArrowheads="1"/>
          </p:cNvSpPr>
          <p:nvPr/>
        </p:nvSpPr>
        <p:spPr bwMode="auto">
          <a:xfrm>
            <a:off x="3654669" y="3958004"/>
            <a:ext cx="1090246" cy="316523"/>
          </a:xfrm>
          <a:prstGeom prst="flowChartProcess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292">
                <a:solidFill>
                  <a:srgbClr val="000000"/>
                </a:solidFill>
                <a:latin typeface="Verdana" panose="020B0604030504040204" pitchFamily="34" charset="0"/>
              </a:rPr>
              <a:t>&lt;length&gt;</a:t>
            </a:r>
          </a:p>
        </p:txBody>
      </p:sp>
      <p:sp>
        <p:nvSpPr>
          <p:cNvPr id="16395" name="AutoShape 44"/>
          <p:cNvSpPr>
            <a:spLocks noChangeArrowheads="1"/>
          </p:cNvSpPr>
          <p:nvPr/>
        </p:nvSpPr>
        <p:spPr bwMode="auto">
          <a:xfrm>
            <a:off x="3109546" y="4731728"/>
            <a:ext cx="1091712" cy="317988"/>
          </a:xfrm>
          <a:prstGeom prst="flowChartProcess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292">
                <a:solidFill>
                  <a:srgbClr val="000000"/>
                </a:solidFill>
                <a:latin typeface="Verdana" panose="020B0604030504040204" pitchFamily="34" charset="0"/>
              </a:rPr>
              <a:t>&lt;minutes&gt;</a:t>
            </a:r>
          </a:p>
        </p:txBody>
      </p:sp>
      <p:sp>
        <p:nvSpPr>
          <p:cNvPr id="16396" name="AutoShape 45"/>
          <p:cNvSpPr>
            <a:spLocks noChangeArrowheads="1"/>
          </p:cNvSpPr>
          <p:nvPr/>
        </p:nvSpPr>
        <p:spPr bwMode="auto">
          <a:xfrm>
            <a:off x="4268666" y="4731728"/>
            <a:ext cx="1090246" cy="317988"/>
          </a:xfrm>
          <a:prstGeom prst="flowChartProcess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292">
                <a:solidFill>
                  <a:srgbClr val="000000"/>
                </a:solidFill>
                <a:latin typeface="Verdana" panose="020B0604030504040204" pitchFamily="34" charset="0"/>
              </a:rPr>
              <a:t>&lt;seconds&gt;</a:t>
            </a:r>
          </a:p>
        </p:txBody>
      </p:sp>
      <p:sp>
        <p:nvSpPr>
          <p:cNvPr id="16397" name="AutoShape 46"/>
          <p:cNvSpPr>
            <a:spLocks noChangeArrowheads="1"/>
          </p:cNvSpPr>
          <p:nvPr/>
        </p:nvSpPr>
        <p:spPr bwMode="auto">
          <a:xfrm>
            <a:off x="621323" y="4731728"/>
            <a:ext cx="1090246" cy="317988"/>
          </a:xfrm>
          <a:prstGeom prst="flowChartProcess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292">
                <a:solidFill>
                  <a:srgbClr val="000000"/>
                </a:solidFill>
                <a:latin typeface="Verdana" panose="020B0604030504040204" pitchFamily="34" charset="0"/>
              </a:rPr>
              <a:t>&lt;name&gt;</a:t>
            </a:r>
          </a:p>
        </p:txBody>
      </p:sp>
      <p:sp>
        <p:nvSpPr>
          <p:cNvPr id="16398" name="AutoShape 47"/>
          <p:cNvSpPr>
            <a:spLocks noChangeArrowheads="1"/>
          </p:cNvSpPr>
          <p:nvPr/>
        </p:nvSpPr>
        <p:spPr bwMode="auto">
          <a:xfrm>
            <a:off x="621323" y="5505451"/>
            <a:ext cx="1090246" cy="316523"/>
          </a:xfrm>
          <a:prstGeom prst="flowChartAlternateProcess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292">
                <a:solidFill>
                  <a:srgbClr val="000000"/>
                </a:solidFill>
                <a:latin typeface="Verdana" panose="020B0604030504040204" pitchFamily="34" charset="0"/>
              </a:rPr>
              <a:t>Pink Floyd</a:t>
            </a:r>
          </a:p>
        </p:txBody>
      </p:sp>
      <p:sp>
        <p:nvSpPr>
          <p:cNvPr id="16399" name="AutoShape 48"/>
          <p:cNvSpPr>
            <a:spLocks noChangeArrowheads="1"/>
          </p:cNvSpPr>
          <p:nvPr/>
        </p:nvSpPr>
        <p:spPr bwMode="auto">
          <a:xfrm>
            <a:off x="1778977" y="4731728"/>
            <a:ext cx="1091712" cy="347296"/>
          </a:xfrm>
          <a:prstGeom prst="flowChartAlternateProcess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292">
                <a:solidFill>
                  <a:srgbClr val="000000"/>
                </a:solidFill>
                <a:latin typeface="Verdana" panose="020B0604030504040204" pitchFamily="34" charset="0"/>
              </a:rPr>
              <a:t>Eclipse</a:t>
            </a:r>
          </a:p>
        </p:txBody>
      </p:sp>
      <p:sp>
        <p:nvSpPr>
          <p:cNvPr id="16400" name="AutoShape 49"/>
          <p:cNvSpPr>
            <a:spLocks noChangeArrowheads="1"/>
          </p:cNvSpPr>
          <p:nvPr/>
        </p:nvSpPr>
        <p:spPr bwMode="auto">
          <a:xfrm>
            <a:off x="608135" y="2794489"/>
            <a:ext cx="1090246" cy="663819"/>
          </a:xfrm>
          <a:prstGeom prst="flowChartPunchedTape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292">
                <a:solidFill>
                  <a:srgbClr val="000000"/>
                </a:solidFill>
                <a:latin typeface="Verdana" panose="020B0604030504040204" pitchFamily="34" charset="0"/>
              </a:rPr>
              <a:t>The Dark Side…</a:t>
            </a:r>
          </a:p>
        </p:txBody>
      </p:sp>
      <p:sp>
        <p:nvSpPr>
          <p:cNvPr id="16401" name="AutoShape 50"/>
          <p:cNvSpPr>
            <a:spLocks noChangeArrowheads="1"/>
          </p:cNvSpPr>
          <p:nvPr/>
        </p:nvSpPr>
        <p:spPr bwMode="auto">
          <a:xfrm>
            <a:off x="3109546" y="5505451"/>
            <a:ext cx="1091712" cy="316523"/>
          </a:xfrm>
          <a:prstGeom prst="flowChartAlternateProcess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292">
                <a:solidFill>
                  <a:srgbClr val="000000"/>
                </a:solidFill>
                <a:latin typeface="Verdana" panose="020B0604030504040204" pitchFamily="34" charset="0"/>
              </a:rPr>
              <a:t>4</a:t>
            </a:r>
          </a:p>
        </p:txBody>
      </p:sp>
      <p:sp>
        <p:nvSpPr>
          <p:cNvPr id="16402" name="AutoShape 51"/>
          <p:cNvSpPr>
            <a:spLocks noChangeArrowheads="1"/>
          </p:cNvSpPr>
          <p:nvPr/>
        </p:nvSpPr>
        <p:spPr bwMode="auto">
          <a:xfrm>
            <a:off x="4268666" y="5505451"/>
            <a:ext cx="1090246" cy="316523"/>
          </a:xfrm>
          <a:prstGeom prst="flowChartAlternateProcess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292">
                <a:solidFill>
                  <a:srgbClr val="000000"/>
                </a:solidFill>
                <a:latin typeface="Verdana" panose="020B0604030504040204" pitchFamily="34" charset="0"/>
              </a:rPr>
              <a:t>36</a:t>
            </a:r>
          </a:p>
        </p:txBody>
      </p:sp>
      <p:sp>
        <p:nvSpPr>
          <p:cNvPr id="16403" name="AutoShape 52"/>
          <p:cNvSpPr>
            <a:spLocks noChangeArrowheads="1"/>
          </p:cNvSpPr>
          <p:nvPr/>
        </p:nvSpPr>
        <p:spPr bwMode="auto">
          <a:xfrm>
            <a:off x="4208585" y="2860431"/>
            <a:ext cx="1090246" cy="317989"/>
          </a:xfrm>
          <a:prstGeom prst="flowChartPreparation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292">
                <a:solidFill>
                  <a:srgbClr val="000000"/>
                </a:solidFill>
                <a:latin typeface="Verdana" panose="020B0604030504040204" pitchFamily="34" charset="0"/>
              </a:rPr>
              <a:t>track=13</a:t>
            </a:r>
          </a:p>
        </p:txBody>
      </p:sp>
      <p:cxnSp>
        <p:nvCxnSpPr>
          <p:cNvPr id="16404" name="AutoShape 53"/>
          <p:cNvCxnSpPr>
            <a:cxnSpLocks noChangeShapeType="1"/>
            <a:stCxn id="16391" idx="2"/>
            <a:endCxn id="16392" idx="0"/>
          </p:cNvCxnSpPr>
          <p:nvPr/>
        </p:nvCxnSpPr>
        <p:spPr bwMode="auto">
          <a:xfrm flipH="1">
            <a:off x="1166446" y="3178420"/>
            <a:ext cx="1787769" cy="77958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5" name="AutoShape 54"/>
          <p:cNvCxnSpPr>
            <a:cxnSpLocks noChangeShapeType="1"/>
            <a:stCxn id="16391" idx="2"/>
            <a:endCxn id="16393" idx="0"/>
          </p:cNvCxnSpPr>
          <p:nvPr/>
        </p:nvCxnSpPr>
        <p:spPr bwMode="auto">
          <a:xfrm flipH="1">
            <a:off x="2325566" y="3178420"/>
            <a:ext cx="628650" cy="77958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6" name="AutoShape 55"/>
          <p:cNvCxnSpPr>
            <a:cxnSpLocks noChangeShapeType="1"/>
            <a:stCxn id="16391" idx="2"/>
            <a:endCxn id="16394" idx="0"/>
          </p:cNvCxnSpPr>
          <p:nvPr/>
        </p:nvCxnSpPr>
        <p:spPr bwMode="auto">
          <a:xfrm>
            <a:off x="2954216" y="3178420"/>
            <a:ext cx="1247043" cy="77958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7" name="AutoShape 56"/>
          <p:cNvCxnSpPr>
            <a:cxnSpLocks noChangeShapeType="1"/>
            <a:stCxn id="16392" idx="2"/>
            <a:endCxn id="16397" idx="0"/>
          </p:cNvCxnSpPr>
          <p:nvPr/>
        </p:nvCxnSpPr>
        <p:spPr bwMode="auto">
          <a:xfrm>
            <a:off x="1166446" y="4274527"/>
            <a:ext cx="0" cy="4572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8" name="AutoShape 57"/>
          <p:cNvCxnSpPr>
            <a:cxnSpLocks noChangeShapeType="1"/>
            <a:stCxn id="16397" idx="2"/>
            <a:endCxn id="16398" idx="0"/>
          </p:cNvCxnSpPr>
          <p:nvPr/>
        </p:nvCxnSpPr>
        <p:spPr bwMode="auto">
          <a:xfrm>
            <a:off x="1166446" y="5049716"/>
            <a:ext cx="0" cy="45573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9" name="AutoShape 58"/>
          <p:cNvCxnSpPr>
            <a:cxnSpLocks noChangeShapeType="1"/>
            <a:stCxn id="16393" idx="2"/>
            <a:endCxn id="16399" idx="0"/>
          </p:cNvCxnSpPr>
          <p:nvPr/>
        </p:nvCxnSpPr>
        <p:spPr bwMode="auto">
          <a:xfrm>
            <a:off x="2325566" y="4274527"/>
            <a:ext cx="0" cy="4572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0" name="AutoShape 59"/>
          <p:cNvCxnSpPr>
            <a:cxnSpLocks noChangeShapeType="1"/>
            <a:stCxn id="16394" idx="2"/>
            <a:endCxn id="16395" idx="0"/>
          </p:cNvCxnSpPr>
          <p:nvPr/>
        </p:nvCxnSpPr>
        <p:spPr bwMode="auto">
          <a:xfrm flipH="1">
            <a:off x="3656135" y="4274527"/>
            <a:ext cx="545123" cy="4572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1" name="AutoShape 60"/>
          <p:cNvCxnSpPr>
            <a:cxnSpLocks noChangeShapeType="1"/>
            <a:stCxn id="16394" idx="2"/>
            <a:endCxn id="16396" idx="0"/>
          </p:cNvCxnSpPr>
          <p:nvPr/>
        </p:nvCxnSpPr>
        <p:spPr bwMode="auto">
          <a:xfrm>
            <a:off x="4201258" y="4274527"/>
            <a:ext cx="613996" cy="4572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2" name="AutoShape 61"/>
          <p:cNvCxnSpPr>
            <a:cxnSpLocks noChangeShapeType="1"/>
            <a:stCxn id="16416" idx="2"/>
            <a:endCxn id="16400" idx="0"/>
          </p:cNvCxnSpPr>
          <p:nvPr/>
        </p:nvCxnSpPr>
        <p:spPr bwMode="auto">
          <a:xfrm flipH="1">
            <a:off x="1154723" y="2246435"/>
            <a:ext cx="929054" cy="613996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3" name="AutoShape 62"/>
          <p:cNvCxnSpPr>
            <a:cxnSpLocks noChangeShapeType="1"/>
            <a:stCxn id="16395" idx="2"/>
            <a:endCxn id="16401" idx="0"/>
          </p:cNvCxnSpPr>
          <p:nvPr/>
        </p:nvCxnSpPr>
        <p:spPr bwMode="auto">
          <a:xfrm>
            <a:off x="3656135" y="5049716"/>
            <a:ext cx="0" cy="45573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4" name="AutoShape 63"/>
          <p:cNvCxnSpPr>
            <a:cxnSpLocks noChangeShapeType="1"/>
            <a:stCxn id="16396" idx="2"/>
            <a:endCxn id="16402" idx="0"/>
          </p:cNvCxnSpPr>
          <p:nvPr/>
        </p:nvCxnSpPr>
        <p:spPr bwMode="auto">
          <a:xfrm>
            <a:off x="4815254" y="5049716"/>
            <a:ext cx="0" cy="45573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5" name="AutoShape 64"/>
          <p:cNvCxnSpPr>
            <a:cxnSpLocks noChangeShapeType="1"/>
            <a:stCxn id="16391" idx="3"/>
            <a:endCxn id="16403" idx="1"/>
          </p:cNvCxnSpPr>
          <p:nvPr/>
        </p:nvCxnSpPr>
        <p:spPr bwMode="auto">
          <a:xfrm>
            <a:off x="3499339" y="3020158"/>
            <a:ext cx="709246" cy="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16" name="AutoShape 65"/>
          <p:cNvSpPr>
            <a:spLocks noChangeArrowheads="1"/>
          </p:cNvSpPr>
          <p:nvPr/>
        </p:nvSpPr>
        <p:spPr bwMode="auto">
          <a:xfrm>
            <a:off x="1471246" y="1946031"/>
            <a:ext cx="1223597" cy="317989"/>
          </a:xfrm>
          <a:prstGeom prst="flowChartDocumen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292">
                <a:solidFill>
                  <a:srgbClr val="000000"/>
                </a:solidFill>
                <a:latin typeface="Verdana" panose="020B0604030504040204" pitchFamily="34" charset="0"/>
              </a:rPr>
              <a:t>Document</a:t>
            </a:r>
          </a:p>
        </p:txBody>
      </p:sp>
      <p:cxnSp>
        <p:nvCxnSpPr>
          <p:cNvPr id="16417" name="AutoShape 66"/>
          <p:cNvCxnSpPr>
            <a:cxnSpLocks noChangeShapeType="1"/>
            <a:stCxn id="16416" idx="2"/>
            <a:endCxn id="16391" idx="0"/>
          </p:cNvCxnSpPr>
          <p:nvPr/>
        </p:nvCxnSpPr>
        <p:spPr bwMode="auto">
          <a:xfrm>
            <a:off x="2083778" y="2246435"/>
            <a:ext cx="870438" cy="613996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18" name="Oval 67"/>
          <p:cNvSpPr>
            <a:spLocks noChangeArrowheads="1"/>
          </p:cNvSpPr>
          <p:nvPr/>
        </p:nvSpPr>
        <p:spPr bwMode="auto">
          <a:xfrm>
            <a:off x="2196612" y="2631831"/>
            <a:ext cx="1440473" cy="731227"/>
          </a:xfrm>
          <a:prstGeom prst="ellipse">
            <a:avLst/>
          </a:prstGeom>
          <a:noFill/>
          <a:ln w="1905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2215">
              <a:latin typeface="Verdana" panose="020B0604030504040204" pitchFamily="34" charset="0"/>
            </a:endParaRPr>
          </a:p>
        </p:txBody>
      </p:sp>
      <p:sp>
        <p:nvSpPr>
          <p:cNvPr id="16419" name="Oval 68"/>
          <p:cNvSpPr>
            <a:spLocks noChangeArrowheads="1"/>
          </p:cNvSpPr>
          <p:nvPr/>
        </p:nvSpPr>
        <p:spPr bwMode="auto">
          <a:xfrm>
            <a:off x="3997570" y="2631831"/>
            <a:ext cx="1439008" cy="731227"/>
          </a:xfrm>
          <a:prstGeom prst="ellipse">
            <a:avLst/>
          </a:prstGeom>
          <a:noFill/>
          <a:ln w="1905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2215">
              <a:latin typeface="Verdana" panose="020B0604030504040204" pitchFamily="34" charset="0"/>
            </a:endParaRPr>
          </a:p>
        </p:txBody>
      </p:sp>
      <p:sp>
        <p:nvSpPr>
          <p:cNvPr id="16420" name="Oval 69"/>
          <p:cNvSpPr>
            <a:spLocks noChangeArrowheads="1"/>
          </p:cNvSpPr>
          <p:nvPr/>
        </p:nvSpPr>
        <p:spPr bwMode="auto">
          <a:xfrm>
            <a:off x="468923" y="2765181"/>
            <a:ext cx="1439008" cy="731226"/>
          </a:xfrm>
          <a:prstGeom prst="ellipse">
            <a:avLst/>
          </a:prstGeom>
          <a:noFill/>
          <a:ln w="1905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2215">
              <a:latin typeface="Verdana" panose="020B0604030504040204" pitchFamily="34" charset="0"/>
            </a:endParaRPr>
          </a:p>
        </p:txBody>
      </p:sp>
      <p:sp>
        <p:nvSpPr>
          <p:cNvPr id="16421" name="Oval 70"/>
          <p:cNvSpPr>
            <a:spLocks noChangeArrowheads="1"/>
          </p:cNvSpPr>
          <p:nvPr/>
        </p:nvSpPr>
        <p:spPr bwMode="auto">
          <a:xfrm>
            <a:off x="468923" y="5290039"/>
            <a:ext cx="1439008" cy="731227"/>
          </a:xfrm>
          <a:prstGeom prst="ellipse">
            <a:avLst/>
          </a:prstGeom>
          <a:noFill/>
          <a:ln w="1905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it-IT" altLang="it-IT" sz="2215">
              <a:latin typeface="Verdana" panose="020B0604030504040204" pitchFamily="34" charset="0"/>
            </a:endParaRPr>
          </a:p>
        </p:txBody>
      </p:sp>
      <p:sp>
        <p:nvSpPr>
          <p:cNvPr id="16422" name="Rectangle 71"/>
          <p:cNvSpPr>
            <a:spLocks noChangeArrowheads="1"/>
          </p:cNvSpPr>
          <p:nvPr/>
        </p:nvSpPr>
        <p:spPr bwMode="auto">
          <a:xfrm>
            <a:off x="5849083" y="1900605"/>
            <a:ext cx="3046535" cy="4186603"/>
          </a:xfrm>
          <a:prstGeom prst="rect">
            <a:avLst/>
          </a:prstGeom>
          <a:solidFill>
            <a:srgbClr val="EBFFFF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lIns="49846" rIns="49846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it-IT" altLang="it-IT" sz="1477">
                <a:latin typeface="Verdana" panose="020B0604030504040204" pitchFamily="34" charset="0"/>
              </a:rPr>
              <a:t>Tipi di nodo: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it-IT" altLang="it-IT" sz="1477">
                <a:latin typeface="Verdana" panose="020B0604030504040204" pitchFamily="34" charset="0"/>
              </a:rPr>
              <a:t>(1) Nodo </a:t>
            </a:r>
            <a:r>
              <a:rPr kumimoji="1" lang="it-IT" altLang="it-IT" sz="1477" i="1">
                <a:latin typeface="Verdana" panose="020B0604030504040204" pitchFamily="34" charset="0"/>
              </a:rPr>
              <a:t>documento</a:t>
            </a:r>
            <a:r>
              <a:rPr kumimoji="1" lang="it-IT" altLang="it-IT" sz="1477">
                <a:latin typeface="Verdana" panose="020B0604030504040204" pitchFamily="34" charset="0"/>
              </a:rPr>
              <a:t>.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it-IT" altLang="it-IT" sz="1477">
                <a:latin typeface="Verdana" panose="020B0604030504040204" pitchFamily="34" charset="0"/>
              </a:rPr>
              <a:t>(2) Nodo </a:t>
            </a:r>
            <a:r>
              <a:rPr kumimoji="1" lang="it-IT" altLang="it-IT" sz="1477" i="1">
                <a:latin typeface="Verdana" panose="020B0604030504040204" pitchFamily="34" charset="0"/>
              </a:rPr>
              <a:t>commento</a:t>
            </a:r>
            <a:r>
              <a:rPr kumimoji="1" lang="it-IT" altLang="it-IT" sz="1477">
                <a:latin typeface="Verdana" panose="020B0604030504040204" pitchFamily="34" charset="0"/>
              </a:rPr>
              <a:t>.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it-IT" altLang="it-IT" sz="1477">
                <a:latin typeface="Verdana" panose="020B0604030504040204" pitchFamily="34" charset="0"/>
              </a:rPr>
              <a:t>(3) Nodo </a:t>
            </a:r>
            <a:r>
              <a:rPr kumimoji="1" lang="it-IT" altLang="it-IT" sz="1477" i="1">
                <a:latin typeface="Verdana" panose="020B0604030504040204" pitchFamily="34" charset="0"/>
              </a:rPr>
              <a:t>elemento</a:t>
            </a:r>
            <a:r>
              <a:rPr kumimoji="1" lang="it-IT" altLang="it-IT" sz="1477">
                <a:latin typeface="Verdana" panose="020B0604030504040204" pitchFamily="34" charset="0"/>
              </a:rPr>
              <a:t>.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it-IT" altLang="it-IT" sz="1477">
                <a:latin typeface="Verdana" panose="020B0604030504040204" pitchFamily="34" charset="0"/>
              </a:rPr>
              <a:t>(4) Nodo </a:t>
            </a:r>
            <a:r>
              <a:rPr kumimoji="1" lang="it-IT" altLang="it-IT" sz="1477" i="1">
                <a:latin typeface="Verdana" panose="020B0604030504040204" pitchFamily="34" charset="0"/>
              </a:rPr>
              <a:t>Attributo</a:t>
            </a:r>
            <a:r>
              <a:rPr kumimoji="1" lang="it-IT" altLang="it-IT" sz="1477">
                <a:latin typeface="Verdana" panose="020B0604030504040204" pitchFamily="34" charset="0"/>
              </a:rPr>
              <a:t>.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it-IT" altLang="it-IT" sz="1477">
                <a:latin typeface="Verdana" panose="020B0604030504040204" pitchFamily="34" charset="0"/>
              </a:rPr>
              <a:t>(5) Nodo </a:t>
            </a:r>
            <a:r>
              <a:rPr kumimoji="1" lang="it-IT" altLang="it-IT" sz="1477" i="1">
                <a:latin typeface="Verdana" panose="020B0604030504040204" pitchFamily="34" charset="0"/>
              </a:rPr>
              <a:t>Testo</a:t>
            </a:r>
            <a:r>
              <a:rPr kumimoji="1" lang="it-IT" altLang="it-IT" sz="1477">
                <a:latin typeface="Verdana" panose="020B0604030504040204" pitchFamily="34" charset="0"/>
              </a:rPr>
              <a:t>.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it-IT" altLang="it-IT" sz="1477">
                <a:latin typeface="Verdana" panose="020B0604030504040204" pitchFamily="34" charset="0"/>
              </a:rPr>
              <a:t>Relazioni tra nodi: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it-IT" altLang="it-IT" sz="1477">
                <a:latin typeface="Verdana" panose="020B0604030504040204" pitchFamily="34" charset="0"/>
              </a:rPr>
              <a:t>(2,3) sono </a:t>
            </a:r>
            <a:r>
              <a:rPr kumimoji="1" lang="it-IT" altLang="it-IT" sz="1477" b="1">
                <a:latin typeface="Verdana" panose="020B0604030504040204" pitchFamily="34" charset="0"/>
              </a:rPr>
              <a:t>figli</a:t>
            </a:r>
            <a:r>
              <a:rPr kumimoji="1" lang="it-IT" altLang="it-IT" sz="1477">
                <a:latin typeface="Verdana" panose="020B0604030504040204" pitchFamily="34" charset="0"/>
              </a:rPr>
              <a:t> di (1)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it-IT" altLang="it-IT" sz="1477">
                <a:latin typeface="Verdana" panose="020B0604030504040204" pitchFamily="34" charset="0"/>
              </a:rPr>
              <a:t>(1) è il </a:t>
            </a:r>
            <a:r>
              <a:rPr kumimoji="1" lang="it-IT" altLang="it-IT" sz="1477" b="1">
                <a:latin typeface="Verdana" panose="020B0604030504040204" pitchFamily="34" charset="0"/>
              </a:rPr>
              <a:t>genitore</a:t>
            </a:r>
            <a:r>
              <a:rPr kumimoji="1" lang="it-IT" altLang="it-IT" sz="1477">
                <a:latin typeface="Verdana" panose="020B0604030504040204" pitchFamily="34" charset="0"/>
              </a:rPr>
              <a:t> di (2,3)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it-IT" altLang="it-IT" sz="1477">
                <a:latin typeface="Verdana" panose="020B0604030504040204" pitchFamily="34" charset="0"/>
              </a:rPr>
              <a:t>(3) è un </a:t>
            </a:r>
            <a:r>
              <a:rPr kumimoji="1" lang="it-IT" altLang="it-IT" sz="1477" b="1">
                <a:latin typeface="Verdana" panose="020B0604030504040204" pitchFamily="34" charset="0"/>
              </a:rPr>
              <a:t>fratello</a:t>
            </a:r>
            <a:r>
              <a:rPr kumimoji="1" lang="it-IT" altLang="it-IT" sz="1477">
                <a:latin typeface="Verdana" panose="020B0604030504040204" pitchFamily="34" charset="0"/>
              </a:rPr>
              <a:t> di (2)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it-IT" altLang="it-IT" sz="1477">
                <a:latin typeface="Verdana" panose="020B0604030504040204" pitchFamily="34" charset="0"/>
              </a:rPr>
              <a:t>(4) è un </a:t>
            </a:r>
            <a:r>
              <a:rPr kumimoji="1" lang="it-IT" altLang="it-IT" sz="1477" b="1">
                <a:latin typeface="Verdana" panose="020B0604030504040204" pitchFamily="34" charset="0"/>
              </a:rPr>
              <a:t>attributo</a:t>
            </a:r>
            <a:r>
              <a:rPr kumimoji="1" lang="it-IT" altLang="it-IT" sz="1477">
                <a:latin typeface="Verdana" panose="020B0604030504040204" pitchFamily="34" charset="0"/>
              </a:rPr>
              <a:t> di (3) (speciale relazione extra-albero)</a:t>
            </a:r>
          </a:p>
        </p:txBody>
      </p:sp>
      <p:sp>
        <p:nvSpPr>
          <p:cNvPr id="16423" name="Oval 73"/>
          <p:cNvSpPr>
            <a:spLocks noChangeArrowheads="1"/>
          </p:cNvSpPr>
          <p:nvPr/>
        </p:nvSpPr>
        <p:spPr bwMode="auto">
          <a:xfrm>
            <a:off x="1332035" y="1701312"/>
            <a:ext cx="215411" cy="199292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292" b="1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6424" name="Oval 74"/>
          <p:cNvSpPr>
            <a:spLocks noChangeArrowheads="1"/>
          </p:cNvSpPr>
          <p:nvPr/>
        </p:nvSpPr>
        <p:spPr bwMode="auto">
          <a:xfrm>
            <a:off x="323851" y="2831123"/>
            <a:ext cx="215411" cy="199292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292" b="1">
                <a:solidFill>
                  <a:schemeClr val="bg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6425" name="Oval 75"/>
          <p:cNvSpPr>
            <a:spLocks noChangeArrowheads="1"/>
          </p:cNvSpPr>
          <p:nvPr/>
        </p:nvSpPr>
        <p:spPr bwMode="auto">
          <a:xfrm>
            <a:off x="2196612" y="2631831"/>
            <a:ext cx="216877" cy="199292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292" b="1">
                <a:solidFill>
                  <a:schemeClr val="bg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6426" name="Oval 76"/>
          <p:cNvSpPr>
            <a:spLocks noChangeArrowheads="1"/>
          </p:cNvSpPr>
          <p:nvPr/>
        </p:nvSpPr>
        <p:spPr bwMode="auto">
          <a:xfrm>
            <a:off x="3997570" y="2631831"/>
            <a:ext cx="215412" cy="199292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292" b="1">
                <a:solidFill>
                  <a:schemeClr val="bg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6427" name="Oval 78"/>
          <p:cNvSpPr>
            <a:spLocks noChangeArrowheads="1"/>
          </p:cNvSpPr>
          <p:nvPr/>
        </p:nvSpPr>
        <p:spPr bwMode="auto">
          <a:xfrm>
            <a:off x="397120" y="5357446"/>
            <a:ext cx="215411" cy="199292"/>
          </a:xfrm>
          <a:prstGeom prst="ellipse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3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it-IT" altLang="it-IT" sz="1292" b="1">
                <a:solidFill>
                  <a:schemeClr val="bg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Gli Oggetti del DOM</a:t>
            </a:r>
          </a:p>
        </p:txBody>
      </p:sp>
      <p:sp>
        <p:nvSpPr>
          <p:cNvPr id="17411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8144608" y="6353908"/>
            <a:ext cx="999392" cy="2110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769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5817" indent="-263776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55103" indent="-211021">
              <a:spcBef>
                <a:spcPct val="20000"/>
              </a:spcBef>
              <a:buClr>
                <a:schemeClr val="tx2"/>
              </a:buClr>
              <a:buChar char="•"/>
              <a:defRPr sz="2123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477145" indent="-211021">
              <a:spcBef>
                <a:spcPct val="20000"/>
              </a:spcBef>
              <a:buClr>
                <a:schemeClr val="hlink"/>
              </a:buClr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99186" indent="-211021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321227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743269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165310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587351" indent="-211021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E1DD2DB-0002-429C-BAE8-D3F4C051D133}" type="slidenum">
              <a:rPr lang="it-IT" altLang="it-IT" sz="831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it-IT" altLang="it-IT" sz="831"/>
          </a:p>
        </p:txBody>
      </p:sp>
      <p:sp>
        <p:nvSpPr>
          <p:cNvPr id="509086" name="AutoShape 158"/>
          <p:cNvSpPr>
            <a:spLocks noChangeArrowheads="1"/>
          </p:cNvSpPr>
          <p:nvPr/>
        </p:nvSpPr>
        <p:spPr bwMode="auto">
          <a:xfrm>
            <a:off x="5797062" y="3096358"/>
            <a:ext cx="1872762" cy="291611"/>
          </a:xfrm>
          <a:prstGeom prst="flowChartAlternateProcess">
            <a:avLst/>
          </a:prstGeom>
          <a:solidFill>
            <a:schemeClr val="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it-IT" sz="1292">
                <a:effectLst>
                  <a:outerShdw blurRad="38100" dist="38100" dir="2700000" algn="tl">
                    <a:srgbClr val="000000"/>
                  </a:outerShdw>
                </a:effectLst>
              </a:rPr>
              <a:t>Attr</a:t>
            </a:r>
          </a:p>
        </p:txBody>
      </p:sp>
      <p:sp>
        <p:nvSpPr>
          <p:cNvPr id="509087" name="AutoShape 159"/>
          <p:cNvSpPr>
            <a:spLocks noChangeArrowheads="1"/>
          </p:cNvSpPr>
          <p:nvPr/>
        </p:nvSpPr>
        <p:spPr bwMode="auto">
          <a:xfrm>
            <a:off x="4788877" y="5928947"/>
            <a:ext cx="1872762" cy="291612"/>
          </a:xfrm>
          <a:prstGeom prst="flowChartAlternateProcess">
            <a:avLst/>
          </a:prstGeom>
          <a:solidFill>
            <a:schemeClr val="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it-IT" sz="1292">
                <a:effectLst>
                  <a:outerShdw blurRad="38100" dist="38100" dir="2700000" algn="tl">
                    <a:srgbClr val="000000"/>
                  </a:outerShdw>
                </a:effectLst>
              </a:rPr>
              <a:t>CDataSection</a:t>
            </a:r>
          </a:p>
        </p:txBody>
      </p:sp>
      <p:sp>
        <p:nvSpPr>
          <p:cNvPr id="509088" name="AutoShape 160"/>
          <p:cNvSpPr>
            <a:spLocks noChangeArrowheads="1"/>
          </p:cNvSpPr>
          <p:nvPr/>
        </p:nvSpPr>
        <p:spPr bwMode="auto">
          <a:xfrm>
            <a:off x="5795597" y="4932485"/>
            <a:ext cx="1872762" cy="291612"/>
          </a:xfrm>
          <a:prstGeom prst="flowChartAlternateProcess">
            <a:avLst/>
          </a:prstGeom>
          <a:solidFill>
            <a:schemeClr val="hlink"/>
          </a:solidFill>
          <a:ln w="9525">
            <a:solidFill>
              <a:schemeClr val="folHlink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it-IT" sz="1292">
                <a:effectLst>
                  <a:outerShdw blurRad="38100" dist="38100" dir="2700000" algn="tl">
                    <a:srgbClr val="000000"/>
                  </a:outerShdw>
                </a:effectLst>
              </a:rPr>
              <a:t>CharacterData</a:t>
            </a:r>
          </a:p>
        </p:txBody>
      </p:sp>
      <p:sp>
        <p:nvSpPr>
          <p:cNvPr id="509089" name="AutoShape 161"/>
          <p:cNvSpPr>
            <a:spLocks noChangeArrowheads="1"/>
          </p:cNvSpPr>
          <p:nvPr/>
        </p:nvSpPr>
        <p:spPr bwMode="auto">
          <a:xfrm>
            <a:off x="6877051" y="5462954"/>
            <a:ext cx="1871296" cy="291612"/>
          </a:xfrm>
          <a:prstGeom prst="flowChartAlternateProcess">
            <a:avLst/>
          </a:prstGeom>
          <a:solidFill>
            <a:schemeClr val="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it-IT" sz="1292">
                <a:effectLst>
                  <a:outerShdw blurRad="38100" dist="38100" dir="2700000" algn="tl">
                    <a:srgbClr val="000000"/>
                  </a:outerShdw>
                </a:effectLst>
              </a:rPr>
              <a:t>Comment</a:t>
            </a:r>
          </a:p>
        </p:txBody>
      </p:sp>
      <p:sp>
        <p:nvSpPr>
          <p:cNvPr id="509090" name="AutoShape 162"/>
          <p:cNvSpPr>
            <a:spLocks noChangeArrowheads="1"/>
          </p:cNvSpPr>
          <p:nvPr/>
        </p:nvSpPr>
        <p:spPr bwMode="auto">
          <a:xfrm>
            <a:off x="5797062" y="2631831"/>
            <a:ext cx="1872762" cy="291612"/>
          </a:xfrm>
          <a:prstGeom prst="flowChartAlternateProcess">
            <a:avLst/>
          </a:prstGeom>
          <a:solidFill>
            <a:schemeClr val="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it-IT" sz="1292">
                <a:effectLst>
                  <a:outerShdw blurRad="38100" dist="38100" dir="2700000" algn="tl">
                    <a:srgbClr val="000000"/>
                  </a:outerShdw>
                </a:effectLst>
              </a:rPr>
              <a:t>Document</a:t>
            </a:r>
          </a:p>
        </p:txBody>
      </p:sp>
      <p:sp>
        <p:nvSpPr>
          <p:cNvPr id="509091" name="AutoShape 163"/>
          <p:cNvSpPr>
            <a:spLocks noChangeArrowheads="1"/>
          </p:cNvSpPr>
          <p:nvPr/>
        </p:nvSpPr>
        <p:spPr bwMode="auto">
          <a:xfrm>
            <a:off x="901212" y="2340220"/>
            <a:ext cx="1872762" cy="291611"/>
          </a:xfrm>
          <a:prstGeom prst="flowChartAlternateProcess">
            <a:avLst/>
          </a:prstGeom>
          <a:solidFill>
            <a:schemeClr val="hlink"/>
          </a:solidFill>
          <a:ln w="9525">
            <a:solidFill>
              <a:schemeClr val="folHlink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it-IT" sz="1292">
                <a:effectLst>
                  <a:outerShdw blurRad="38100" dist="38100" dir="2700000" algn="tl">
                    <a:srgbClr val="000000"/>
                  </a:outerShdw>
                </a:effectLst>
              </a:rPr>
              <a:t>DocumentFragment</a:t>
            </a:r>
          </a:p>
        </p:txBody>
      </p:sp>
      <p:sp>
        <p:nvSpPr>
          <p:cNvPr id="509092" name="AutoShape 164"/>
          <p:cNvSpPr>
            <a:spLocks noChangeArrowheads="1"/>
          </p:cNvSpPr>
          <p:nvPr/>
        </p:nvSpPr>
        <p:spPr bwMode="auto">
          <a:xfrm>
            <a:off x="5797062" y="1701312"/>
            <a:ext cx="1872762" cy="291611"/>
          </a:xfrm>
          <a:prstGeom prst="flowChartAlternateProcess">
            <a:avLst/>
          </a:prstGeom>
          <a:solidFill>
            <a:schemeClr val="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it-IT" sz="1292">
                <a:effectLst>
                  <a:outerShdw blurRad="38100" dist="38100" dir="2700000" algn="tl">
                    <a:srgbClr val="000000"/>
                  </a:outerShdw>
                </a:effectLst>
              </a:rPr>
              <a:t>DocumentType</a:t>
            </a:r>
          </a:p>
        </p:txBody>
      </p:sp>
      <p:sp>
        <p:nvSpPr>
          <p:cNvPr id="509093" name="AutoShape 165"/>
          <p:cNvSpPr>
            <a:spLocks noChangeArrowheads="1"/>
          </p:cNvSpPr>
          <p:nvPr/>
        </p:nvSpPr>
        <p:spPr bwMode="auto">
          <a:xfrm>
            <a:off x="901212" y="5023339"/>
            <a:ext cx="1872762" cy="291612"/>
          </a:xfrm>
          <a:prstGeom prst="flowChartAlternateProcess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it-IT" sz="1292">
                <a:effectLst>
                  <a:outerShdw blurRad="38100" dist="38100" dir="2700000" algn="tl">
                    <a:srgbClr val="000000"/>
                  </a:outerShdw>
                </a:effectLst>
              </a:rPr>
              <a:t>DOMImplementation</a:t>
            </a:r>
          </a:p>
        </p:txBody>
      </p:sp>
      <p:sp>
        <p:nvSpPr>
          <p:cNvPr id="509094" name="AutoShape 166"/>
          <p:cNvSpPr>
            <a:spLocks noChangeArrowheads="1"/>
          </p:cNvSpPr>
          <p:nvPr/>
        </p:nvSpPr>
        <p:spPr bwMode="auto">
          <a:xfrm>
            <a:off x="5797062" y="3562351"/>
            <a:ext cx="1872762" cy="291611"/>
          </a:xfrm>
          <a:prstGeom prst="flowChartAlternateProcess">
            <a:avLst/>
          </a:prstGeom>
          <a:solidFill>
            <a:schemeClr val="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it-IT" sz="1292">
                <a:effectLst>
                  <a:outerShdw blurRad="38100" dist="38100" dir="2700000" algn="tl">
                    <a:srgbClr val="000000"/>
                  </a:outerShdw>
                </a:effectLst>
              </a:rPr>
              <a:t>Element</a:t>
            </a:r>
          </a:p>
        </p:txBody>
      </p:sp>
      <p:sp>
        <p:nvSpPr>
          <p:cNvPr id="509095" name="AutoShape 167"/>
          <p:cNvSpPr>
            <a:spLocks noChangeArrowheads="1"/>
          </p:cNvSpPr>
          <p:nvPr/>
        </p:nvSpPr>
        <p:spPr bwMode="auto">
          <a:xfrm>
            <a:off x="5797062" y="4026877"/>
            <a:ext cx="1872762" cy="291612"/>
          </a:xfrm>
          <a:prstGeom prst="flowChartAlternateProcess">
            <a:avLst/>
          </a:prstGeom>
          <a:solidFill>
            <a:schemeClr val="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it-IT" sz="1292">
                <a:effectLst>
                  <a:outerShdw blurRad="38100" dist="38100" dir="2700000" algn="tl">
                    <a:srgbClr val="000000"/>
                  </a:outerShdw>
                </a:effectLst>
              </a:rPr>
              <a:t>Entity</a:t>
            </a:r>
          </a:p>
        </p:txBody>
      </p:sp>
      <p:sp>
        <p:nvSpPr>
          <p:cNvPr id="509096" name="AutoShape 168"/>
          <p:cNvSpPr>
            <a:spLocks noChangeArrowheads="1"/>
          </p:cNvSpPr>
          <p:nvPr/>
        </p:nvSpPr>
        <p:spPr bwMode="auto">
          <a:xfrm>
            <a:off x="901212" y="4160227"/>
            <a:ext cx="1872762" cy="291611"/>
          </a:xfrm>
          <a:prstGeom prst="flowChartAlternateProcess">
            <a:avLst/>
          </a:prstGeom>
          <a:solidFill>
            <a:schemeClr val="hlink"/>
          </a:solidFill>
          <a:ln w="9525">
            <a:solidFill>
              <a:schemeClr val="folHlink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it-IT" sz="1292">
                <a:effectLst>
                  <a:outerShdw blurRad="38100" dist="38100" dir="2700000" algn="tl">
                    <a:srgbClr val="000000"/>
                  </a:outerShdw>
                </a:effectLst>
              </a:rPr>
              <a:t>EntityReference</a:t>
            </a:r>
          </a:p>
        </p:txBody>
      </p:sp>
      <p:sp>
        <p:nvSpPr>
          <p:cNvPr id="509097" name="AutoShape 169"/>
          <p:cNvSpPr>
            <a:spLocks noChangeArrowheads="1"/>
          </p:cNvSpPr>
          <p:nvPr/>
        </p:nvSpPr>
        <p:spPr bwMode="auto">
          <a:xfrm>
            <a:off x="901212" y="5423389"/>
            <a:ext cx="1872762" cy="291611"/>
          </a:xfrm>
          <a:prstGeom prst="flowChartAlternateProcess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it-IT" sz="1292">
                <a:effectLst>
                  <a:outerShdw blurRad="38100" dist="38100" dir="2700000" algn="tl">
                    <a:srgbClr val="000000"/>
                  </a:outerShdw>
                </a:effectLst>
              </a:rPr>
              <a:t>NamedNodeMap</a:t>
            </a:r>
          </a:p>
        </p:txBody>
      </p:sp>
      <p:sp>
        <p:nvSpPr>
          <p:cNvPr id="509098" name="AutoShape 170"/>
          <p:cNvSpPr>
            <a:spLocks noChangeArrowheads="1"/>
          </p:cNvSpPr>
          <p:nvPr/>
        </p:nvSpPr>
        <p:spPr bwMode="auto">
          <a:xfrm>
            <a:off x="901212" y="3295651"/>
            <a:ext cx="1872762" cy="291611"/>
          </a:xfrm>
          <a:prstGeom prst="flowChartAlternateProcess">
            <a:avLst/>
          </a:prstGeom>
          <a:solidFill>
            <a:schemeClr val="hlink"/>
          </a:solidFill>
          <a:ln w="9525">
            <a:solidFill>
              <a:schemeClr val="folHlink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it-IT" sz="1292">
                <a:effectLst>
                  <a:outerShdw blurRad="38100" dist="38100" dir="2700000" algn="tl">
                    <a:srgbClr val="000000"/>
                  </a:outerShdw>
                </a:effectLst>
              </a:rPr>
              <a:t>Node</a:t>
            </a:r>
          </a:p>
        </p:txBody>
      </p:sp>
      <p:sp>
        <p:nvSpPr>
          <p:cNvPr id="509099" name="AutoShape 171"/>
          <p:cNvSpPr>
            <a:spLocks noChangeArrowheads="1"/>
          </p:cNvSpPr>
          <p:nvPr/>
        </p:nvSpPr>
        <p:spPr bwMode="auto">
          <a:xfrm>
            <a:off x="901212" y="5821974"/>
            <a:ext cx="1872762" cy="291611"/>
          </a:xfrm>
          <a:prstGeom prst="flowChartAlternateProcess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it-IT" sz="1292">
                <a:effectLst>
                  <a:outerShdw blurRad="38100" dist="38100" dir="2700000" algn="tl">
                    <a:srgbClr val="000000"/>
                  </a:outerShdw>
                </a:effectLst>
              </a:rPr>
              <a:t>NodeList</a:t>
            </a:r>
          </a:p>
        </p:txBody>
      </p:sp>
      <p:sp>
        <p:nvSpPr>
          <p:cNvPr id="509100" name="AutoShape 172"/>
          <p:cNvSpPr>
            <a:spLocks noChangeArrowheads="1"/>
          </p:cNvSpPr>
          <p:nvPr/>
        </p:nvSpPr>
        <p:spPr bwMode="auto">
          <a:xfrm>
            <a:off x="5797062" y="4492870"/>
            <a:ext cx="1872762" cy="291612"/>
          </a:xfrm>
          <a:prstGeom prst="flowChartAlternateProcess">
            <a:avLst/>
          </a:prstGeom>
          <a:solidFill>
            <a:schemeClr val="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it-IT" sz="1292">
                <a:effectLst>
                  <a:outerShdw blurRad="38100" dist="38100" dir="2700000" algn="tl">
                    <a:srgbClr val="000000"/>
                  </a:outerShdw>
                </a:effectLst>
              </a:rPr>
              <a:t>Notation</a:t>
            </a:r>
          </a:p>
        </p:txBody>
      </p:sp>
      <p:sp>
        <p:nvSpPr>
          <p:cNvPr id="509101" name="AutoShape 173"/>
          <p:cNvSpPr>
            <a:spLocks noChangeArrowheads="1"/>
          </p:cNvSpPr>
          <p:nvPr/>
        </p:nvSpPr>
        <p:spPr bwMode="auto">
          <a:xfrm>
            <a:off x="5797062" y="2165839"/>
            <a:ext cx="1872762" cy="291612"/>
          </a:xfrm>
          <a:prstGeom prst="flowChartAlternateProcess">
            <a:avLst/>
          </a:prstGeom>
          <a:solidFill>
            <a:schemeClr val="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it-IT" sz="1292">
                <a:effectLst>
                  <a:outerShdw blurRad="38100" dist="38100" dir="2700000" algn="tl">
                    <a:srgbClr val="000000"/>
                  </a:outerShdw>
                </a:effectLst>
              </a:rPr>
              <a:t>ProcessingInstruction</a:t>
            </a:r>
          </a:p>
        </p:txBody>
      </p:sp>
      <p:sp>
        <p:nvSpPr>
          <p:cNvPr id="509102" name="AutoShape 174"/>
          <p:cNvSpPr>
            <a:spLocks noChangeArrowheads="1"/>
          </p:cNvSpPr>
          <p:nvPr/>
        </p:nvSpPr>
        <p:spPr bwMode="auto">
          <a:xfrm>
            <a:off x="4788877" y="5462954"/>
            <a:ext cx="1872762" cy="291612"/>
          </a:xfrm>
          <a:prstGeom prst="flowChartAlternateProcess">
            <a:avLst/>
          </a:prstGeom>
          <a:solidFill>
            <a:schemeClr val="hlink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it-IT" sz="1292">
                <a:effectLst>
                  <a:outerShdw blurRad="38100" dist="38100" dir="2700000" algn="tl">
                    <a:srgbClr val="000000"/>
                  </a:outerShdw>
                </a:effectLst>
              </a:rPr>
              <a:t>Text</a:t>
            </a:r>
          </a:p>
        </p:txBody>
      </p:sp>
      <p:cxnSp>
        <p:nvCxnSpPr>
          <p:cNvPr id="17430" name="AutoShape 176"/>
          <p:cNvCxnSpPr>
            <a:cxnSpLocks noChangeShapeType="1"/>
            <a:stCxn id="509090" idx="1"/>
            <a:endCxn id="509098" idx="3"/>
          </p:cNvCxnSpPr>
          <p:nvPr/>
        </p:nvCxnSpPr>
        <p:spPr bwMode="auto">
          <a:xfrm flipH="1">
            <a:off x="2773974" y="2778369"/>
            <a:ext cx="3014296" cy="66382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1" name="AutoShape 177"/>
          <p:cNvCxnSpPr>
            <a:cxnSpLocks noChangeShapeType="1"/>
            <a:stCxn id="509094" idx="1"/>
            <a:endCxn id="509098" idx="3"/>
          </p:cNvCxnSpPr>
          <p:nvPr/>
        </p:nvCxnSpPr>
        <p:spPr bwMode="auto">
          <a:xfrm flipH="1" flipV="1">
            <a:off x="2773974" y="3442189"/>
            <a:ext cx="3014296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2" name="AutoShape 178"/>
          <p:cNvCxnSpPr>
            <a:cxnSpLocks noChangeShapeType="1"/>
            <a:stCxn id="509086" idx="1"/>
            <a:endCxn id="509098" idx="3"/>
          </p:cNvCxnSpPr>
          <p:nvPr/>
        </p:nvCxnSpPr>
        <p:spPr bwMode="auto">
          <a:xfrm flipH="1">
            <a:off x="2773974" y="3242897"/>
            <a:ext cx="3014296" cy="19929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3" name="AutoShape 179"/>
          <p:cNvCxnSpPr>
            <a:cxnSpLocks noChangeShapeType="1"/>
            <a:stCxn id="509088" idx="1"/>
            <a:endCxn id="509098" idx="3"/>
          </p:cNvCxnSpPr>
          <p:nvPr/>
        </p:nvCxnSpPr>
        <p:spPr bwMode="auto">
          <a:xfrm flipH="1" flipV="1">
            <a:off x="2773974" y="3442189"/>
            <a:ext cx="3021623" cy="1636834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4" name="AutoShape 180"/>
          <p:cNvCxnSpPr>
            <a:cxnSpLocks noChangeShapeType="1"/>
            <a:stCxn id="509087" idx="0"/>
            <a:endCxn id="509102" idx="2"/>
          </p:cNvCxnSpPr>
          <p:nvPr/>
        </p:nvCxnSpPr>
        <p:spPr bwMode="auto">
          <a:xfrm flipV="1">
            <a:off x="5726723" y="5763358"/>
            <a:ext cx="0" cy="156796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5" name="AutoShape 181"/>
          <p:cNvCxnSpPr>
            <a:cxnSpLocks noChangeShapeType="1"/>
            <a:stCxn id="509102" idx="0"/>
            <a:endCxn id="509088" idx="2"/>
          </p:cNvCxnSpPr>
          <p:nvPr/>
        </p:nvCxnSpPr>
        <p:spPr bwMode="auto">
          <a:xfrm flipV="1">
            <a:off x="5726723" y="5224097"/>
            <a:ext cx="1005254" cy="23006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6" name="AutoShape 182"/>
          <p:cNvCxnSpPr>
            <a:cxnSpLocks noChangeShapeType="1"/>
            <a:stCxn id="509089" idx="0"/>
            <a:endCxn id="509088" idx="2"/>
          </p:cNvCxnSpPr>
          <p:nvPr/>
        </p:nvCxnSpPr>
        <p:spPr bwMode="auto">
          <a:xfrm flipH="1" flipV="1">
            <a:off x="6731977" y="5224097"/>
            <a:ext cx="1081454" cy="23006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7" name="AutoShape 183"/>
          <p:cNvCxnSpPr>
            <a:cxnSpLocks noChangeShapeType="1"/>
            <a:stCxn id="509091" idx="2"/>
            <a:endCxn id="509098" idx="0"/>
          </p:cNvCxnSpPr>
          <p:nvPr/>
        </p:nvCxnSpPr>
        <p:spPr bwMode="auto">
          <a:xfrm>
            <a:off x="1839058" y="2631831"/>
            <a:ext cx="0" cy="66382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8" name="AutoShape 184"/>
          <p:cNvCxnSpPr>
            <a:cxnSpLocks noChangeShapeType="1"/>
            <a:stCxn id="509092" idx="1"/>
            <a:endCxn id="509098" idx="3"/>
          </p:cNvCxnSpPr>
          <p:nvPr/>
        </p:nvCxnSpPr>
        <p:spPr bwMode="auto">
          <a:xfrm flipH="1">
            <a:off x="2773974" y="1847851"/>
            <a:ext cx="3014296" cy="159433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9" name="AutoShape 185"/>
          <p:cNvCxnSpPr>
            <a:cxnSpLocks noChangeShapeType="1"/>
            <a:stCxn id="509095" idx="1"/>
            <a:endCxn id="509098" idx="3"/>
          </p:cNvCxnSpPr>
          <p:nvPr/>
        </p:nvCxnSpPr>
        <p:spPr bwMode="auto">
          <a:xfrm flipH="1" flipV="1">
            <a:off x="2773974" y="3442189"/>
            <a:ext cx="3014296" cy="731226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40" name="AutoShape 186"/>
          <p:cNvCxnSpPr>
            <a:cxnSpLocks noChangeShapeType="1"/>
            <a:stCxn id="509096" idx="0"/>
            <a:endCxn id="509098" idx="2"/>
          </p:cNvCxnSpPr>
          <p:nvPr/>
        </p:nvCxnSpPr>
        <p:spPr bwMode="auto">
          <a:xfrm flipV="1">
            <a:off x="1839058" y="3587262"/>
            <a:ext cx="0" cy="572966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41" name="AutoShape 187"/>
          <p:cNvCxnSpPr>
            <a:cxnSpLocks noChangeShapeType="1"/>
            <a:stCxn id="509101" idx="1"/>
            <a:endCxn id="509098" idx="3"/>
          </p:cNvCxnSpPr>
          <p:nvPr/>
        </p:nvCxnSpPr>
        <p:spPr bwMode="auto">
          <a:xfrm flipH="1">
            <a:off x="2773974" y="2312377"/>
            <a:ext cx="3014296" cy="1129812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42" name="AutoShape 188"/>
          <p:cNvCxnSpPr>
            <a:cxnSpLocks noChangeShapeType="1"/>
            <a:stCxn id="509100" idx="1"/>
            <a:endCxn id="509098" idx="3"/>
          </p:cNvCxnSpPr>
          <p:nvPr/>
        </p:nvCxnSpPr>
        <p:spPr bwMode="auto">
          <a:xfrm flipH="1" flipV="1">
            <a:off x="2773974" y="3442189"/>
            <a:ext cx="3014296" cy="1197219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dGDP20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standard1" id="{B4B07094-D456-4F53-B918-FEF717DEC615}" vid="{F6379816-BDA5-4BF8-BFB1-9A2D5032B112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Layout_Didattica_2020</Template>
  <TotalTime>0</TotalTime>
  <Words>7510</Words>
  <Application>Microsoft Office PowerPoint</Application>
  <PresentationFormat>Presentazione su schermo (4:3)</PresentationFormat>
  <Paragraphs>1038</Paragraphs>
  <Slides>51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51</vt:i4>
      </vt:variant>
    </vt:vector>
  </HeadingPairs>
  <TitlesOfParts>
    <vt:vector size="62" baseType="lpstr">
      <vt:lpstr>Arial</vt:lpstr>
      <vt:lpstr>Calibri</vt:lpstr>
      <vt:lpstr>Courier</vt:lpstr>
      <vt:lpstr>Courier New</vt:lpstr>
      <vt:lpstr>Euphemia</vt:lpstr>
      <vt:lpstr>Monotype Sorts</vt:lpstr>
      <vt:lpstr>Times New Roman</vt:lpstr>
      <vt:lpstr>Trebuchet MS</vt:lpstr>
      <vt:lpstr>Verdana</vt:lpstr>
      <vt:lpstr>Wingdings</vt:lpstr>
      <vt:lpstr>DidGDP20</vt:lpstr>
      <vt:lpstr>Document Object Model (DOM) XML, HTML, CSS ed Eventi</vt:lpstr>
      <vt:lpstr>I Modelli a Oggetti</vt:lpstr>
      <vt:lpstr>Il DOM XML</vt:lpstr>
      <vt:lpstr>Il DOM XML</vt:lpstr>
      <vt:lpstr>La vista del DOM su XML</vt:lpstr>
      <vt:lpstr>La vista del DOM su XML</vt:lpstr>
      <vt:lpstr>Elementi dell’Albero DOM</vt:lpstr>
      <vt:lpstr>La vista del DOM su XML</vt:lpstr>
      <vt:lpstr>Gli Oggetti del DOM</vt:lpstr>
      <vt:lpstr>Gli oggetti Node: la Base del DOM</vt:lpstr>
      <vt:lpstr>Interfaccia degli oggetti Node</vt:lpstr>
      <vt:lpstr>nodeName e nodeValue</vt:lpstr>
      <vt:lpstr>Muoversi nell’Albero con Node</vt:lpstr>
      <vt:lpstr>Modificare l’Albero con Node</vt:lpstr>
      <vt:lpstr>L’Oggetto Document</vt:lpstr>
      <vt:lpstr>Interfaccia Document</vt:lpstr>
      <vt:lpstr>Gli oggetti Node: Esempi</vt:lpstr>
      <vt:lpstr>Gli oggetti Node: Esempi</vt:lpstr>
      <vt:lpstr>Gli oggetti Element</vt:lpstr>
      <vt:lpstr>Interfaccia NodeSelector</vt:lpstr>
      <vt:lpstr>Gli oggetti Element: Esempi</vt:lpstr>
      <vt:lpstr>Gli oggetti Element: Esempi</vt:lpstr>
      <vt:lpstr>Interfacce NodeList e NamedNodeMap</vt:lpstr>
      <vt:lpstr>Il DOM di HTML</vt:lpstr>
      <vt:lpstr>Il DOM di HTML Stile ed Eventi</vt:lpstr>
      <vt:lpstr>Il DOM di HTML Interfaccia HTMLDocument</vt:lpstr>
      <vt:lpstr>Il DOM di HTML Interfaccia HTMLElement</vt:lpstr>
      <vt:lpstr>Il DOM di HTML Interfaccia HTMLFormElement</vt:lpstr>
      <vt:lpstr>Il DOM di HTML Interfaccia HTMLInputElement</vt:lpstr>
      <vt:lpstr>Il DOM di HTML Interfacce HTMLSelectElement e HTMLOptionElement </vt:lpstr>
      <vt:lpstr>Il DOM di HTML Interfaccia HTMLAnchorElement</vt:lpstr>
      <vt:lpstr>Il DOM di CSS</vt:lpstr>
      <vt:lpstr>Il DOM di CSS Interfaccia CSSStyleSheet</vt:lpstr>
      <vt:lpstr>Il DOM di CSS Interfacce CSSRule e CSSStyleRule</vt:lpstr>
      <vt:lpstr>Il DOM di CSS Interfaccia CSSStyleDeclaration</vt:lpstr>
      <vt:lpstr>Il DOM di CSS Accesso allo stile di un elemento</vt:lpstr>
      <vt:lpstr>Il DOM di CSS Interfaccia CSS2Properties</vt:lpstr>
      <vt:lpstr>Il Modello ad Eventi del DOM</vt:lpstr>
      <vt:lpstr>Event Bubbling</vt:lpstr>
      <vt:lpstr>Event Bubbling</vt:lpstr>
      <vt:lpstr>Event Capturing</vt:lpstr>
      <vt:lpstr>Event Capturing</vt:lpstr>
      <vt:lpstr>Propagazione di un Evento</vt:lpstr>
      <vt:lpstr>Event Handlers</vt:lpstr>
      <vt:lpstr>Event Handlers Compatibilità</vt:lpstr>
      <vt:lpstr>Struttura degli Eventi</vt:lpstr>
      <vt:lpstr>Struttura degli Eventi Gli Eventi del Mouse</vt:lpstr>
      <vt:lpstr>Struttura degli Eventi Gli Eventi della Tastiera</vt:lpstr>
      <vt:lpstr>Struttura degli Eventi Gli Eventi HTML</vt:lpstr>
      <vt:lpstr>Compatibilità dei nuovi standard</vt:lpstr>
      <vt:lpstr>Riferimenti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Object Model  (DOM) e Simple API for XML (SAX)</dc:title>
  <dc:creator>Giuseppe Della Penna</dc:creator>
  <cp:lastModifiedBy>Giuseppe Della Penna</cp:lastModifiedBy>
  <cp:revision>82</cp:revision>
  <cp:lastPrinted>2000-06-17T17:38:31Z</cp:lastPrinted>
  <dcterms:created xsi:type="dcterms:W3CDTF">2002-02-25T17:02:02Z</dcterms:created>
  <dcterms:modified xsi:type="dcterms:W3CDTF">2022-05-31T14:45:57Z</dcterms:modified>
</cp:coreProperties>
</file>