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54"/>
  </p:notesMasterIdLst>
  <p:handoutMasterIdLst>
    <p:handoutMasterId r:id="rId55"/>
  </p:handoutMasterIdLst>
  <p:sldIdLst>
    <p:sldId id="256" r:id="rId2"/>
    <p:sldId id="318" r:id="rId3"/>
    <p:sldId id="302" r:id="rId4"/>
    <p:sldId id="314" r:id="rId5"/>
    <p:sldId id="315" r:id="rId6"/>
    <p:sldId id="316" r:id="rId7"/>
    <p:sldId id="317" r:id="rId8"/>
    <p:sldId id="292" r:id="rId9"/>
    <p:sldId id="299" r:id="rId10"/>
    <p:sldId id="301" r:id="rId11"/>
    <p:sldId id="305" r:id="rId12"/>
    <p:sldId id="306" r:id="rId13"/>
    <p:sldId id="307" r:id="rId14"/>
    <p:sldId id="308" r:id="rId15"/>
    <p:sldId id="300" r:id="rId16"/>
    <p:sldId id="298" r:id="rId17"/>
    <p:sldId id="297" r:id="rId18"/>
    <p:sldId id="311" r:id="rId19"/>
    <p:sldId id="310" r:id="rId20"/>
    <p:sldId id="287" r:id="rId21"/>
    <p:sldId id="293" r:id="rId22"/>
    <p:sldId id="291" r:id="rId23"/>
    <p:sldId id="276" r:id="rId24"/>
    <p:sldId id="285" r:id="rId25"/>
    <p:sldId id="277" r:id="rId26"/>
    <p:sldId id="286" r:id="rId27"/>
    <p:sldId id="278" r:id="rId28"/>
    <p:sldId id="283" r:id="rId29"/>
    <p:sldId id="288" r:id="rId30"/>
    <p:sldId id="279" r:id="rId31"/>
    <p:sldId id="313" r:id="rId32"/>
    <p:sldId id="312" r:id="rId33"/>
    <p:sldId id="282" r:id="rId34"/>
    <p:sldId id="280" r:id="rId35"/>
    <p:sldId id="295" r:id="rId36"/>
    <p:sldId id="296" r:id="rId37"/>
    <p:sldId id="289" r:id="rId38"/>
    <p:sldId id="294" r:id="rId39"/>
    <p:sldId id="290" r:id="rId40"/>
    <p:sldId id="281" r:id="rId41"/>
    <p:sldId id="324" r:id="rId42"/>
    <p:sldId id="325" r:id="rId43"/>
    <p:sldId id="326" r:id="rId44"/>
    <p:sldId id="319" r:id="rId45"/>
    <p:sldId id="320" r:id="rId46"/>
    <p:sldId id="321" r:id="rId47"/>
    <p:sldId id="322" r:id="rId48"/>
    <p:sldId id="323" r:id="rId49"/>
    <p:sldId id="327" r:id="rId50"/>
    <p:sldId id="309" r:id="rId51"/>
    <p:sldId id="284" r:id="rId52"/>
    <p:sldId id="304" r:id="rId53"/>
  </p:sldIdLst>
  <p:sldSz cx="9906000" cy="6858000" type="A4"/>
  <p:notesSz cx="7099300" cy="10234613"/>
  <p:defaultTextStyle>
    <a:defPPr>
      <a:defRPr lang="en-US"/>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72" autoAdjust="0"/>
    <p:restoredTop sz="94718" autoAdjust="0"/>
  </p:normalViewPr>
  <p:slideViewPr>
    <p:cSldViewPr>
      <p:cViewPr varScale="1">
        <p:scale>
          <a:sx n="93" d="100"/>
          <a:sy n="93" d="100"/>
        </p:scale>
        <p:origin x="-648"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endParaRPr lang="it-IT"/>
          </a:p>
        </p:txBody>
      </p:sp>
      <p:sp>
        <p:nvSpPr>
          <p:cNvPr id="19459" name="Rectangle 3"/>
          <p:cNvSpPr>
            <a:spLocks noGrp="1" noChangeArrowheads="1"/>
          </p:cNvSpPr>
          <p:nvPr>
            <p:ph type="dt" sz="quarter"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endParaRPr lang="it-IT"/>
          </a:p>
        </p:txBody>
      </p:sp>
      <p:sp>
        <p:nvSpPr>
          <p:cNvPr id="19460" name="Rectangle 4"/>
          <p:cNvSpPr>
            <a:spLocks noGrp="1" noChangeArrowheads="1"/>
          </p:cNvSpPr>
          <p:nvPr>
            <p:ph type="ftr" sz="quarter" idx="2"/>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endParaRPr lang="it-IT"/>
          </a:p>
        </p:txBody>
      </p:sp>
      <p:sp>
        <p:nvSpPr>
          <p:cNvPr id="19461" name="Rectangle 5"/>
          <p:cNvSpPr>
            <a:spLocks noGrp="1" noChangeArrowheads="1"/>
          </p:cNvSpPr>
          <p:nvPr>
            <p:ph type="sldNum" sz="quarter" idx="3"/>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charset="0"/>
              </a:defRPr>
            </a:lvl1pPr>
          </a:lstStyle>
          <a:p>
            <a:fld id="{1895A52E-2AA2-49AE-8853-8041BDE3CB77}" type="slidenum">
              <a:rPr lang="it-IT"/>
              <a:pPr/>
              <a:t>‹N›</a:t>
            </a:fld>
            <a:endParaRPr 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endParaRPr lang="it-IT"/>
          </a:p>
        </p:txBody>
      </p:sp>
      <p:sp>
        <p:nvSpPr>
          <p:cNvPr id="2048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endParaRPr lang="it-IT"/>
          </a:p>
        </p:txBody>
      </p:sp>
      <p:sp>
        <p:nvSpPr>
          <p:cNvPr id="20484" name="Rectangle 4"/>
          <p:cNvSpPr>
            <a:spLocks noGrp="1" noRot="1" noChangeAspect="1" noChangeArrowheads="1" noTextEdit="1"/>
          </p:cNvSpPr>
          <p:nvPr>
            <p:ph type="sldImg" idx="2"/>
          </p:nvPr>
        </p:nvSpPr>
        <p:spPr bwMode="auto">
          <a:xfrm>
            <a:off x="779463" y="768350"/>
            <a:ext cx="5540375" cy="3836988"/>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2048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endParaRPr lang="it-IT"/>
          </a:p>
        </p:txBody>
      </p:sp>
      <p:sp>
        <p:nvSpPr>
          <p:cNvPr id="2048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latin typeface="Arial" charset="0"/>
              </a:defRPr>
            </a:lvl1pPr>
          </a:lstStyle>
          <a:p>
            <a:fld id="{A1E7244D-E48D-4E02-8978-A8F5FD19CBDE}" type="slidenum">
              <a:rPr lang="it-IT"/>
              <a:pPr/>
              <a:t>‹N›</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8BF832-CA2A-44EC-A68D-BF8D5A035CF4}" type="slidenum">
              <a:rPr lang="it-IT"/>
              <a:pPr/>
              <a:t>1</a:t>
            </a:fld>
            <a:endParaRPr lang="it-IT"/>
          </a:p>
        </p:txBody>
      </p:sp>
      <p:sp>
        <p:nvSpPr>
          <p:cNvPr id="21506" name="Rectangle 2"/>
          <p:cNvSpPr>
            <a:spLocks noGrp="1" noRot="1" noChangeAspect="1" noChangeArrowheads="1" noTextEdit="1"/>
          </p:cNvSpPr>
          <p:nvPr>
            <p:ph type="sldImg"/>
          </p:nvPr>
        </p:nvSpPr>
        <p:spPr>
          <a:xfrm>
            <a:off x="779463" y="768350"/>
            <a:ext cx="5540375" cy="3836988"/>
          </a:xfrm>
          <a:ln/>
        </p:spPr>
      </p:sp>
      <p:sp>
        <p:nvSpPr>
          <p:cNvPr id="21507" name="Rectangle 3"/>
          <p:cNvSpPr>
            <a:spLocks noGrp="1" noChangeArrowheads="1"/>
          </p:cNvSpPr>
          <p:nvPr>
            <p:ph type="body"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D8B228-1D66-468A-A85C-D4A4D6EF4F34}" type="slidenum">
              <a:rPr lang="it-IT"/>
              <a:pPr/>
              <a:t>23</a:t>
            </a:fld>
            <a:endParaRPr lang="it-IT"/>
          </a:p>
        </p:txBody>
      </p:sp>
      <p:sp>
        <p:nvSpPr>
          <p:cNvPr id="51202" name="Rectangle 2"/>
          <p:cNvSpPr>
            <a:spLocks noGrp="1" noRot="1" noChangeAspect="1" noChangeArrowheads="1" noTextEdit="1"/>
          </p:cNvSpPr>
          <p:nvPr>
            <p:ph type="sldImg"/>
          </p:nvPr>
        </p:nvSpPr>
        <p:spPr>
          <a:xfrm>
            <a:off x="779463" y="768350"/>
            <a:ext cx="5540375" cy="3836988"/>
          </a:xfrm>
          <a:ln/>
        </p:spPr>
      </p:sp>
      <p:sp>
        <p:nvSpPr>
          <p:cNvPr id="51203" name="Rectangle 3"/>
          <p:cNvSpPr>
            <a:spLocks noGrp="1" noChangeArrowheads="1"/>
          </p:cNvSpPr>
          <p:nvPr>
            <p:ph type="body" idx="1"/>
          </p:nvPr>
        </p:nvSpPr>
        <p:spPr/>
        <p:txBody>
          <a:bodyPr/>
          <a:lstStyle/>
          <a:p>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34FB8-5678-41D4-9837-E2EC0E843FC4}" type="slidenum">
              <a:rPr lang="it-IT"/>
              <a:pPr/>
              <a:t>24</a:t>
            </a:fld>
            <a:endParaRPr lang="it-IT"/>
          </a:p>
        </p:txBody>
      </p:sp>
      <p:sp>
        <p:nvSpPr>
          <p:cNvPr id="111618" name="Rectangle 2"/>
          <p:cNvSpPr>
            <a:spLocks noGrp="1" noRot="1" noChangeAspect="1" noChangeArrowheads="1" noTextEdit="1"/>
          </p:cNvSpPr>
          <p:nvPr>
            <p:ph type="sldImg"/>
          </p:nvPr>
        </p:nvSpPr>
        <p:spPr>
          <a:xfrm>
            <a:off x="779463" y="768350"/>
            <a:ext cx="5540375" cy="3836988"/>
          </a:xfrm>
          <a:ln/>
        </p:spPr>
      </p:sp>
      <p:sp>
        <p:nvSpPr>
          <p:cNvPr id="111619" name="Rectangle 3"/>
          <p:cNvSpPr>
            <a:spLocks noGrp="1" noChangeArrowheads="1"/>
          </p:cNvSpPr>
          <p:nvPr>
            <p:ph type="body" idx="1"/>
          </p:nvPr>
        </p:nvSpPr>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4338" name="Rectangle 2"/>
          <p:cNvSpPr>
            <a:spLocks noGrp="1" noChangeArrowheads="1"/>
          </p:cNvSpPr>
          <p:nvPr>
            <p:ph type="ctrTitle" sz="quarter"/>
          </p:nvPr>
        </p:nvSpPr>
        <p:spPr>
          <a:xfrm>
            <a:off x="844419" y="1524000"/>
            <a:ext cx="8318632" cy="1066800"/>
          </a:xfrm>
        </p:spPr>
        <p:txBody>
          <a:bodyPr lIns="91440" tIns="45720" rIns="91440" bIns="45720" anchor="b">
            <a:spAutoFit/>
          </a:bodyPr>
          <a:lstStyle>
            <a:lvl1pPr algn="r">
              <a:defRPr sz="3200" b="1"/>
            </a:lvl1pPr>
          </a:lstStyle>
          <a:p>
            <a:r>
              <a:rPr lang="it-IT"/>
              <a:t>Fare clic per modificare lo stile del titolo dello schema</a:t>
            </a:r>
          </a:p>
        </p:txBody>
      </p:sp>
      <p:sp>
        <p:nvSpPr>
          <p:cNvPr id="14339" name="Rectangle 3"/>
          <p:cNvSpPr>
            <a:spLocks noGrp="1" noChangeArrowheads="1"/>
          </p:cNvSpPr>
          <p:nvPr>
            <p:ph type="subTitle" sz="quarter" idx="1"/>
          </p:nvPr>
        </p:nvSpPr>
        <p:spPr>
          <a:xfrm>
            <a:off x="3797300" y="2860676"/>
            <a:ext cx="5365750" cy="3387725"/>
          </a:xfrm>
        </p:spPr>
        <p:txBody>
          <a:bodyPr tIns="45720" bIns="45720" anchor="b"/>
          <a:lstStyle>
            <a:lvl1pPr marL="0" indent="0">
              <a:buFont typeface="Wingdings" pitchFamily="2" charset="2"/>
              <a:buNone/>
              <a:defRPr sz="2400"/>
            </a:lvl1pPr>
          </a:lstStyle>
          <a:p>
            <a:r>
              <a:rPr lang="it-IT"/>
              <a:t>Fare clic per modificare lo stile del sottotitolo dello schema</a:t>
            </a:r>
          </a:p>
        </p:txBody>
      </p:sp>
      <p:sp>
        <p:nvSpPr>
          <p:cNvPr id="14340" name="Rectangle 4"/>
          <p:cNvSpPr>
            <a:spLocks noChangeArrowheads="1"/>
          </p:cNvSpPr>
          <p:nvPr/>
        </p:nvSpPr>
        <p:spPr bwMode="auto">
          <a:xfrm rot="5400000">
            <a:off x="-3391165"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endParaRPr lang="it-IT"/>
          </a:p>
        </p:txBody>
      </p:sp>
      <p:sp>
        <p:nvSpPr>
          <p:cNvPr id="14341" name="Rectangle 5"/>
          <p:cNvSpPr>
            <a:spLocks noChangeArrowheads="1"/>
          </p:cNvSpPr>
          <p:nvPr/>
        </p:nvSpPr>
        <p:spPr bwMode="auto">
          <a:xfrm rot="5400000">
            <a:off x="-3196828"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endParaRPr lang="it-IT"/>
          </a:p>
        </p:txBody>
      </p:sp>
      <p:sp>
        <p:nvSpPr>
          <p:cNvPr id="14342" name="Rectangle 6"/>
          <p:cNvSpPr>
            <a:spLocks noChangeArrowheads="1"/>
          </p:cNvSpPr>
          <p:nvPr/>
        </p:nvSpPr>
        <p:spPr bwMode="auto">
          <a:xfrm>
            <a:off x="0" y="0"/>
            <a:ext cx="9906000" cy="509588"/>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endParaRPr lang="it-IT"/>
          </a:p>
        </p:txBody>
      </p:sp>
      <p:sp>
        <p:nvSpPr>
          <p:cNvPr id="14343" name="Rectangle 7"/>
          <p:cNvSpPr>
            <a:spLocks noChangeArrowheads="1"/>
          </p:cNvSpPr>
          <p:nvPr/>
        </p:nvSpPr>
        <p:spPr bwMode="auto">
          <a:xfrm>
            <a:off x="0" y="1412875"/>
            <a:ext cx="9906000"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endParaRPr lang="it-IT"/>
          </a:p>
        </p:txBody>
      </p:sp>
      <p:pic>
        <p:nvPicPr>
          <p:cNvPr id="14344" name="Picture 8" descr="ste50tra"/>
          <p:cNvPicPr>
            <a:picLocks noChangeAspect="1" noChangeArrowheads="1"/>
          </p:cNvPicPr>
          <p:nvPr/>
        </p:nvPicPr>
        <p:blipFill>
          <a:blip r:embed="rId2" cstate="print"/>
          <a:srcRect/>
          <a:stretch>
            <a:fillRect/>
          </a:stretch>
        </p:blipFill>
        <p:spPr bwMode="auto">
          <a:xfrm>
            <a:off x="259690" y="44450"/>
            <a:ext cx="325040" cy="393700"/>
          </a:xfrm>
          <a:prstGeom prst="rect">
            <a:avLst/>
          </a:prstGeom>
          <a:noFill/>
        </p:spPr>
      </p:pic>
      <p:sp>
        <p:nvSpPr>
          <p:cNvPr id="14345" name="Rectangle 9"/>
          <p:cNvSpPr>
            <a:spLocks noChangeArrowheads="1"/>
          </p:cNvSpPr>
          <p:nvPr/>
        </p:nvSpPr>
        <p:spPr bwMode="auto">
          <a:xfrm>
            <a:off x="0" y="6348414"/>
            <a:ext cx="9906000" cy="509587"/>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endParaRPr lang="it-IT"/>
          </a:p>
        </p:txBody>
      </p:sp>
      <p:sp>
        <p:nvSpPr>
          <p:cNvPr id="14346" name="Rectangle 10"/>
          <p:cNvSpPr>
            <a:spLocks noChangeArrowheads="1"/>
          </p:cNvSpPr>
          <p:nvPr/>
        </p:nvSpPr>
        <p:spPr bwMode="auto">
          <a:xfrm rot="5400000">
            <a:off x="-3294856"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endParaRPr lang="it-IT"/>
          </a:p>
        </p:txBody>
      </p:sp>
      <p:sp>
        <p:nvSpPr>
          <p:cNvPr id="14347" name="Rectangle 11"/>
          <p:cNvSpPr>
            <a:spLocks noChangeArrowheads="1"/>
          </p:cNvSpPr>
          <p:nvPr/>
        </p:nvSpPr>
        <p:spPr bwMode="auto">
          <a:xfrm>
            <a:off x="2067190" y="2708276"/>
            <a:ext cx="7097581" cy="73025"/>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endParaRPr lang="it-IT"/>
          </a:p>
        </p:txBody>
      </p:sp>
      <p:sp>
        <p:nvSpPr>
          <p:cNvPr id="14348" name="Rectangle 12"/>
          <p:cNvSpPr>
            <a:spLocks noGrp="1" noChangeArrowheads="1"/>
          </p:cNvSpPr>
          <p:nvPr>
            <p:ph type="ftr" sz="quarter" idx="3"/>
          </p:nvPr>
        </p:nvSpPr>
        <p:spPr/>
        <p:txBody>
          <a:bodyPr/>
          <a:lstStyle>
            <a:lvl1pPr>
              <a:defRPr/>
            </a:lvl1pPr>
          </a:lstStyle>
          <a:p>
            <a:r>
              <a:rPr lang="it-IT" smtClean="0"/>
              <a:t>CSS</a:t>
            </a:r>
            <a:endParaRPr lang="it-IT"/>
          </a:p>
        </p:txBody>
      </p:sp>
      <p:sp>
        <p:nvSpPr>
          <p:cNvPr id="14349" name="Text Box 13"/>
          <p:cNvSpPr txBox="1">
            <a:spLocks noChangeArrowheads="1"/>
          </p:cNvSpPr>
          <p:nvPr/>
        </p:nvSpPr>
        <p:spPr bwMode="auto">
          <a:xfrm>
            <a:off x="584729" y="73025"/>
            <a:ext cx="1836738" cy="336550"/>
          </a:xfrm>
          <a:prstGeom prst="rect">
            <a:avLst/>
          </a:prstGeom>
          <a:noFill/>
          <a:ln w="9525">
            <a:noFill/>
            <a:miter lim="800000"/>
            <a:headEnd/>
            <a:tailEnd/>
          </a:ln>
          <a:effectLst/>
        </p:spPr>
        <p:txBody>
          <a:bodyPr>
            <a:spAutoFit/>
          </a:bodyPr>
          <a:lstStyle/>
          <a:p>
            <a:pPr eaLnBrk="1" hangingPunct="1">
              <a:spcBef>
                <a:spcPct val="50000"/>
              </a:spcBef>
            </a:pPr>
            <a:r>
              <a:rPr lang="en-US" sz="800" b="1">
                <a:solidFill>
                  <a:schemeClr val="accent1"/>
                </a:solidFill>
                <a:latin typeface="Trebuchet MS" pitchFamily="34" charset="0"/>
              </a:rPr>
              <a:t>University of L’Aquila</a:t>
            </a:r>
            <a:br>
              <a:rPr lang="en-US" sz="800" b="1">
                <a:solidFill>
                  <a:schemeClr val="accent1"/>
                </a:solidFill>
                <a:latin typeface="Trebuchet MS" pitchFamily="34" charset="0"/>
              </a:rPr>
            </a:br>
            <a:r>
              <a:rPr lang="en-US" sz="800" b="1">
                <a:solidFill>
                  <a:schemeClr val="accent1"/>
                </a:solidFill>
                <a:latin typeface="Trebuchet MS" pitchFamily="34" charset="0"/>
              </a:rPr>
              <a:t>Computer Science Department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numero diapositiva 4"/>
          <p:cNvSpPr>
            <a:spLocks noGrp="1"/>
          </p:cNvSpPr>
          <p:nvPr>
            <p:ph type="sldNum" sz="quarter" idx="11"/>
          </p:nvPr>
        </p:nvSpPr>
        <p:spPr/>
        <p:txBody>
          <a:bodyPr/>
          <a:lstStyle>
            <a:lvl1pPr>
              <a:defRPr/>
            </a:lvl1pPr>
          </a:lstStyle>
          <a:p>
            <a:fld id="{FD0F4DE3-D471-4816-9891-24DFEAFCEB06}" type="slidenum">
              <a:rPr lang="it-IT"/>
              <a:pPr/>
              <a:t>‹N›</a:t>
            </a:fld>
            <a:endParaRPr lang="it-IT"/>
          </a:p>
        </p:txBody>
      </p:sp>
      <p:sp>
        <p:nvSpPr>
          <p:cNvPr id="6" name="Segnaposto piè di pagina 5"/>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93386" y="533400"/>
            <a:ext cx="2347515" cy="5976938"/>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350838" y="533400"/>
            <a:ext cx="6877447" cy="59769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numero diapositiva 4"/>
          <p:cNvSpPr>
            <a:spLocks noGrp="1"/>
          </p:cNvSpPr>
          <p:nvPr>
            <p:ph type="sldNum" sz="quarter" idx="11"/>
          </p:nvPr>
        </p:nvSpPr>
        <p:spPr/>
        <p:txBody>
          <a:bodyPr/>
          <a:lstStyle>
            <a:lvl1pPr>
              <a:defRPr/>
            </a:lvl1pPr>
          </a:lstStyle>
          <a:p>
            <a:fld id="{0C543CF5-7575-4D28-81CA-8944A5CA4B33}" type="slidenum">
              <a:rPr lang="it-IT"/>
              <a:pPr/>
              <a:t>‹N›</a:t>
            </a:fld>
            <a:endParaRPr lang="it-IT"/>
          </a:p>
        </p:txBody>
      </p:sp>
      <p:sp>
        <p:nvSpPr>
          <p:cNvPr id="6" name="Segnaposto piè di pagina 5"/>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numero diapositiva 4"/>
          <p:cNvSpPr>
            <a:spLocks noGrp="1"/>
          </p:cNvSpPr>
          <p:nvPr>
            <p:ph type="sldNum" sz="quarter" idx="11"/>
          </p:nvPr>
        </p:nvSpPr>
        <p:spPr/>
        <p:txBody>
          <a:bodyPr/>
          <a:lstStyle>
            <a:lvl1pPr>
              <a:defRPr/>
            </a:lvl1pPr>
          </a:lstStyle>
          <a:p>
            <a:fld id="{6E6BBF89-7010-4EB6-82F3-5D65EEBB9D12}" type="slidenum">
              <a:rPr lang="it-IT"/>
              <a:pPr/>
              <a:t>‹N›</a:t>
            </a:fld>
            <a:endParaRPr lang="it-IT"/>
          </a:p>
        </p:txBody>
      </p:sp>
      <p:sp>
        <p:nvSpPr>
          <p:cNvPr id="6" name="Segnaposto piè di pagina 5"/>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01"/>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numero diapositiva 4"/>
          <p:cNvSpPr>
            <a:spLocks noGrp="1"/>
          </p:cNvSpPr>
          <p:nvPr>
            <p:ph type="sldNum" sz="quarter" idx="11"/>
          </p:nvPr>
        </p:nvSpPr>
        <p:spPr/>
        <p:txBody>
          <a:bodyPr/>
          <a:lstStyle>
            <a:lvl1pPr>
              <a:defRPr/>
            </a:lvl1pPr>
          </a:lstStyle>
          <a:p>
            <a:fld id="{FB4B0629-400A-4FDA-A0ED-EB1ECE308A42}" type="slidenum">
              <a:rPr lang="it-IT"/>
              <a:pPr/>
              <a:t>‹N›</a:t>
            </a:fld>
            <a:endParaRPr lang="it-IT"/>
          </a:p>
        </p:txBody>
      </p:sp>
      <p:sp>
        <p:nvSpPr>
          <p:cNvPr id="6" name="Segnaposto piè di pagina 5"/>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350837" y="1557338"/>
            <a:ext cx="4597004"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112942" y="1557338"/>
            <a:ext cx="4598723"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numero diapositiva 5"/>
          <p:cNvSpPr>
            <a:spLocks noGrp="1"/>
          </p:cNvSpPr>
          <p:nvPr>
            <p:ph type="sldNum" sz="quarter" idx="11"/>
          </p:nvPr>
        </p:nvSpPr>
        <p:spPr/>
        <p:txBody>
          <a:bodyPr/>
          <a:lstStyle>
            <a:lvl1pPr>
              <a:defRPr/>
            </a:lvl1pPr>
          </a:lstStyle>
          <a:p>
            <a:fld id="{DBFFF679-714A-45FD-9153-741B2A35F837}" type="slidenum">
              <a:rPr lang="it-IT"/>
              <a:pPr/>
              <a:t>‹N›</a:t>
            </a:fld>
            <a:endParaRPr lang="it-IT"/>
          </a:p>
        </p:txBody>
      </p:sp>
      <p:sp>
        <p:nvSpPr>
          <p:cNvPr id="7" name="Segnaposto piè di pagina 6"/>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lvl1pPr>
              <a:defRPr/>
            </a:lvl1pPr>
          </a:lstStyle>
          <a:p>
            <a:endParaRPr lang="it-IT"/>
          </a:p>
        </p:txBody>
      </p:sp>
      <p:sp>
        <p:nvSpPr>
          <p:cNvPr id="8" name="Segnaposto numero diapositiva 7"/>
          <p:cNvSpPr>
            <a:spLocks noGrp="1"/>
          </p:cNvSpPr>
          <p:nvPr>
            <p:ph type="sldNum" sz="quarter" idx="11"/>
          </p:nvPr>
        </p:nvSpPr>
        <p:spPr/>
        <p:txBody>
          <a:bodyPr/>
          <a:lstStyle>
            <a:lvl1pPr>
              <a:defRPr/>
            </a:lvl1pPr>
          </a:lstStyle>
          <a:p>
            <a:fld id="{AF321571-42DD-4500-A79E-280F2D1D3C09}" type="slidenum">
              <a:rPr lang="it-IT"/>
              <a:pPr/>
              <a:t>‹N›</a:t>
            </a:fld>
            <a:endParaRPr lang="it-IT"/>
          </a:p>
        </p:txBody>
      </p:sp>
      <p:sp>
        <p:nvSpPr>
          <p:cNvPr id="9" name="Segnaposto piè di pagina 8"/>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lvl1pPr>
              <a:defRPr/>
            </a:lvl1pPr>
          </a:lstStyle>
          <a:p>
            <a:endParaRPr lang="it-IT"/>
          </a:p>
        </p:txBody>
      </p:sp>
      <p:sp>
        <p:nvSpPr>
          <p:cNvPr id="4" name="Segnaposto numero diapositiva 3"/>
          <p:cNvSpPr>
            <a:spLocks noGrp="1"/>
          </p:cNvSpPr>
          <p:nvPr>
            <p:ph type="sldNum" sz="quarter" idx="11"/>
          </p:nvPr>
        </p:nvSpPr>
        <p:spPr/>
        <p:txBody>
          <a:bodyPr/>
          <a:lstStyle>
            <a:lvl1pPr>
              <a:defRPr/>
            </a:lvl1pPr>
          </a:lstStyle>
          <a:p>
            <a:fld id="{65DF7BC9-A9D9-43E3-9B41-2B8C5C00587B}" type="slidenum">
              <a:rPr lang="it-IT"/>
              <a:pPr/>
              <a:t>‹N›</a:t>
            </a:fld>
            <a:endParaRPr lang="it-IT"/>
          </a:p>
        </p:txBody>
      </p:sp>
      <p:sp>
        <p:nvSpPr>
          <p:cNvPr id="5" name="Segnaposto piè di pagina 4"/>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endParaRPr lang="it-IT"/>
          </a:p>
        </p:txBody>
      </p:sp>
      <p:sp>
        <p:nvSpPr>
          <p:cNvPr id="3" name="Segnaposto numero diapositiva 2"/>
          <p:cNvSpPr>
            <a:spLocks noGrp="1"/>
          </p:cNvSpPr>
          <p:nvPr>
            <p:ph type="sldNum" sz="quarter" idx="11"/>
          </p:nvPr>
        </p:nvSpPr>
        <p:spPr/>
        <p:txBody>
          <a:bodyPr/>
          <a:lstStyle>
            <a:lvl1pPr>
              <a:defRPr/>
            </a:lvl1pPr>
          </a:lstStyle>
          <a:p>
            <a:fld id="{BCFE6F76-F84E-4D41-ADC0-1D6729BFD62B}" type="slidenum">
              <a:rPr lang="it-IT"/>
              <a:pPr/>
              <a:t>‹N›</a:t>
            </a:fld>
            <a:endParaRPr lang="it-IT"/>
          </a:p>
        </p:txBody>
      </p:sp>
      <p:sp>
        <p:nvSpPr>
          <p:cNvPr id="4" name="Segnaposto piè di pagina 3"/>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numero diapositiva 5"/>
          <p:cNvSpPr>
            <a:spLocks noGrp="1"/>
          </p:cNvSpPr>
          <p:nvPr>
            <p:ph type="sldNum" sz="quarter" idx="11"/>
          </p:nvPr>
        </p:nvSpPr>
        <p:spPr/>
        <p:txBody>
          <a:bodyPr/>
          <a:lstStyle>
            <a:lvl1pPr>
              <a:defRPr/>
            </a:lvl1pPr>
          </a:lstStyle>
          <a:p>
            <a:fld id="{97BEFF86-5F69-4FB8-804B-D67CFCE7F958}" type="slidenum">
              <a:rPr lang="it-IT"/>
              <a:pPr/>
              <a:t>‹N›</a:t>
            </a:fld>
            <a:endParaRPr lang="it-IT"/>
          </a:p>
        </p:txBody>
      </p:sp>
      <p:sp>
        <p:nvSpPr>
          <p:cNvPr id="7" name="Segnaposto piè di pagina 6"/>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numero diapositiva 5"/>
          <p:cNvSpPr>
            <a:spLocks noGrp="1"/>
          </p:cNvSpPr>
          <p:nvPr>
            <p:ph type="sldNum" sz="quarter" idx="11"/>
          </p:nvPr>
        </p:nvSpPr>
        <p:spPr/>
        <p:txBody>
          <a:bodyPr/>
          <a:lstStyle>
            <a:lvl1pPr>
              <a:defRPr/>
            </a:lvl1pPr>
          </a:lstStyle>
          <a:p>
            <a:fld id="{D7449C49-067E-435D-A651-66C158A9DF23}" type="slidenum">
              <a:rPr lang="it-IT"/>
              <a:pPr/>
              <a:t>‹N›</a:t>
            </a:fld>
            <a:endParaRPr lang="it-IT"/>
          </a:p>
        </p:txBody>
      </p:sp>
      <p:sp>
        <p:nvSpPr>
          <p:cNvPr id="7" name="Segnaposto piè di pagina 6"/>
          <p:cNvSpPr>
            <a:spLocks noGrp="1"/>
          </p:cNvSpPr>
          <p:nvPr>
            <p:ph type="ftr" sz="quarter" idx="12"/>
          </p:nvPr>
        </p:nvSpPr>
        <p:spPr/>
        <p:txBody>
          <a:bodyPr/>
          <a:lstStyle>
            <a:lvl1pPr>
              <a:defRPr/>
            </a:lvl1pPr>
          </a:lstStyle>
          <a:p>
            <a:r>
              <a:rPr lang="it-IT" smtClean="0"/>
              <a:t>CSS</a:t>
            </a:r>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314" name="Rectangle 2"/>
          <p:cNvSpPr>
            <a:spLocks noChangeArrowheads="1"/>
          </p:cNvSpPr>
          <p:nvPr/>
        </p:nvSpPr>
        <p:spPr bwMode="auto">
          <a:xfrm rot="5400000">
            <a:off x="-3391165"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endParaRPr lang="it-IT"/>
          </a:p>
        </p:txBody>
      </p:sp>
      <p:sp>
        <p:nvSpPr>
          <p:cNvPr id="13315" name="Rectangle 3"/>
          <p:cNvSpPr>
            <a:spLocks noChangeArrowheads="1"/>
          </p:cNvSpPr>
          <p:nvPr/>
        </p:nvSpPr>
        <p:spPr bwMode="auto">
          <a:xfrm rot="5400000">
            <a:off x="-3196828"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endParaRPr lang="it-IT"/>
          </a:p>
        </p:txBody>
      </p:sp>
      <p:sp>
        <p:nvSpPr>
          <p:cNvPr id="13316" name="Rectangle 4"/>
          <p:cNvSpPr>
            <a:spLocks noGrp="1" noChangeArrowheads="1"/>
          </p:cNvSpPr>
          <p:nvPr>
            <p:ph type="title"/>
          </p:nvPr>
        </p:nvSpPr>
        <p:spPr bwMode="auto">
          <a:xfrm>
            <a:off x="350837" y="533401"/>
            <a:ext cx="9390063" cy="879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US" smtClean="0"/>
              <a:t>titolo dello schema</a:t>
            </a:r>
          </a:p>
        </p:txBody>
      </p:sp>
      <p:sp>
        <p:nvSpPr>
          <p:cNvPr id="13317" name="Rectangle 5"/>
          <p:cNvSpPr>
            <a:spLocks noGrp="1" noChangeArrowheads="1"/>
          </p:cNvSpPr>
          <p:nvPr>
            <p:ph type="body" idx="1"/>
          </p:nvPr>
        </p:nvSpPr>
        <p:spPr bwMode="auto">
          <a:xfrm>
            <a:off x="350838" y="1557338"/>
            <a:ext cx="9360827" cy="4953000"/>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p>
            <a:pPr lvl="0"/>
            <a:r>
              <a:rPr lang="en-US" smtClean="0"/>
              <a:t>Fare clic per modificare gli stili del testo dello schema</a:t>
            </a:r>
          </a:p>
          <a:p>
            <a:pPr lvl="1"/>
            <a:r>
              <a:rPr lang="en-US" smtClean="0"/>
              <a:t>Secondo livello</a:t>
            </a:r>
          </a:p>
          <a:p>
            <a:pPr lvl="2"/>
            <a:r>
              <a:rPr lang="en-US" smtClean="0"/>
              <a:t>Terzo livello</a:t>
            </a:r>
          </a:p>
          <a:p>
            <a:pPr lvl="3"/>
            <a:r>
              <a:rPr lang="en-US" smtClean="0"/>
              <a:t>Quarto livello</a:t>
            </a:r>
          </a:p>
          <a:p>
            <a:pPr lvl="4"/>
            <a:r>
              <a:rPr lang="en-US" smtClean="0"/>
              <a:t>Quinto livello</a:t>
            </a:r>
          </a:p>
        </p:txBody>
      </p:sp>
      <p:sp>
        <p:nvSpPr>
          <p:cNvPr id="13318" name="Rectangle 6"/>
          <p:cNvSpPr>
            <a:spLocks noGrp="1" noChangeArrowheads="1"/>
          </p:cNvSpPr>
          <p:nvPr>
            <p:ph type="dt" sz="half" idx="2"/>
          </p:nvPr>
        </p:nvSpPr>
        <p:spPr bwMode="auto">
          <a:xfrm>
            <a:off x="350838" y="6597650"/>
            <a:ext cx="2063750" cy="228600"/>
          </a:xfrm>
          <a:prstGeom prst="rect">
            <a:avLst/>
          </a:prstGeom>
          <a:noFill/>
          <a:ln w="9525">
            <a:noFill/>
            <a:miter lim="800000"/>
            <a:headEnd/>
            <a:tailEnd/>
          </a:ln>
          <a:effectLst/>
        </p:spPr>
        <p:txBody>
          <a:bodyPr vert="horz" wrap="none" lIns="91440" tIns="45720" rIns="91440" bIns="0" numCol="1" anchor="b" anchorCtr="0" compatLnSpc="1">
            <a:prstTxWarp prst="textNoShape">
              <a:avLst/>
            </a:prstTxWarp>
          </a:bodyPr>
          <a:lstStyle>
            <a:lvl1pPr eaLnBrk="1" hangingPunct="1">
              <a:defRPr sz="900">
                <a:solidFill>
                  <a:schemeClr val="tx1"/>
                </a:solidFill>
                <a:latin typeface="+mn-lt"/>
              </a:defRPr>
            </a:lvl1pPr>
          </a:lstStyle>
          <a:p>
            <a:endParaRPr lang="it-IT"/>
          </a:p>
        </p:txBody>
      </p:sp>
      <p:sp>
        <p:nvSpPr>
          <p:cNvPr id="13319" name="Rectangle 7"/>
          <p:cNvSpPr>
            <a:spLocks noGrp="1" noChangeArrowheads="1"/>
          </p:cNvSpPr>
          <p:nvPr>
            <p:ph type="sldNum" sz="quarter" idx="4"/>
          </p:nvPr>
        </p:nvSpPr>
        <p:spPr bwMode="auto">
          <a:xfrm>
            <a:off x="8657432" y="6597650"/>
            <a:ext cx="1083469" cy="228600"/>
          </a:xfrm>
          <a:prstGeom prst="rect">
            <a:avLst/>
          </a:prstGeom>
          <a:noFill/>
          <a:ln w="9525">
            <a:noFill/>
            <a:miter lim="800000"/>
            <a:headEnd/>
            <a:tailEnd/>
          </a:ln>
          <a:effectLst/>
        </p:spPr>
        <p:txBody>
          <a:bodyPr vert="horz" wrap="none" lIns="91440" tIns="45720" rIns="91440" bIns="0" numCol="1" anchor="b" anchorCtr="0" compatLnSpc="1">
            <a:prstTxWarp prst="textNoShape">
              <a:avLst/>
            </a:prstTxWarp>
          </a:bodyPr>
          <a:lstStyle>
            <a:lvl1pPr algn="r" eaLnBrk="1" hangingPunct="1">
              <a:defRPr sz="900" b="1">
                <a:solidFill>
                  <a:schemeClr val="tx1"/>
                </a:solidFill>
                <a:latin typeface="+mn-lt"/>
              </a:defRPr>
            </a:lvl1pPr>
          </a:lstStyle>
          <a:p>
            <a:fld id="{76384170-4B23-4FBB-BD8B-914499338388}" type="slidenum">
              <a:rPr lang="it-IT"/>
              <a:pPr/>
              <a:t>‹N›</a:t>
            </a:fld>
            <a:endParaRPr lang="it-IT"/>
          </a:p>
        </p:txBody>
      </p:sp>
      <p:sp>
        <p:nvSpPr>
          <p:cNvPr id="13320" name="Rectangle 8"/>
          <p:cNvSpPr>
            <a:spLocks noChangeArrowheads="1"/>
          </p:cNvSpPr>
          <p:nvPr/>
        </p:nvSpPr>
        <p:spPr bwMode="auto">
          <a:xfrm>
            <a:off x="0" y="0"/>
            <a:ext cx="9906000" cy="509588"/>
          </a:xfrm>
          <a:prstGeom prst="rect">
            <a:avLst/>
          </a:prstGeom>
          <a:gradFill rotWithShape="0">
            <a:gsLst>
              <a:gs pos="0">
                <a:schemeClr val="tx2"/>
              </a:gs>
              <a:gs pos="100000">
                <a:schemeClr val="tx2">
                  <a:gamma/>
                  <a:tint val="20000"/>
                  <a:invGamma/>
                </a:schemeClr>
              </a:gs>
            </a:gsLst>
            <a:lin ang="2700000" scaled="1"/>
          </a:gradFill>
          <a:ln w="9525">
            <a:noFill/>
            <a:miter lim="800000"/>
            <a:headEnd/>
            <a:tailEnd/>
          </a:ln>
          <a:effectLst/>
        </p:spPr>
        <p:txBody>
          <a:bodyPr wrap="none" anchor="ctr"/>
          <a:lstStyle/>
          <a:p>
            <a:endParaRPr lang="it-IT"/>
          </a:p>
        </p:txBody>
      </p:sp>
      <p:sp>
        <p:nvSpPr>
          <p:cNvPr id="13321" name="Rectangle 9"/>
          <p:cNvSpPr>
            <a:spLocks noChangeArrowheads="1"/>
          </p:cNvSpPr>
          <p:nvPr/>
        </p:nvSpPr>
        <p:spPr bwMode="auto">
          <a:xfrm>
            <a:off x="1" y="1412875"/>
            <a:ext cx="9711664"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endParaRPr lang="it-IT"/>
          </a:p>
        </p:txBody>
      </p:sp>
      <p:sp>
        <p:nvSpPr>
          <p:cNvPr id="13322" name="Text Box 10"/>
          <p:cNvSpPr txBox="1">
            <a:spLocks noChangeArrowheads="1"/>
          </p:cNvSpPr>
          <p:nvPr/>
        </p:nvSpPr>
        <p:spPr bwMode="auto">
          <a:xfrm>
            <a:off x="584729" y="73025"/>
            <a:ext cx="1836738" cy="336550"/>
          </a:xfrm>
          <a:prstGeom prst="rect">
            <a:avLst/>
          </a:prstGeom>
          <a:noFill/>
          <a:ln w="9525">
            <a:noFill/>
            <a:miter lim="800000"/>
            <a:headEnd/>
            <a:tailEnd/>
          </a:ln>
          <a:effectLst/>
        </p:spPr>
        <p:txBody>
          <a:bodyPr>
            <a:spAutoFit/>
          </a:bodyPr>
          <a:lstStyle/>
          <a:p>
            <a:pPr eaLnBrk="1" hangingPunct="1">
              <a:spcBef>
                <a:spcPct val="50000"/>
              </a:spcBef>
            </a:pPr>
            <a:r>
              <a:rPr lang="en-US" sz="800" b="1">
                <a:solidFill>
                  <a:schemeClr val="accent1"/>
                </a:solidFill>
                <a:latin typeface="Trebuchet MS" pitchFamily="34" charset="0"/>
              </a:rPr>
              <a:t>University of L’Aquila</a:t>
            </a:r>
            <a:br>
              <a:rPr lang="en-US" sz="800" b="1">
                <a:solidFill>
                  <a:schemeClr val="accent1"/>
                </a:solidFill>
                <a:latin typeface="Trebuchet MS" pitchFamily="34" charset="0"/>
              </a:rPr>
            </a:br>
            <a:r>
              <a:rPr lang="en-US" sz="800" b="1">
                <a:solidFill>
                  <a:schemeClr val="accent1"/>
                </a:solidFill>
                <a:latin typeface="Trebuchet MS" pitchFamily="34" charset="0"/>
              </a:rPr>
              <a:t>Computer Science Department</a:t>
            </a:r>
          </a:p>
        </p:txBody>
      </p:sp>
      <p:pic>
        <p:nvPicPr>
          <p:cNvPr id="13323" name="Picture 11" descr="ste50tra"/>
          <p:cNvPicPr>
            <a:picLocks noChangeAspect="1" noChangeArrowheads="1"/>
          </p:cNvPicPr>
          <p:nvPr/>
        </p:nvPicPr>
        <p:blipFill>
          <a:blip r:embed="rId13" cstate="print"/>
          <a:srcRect/>
          <a:stretch>
            <a:fillRect/>
          </a:stretch>
        </p:blipFill>
        <p:spPr bwMode="auto">
          <a:xfrm>
            <a:off x="259690" y="44450"/>
            <a:ext cx="325040" cy="393700"/>
          </a:xfrm>
          <a:prstGeom prst="rect">
            <a:avLst/>
          </a:prstGeom>
          <a:noFill/>
        </p:spPr>
      </p:pic>
      <p:sp>
        <p:nvSpPr>
          <p:cNvPr id="13324" name="Rectangle 12"/>
          <p:cNvSpPr>
            <a:spLocks noChangeArrowheads="1"/>
          </p:cNvSpPr>
          <p:nvPr/>
        </p:nvSpPr>
        <p:spPr bwMode="auto">
          <a:xfrm>
            <a:off x="1" y="6524625"/>
            <a:ext cx="9711664" cy="71438"/>
          </a:xfrm>
          <a:prstGeom prst="rect">
            <a:avLst/>
          </a:prstGeom>
          <a:gradFill rotWithShape="0">
            <a:gsLst>
              <a:gs pos="0">
                <a:schemeClr val="tx2"/>
              </a:gs>
              <a:gs pos="100000">
                <a:schemeClr val="tx2">
                  <a:gamma/>
                  <a:tint val="20000"/>
                  <a:invGamma/>
                </a:schemeClr>
              </a:gs>
            </a:gsLst>
            <a:lin ang="0" scaled="1"/>
          </a:gradFill>
          <a:ln w="9525">
            <a:noFill/>
            <a:miter lim="800000"/>
            <a:headEnd/>
            <a:tailEnd/>
          </a:ln>
          <a:effectLst/>
        </p:spPr>
        <p:txBody>
          <a:bodyPr wrap="none" anchor="ctr"/>
          <a:lstStyle/>
          <a:p>
            <a:endParaRPr lang="it-IT"/>
          </a:p>
        </p:txBody>
      </p:sp>
      <p:sp>
        <p:nvSpPr>
          <p:cNvPr id="13325" name="Rectangle 13"/>
          <p:cNvSpPr>
            <a:spLocks noChangeArrowheads="1"/>
          </p:cNvSpPr>
          <p:nvPr/>
        </p:nvSpPr>
        <p:spPr bwMode="auto">
          <a:xfrm rot="5400000">
            <a:off x="-3294856" y="3391165"/>
            <a:ext cx="6858000" cy="75671"/>
          </a:xfrm>
          <a:prstGeom prst="rect">
            <a:avLst/>
          </a:prstGeom>
          <a:gradFill rotWithShape="0">
            <a:gsLst>
              <a:gs pos="0">
                <a:schemeClr val="tx2"/>
              </a:gs>
              <a:gs pos="100000">
                <a:schemeClr val="tx2">
                  <a:gamma/>
                  <a:tint val="20000"/>
                  <a:invGamma/>
                </a:schemeClr>
              </a:gs>
            </a:gsLst>
            <a:lin ang="5400000" scaled="1"/>
          </a:gradFill>
          <a:ln w="9525">
            <a:noFill/>
            <a:miter lim="800000"/>
            <a:headEnd/>
            <a:tailEnd/>
          </a:ln>
          <a:effectLst/>
        </p:spPr>
        <p:txBody>
          <a:bodyPr wrap="none" anchor="ctr"/>
          <a:lstStyle/>
          <a:p>
            <a:endParaRPr lang="it-IT"/>
          </a:p>
        </p:txBody>
      </p:sp>
      <p:sp>
        <p:nvSpPr>
          <p:cNvPr id="13326" name="Rectangle 14"/>
          <p:cNvSpPr>
            <a:spLocks noGrp="1" noChangeArrowheads="1"/>
          </p:cNvSpPr>
          <p:nvPr>
            <p:ph type="ftr" sz="quarter" idx="3"/>
          </p:nvPr>
        </p:nvSpPr>
        <p:spPr bwMode="auto">
          <a:xfrm>
            <a:off x="4953000" y="76200"/>
            <a:ext cx="47879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i="1">
                <a:solidFill>
                  <a:schemeClr val="tx1"/>
                </a:solidFill>
                <a:effectLst>
                  <a:outerShdw blurRad="38100" dist="38100" dir="2700000" algn="tl">
                    <a:srgbClr val="C0C0C0"/>
                  </a:outerShdw>
                </a:effectLst>
                <a:latin typeface="+mn-lt"/>
              </a:defRPr>
            </a:lvl1pPr>
          </a:lstStyle>
          <a:p>
            <a:r>
              <a:rPr lang="it-IT" smtClean="0"/>
              <a:t>CSS</a:t>
            </a:r>
            <a:endParaRPr lang="it-IT"/>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dt="0"/>
  <p:txStyles>
    <p:titleStyle>
      <a:lvl1pPr algn="l" rtl="0" fontAlgn="base">
        <a:spcBef>
          <a:spcPct val="0"/>
        </a:spcBef>
        <a:spcAft>
          <a:spcPct val="0"/>
        </a:spcAft>
        <a:defRPr sz="3600">
          <a:solidFill>
            <a:schemeClr val="tx2"/>
          </a:solidFill>
          <a:latin typeface="+mj-lt"/>
          <a:ea typeface="+mj-ea"/>
          <a:cs typeface="+mj-cs"/>
        </a:defRPr>
      </a:lvl1pPr>
      <a:lvl2pPr algn="l" rtl="0" fontAlgn="base">
        <a:spcBef>
          <a:spcPct val="0"/>
        </a:spcBef>
        <a:spcAft>
          <a:spcPct val="0"/>
        </a:spcAft>
        <a:defRPr sz="3600">
          <a:solidFill>
            <a:schemeClr val="tx2"/>
          </a:solidFill>
          <a:latin typeface="Trebuchet MS" pitchFamily="34" charset="0"/>
        </a:defRPr>
      </a:lvl2pPr>
      <a:lvl3pPr algn="l" rtl="0" fontAlgn="base">
        <a:spcBef>
          <a:spcPct val="0"/>
        </a:spcBef>
        <a:spcAft>
          <a:spcPct val="0"/>
        </a:spcAft>
        <a:defRPr sz="3600">
          <a:solidFill>
            <a:schemeClr val="tx2"/>
          </a:solidFill>
          <a:latin typeface="Trebuchet MS" pitchFamily="34" charset="0"/>
        </a:defRPr>
      </a:lvl3pPr>
      <a:lvl4pPr algn="l" rtl="0" fontAlgn="base">
        <a:spcBef>
          <a:spcPct val="0"/>
        </a:spcBef>
        <a:spcAft>
          <a:spcPct val="0"/>
        </a:spcAft>
        <a:defRPr sz="3600">
          <a:solidFill>
            <a:schemeClr val="tx2"/>
          </a:solidFill>
          <a:latin typeface="Trebuchet MS" pitchFamily="34" charset="0"/>
        </a:defRPr>
      </a:lvl4pPr>
      <a:lvl5pPr algn="l" rtl="0" fontAlgn="base">
        <a:spcBef>
          <a:spcPct val="0"/>
        </a:spcBef>
        <a:spcAft>
          <a:spcPct val="0"/>
        </a:spcAft>
        <a:defRPr sz="3600">
          <a:solidFill>
            <a:schemeClr val="tx2"/>
          </a:solidFill>
          <a:latin typeface="Trebuchet MS" pitchFamily="34" charset="0"/>
        </a:defRPr>
      </a:lvl5pPr>
      <a:lvl6pPr marL="457200" algn="l" rtl="0" fontAlgn="base">
        <a:spcBef>
          <a:spcPct val="0"/>
        </a:spcBef>
        <a:spcAft>
          <a:spcPct val="0"/>
        </a:spcAft>
        <a:defRPr sz="3600">
          <a:solidFill>
            <a:schemeClr val="tx2"/>
          </a:solidFill>
          <a:latin typeface="Trebuchet MS" pitchFamily="34" charset="0"/>
        </a:defRPr>
      </a:lvl6pPr>
      <a:lvl7pPr marL="914400" algn="l" rtl="0" fontAlgn="base">
        <a:spcBef>
          <a:spcPct val="0"/>
        </a:spcBef>
        <a:spcAft>
          <a:spcPct val="0"/>
        </a:spcAft>
        <a:defRPr sz="3600">
          <a:solidFill>
            <a:schemeClr val="tx2"/>
          </a:solidFill>
          <a:latin typeface="Trebuchet MS" pitchFamily="34" charset="0"/>
        </a:defRPr>
      </a:lvl7pPr>
      <a:lvl8pPr marL="1371600" algn="l" rtl="0" fontAlgn="base">
        <a:spcBef>
          <a:spcPct val="0"/>
        </a:spcBef>
        <a:spcAft>
          <a:spcPct val="0"/>
        </a:spcAft>
        <a:defRPr sz="3600">
          <a:solidFill>
            <a:schemeClr val="tx2"/>
          </a:solidFill>
          <a:latin typeface="Trebuchet MS" pitchFamily="34" charset="0"/>
        </a:defRPr>
      </a:lvl8pPr>
      <a:lvl9pPr marL="1828800" algn="l" rtl="0" fontAlgn="base">
        <a:spcBef>
          <a:spcPct val="0"/>
        </a:spcBef>
        <a:spcAft>
          <a:spcPct val="0"/>
        </a:spcAft>
        <a:defRPr sz="3600">
          <a:solidFill>
            <a:schemeClr val="tx2"/>
          </a:solidFill>
          <a:latin typeface="Trebuchet MS" pitchFamily="34" charset="0"/>
        </a:defRPr>
      </a:lvl9pPr>
    </p:titleStyle>
    <p:bodyStyle>
      <a:lvl1pPr marL="292100" indent="-292100" algn="l" rtl="0" fontAlgn="base">
        <a:spcBef>
          <a:spcPct val="20000"/>
        </a:spcBef>
        <a:spcAft>
          <a:spcPct val="0"/>
        </a:spcAft>
        <a:buClr>
          <a:schemeClr val="folHlink"/>
        </a:buClr>
        <a:buSzPct val="70000"/>
        <a:buFont typeface="Wingdings" pitchFamily="2" charset="2"/>
        <a:buChar char="n"/>
        <a:defRPr sz="2800">
          <a:solidFill>
            <a:schemeClr val="tx1"/>
          </a:solidFill>
          <a:latin typeface="+mn-lt"/>
          <a:ea typeface="+mn-ea"/>
          <a:cs typeface="+mn-cs"/>
        </a:defRPr>
      </a:lvl1pPr>
      <a:lvl2pPr marL="863600" indent="-292100" algn="l" rtl="0" fontAlgn="base">
        <a:spcBef>
          <a:spcPct val="20000"/>
        </a:spcBef>
        <a:spcAft>
          <a:spcPct val="0"/>
        </a:spcAft>
        <a:buClr>
          <a:schemeClr val="folHlink"/>
        </a:buClr>
        <a:buSzPct val="70000"/>
        <a:buFont typeface="Wingdings" pitchFamily="2" charset="2"/>
        <a:buChar char="n"/>
        <a:defRPr sz="2400">
          <a:solidFill>
            <a:schemeClr val="tx1"/>
          </a:solidFill>
          <a:latin typeface="+mn-lt"/>
        </a:defRPr>
      </a:lvl2pPr>
      <a:lvl3pPr marL="1282700" indent="-228600" algn="l" rtl="0" fontAlgn="base">
        <a:spcBef>
          <a:spcPct val="20000"/>
        </a:spcBef>
        <a:spcAft>
          <a:spcPct val="0"/>
        </a:spcAft>
        <a:buClr>
          <a:schemeClr val="tx2"/>
        </a:buClr>
        <a:buChar char="•"/>
        <a:defRPr sz="2200">
          <a:solidFill>
            <a:schemeClr val="tx1"/>
          </a:solidFill>
          <a:latin typeface="+mn-lt"/>
        </a:defRPr>
      </a:lvl3pPr>
      <a:lvl4pPr marL="1701800" indent="-228600" algn="l" rtl="0" fontAlgn="base">
        <a:spcBef>
          <a:spcPct val="20000"/>
        </a:spcBef>
        <a:spcAft>
          <a:spcPct val="0"/>
        </a:spcAft>
        <a:buClr>
          <a:schemeClr val="hlink"/>
        </a:buClr>
        <a:buChar char="•"/>
        <a:defRPr>
          <a:solidFill>
            <a:schemeClr val="tx1"/>
          </a:solidFill>
          <a:latin typeface="+mn-lt"/>
        </a:defRPr>
      </a:lvl4pPr>
      <a:lvl5pPr marL="2095500" indent="-203200" algn="l" rtl="0" fontAlgn="base">
        <a:spcBef>
          <a:spcPct val="20000"/>
        </a:spcBef>
        <a:spcAft>
          <a:spcPct val="0"/>
        </a:spcAft>
        <a:buClr>
          <a:schemeClr val="tx1"/>
        </a:buClr>
        <a:buSzPct val="85000"/>
        <a:buChar char="•"/>
        <a:defRPr>
          <a:solidFill>
            <a:schemeClr val="tx1"/>
          </a:solidFill>
          <a:latin typeface="+mn-lt"/>
        </a:defRPr>
      </a:lvl5pPr>
      <a:lvl6pPr marL="2552700" indent="-203200" algn="l" rtl="0" fontAlgn="base">
        <a:spcBef>
          <a:spcPct val="20000"/>
        </a:spcBef>
        <a:spcAft>
          <a:spcPct val="0"/>
        </a:spcAft>
        <a:buClr>
          <a:schemeClr val="tx1"/>
        </a:buClr>
        <a:buSzPct val="85000"/>
        <a:buChar char="•"/>
        <a:defRPr>
          <a:solidFill>
            <a:schemeClr val="tx1"/>
          </a:solidFill>
          <a:latin typeface="+mn-lt"/>
        </a:defRPr>
      </a:lvl6pPr>
      <a:lvl7pPr marL="3009900" indent="-203200" algn="l" rtl="0" fontAlgn="base">
        <a:spcBef>
          <a:spcPct val="20000"/>
        </a:spcBef>
        <a:spcAft>
          <a:spcPct val="0"/>
        </a:spcAft>
        <a:buClr>
          <a:schemeClr val="tx1"/>
        </a:buClr>
        <a:buSzPct val="85000"/>
        <a:buChar char="•"/>
        <a:defRPr>
          <a:solidFill>
            <a:schemeClr val="tx1"/>
          </a:solidFill>
          <a:latin typeface="+mn-lt"/>
        </a:defRPr>
      </a:lvl7pPr>
      <a:lvl8pPr marL="3467100" indent="-203200" algn="l" rtl="0" fontAlgn="base">
        <a:spcBef>
          <a:spcPct val="20000"/>
        </a:spcBef>
        <a:spcAft>
          <a:spcPct val="0"/>
        </a:spcAft>
        <a:buClr>
          <a:schemeClr val="tx1"/>
        </a:buClr>
        <a:buSzPct val="85000"/>
        <a:buChar char="•"/>
        <a:defRPr>
          <a:solidFill>
            <a:schemeClr val="tx1"/>
          </a:solidFill>
          <a:latin typeface="+mn-lt"/>
        </a:defRPr>
      </a:lvl8pPr>
      <a:lvl9pPr marL="3924300" indent="-203200" algn="l" rtl="0" fontAlgn="base">
        <a:spcBef>
          <a:spcPct val="20000"/>
        </a:spcBef>
        <a:spcAft>
          <a:spcPct val="0"/>
        </a:spcAft>
        <a:buClr>
          <a:schemeClr val="tx1"/>
        </a:buClr>
        <a:buSzPct val="85000"/>
        <a:buChar char="•"/>
        <a:defRPr>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code.google.com/p/css3-mediaqueries-j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alistapart.com/article/responsive-web-design"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getskeleton.com/" TargetMode="External"/><Relationship Id="rId2" Type="http://schemas.openxmlformats.org/officeDocument/2006/relationships/hyperlink" Target="http://960.gs/" TargetMode="External"/><Relationship Id="rId1" Type="http://schemas.openxmlformats.org/officeDocument/2006/relationships/slideLayout" Target="../slideLayouts/slideLayout2.xml"/><Relationship Id="rId5" Type="http://schemas.openxmlformats.org/officeDocument/2006/relationships/hyperlink" Target="http://alistapart.com/article/fluidgrids" TargetMode="External"/><Relationship Id="rId4" Type="http://schemas.openxmlformats.org/officeDocument/2006/relationships/hyperlink" Target="http://www.designinfluences.com/fluid960gs/"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meyerweb.com/eric/tools/css/re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44419" y="2011364"/>
            <a:ext cx="8318632" cy="579437"/>
          </a:xfrm>
        </p:spPr>
        <p:txBody>
          <a:bodyPr/>
          <a:lstStyle/>
          <a:p>
            <a:r>
              <a:rPr lang="it-IT" dirty="0" err="1">
                <a:effectLst>
                  <a:outerShdw blurRad="38100" dist="38100" dir="2700000" algn="tl">
                    <a:srgbClr val="C0C0C0"/>
                  </a:outerShdw>
                </a:effectLst>
              </a:rPr>
              <a:t>Cascading</a:t>
            </a:r>
            <a:r>
              <a:rPr lang="it-IT" dirty="0">
                <a:effectLst>
                  <a:outerShdw blurRad="38100" dist="38100" dir="2700000" algn="tl">
                    <a:srgbClr val="C0C0C0"/>
                  </a:outerShdw>
                </a:effectLst>
              </a:rPr>
              <a:t> Style </a:t>
            </a:r>
            <a:r>
              <a:rPr lang="it-IT" dirty="0" err="1" smtClean="0">
                <a:effectLst>
                  <a:outerShdw blurRad="38100" dist="38100" dir="2700000" algn="tl">
                    <a:srgbClr val="C0C0C0"/>
                  </a:outerShdw>
                </a:effectLst>
              </a:rPr>
              <a:t>Sheets</a:t>
            </a:r>
            <a:endParaRPr lang="it-IT" dirty="0">
              <a:effectLst>
                <a:outerShdw blurRad="38100" dist="38100" dir="2700000" algn="tl">
                  <a:srgbClr val="C0C0C0"/>
                </a:outerShdw>
              </a:effectLst>
            </a:endParaRPr>
          </a:p>
        </p:txBody>
      </p:sp>
      <p:sp>
        <p:nvSpPr>
          <p:cNvPr id="2051" name="Rectangle 3"/>
          <p:cNvSpPr>
            <a:spLocks noGrp="1" noChangeArrowheads="1"/>
          </p:cNvSpPr>
          <p:nvPr>
            <p:ph type="subTitle" idx="1"/>
          </p:nvPr>
        </p:nvSpPr>
        <p:spPr/>
        <p:txBody>
          <a:bodyPr/>
          <a:lstStyle/>
          <a:p>
            <a:r>
              <a:rPr lang="it-IT" sz="2800" b="1" dirty="0"/>
              <a:t>Giuseppe Della Penna</a:t>
            </a:r>
          </a:p>
          <a:p>
            <a:r>
              <a:rPr lang="it-IT" dirty="0"/>
              <a:t>Università degli Studi di L’Aquila</a:t>
            </a:r>
          </a:p>
          <a:p>
            <a:endParaRPr lang="it-IT" dirty="0"/>
          </a:p>
          <a:p>
            <a:r>
              <a:rPr lang="it-IT" sz="2000" i="1" dirty="0" smtClean="0"/>
              <a:t>giuseppe.dellapenna@univaq.it</a:t>
            </a:r>
            <a:endParaRPr lang="it-IT" sz="2000" i="1" dirty="0"/>
          </a:p>
          <a:p>
            <a:r>
              <a:rPr lang="it-IT" sz="2000" i="1" dirty="0"/>
              <a:t>http://www.di.univaq.it/</a:t>
            </a:r>
            <a:r>
              <a:rPr lang="it-IT" sz="2000" i="1" dirty="0" err="1"/>
              <a:t>gdellape</a:t>
            </a:r>
            <a:endParaRPr lang="it-IT" dirty="0"/>
          </a:p>
        </p:txBody>
      </p:sp>
      <p:pic>
        <p:nvPicPr>
          <p:cNvPr id="4" name="Picture 5"/>
          <p:cNvPicPr>
            <a:picLocks noChangeAspect="1" noChangeArrowheads="1"/>
          </p:cNvPicPr>
          <p:nvPr/>
        </p:nvPicPr>
        <p:blipFill>
          <a:blip r:embed="rId3" cstate="print"/>
          <a:srcRect/>
          <a:stretch>
            <a:fillRect/>
          </a:stretch>
        </p:blipFill>
        <p:spPr bwMode="auto">
          <a:xfrm>
            <a:off x="216694" y="6381750"/>
            <a:ext cx="1454944" cy="476250"/>
          </a:xfrm>
          <a:prstGeom prst="rect">
            <a:avLst/>
          </a:prstGeom>
          <a:noFill/>
          <a:ln w="9525">
            <a:noFill/>
            <a:miter lim="800000"/>
            <a:headEnd/>
            <a:tailEnd/>
          </a:ln>
        </p:spPr>
      </p:pic>
      <p:sp>
        <p:nvSpPr>
          <p:cNvPr id="5" name="CasellaDiTesto 4"/>
          <p:cNvSpPr txBox="1"/>
          <p:nvPr/>
        </p:nvSpPr>
        <p:spPr>
          <a:xfrm>
            <a:off x="1699154" y="6350000"/>
            <a:ext cx="8034867" cy="508000"/>
          </a:xfrm>
          <a:prstGeom prst="rect">
            <a:avLst/>
          </a:prstGeom>
          <a:noFill/>
        </p:spPr>
        <p:txBody>
          <a:bodyPr>
            <a:spAutoFit/>
          </a:bodyPr>
          <a:lstStyle/>
          <a:p>
            <a:pPr>
              <a:defRPr/>
            </a:pPr>
            <a:r>
              <a:rPr lang="en-US" sz="900" dirty="0">
                <a:latin typeface="+mj-lt"/>
              </a:rPr>
              <a:t>This work is licensed under the Creative Commons Attribution-</a:t>
            </a:r>
            <a:r>
              <a:rPr lang="en-US" sz="900" dirty="0" err="1">
                <a:latin typeface="+mj-lt"/>
              </a:rPr>
              <a:t>NonCommercial</a:t>
            </a:r>
            <a:r>
              <a:rPr lang="en-US" sz="900" dirty="0">
                <a:latin typeface="+mj-lt"/>
              </a:rPr>
              <a:t>-</a:t>
            </a:r>
            <a:r>
              <a:rPr lang="en-US" sz="900" dirty="0" err="1">
                <a:latin typeface="+mj-lt"/>
              </a:rPr>
              <a:t>ShareAlike</a:t>
            </a:r>
            <a:r>
              <a:rPr lang="en-US" sz="900" dirty="0">
                <a:latin typeface="+mj-lt"/>
              </a:rPr>
              <a:t> 3.0 </a:t>
            </a:r>
            <a:r>
              <a:rPr lang="en-US" sz="900" dirty="0" err="1">
                <a:latin typeface="+mj-lt"/>
              </a:rPr>
              <a:t>Unported</a:t>
            </a:r>
            <a:r>
              <a:rPr lang="en-US" sz="900" dirty="0">
                <a:latin typeface="+mj-lt"/>
              </a:rPr>
              <a:t> License. To view a copy of this license, visit http://creativecommons.org/licenses/by-nc-sa/3.0/ or send a letter to Creative Commons, 444 Castro Street, Suite 900, Mountain View, California, 94041, USA.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9026" name="Rectangle 2"/>
          <p:cNvSpPr>
            <a:spLocks noGrp="1" noChangeArrowheads="1"/>
          </p:cNvSpPr>
          <p:nvPr>
            <p:ph type="title"/>
          </p:nvPr>
        </p:nvSpPr>
        <p:spPr/>
        <p:txBody>
          <a:bodyPr/>
          <a:lstStyle/>
          <a:p>
            <a:r>
              <a:rPr lang="it-IT" sz="3200" dirty="0" err="1" smtClean="0"/>
              <a:t>Rules</a:t>
            </a:r>
            <a:r>
              <a:rPr lang="it-IT" sz="3200" dirty="0"/>
              <a:t/>
            </a:r>
            <a:br>
              <a:rPr lang="it-IT" sz="3200" dirty="0"/>
            </a:br>
            <a:r>
              <a:rPr lang="it-IT" sz="2000" dirty="0" err="1" smtClean="0"/>
              <a:t>Attribute</a:t>
            </a:r>
            <a:r>
              <a:rPr lang="it-IT" sz="2000" dirty="0" smtClean="0"/>
              <a:t> </a:t>
            </a:r>
            <a:r>
              <a:rPr lang="it-IT" sz="2000" dirty="0" err="1" smtClean="0"/>
              <a:t>Selectors</a:t>
            </a:r>
            <a:endParaRPr lang="it-IT" sz="1400" dirty="0"/>
          </a:p>
        </p:txBody>
      </p:sp>
      <p:sp>
        <p:nvSpPr>
          <p:cNvPr id="129027" name="Rectangle 3"/>
          <p:cNvSpPr>
            <a:spLocks noGrp="1" noChangeArrowheads="1"/>
          </p:cNvSpPr>
          <p:nvPr>
            <p:ph type="body" idx="1"/>
          </p:nvPr>
        </p:nvSpPr>
        <p:spPr/>
        <p:txBody>
          <a:bodyPr/>
          <a:lstStyle/>
          <a:p>
            <a:r>
              <a:rPr lang="en-US" dirty="0" smtClean="0"/>
              <a:t>A base selector can be followed by one or more attribute selectors. The selectors of this type can be written as follows: </a:t>
            </a:r>
          </a:p>
          <a:p>
            <a:pPr lvl="1"/>
            <a:r>
              <a:rPr lang="en-US" b="1" dirty="0" smtClean="0"/>
              <a:t>[A]</a:t>
            </a:r>
            <a:r>
              <a:rPr lang="en-US" dirty="0" smtClean="0"/>
              <a:t> (the element must have an attribute A) </a:t>
            </a:r>
          </a:p>
          <a:p>
            <a:pPr lvl="1"/>
            <a:r>
              <a:rPr lang="en-US" b="1" dirty="0" smtClean="0"/>
              <a:t>[A = V]</a:t>
            </a:r>
            <a:r>
              <a:rPr lang="en-US" dirty="0" smtClean="0"/>
              <a:t> (the element must have an attribute A with value V) </a:t>
            </a:r>
          </a:p>
          <a:p>
            <a:pPr lvl="1"/>
            <a:r>
              <a:rPr lang="en-US" b="1" dirty="0" smtClean="0"/>
              <a:t>[A ~ = V]</a:t>
            </a:r>
            <a:r>
              <a:rPr lang="en-US" dirty="0" smtClean="0"/>
              <a:t> (the element must have an attribute A whose value is a space separated list containing V) </a:t>
            </a:r>
          </a:p>
          <a:p>
            <a:pPr lvl="1"/>
            <a:r>
              <a:rPr lang="en-US" b="1" dirty="0" smtClean="0"/>
              <a:t>[A | = V]</a:t>
            </a:r>
            <a:r>
              <a:rPr lang="en-US" dirty="0" smtClean="0"/>
              <a:t> (the element must have an attribute A whose value is a list separated by ‘-’ containing V)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3122" name="Rectangle 2"/>
          <p:cNvSpPr>
            <a:spLocks noGrp="1" noChangeArrowheads="1"/>
          </p:cNvSpPr>
          <p:nvPr>
            <p:ph type="title"/>
          </p:nvPr>
        </p:nvSpPr>
        <p:spPr/>
        <p:txBody>
          <a:bodyPr/>
          <a:lstStyle/>
          <a:p>
            <a:r>
              <a:rPr lang="it-IT" sz="3200" dirty="0" err="1" smtClean="0"/>
              <a:t>Rules</a:t>
            </a:r>
            <a:r>
              <a:rPr lang="it-IT" sz="3200" dirty="0"/>
              <a:t/>
            </a:r>
            <a:br>
              <a:rPr lang="it-IT" sz="3200" dirty="0"/>
            </a:br>
            <a:r>
              <a:rPr lang="it-IT" sz="2000" dirty="0" err="1" smtClean="0"/>
              <a:t>Class</a:t>
            </a:r>
            <a:r>
              <a:rPr lang="it-IT" sz="2000" dirty="0" smtClean="0"/>
              <a:t> </a:t>
            </a:r>
            <a:r>
              <a:rPr lang="it-IT" sz="2000" dirty="0" err="1" smtClean="0"/>
              <a:t>Selectors</a:t>
            </a:r>
            <a:endParaRPr lang="it-IT" sz="2000" dirty="0"/>
          </a:p>
        </p:txBody>
      </p:sp>
      <p:sp>
        <p:nvSpPr>
          <p:cNvPr id="133123" name="Rectangle 3"/>
          <p:cNvSpPr>
            <a:spLocks noGrp="1" noChangeArrowheads="1"/>
          </p:cNvSpPr>
          <p:nvPr>
            <p:ph type="body" idx="1"/>
          </p:nvPr>
        </p:nvSpPr>
        <p:spPr/>
        <p:txBody>
          <a:bodyPr/>
          <a:lstStyle/>
          <a:p>
            <a:r>
              <a:rPr lang="en-US" dirty="0" smtClean="0"/>
              <a:t>When working with HTML, there is a special abbreviated syntax, called </a:t>
            </a:r>
            <a:r>
              <a:rPr lang="en-US" i="1" dirty="0" smtClean="0"/>
              <a:t>class selector,</a:t>
            </a:r>
            <a:r>
              <a:rPr lang="en-US" dirty="0" smtClean="0"/>
              <a:t> to work with the class attribute of the elements </a:t>
            </a:r>
          </a:p>
          <a:p>
            <a:pPr lvl="1"/>
            <a:r>
              <a:rPr lang="en-US" dirty="0" smtClean="0"/>
              <a:t>The syntax "S.C", applicable to any simple selector S is equivalent to S [class ~= C]. </a:t>
            </a:r>
          </a:p>
          <a:p>
            <a:pPr lvl="1"/>
            <a:r>
              <a:rPr lang="en-US" dirty="0" smtClean="0"/>
              <a:t>As a special case, you can write a class selector alone (while in general attribute selectors should follow another valid selector), which implies an universal selector: .C is equivalent to *.C, i.e., *[class ~= C]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4146" name="Rectangle 2"/>
          <p:cNvSpPr>
            <a:spLocks noGrp="1" noChangeArrowheads="1"/>
          </p:cNvSpPr>
          <p:nvPr>
            <p:ph type="title"/>
          </p:nvPr>
        </p:nvSpPr>
        <p:spPr/>
        <p:txBody>
          <a:bodyPr/>
          <a:lstStyle/>
          <a:p>
            <a:r>
              <a:rPr lang="it-IT" sz="3200" dirty="0" err="1" smtClean="0"/>
              <a:t>Rules</a:t>
            </a:r>
            <a:r>
              <a:rPr lang="it-IT" sz="3200" dirty="0"/>
              <a:t/>
            </a:r>
            <a:br>
              <a:rPr lang="it-IT" sz="3200" dirty="0"/>
            </a:br>
            <a:r>
              <a:rPr lang="it-IT" sz="2000" dirty="0" smtClean="0"/>
              <a:t>ID </a:t>
            </a:r>
            <a:r>
              <a:rPr lang="it-IT" sz="2000" dirty="0" err="1" smtClean="0"/>
              <a:t>Selectors</a:t>
            </a:r>
            <a:endParaRPr lang="it-IT" sz="2000" dirty="0"/>
          </a:p>
        </p:txBody>
      </p:sp>
      <p:sp>
        <p:nvSpPr>
          <p:cNvPr id="134147" name="Rectangle 3"/>
          <p:cNvSpPr>
            <a:spLocks noGrp="1" noChangeArrowheads="1"/>
          </p:cNvSpPr>
          <p:nvPr>
            <p:ph type="body" idx="1"/>
          </p:nvPr>
        </p:nvSpPr>
        <p:spPr/>
        <p:txBody>
          <a:bodyPr>
            <a:normAutofit lnSpcReduction="10000"/>
          </a:bodyPr>
          <a:lstStyle/>
          <a:p>
            <a:r>
              <a:rPr lang="en-US" dirty="0" smtClean="0"/>
              <a:t>In XML (and HTML), you can assign each element a unique ID. </a:t>
            </a:r>
          </a:p>
          <a:p>
            <a:r>
              <a:rPr lang="en-US" dirty="0" smtClean="0"/>
              <a:t>This ID can be used in CSS to apply formatting to a specific item. </a:t>
            </a:r>
          </a:p>
          <a:p>
            <a:r>
              <a:rPr lang="en-US" dirty="0" smtClean="0"/>
              <a:t>The ID selector can be placed after each base selector and has the syntax #ID. </a:t>
            </a:r>
          </a:p>
          <a:p>
            <a:pPr lvl="1"/>
            <a:r>
              <a:rPr lang="en-US" dirty="0" smtClean="0"/>
              <a:t>The switch </a:t>
            </a:r>
            <a:r>
              <a:rPr lang="en-US" b="1" dirty="0" smtClean="0"/>
              <a:t>S#ID</a:t>
            </a:r>
            <a:r>
              <a:rPr lang="en-US" dirty="0" smtClean="0"/>
              <a:t> matches the element which corresponds to the selector S and has the specified ID </a:t>
            </a:r>
          </a:p>
          <a:p>
            <a:pPr lvl="1"/>
            <a:r>
              <a:rPr lang="en-US" dirty="0" smtClean="0"/>
              <a:t>It is possible (and common) to use ID selectors alone, just like class selectors, implying a universal selector: </a:t>
            </a:r>
            <a:r>
              <a:rPr lang="en-US" b="1" dirty="0" smtClean="0"/>
              <a:t>#ID</a:t>
            </a:r>
            <a:r>
              <a:rPr lang="en-US" dirty="0" smtClean="0"/>
              <a:t> is equivalent to *#ID, i.e., the element (of any type) with the specified ID.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5170" name="Rectangle 2"/>
          <p:cNvSpPr>
            <a:spLocks noGrp="1" noChangeArrowheads="1"/>
          </p:cNvSpPr>
          <p:nvPr>
            <p:ph type="title"/>
          </p:nvPr>
        </p:nvSpPr>
        <p:spPr/>
        <p:txBody>
          <a:bodyPr/>
          <a:lstStyle/>
          <a:p>
            <a:r>
              <a:rPr lang="it-IT" sz="3200" dirty="0" err="1" smtClean="0"/>
              <a:t>Rules</a:t>
            </a:r>
            <a:r>
              <a:rPr lang="it-IT" sz="3200" dirty="0"/>
              <a:t/>
            </a:r>
            <a:br>
              <a:rPr lang="it-IT" sz="3200" dirty="0"/>
            </a:br>
            <a:r>
              <a:rPr lang="it-IT" sz="2000" dirty="0" err="1" smtClean="0"/>
              <a:t>Pseudo-classes</a:t>
            </a:r>
            <a:endParaRPr lang="it-IT" sz="2000" dirty="0"/>
          </a:p>
        </p:txBody>
      </p:sp>
      <p:sp>
        <p:nvSpPr>
          <p:cNvPr id="135171" name="Rectangle 3"/>
          <p:cNvSpPr>
            <a:spLocks noGrp="1" noChangeArrowheads="1"/>
          </p:cNvSpPr>
          <p:nvPr>
            <p:ph type="body" idx="1"/>
          </p:nvPr>
        </p:nvSpPr>
        <p:spPr/>
        <p:txBody>
          <a:bodyPr/>
          <a:lstStyle/>
          <a:p>
            <a:r>
              <a:rPr lang="en-US" dirty="0" smtClean="0"/>
              <a:t>The </a:t>
            </a:r>
            <a:r>
              <a:rPr lang="en-US" i="1" dirty="0" smtClean="0"/>
              <a:t>pseudo-classes</a:t>
            </a:r>
            <a:r>
              <a:rPr lang="en-US" dirty="0" smtClean="0"/>
              <a:t> identify items based on soma special properties. </a:t>
            </a:r>
          </a:p>
          <a:p>
            <a:pPr lvl="1"/>
            <a:r>
              <a:rPr lang="en-US" b="1" dirty="0" smtClean="0"/>
              <a:t>:first-child</a:t>
            </a:r>
            <a:r>
              <a:rPr lang="en-US" dirty="0" smtClean="0"/>
              <a:t> (the element is the </a:t>
            </a:r>
            <a:r>
              <a:rPr lang="en-US" i="1" dirty="0" smtClean="0"/>
              <a:t>first child</a:t>
            </a:r>
            <a:r>
              <a:rPr lang="en-US" dirty="0" smtClean="0"/>
              <a:t> of its parent) </a:t>
            </a:r>
          </a:p>
          <a:p>
            <a:pPr lvl="1"/>
            <a:r>
              <a:rPr lang="en-US" b="1" dirty="0" smtClean="0"/>
              <a:t>:link</a:t>
            </a:r>
            <a:r>
              <a:rPr lang="en-US" dirty="0" smtClean="0"/>
              <a:t> </a:t>
            </a:r>
            <a:r>
              <a:rPr lang="en-US" i="1" dirty="0" smtClean="0"/>
              <a:t>(unvisited links)</a:t>
            </a:r>
            <a:r>
              <a:rPr lang="en-US" dirty="0" smtClean="0"/>
              <a:t> </a:t>
            </a:r>
          </a:p>
          <a:p>
            <a:pPr lvl="1"/>
            <a:r>
              <a:rPr lang="en-US" b="1" dirty="0" smtClean="0"/>
              <a:t>:visited</a:t>
            </a:r>
            <a:r>
              <a:rPr lang="en-US" dirty="0" smtClean="0"/>
              <a:t> </a:t>
            </a:r>
            <a:r>
              <a:rPr lang="en-US" i="1" dirty="0" smtClean="0"/>
              <a:t>(visited links)</a:t>
            </a:r>
            <a:r>
              <a:rPr lang="en-US" dirty="0" smtClean="0"/>
              <a:t> </a:t>
            </a:r>
          </a:p>
          <a:p>
            <a:pPr lvl="1"/>
            <a:r>
              <a:rPr lang="en-US" b="1" dirty="0" smtClean="0"/>
              <a:t>:hover</a:t>
            </a:r>
            <a:r>
              <a:rPr lang="en-US" dirty="0" smtClean="0"/>
              <a:t> (the element currently </a:t>
            </a:r>
            <a:r>
              <a:rPr lang="en-US" i="1" dirty="0" smtClean="0"/>
              <a:t>indicated by</a:t>
            </a:r>
            <a:r>
              <a:rPr lang="en-US" dirty="0" smtClean="0"/>
              <a:t> </a:t>
            </a:r>
            <a:r>
              <a:rPr lang="en-US" i="1" dirty="0" smtClean="0"/>
              <a:t>the user,</a:t>
            </a:r>
            <a:r>
              <a:rPr lang="en-US" dirty="0" smtClean="0"/>
              <a:t> for example by moving the mouse over it) </a:t>
            </a:r>
          </a:p>
          <a:p>
            <a:pPr lvl="1"/>
            <a:r>
              <a:rPr lang="en-US" b="1" dirty="0" smtClean="0"/>
              <a:t>:focus</a:t>
            </a:r>
            <a:r>
              <a:rPr lang="en-US" dirty="0" smtClean="0"/>
              <a:t> (the currently </a:t>
            </a:r>
            <a:r>
              <a:rPr lang="en-US" i="1" dirty="0" smtClean="0"/>
              <a:t>focused</a:t>
            </a:r>
            <a:r>
              <a:rPr lang="en-US" dirty="0" smtClean="0"/>
              <a:t> element, namely, the one that accepts keyboard input) </a:t>
            </a:r>
          </a:p>
          <a:p>
            <a:pPr lvl="1"/>
            <a:r>
              <a:rPr lang="en-US" b="1" dirty="0" smtClean="0"/>
              <a:t>:active</a:t>
            </a:r>
            <a:r>
              <a:rPr lang="en-US" dirty="0" smtClean="0"/>
              <a:t> (the currently </a:t>
            </a:r>
            <a:r>
              <a:rPr lang="en-US" i="1" dirty="0" smtClean="0"/>
              <a:t>activated</a:t>
            </a:r>
            <a:r>
              <a:rPr lang="en-US" dirty="0" smtClean="0"/>
              <a:t> element, for example by a mouse click)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6194" name="Rectangle 2"/>
          <p:cNvSpPr>
            <a:spLocks noGrp="1" noChangeArrowheads="1"/>
          </p:cNvSpPr>
          <p:nvPr>
            <p:ph type="title"/>
          </p:nvPr>
        </p:nvSpPr>
        <p:spPr/>
        <p:txBody>
          <a:bodyPr/>
          <a:lstStyle/>
          <a:p>
            <a:r>
              <a:rPr lang="it-IT" sz="3200" dirty="0" err="1" smtClean="0"/>
              <a:t>Rules</a:t>
            </a:r>
            <a:r>
              <a:rPr lang="it-IT" sz="3200" dirty="0" smtClean="0"/>
              <a:t/>
            </a:r>
            <a:br>
              <a:rPr lang="it-IT" sz="3200" dirty="0" smtClean="0"/>
            </a:br>
            <a:r>
              <a:rPr lang="it-IT" sz="2000" dirty="0" err="1" smtClean="0"/>
              <a:t>Pseudo-elements</a:t>
            </a:r>
            <a:endParaRPr lang="it-IT" sz="2000" dirty="0"/>
          </a:p>
        </p:txBody>
      </p:sp>
      <p:sp>
        <p:nvSpPr>
          <p:cNvPr id="136195" name="Rectangle 3"/>
          <p:cNvSpPr>
            <a:spLocks noGrp="1" noChangeArrowheads="1"/>
          </p:cNvSpPr>
          <p:nvPr>
            <p:ph type="body" idx="1"/>
          </p:nvPr>
        </p:nvSpPr>
        <p:spPr/>
        <p:txBody>
          <a:bodyPr/>
          <a:lstStyle/>
          <a:p>
            <a:r>
              <a:rPr lang="en-US" dirty="0" smtClean="0"/>
              <a:t>It is also possible to apply formatting to fictitious elements, not really part of the document and/or delimited by tags. These elements are called </a:t>
            </a:r>
            <a:r>
              <a:rPr lang="en-US" i="1" dirty="0" smtClean="0"/>
              <a:t>pseudo-elements.</a:t>
            </a:r>
            <a:r>
              <a:rPr lang="en-US" dirty="0" smtClean="0"/>
              <a:t> </a:t>
            </a:r>
          </a:p>
          <a:p>
            <a:pPr lvl="1"/>
            <a:r>
              <a:rPr lang="en-US" b="1" dirty="0" smtClean="0"/>
              <a:t>:first-line</a:t>
            </a:r>
            <a:r>
              <a:rPr lang="en-US" dirty="0" smtClean="0"/>
              <a:t> (the first line of the text block contained in an element) </a:t>
            </a:r>
          </a:p>
          <a:p>
            <a:pPr lvl="1"/>
            <a:r>
              <a:rPr lang="en-US" b="1" dirty="0" smtClean="0"/>
              <a:t>:first-letter</a:t>
            </a:r>
            <a:r>
              <a:rPr lang="en-US" dirty="0" smtClean="0"/>
              <a:t> (the first character of the text block contained in an element) </a:t>
            </a:r>
          </a:p>
          <a:p>
            <a:pPr lvl="1"/>
            <a:r>
              <a:rPr lang="en-US" b="1" dirty="0" smtClean="0"/>
              <a:t>:</a:t>
            </a:r>
            <a:r>
              <a:rPr lang="en-US" b="1" dirty="0" err="1" smtClean="0"/>
              <a:t>before,:after</a:t>
            </a:r>
            <a:r>
              <a:rPr lang="en-US" dirty="0" smtClean="0"/>
              <a:t> (indicate the text position preceding and following an element, used in conjunction with the CSS </a:t>
            </a:r>
            <a:r>
              <a:rPr lang="en-US" i="1" dirty="0" smtClean="0"/>
              <a:t>content</a:t>
            </a:r>
            <a:r>
              <a:rPr lang="en-US" dirty="0" smtClean="0"/>
              <a:t> property)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8002" name="Rectangle 2"/>
          <p:cNvSpPr>
            <a:spLocks noGrp="1" noChangeArrowheads="1"/>
          </p:cNvSpPr>
          <p:nvPr>
            <p:ph type="title"/>
          </p:nvPr>
        </p:nvSpPr>
        <p:spPr/>
        <p:txBody>
          <a:bodyPr/>
          <a:lstStyle/>
          <a:p>
            <a:r>
              <a:rPr lang="it-IT" sz="3200" dirty="0" err="1" smtClean="0"/>
              <a:t>Rules</a:t>
            </a:r>
            <a:r>
              <a:rPr lang="it-IT" sz="3200" dirty="0"/>
              <a:t/>
            </a:r>
            <a:br>
              <a:rPr lang="it-IT" sz="3200" dirty="0"/>
            </a:br>
            <a:r>
              <a:rPr lang="it-IT" sz="2000" dirty="0" err="1" smtClean="0"/>
              <a:t>Combination</a:t>
            </a:r>
            <a:r>
              <a:rPr lang="it-IT" sz="2000" dirty="0" smtClean="0"/>
              <a:t> </a:t>
            </a:r>
            <a:r>
              <a:rPr lang="it-IT" sz="2000" dirty="0" err="1" smtClean="0"/>
              <a:t>of</a:t>
            </a:r>
            <a:r>
              <a:rPr lang="it-IT" sz="2000" dirty="0" smtClean="0"/>
              <a:t> </a:t>
            </a:r>
            <a:r>
              <a:rPr lang="it-IT" sz="2000" dirty="0" err="1" smtClean="0"/>
              <a:t>selectors</a:t>
            </a:r>
            <a:endParaRPr lang="it-IT" sz="1400" dirty="0"/>
          </a:p>
        </p:txBody>
      </p:sp>
      <p:sp>
        <p:nvSpPr>
          <p:cNvPr id="128003" name="Rectangle 3"/>
          <p:cNvSpPr>
            <a:spLocks noGrp="1" noChangeArrowheads="1"/>
          </p:cNvSpPr>
          <p:nvPr>
            <p:ph type="body" idx="1"/>
          </p:nvPr>
        </p:nvSpPr>
        <p:spPr/>
        <p:txBody>
          <a:bodyPr>
            <a:normAutofit fontScale="92500" lnSpcReduction="10000"/>
          </a:bodyPr>
          <a:lstStyle/>
          <a:p>
            <a:r>
              <a:rPr lang="en-US" sz="2400" dirty="0" smtClean="0"/>
              <a:t>Two selectors S and T can be combined in a third selector in various ways: </a:t>
            </a:r>
          </a:p>
          <a:p>
            <a:r>
              <a:rPr lang="en-US" sz="2400" dirty="0" smtClean="0"/>
              <a:t>S T (space between) </a:t>
            </a:r>
            <a:br>
              <a:rPr lang="en-US" sz="2400" dirty="0" smtClean="0"/>
            </a:br>
            <a:r>
              <a:rPr lang="en-US" sz="2400" dirty="0" smtClean="0"/>
              <a:t>This selector matches the elements designated by T only if they are descendants of an element that matches S </a:t>
            </a:r>
          </a:p>
          <a:p>
            <a:r>
              <a:rPr lang="en-US" sz="2400" dirty="0" smtClean="0"/>
              <a:t>S &gt; T </a:t>
            </a:r>
            <a:br>
              <a:rPr lang="en-US" sz="2400" dirty="0" smtClean="0"/>
            </a:br>
            <a:r>
              <a:rPr lang="en-US" sz="2400" dirty="0" smtClean="0"/>
              <a:t>This selector </a:t>
            </a:r>
            <a:r>
              <a:rPr lang="en-US" sz="2400" dirty="0" err="1" smtClean="0"/>
              <a:t>matchis</a:t>
            </a:r>
            <a:r>
              <a:rPr lang="en-US" sz="2400" dirty="0" smtClean="0"/>
              <a:t> the elements designated by T only if they are children of an element that matches S </a:t>
            </a:r>
          </a:p>
          <a:p>
            <a:r>
              <a:rPr lang="en-US" sz="2400" dirty="0" smtClean="0"/>
              <a:t>S + T </a:t>
            </a:r>
            <a:br>
              <a:rPr lang="en-US" sz="2400" dirty="0" smtClean="0"/>
            </a:br>
            <a:r>
              <a:rPr lang="en-US" sz="2400" dirty="0" smtClean="0"/>
              <a:t>This selector matches the elements designated by T only if they immediately follow an element that matches S and has the same parent. </a:t>
            </a:r>
          </a:p>
          <a:p>
            <a:r>
              <a:rPr lang="en-US" sz="2400" dirty="0" smtClean="0"/>
              <a:t>S, T </a:t>
            </a:r>
            <a:br>
              <a:rPr lang="en-US" sz="2400" dirty="0" smtClean="0"/>
            </a:br>
            <a:r>
              <a:rPr lang="en-US" sz="2400" dirty="0" smtClean="0"/>
              <a:t>This selector matches the elements designated by S and T (logical OR, </a:t>
            </a:r>
            <a:r>
              <a:rPr lang="en-US" sz="2400" i="1" dirty="0" smtClean="0"/>
              <a:t>selector grouping)</a:t>
            </a:r>
            <a:r>
              <a:rPr lang="en-US" sz="2400" dirty="0" smtClean="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5954" name="Rectangle 2"/>
          <p:cNvSpPr>
            <a:spLocks noGrp="1" noChangeArrowheads="1"/>
          </p:cNvSpPr>
          <p:nvPr>
            <p:ph type="title"/>
          </p:nvPr>
        </p:nvSpPr>
        <p:spPr/>
        <p:txBody>
          <a:bodyPr/>
          <a:lstStyle/>
          <a:p>
            <a:r>
              <a:rPr lang="en-US" dirty="0" smtClean="0"/>
              <a:t>Style Properties Value Deduction</a:t>
            </a:r>
            <a:endParaRPr lang="it-IT" sz="2400" dirty="0"/>
          </a:p>
        </p:txBody>
      </p:sp>
      <p:sp>
        <p:nvSpPr>
          <p:cNvPr id="125955" name="Rectangle 3"/>
          <p:cNvSpPr>
            <a:spLocks noGrp="1" noChangeArrowheads="1"/>
          </p:cNvSpPr>
          <p:nvPr>
            <p:ph type="body" idx="1"/>
          </p:nvPr>
        </p:nvSpPr>
        <p:spPr/>
        <p:txBody>
          <a:bodyPr>
            <a:normAutofit lnSpcReduction="10000"/>
          </a:bodyPr>
          <a:lstStyle/>
          <a:p>
            <a:r>
              <a:rPr lang="en-US" dirty="0" smtClean="0"/>
              <a:t>During the rendering process, CSS must determine the style to be assigned </a:t>
            </a:r>
            <a:r>
              <a:rPr lang="en-US" i="1" dirty="0" smtClean="0"/>
              <a:t>to each element of the document.</a:t>
            </a:r>
            <a:r>
              <a:rPr lang="en-US" dirty="0" smtClean="0"/>
              <a:t> </a:t>
            </a:r>
          </a:p>
          <a:p>
            <a:pPr lvl="1"/>
            <a:r>
              <a:rPr lang="en-US" dirty="0" smtClean="0"/>
              <a:t>This involves calculating the value </a:t>
            </a:r>
            <a:r>
              <a:rPr lang="en-US" i="1" dirty="0" smtClean="0"/>
              <a:t>of each style property</a:t>
            </a:r>
            <a:r>
              <a:rPr lang="en-US" dirty="0" smtClean="0"/>
              <a:t> that the element can have. </a:t>
            </a:r>
          </a:p>
          <a:p>
            <a:r>
              <a:rPr lang="en-US" dirty="0" smtClean="0"/>
              <a:t>To calculate the value of a property P of an element E, CSS proceeds as follows: </a:t>
            </a:r>
          </a:p>
          <a:p>
            <a:pPr marL="1028700" lvl="1" indent="-457200">
              <a:buFont typeface="+mj-lt"/>
              <a:buAutoNum type="arabicPeriod"/>
            </a:pPr>
            <a:r>
              <a:rPr lang="en-US" b="1" dirty="0" smtClean="0"/>
              <a:t>Cascading</a:t>
            </a:r>
            <a:br>
              <a:rPr lang="en-US" b="1" dirty="0" smtClean="0"/>
            </a:br>
            <a:r>
              <a:rPr lang="en-US" dirty="0" smtClean="0"/>
              <a:t>The property has a style specified through CSS rules? </a:t>
            </a:r>
          </a:p>
          <a:p>
            <a:pPr marL="1028700" lvl="1" indent="-457200">
              <a:buFont typeface="+mj-lt"/>
              <a:buAutoNum type="arabicPeriod"/>
            </a:pPr>
            <a:r>
              <a:rPr lang="en-US" b="1" dirty="0" smtClean="0"/>
              <a:t>Inheritance</a:t>
            </a:r>
            <a:r>
              <a:rPr lang="en-US" dirty="0" smtClean="0"/>
              <a:t> </a:t>
            </a:r>
            <a:r>
              <a:rPr lang="en-US" b="1" dirty="0" smtClean="0"/>
              <a:t/>
            </a:r>
            <a:br>
              <a:rPr lang="en-US" b="1" dirty="0" smtClean="0"/>
            </a:br>
            <a:r>
              <a:rPr lang="en-US" dirty="0" smtClean="0"/>
              <a:t>The property can be inherited from the parent? </a:t>
            </a:r>
          </a:p>
          <a:p>
            <a:pPr marL="1028700" lvl="1" indent="-457200">
              <a:buFont typeface="+mj-lt"/>
              <a:buAutoNum type="arabicPeriod"/>
            </a:pPr>
            <a:r>
              <a:rPr lang="en-US" b="1" dirty="0" smtClean="0"/>
              <a:t>Default</a:t>
            </a:r>
            <a:r>
              <a:rPr lang="en-US" dirty="0" smtClean="0"/>
              <a:t> </a:t>
            </a:r>
            <a:br>
              <a:rPr lang="en-US" dirty="0" smtClean="0"/>
            </a:br>
            <a:r>
              <a:rPr lang="en-US" dirty="0" smtClean="0"/>
              <a:t>The property has the value given by the default </a:t>
            </a:r>
            <a:r>
              <a:rPr lang="en-US" dirty="0" err="1" smtClean="0"/>
              <a:t>stylesheet</a:t>
            </a:r>
            <a:r>
              <a:rPr lang="en-US"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4930" name="Rectangle 2"/>
          <p:cNvSpPr>
            <a:spLocks noGrp="1" noChangeArrowheads="1"/>
          </p:cNvSpPr>
          <p:nvPr>
            <p:ph type="title"/>
          </p:nvPr>
        </p:nvSpPr>
        <p:spPr/>
        <p:txBody>
          <a:bodyPr/>
          <a:lstStyle/>
          <a:p>
            <a:r>
              <a:rPr lang="it-IT"/>
              <a:t>Cascading</a:t>
            </a:r>
          </a:p>
        </p:txBody>
      </p:sp>
      <p:sp>
        <p:nvSpPr>
          <p:cNvPr id="124931" name="Rectangle 3"/>
          <p:cNvSpPr>
            <a:spLocks noGrp="1" noChangeArrowheads="1"/>
          </p:cNvSpPr>
          <p:nvPr>
            <p:ph type="body" idx="1"/>
          </p:nvPr>
        </p:nvSpPr>
        <p:spPr/>
        <p:txBody>
          <a:bodyPr>
            <a:normAutofit lnSpcReduction="10000"/>
          </a:bodyPr>
          <a:lstStyle/>
          <a:p>
            <a:r>
              <a:rPr lang="en-US" dirty="0" smtClean="0"/>
              <a:t>In a style sheet you can write several rules that match the same element (and it is often very useful). </a:t>
            </a:r>
          </a:p>
          <a:p>
            <a:r>
              <a:rPr lang="en-US" dirty="0" smtClean="0"/>
              <a:t>Moreover, CSS implicitly provides two other style sheets: </a:t>
            </a:r>
          </a:p>
          <a:p>
            <a:pPr lvl="1"/>
            <a:r>
              <a:rPr lang="en-US" dirty="0" smtClean="0"/>
              <a:t>The user style sheet. The user may provide style rules, such as the base font size. </a:t>
            </a:r>
          </a:p>
          <a:p>
            <a:pPr lvl="1"/>
            <a:r>
              <a:rPr lang="en-US" dirty="0" smtClean="0"/>
              <a:t>The  style sheet. Every browser should have its own default style sheet. </a:t>
            </a:r>
          </a:p>
          <a:p>
            <a:r>
              <a:rPr lang="en-US" dirty="0" smtClean="0"/>
              <a:t>When CSS calculates the value of </a:t>
            </a:r>
            <a:r>
              <a:rPr lang="en-US" i="1" dirty="0" smtClean="0"/>
              <a:t>each individual style property,</a:t>
            </a:r>
            <a:r>
              <a:rPr lang="en-US" dirty="0" smtClean="0"/>
              <a:t> it takes in consideration all the rules that match the element to be formatted in any style sheet, and selects one through a </a:t>
            </a:r>
            <a:r>
              <a:rPr lang="en-US" b="1" dirty="0" smtClean="0"/>
              <a:t>waterfall</a:t>
            </a:r>
            <a:r>
              <a:rPr lang="en-US" dirty="0" smtClean="0"/>
              <a:t> process.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9266" name="Rectangle 2"/>
          <p:cNvSpPr>
            <a:spLocks noGrp="1" noChangeArrowheads="1"/>
          </p:cNvSpPr>
          <p:nvPr>
            <p:ph type="title"/>
          </p:nvPr>
        </p:nvSpPr>
        <p:spPr/>
        <p:txBody>
          <a:bodyPr/>
          <a:lstStyle/>
          <a:p>
            <a:r>
              <a:rPr lang="it-IT" sz="3200" dirty="0" err="1"/>
              <a:t>Cascading</a:t>
            </a:r>
            <a:r>
              <a:rPr lang="it-IT" sz="3200" dirty="0"/>
              <a:t/>
            </a:r>
            <a:br>
              <a:rPr lang="it-IT" sz="3200" dirty="0"/>
            </a:br>
            <a:r>
              <a:rPr lang="it-IT" sz="2000" dirty="0" err="1" smtClean="0"/>
              <a:t>Selection</a:t>
            </a:r>
            <a:r>
              <a:rPr lang="it-IT" sz="2000" dirty="0" smtClean="0"/>
              <a:t> </a:t>
            </a:r>
            <a:r>
              <a:rPr lang="it-IT" sz="2000" dirty="0" err="1" smtClean="0"/>
              <a:t>Rules</a:t>
            </a:r>
            <a:endParaRPr lang="it-IT" sz="2000" dirty="0"/>
          </a:p>
        </p:txBody>
      </p:sp>
      <p:sp>
        <p:nvSpPr>
          <p:cNvPr id="139267" name="Rectangle 3"/>
          <p:cNvSpPr>
            <a:spLocks noGrp="1" noChangeArrowheads="1"/>
          </p:cNvSpPr>
          <p:nvPr>
            <p:ph type="body" idx="1"/>
          </p:nvPr>
        </p:nvSpPr>
        <p:spPr/>
        <p:txBody>
          <a:bodyPr>
            <a:normAutofit fontScale="85000" lnSpcReduction="20000"/>
          </a:bodyPr>
          <a:lstStyle/>
          <a:p>
            <a:r>
              <a:rPr lang="en-US" dirty="0" smtClean="0"/>
              <a:t>When multiple rules match the same element, the final value of each property is selected using the following procedure. </a:t>
            </a:r>
          </a:p>
          <a:p>
            <a:r>
              <a:rPr lang="en-US" b="1" dirty="0" smtClean="0"/>
              <a:t>Priority of Origin</a:t>
            </a:r>
            <a:r>
              <a:rPr lang="en-US" dirty="0" smtClean="0"/>
              <a:t> </a:t>
            </a:r>
          </a:p>
          <a:p>
            <a:pPr lvl="1"/>
            <a:r>
              <a:rPr lang="en-US" dirty="0" smtClean="0"/>
              <a:t>!important value from the user style sheet </a:t>
            </a:r>
          </a:p>
          <a:p>
            <a:pPr lvl="1"/>
            <a:r>
              <a:rPr lang="en-US" dirty="0" smtClean="0"/>
              <a:t>!important value! from the author style sheet</a:t>
            </a:r>
          </a:p>
          <a:p>
            <a:pPr lvl="1"/>
            <a:r>
              <a:rPr lang="en-US" dirty="0" smtClean="0"/>
              <a:t>value from the author style sheet</a:t>
            </a:r>
          </a:p>
          <a:p>
            <a:pPr lvl="1"/>
            <a:r>
              <a:rPr lang="en-US" dirty="0" smtClean="0"/>
              <a:t>value from </a:t>
            </a:r>
            <a:r>
              <a:rPr lang="en-US" dirty="0" err="1" smtClean="0"/>
              <a:t>tha</a:t>
            </a:r>
            <a:r>
              <a:rPr lang="en-US" dirty="0" smtClean="0"/>
              <a:t> user style sheet </a:t>
            </a:r>
          </a:p>
          <a:p>
            <a:pPr lvl="1"/>
            <a:r>
              <a:rPr lang="en-US" dirty="0" smtClean="0"/>
              <a:t>Default value from the browser style sheet </a:t>
            </a:r>
          </a:p>
          <a:p>
            <a:r>
              <a:rPr lang="en-US" b="1" dirty="0" smtClean="0"/>
              <a:t>Specificity</a:t>
            </a:r>
            <a:r>
              <a:rPr lang="en-US" dirty="0" smtClean="0"/>
              <a:t> </a:t>
            </a:r>
            <a:r>
              <a:rPr lang="en-US" i="1" dirty="0" smtClean="0"/>
              <a:t>(for properties with the same priority of origin)</a:t>
            </a:r>
            <a:r>
              <a:rPr lang="en-US" dirty="0" smtClean="0"/>
              <a:t> </a:t>
            </a:r>
          </a:p>
          <a:p>
            <a:pPr lvl="1"/>
            <a:r>
              <a:rPr lang="en-US" dirty="0" smtClean="0"/>
              <a:t>A selector that is more specific to a particular element takes precedence over a more generic one. </a:t>
            </a:r>
          </a:p>
          <a:p>
            <a:pPr lvl="1"/>
            <a:r>
              <a:rPr lang="en-US" dirty="0" smtClean="0"/>
              <a:t>In HTML, the rules included in the </a:t>
            </a:r>
            <a:r>
              <a:rPr lang="en-US" i="1" dirty="0" smtClean="0"/>
              <a:t>style</a:t>
            </a:r>
            <a:r>
              <a:rPr lang="en-US" dirty="0" smtClean="0"/>
              <a:t> attributes have the greatest specificity. </a:t>
            </a:r>
          </a:p>
          <a:p>
            <a:r>
              <a:rPr lang="en-US" b="1" dirty="0" smtClean="0"/>
              <a:t>Order</a:t>
            </a:r>
            <a:r>
              <a:rPr lang="en-US" dirty="0" smtClean="0"/>
              <a:t> </a:t>
            </a:r>
            <a:r>
              <a:rPr lang="en-US" i="1" dirty="0" smtClean="0"/>
              <a:t>(for properties with same priority of origin and specificity)</a:t>
            </a:r>
            <a:r>
              <a:rPr lang="en-US" dirty="0" smtClean="0"/>
              <a:t> </a:t>
            </a:r>
          </a:p>
          <a:p>
            <a:pPr lvl="1"/>
            <a:r>
              <a:rPr lang="en-US" dirty="0" smtClean="0"/>
              <a:t>A rule takes precedence over those that </a:t>
            </a:r>
            <a:r>
              <a:rPr lang="en-US" i="1" dirty="0" smtClean="0"/>
              <a:t>precede</a:t>
            </a:r>
            <a:r>
              <a:rPr lang="en-US" dirty="0" smtClean="0"/>
              <a:t> it.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8242" name="Rectangle 2"/>
          <p:cNvSpPr>
            <a:spLocks noGrp="1" noChangeArrowheads="1"/>
          </p:cNvSpPr>
          <p:nvPr>
            <p:ph type="title"/>
          </p:nvPr>
        </p:nvSpPr>
        <p:spPr/>
        <p:txBody>
          <a:bodyPr/>
          <a:lstStyle/>
          <a:p>
            <a:r>
              <a:rPr lang="it-IT" dirty="0" err="1" smtClean="0"/>
              <a:t>Inheritance</a:t>
            </a:r>
            <a:endParaRPr lang="it-IT" dirty="0"/>
          </a:p>
        </p:txBody>
      </p:sp>
      <p:sp>
        <p:nvSpPr>
          <p:cNvPr id="138243" name="Rectangle 3"/>
          <p:cNvSpPr>
            <a:spLocks noGrp="1" noChangeArrowheads="1"/>
          </p:cNvSpPr>
          <p:nvPr>
            <p:ph type="body" idx="1"/>
          </p:nvPr>
        </p:nvSpPr>
        <p:spPr/>
        <p:txBody>
          <a:bodyPr>
            <a:normAutofit lnSpcReduction="10000"/>
          </a:bodyPr>
          <a:lstStyle/>
          <a:p>
            <a:r>
              <a:rPr lang="en-US" dirty="0" smtClean="0"/>
              <a:t>Many properties (see the specification) are automatically </a:t>
            </a:r>
            <a:r>
              <a:rPr lang="en-US" i="1" dirty="0" smtClean="0"/>
              <a:t>inherited</a:t>
            </a:r>
            <a:r>
              <a:rPr lang="en-US" dirty="0" smtClean="0"/>
              <a:t> by the children of an element, if there are no specific rules that require a different value. </a:t>
            </a:r>
          </a:p>
          <a:p>
            <a:pPr lvl="1"/>
            <a:r>
              <a:rPr lang="en-US" dirty="0" smtClean="0"/>
              <a:t>This default behavior is very useful when creating complex style sheets. </a:t>
            </a:r>
          </a:p>
          <a:p>
            <a:pPr lvl="1"/>
            <a:r>
              <a:rPr lang="en-US" dirty="0" smtClean="0"/>
              <a:t>For example, if you specify a font for the P tag, all the tags contained therein (e.g., B) have the same font, unless a style is assigned to them (collectively or individually) that specifies a different font. </a:t>
            </a:r>
          </a:p>
          <a:p>
            <a:r>
              <a:rPr lang="en-US" dirty="0" smtClean="0"/>
              <a:t>It is also possible to force the inheritance of a property by specifying (where possible) the </a:t>
            </a:r>
            <a:r>
              <a:rPr lang="en-US" i="1" dirty="0" smtClean="0"/>
              <a:t>inherit</a:t>
            </a:r>
            <a:r>
              <a:rPr lang="en-US" dirty="0" smtClean="0"/>
              <a:t> keyword as the value of the property itself.</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Notes to the English Version</a:t>
            </a:r>
            <a:endParaRPr lang="it-IT" dirty="0"/>
          </a:p>
        </p:txBody>
      </p:sp>
      <p:sp>
        <p:nvSpPr>
          <p:cNvPr id="3" name="Segnaposto contenuto 2"/>
          <p:cNvSpPr>
            <a:spLocks noGrp="1"/>
          </p:cNvSpPr>
          <p:nvPr>
            <p:ph idx="1"/>
          </p:nvPr>
        </p:nvSpPr>
        <p:spPr/>
        <p:txBody>
          <a:bodyPr>
            <a:normAutofit/>
          </a:bodyPr>
          <a:lstStyle/>
          <a:p>
            <a:pPr algn="ctr">
              <a:buNone/>
            </a:pPr>
            <a:r>
              <a:rPr lang="en-US" i="1" dirty="0" smtClean="0"/>
              <a:t>These slides contain an English translation of the didactic material used in the Web Engineering course at University of L’Aquila, Italy.</a:t>
            </a:r>
          </a:p>
          <a:p>
            <a:pPr algn="ctr">
              <a:buNone/>
            </a:pPr>
            <a:r>
              <a:rPr lang="en-US" i="1" dirty="0" smtClean="0"/>
              <a:t>The slides were initially written in Italian, and the current translation is the first result of a long and complex adaptation work.</a:t>
            </a:r>
          </a:p>
          <a:p>
            <a:pPr algn="ctr">
              <a:buNone/>
            </a:pPr>
            <a:r>
              <a:rPr lang="en-US" i="1" dirty="0" smtClean="0"/>
              <a:t>Therefore, the slides may still contain some errors, typos and poorly readable statements.</a:t>
            </a:r>
          </a:p>
          <a:p>
            <a:pPr algn="ctr">
              <a:buNone/>
            </a:pPr>
            <a:r>
              <a:rPr lang="en-US" i="1" dirty="0" smtClean="0"/>
              <a:t>I’ll do my best to refine the language, but it takes time. </a:t>
            </a:r>
          </a:p>
          <a:p>
            <a:pPr algn="ctr">
              <a:buNone/>
            </a:pPr>
            <a:r>
              <a:rPr lang="en-US" i="1" dirty="0" smtClean="0"/>
              <a:t>Suggestions are always appreciated</a:t>
            </a:r>
            <a:r>
              <a:rPr lang="en-US" i="1" dirty="0" smtClean="0">
                <a:sym typeface="Wingdings" pitchFamily="2" charset="2"/>
              </a:rPr>
              <a:t>!</a:t>
            </a:r>
            <a:endParaRPr lang="en-US" i="1" dirty="0" smtClean="0"/>
          </a:p>
        </p:txBody>
      </p:sp>
      <p:sp>
        <p:nvSpPr>
          <p:cNvPr id="4" name="Segnaposto piè di pagina 3"/>
          <p:cNvSpPr>
            <a:spLocks noGrp="1"/>
          </p:cNvSpPr>
          <p:nvPr>
            <p:ph type="ftr" sz="quarter" idx="12"/>
          </p:nvPr>
        </p:nvSpPr>
        <p:spPr/>
        <p:txBody>
          <a:bodyPr/>
          <a:lstStyle/>
          <a:p>
            <a:r>
              <a:rPr lang="it-IT" smtClean="0"/>
              <a:t>CSS</a:t>
            </a:r>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3666" name="Rectangle 2"/>
          <p:cNvSpPr>
            <a:spLocks noGrp="1" noChangeArrowheads="1"/>
          </p:cNvSpPr>
          <p:nvPr>
            <p:ph type="title"/>
          </p:nvPr>
        </p:nvSpPr>
        <p:spPr/>
        <p:txBody>
          <a:bodyPr/>
          <a:lstStyle/>
          <a:p>
            <a:r>
              <a:rPr lang="it-IT" sz="3200" dirty="0" err="1" smtClean="0"/>
              <a:t>Basic</a:t>
            </a:r>
            <a:r>
              <a:rPr lang="it-IT" sz="3200" dirty="0" smtClean="0"/>
              <a:t> </a:t>
            </a:r>
            <a:r>
              <a:rPr lang="it-IT" sz="3200" dirty="0" err="1" smtClean="0"/>
              <a:t>Elements</a:t>
            </a:r>
            <a:r>
              <a:rPr lang="it-IT" sz="3200" dirty="0" smtClean="0"/>
              <a:t> </a:t>
            </a:r>
            <a:r>
              <a:rPr lang="it-IT" sz="3200" dirty="0" err="1" smtClean="0"/>
              <a:t>of</a:t>
            </a:r>
            <a:r>
              <a:rPr lang="it-IT" sz="3200" dirty="0" smtClean="0"/>
              <a:t> CSS </a:t>
            </a:r>
            <a:r>
              <a:rPr lang="it-IT" sz="3200" dirty="0"/>
              <a:t/>
            </a:r>
            <a:br>
              <a:rPr lang="it-IT" sz="3200" dirty="0"/>
            </a:br>
            <a:r>
              <a:rPr lang="it-IT" sz="2000" dirty="0" err="1" smtClean="0"/>
              <a:t>Measure</a:t>
            </a:r>
            <a:r>
              <a:rPr lang="it-IT" sz="2000" dirty="0" smtClean="0"/>
              <a:t> </a:t>
            </a:r>
            <a:r>
              <a:rPr lang="it-IT" sz="2000" dirty="0" err="1" smtClean="0"/>
              <a:t>Units</a:t>
            </a:r>
            <a:endParaRPr lang="it-IT" sz="2000" dirty="0"/>
          </a:p>
        </p:txBody>
      </p:sp>
      <p:sp>
        <p:nvSpPr>
          <p:cNvPr id="113667" name="Rectangle 3"/>
          <p:cNvSpPr>
            <a:spLocks noGrp="1" noChangeArrowheads="1"/>
          </p:cNvSpPr>
          <p:nvPr>
            <p:ph type="body" idx="1"/>
          </p:nvPr>
        </p:nvSpPr>
        <p:spPr/>
        <p:txBody>
          <a:bodyPr>
            <a:normAutofit fontScale="70000" lnSpcReduction="20000"/>
          </a:bodyPr>
          <a:lstStyle/>
          <a:p>
            <a:r>
              <a:rPr lang="en-US" dirty="0" smtClean="0"/>
              <a:t>The measures are expressed in the CSS language by numbers (also floating point and in some cases negative) immediately followed by the name of the measurement unit. </a:t>
            </a:r>
          </a:p>
          <a:p>
            <a:pPr lvl="1"/>
            <a:r>
              <a:rPr lang="en-US" dirty="0" smtClean="0"/>
              <a:t>Inserting a space between the number and the unit name usually makes the code unusable! </a:t>
            </a:r>
          </a:p>
          <a:p>
            <a:pPr lvl="1"/>
            <a:r>
              <a:rPr lang="en-US" dirty="0" smtClean="0"/>
              <a:t>The zero measure can be specified without a unit. </a:t>
            </a:r>
          </a:p>
          <a:p>
            <a:r>
              <a:rPr lang="en-US" dirty="0" smtClean="0"/>
              <a:t>There are two classes of units: </a:t>
            </a:r>
            <a:r>
              <a:rPr lang="en-US" i="1" dirty="0" smtClean="0"/>
              <a:t>relative</a:t>
            </a:r>
            <a:r>
              <a:rPr lang="en-US" dirty="0" smtClean="0"/>
              <a:t> and </a:t>
            </a:r>
            <a:r>
              <a:rPr lang="en-US" i="1" dirty="0" smtClean="0"/>
              <a:t>absolute.</a:t>
            </a:r>
            <a:r>
              <a:rPr lang="en-US" dirty="0" smtClean="0"/>
              <a:t> </a:t>
            </a:r>
          </a:p>
          <a:p>
            <a:r>
              <a:rPr lang="en-US" dirty="0" smtClean="0"/>
              <a:t>The </a:t>
            </a:r>
            <a:r>
              <a:rPr lang="en-US" i="1" dirty="0" smtClean="0"/>
              <a:t>relative</a:t>
            </a:r>
            <a:r>
              <a:rPr lang="en-US" dirty="0" smtClean="0"/>
              <a:t> </a:t>
            </a:r>
            <a:r>
              <a:rPr lang="en-US" i="1" dirty="0" smtClean="0"/>
              <a:t>units</a:t>
            </a:r>
            <a:r>
              <a:rPr lang="en-US" dirty="0" smtClean="0"/>
              <a:t> are </a:t>
            </a:r>
            <a:r>
              <a:rPr lang="en-US" b="1" dirty="0" err="1" smtClean="0"/>
              <a:t>em</a:t>
            </a:r>
            <a:r>
              <a:rPr lang="en-US" dirty="0" smtClean="0"/>
              <a:t> (current font-size), </a:t>
            </a:r>
            <a:r>
              <a:rPr lang="en-US" b="1" dirty="0" smtClean="0"/>
              <a:t>ex</a:t>
            </a:r>
            <a:r>
              <a:rPr lang="en-US" dirty="0" smtClean="0"/>
              <a:t> (current x-height) and </a:t>
            </a:r>
            <a:r>
              <a:rPr lang="en-US" b="1" dirty="0" err="1" smtClean="0"/>
              <a:t>px</a:t>
            </a:r>
            <a:r>
              <a:rPr lang="en-US" dirty="0" smtClean="0"/>
              <a:t> (device pixels). </a:t>
            </a:r>
          </a:p>
          <a:p>
            <a:pPr lvl="1"/>
            <a:r>
              <a:rPr lang="en-US" dirty="0" smtClean="0"/>
              <a:t>Relative units are very useful if you want to automatically adjust sizes based on the output device and its settings (e.g., printer or browser with various font sizes) </a:t>
            </a:r>
          </a:p>
          <a:p>
            <a:r>
              <a:rPr lang="en-US" dirty="0" smtClean="0"/>
              <a:t>The </a:t>
            </a:r>
            <a:r>
              <a:rPr lang="en-US" i="1" dirty="0" smtClean="0"/>
              <a:t>absolute</a:t>
            </a:r>
            <a:r>
              <a:rPr lang="en-US" dirty="0" smtClean="0"/>
              <a:t> units are </a:t>
            </a:r>
            <a:r>
              <a:rPr lang="en-US" b="1" dirty="0" smtClean="0"/>
              <a:t>in</a:t>
            </a:r>
            <a:r>
              <a:rPr lang="en-US" dirty="0" smtClean="0"/>
              <a:t> (inches), </a:t>
            </a:r>
            <a:r>
              <a:rPr lang="en-US" b="1" dirty="0" smtClean="0"/>
              <a:t>cm</a:t>
            </a:r>
            <a:r>
              <a:rPr lang="en-US" dirty="0" smtClean="0"/>
              <a:t> (centimeters), </a:t>
            </a:r>
            <a:r>
              <a:rPr lang="en-US" b="1" dirty="0" smtClean="0"/>
              <a:t>mm</a:t>
            </a:r>
            <a:r>
              <a:rPr lang="en-US" dirty="0" smtClean="0"/>
              <a:t> (millimeters), </a:t>
            </a:r>
            <a:r>
              <a:rPr lang="en-US" b="1" dirty="0" smtClean="0"/>
              <a:t>pt</a:t>
            </a:r>
            <a:r>
              <a:rPr lang="en-US" dirty="0" smtClean="0"/>
              <a:t> (points = 1/72 of an inch), </a:t>
            </a:r>
            <a:r>
              <a:rPr lang="en-US" b="1" dirty="0" smtClean="0"/>
              <a:t>pc</a:t>
            </a:r>
            <a:r>
              <a:rPr lang="en-US" dirty="0" smtClean="0"/>
              <a:t> (picas = 12 points). </a:t>
            </a:r>
          </a:p>
          <a:p>
            <a:pPr lvl="1"/>
            <a:r>
              <a:rPr lang="en-US" dirty="0" smtClean="0"/>
              <a:t>They are useful only when the output device is unique and precisely defined. </a:t>
            </a:r>
          </a:p>
          <a:p>
            <a:r>
              <a:rPr lang="en-US" dirty="0" smtClean="0"/>
              <a:t>In many cases, the measures can also be expressed as </a:t>
            </a:r>
            <a:r>
              <a:rPr lang="en-US" i="1" dirty="0" smtClean="0"/>
              <a:t>percentages.</a:t>
            </a:r>
            <a:r>
              <a:rPr lang="en-US" dirty="0" smtClean="0"/>
              <a:t> The reference measurement is usually the same property of the container element.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0834" name="Rectangle 2"/>
          <p:cNvSpPr>
            <a:spLocks noGrp="1" noChangeArrowheads="1"/>
          </p:cNvSpPr>
          <p:nvPr>
            <p:ph type="title"/>
          </p:nvPr>
        </p:nvSpPr>
        <p:spPr/>
        <p:txBody>
          <a:bodyPr/>
          <a:lstStyle/>
          <a:p>
            <a:r>
              <a:rPr lang="it-IT" sz="3200" dirty="0" err="1" smtClean="0"/>
              <a:t>Basic</a:t>
            </a:r>
            <a:r>
              <a:rPr lang="it-IT" sz="3200" dirty="0" smtClean="0"/>
              <a:t> </a:t>
            </a:r>
            <a:r>
              <a:rPr lang="it-IT" sz="3200" dirty="0" err="1" smtClean="0"/>
              <a:t>Elements</a:t>
            </a:r>
            <a:r>
              <a:rPr lang="it-IT" sz="3200" dirty="0" smtClean="0"/>
              <a:t> </a:t>
            </a:r>
            <a:r>
              <a:rPr lang="it-IT" sz="3200" dirty="0" err="1" smtClean="0"/>
              <a:t>of</a:t>
            </a:r>
            <a:r>
              <a:rPr lang="it-IT" sz="3200" dirty="0" smtClean="0"/>
              <a:t> CSS </a:t>
            </a:r>
            <a:r>
              <a:rPr lang="it-IT" sz="3200" dirty="0"/>
              <a:t/>
            </a:r>
            <a:br>
              <a:rPr lang="it-IT" sz="3200" dirty="0"/>
            </a:br>
            <a:r>
              <a:rPr lang="it-IT" sz="2000" dirty="0" err="1" smtClean="0"/>
              <a:t>Colors</a:t>
            </a:r>
            <a:endParaRPr lang="it-IT" sz="2000" dirty="0"/>
          </a:p>
        </p:txBody>
      </p:sp>
      <p:sp>
        <p:nvSpPr>
          <p:cNvPr id="120835" name="Rectangle 3"/>
          <p:cNvSpPr>
            <a:spLocks noGrp="1" noChangeArrowheads="1"/>
          </p:cNvSpPr>
          <p:nvPr>
            <p:ph type="body" idx="1"/>
          </p:nvPr>
        </p:nvSpPr>
        <p:spPr/>
        <p:txBody>
          <a:bodyPr>
            <a:normAutofit fontScale="77500" lnSpcReduction="20000"/>
          </a:bodyPr>
          <a:lstStyle/>
          <a:p>
            <a:r>
              <a:rPr lang="en-US" dirty="0" smtClean="0"/>
              <a:t>The colors can be defined in the CSS via the numerical RGB specification or through their own name. </a:t>
            </a:r>
          </a:p>
          <a:p>
            <a:r>
              <a:rPr lang="en-US" dirty="0" smtClean="0"/>
              <a:t>The </a:t>
            </a:r>
            <a:r>
              <a:rPr lang="en-US" i="1" dirty="0" smtClean="0"/>
              <a:t>RGB specification</a:t>
            </a:r>
            <a:r>
              <a:rPr lang="en-US" dirty="0" smtClean="0"/>
              <a:t> allows you to define any RGB color through the value of its three components </a:t>
            </a:r>
            <a:r>
              <a:rPr lang="en-US" i="1" dirty="0" smtClean="0"/>
              <a:t>red, green</a:t>
            </a:r>
            <a:r>
              <a:rPr lang="en-US" dirty="0" smtClean="0"/>
              <a:t> and </a:t>
            </a:r>
            <a:r>
              <a:rPr lang="en-US" i="1" dirty="0" smtClean="0"/>
              <a:t>blue.</a:t>
            </a:r>
            <a:r>
              <a:rPr lang="en-US" dirty="0" smtClean="0"/>
              <a:t> </a:t>
            </a:r>
          </a:p>
          <a:p>
            <a:r>
              <a:rPr lang="en-US" i="1" dirty="0" smtClean="0"/>
              <a:t>RGB hexadecimal strings</a:t>
            </a:r>
            <a:r>
              <a:rPr lang="en-US" dirty="0" smtClean="0"/>
              <a:t> have the form </a:t>
            </a:r>
            <a:r>
              <a:rPr lang="en-US" b="1" dirty="0" smtClean="0"/>
              <a:t>#RRGGBB,</a:t>
            </a:r>
            <a:r>
              <a:rPr lang="en-US" dirty="0" smtClean="0"/>
              <a:t> where each pair of digits represents the hexadecimal value of the corresponding component. </a:t>
            </a:r>
          </a:p>
          <a:p>
            <a:pPr lvl="1"/>
            <a:r>
              <a:rPr lang="en-US" dirty="0" smtClean="0"/>
              <a:t>The short form </a:t>
            </a:r>
            <a:r>
              <a:rPr lang="en-US" b="1" dirty="0" smtClean="0"/>
              <a:t>#RGB</a:t>
            </a:r>
            <a:r>
              <a:rPr lang="en-US" dirty="0" smtClean="0"/>
              <a:t> is the number where each component has the value of the corresponding digit repeated twice. </a:t>
            </a:r>
          </a:p>
          <a:p>
            <a:r>
              <a:rPr lang="en-US" i="1" dirty="0" smtClean="0"/>
              <a:t>RGB decimal strings</a:t>
            </a:r>
            <a:r>
              <a:rPr lang="en-US" dirty="0" smtClean="0"/>
              <a:t> are obtained using the construct </a:t>
            </a:r>
            <a:r>
              <a:rPr lang="en-US" b="1" dirty="0" err="1" smtClean="0"/>
              <a:t>rgb</a:t>
            </a:r>
            <a:r>
              <a:rPr lang="en-US" b="1" dirty="0" smtClean="0"/>
              <a:t>(R, G, B),</a:t>
            </a:r>
            <a:r>
              <a:rPr lang="en-US" dirty="0" smtClean="0"/>
              <a:t> where R, G and B are numbers between 0 and 255 or percentages (i.e., fractions of the maximum 255). </a:t>
            </a:r>
          </a:p>
          <a:p>
            <a:r>
              <a:rPr lang="en-US" dirty="0"/>
              <a:t>Finally, the colors for which a name is defined are</a:t>
            </a:r>
            <a:r>
              <a:rPr lang="it-IT" dirty="0"/>
              <a:t> </a:t>
            </a:r>
            <a:r>
              <a:rPr lang="it-IT" b="1" dirty="0" err="1"/>
              <a:t>maroon</a:t>
            </a:r>
            <a:r>
              <a:rPr lang="it-IT" dirty="0"/>
              <a:t> (#800000), </a:t>
            </a:r>
            <a:r>
              <a:rPr lang="it-IT" b="1" dirty="0" err="1"/>
              <a:t>red</a:t>
            </a:r>
            <a:r>
              <a:rPr lang="it-IT" dirty="0"/>
              <a:t> (#ff0000), </a:t>
            </a:r>
            <a:r>
              <a:rPr lang="it-IT" b="1" dirty="0" err="1"/>
              <a:t>orange</a:t>
            </a:r>
            <a:r>
              <a:rPr lang="it-IT" dirty="0"/>
              <a:t> (#ffA500), </a:t>
            </a:r>
            <a:r>
              <a:rPr lang="it-IT" b="1" dirty="0"/>
              <a:t>yellow</a:t>
            </a:r>
            <a:r>
              <a:rPr lang="it-IT" dirty="0"/>
              <a:t> (#ffff00), </a:t>
            </a:r>
            <a:r>
              <a:rPr lang="it-IT" b="1" dirty="0"/>
              <a:t>olive</a:t>
            </a:r>
            <a:r>
              <a:rPr lang="it-IT" dirty="0"/>
              <a:t> (#808000), </a:t>
            </a:r>
            <a:r>
              <a:rPr lang="it-IT" b="1" dirty="0" err="1"/>
              <a:t>purple</a:t>
            </a:r>
            <a:r>
              <a:rPr lang="it-IT" dirty="0"/>
              <a:t> (#800080), </a:t>
            </a:r>
            <a:r>
              <a:rPr lang="it-IT" b="1" dirty="0" err="1"/>
              <a:t>fuchsia</a:t>
            </a:r>
            <a:r>
              <a:rPr lang="it-IT" dirty="0"/>
              <a:t> (#ff00ff), </a:t>
            </a:r>
            <a:r>
              <a:rPr lang="it-IT" b="1" dirty="0" err="1"/>
              <a:t>white</a:t>
            </a:r>
            <a:r>
              <a:rPr lang="it-IT" dirty="0"/>
              <a:t> </a:t>
            </a:r>
            <a:r>
              <a:rPr lang="it-IT" dirty="0" err="1"/>
              <a:t>#ffffff</a:t>
            </a:r>
            <a:r>
              <a:rPr lang="it-IT" dirty="0"/>
              <a:t>, </a:t>
            </a:r>
            <a:r>
              <a:rPr lang="it-IT" b="1" dirty="0"/>
              <a:t>lime</a:t>
            </a:r>
            <a:r>
              <a:rPr lang="it-IT" dirty="0"/>
              <a:t> (#00ff00), </a:t>
            </a:r>
            <a:r>
              <a:rPr lang="it-IT" b="1" dirty="0"/>
              <a:t>green</a:t>
            </a:r>
            <a:r>
              <a:rPr lang="it-IT" dirty="0"/>
              <a:t> (#008000), </a:t>
            </a:r>
            <a:r>
              <a:rPr lang="it-IT" b="1" dirty="0" err="1"/>
              <a:t>navy</a:t>
            </a:r>
            <a:r>
              <a:rPr lang="it-IT" dirty="0"/>
              <a:t> (#000080), </a:t>
            </a:r>
            <a:r>
              <a:rPr lang="it-IT" b="1" dirty="0" err="1"/>
              <a:t>blue</a:t>
            </a:r>
            <a:r>
              <a:rPr lang="it-IT" dirty="0"/>
              <a:t> (#0000ff), </a:t>
            </a:r>
            <a:r>
              <a:rPr lang="it-IT" b="1" dirty="0" err="1"/>
              <a:t>aqua</a:t>
            </a:r>
            <a:r>
              <a:rPr lang="it-IT" dirty="0"/>
              <a:t> (#00ffff), </a:t>
            </a:r>
            <a:r>
              <a:rPr lang="it-IT" b="1" dirty="0" err="1"/>
              <a:t>teal</a:t>
            </a:r>
            <a:r>
              <a:rPr lang="it-IT" dirty="0"/>
              <a:t> (#008080), </a:t>
            </a:r>
            <a:r>
              <a:rPr lang="it-IT" b="1" dirty="0" err="1"/>
              <a:t>black</a:t>
            </a:r>
            <a:r>
              <a:rPr lang="it-IT" dirty="0"/>
              <a:t> (#000000), </a:t>
            </a:r>
            <a:r>
              <a:rPr lang="it-IT" b="1" dirty="0"/>
              <a:t>silver</a:t>
            </a:r>
            <a:r>
              <a:rPr lang="it-IT" dirty="0"/>
              <a:t> (#c0c0c0) </a:t>
            </a:r>
            <a:r>
              <a:rPr lang="it-IT" dirty="0" smtClean="0"/>
              <a:t>and </a:t>
            </a:r>
            <a:r>
              <a:rPr lang="it-IT" b="1" dirty="0" err="1"/>
              <a:t>gray</a:t>
            </a:r>
            <a:r>
              <a:rPr lang="it-IT" dirty="0"/>
              <a:t> (#808080)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8786" name="Rectangle 2"/>
          <p:cNvSpPr>
            <a:spLocks noGrp="1" noChangeArrowheads="1"/>
          </p:cNvSpPr>
          <p:nvPr>
            <p:ph type="title"/>
          </p:nvPr>
        </p:nvSpPr>
        <p:spPr/>
        <p:txBody>
          <a:bodyPr/>
          <a:lstStyle/>
          <a:p>
            <a:r>
              <a:rPr lang="it-IT" sz="3200" dirty="0" err="1" smtClean="0"/>
              <a:t>Basic</a:t>
            </a:r>
            <a:r>
              <a:rPr lang="it-IT" sz="3200" dirty="0" smtClean="0"/>
              <a:t> </a:t>
            </a:r>
            <a:r>
              <a:rPr lang="it-IT" sz="3200" dirty="0" err="1" smtClean="0"/>
              <a:t>Elements</a:t>
            </a:r>
            <a:r>
              <a:rPr lang="it-IT" sz="3200" dirty="0" smtClean="0"/>
              <a:t> </a:t>
            </a:r>
            <a:r>
              <a:rPr lang="it-IT" sz="3200" dirty="0" err="1" smtClean="0"/>
              <a:t>of</a:t>
            </a:r>
            <a:r>
              <a:rPr lang="it-IT" sz="3200" dirty="0" smtClean="0"/>
              <a:t> CSS </a:t>
            </a:r>
            <a:r>
              <a:rPr lang="it-IT" sz="3200" dirty="0"/>
              <a:t/>
            </a:r>
            <a:br>
              <a:rPr lang="it-IT" sz="3200" dirty="0"/>
            </a:br>
            <a:r>
              <a:rPr lang="it-IT" sz="2000" dirty="0" err="1"/>
              <a:t>Shortand</a:t>
            </a:r>
            <a:r>
              <a:rPr lang="it-IT" sz="2000" dirty="0"/>
              <a:t> </a:t>
            </a:r>
            <a:r>
              <a:rPr lang="it-IT" sz="2000" dirty="0" err="1"/>
              <a:t>Properties</a:t>
            </a:r>
            <a:endParaRPr lang="it-IT" sz="2000" dirty="0"/>
          </a:p>
        </p:txBody>
      </p:sp>
      <p:sp>
        <p:nvSpPr>
          <p:cNvPr id="118787" name="Rectangle 3"/>
          <p:cNvSpPr>
            <a:spLocks noGrp="1" noChangeArrowheads="1"/>
          </p:cNvSpPr>
          <p:nvPr>
            <p:ph type="body" idx="1"/>
          </p:nvPr>
        </p:nvSpPr>
        <p:spPr/>
        <p:txBody>
          <a:bodyPr/>
          <a:lstStyle/>
          <a:p>
            <a:r>
              <a:rPr lang="en-US" sz="2000" dirty="0" smtClean="0"/>
              <a:t>The CSS language has many properties that are often set in a group, such as the three properties that define a border (color, width, style) or the font properties(family, size, weight, ...). </a:t>
            </a:r>
          </a:p>
          <a:p>
            <a:r>
              <a:rPr lang="en-US" sz="2000" dirty="0" smtClean="0"/>
              <a:t>For this reason, there are also the so-called </a:t>
            </a:r>
            <a:r>
              <a:rPr lang="en-US" sz="2000" i="1" dirty="0" err="1" smtClean="0"/>
              <a:t>shortand</a:t>
            </a:r>
            <a:r>
              <a:rPr lang="en-US" sz="2000" dirty="0" smtClean="0"/>
              <a:t> properties, which allow, with their particular syntax, to set in a single operation the values ​​of several properties. </a:t>
            </a:r>
          </a:p>
          <a:p>
            <a:r>
              <a:rPr lang="en-US" sz="2000" dirty="0" smtClean="0"/>
              <a:t>In a shorthand property the values ​​of each “component” property are simply separated by a space. The order is not usually significant, because there is no ambiguity in the language. </a:t>
            </a:r>
          </a:p>
          <a:p>
            <a:pPr lvl="1"/>
            <a:r>
              <a:rPr lang="en-US" sz="1600" dirty="0" smtClean="0"/>
              <a:t>If one or more properties are omitted in the shorthand notation, their value is set to the default one. </a:t>
            </a:r>
          </a:p>
          <a:p>
            <a:r>
              <a:rPr lang="en-US" sz="2000" dirty="0" smtClean="0"/>
              <a:t>For example, the CSS font property can be used to set all the font-style font-variant, font-weight, font-size, line-height and font-family </a:t>
            </a:r>
            <a:r>
              <a:rPr lang="en-US" sz="2000" dirty="0" err="1" smtClean="0"/>
              <a:t>peoperties</a:t>
            </a:r>
            <a:r>
              <a:rPr lang="en-US" sz="2000" dirty="0" smtClean="0"/>
              <a:t>.</a:t>
            </a:r>
            <a:endParaRPr lang="it-IT"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47106" name="Rectangle 2"/>
          <p:cNvSpPr>
            <a:spLocks noGrp="1" noChangeArrowheads="1"/>
          </p:cNvSpPr>
          <p:nvPr>
            <p:ph type="title"/>
          </p:nvPr>
        </p:nvSpPr>
        <p:spPr/>
        <p:txBody>
          <a:bodyPr/>
          <a:lstStyle/>
          <a:p>
            <a:r>
              <a:rPr lang="it-IT" dirty="0" err="1" smtClean="0"/>
              <a:t>Borders</a:t>
            </a:r>
            <a:endParaRPr lang="it-IT" dirty="0"/>
          </a:p>
        </p:txBody>
      </p:sp>
      <p:sp>
        <p:nvSpPr>
          <p:cNvPr id="47107" name="Rectangle 3"/>
          <p:cNvSpPr>
            <a:spLocks noGrp="1" noChangeArrowheads="1"/>
          </p:cNvSpPr>
          <p:nvPr>
            <p:ph type="body" idx="1"/>
          </p:nvPr>
        </p:nvSpPr>
        <p:spPr/>
        <p:txBody>
          <a:bodyPr>
            <a:normAutofit lnSpcReduction="10000"/>
          </a:bodyPr>
          <a:lstStyle/>
          <a:p>
            <a:r>
              <a:rPr lang="en-US" sz="2000" dirty="0" smtClean="0"/>
              <a:t>Most items can have a border on the four sides of their boxes. Each border can have different characteristics (color, thickness, style). It is also possible, for table cell borders, to specify how neighboring edges should be combined. </a:t>
            </a:r>
          </a:p>
          <a:p>
            <a:r>
              <a:rPr lang="en-US" sz="2000" dirty="0" smtClean="0"/>
              <a:t>Note: table borders specified through CSS are independent from those shown by the </a:t>
            </a:r>
            <a:r>
              <a:rPr lang="en-US" sz="2000" i="1" dirty="0" smtClean="0"/>
              <a:t>border</a:t>
            </a:r>
            <a:r>
              <a:rPr lang="en-US" sz="2000" dirty="0" smtClean="0"/>
              <a:t> attribute of &lt;table&gt;. </a:t>
            </a:r>
          </a:p>
          <a:p>
            <a:r>
              <a:rPr lang="en-US" sz="2000" dirty="0" smtClean="0"/>
              <a:t>The border color can be specified by symbolic names (e.g., white), or through their RGB components in hex ​​(e.g., #FFFFFF) or decimal (e.g., </a:t>
            </a:r>
            <a:r>
              <a:rPr lang="en-US" sz="2000" dirty="0" err="1" smtClean="0"/>
              <a:t>rgb</a:t>
            </a:r>
            <a:r>
              <a:rPr lang="en-US" sz="2000" dirty="0" smtClean="0"/>
              <a:t>(255,255,255)) form </a:t>
            </a:r>
          </a:p>
          <a:p>
            <a:r>
              <a:rPr lang="en-US" sz="2000" dirty="0" smtClean="0"/>
              <a:t>The border thickness is a value that can be specified in any of the measurement units understood by CSS (e.g., </a:t>
            </a:r>
            <a:r>
              <a:rPr lang="en-US" sz="2000" dirty="0" err="1" smtClean="0"/>
              <a:t>px</a:t>
            </a:r>
            <a:r>
              <a:rPr lang="en-US" sz="2000" dirty="0" smtClean="0"/>
              <a:t>, pt, mm, ...) </a:t>
            </a:r>
          </a:p>
          <a:p>
            <a:r>
              <a:rPr lang="en-US" sz="2000" dirty="0" smtClean="0"/>
              <a:t>The main styles for the borders are </a:t>
            </a:r>
            <a:r>
              <a:rPr lang="en-US" sz="2000" i="1" dirty="0" smtClean="0"/>
              <a:t>dotted</a:t>
            </a:r>
            <a:r>
              <a:rPr lang="en-US" sz="2000" dirty="0" smtClean="0"/>
              <a:t>, </a:t>
            </a:r>
            <a:r>
              <a:rPr lang="en-US" sz="2000" i="1" dirty="0" smtClean="0"/>
              <a:t>dashed</a:t>
            </a:r>
            <a:r>
              <a:rPr lang="en-US" sz="2000" dirty="0" smtClean="0"/>
              <a:t>, </a:t>
            </a:r>
            <a:r>
              <a:rPr lang="en-US" sz="2000" i="1" dirty="0" smtClean="0"/>
              <a:t>solid</a:t>
            </a:r>
            <a:r>
              <a:rPr lang="en-US" sz="2000" dirty="0" smtClean="0"/>
              <a:t>, </a:t>
            </a:r>
            <a:r>
              <a:rPr lang="en-US" sz="2000" i="1" dirty="0" smtClean="0"/>
              <a:t>double</a:t>
            </a:r>
            <a:r>
              <a:rPr lang="en-US" sz="2000" dirty="0" smtClean="0"/>
              <a:t>, </a:t>
            </a:r>
            <a:r>
              <a:rPr lang="en-US" sz="2000" i="1" dirty="0" smtClean="0"/>
              <a:t>groove</a:t>
            </a:r>
            <a:r>
              <a:rPr lang="en-US" sz="2000" dirty="0" smtClean="0"/>
              <a:t>, </a:t>
            </a:r>
            <a:r>
              <a:rPr lang="en-US" sz="2000" i="1" dirty="0" smtClean="0"/>
              <a:t>ridge</a:t>
            </a:r>
            <a:r>
              <a:rPr lang="en-US" sz="2000" dirty="0" smtClean="0"/>
              <a:t>, </a:t>
            </a:r>
            <a:r>
              <a:rPr lang="en-US" sz="2000" i="1" dirty="0" smtClean="0"/>
              <a:t>inset</a:t>
            </a:r>
            <a:r>
              <a:rPr lang="en-US" sz="2000" dirty="0" smtClean="0"/>
              <a:t>, </a:t>
            </a:r>
            <a:r>
              <a:rPr lang="en-US" sz="2000" i="1" dirty="0" smtClean="0"/>
              <a:t>outset</a:t>
            </a:r>
            <a:r>
              <a:rPr lang="en-US" sz="2000" dirty="0" smtClean="0"/>
              <a:t>. However, most browsers only support solid, dotted and dashed styles.</a:t>
            </a:r>
          </a:p>
          <a:p>
            <a:r>
              <a:rPr lang="en-US" sz="2000" dirty="0" smtClean="0"/>
              <a:t>For all of the border properties there exist </a:t>
            </a:r>
            <a:r>
              <a:rPr lang="en-US" sz="2000" dirty="0" err="1" smtClean="0"/>
              <a:t>shorthands</a:t>
            </a:r>
            <a:r>
              <a:rPr lang="en-US" sz="2000" dirty="0" smtClean="0"/>
              <a:t> that allow one to set the same values ​​for all sides at once and/or specify the three properties (color, thickness, style) with a single statement. </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0594" name="Rectangle 2"/>
          <p:cNvSpPr>
            <a:spLocks noGrp="1" noChangeArrowheads="1"/>
          </p:cNvSpPr>
          <p:nvPr>
            <p:ph type="title"/>
          </p:nvPr>
        </p:nvSpPr>
        <p:spPr/>
        <p:txBody>
          <a:bodyPr/>
          <a:lstStyle/>
          <a:p>
            <a:r>
              <a:rPr lang="it-IT" sz="3200" dirty="0" err="1" smtClean="0"/>
              <a:t>Borders</a:t>
            </a:r>
            <a:r>
              <a:rPr lang="it-IT" sz="3200" dirty="0"/>
              <a:t/>
            </a:r>
            <a:br>
              <a:rPr lang="it-IT" sz="3200" dirty="0"/>
            </a:br>
            <a:r>
              <a:rPr lang="it-IT" sz="2000" dirty="0" smtClean="0"/>
              <a:t>CSS </a:t>
            </a:r>
            <a:r>
              <a:rPr lang="it-IT" sz="2000" dirty="0" err="1" smtClean="0"/>
              <a:t>Properties</a:t>
            </a:r>
            <a:endParaRPr lang="it-IT" sz="2000" dirty="0"/>
          </a:p>
        </p:txBody>
      </p:sp>
      <p:sp>
        <p:nvSpPr>
          <p:cNvPr id="110595" name="Rectangle 3"/>
          <p:cNvSpPr>
            <a:spLocks noGrp="1" noChangeArrowheads="1"/>
          </p:cNvSpPr>
          <p:nvPr>
            <p:ph type="body" idx="1"/>
          </p:nvPr>
        </p:nvSpPr>
        <p:spPr/>
        <p:txBody>
          <a:bodyPr/>
          <a:lstStyle/>
          <a:p>
            <a:pPr>
              <a:lnSpc>
                <a:spcPct val="80000"/>
              </a:lnSpc>
            </a:pPr>
            <a:r>
              <a:rPr lang="en-US" sz="2400" dirty="0"/>
              <a:t>border (border-top, border-right, border-bottom, border-left)</a:t>
            </a:r>
          </a:p>
          <a:p>
            <a:pPr lvl="1">
              <a:lnSpc>
                <a:spcPct val="8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dirty="0" smtClean="0"/>
              <a:t>{</a:t>
            </a:r>
            <a:r>
              <a:rPr lang="en-US" sz="2000" i="1" dirty="0" smtClean="0"/>
              <a:t>width, style, color</a:t>
            </a:r>
            <a:r>
              <a:rPr lang="en-US" sz="2000" dirty="0" smtClean="0"/>
              <a:t>} </a:t>
            </a:r>
            <a:endParaRPr lang="en-US" sz="2000" dirty="0"/>
          </a:p>
          <a:p>
            <a:pPr>
              <a:lnSpc>
                <a:spcPct val="80000"/>
              </a:lnSpc>
            </a:pPr>
            <a:r>
              <a:rPr lang="en-US" sz="2400" dirty="0"/>
              <a:t>border-color (border-top-</a:t>
            </a:r>
            <a:r>
              <a:rPr lang="en-US" sz="2400" dirty="0" err="1"/>
              <a:t>color,border</a:t>
            </a:r>
            <a:r>
              <a:rPr lang="en-US" sz="2400" dirty="0"/>
              <a:t>-right-</a:t>
            </a:r>
            <a:r>
              <a:rPr lang="en-US" sz="2400" dirty="0" err="1"/>
              <a:t>color,border</a:t>
            </a:r>
            <a:r>
              <a:rPr lang="en-US" sz="2400" dirty="0"/>
              <a:t>-bottom-</a:t>
            </a:r>
            <a:r>
              <a:rPr lang="en-US" sz="2400" dirty="0" err="1"/>
              <a:t>color,border</a:t>
            </a:r>
            <a:r>
              <a:rPr lang="en-US" sz="2400" dirty="0"/>
              <a:t>-left-color)</a:t>
            </a:r>
          </a:p>
          <a:p>
            <a:pPr lvl="1">
              <a:lnSpc>
                <a:spcPct val="8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smtClean="0"/>
              <a:t>color </a:t>
            </a:r>
            <a:r>
              <a:rPr lang="en-US" sz="2000" i="1" dirty="0"/>
              <a:t>| </a:t>
            </a:r>
            <a:r>
              <a:rPr lang="en-US" sz="2000" dirty="0"/>
              <a:t>transparent</a:t>
            </a:r>
            <a:endParaRPr lang="it-IT" sz="2000" dirty="0"/>
          </a:p>
          <a:p>
            <a:pPr>
              <a:lnSpc>
                <a:spcPct val="80000"/>
              </a:lnSpc>
            </a:pPr>
            <a:r>
              <a:rPr lang="en-US" sz="2400" dirty="0"/>
              <a:t>border-style (border-top-</a:t>
            </a:r>
            <a:r>
              <a:rPr lang="en-US" sz="2400" dirty="0" err="1"/>
              <a:t>style,border</a:t>
            </a:r>
            <a:r>
              <a:rPr lang="en-US" sz="2400" dirty="0"/>
              <a:t>-right-</a:t>
            </a:r>
            <a:r>
              <a:rPr lang="en-US" sz="2400" dirty="0" err="1"/>
              <a:t>style,border</a:t>
            </a:r>
            <a:r>
              <a:rPr lang="en-US" sz="2400" dirty="0"/>
              <a:t>-bottom-</a:t>
            </a:r>
            <a:r>
              <a:rPr lang="en-US" sz="2400" dirty="0" err="1"/>
              <a:t>style,border</a:t>
            </a:r>
            <a:r>
              <a:rPr lang="en-US" sz="2400" dirty="0"/>
              <a:t>-left-style)</a:t>
            </a:r>
          </a:p>
          <a:p>
            <a:pPr lvl="1">
              <a:lnSpc>
                <a:spcPct val="8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b="1" dirty="0"/>
              <a:t>none</a:t>
            </a:r>
            <a:r>
              <a:rPr lang="en-US" sz="2000" dirty="0"/>
              <a:t> | </a:t>
            </a:r>
            <a:r>
              <a:rPr lang="en-US" sz="2000" i="1" dirty="0" smtClean="0"/>
              <a:t>border style name</a:t>
            </a:r>
            <a:r>
              <a:rPr lang="en-US" sz="2000" dirty="0" smtClean="0"/>
              <a:t>| </a:t>
            </a:r>
            <a:r>
              <a:rPr lang="en-US" sz="2000" dirty="0"/>
              <a:t>inherit</a:t>
            </a:r>
            <a:endParaRPr lang="it-IT" sz="2000" dirty="0"/>
          </a:p>
          <a:p>
            <a:pPr>
              <a:lnSpc>
                <a:spcPct val="80000"/>
              </a:lnSpc>
            </a:pPr>
            <a:r>
              <a:rPr lang="en-US" sz="2400" dirty="0"/>
              <a:t>border-width (border-top-</a:t>
            </a:r>
            <a:r>
              <a:rPr lang="en-US" sz="2400" dirty="0" err="1"/>
              <a:t>width,border</a:t>
            </a:r>
            <a:r>
              <a:rPr lang="en-US" sz="2400" dirty="0"/>
              <a:t>-right-</a:t>
            </a:r>
            <a:r>
              <a:rPr lang="en-US" sz="2400" dirty="0" err="1"/>
              <a:t>width,border</a:t>
            </a:r>
            <a:r>
              <a:rPr lang="en-US" sz="2400" dirty="0"/>
              <a:t>-bottom-</a:t>
            </a:r>
            <a:r>
              <a:rPr lang="en-US" sz="2400" dirty="0" err="1"/>
              <a:t>width,border</a:t>
            </a:r>
            <a:r>
              <a:rPr lang="en-US" sz="2400" dirty="0"/>
              <a:t>-left-width)</a:t>
            </a:r>
          </a:p>
          <a:p>
            <a:pPr lvl="1">
              <a:lnSpc>
                <a:spcPct val="8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smtClean="0"/>
              <a:t>measure</a:t>
            </a:r>
            <a:endParaRPr lang="en-US" sz="2000" i="1" dirty="0"/>
          </a:p>
          <a:p>
            <a:pPr>
              <a:lnSpc>
                <a:spcPct val="80000"/>
              </a:lnSpc>
            </a:pPr>
            <a:r>
              <a:rPr lang="en-US" sz="2400" dirty="0"/>
              <a:t>border-collapse</a:t>
            </a:r>
          </a:p>
          <a:p>
            <a:pPr lvl="1">
              <a:lnSpc>
                <a:spcPct val="8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dirty="0"/>
              <a:t>collapse | </a:t>
            </a:r>
            <a:r>
              <a:rPr lang="en-US" sz="2000" b="1" dirty="0"/>
              <a:t>separate</a:t>
            </a:r>
            <a:r>
              <a:rPr lang="it-IT" sz="2000" dirty="0"/>
              <a:t/>
            </a:r>
            <a:br>
              <a:rPr lang="it-IT" sz="2000" dirty="0"/>
            </a:br>
            <a:r>
              <a:rPr lang="it-IT" sz="1600" b="1" dirty="0">
                <a:solidFill>
                  <a:schemeClr val="tx2"/>
                </a:solidFill>
                <a:effectLst>
                  <a:outerShdw blurRad="38100" dist="38100" dir="2700000" algn="tl">
                    <a:srgbClr val="C0C0C0"/>
                  </a:outerShdw>
                </a:effectLst>
              </a:rPr>
              <a:t>Elementi:</a:t>
            </a:r>
            <a:r>
              <a:rPr lang="it-IT" sz="2000" dirty="0"/>
              <a:t> </a:t>
            </a:r>
            <a:r>
              <a:rPr lang="it-IT" sz="2000" dirty="0" err="1" smtClean="0"/>
              <a:t>tables</a:t>
            </a:r>
            <a:r>
              <a:rPr lang="it-IT" sz="2000" dirty="0" smtClean="0"/>
              <a:t> and </a:t>
            </a:r>
            <a:r>
              <a:rPr lang="it-IT" sz="2000" dirty="0" err="1" smtClean="0"/>
              <a:t>internal</a:t>
            </a:r>
            <a:r>
              <a:rPr lang="it-IT" sz="2000" dirty="0" smtClean="0"/>
              <a:t> </a:t>
            </a:r>
            <a:r>
              <a:rPr lang="it-IT" sz="2000" dirty="0" err="1" smtClean="0"/>
              <a:t>inline</a:t>
            </a:r>
            <a:r>
              <a:rPr lang="it-IT" sz="2000" dirty="0" smtClean="0"/>
              <a:t> </a:t>
            </a:r>
            <a:r>
              <a:rPr lang="it-IT" sz="2000" dirty="0" err="1" smtClean="0"/>
              <a:t>elements</a:t>
            </a:r>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2402" name="Rectangle 2"/>
          <p:cNvSpPr>
            <a:spLocks noGrp="1" noChangeArrowheads="1"/>
          </p:cNvSpPr>
          <p:nvPr>
            <p:ph type="title"/>
          </p:nvPr>
        </p:nvSpPr>
        <p:spPr/>
        <p:txBody>
          <a:bodyPr/>
          <a:lstStyle/>
          <a:p>
            <a:r>
              <a:rPr lang="it-IT" dirty="0" smtClean="0"/>
              <a:t>Background</a:t>
            </a:r>
            <a:endParaRPr lang="it-IT" dirty="0"/>
          </a:p>
        </p:txBody>
      </p:sp>
      <p:sp>
        <p:nvSpPr>
          <p:cNvPr id="102403" name="Rectangle 3"/>
          <p:cNvSpPr>
            <a:spLocks noGrp="1" noChangeArrowheads="1"/>
          </p:cNvSpPr>
          <p:nvPr>
            <p:ph type="body" idx="1"/>
          </p:nvPr>
        </p:nvSpPr>
        <p:spPr/>
        <p:txBody>
          <a:bodyPr>
            <a:normAutofit fontScale="85000" lnSpcReduction="10000"/>
          </a:bodyPr>
          <a:lstStyle/>
          <a:p>
            <a:r>
              <a:rPr lang="en-US" dirty="0" smtClean="0"/>
              <a:t>All the </a:t>
            </a:r>
            <a:r>
              <a:rPr lang="en-US" i="1" dirty="0" smtClean="0"/>
              <a:t>block</a:t>
            </a:r>
            <a:r>
              <a:rPr lang="en-US" dirty="0" smtClean="0"/>
              <a:t> elements can have a background consisting of a solid color or an image</a:t>
            </a:r>
          </a:p>
          <a:p>
            <a:r>
              <a:rPr lang="en-US" dirty="0" smtClean="0"/>
              <a:t>In the case of image backgrounds, the file to be used must be indicated through the construct </a:t>
            </a:r>
            <a:r>
              <a:rPr lang="en-US" dirty="0" err="1" smtClean="0"/>
              <a:t>url</a:t>
            </a:r>
            <a:r>
              <a:rPr lang="en-US" dirty="0" smtClean="0"/>
              <a:t>('...') and it is possible to specify: </a:t>
            </a:r>
          </a:p>
          <a:p>
            <a:pPr lvl="1"/>
            <a:r>
              <a:rPr lang="en-US" dirty="0" smtClean="0"/>
              <a:t>In which position to display the image </a:t>
            </a:r>
            <a:r>
              <a:rPr lang="en-US" dirty="0" err="1" smtClean="0"/>
              <a:t>w.r.t</a:t>
            </a:r>
            <a:r>
              <a:rPr lang="en-US" dirty="0" smtClean="0"/>
              <a:t>. to the element background. </a:t>
            </a:r>
          </a:p>
          <a:p>
            <a:pPr lvl="1"/>
            <a:r>
              <a:rPr lang="en-US" dirty="0" smtClean="0"/>
              <a:t>If the image should be repeated to fill the entire surface available to the element. </a:t>
            </a:r>
          </a:p>
          <a:p>
            <a:pPr lvl="1"/>
            <a:r>
              <a:rPr lang="en-US" dirty="0" smtClean="0"/>
              <a:t>If the image has to "scroll" with the content of the window or remain fixed. </a:t>
            </a:r>
          </a:p>
          <a:p>
            <a:r>
              <a:rPr lang="en-US" dirty="0" smtClean="0"/>
              <a:t>Thanks to their versatility, backgrounds are often used for improper purposes, such as creating graphics (buttons, structural elements of the page, etc.) that can not be achieved simply by importing images through the HTML &lt;</a:t>
            </a:r>
            <a:r>
              <a:rPr lang="en-US" dirty="0" err="1" smtClean="0"/>
              <a:t>img</a:t>
            </a:r>
            <a:r>
              <a:rPr lang="en-US" dirty="0" smtClean="0"/>
              <a:t>&gt; tag.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2642" name="Rectangle 2"/>
          <p:cNvSpPr>
            <a:spLocks noGrp="1" noChangeArrowheads="1"/>
          </p:cNvSpPr>
          <p:nvPr>
            <p:ph type="title"/>
          </p:nvPr>
        </p:nvSpPr>
        <p:spPr/>
        <p:txBody>
          <a:bodyPr/>
          <a:lstStyle/>
          <a:p>
            <a:r>
              <a:rPr lang="it-IT" sz="3200" dirty="0" smtClean="0"/>
              <a:t>Background </a:t>
            </a:r>
            <a:br>
              <a:rPr lang="it-IT" sz="3200" dirty="0" smtClean="0"/>
            </a:br>
            <a:r>
              <a:rPr lang="it-IT" sz="2000" dirty="0" smtClean="0"/>
              <a:t>CSS </a:t>
            </a:r>
            <a:r>
              <a:rPr lang="it-IT" sz="2000" dirty="0" err="1" smtClean="0"/>
              <a:t>Properties</a:t>
            </a:r>
            <a:endParaRPr lang="it-IT" sz="2000" dirty="0"/>
          </a:p>
        </p:txBody>
      </p:sp>
      <p:sp>
        <p:nvSpPr>
          <p:cNvPr id="112643" name="Rectangle 3"/>
          <p:cNvSpPr>
            <a:spLocks noGrp="1" noChangeArrowheads="1"/>
          </p:cNvSpPr>
          <p:nvPr>
            <p:ph type="body" idx="1"/>
          </p:nvPr>
        </p:nvSpPr>
        <p:spPr/>
        <p:txBody>
          <a:bodyPr/>
          <a:lstStyle/>
          <a:p>
            <a:r>
              <a:rPr lang="en-US" sz="2400" dirty="0" smtClean="0"/>
              <a:t>background-color</a:t>
            </a:r>
            <a:endParaRPr lang="en-US" sz="2400" dirty="0"/>
          </a:p>
          <a:p>
            <a:pPr lvl="1"/>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smtClean="0"/>
              <a:t>color</a:t>
            </a:r>
            <a:r>
              <a:rPr lang="en-US" sz="2000" dirty="0" smtClean="0"/>
              <a:t> </a:t>
            </a:r>
            <a:r>
              <a:rPr lang="en-US" sz="2000" dirty="0"/>
              <a:t>| transparent</a:t>
            </a:r>
          </a:p>
          <a:p>
            <a:r>
              <a:rPr lang="en-US" sz="2400" dirty="0" smtClean="0"/>
              <a:t>background-attachment</a:t>
            </a:r>
          </a:p>
          <a:p>
            <a:pPr lvl="1"/>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dirty="0" smtClean="0"/>
              <a:t>scroll | fixed | inherit</a:t>
            </a:r>
          </a:p>
          <a:p>
            <a:r>
              <a:rPr lang="en-US" sz="2400" dirty="0" smtClean="0"/>
              <a:t>background-image</a:t>
            </a:r>
            <a:endParaRPr lang="en-US" sz="2400" dirty="0"/>
          </a:p>
          <a:p>
            <a:pPr lvl="1"/>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err="1"/>
              <a:t>url</a:t>
            </a:r>
            <a:r>
              <a:rPr lang="en-US" sz="2000" dirty="0"/>
              <a:t> | none | inherit</a:t>
            </a:r>
            <a:endParaRPr lang="it-IT" sz="2000" dirty="0"/>
          </a:p>
          <a:p>
            <a:r>
              <a:rPr lang="en-US" sz="2400" dirty="0" smtClean="0"/>
              <a:t>background-position</a:t>
            </a:r>
            <a:endParaRPr lang="en-US" sz="2400" dirty="0"/>
          </a:p>
          <a:p>
            <a:pPr lvl="1"/>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dirty="0" smtClean="0"/>
              <a:t>left top | left center | left bottom | right top | right center | right bottom | center top | center </a:t>
            </a:r>
            <a:r>
              <a:rPr lang="en-US" sz="2000" dirty="0" err="1" smtClean="0"/>
              <a:t>center</a:t>
            </a:r>
            <a:r>
              <a:rPr lang="en-US" sz="2000" dirty="0" smtClean="0"/>
              <a:t> | center bottom | </a:t>
            </a:r>
            <a:r>
              <a:rPr lang="en-US" sz="2000" i="1" dirty="0" smtClean="0"/>
              <a:t>x% y% </a:t>
            </a:r>
            <a:r>
              <a:rPr lang="en-US" sz="2000" dirty="0" smtClean="0"/>
              <a:t>| </a:t>
            </a:r>
            <a:r>
              <a:rPr lang="en-US" sz="2000" i="1" dirty="0" smtClean="0"/>
              <a:t>measure </a:t>
            </a:r>
            <a:r>
              <a:rPr lang="en-US" sz="2000" i="1" dirty="0" err="1" smtClean="0"/>
              <a:t>measure</a:t>
            </a:r>
            <a:r>
              <a:rPr lang="en-US" sz="2000" smtClean="0"/>
              <a:t> </a:t>
            </a:r>
            <a:r>
              <a:rPr lang="en-US" sz="2000" smtClean="0"/>
              <a:t>| </a:t>
            </a:r>
            <a:r>
              <a:rPr lang="en-US" sz="2000" smtClean="0"/>
              <a:t>inherit</a:t>
            </a:r>
            <a:endParaRPr lang="it-IT" sz="2000" dirty="0"/>
          </a:p>
          <a:p>
            <a:r>
              <a:rPr lang="en-US" sz="2400" dirty="0" smtClean="0"/>
              <a:t>background-repeat</a:t>
            </a:r>
          </a:p>
          <a:p>
            <a:pPr lvl="1"/>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dirty="0" smtClean="0"/>
              <a:t>repeat | repeat-x | repeat-y | no-repeat | inherit</a:t>
            </a:r>
            <a:endParaRPr lang="it-IT" sz="2000" dirty="0" smtClean="0"/>
          </a:p>
          <a:p>
            <a:endParaRPr lang="it-IT"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3426" name="Rectangle 2"/>
          <p:cNvSpPr>
            <a:spLocks noGrp="1" noChangeArrowheads="1"/>
          </p:cNvSpPr>
          <p:nvPr>
            <p:ph type="title"/>
          </p:nvPr>
        </p:nvSpPr>
        <p:spPr/>
        <p:txBody>
          <a:bodyPr/>
          <a:lstStyle/>
          <a:p>
            <a:r>
              <a:rPr lang="en-US" sz="3200" dirty="0" smtClean="0"/>
              <a:t>Formatting</a:t>
            </a:r>
            <a:r>
              <a:rPr lang="en-US" dirty="0"/>
              <a:t/>
            </a:r>
            <a:br>
              <a:rPr lang="en-US" dirty="0"/>
            </a:br>
            <a:r>
              <a:rPr lang="en-US" sz="2000" dirty="0" smtClean="0"/>
              <a:t>characters</a:t>
            </a:r>
            <a:endParaRPr lang="it-IT" sz="2000" dirty="0"/>
          </a:p>
        </p:txBody>
      </p:sp>
      <p:sp>
        <p:nvSpPr>
          <p:cNvPr id="103427" name="Rectangle 3"/>
          <p:cNvSpPr>
            <a:spLocks noGrp="1" noChangeArrowheads="1"/>
          </p:cNvSpPr>
          <p:nvPr>
            <p:ph type="body" idx="1"/>
          </p:nvPr>
        </p:nvSpPr>
        <p:spPr/>
        <p:txBody>
          <a:bodyPr/>
          <a:lstStyle/>
          <a:p>
            <a:pPr>
              <a:lnSpc>
                <a:spcPct val="80000"/>
              </a:lnSpc>
            </a:pPr>
            <a:r>
              <a:rPr lang="en-US" sz="2000" dirty="0"/>
              <a:t>color </a:t>
            </a:r>
            <a:r>
              <a:rPr lang="en-US" sz="2000" dirty="0" smtClean="0"/>
              <a:t>(font color)</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i="1" dirty="0" err="1"/>
              <a:t>colore</a:t>
            </a:r>
            <a:endParaRPr lang="it-IT" sz="1800" dirty="0"/>
          </a:p>
          <a:p>
            <a:pPr>
              <a:lnSpc>
                <a:spcPct val="80000"/>
              </a:lnSpc>
            </a:pPr>
            <a:r>
              <a:rPr lang="en-US" sz="2000" dirty="0"/>
              <a:t>font-family </a:t>
            </a:r>
            <a:r>
              <a:rPr lang="en-US" sz="2000" dirty="0" smtClean="0"/>
              <a:t>(font)</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dirty="0" smtClean="0"/>
              <a:t>one or more font names, separated by commas, in order of priority</a:t>
            </a:r>
            <a:endParaRPr lang="en-US" sz="1800" dirty="0"/>
          </a:p>
          <a:p>
            <a:pPr>
              <a:lnSpc>
                <a:spcPct val="80000"/>
              </a:lnSpc>
            </a:pPr>
            <a:r>
              <a:rPr lang="en-US" sz="2000" dirty="0" smtClean="0"/>
              <a:t>font-size</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i="1" dirty="0" smtClean="0"/>
              <a:t>measure</a:t>
            </a:r>
            <a:endParaRPr lang="en-US" sz="1800" dirty="0"/>
          </a:p>
          <a:p>
            <a:pPr>
              <a:lnSpc>
                <a:spcPct val="80000"/>
              </a:lnSpc>
            </a:pPr>
            <a:r>
              <a:rPr lang="en-US" sz="2000" dirty="0"/>
              <a:t>font-style </a:t>
            </a:r>
            <a:r>
              <a:rPr lang="en-US" sz="2000" dirty="0" smtClean="0"/>
              <a:t>(italics, etc.)</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dirty="0"/>
              <a:t>normal | italic | oblique</a:t>
            </a:r>
          </a:p>
          <a:p>
            <a:pPr>
              <a:lnSpc>
                <a:spcPct val="80000"/>
              </a:lnSpc>
            </a:pPr>
            <a:r>
              <a:rPr lang="en-US" sz="2000" dirty="0"/>
              <a:t>font-variant </a:t>
            </a:r>
            <a:r>
              <a:rPr lang="en-US" sz="2000" dirty="0" smtClean="0"/>
              <a:t>(small caps, etc.)</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dirty="0"/>
              <a:t>normal | small-caps</a:t>
            </a:r>
          </a:p>
          <a:p>
            <a:pPr>
              <a:lnSpc>
                <a:spcPct val="80000"/>
              </a:lnSpc>
            </a:pPr>
            <a:r>
              <a:rPr lang="en-US" sz="2000" dirty="0"/>
              <a:t>font-weight </a:t>
            </a:r>
            <a:r>
              <a:rPr lang="en-US" sz="2000" dirty="0" smtClean="0"/>
              <a:t>(bold, etc.)</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dirty="0"/>
              <a:t>normal | bold | bolder | lighter</a:t>
            </a:r>
          </a:p>
          <a:p>
            <a:pPr>
              <a:lnSpc>
                <a:spcPct val="80000"/>
              </a:lnSpc>
            </a:pPr>
            <a:r>
              <a:rPr lang="en-US" sz="2000" dirty="0"/>
              <a:t>text-decoration </a:t>
            </a:r>
            <a:r>
              <a:rPr lang="en-US" sz="2000" dirty="0" smtClean="0"/>
              <a:t>(underlined, etc.)</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dirty="0"/>
              <a:t>none | underline | </a:t>
            </a:r>
            <a:r>
              <a:rPr lang="en-US" sz="1800" dirty="0" err="1"/>
              <a:t>overline</a:t>
            </a:r>
            <a:r>
              <a:rPr lang="en-US" sz="1800" dirty="0"/>
              <a:t> | line-through</a:t>
            </a:r>
          </a:p>
          <a:p>
            <a:pPr>
              <a:lnSpc>
                <a:spcPct val="80000"/>
              </a:lnSpc>
            </a:pPr>
            <a:r>
              <a:rPr lang="en-US" sz="2000" dirty="0"/>
              <a:t>text-transform </a:t>
            </a:r>
            <a:r>
              <a:rPr lang="en-US" sz="2000" dirty="0" smtClean="0"/>
              <a:t>(upper/lower case)</a:t>
            </a:r>
            <a:endParaRPr lang="en-US" sz="2000" dirty="0"/>
          </a:p>
          <a:p>
            <a:pPr lvl="1">
              <a:lnSpc>
                <a:spcPct val="80000"/>
              </a:lnSpc>
            </a:pPr>
            <a:r>
              <a:rPr lang="it-IT" sz="1400" b="1" dirty="0" err="1" smtClean="0">
                <a:solidFill>
                  <a:schemeClr val="tx2"/>
                </a:solidFill>
                <a:effectLst>
                  <a:outerShdw blurRad="38100" dist="38100" dir="2700000" algn="tl">
                    <a:srgbClr val="C0C0C0"/>
                  </a:outerShdw>
                </a:effectLst>
              </a:rPr>
              <a:t>Values</a:t>
            </a:r>
            <a:r>
              <a:rPr lang="it-IT" sz="1400" b="1" dirty="0" smtClean="0">
                <a:solidFill>
                  <a:schemeClr val="tx2"/>
                </a:solidFill>
                <a:effectLst>
                  <a:outerShdw blurRad="38100" dist="38100" dir="2700000" algn="tl">
                    <a:srgbClr val="C0C0C0"/>
                  </a:outerShdw>
                </a:effectLst>
              </a:rPr>
              <a:t>:</a:t>
            </a:r>
            <a:r>
              <a:rPr lang="it-IT" sz="1800" dirty="0" smtClean="0"/>
              <a:t> </a:t>
            </a:r>
            <a:r>
              <a:rPr lang="en-US" sz="1800" dirty="0"/>
              <a:t>capitalize | uppercase | lowercase | none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8546" name="Rectangle 2"/>
          <p:cNvSpPr>
            <a:spLocks noGrp="1" noChangeArrowheads="1"/>
          </p:cNvSpPr>
          <p:nvPr>
            <p:ph type="title"/>
          </p:nvPr>
        </p:nvSpPr>
        <p:spPr/>
        <p:txBody>
          <a:bodyPr/>
          <a:lstStyle/>
          <a:p>
            <a:r>
              <a:rPr lang="en-US" sz="3200" dirty="0" smtClean="0"/>
              <a:t>Formatting</a:t>
            </a:r>
            <a:r>
              <a:rPr lang="en-US" dirty="0"/>
              <a:t/>
            </a:r>
            <a:br>
              <a:rPr lang="en-US" dirty="0"/>
            </a:br>
            <a:r>
              <a:rPr lang="en-US" sz="2000" dirty="0" smtClean="0"/>
              <a:t>paragraphs</a:t>
            </a:r>
            <a:endParaRPr lang="it-IT" sz="2000" dirty="0"/>
          </a:p>
        </p:txBody>
      </p:sp>
      <p:sp>
        <p:nvSpPr>
          <p:cNvPr id="108547" name="Rectangle 3"/>
          <p:cNvSpPr>
            <a:spLocks noGrp="1" noChangeArrowheads="1"/>
          </p:cNvSpPr>
          <p:nvPr>
            <p:ph type="body" idx="1"/>
          </p:nvPr>
        </p:nvSpPr>
        <p:spPr/>
        <p:txBody>
          <a:bodyPr/>
          <a:lstStyle/>
          <a:p>
            <a:pPr>
              <a:lnSpc>
                <a:spcPct val="90000"/>
              </a:lnSpc>
            </a:pPr>
            <a:r>
              <a:rPr lang="en-US" sz="2400" dirty="0" smtClean="0"/>
              <a:t>line-height</a:t>
            </a:r>
            <a:endParaRPr lang="en-US" sz="2400" dirty="0"/>
          </a:p>
          <a:p>
            <a:pPr lvl="1">
              <a:lnSpc>
                <a:spcPct val="9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smtClean="0"/>
              <a:t>measure| </a:t>
            </a:r>
            <a:r>
              <a:rPr lang="en-US" sz="2000" dirty="0"/>
              <a:t>normal</a:t>
            </a:r>
            <a:endParaRPr lang="it-IT" sz="2000" dirty="0"/>
          </a:p>
          <a:p>
            <a:pPr>
              <a:lnSpc>
                <a:spcPct val="90000"/>
              </a:lnSpc>
            </a:pPr>
            <a:r>
              <a:rPr lang="en-US" sz="2400" dirty="0"/>
              <a:t>text-align </a:t>
            </a:r>
            <a:r>
              <a:rPr lang="en-US" sz="2400" dirty="0" smtClean="0"/>
              <a:t>(paragraph horizontal alignment)</a:t>
            </a:r>
            <a:endParaRPr lang="en-US" sz="2400" dirty="0"/>
          </a:p>
          <a:p>
            <a:pPr lvl="1">
              <a:lnSpc>
                <a:spcPct val="9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dirty="0"/>
              <a:t>left | right | center | justify</a:t>
            </a:r>
            <a:endParaRPr lang="it-IT" sz="2000" dirty="0"/>
          </a:p>
          <a:p>
            <a:pPr>
              <a:lnSpc>
                <a:spcPct val="90000"/>
              </a:lnSpc>
            </a:pPr>
            <a:r>
              <a:rPr lang="en-US" sz="2400" dirty="0"/>
              <a:t>vertical-align</a:t>
            </a:r>
            <a:r>
              <a:rPr lang="it-IT" sz="2400" dirty="0"/>
              <a:t> </a:t>
            </a:r>
            <a:r>
              <a:rPr lang="en-US" sz="2400" dirty="0" smtClean="0"/>
              <a:t>(paragraph vertical alignment)</a:t>
            </a:r>
            <a:endParaRPr lang="en-US" sz="2400" dirty="0"/>
          </a:p>
          <a:p>
            <a:pPr lvl="1">
              <a:lnSpc>
                <a:spcPct val="9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dirty="0"/>
              <a:t>top | middle | bottom</a:t>
            </a:r>
          </a:p>
          <a:p>
            <a:pPr lvl="1">
              <a:lnSpc>
                <a:spcPct val="90000"/>
              </a:lnSpc>
            </a:pPr>
            <a:r>
              <a:rPr lang="it-IT" sz="1600" b="1" dirty="0" err="1" smtClean="0">
                <a:solidFill>
                  <a:schemeClr val="tx2"/>
                </a:solidFill>
                <a:effectLst>
                  <a:outerShdw blurRad="38100" dist="38100" dir="2700000" algn="tl">
                    <a:srgbClr val="C0C0C0"/>
                  </a:outerShdw>
                </a:effectLst>
              </a:rPr>
              <a:t>Elements</a:t>
            </a:r>
            <a:r>
              <a:rPr lang="it-IT" sz="1600" b="1" dirty="0" smtClean="0">
                <a:solidFill>
                  <a:schemeClr val="tx2"/>
                </a:solidFill>
                <a:effectLst>
                  <a:outerShdw blurRad="38100" dist="38100" dir="2700000" algn="tl">
                    <a:srgbClr val="C0C0C0"/>
                  </a:outerShdw>
                </a:effectLst>
              </a:rPr>
              <a:t>:</a:t>
            </a:r>
            <a:r>
              <a:rPr lang="it-IT" sz="2000" dirty="0" smtClean="0"/>
              <a:t> </a:t>
            </a:r>
            <a:r>
              <a:rPr lang="it-IT" sz="2000" dirty="0" err="1" smtClean="0"/>
              <a:t>table</a:t>
            </a:r>
            <a:r>
              <a:rPr lang="it-IT" sz="2000" dirty="0" smtClean="0"/>
              <a:t> </a:t>
            </a:r>
            <a:r>
              <a:rPr lang="it-IT" sz="2000" dirty="0" err="1" smtClean="0"/>
              <a:t>cells</a:t>
            </a:r>
            <a:endParaRPr lang="it-IT" sz="2000" dirty="0"/>
          </a:p>
          <a:p>
            <a:pPr>
              <a:lnSpc>
                <a:spcPct val="90000"/>
              </a:lnSpc>
            </a:pPr>
            <a:r>
              <a:rPr lang="en-US" sz="2400" dirty="0"/>
              <a:t>text-indent </a:t>
            </a:r>
            <a:r>
              <a:rPr lang="en-US" sz="2400" dirty="0" smtClean="0"/>
              <a:t>(paragraph left indentation)</a:t>
            </a:r>
            <a:endParaRPr lang="en-US" sz="2400" dirty="0"/>
          </a:p>
          <a:p>
            <a:pPr lvl="1">
              <a:lnSpc>
                <a:spcPct val="9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smtClean="0"/>
              <a:t>measure</a:t>
            </a:r>
            <a:endParaRPr lang="it-IT" sz="2000" dirty="0"/>
          </a:p>
          <a:p>
            <a:pPr>
              <a:lnSpc>
                <a:spcPct val="90000"/>
              </a:lnSpc>
            </a:pPr>
            <a:r>
              <a:rPr lang="en-US" sz="2400" dirty="0" smtClean="0"/>
              <a:t>word-spacing</a:t>
            </a:r>
            <a:endParaRPr lang="it-IT" sz="2400" dirty="0"/>
          </a:p>
          <a:p>
            <a:pPr lvl="1">
              <a:lnSpc>
                <a:spcPct val="9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smtClean="0"/>
              <a:t>measure|</a:t>
            </a:r>
            <a:r>
              <a:rPr lang="en-US" sz="2000" dirty="0" smtClean="0"/>
              <a:t> </a:t>
            </a:r>
            <a:r>
              <a:rPr lang="en-US" sz="2000" dirty="0"/>
              <a:t>normal</a:t>
            </a:r>
            <a:endParaRPr lang="it-IT" sz="2000" dirty="0"/>
          </a:p>
          <a:p>
            <a:pPr>
              <a:lnSpc>
                <a:spcPct val="90000"/>
              </a:lnSpc>
            </a:pPr>
            <a:r>
              <a:rPr lang="en-US" sz="2400" dirty="0" smtClean="0"/>
              <a:t>letter-spacing</a:t>
            </a:r>
            <a:endParaRPr lang="it-IT" sz="2400" dirty="0"/>
          </a:p>
          <a:p>
            <a:pPr lvl="1">
              <a:lnSpc>
                <a:spcPct val="90000"/>
              </a:lnSpc>
            </a:pPr>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en-US" sz="2000" i="1" dirty="0" smtClean="0"/>
              <a:t>measure|</a:t>
            </a:r>
            <a:r>
              <a:rPr lang="en-US" sz="2000" dirty="0" smtClean="0"/>
              <a:t> </a:t>
            </a:r>
            <a:r>
              <a:rPr lang="en-US" sz="2000" dirty="0"/>
              <a:t>normal</a:t>
            </a:r>
            <a:endParaRPr lang="it-IT" sz="2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5714" name="Rectangle 2"/>
          <p:cNvSpPr>
            <a:spLocks noGrp="1" noChangeArrowheads="1"/>
          </p:cNvSpPr>
          <p:nvPr>
            <p:ph type="title"/>
          </p:nvPr>
        </p:nvSpPr>
        <p:spPr/>
        <p:txBody>
          <a:bodyPr/>
          <a:lstStyle/>
          <a:p>
            <a:r>
              <a:rPr lang="it-IT" dirty="0" err="1" smtClean="0"/>
              <a:t>Lists</a:t>
            </a:r>
            <a:endParaRPr lang="it-IT" dirty="0"/>
          </a:p>
        </p:txBody>
      </p:sp>
      <p:sp>
        <p:nvSpPr>
          <p:cNvPr id="115715" name="Rectangle 3"/>
          <p:cNvSpPr>
            <a:spLocks noGrp="1" noChangeArrowheads="1"/>
          </p:cNvSpPr>
          <p:nvPr>
            <p:ph type="body" idx="1"/>
          </p:nvPr>
        </p:nvSpPr>
        <p:spPr/>
        <p:txBody>
          <a:bodyPr>
            <a:normAutofit fontScale="92500" lnSpcReduction="20000"/>
          </a:bodyPr>
          <a:lstStyle/>
          <a:p>
            <a:r>
              <a:rPr lang="en-US" dirty="0" smtClean="0"/>
              <a:t>Using CSS, you can create bulleted and numbered lists of simple types, with standard images or numbers (Arabic, Roman, etc..) as bullets, using the list-style-type attribute. </a:t>
            </a:r>
          </a:p>
          <a:p>
            <a:r>
              <a:rPr lang="en-US" dirty="0" smtClean="0"/>
              <a:t>The most advanced list features, made ​​available through the list-style-image attribute, allow the use of images as bullets. In this case, the list-style-type attribute is ignored. </a:t>
            </a:r>
          </a:p>
          <a:p>
            <a:r>
              <a:rPr lang="en-US" dirty="0" smtClean="0"/>
              <a:t>When you create custom lists with image bullets, you should always adjust the indents, margins and padding of the elements in order to achieve the desired visual effect. </a:t>
            </a:r>
          </a:p>
          <a:p>
            <a:pPr lvl="1"/>
            <a:r>
              <a:rPr lang="en-US" dirty="0" smtClean="0"/>
              <a:t>Depending on your browser, the margin and/or the padding of list-item elements determine the indentation of the element itself and/or space between the bullet and the associated text. </a:t>
            </a:r>
          </a:p>
          <a:p>
            <a:r>
              <a:rPr lang="en-US" dirty="0" smtClean="0"/>
              <a:t>The list-type attributes can be applied to all items whose </a:t>
            </a:r>
            <a:r>
              <a:rPr lang="en-US" i="1" dirty="0" smtClean="0"/>
              <a:t>display</a:t>
            </a:r>
            <a:r>
              <a:rPr lang="en-US" dirty="0" smtClean="0"/>
              <a:t> property is set to </a:t>
            </a:r>
            <a:r>
              <a:rPr lang="en-US" i="1" dirty="0" smtClean="0"/>
              <a:t>list-item</a:t>
            </a:r>
            <a:r>
              <a:rPr lang="en-US" dirty="0" smtClean="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0050" name="Rectangle 2"/>
          <p:cNvSpPr>
            <a:spLocks noGrp="1" noChangeArrowheads="1"/>
          </p:cNvSpPr>
          <p:nvPr>
            <p:ph type="title"/>
          </p:nvPr>
        </p:nvSpPr>
        <p:spPr/>
        <p:txBody>
          <a:bodyPr/>
          <a:lstStyle/>
          <a:p>
            <a:r>
              <a:rPr lang="it-IT" sz="3200" dirty="0" smtClean="0"/>
              <a:t>Cross-Browser </a:t>
            </a:r>
            <a:r>
              <a:rPr lang="it-IT" sz="3200" dirty="0" err="1" smtClean="0"/>
              <a:t>Compatibility</a:t>
            </a:r>
            <a:r>
              <a:rPr lang="it-IT" sz="3200" dirty="0" smtClean="0"/>
              <a:t> </a:t>
            </a:r>
            <a:br>
              <a:rPr lang="it-IT" sz="3200" dirty="0" smtClean="0"/>
            </a:br>
            <a:r>
              <a:rPr lang="it-IT" sz="2000" dirty="0" err="1" smtClean="0"/>
              <a:t>Standards</a:t>
            </a:r>
            <a:r>
              <a:rPr lang="it-IT" sz="2000" dirty="0" smtClean="0"/>
              <a:t> and </a:t>
            </a:r>
            <a:r>
              <a:rPr lang="it-IT" sz="2000" dirty="0" err="1" smtClean="0"/>
              <a:t>Quirks</a:t>
            </a:r>
            <a:r>
              <a:rPr lang="it-IT" sz="2000" dirty="0" smtClean="0"/>
              <a:t> mode</a:t>
            </a:r>
            <a:endParaRPr lang="it-IT" sz="2000" dirty="0"/>
          </a:p>
        </p:txBody>
      </p:sp>
      <p:sp>
        <p:nvSpPr>
          <p:cNvPr id="130051" name="Rectangle 3"/>
          <p:cNvSpPr>
            <a:spLocks noGrp="1" noChangeArrowheads="1"/>
          </p:cNvSpPr>
          <p:nvPr>
            <p:ph type="body" idx="1"/>
          </p:nvPr>
        </p:nvSpPr>
        <p:spPr/>
        <p:txBody>
          <a:bodyPr/>
          <a:lstStyle/>
          <a:p>
            <a:r>
              <a:rPr lang="en-US" sz="1800" dirty="0" smtClean="0"/>
              <a:t>Browsers support two rendering modes: </a:t>
            </a:r>
            <a:r>
              <a:rPr lang="en-US" sz="1800" i="1" dirty="0" smtClean="0"/>
              <a:t>Quirks mode</a:t>
            </a:r>
            <a:r>
              <a:rPr lang="en-US" sz="1800" dirty="0" smtClean="0"/>
              <a:t> and </a:t>
            </a:r>
            <a:r>
              <a:rPr lang="en-US" sz="1800" i="1" dirty="0" smtClean="0"/>
              <a:t>Standards mode.</a:t>
            </a:r>
            <a:r>
              <a:rPr lang="en-US" sz="1800" dirty="0" smtClean="0"/>
              <a:t> The Standards mode follows the W3C specifications, thus is (hopefully) browser independent. </a:t>
            </a:r>
          </a:p>
          <a:p>
            <a:r>
              <a:rPr lang="en-US" sz="1800" dirty="0" smtClean="0"/>
              <a:t>The Quirks mode follows the formatting rules of the specific browser, with its limitations and extensions. </a:t>
            </a:r>
          </a:p>
          <a:p>
            <a:r>
              <a:rPr lang="en-US" sz="1800" dirty="0" smtClean="0"/>
              <a:t>Quirks mode exists to make the browser compatible with old sites, which were developed with very </a:t>
            </a:r>
            <a:r>
              <a:rPr lang="en-US" sz="1800" i="1" dirty="0" smtClean="0"/>
              <a:t>browser-dependent</a:t>
            </a:r>
            <a:r>
              <a:rPr lang="en-US" sz="1800" dirty="0" smtClean="0"/>
              <a:t> code. Today, it is </a:t>
            </a:r>
            <a:r>
              <a:rPr lang="en-US" sz="1800" i="1" dirty="0" smtClean="0"/>
              <a:t>necessary to</a:t>
            </a:r>
            <a:r>
              <a:rPr lang="en-US" sz="1800" dirty="0" smtClean="0"/>
              <a:t> develop new sites in Standards mode. By default, browsers use Quirks mode. To enter Standards mode all you need is to write the correct </a:t>
            </a:r>
            <a:r>
              <a:rPr lang="en-US" sz="1800" dirty="0" err="1" smtClean="0"/>
              <a:t>doctype</a:t>
            </a:r>
            <a:r>
              <a:rPr lang="en-US" sz="1800" dirty="0" smtClean="0"/>
              <a:t> declaration  the beginning of the document, as follows: </a:t>
            </a:r>
          </a:p>
          <a:p>
            <a:pPr lvl="1">
              <a:lnSpc>
                <a:spcPct val="80000"/>
              </a:lnSpc>
            </a:pPr>
            <a:r>
              <a:rPr lang="it-IT" sz="1600" dirty="0" err="1" smtClean="0"/>
              <a:t>To</a:t>
            </a:r>
            <a:r>
              <a:rPr lang="it-IT" sz="1600" dirty="0" smtClean="0"/>
              <a:t> </a:t>
            </a:r>
            <a:r>
              <a:rPr lang="it-IT" sz="1600" dirty="0" err="1" smtClean="0"/>
              <a:t>use</a:t>
            </a:r>
            <a:r>
              <a:rPr lang="it-IT" sz="1600" dirty="0" smtClean="0"/>
              <a:t> </a:t>
            </a:r>
            <a:r>
              <a:rPr lang="it-IT" sz="1600" b="1" dirty="0" smtClean="0"/>
              <a:t>XHTML </a:t>
            </a:r>
            <a:r>
              <a:rPr lang="it-IT" sz="1400" b="1" dirty="0" err="1" smtClean="0"/>
              <a:t>transitional</a:t>
            </a:r>
            <a:r>
              <a:rPr lang="it-IT" sz="1400" dirty="0" smtClean="0"/>
              <a:t>:</a:t>
            </a:r>
          </a:p>
          <a:p>
            <a:pPr lvl="1">
              <a:lnSpc>
                <a:spcPct val="80000"/>
              </a:lnSpc>
              <a:buFont typeface="Wingdings" pitchFamily="2" charset="2"/>
              <a:buNone/>
            </a:pPr>
            <a:r>
              <a:rPr lang="it-IT" sz="1600" dirty="0" smtClean="0"/>
              <a:t>&lt;?</a:t>
            </a:r>
            <a:r>
              <a:rPr lang="it-IT" sz="1600" dirty="0"/>
              <a:t>xml </a:t>
            </a:r>
            <a:r>
              <a:rPr lang="it-IT" sz="1600" dirty="0" err="1"/>
              <a:t>version=</a:t>
            </a:r>
            <a:r>
              <a:rPr lang="it-IT" sz="1600" dirty="0"/>
              <a:t>"1.0" </a:t>
            </a:r>
            <a:r>
              <a:rPr lang="it-IT" sz="1600" dirty="0" err="1"/>
              <a:t>encoding=</a:t>
            </a:r>
            <a:r>
              <a:rPr lang="it-IT" sz="1600" dirty="0"/>
              <a:t>"iso-8859-1"?&gt; </a:t>
            </a:r>
          </a:p>
          <a:p>
            <a:pPr lvl="1">
              <a:lnSpc>
                <a:spcPct val="80000"/>
              </a:lnSpc>
              <a:buFont typeface="Wingdings" pitchFamily="2" charset="2"/>
              <a:buNone/>
            </a:pPr>
            <a:r>
              <a:rPr lang="it-IT" sz="1600" dirty="0"/>
              <a:t>&lt;!DOCTYPE html PUBLIC "-//W3C//DTD XHTML 1.0 </a:t>
            </a:r>
            <a:r>
              <a:rPr lang="it-IT" sz="1600" dirty="0" err="1"/>
              <a:t>Transitional</a:t>
            </a:r>
            <a:r>
              <a:rPr lang="it-IT" sz="1600" dirty="0"/>
              <a:t>//EN" "http://www.w3.org/TR/xhtml1/DTD/xhtml1-transitional.dtd"&gt; </a:t>
            </a:r>
          </a:p>
          <a:p>
            <a:pPr lvl="1">
              <a:lnSpc>
                <a:spcPct val="80000"/>
              </a:lnSpc>
            </a:pPr>
            <a:r>
              <a:rPr lang="it-IT" sz="1600" dirty="0" err="1" smtClean="0"/>
              <a:t>To</a:t>
            </a:r>
            <a:r>
              <a:rPr lang="it-IT" sz="1600" dirty="0" smtClean="0"/>
              <a:t> </a:t>
            </a:r>
            <a:r>
              <a:rPr lang="it-IT" sz="1600" dirty="0" err="1" smtClean="0"/>
              <a:t>use</a:t>
            </a:r>
            <a:r>
              <a:rPr lang="it-IT" sz="1600" dirty="0" smtClean="0"/>
              <a:t> </a:t>
            </a:r>
            <a:r>
              <a:rPr lang="it-IT" sz="1600" b="1" dirty="0" smtClean="0"/>
              <a:t>XHTML </a:t>
            </a:r>
            <a:r>
              <a:rPr lang="it-IT" sz="1600" b="1" dirty="0" err="1"/>
              <a:t>strict</a:t>
            </a:r>
            <a:r>
              <a:rPr lang="it-IT" sz="1600" dirty="0"/>
              <a:t>:</a:t>
            </a:r>
          </a:p>
          <a:p>
            <a:pPr lvl="1">
              <a:lnSpc>
                <a:spcPct val="80000"/>
              </a:lnSpc>
              <a:buFont typeface="Wingdings" pitchFamily="2" charset="2"/>
              <a:buNone/>
            </a:pPr>
            <a:r>
              <a:rPr lang="it-IT" sz="1600" dirty="0"/>
              <a:t>&lt;!DOCTYPE html PUBLIC "-//W3C//DTD XHTML 1.0 </a:t>
            </a:r>
            <a:r>
              <a:rPr lang="it-IT" sz="1600" dirty="0" err="1"/>
              <a:t>Strict</a:t>
            </a:r>
            <a:r>
              <a:rPr lang="it-IT" sz="1600" dirty="0"/>
              <a:t>//EN" "http://www.w3.org/TR/xhtml1/DTD/xhtml1-strict.dtd"&gt; </a:t>
            </a:r>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4450" name="Rectangle 2"/>
          <p:cNvSpPr>
            <a:spLocks noGrp="1" noChangeArrowheads="1"/>
          </p:cNvSpPr>
          <p:nvPr>
            <p:ph type="title"/>
          </p:nvPr>
        </p:nvSpPr>
        <p:spPr/>
        <p:txBody>
          <a:bodyPr/>
          <a:lstStyle/>
          <a:p>
            <a:r>
              <a:rPr lang="it-IT" sz="3200" dirty="0" err="1" smtClean="0"/>
              <a:t>Lists</a:t>
            </a:r>
            <a:r>
              <a:rPr lang="it-IT" sz="3200" dirty="0"/>
              <a:t/>
            </a:r>
            <a:br>
              <a:rPr lang="it-IT" sz="3200" dirty="0"/>
            </a:br>
            <a:r>
              <a:rPr lang="it-IT" sz="2000" dirty="0" smtClean="0"/>
              <a:t>CSS </a:t>
            </a:r>
            <a:r>
              <a:rPr lang="it-IT" sz="2000" dirty="0" err="1" smtClean="0"/>
              <a:t>Properties</a:t>
            </a:r>
            <a:endParaRPr lang="it-IT" sz="2000" dirty="0"/>
          </a:p>
        </p:txBody>
      </p:sp>
      <p:sp>
        <p:nvSpPr>
          <p:cNvPr id="104451" name="Rectangle 3"/>
          <p:cNvSpPr>
            <a:spLocks noGrp="1" noChangeArrowheads="1"/>
          </p:cNvSpPr>
          <p:nvPr>
            <p:ph type="body" idx="1"/>
          </p:nvPr>
        </p:nvSpPr>
        <p:spPr/>
        <p:txBody>
          <a:bodyPr/>
          <a:lstStyle/>
          <a:p>
            <a:r>
              <a:rPr lang="en-US" dirty="0"/>
              <a:t>list-style-type </a:t>
            </a:r>
            <a:r>
              <a:rPr lang="en-US" dirty="0" smtClean="0"/>
              <a:t>(standard bullets)</a:t>
            </a:r>
            <a:endParaRPr lang="en-US" dirty="0"/>
          </a:p>
          <a:p>
            <a:pPr lvl="1"/>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en-US" dirty="0"/>
              <a:t>disc | circle | square | decimal | decimal-leading-zero | lower-roman | upper-roman | lower-</a:t>
            </a:r>
            <a:r>
              <a:rPr lang="en-US" dirty="0" err="1"/>
              <a:t>greek</a:t>
            </a:r>
            <a:r>
              <a:rPr lang="en-US" dirty="0"/>
              <a:t> | lower-</a:t>
            </a:r>
            <a:r>
              <a:rPr lang="en-US" dirty="0" err="1"/>
              <a:t>latin</a:t>
            </a:r>
            <a:r>
              <a:rPr lang="en-US" dirty="0"/>
              <a:t> | upper-</a:t>
            </a:r>
            <a:r>
              <a:rPr lang="en-US" dirty="0" err="1"/>
              <a:t>latin</a:t>
            </a:r>
            <a:r>
              <a:rPr lang="en-US" dirty="0"/>
              <a:t> | </a:t>
            </a:r>
            <a:r>
              <a:rPr lang="en-US" dirty="0" err="1"/>
              <a:t>armenian</a:t>
            </a:r>
            <a:r>
              <a:rPr lang="en-US" dirty="0"/>
              <a:t> | </a:t>
            </a:r>
            <a:r>
              <a:rPr lang="en-US" dirty="0" err="1"/>
              <a:t>georgian</a:t>
            </a:r>
            <a:r>
              <a:rPr lang="en-US" dirty="0"/>
              <a:t> | lower-alpha | upper-alpha | none |</a:t>
            </a:r>
          </a:p>
          <a:p>
            <a:r>
              <a:rPr lang="en-US" dirty="0"/>
              <a:t>list-style-image </a:t>
            </a:r>
            <a:r>
              <a:rPr lang="en-US" dirty="0" smtClean="0"/>
              <a:t>(image bullets)</a:t>
            </a:r>
            <a:endParaRPr lang="en-US" dirty="0"/>
          </a:p>
          <a:p>
            <a:pPr lvl="1"/>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en-US" i="1" dirty="0" err="1"/>
              <a:t>uri</a:t>
            </a:r>
            <a:r>
              <a:rPr lang="en-US" i="1" dirty="0"/>
              <a:t> | </a:t>
            </a:r>
            <a:r>
              <a:rPr lang="en-US" dirty="0"/>
              <a:t>none </a:t>
            </a:r>
          </a:p>
          <a:p>
            <a:r>
              <a:rPr lang="en-US" dirty="0"/>
              <a:t>list-style-position </a:t>
            </a:r>
            <a:r>
              <a:rPr lang="en-US" dirty="0" smtClean="0"/>
              <a:t>(position of the bullet relative to item text)</a:t>
            </a:r>
            <a:endParaRPr lang="en-US" dirty="0"/>
          </a:p>
          <a:p>
            <a:pPr lvl="1"/>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en-US" dirty="0"/>
              <a:t>inside</a:t>
            </a:r>
            <a:r>
              <a:rPr lang="en-US" i="1" dirty="0"/>
              <a:t> | </a:t>
            </a:r>
            <a:r>
              <a:rPr lang="en-US" b="1" dirty="0"/>
              <a:t>outside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41314" name="Rectangle 2"/>
          <p:cNvSpPr>
            <a:spLocks noGrp="1" noChangeArrowheads="1"/>
          </p:cNvSpPr>
          <p:nvPr>
            <p:ph type="title"/>
          </p:nvPr>
        </p:nvSpPr>
        <p:spPr/>
        <p:txBody>
          <a:bodyPr/>
          <a:lstStyle/>
          <a:p>
            <a:r>
              <a:rPr lang="en-US" sz="3200" dirty="0"/>
              <a:t>Box Model</a:t>
            </a:r>
            <a:r>
              <a:rPr lang="en-US" dirty="0"/>
              <a:t/>
            </a:r>
            <a:br>
              <a:rPr lang="en-US" dirty="0"/>
            </a:br>
            <a:r>
              <a:rPr lang="en-US" sz="2000" dirty="0" smtClean="0"/>
              <a:t>Control the Box Generation</a:t>
            </a:r>
            <a:endParaRPr lang="it-IT" sz="2000" dirty="0"/>
          </a:p>
        </p:txBody>
      </p:sp>
      <p:sp>
        <p:nvSpPr>
          <p:cNvPr id="141315" name="Rectangle 3"/>
          <p:cNvSpPr>
            <a:spLocks noGrp="1" noChangeArrowheads="1"/>
          </p:cNvSpPr>
          <p:nvPr>
            <p:ph type="body" idx="1"/>
          </p:nvPr>
        </p:nvSpPr>
        <p:spPr/>
        <p:txBody>
          <a:bodyPr>
            <a:normAutofit lnSpcReduction="10000"/>
          </a:bodyPr>
          <a:lstStyle/>
          <a:p>
            <a:r>
              <a:rPr lang="en-US" dirty="0" smtClean="0"/>
              <a:t>It is possible to specify how the box associated with an element should be generated. </a:t>
            </a:r>
          </a:p>
          <a:p>
            <a:r>
              <a:rPr lang="en-US" dirty="0" smtClean="0"/>
              <a:t>display </a:t>
            </a:r>
          </a:p>
          <a:p>
            <a:pPr lvl="1"/>
            <a:r>
              <a:rPr lang="it-IT" b="1" dirty="0" err="1" smtClean="0">
                <a:solidFill>
                  <a:schemeClr val="tx2"/>
                </a:solidFill>
                <a:effectLst>
                  <a:outerShdw blurRad="38100" dist="38100" dir="2700000" algn="tl">
                    <a:srgbClr val="C0C0C0"/>
                  </a:outerShdw>
                </a:effectLst>
              </a:rPr>
              <a:t>Values</a:t>
            </a:r>
            <a:r>
              <a:rPr lang="it-IT" b="1" dirty="0" smtClean="0">
                <a:solidFill>
                  <a:schemeClr val="tx2"/>
                </a:solidFill>
                <a:effectLst>
                  <a:outerShdw blurRad="38100" dist="38100" dir="2700000" algn="tl">
                    <a:srgbClr val="C0C0C0"/>
                  </a:outerShdw>
                </a:effectLst>
              </a:rPr>
              <a:t>:</a:t>
            </a:r>
            <a:r>
              <a:rPr lang="it-IT" dirty="0" smtClean="0"/>
              <a:t> </a:t>
            </a:r>
            <a:r>
              <a:rPr lang="en-US" dirty="0" smtClean="0"/>
              <a:t>inline | block | list-item | none </a:t>
            </a:r>
          </a:p>
          <a:p>
            <a:pPr lvl="1"/>
            <a:r>
              <a:rPr lang="en-US" b="1" dirty="0" smtClean="0"/>
              <a:t>Block</a:t>
            </a:r>
            <a:r>
              <a:rPr lang="en-US" dirty="0" smtClean="0"/>
              <a:t> generates a block-like box, which occupies a horizontal and vertical space disjoint from the other boxes, the div or p</a:t>
            </a:r>
          </a:p>
          <a:p>
            <a:pPr lvl="1"/>
            <a:r>
              <a:rPr lang="en-US" b="1" dirty="0" smtClean="0"/>
              <a:t>Inline</a:t>
            </a:r>
            <a:r>
              <a:rPr lang="en-US" dirty="0" smtClean="0"/>
              <a:t> generates an inline box, which becomes part of the text flow without interrupting it (such as b or span) </a:t>
            </a:r>
          </a:p>
          <a:p>
            <a:pPr lvl="1"/>
            <a:r>
              <a:rPr lang="en-US" b="1" dirty="0" smtClean="0"/>
              <a:t>List-item</a:t>
            </a:r>
            <a:r>
              <a:rPr lang="en-US" dirty="0" smtClean="0"/>
              <a:t> displays the box as a list element (like </a:t>
            </a:r>
            <a:r>
              <a:rPr lang="en-US" dirty="0" err="1" smtClean="0"/>
              <a:t>li</a:t>
            </a:r>
            <a:r>
              <a:rPr lang="en-US" dirty="0" smtClean="0"/>
              <a:t>) </a:t>
            </a:r>
          </a:p>
          <a:p>
            <a:pPr lvl="1"/>
            <a:r>
              <a:rPr lang="en-US" b="1" dirty="0" smtClean="0"/>
              <a:t>None</a:t>
            </a:r>
            <a:r>
              <a:rPr lang="en-US" dirty="0" smtClean="0"/>
              <a:t> disables the generation of the box, removing the associated element from the document.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40290" name="Rectangle 2"/>
          <p:cNvSpPr>
            <a:spLocks noGrp="1" noChangeArrowheads="1"/>
          </p:cNvSpPr>
          <p:nvPr>
            <p:ph type="title"/>
          </p:nvPr>
        </p:nvSpPr>
        <p:spPr/>
        <p:txBody>
          <a:bodyPr/>
          <a:lstStyle/>
          <a:p>
            <a:r>
              <a:rPr lang="en-US" sz="3200" dirty="0"/>
              <a:t>Box Model</a:t>
            </a:r>
            <a:r>
              <a:rPr lang="en-US" dirty="0"/>
              <a:t/>
            </a:r>
            <a:br>
              <a:rPr lang="en-US" dirty="0"/>
            </a:br>
            <a:r>
              <a:rPr lang="it-IT" sz="2000" dirty="0" smtClean="0"/>
              <a:t> </a:t>
            </a:r>
            <a:r>
              <a:rPr lang="it-IT" sz="2000" dirty="0" err="1" smtClean="0"/>
              <a:t>Showing</a:t>
            </a:r>
            <a:r>
              <a:rPr lang="it-IT" sz="2000" dirty="0" smtClean="0"/>
              <a:t> and </a:t>
            </a:r>
            <a:r>
              <a:rPr lang="it-IT" sz="2000" dirty="0" err="1" smtClean="0"/>
              <a:t>Hiding</a:t>
            </a:r>
            <a:r>
              <a:rPr lang="it-IT" sz="2000" dirty="0" smtClean="0"/>
              <a:t> </a:t>
            </a:r>
            <a:r>
              <a:rPr lang="it-IT" sz="2000" dirty="0" err="1" smtClean="0"/>
              <a:t>Elements</a:t>
            </a:r>
            <a:endParaRPr lang="it-IT" sz="2000" dirty="0"/>
          </a:p>
        </p:txBody>
      </p:sp>
      <p:sp>
        <p:nvSpPr>
          <p:cNvPr id="140291" name="Rectangle 3"/>
          <p:cNvSpPr>
            <a:spLocks noGrp="1" noChangeArrowheads="1"/>
          </p:cNvSpPr>
          <p:nvPr>
            <p:ph type="body" idx="1"/>
          </p:nvPr>
        </p:nvSpPr>
        <p:spPr/>
        <p:txBody>
          <a:bodyPr>
            <a:normAutofit/>
          </a:bodyPr>
          <a:lstStyle/>
          <a:p>
            <a:r>
              <a:rPr lang="en-US" dirty="0" smtClean="0"/>
              <a:t>After generating the box related to an element, you can specify whether the contents of the box should be rendered or not. </a:t>
            </a:r>
          </a:p>
          <a:p>
            <a:r>
              <a:rPr lang="en-US" dirty="0" smtClean="0"/>
              <a:t>visibility </a:t>
            </a:r>
          </a:p>
          <a:p>
            <a:pPr lvl="1"/>
            <a:r>
              <a:rPr lang="it-IT" b="1" dirty="0" err="1" smtClean="0">
                <a:solidFill>
                  <a:schemeClr val="tx2"/>
                </a:solidFill>
                <a:effectLst>
                  <a:outerShdw blurRad="38100" dist="38100" dir="2700000" algn="tl">
                    <a:srgbClr val="C0C0C0"/>
                  </a:outerShdw>
                </a:effectLst>
              </a:rPr>
              <a:t>Values</a:t>
            </a:r>
            <a:r>
              <a:rPr lang="it-IT" b="1" dirty="0" smtClean="0">
                <a:solidFill>
                  <a:schemeClr val="tx2"/>
                </a:solidFill>
                <a:effectLst>
                  <a:outerShdw blurRad="38100" dist="38100" dir="2700000" algn="tl">
                    <a:srgbClr val="C0C0C0"/>
                  </a:outerShdw>
                </a:effectLst>
              </a:rPr>
              <a:t>:</a:t>
            </a:r>
            <a:r>
              <a:rPr lang="it-IT" dirty="0" smtClean="0"/>
              <a:t> </a:t>
            </a:r>
            <a:r>
              <a:rPr lang="en-US" b="1" dirty="0" smtClean="0"/>
              <a:t>visible</a:t>
            </a:r>
            <a:r>
              <a:rPr lang="en-US" dirty="0" smtClean="0"/>
              <a:t> | hidden </a:t>
            </a:r>
          </a:p>
          <a:p>
            <a:pPr lvl="1"/>
            <a:r>
              <a:rPr lang="en-US" b="1" dirty="0" smtClean="0"/>
              <a:t>Visible</a:t>
            </a:r>
            <a:r>
              <a:rPr lang="en-US" dirty="0" smtClean="0"/>
              <a:t> (default) shows the element. </a:t>
            </a:r>
          </a:p>
          <a:p>
            <a:pPr lvl="1"/>
            <a:r>
              <a:rPr lang="en-US" b="1" dirty="0" smtClean="0"/>
              <a:t>Hidden</a:t>
            </a:r>
            <a:r>
              <a:rPr lang="en-US" dirty="0" smtClean="0"/>
              <a:t> hides the element. </a:t>
            </a:r>
          </a:p>
          <a:p>
            <a:r>
              <a:rPr lang="en-US" dirty="0" smtClean="0"/>
              <a:t>By setting the property to hidden, the element box is not removed from the document flow, so its footprint is still considered in the layout calculation.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7522" name="Rectangle 2"/>
          <p:cNvSpPr>
            <a:spLocks noGrp="1" noChangeArrowheads="1"/>
          </p:cNvSpPr>
          <p:nvPr>
            <p:ph type="title"/>
          </p:nvPr>
        </p:nvSpPr>
        <p:spPr/>
        <p:txBody>
          <a:bodyPr/>
          <a:lstStyle/>
          <a:p>
            <a:r>
              <a:rPr lang="en-US" sz="3200" dirty="0"/>
              <a:t>Box Model</a:t>
            </a:r>
            <a:r>
              <a:rPr lang="en-US" dirty="0"/>
              <a:t/>
            </a:r>
            <a:br>
              <a:rPr lang="en-US" dirty="0"/>
            </a:br>
            <a:r>
              <a:rPr lang="it-IT" sz="2000" dirty="0" smtClean="0"/>
              <a:t> </a:t>
            </a:r>
            <a:r>
              <a:rPr lang="it-IT" sz="2000" dirty="0" err="1" smtClean="0"/>
              <a:t>Content</a:t>
            </a:r>
            <a:r>
              <a:rPr lang="it-IT" sz="2000" dirty="0" smtClean="0"/>
              <a:t> Management</a:t>
            </a:r>
            <a:endParaRPr lang="it-IT" sz="2000" dirty="0"/>
          </a:p>
        </p:txBody>
      </p:sp>
      <p:sp>
        <p:nvSpPr>
          <p:cNvPr id="107523" name="Rectangle 3"/>
          <p:cNvSpPr>
            <a:spLocks noGrp="1" noChangeArrowheads="1"/>
          </p:cNvSpPr>
          <p:nvPr>
            <p:ph type="body" idx="1"/>
          </p:nvPr>
        </p:nvSpPr>
        <p:spPr/>
        <p:txBody>
          <a:bodyPr>
            <a:normAutofit fontScale="92500" lnSpcReduction="20000"/>
          </a:bodyPr>
          <a:lstStyle/>
          <a:p>
            <a:r>
              <a:rPr lang="en-US" dirty="0" smtClean="0"/>
              <a:t>Generally, the content of a block is limited to the size of the block itself. The content, however, may be larger than its container. </a:t>
            </a:r>
          </a:p>
          <a:p>
            <a:r>
              <a:rPr lang="en-US" dirty="0" smtClean="0"/>
              <a:t>In these cases, you can specify how to handle the part that overflows the container. </a:t>
            </a:r>
          </a:p>
          <a:p>
            <a:r>
              <a:rPr lang="en-US" dirty="0" smtClean="0"/>
              <a:t>overflow </a:t>
            </a:r>
          </a:p>
          <a:p>
            <a:pPr lvl="1"/>
            <a:r>
              <a:rPr lang="it-IT" b="1" dirty="0" err="1" smtClean="0">
                <a:solidFill>
                  <a:schemeClr val="tx2"/>
                </a:solidFill>
                <a:effectLst>
                  <a:outerShdw blurRad="38100" dist="38100" dir="2700000" algn="tl">
                    <a:srgbClr val="C0C0C0"/>
                  </a:outerShdw>
                </a:effectLst>
              </a:rPr>
              <a:t>Values</a:t>
            </a:r>
            <a:r>
              <a:rPr lang="it-IT" b="1" dirty="0" smtClean="0">
                <a:solidFill>
                  <a:schemeClr val="tx2"/>
                </a:solidFill>
                <a:effectLst>
                  <a:outerShdw blurRad="38100" dist="38100" dir="2700000" algn="tl">
                    <a:srgbClr val="C0C0C0"/>
                  </a:outerShdw>
                </a:effectLst>
              </a:rPr>
              <a:t>: </a:t>
            </a:r>
            <a:r>
              <a:rPr lang="en-US" dirty="0" smtClean="0"/>
              <a:t> </a:t>
            </a:r>
            <a:r>
              <a:rPr lang="en-US" b="1" dirty="0" smtClean="0"/>
              <a:t>visible</a:t>
            </a:r>
            <a:r>
              <a:rPr lang="en-US" dirty="0" smtClean="0"/>
              <a:t> | hidden | scroll | auto </a:t>
            </a:r>
          </a:p>
          <a:p>
            <a:pPr lvl="1"/>
            <a:r>
              <a:rPr lang="en-US" b="1" dirty="0" smtClean="0"/>
              <a:t>Visible</a:t>
            </a:r>
            <a:r>
              <a:rPr lang="en-US" dirty="0" smtClean="0"/>
              <a:t> (default) allows the extra content to be rendered outside the container. </a:t>
            </a:r>
          </a:p>
          <a:p>
            <a:pPr lvl="1"/>
            <a:r>
              <a:rPr lang="en-US" b="1" dirty="0" smtClean="0"/>
              <a:t>Hidden</a:t>
            </a:r>
            <a:r>
              <a:rPr lang="en-US" dirty="0" smtClean="0"/>
              <a:t> hides the piece of content overflowing the container. </a:t>
            </a:r>
          </a:p>
          <a:p>
            <a:pPr lvl="1"/>
            <a:r>
              <a:rPr lang="en-US" b="1" dirty="0" smtClean="0"/>
              <a:t>Scroll</a:t>
            </a:r>
            <a:r>
              <a:rPr lang="en-US" dirty="0" smtClean="0"/>
              <a:t> brings up the scroll bars inside the container, so that the content can be scrolled. The bars appear in any case, even if the content does not overflow. </a:t>
            </a:r>
          </a:p>
          <a:p>
            <a:pPr lvl="1"/>
            <a:r>
              <a:rPr lang="en-US" b="1" dirty="0" smtClean="0"/>
              <a:t>Auto</a:t>
            </a:r>
            <a:r>
              <a:rPr lang="en-US" dirty="0" smtClean="0"/>
              <a:t> makes scroll bars appear inside the container, so that its content can be scrolled, only if it overflows the container. </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5474" name="Rectangle 2"/>
          <p:cNvSpPr>
            <a:spLocks noGrp="1" noChangeArrowheads="1"/>
          </p:cNvSpPr>
          <p:nvPr>
            <p:ph type="title"/>
          </p:nvPr>
        </p:nvSpPr>
        <p:spPr/>
        <p:txBody>
          <a:bodyPr/>
          <a:lstStyle/>
          <a:p>
            <a:r>
              <a:rPr lang="en-US" sz="3200" dirty="0"/>
              <a:t>Box Model</a:t>
            </a:r>
            <a:r>
              <a:rPr lang="en-US" dirty="0"/>
              <a:t/>
            </a:r>
            <a:br>
              <a:rPr lang="en-US" dirty="0"/>
            </a:br>
            <a:r>
              <a:rPr lang="en-US" sz="2000" dirty="0" smtClean="0"/>
              <a:t>Margins and Spaces</a:t>
            </a:r>
            <a:endParaRPr lang="it-IT" sz="2000" dirty="0"/>
          </a:p>
        </p:txBody>
      </p:sp>
      <p:sp>
        <p:nvSpPr>
          <p:cNvPr id="105475" name="Rectangle 3"/>
          <p:cNvSpPr>
            <a:spLocks noGrp="1" noChangeArrowheads="1"/>
          </p:cNvSpPr>
          <p:nvPr>
            <p:ph type="body" idx="1"/>
          </p:nvPr>
        </p:nvSpPr>
        <p:spPr/>
        <p:txBody>
          <a:bodyPr/>
          <a:lstStyle/>
          <a:p>
            <a:r>
              <a:rPr lang="it-IT" sz="2400" dirty="0" err="1"/>
              <a:t>margin</a:t>
            </a:r>
            <a:r>
              <a:rPr lang="it-IT" sz="2400" dirty="0"/>
              <a:t> (</a:t>
            </a:r>
            <a:r>
              <a:rPr lang="it-IT" sz="2400" dirty="0" err="1"/>
              <a:t>margin-right</a:t>
            </a:r>
            <a:r>
              <a:rPr lang="it-IT" sz="2400" dirty="0"/>
              <a:t>, </a:t>
            </a:r>
            <a:r>
              <a:rPr lang="it-IT" sz="2400" dirty="0" err="1"/>
              <a:t>margin-left</a:t>
            </a:r>
            <a:r>
              <a:rPr lang="it-IT" sz="2400" dirty="0"/>
              <a:t>, </a:t>
            </a:r>
            <a:r>
              <a:rPr lang="it-IT" sz="2400" dirty="0" err="1"/>
              <a:t>margin-top</a:t>
            </a:r>
            <a:r>
              <a:rPr lang="it-IT" sz="2400" dirty="0"/>
              <a:t>, </a:t>
            </a:r>
            <a:r>
              <a:rPr lang="it-IT" sz="2400" dirty="0" err="1"/>
              <a:t>margin-bottom</a:t>
            </a:r>
            <a:r>
              <a:rPr lang="it-IT" sz="2400" dirty="0"/>
              <a:t>)</a:t>
            </a:r>
          </a:p>
          <a:p>
            <a:pPr lvl="1"/>
            <a:r>
              <a:rPr lang="en-US" sz="2000" dirty="0" smtClean="0"/>
              <a:t>The margin is the space between the border of an element box and that of surrounding objects. </a:t>
            </a:r>
          </a:p>
          <a:p>
            <a:pPr lvl="1"/>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it-IT" sz="2000" i="1" dirty="0" err="1" smtClean="0"/>
              <a:t>measure</a:t>
            </a:r>
            <a:endParaRPr lang="it-IT" sz="2000" dirty="0"/>
          </a:p>
          <a:p>
            <a:r>
              <a:rPr lang="it-IT" sz="2400" dirty="0" err="1"/>
              <a:t>padding</a:t>
            </a:r>
            <a:r>
              <a:rPr lang="it-IT" sz="2400" dirty="0"/>
              <a:t> (</a:t>
            </a:r>
            <a:r>
              <a:rPr lang="it-IT" sz="2400" dirty="0" err="1"/>
              <a:t>padding-top</a:t>
            </a:r>
            <a:r>
              <a:rPr lang="it-IT" sz="2400" dirty="0"/>
              <a:t>, </a:t>
            </a:r>
            <a:r>
              <a:rPr lang="it-IT" sz="2400" dirty="0" err="1"/>
              <a:t>padding-right</a:t>
            </a:r>
            <a:r>
              <a:rPr lang="it-IT" sz="2400" dirty="0"/>
              <a:t>, </a:t>
            </a:r>
            <a:r>
              <a:rPr lang="it-IT" sz="2400" dirty="0" err="1"/>
              <a:t>padding-bottom</a:t>
            </a:r>
            <a:r>
              <a:rPr lang="it-IT" sz="2400" dirty="0"/>
              <a:t>, </a:t>
            </a:r>
            <a:r>
              <a:rPr lang="it-IT" sz="2400" dirty="0" err="1"/>
              <a:t>padding-left</a:t>
            </a:r>
            <a:r>
              <a:rPr lang="it-IT" sz="2400" dirty="0"/>
              <a:t>)</a:t>
            </a:r>
          </a:p>
          <a:p>
            <a:pPr lvl="1"/>
            <a:r>
              <a:rPr lang="en-US" sz="2000" dirty="0" smtClean="0"/>
              <a:t>The padding is the empty space between the border of an element box and the contents of the box itself. </a:t>
            </a:r>
          </a:p>
          <a:p>
            <a:pPr lvl="1"/>
            <a:r>
              <a:rPr lang="it-IT" sz="1600" b="1" dirty="0" err="1" smtClean="0">
                <a:solidFill>
                  <a:schemeClr val="tx2"/>
                </a:solidFill>
                <a:effectLst>
                  <a:outerShdw blurRad="38100" dist="38100" dir="2700000" algn="tl">
                    <a:srgbClr val="C0C0C0"/>
                  </a:outerShdw>
                </a:effectLst>
              </a:rPr>
              <a:t>Values</a:t>
            </a:r>
            <a:r>
              <a:rPr lang="it-IT" sz="1600" b="1" dirty="0" smtClean="0">
                <a:solidFill>
                  <a:schemeClr val="tx2"/>
                </a:solidFill>
                <a:effectLst>
                  <a:outerShdw blurRad="38100" dist="38100" dir="2700000" algn="tl">
                    <a:srgbClr val="C0C0C0"/>
                  </a:outerShdw>
                </a:effectLst>
              </a:rPr>
              <a:t>:</a:t>
            </a:r>
            <a:r>
              <a:rPr lang="it-IT" sz="2000" dirty="0" smtClean="0"/>
              <a:t> </a:t>
            </a:r>
            <a:r>
              <a:rPr lang="it-IT" sz="2000" i="1" dirty="0" err="1" smtClean="0"/>
              <a:t>measure</a:t>
            </a:r>
            <a:endParaRPr lang="it-IT" sz="2000" i="1" dirty="0"/>
          </a:p>
          <a:p>
            <a:r>
              <a:rPr lang="en-US" sz="2400" dirty="0" smtClean="0"/>
              <a:t>In many cases, margin and padding have the same visual effect, but you must always use the attribute that is logically suitable for your purpose.</a:t>
            </a:r>
            <a:endParaRPr lang="it-IT"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2882" name="Rectangle 2"/>
          <p:cNvSpPr>
            <a:spLocks noGrp="1" noChangeArrowheads="1"/>
          </p:cNvSpPr>
          <p:nvPr>
            <p:ph type="title"/>
          </p:nvPr>
        </p:nvSpPr>
        <p:spPr/>
        <p:txBody>
          <a:bodyPr/>
          <a:lstStyle/>
          <a:p>
            <a:r>
              <a:rPr lang="en-US" sz="3200" dirty="0"/>
              <a:t>Box Model</a:t>
            </a:r>
            <a:r>
              <a:rPr lang="en-US" dirty="0"/>
              <a:t/>
            </a:r>
            <a:br>
              <a:rPr lang="en-US" dirty="0"/>
            </a:br>
            <a:r>
              <a:rPr lang="en-US" sz="2000" dirty="0" smtClean="0"/>
              <a:t>Sizing</a:t>
            </a:r>
            <a:endParaRPr lang="it-IT" sz="2000" dirty="0"/>
          </a:p>
        </p:txBody>
      </p:sp>
      <p:sp>
        <p:nvSpPr>
          <p:cNvPr id="122883" name="Rectangle 3"/>
          <p:cNvSpPr>
            <a:spLocks noGrp="1" noChangeArrowheads="1"/>
          </p:cNvSpPr>
          <p:nvPr>
            <p:ph type="body" idx="1"/>
          </p:nvPr>
        </p:nvSpPr>
        <p:spPr/>
        <p:txBody>
          <a:bodyPr/>
          <a:lstStyle/>
          <a:p>
            <a:r>
              <a:rPr lang="en-US" dirty="0" smtClean="0"/>
              <a:t>The size of each element can be set in various ways, completely overwriting or </a:t>
            </a:r>
            <a:r>
              <a:rPr lang="en-US" dirty="0" err="1" smtClean="0"/>
              <a:t>constaining</a:t>
            </a:r>
            <a:r>
              <a:rPr lang="en-US" dirty="0" smtClean="0"/>
              <a:t> the natural size calculated by the browser. </a:t>
            </a:r>
          </a:p>
          <a:p>
            <a:r>
              <a:rPr lang="en-US" dirty="0" smtClean="0"/>
              <a:t>In the first case, you can specify absolute units or percentages that are applied to the corresponding dimensions of the container. </a:t>
            </a:r>
          </a:p>
          <a:p>
            <a:r>
              <a:rPr lang="en-US" dirty="0" smtClean="0"/>
              <a:t>In the second case, you can specify minimum or maximum sizes, expressed as absolute units or percentages.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3906" name="Rectangle 2"/>
          <p:cNvSpPr>
            <a:spLocks noGrp="1" noChangeArrowheads="1"/>
          </p:cNvSpPr>
          <p:nvPr>
            <p:ph type="title"/>
          </p:nvPr>
        </p:nvSpPr>
        <p:spPr/>
        <p:txBody>
          <a:bodyPr/>
          <a:lstStyle/>
          <a:p>
            <a:r>
              <a:rPr lang="en-US" sz="3200" dirty="0"/>
              <a:t>Box Model</a:t>
            </a:r>
            <a:r>
              <a:rPr lang="en-US" dirty="0"/>
              <a:t/>
            </a:r>
            <a:br>
              <a:rPr lang="en-US" dirty="0"/>
            </a:br>
            <a:r>
              <a:rPr lang="en-US" sz="2000" dirty="0" smtClean="0"/>
              <a:t>Sizing Properties</a:t>
            </a:r>
            <a:endParaRPr lang="it-IT" sz="2000" dirty="0"/>
          </a:p>
        </p:txBody>
      </p:sp>
      <p:sp>
        <p:nvSpPr>
          <p:cNvPr id="123907" name="Rectangle 3"/>
          <p:cNvSpPr>
            <a:spLocks noGrp="1" noChangeArrowheads="1"/>
          </p:cNvSpPr>
          <p:nvPr>
            <p:ph type="body" idx="1"/>
          </p:nvPr>
        </p:nvSpPr>
        <p:spPr/>
        <p:txBody>
          <a:bodyPr/>
          <a:lstStyle/>
          <a:p>
            <a:r>
              <a:rPr lang="it-IT" dirty="0" err="1"/>
              <a:t>width</a:t>
            </a:r>
            <a:r>
              <a:rPr lang="it-IT" dirty="0"/>
              <a:t>, </a:t>
            </a:r>
            <a:r>
              <a:rPr lang="it-IT" dirty="0" err="1"/>
              <a:t>height</a:t>
            </a:r>
            <a:endParaRPr lang="it-IT" dirty="0"/>
          </a:p>
          <a:p>
            <a:pPr lvl="1"/>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i="1" dirty="0" err="1" smtClean="0"/>
              <a:t>measure|</a:t>
            </a:r>
            <a:r>
              <a:rPr lang="it-IT" i="1" dirty="0" smtClean="0"/>
              <a:t> </a:t>
            </a:r>
            <a:r>
              <a:rPr lang="it-IT" b="1" dirty="0"/>
              <a:t>auto</a:t>
            </a:r>
            <a:r>
              <a:rPr lang="it-IT" dirty="0"/>
              <a:t> | </a:t>
            </a:r>
            <a:r>
              <a:rPr lang="it-IT" dirty="0" err="1" smtClean="0"/>
              <a:t>inherit</a:t>
            </a:r>
            <a:endParaRPr lang="it-IT" dirty="0" smtClean="0"/>
          </a:p>
          <a:p>
            <a:pPr lvl="1"/>
            <a:r>
              <a:rPr lang="en-US" dirty="0" smtClean="0"/>
              <a:t>Set the element width and height, respectively. The auto value corresponds to the natural size, calculated through the other element properties. </a:t>
            </a:r>
          </a:p>
          <a:p>
            <a:r>
              <a:rPr lang="it-IT" dirty="0" err="1" smtClean="0"/>
              <a:t>max-height</a:t>
            </a:r>
            <a:r>
              <a:rPr lang="it-IT" dirty="0"/>
              <a:t>, </a:t>
            </a:r>
            <a:r>
              <a:rPr lang="it-IT" dirty="0" err="1"/>
              <a:t>max-width</a:t>
            </a:r>
            <a:r>
              <a:rPr lang="it-IT" dirty="0"/>
              <a:t>, </a:t>
            </a:r>
            <a:r>
              <a:rPr lang="it-IT" dirty="0" err="1"/>
              <a:t>min-height</a:t>
            </a:r>
            <a:r>
              <a:rPr lang="it-IT" dirty="0"/>
              <a:t>, </a:t>
            </a:r>
            <a:r>
              <a:rPr lang="it-IT" dirty="0" err="1"/>
              <a:t>min-width</a:t>
            </a:r>
            <a:endParaRPr lang="it-IT" dirty="0"/>
          </a:p>
          <a:p>
            <a:pPr lvl="1"/>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i="1" dirty="0" err="1" smtClean="0"/>
              <a:t>measure</a:t>
            </a:r>
            <a:r>
              <a:rPr lang="it-IT" dirty="0" err="1" smtClean="0"/>
              <a:t>|</a:t>
            </a:r>
            <a:r>
              <a:rPr lang="it-IT" dirty="0" smtClean="0"/>
              <a:t> </a:t>
            </a:r>
            <a:r>
              <a:rPr lang="it-IT" dirty="0" err="1"/>
              <a:t>inherit</a:t>
            </a:r>
            <a:endParaRPr lang="it-IT" dirty="0"/>
          </a:p>
          <a:p>
            <a:pPr lvl="1"/>
            <a:r>
              <a:rPr lang="en-US" dirty="0" smtClean="0"/>
              <a:t>Set minimum or maximum size of the element</a:t>
            </a:r>
            <a:r>
              <a:rPr lang="it-IT" dirty="0" smtClean="0"/>
              <a:t>.</a:t>
            </a:r>
            <a:endParaRPr lang="it-IT"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6738" name="Rectangle 2"/>
          <p:cNvSpPr>
            <a:spLocks noGrp="1" noChangeArrowheads="1"/>
          </p:cNvSpPr>
          <p:nvPr>
            <p:ph type="title"/>
          </p:nvPr>
        </p:nvSpPr>
        <p:spPr/>
        <p:txBody>
          <a:bodyPr/>
          <a:lstStyle/>
          <a:p>
            <a:r>
              <a:rPr lang="en-US" sz="3200" dirty="0"/>
              <a:t>Box Model</a:t>
            </a:r>
            <a:r>
              <a:rPr lang="en-US" dirty="0"/>
              <a:t/>
            </a:r>
            <a:br>
              <a:rPr lang="en-US" dirty="0"/>
            </a:br>
            <a:r>
              <a:rPr lang="en-US" sz="2000" dirty="0" smtClean="0"/>
              <a:t>Positioning</a:t>
            </a:r>
            <a:endParaRPr lang="it-IT" sz="2000" dirty="0"/>
          </a:p>
        </p:txBody>
      </p:sp>
      <p:sp>
        <p:nvSpPr>
          <p:cNvPr id="116739" name="Rectangle 3"/>
          <p:cNvSpPr>
            <a:spLocks noGrp="1" noChangeArrowheads="1"/>
          </p:cNvSpPr>
          <p:nvPr>
            <p:ph type="body" idx="1"/>
          </p:nvPr>
        </p:nvSpPr>
        <p:spPr/>
        <p:txBody>
          <a:bodyPr>
            <a:normAutofit fontScale="92500" lnSpcReduction="20000"/>
          </a:bodyPr>
          <a:lstStyle/>
          <a:p>
            <a:r>
              <a:rPr lang="en-US" dirty="0" smtClean="0"/>
              <a:t>Items can be placed in four different ways, specified with the CSS attribute </a:t>
            </a:r>
            <a:r>
              <a:rPr lang="en-US" i="1" dirty="0" smtClean="0"/>
              <a:t>position</a:t>
            </a:r>
            <a:r>
              <a:rPr lang="en-US" dirty="0" smtClean="0"/>
              <a:t>: </a:t>
            </a:r>
          </a:p>
          <a:p>
            <a:pPr lvl="1"/>
            <a:r>
              <a:rPr lang="en-US" b="1" dirty="0" smtClean="0"/>
              <a:t>Static:</a:t>
            </a:r>
            <a:r>
              <a:rPr lang="en-US" dirty="0" smtClean="0"/>
              <a:t> the object is placed in its natural position, given by the text flow (default). </a:t>
            </a:r>
          </a:p>
          <a:p>
            <a:pPr lvl="1"/>
            <a:r>
              <a:rPr lang="en-US" b="1" dirty="0" smtClean="0"/>
              <a:t>Relative:</a:t>
            </a:r>
            <a:r>
              <a:rPr lang="en-US" dirty="0" smtClean="0"/>
              <a:t> the object is located at the coordinates set by the left, right, top and bottom</a:t>
            </a:r>
            <a:r>
              <a:rPr lang="en-US" i="1" dirty="0" smtClean="0"/>
              <a:t> </a:t>
            </a:r>
            <a:r>
              <a:rPr lang="en-US" dirty="0" smtClean="0"/>
              <a:t>attributes </a:t>
            </a:r>
            <a:r>
              <a:rPr lang="en-US" i="1" dirty="0" smtClean="0"/>
              <a:t>relative to </a:t>
            </a:r>
            <a:r>
              <a:rPr lang="en-US" dirty="0" smtClean="0"/>
              <a:t>its natural position. </a:t>
            </a:r>
          </a:p>
          <a:p>
            <a:pPr lvl="1"/>
            <a:r>
              <a:rPr lang="en-US" b="1" dirty="0" smtClean="0"/>
              <a:t>Absolute:</a:t>
            </a:r>
            <a:r>
              <a:rPr lang="en-US" dirty="0" smtClean="0"/>
              <a:t> the object is located at the coordinates set by the left, right, top and bottom attributes, relative to the upper left corner of its nearest container with </a:t>
            </a:r>
            <a:r>
              <a:rPr lang="en-US" i="1" dirty="0" smtClean="0"/>
              <a:t>non static positioning.</a:t>
            </a:r>
            <a:r>
              <a:rPr lang="en-US" dirty="0" smtClean="0"/>
              <a:t> </a:t>
            </a:r>
          </a:p>
          <a:p>
            <a:pPr lvl="1"/>
            <a:r>
              <a:rPr lang="en-US" b="1" dirty="0" smtClean="0"/>
              <a:t>Fixed:</a:t>
            </a:r>
            <a:r>
              <a:rPr lang="en-US" dirty="0" smtClean="0"/>
              <a:t> The object is located at the coordinates set by the left, right, top and bottom attributes , relative to the upper left corner of the viewport. </a:t>
            </a:r>
          </a:p>
          <a:p>
            <a:pPr lvl="1"/>
            <a:r>
              <a:rPr lang="en-US" dirty="0" smtClean="0"/>
              <a:t>Elements with absolute or fixed positioning are </a:t>
            </a:r>
            <a:r>
              <a:rPr lang="en-US" i="1" dirty="0" smtClean="0"/>
              <a:t>removed from the text flow.</a:t>
            </a:r>
            <a:r>
              <a:rPr lang="en-US" dirty="0" smtClean="0"/>
              <a:t> Their position does not depend on the elements that surround them, though, if absolute, they continue to flow along with the rest of the page.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1858" name="Rectangle 2"/>
          <p:cNvSpPr>
            <a:spLocks noGrp="1" noChangeArrowheads="1"/>
          </p:cNvSpPr>
          <p:nvPr>
            <p:ph type="title"/>
          </p:nvPr>
        </p:nvSpPr>
        <p:spPr/>
        <p:txBody>
          <a:bodyPr/>
          <a:lstStyle/>
          <a:p>
            <a:r>
              <a:rPr lang="en-US" sz="3200" dirty="0"/>
              <a:t>Box Model</a:t>
            </a:r>
            <a:r>
              <a:rPr lang="en-US" dirty="0"/>
              <a:t/>
            </a:r>
            <a:br>
              <a:rPr lang="en-US" dirty="0"/>
            </a:br>
            <a:r>
              <a:rPr lang="it-IT" sz="2000" dirty="0" err="1" smtClean="0"/>
              <a:t>Positioning</a:t>
            </a:r>
            <a:r>
              <a:rPr lang="it-IT" sz="2000" dirty="0" smtClean="0"/>
              <a:t> </a:t>
            </a:r>
            <a:r>
              <a:rPr lang="it-IT" sz="2000" dirty="0" err="1" smtClean="0"/>
              <a:t>Properties</a:t>
            </a:r>
            <a:endParaRPr lang="it-IT" sz="2000" dirty="0"/>
          </a:p>
        </p:txBody>
      </p:sp>
      <p:sp>
        <p:nvSpPr>
          <p:cNvPr id="121859" name="Rectangle 3"/>
          <p:cNvSpPr>
            <a:spLocks noGrp="1" noChangeArrowheads="1"/>
          </p:cNvSpPr>
          <p:nvPr>
            <p:ph type="body" idx="1"/>
          </p:nvPr>
        </p:nvSpPr>
        <p:spPr/>
        <p:txBody>
          <a:bodyPr/>
          <a:lstStyle/>
          <a:p>
            <a:pPr>
              <a:lnSpc>
                <a:spcPct val="90000"/>
              </a:lnSpc>
            </a:pPr>
            <a:r>
              <a:rPr lang="it-IT" dirty="0"/>
              <a:t>position</a:t>
            </a:r>
          </a:p>
          <a:p>
            <a:pPr lvl="1">
              <a:lnSpc>
                <a:spcPct val="90000"/>
              </a:lnSpc>
            </a:pPr>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dirty="0" err="1"/>
              <a:t>static</a:t>
            </a:r>
            <a:r>
              <a:rPr lang="it-IT" dirty="0"/>
              <a:t> | relative | </a:t>
            </a:r>
            <a:r>
              <a:rPr lang="it-IT" dirty="0" err="1"/>
              <a:t>absolute</a:t>
            </a:r>
            <a:r>
              <a:rPr lang="it-IT" dirty="0"/>
              <a:t> | </a:t>
            </a:r>
            <a:r>
              <a:rPr lang="it-IT" dirty="0" err="1"/>
              <a:t>fixed</a:t>
            </a:r>
            <a:endParaRPr lang="it-IT" dirty="0"/>
          </a:p>
          <a:p>
            <a:pPr lvl="1">
              <a:lnSpc>
                <a:spcPct val="90000"/>
              </a:lnSpc>
            </a:pPr>
            <a:r>
              <a:rPr lang="en-US" dirty="0" smtClean="0"/>
              <a:t>Determines the type of positioning for the element</a:t>
            </a:r>
            <a:endParaRPr lang="it-IT" dirty="0" smtClean="0"/>
          </a:p>
          <a:p>
            <a:pPr>
              <a:lnSpc>
                <a:spcPct val="90000"/>
              </a:lnSpc>
            </a:pPr>
            <a:r>
              <a:rPr lang="it-IT" dirty="0" smtClean="0"/>
              <a:t>top, </a:t>
            </a:r>
            <a:r>
              <a:rPr lang="it-IT" dirty="0" err="1" smtClean="0"/>
              <a:t>left</a:t>
            </a:r>
            <a:r>
              <a:rPr lang="it-IT" dirty="0" smtClean="0"/>
              <a:t>, right, </a:t>
            </a:r>
            <a:r>
              <a:rPr lang="it-IT" dirty="0" err="1" smtClean="0"/>
              <a:t>bottom</a:t>
            </a:r>
            <a:r>
              <a:rPr lang="it-IT" dirty="0" smtClean="0"/>
              <a:t> </a:t>
            </a:r>
          </a:p>
          <a:p>
            <a:pPr lvl="1">
              <a:lnSpc>
                <a:spcPct val="90000"/>
              </a:lnSpc>
            </a:pPr>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i="1" dirty="0" err="1" smtClean="0"/>
              <a:t>measure</a:t>
            </a:r>
            <a:endParaRPr lang="it-IT" i="1" dirty="0"/>
          </a:p>
          <a:p>
            <a:pPr lvl="1">
              <a:lnSpc>
                <a:spcPct val="90000"/>
              </a:lnSpc>
            </a:pPr>
            <a:r>
              <a:rPr lang="en-US" dirty="0" smtClean="0"/>
              <a:t>Determines the element position, according to the rules defined by the value of the position property </a:t>
            </a:r>
          </a:p>
          <a:p>
            <a:pPr>
              <a:lnSpc>
                <a:spcPct val="90000"/>
              </a:lnSpc>
            </a:pPr>
            <a:r>
              <a:rPr lang="it-IT" dirty="0" err="1" smtClean="0"/>
              <a:t>z-index</a:t>
            </a:r>
            <a:r>
              <a:rPr lang="it-IT" dirty="0" smtClean="0"/>
              <a:t> </a:t>
            </a:r>
            <a:endParaRPr lang="it-IT" dirty="0"/>
          </a:p>
          <a:p>
            <a:pPr lvl="1">
              <a:lnSpc>
                <a:spcPct val="90000"/>
              </a:lnSpc>
            </a:pPr>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i="1" dirty="0" err="1" smtClean="0"/>
              <a:t>number|</a:t>
            </a:r>
            <a:r>
              <a:rPr lang="it-IT" i="1" dirty="0" smtClean="0"/>
              <a:t> </a:t>
            </a:r>
            <a:r>
              <a:rPr lang="it-IT" dirty="0"/>
              <a:t>auto | </a:t>
            </a:r>
            <a:r>
              <a:rPr lang="it-IT" dirty="0" err="1"/>
              <a:t>inherit</a:t>
            </a:r>
            <a:endParaRPr lang="it-IT" dirty="0"/>
          </a:p>
          <a:p>
            <a:pPr lvl="1">
              <a:lnSpc>
                <a:spcPct val="90000"/>
              </a:lnSpc>
            </a:pPr>
            <a:r>
              <a:rPr lang="en-US" dirty="0" smtClean="0"/>
              <a:t>Determines the element position on the Z axis. Higher values ​​move the element towards the user.</a:t>
            </a:r>
            <a:endParaRPr lang="it-IT"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7762" name="Rectangle 2"/>
          <p:cNvSpPr>
            <a:spLocks noGrp="1" noChangeArrowheads="1"/>
          </p:cNvSpPr>
          <p:nvPr>
            <p:ph type="title"/>
          </p:nvPr>
        </p:nvSpPr>
        <p:spPr/>
        <p:txBody>
          <a:bodyPr/>
          <a:lstStyle/>
          <a:p>
            <a:r>
              <a:rPr lang="en-US" sz="3200"/>
              <a:t>Box Model</a:t>
            </a:r>
            <a:r>
              <a:rPr lang="en-US"/>
              <a:t/>
            </a:r>
            <a:br>
              <a:rPr lang="en-US"/>
            </a:br>
            <a:r>
              <a:rPr lang="en-US" sz="2000"/>
              <a:t>Floats</a:t>
            </a:r>
            <a:endParaRPr lang="it-IT" sz="2000"/>
          </a:p>
        </p:txBody>
      </p:sp>
      <p:sp>
        <p:nvSpPr>
          <p:cNvPr id="117763" name="Rectangle 3"/>
          <p:cNvSpPr>
            <a:spLocks noGrp="1" noChangeArrowheads="1"/>
          </p:cNvSpPr>
          <p:nvPr>
            <p:ph type="body" idx="1"/>
          </p:nvPr>
        </p:nvSpPr>
        <p:spPr/>
        <p:txBody>
          <a:bodyPr/>
          <a:lstStyle/>
          <a:p>
            <a:r>
              <a:rPr lang="en-US" dirty="0" smtClean="0"/>
              <a:t>The floating technique allows to remove elements from the text flow and place them in a dynamic way on the left or right edge of the container. </a:t>
            </a:r>
          </a:p>
          <a:p>
            <a:r>
              <a:rPr lang="en-US" dirty="0" smtClean="0"/>
              <a:t>Floating elements are always distributed in the best possible way according to the available space. </a:t>
            </a:r>
          </a:p>
          <a:p>
            <a:r>
              <a:rPr lang="en-US" dirty="0" smtClean="0"/>
              <a:t>The text outside floating elements flows around their margin. </a:t>
            </a:r>
          </a:p>
          <a:p>
            <a:r>
              <a:rPr lang="en-US" dirty="0" smtClean="0"/>
              <a:t>This type of effect is often used to create menus, column layouts, etc.</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42338" name="Rectangle 2"/>
          <p:cNvSpPr>
            <a:spLocks noGrp="1" noChangeArrowheads="1"/>
          </p:cNvSpPr>
          <p:nvPr>
            <p:ph type="title"/>
          </p:nvPr>
        </p:nvSpPr>
        <p:spPr/>
        <p:txBody>
          <a:bodyPr/>
          <a:lstStyle/>
          <a:p>
            <a:r>
              <a:rPr lang="it-IT" dirty="0" smtClean="0"/>
              <a:t>The Style </a:t>
            </a:r>
            <a:r>
              <a:rPr lang="it-IT" dirty="0" err="1" smtClean="0"/>
              <a:t>Sheets</a:t>
            </a:r>
            <a:endParaRPr lang="it-IT" dirty="0"/>
          </a:p>
        </p:txBody>
      </p:sp>
      <p:sp>
        <p:nvSpPr>
          <p:cNvPr id="142339" name="Rectangle 3"/>
          <p:cNvSpPr>
            <a:spLocks noGrp="1" noChangeArrowheads="1"/>
          </p:cNvSpPr>
          <p:nvPr>
            <p:ph type="body" idx="1"/>
          </p:nvPr>
        </p:nvSpPr>
        <p:spPr/>
        <p:txBody>
          <a:bodyPr>
            <a:normAutofit fontScale="92500" lnSpcReduction="10000"/>
          </a:bodyPr>
          <a:lstStyle/>
          <a:p>
            <a:r>
              <a:rPr lang="en-US" dirty="0" smtClean="0"/>
              <a:t>A CSS is a text document, consisting of a set of </a:t>
            </a:r>
            <a:r>
              <a:rPr lang="en-US" i="1" dirty="0" smtClean="0"/>
              <a:t>style rules.</a:t>
            </a:r>
            <a:r>
              <a:rPr lang="en-US" dirty="0" smtClean="0"/>
              <a:t> </a:t>
            </a:r>
          </a:p>
          <a:p>
            <a:r>
              <a:rPr lang="en-US" dirty="0" smtClean="0"/>
              <a:t>A document can have more than one associated style sheet. </a:t>
            </a:r>
          </a:p>
          <a:p>
            <a:r>
              <a:rPr lang="en-US" dirty="0" smtClean="0"/>
              <a:t>A style sheet, in general, can be </a:t>
            </a:r>
            <a:r>
              <a:rPr lang="en-US" i="1" dirty="0" smtClean="0"/>
              <a:t>embedded</a:t>
            </a:r>
            <a:r>
              <a:rPr lang="en-US" dirty="0" smtClean="0"/>
              <a:t> in a document or </a:t>
            </a:r>
            <a:r>
              <a:rPr lang="en-US" i="1" dirty="0" smtClean="0"/>
              <a:t>attached</a:t>
            </a:r>
            <a:r>
              <a:rPr lang="en-US" dirty="0" smtClean="0"/>
              <a:t> to it. HTML: </a:t>
            </a:r>
          </a:p>
          <a:p>
            <a:pPr lvl="1"/>
            <a:r>
              <a:rPr lang="en-US" dirty="0" smtClean="0"/>
              <a:t>embedded CSS style sheets are written in the document &lt;head&gt;, inside a &lt;style&gt; tag with type = "text/</a:t>
            </a:r>
            <a:r>
              <a:rPr lang="en-US" dirty="0" err="1" smtClean="0"/>
              <a:t>css</a:t>
            </a:r>
            <a:r>
              <a:rPr lang="en-US" dirty="0" smtClean="0"/>
              <a:t>". </a:t>
            </a:r>
          </a:p>
          <a:p>
            <a:pPr lvl="1"/>
            <a:r>
              <a:rPr lang="en-US" dirty="0" smtClean="0"/>
              <a:t>it is also possible to write a style rule directly into a specific element using its style attribute. </a:t>
            </a:r>
          </a:p>
          <a:p>
            <a:pPr lvl="1"/>
            <a:r>
              <a:rPr lang="en-US" dirty="0" smtClean="0"/>
              <a:t>finally, CSS style sheets can be imported from an external resource by writing, in the &lt;head&gt; section, a &lt;link&gt; tag with type = "text/</a:t>
            </a:r>
            <a:r>
              <a:rPr lang="en-US" dirty="0" err="1" smtClean="0"/>
              <a:t>css</a:t>
            </a:r>
            <a:r>
              <a:rPr lang="en-US" dirty="0" smtClean="0"/>
              <a:t>", </a:t>
            </a:r>
            <a:r>
              <a:rPr lang="en-US" dirty="0" err="1" smtClean="0"/>
              <a:t>rel</a:t>
            </a:r>
            <a:r>
              <a:rPr lang="en-US" dirty="0" smtClean="0"/>
              <a:t> = "</a:t>
            </a:r>
            <a:r>
              <a:rPr lang="en-US" dirty="0" err="1" smtClean="0"/>
              <a:t>stylesheet</a:t>
            </a:r>
            <a:r>
              <a:rPr lang="en-US" dirty="0" smtClean="0"/>
              <a:t>" and </a:t>
            </a:r>
            <a:r>
              <a:rPr lang="en-US" dirty="0" err="1" smtClean="0"/>
              <a:t>href</a:t>
            </a:r>
            <a:r>
              <a:rPr lang="en-US" dirty="0" smtClean="0"/>
              <a:t> = “</a:t>
            </a:r>
            <a:r>
              <a:rPr lang="en-US" dirty="0" err="1" smtClean="0"/>
              <a:t>style_sheet_uri</a:t>
            </a:r>
            <a:r>
              <a:rPr lang="en-US" dirty="0" smtClean="0"/>
              <a:t>”. </a:t>
            </a:r>
            <a:br>
              <a:rPr lang="en-US" dirty="0" smtClean="0"/>
            </a:br>
            <a:endParaRPr lang="it-IT"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6498" name="Rectangle 2"/>
          <p:cNvSpPr>
            <a:spLocks noGrp="1" noChangeArrowheads="1"/>
          </p:cNvSpPr>
          <p:nvPr>
            <p:ph type="title"/>
          </p:nvPr>
        </p:nvSpPr>
        <p:spPr/>
        <p:txBody>
          <a:bodyPr/>
          <a:lstStyle/>
          <a:p>
            <a:r>
              <a:rPr lang="en-US" sz="3200" dirty="0"/>
              <a:t>Box Model</a:t>
            </a:r>
            <a:r>
              <a:rPr lang="en-US" dirty="0"/>
              <a:t/>
            </a:r>
            <a:br>
              <a:rPr lang="en-US" dirty="0"/>
            </a:br>
            <a:r>
              <a:rPr lang="en-US" sz="2000" dirty="0" smtClean="0"/>
              <a:t>Floats Properties</a:t>
            </a:r>
            <a:endParaRPr lang="it-IT" sz="2000" dirty="0"/>
          </a:p>
        </p:txBody>
      </p:sp>
      <p:sp>
        <p:nvSpPr>
          <p:cNvPr id="106499" name="Rectangle 3"/>
          <p:cNvSpPr>
            <a:spLocks noGrp="1" noChangeArrowheads="1"/>
          </p:cNvSpPr>
          <p:nvPr>
            <p:ph type="body" idx="1"/>
          </p:nvPr>
        </p:nvSpPr>
        <p:spPr/>
        <p:txBody>
          <a:bodyPr/>
          <a:lstStyle/>
          <a:p>
            <a:r>
              <a:rPr lang="it-IT" dirty="0" err="1"/>
              <a:t>float</a:t>
            </a:r>
            <a:endParaRPr lang="it-IT" dirty="0"/>
          </a:p>
          <a:p>
            <a:pPr lvl="1"/>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dirty="0" err="1"/>
              <a:t>left</a:t>
            </a:r>
            <a:r>
              <a:rPr lang="it-IT" dirty="0"/>
              <a:t> | right | none</a:t>
            </a:r>
          </a:p>
          <a:p>
            <a:pPr lvl="1"/>
            <a:r>
              <a:rPr lang="en-US" dirty="0" smtClean="0"/>
              <a:t>Set the object as floating on the left or right side of the container. The value none disables floating.</a:t>
            </a:r>
            <a:endParaRPr lang="it-IT" dirty="0"/>
          </a:p>
          <a:p>
            <a:r>
              <a:rPr lang="it-IT" dirty="0" err="1"/>
              <a:t>clear</a:t>
            </a:r>
            <a:endParaRPr lang="it-IT" dirty="0"/>
          </a:p>
          <a:p>
            <a:pPr lvl="1"/>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dirty="0" err="1"/>
              <a:t>left</a:t>
            </a:r>
            <a:r>
              <a:rPr lang="it-IT" dirty="0"/>
              <a:t> | right | </a:t>
            </a:r>
            <a:r>
              <a:rPr lang="it-IT" dirty="0" err="1"/>
              <a:t>both</a:t>
            </a:r>
            <a:endParaRPr lang="it-IT" dirty="0"/>
          </a:p>
          <a:p>
            <a:pPr lvl="1"/>
            <a:r>
              <a:rPr lang="en-US" dirty="0" smtClean="0"/>
              <a:t>The clear property set on an element requires all the floats of the type specified (left, right or both) to be placed on the page before the element itself.</a:t>
            </a:r>
            <a:endParaRPr lang="it-IT" dirty="0"/>
          </a:p>
          <a:p>
            <a:pPr lvl="1"/>
            <a:endParaRPr lang="it-IT"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p:cNvSpPr>
            <a:spLocks noGrp="1"/>
          </p:cNvSpPr>
          <p:nvPr>
            <p:ph type="title"/>
          </p:nvPr>
        </p:nvSpPr>
        <p:spPr/>
        <p:txBody>
          <a:bodyPr/>
          <a:lstStyle/>
          <a:p>
            <a:pPr eaLnBrk="1" hangingPunct="1"/>
            <a:r>
              <a:rPr lang="it-IT" dirty="0" smtClean="0"/>
              <a:t>CSS Media </a:t>
            </a:r>
            <a:r>
              <a:rPr lang="it-IT" dirty="0" err="1" smtClean="0"/>
              <a:t>Queries</a:t>
            </a:r>
            <a:endParaRPr lang="it-IT" dirty="0" smtClean="0"/>
          </a:p>
        </p:txBody>
      </p:sp>
      <p:sp>
        <p:nvSpPr>
          <p:cNvPr id="48131" name="Segnaposto contenuto 2"/>
          <p:cNvSpPr>
            <a:spLocks noGrp="1"/>
          </p:cNvSpPr>
          <p:nvPr>
            <p:ph idx="1"/>
          </p:nvPr>
        </p:nvSpPr>
        <p:spPr/>
        <p:txBody>
          <a:bodyPr>
            <a:normAutofit fontScale="70000" lnSpcReduction="20000"/>
          </a:bodyPr>
          <a:lstStyle/>
          <a:p>
            <a:pPr eaLnBrk="1" hangingPunct="1"/>
            <a:r>
              <a:rPr lang="en-US" dirty="0" smtClean="0"/>
              <a:t>Media queries are one of the most important features introduced by CSS3 and supported by all modern browsers.</a:t>
            </a:r>
          </a:p>
          <a:p>
            <a:pPr eaLnBrk="1" hangingPunct="1"/>
            <a:r>
              <a:rPr lang="en-US" dirty="0" smtClean="0"/>
              <a:t>Media queries can be used:</a:t>
            </a:r>
          </a:p>
          <a:p>
            <a:pPr lvl="1"/>
            <a:r>
              <a:rPr lang="en-US" dirty="0" smtClean="0"/>
              <a:t>Within the </a:t>
            </a:r>
            <a:r>
              <a:rPr lang="en-US" i="1" dirty="0" smtClean="0"/>
              <a:t>media</a:t>
            </a:r>
            <a:r>
              <a:rPr lang="en-US" dirty="0" smtClean="0"/>
              <a:t> attribute of the link tag, to import a </a:t>
            </a:r>
            <a:r>
              <a:rPr lang="en-US" dirty="0" err="1" smtClean="0"/>
              <a:t>stylesheet</a:t>
            </a:r>
            <a:r>
              <a:rPr lang="en-US" dirty="0" smtClean="0"/>
              <a:t> only if the query is satisfied, or</a:t>
            </a:r>
          </a:p>
          <a:p>
            <a:pPr lvl="1"/>
            <a:r>
              <a:rPr lang="en-US" dirty="0" smtClean="0"/>
              <a:t>Directly in the </a:t>
            </a:r>
            <a:r>
              <a:rPr lang="en-US" dirty="0" err="1" smtClean="0"/>
              <a:t>stylesheet</a:t>
            </a:r>
            <a:r>
              <a:rPr lang="en-US" dirty="0" smtClean="0"/>
              <a:t>, enclosing a set of rules between braces preceded by the </a:t>
            </a:r>
            <a:r>
              <a:rPr lang="en-US" b="1" dirty="0" smtClean="0"/>
              <a:t>@media</a:t>
            </a:r>
            <a:r>
              <a:rPr lang="en-US" dirty="0" smtClean="0"/>
              <a:t> </a:t>
            </a:r>
            <a:r>
              <a:rPr lang="en-US" i="1" dirty="0" smtClean="0"/>
              <a:t>at-rule</a:t>
            </a:r>
          </a:p>
          <a:p>
            <a:pPr eaLnBrk="1" hangingPunct="1"/>
            <a:r>
              <a:rPr lang="en-US" dirty="0" smtClean="0"/>
              <a:t>A media query consists of a </a:t>
            </a:r>
            <a:r>
              <a:rPr lang="en-US" i="1" dirty="0" smtClean="0"/>
              <a:t>media type </a:t>
            </a:r>
            <a:r>
              <a:rPr lang="en-US" dirty="0" smtClean="0"/>
              <a:t>(</a:t>
            </a:r>
            <a:r>
              <a:rPr lang="en-US" i="1" dirty="0" smtClean="0"/>
              <a:t>screen</a:t>
            </a:r>
            <a:r>
              <a:rPr lang="en-US" dirty="0" smtClean="0"/>
              <a:t>, </a:t>
            </a:r>
            <a:r>
              <a:rPr lang="en-US" i="1" dirty="0" smtClean="0"/>
              <a:t>print</a:t>
            </a:r>
            <a:r>
              <a:rPr lang="en-US" dirty="0" smtClean="0"/>
              <a:t>, etc.) combined through an AND with e sequence of </a:t>
            </a:r>
            <a:r>
              <a:rPr lang="en-US" i="1" dirty="0" smtClean="0"/>
              <a:t>media features</a:t>
            </a:r>
            <a:r>
              <a:rPr lang="en-US" dirty="0" smtClean="0"/>
              <a:t>, whose support may vary in browsers.</a:t>
            </a:r>
          </a:p>
          <a:p>
            <a:pPr lvl="1"/>
            <a:r>
              <a:rPr lang="en-US" dirty="0" smtClean="0"/>
              <a:t>orientation [portrait | landscape]</a:t>
            </a:r>
          </a:p>
          <a:p>
            <a:pPr lvl="1"/>
            <a:r>
              <a:rPr lang="en-US" dirty="0" smtClean="0"/>
              <a:t>width: &lt;measure&gt;, min-width: &lt; measure &gt;, max-width: &lt; measure &gt;</a:t>
            </a:r>
          </a:p>
          <a:p>
            <a:pPr eaLnBrk="1" hangingPunct="1"/>
            <a:r>
              <a:rPr lang="en-US" dirty="0" smtClean="0"/>
              <a:t>It is possible to merge (OR) several media queries using a comma, for example:</a:t>
            </a:r>
          </a:p>
          <a:p>
            <a:pPr algn="ctr" eaLnBrk="1" hangingPunct="1">
              <a:buNone/>
            </a:pPr>
            <a:r>
              <a:rPr lang="en-US" sz="2600" dirty="0" smtClean="0"/>
              <a:t>@ media screen and (min-width: 300px), </a:t>
            </a:r>
          </a:p>
          <a:p>
            <a:pPr algn="ctr" eaLnBrk="1" hangingPunct="1">
              <a:buNone/>
            </a:pPr>
            <a:r>
              <a:rPr lang="en-US" sz="2600" dirty="0" smtClean="0"/>
              <a:t>screen and (orientation: landscape) {...}</a:t>
            </a:r>
            <a:endParaRPr lang="en-US" dirty="0" smtClean="0"/>
          </a:p>
          <a:p>
            <a:pPr eaLnBrk="1" hangingPunct="1"/>
            <a:r>
              <a:rPr lang="en-US" dirty="0" smtClean="0"/>
              <a:t>An interesting support library (try it!) uses </a:t>
            </a:r>
            <a:r>
              <a:rPr lang="en-US" dirty="0" err="1" smtClean="0"/>
              <a:t>javascript</a:t>
            </a:r>
            <a:r>
              <a:rPr lang="en-US" dirty="0" smtClean="0"/>
              <a:t> to make media queries available even in older browsers: </a:t>
            </a:r>
            <a:r>
              <a:rPr lang="en-US" dirty="0" smtClean="0">
                <a:hlinkClick r:id="rId2"/>
              </a:rPr>
              <a:t>http://code.google.com/p/css3-mediaqueries-js/</a:t>
            </a:r>
            <a:r>
              <a:rPr lang="en-US" dirty="0" smtClean="0"/>
              <a:t> </a:t>
            </a:r>
            <a:endParaRPr lang="it-IT" dirty="0" smtClean="0"/>
          </a:p>
        </p:txBody>
      </p:sp>
      <p:sp>
        <p:nvSpPr>
          <p:cNvPr id="4" name="Segnaposto piè di pagina 3"/>
          <p:cNvSpPr>
            <a:spLocks noGrp="1"/>
          </p:cNvSpPr>
          <p:nvPr>
            <p:ph type="ftr" sz="quarter" idx="12"/>
          </p:nvPr>
        </p:nvSpPr>
        <p:spPr/>
        <p:txBody>
          <a:bodyPr/>
          <a:lstStyle/>
          <a:p>
            <a:pPr>
              <a:defRPr/>
            </a:pPr>
            <a:r>
              <a:rPr lang="it-IT"/>
              <a:t>CSS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1"/>
          <p:cNvSpPr>
            <a:spLocks noGrp="1"/>
          </p:cNvSpPr>
          <p:nvPr>
            <p:ph type="title"/>
          </p:nvPr>
        </p:nvSpPr>
        <p:spPr/>
        <p:txBody>
          <a:bodyPr/>
          <a:lstStyle/>
          <a:p>
            <a:pPr eaLnBrk="1" hangingPunct="1"/>
            <a:r>
              <a:rPr lang="it-IT" dirty="0" err="1" smtClean="0"/>
              <a:t>Responsive</a:t>
            </a:r>
            <a:r>
              <a:rPr lang="it-IT" dirty="0" smtClean="0"/>
              <a:t> Design</a:t>
            </a:r>
          </a:p>
        </p:txBody>
      </p:sp>
      <p:sp>
        <p:nvSpPr>
          <p:cNvPr id="3" name="Segnaposto contenuto 2"/>
          <p:cNvSpPr>
            <a:spLocks noGrp="1"/>
          </p:cNvSpPr>
          <p:nvPr>
            <p:ph idx="1"/>
          </p:nvPr>
        </p:nvSpPr>
        <p:spPr/>
        <p:txBody>
          <a:bodyPr>
            <a:normAutofit fontScale="77500" lnSpcReduction="20000"/>
          </a:bodyPr>
          <a:lstStyle/>
          <a:p>
            <a:pPr eaLnBrk="1" hangingPunct="1">
              <a:defRPr/>
            </a:pPr>
            <a:r>
              <a:rPr lang="en-US" b="1" dirty="0" smtClean="0"/>
              <a:t>Responsive design</a:t>
            </a:r>
            <a:r>
              <a:rPr lang="en-US" dirty="0" smtClean="0"/>
              <a:t> is a layout design technique introduced by Ethan </a:t>
            </a:r>
            <a:r>
              <a:rPr lang="en-US" dirty="0" err="1" smtClean="0"/>
              <a:t>Marcotte</a:t>
            </a:r>
            <a:r>
              <a:rPr lang="en-US" dirty="0" smtClean="0"/>
              <a:t> in his 2010 article on A List Apart: </a:t>
            </a:r>
            <a:r>
              <a:rPr lang="en-US" dirty="0" smtClean="0">
                <a:hlinkClick r:id="rId2"/>
              </a:rPr>
              <a:t>http://alistapart.com/article/responsive-web-design</a:t>
            </a:r>
            <a:r>
              <a:rPr lang="en-US" dirty="0" smtClean="0"/>
              <a:t> </a:t>
            </a:r>
          </a:p>
          <a:p>
            <a:pPr eaLnBrk="1" hangingPunct="1">
              <a:defRPr/>
            </a:pPr>
            <a:r>
              <a:rPr lang="en-US" dirty="0" smtClean="0"/>
              <a:t>With this technique the website layout </a:t>
            </a:r>
            <a:r>
              <a:rPr lang="en-US" i="1" dirty="0" smtClean="0"/>
              <a:t>dynamically adapts to the size and the characteristics of the output device</a:t>
            </a:r>
            <a:r>
              <a:rPr lang="en-US" dirty="0" smtClean="0"/>
              <a:t>.</a:t>
            </a:r>
          </a:p>
          <a:p>
            <a:pPr eaLnBrk="1" hangingPunct="1">
              <a:defRPr/>
            </a:pPr>
            <a:r>
              <a:rPr lang="en-US" dirty="0" smtClean="0"/>
              <a:t>The three components of a responsive design are:</a:t>
            </a:r>
          </a:p>
          <a:p>
            <a:pPr lvl="1">
              <a:defRPr/>
            </a:pPr>
            <a:r>
              <a:rPr lang="en-US" dirty="0" smtClean="0"/>
              <a:t>fluid layout (typically grid-based)</a:t>
            </a:r>
          </a:p>
          <a:p>
            <a:pPr lvl="1">
              <a:defRPr/>
            </a:pPr>
            <a:r>
              <a:rPr lang="en-US" dirty="0" smtClean="0"/>
              <a:t>CSS3 media queries</a:t>
            </a:r>
          </a:p>
          <a:p>
            <a:pPr lvl="1">
              <a:defRPr/>
            </a:pPr>
            <a:r>
              <a:rPr lang="en-US" dirty="0" smtClean="0"/>
              <a:t>flexible images</a:t>
            </a:r>
          </a:p>
          <a:p>
            <a:pPr eaLnBrk="1" hangingPunct="1">
              <a:defRPr/>
            </a:pPr>
            <a:r>
              <a:rPr lang="en-US" dirty="0" smtClean="0"/>
              <a:t>When CSS media queries were not available, responsive design was achieved with the help of fluid design supported by scripts, but now you can get much more advanced effects using only </a:t>
            </a:r>
            <a:r>
              <a:rPr lang="en-US" dirty="0" err="1" smtClean="0"/>
              <a:t>stylesheets</a:t>
            </a:r>
            <a:r>
              <a:rPr lang="en-US" dirty="0" smtClean="0"/>
              <a:t>.</a:t>
            </a:r>
          </a:p>
          <a:p>
            <a:pPr eaLnBrk="1" hangingPunct="1">
              <a:defRPr/>
            </a:pPr>
            <a:r>
              <a:rPr lang="en-US" dirty="0" smtClean="0"/>
              <a:t>By applying specific changes to the </a:t>
            </a:r>
            <a:r>
              <a:rPr lang="en-US" dirty="0" err="1" smtClean="0"/>
              <a:t>stylesheets</a:t>
            </a:r>
            <a:r>
              <a:rPr lang="en-US" dirty="0" smtClean="0"/>
              <a:t> through media queries, it is possible, for example, to hide items, relocate others, decrease borders and </a:t>
            </a:r>
            <a:r>
              <a:rPr lang="en-US" dirty="0" err="1" smtClean="0"/>
              <a:t>spacings</a:t>
            </a:r>
            <a:r>
              <a:rPr lang="en-US" dirty="0" smtClean="0"/>
              <a:t>, etc..</a:t>
            </a:r>
            <a:endParaRPr lang="it-IT" dirty="0" smtClean="0"/>
          </a:p>
        </p:txBody>
      </p:sp>
      <p:sp>
        <p:nvSpPr>
          <p:cNvPr id="4" name="Segnaposto piè di pagina 3"/>
          <p:cNvSpPr>
            <a:spLocks noGrp="1"/>
          </p:cNvSpPr>
          <p:nvPr>
            <p:ph type="ftr" sz="quarter" idx="12"/>
          </p:nvPr>
        </p:nvSpPr>
        <p:spPr/>
        <p:txBody>
          <a:bodyPr/>
          <a:lstStyle/>
          <a:p>
            <a:pPr>
              <a:defRPr/>
            </a:pPr>
            <a:r>
              <a:rPr lang="it-IT"/>
              <a:t>CSS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normAutofit fontScale="90000"/>
          </a:bodyPr>
          <a:lstStyle/>
          <a:p>
            <a:pPr eaLnBrk="1" hangingPunct="1"/>
            <a:r>
              <a:rPr lang="it-IT" dirty="0" err="1" smtClean="0"/>
              <a:t>Responsive</a:t>
            </a:r>
            <a:r>
              <a:rPr lang="it-IT" dirty="0" smtClean="0"/>
              <a:t> Design</a:t>
            </a:r>
            <a:br>
              <a:rPr lang="it-IT" dirty="0" smtClean="0"/>
            </a:br>
            <a:r>
              <a:rPr lang="it-IT" sz="2200" dirty="0" err="1" smtClean="0"/>
              <a:t>Example</a:t>
            </a:r>
            <a:endParaRPr lang="it-IT" dirty="0" smtClean="0"/>
          </a:p>
        </p:txBody>
      </p:sp>
      <p:sp>
        <p:nvSpPr>
          <p:cNvPr id="50179" name="Segnaposto contenuto 2"/>
          <p:cNvSpPr>
            <a:spLocks noGrp="1"/>
          </p:cNvSpPr>
          <p:nvPr>
            <p:ph idx="1"/>
          </p:nvPr>
        </p:nvSpPr>
        <p:spPr/>
        <p:txBody>
          <a:bodyPr>
            <a:normAutofit fontScale="92500" lnSpcReduction="20000"/>
          </a:bodyPr>
          <a:lstStyle/>
          <a:p>
            <a:pPr eaLnBrk="1" hangingPunct="1"/>
            <a:r>
              <a:rPr lang="en-US" dirty="0" smtClean="0"/>
              <a:t>For “normal” browsers </a:t>
            </a:r>
          </a:p>
          <a:p>
            <a:pPr lvl="1"/>
            <a:r>
              <a:rPr lang="en-US" dirty="0" smtClean="0"/>
              <a:t>Fluid design, with percentage widths (possibly also for images). A liquid design makes the layout robust also for devices that do not support media queries.</a:t>
            </a:r>
          </a:p>
          <a:p>
            <a:pPr eaLnBrk="1" hangingPunct="1"/>
            <a:r>
              <a:rPr lang="en-US" dirty="0" smtClean="0"/>
              <a:t>For tablets:</a:t>
            </a:r>
          </a:p>
          <a:p>
            <a:pPr lvl="2"/>
            <a:r>
              <a:rPr lang="en-US" dirty="0" smtClean="0"/>
              <a:t>For example: </a:t>
            </a:r>
            <a:r>
              <a:rPr lang="en-US" i="1" dirty="0" smtClean="0"/>
              <a:t>@media only screen and (min-width: 768px) and (max-width: 959px)</a:t>
            </a:r>
          </a:p>
          <a:p>
            <a:pPr lvl="1"/>
            <a:r>
              <a:rPr lang="en-US" dirty="0" smtClean="0"/>
              <a:t>Remove "creative“ </a:t>
            </a:r>
            <a:r>
              <a:rPr lang="en-US" dirty="0" err="1" smtClean="0"/>
              <a:t>paddings</a:t>
            </a:r>
            <a:r>
              <a:rPr lang="en-US" dirty="0" smtClean="0"/>
              <a:t> and </a:t>
            </a:r>
            <a:r>
              <a:rPr lang="en-US" dirty="0" err="1" smtClean="0"/>
              <a:t>spacings</a:t>
            </a:r>
            <a:r>
              <a:rPr lang="en-US" dirty="0" smtClean="0"/>
              <a:t>, slightly decrease the font size, etc..</a:t>
            </a:r>
          </a:p>
          <a:p>
            <a:r>
              <a:rPr lang="en-US" dirty="0" smtClean="0"/>
              <a:t>For mobiles:</a:t>
            </a:r>
          </a:p>
          <a:p>
            <a:pPr lvl="2"/>
            <a:r>
              <a:rPr lang="en-US" dirty="0" smtClean="0"/>
              <a:t>For example: </a:t>
            </a:r>
            <a:r>
              <a:rPr lang="en-US" i="1" dirty="0" smtClean="0"/>
              <a:t>@media only screen and (max-width: 767px)</a:t>
            </a:r>
          </a:p>
          <a:p>
            <a:pPr lvl="1"/>
            <a:r>
              <a:rPr lang="en-US" dirty="0" smtClean="0"/>
              <a:t>Fixed design, for example 320 pixels wide, or use a min-width on the main elements so that they don’t become too narrow.</a:t>
            </a:r>
          </a:p>
          <a:p>
            <a:pPr lvl="1"/>
            <a:r>
              <a:rPr lang="en-US" dirty="0" err="1" smtClean="0"/>
              <a:t>Linearize</a:t>
            </a:r>
            <a:r>
              <a:rPr lang="en-US" dirty="0" smtClean="0"/>
              <a:t> columns, hide secondary elements (parts of the header and footer, etc.), show more compact menus.</a:t>
            </a:r>
            <a:endParaRPr lang="it-IT" dirty="0" smtClean="0"/>
          </a:p>
        </p:txBody>
      </p:sp>
      <p:sp>
        <p:nvSpPr>
          <p:cNvPr id="4" name="Segnaposto piè di pagina 3"/>
          <p:cNvSpPr>
            <a:spLocks noGrp="1"/>
          </p:cNvSpPr>
          <p:nvPr>
            <p:ph type="ftr" sz="quarter" idx="12"/>
          </p:nvPr>
        </p:nvSpPr>
        <p:spPr/>
        <p:txBody>
          <a:bodyPr/>
          <a:lstStyle/>
          <a:p>
            <a:pPr>
              <a:defRPr/>
            </a:pPr>
            <a:r>
              <a:rPr lang="it-IT"/>
              <a:t>CSS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olo 1"/>
          <p:cNvSpPr>
            <a:spLocks noGrp="1"/>
          </p:cNvSpPr>
          <p:nvPr>
            <p:ph type="title"/>
          </p:nvPr>
        </p:nvSpPr>
        <p:spPr/>
        <p:txBody>
          <a:bodyPr/>
          <a:lstStyle/>
          <a:p>
            <a:pPr eaLnBrk="1" hangingPunct="1"/>
            <a:r>
              <a:rPr lang="it-IT" dirty="0" smtClean="0"/>
              <a:t>A </a:t>
            </a:r>
            <a:r>
              <a:rPr lang="it-IT" dirty="0" err="1" smtClean="0"/>
              <a:t>Grid</a:t>
            </a:r>
            <a:r>
              <a:rPr lang="it-IT" dirty="0" smtClean="0"/>
              <a:t> Layout </a:t>
            </a:r>
            <a:r>
              <a:rPr lang="it-IT" dirty="0" err="1" smtClean="0"/>
              <a:t>with</a:t>
            </a:r>
            <a:r>
              <a:rPr lang="it-IT" dirty="0" smtClean="0"/>
              <a:t> </a:t>
            </a:r>
            <a:r>
              <a:rPr lang="it-IT" dirty="0" err="1" smtClean="0"/>
              <a:t>Floats</a:t>
            </a:r>
            <a:endParaRPr lang="it-IT" dirty="0" smtClean="0"/>
          </a:p>
        </p:txBody>
      </p:sp>
      <p:sp>
        <p:nvSpPr>
          <p:cNvPr id="43011" name="Segnaposto contenuto 2"/>
          <p:cNvSpPr>
            <a:spLocks noGrp="1"/>
          </p:cNvSpPr>
          <p:nvPr>
            <p:ph idx="1"/>
          </p:nvPr>
        </p:nvSpPr>
        <p:spPr/>
        <p:txBody>
          <a:bodyPr>
            <a:normAutofit fontScale="85000" lnSpcReduction="20000"/>
          </a:bodyPr>
          <a:lstStyle/>
          <a:p>
            <a:pPr eaLnBrk="1" hangingPunct="1"/>
            <a:r>
              <a:rPr lang="en-US" dirty="0" smtClean="0"/>
              <a:t>Now we will see how to create a </a:t>
            </a:r>
            <a:r>
              <a:rPr lang="en-US" b="1" dirty="0" smtClean="0"/>
              <a:t>liquid grid layout</a:t>
            </a:r>
            <a:r>
              <a:rPr lang="en-US" dirty="0" smtClean="0"/>
              <a:t>, useful when webpage elements should be aligned in rows and columns, exploiting only </a:t>
            </a:r>
            <a:r>
              <a:rPr lang="en-US" i="1" dirty="0" smtClean="0"/>
              <a:t>floats</a:t>
            </a:r>
            <a:r>
              <a:rPr lang="en-US" dirty="0" smtClean="0"/>
              <a:t>.</a:t>
            </a:r>
          </a:p>
          <a:p>
            <a:pPr eaLnBrk="1" hangingPunct="1"/>
            <a:r>
              <a:rPr lang="en-US" dirty="0" smtClean="0"/>
              <a:t>This kind of structure is the basis for </a:t>
            </a:r>
            <a:r>
              <a:rPr lang="en-US" b="1" dirty="0" smtClean="0"/>
              <a:t>responsive</a:t>
            </a:r>
            <a:r>
              <a:rPr lang="en-US" dirty="0" smtClean="0"/>
              <a:t> layouts, because it adjusts to the size of the browser. It is also possible to </a:t>
            </a:r>
            <a:r>
              <a:rPr lang="en-US" b="1" dirty="0" smtClean="0"/>
              <a:t>nest</a:t>
            </a:r>
            <a:r>
              <a:rPr lang="en-US" dirty="0" smtClean="0"/>
              <a:t> these grids, to obtain very complex effects.</a:t>
            </a:r>
          </a:p>
          <a:p>
            <a:pPr eaLnBrk="1" hangingPunct="1"/>
            <a:r>
              <a:rPr lang="en-US" dirty="0" smtClean="0"/>
              <a:t>Sources:</a:t>
            </a:r>
          </a:p>
          <a:p>
            <a:pPr lvl="1"/>
            <a:r>
              <a:rPr lang="en-US" dirty="0" smtClean="0"/>
              <a:t>The base of this layout is the 960 grid system (</a:t>
            </a:r>
            <a:r>
              <a:rPr lang="en-US" dirty="0" smtClean="0">
                <a:hlinkClick r:id="rId2"/>
              </a:rPr>
              <a:t>http://960.gs/</a:t>
            </a:r>
            <a:r>
              <a:rPr lang="en-US" dirty="0" smtClean="0"/>
              <a:t>) which, however, is fixed (width 960 pixels) and does not use media queries.</a:t>
            </a:r>
          </a:p>
          <a:p>
            <a:pPr lvl="1"/>
            <a:r>
              <a:rPr lang="en-US" dirty="0" smtClean="0"/>
              <a:t>The media queries part is inspired by Skeleton (</a:t>
            </a:r>
            <a:r>
              <a:rPr lang="en-US" dirty="0" smtClean="0">
                <a:hlinkClick r:id="rId3"/>
              </a:rPr>
              <a:t>http://www.getskeleton.com/</a:t>
            </a:r>
            <a:r>
              <a:rPr lang="en-US" dirty="0" smtClean="0"/>
              <a:t>), which, however, remains fixed for widths greater than 960 pixels.</a:t>
            </a:r>
          </a:p>
          <a:p>
            <a:pPr lvl="1"/>
            <a:r>
              <a:rPr lang="en-US" dirty="0" smtClean="0"/>
              <a:t>Finally, the inspiration for the liquid version of the grid is taken from </a:t>
            </a:r>
            <a:r>
              <a:rPr lang="en-US" dirty="0" smtClean="0">
                <a:hlinkClick r:id="rId4"/>
              </a:rPr>
              <a:t>http://www.designinfluences.com/fluid960gs/</a:t>
            </a:r>
            <a:r>
              <a:rPr lang="en-US" dirty="0" smtClean="0"/>
              <a:t>.</a:t>
            </a:r>
          </a:p>
          <a:p>
            <a:pPr lvl="1"/>
            <a:r>
              <a:rPr lang="en-US" dirty="0" smtClean="0"/>
              <a:t>See also the introductory article on fluid grids by Ethan </a:t>
            </a:r>
            <a:r>
              <a:rPr lang="en-US" dirty="0" err="1" smtClean="0"/>
              <a:t>Marcotte</a:t>
            </a:r>
            <a:r>
              <a:rPr lang="en-US" dirty="0" smtClean="0"/>
              <a:t>: </a:t>
            </a:r>
            <a:r>
              <a:rPr lang="en-US" dirty="0" smtClean="0">
                <a:hlinkClick r:id="rId5"/>
              </a:rPr>
              <a:t>http://alistapart.com/article/fluidgrids</a:t>
            </a:r>
            <a:r>
              <a:rPr lang="en-US" dirty="0" smtClean="0"/>
              <a:t> </a:t>
            </a:r>
            <a:endParaRPr lang="it-IT" dirty="0" smtClean="0"/>
          </a:p>
        </p:txBody>
      </p:sp>
      <p:sp>
        <p:nvSpPr>
          <p:cNvPr id="4" name="Segnaposto piè di pagina 3"/>
          <p:cNvSpPr>
            <a:spLocks noGrp="1"/>
          </p:cNvSpPr>
          <p:nvPr>
            <p:ph type="ftr" sz="quarter" idx="12"/>
          </p:nvPr>
        </p:nvSpPr>
        <p:spPr/>
        <p:txBody>
          <a:bodyPr/>
          <a:lstStyle/>
          <a:p>
            <a:pPr>
              <a:defRPr/>
            </a:pPr>
            <a:r>
              <a:rPr lang="it-IT"/>
              <a:t>CSS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normAutofit fontScale="90000"/>
          </a:bodyPr>
          <a:lstStyle/>
          <a:p>
            <a:pPr eaLnBrk="1" hangingPunct="1"/>
            <a:r>
              <a:rPr lang="it-IT" dirty="0" smtClean="0"/>
              <a:t>A </a:t>
            </a:r>
            <a:r>
              <a:rPr lang="it-IT" dirty="0" err="1" smtClean="0"/>
              <a:t>Grid</a:t>
            </a:r>
            <a:r>
              <a:rPr lang="it-IT" dirty="0" smtClean="0"/>
              <a:t> Layout </a:t>
            </a:r>
            <a:r>
              <a:rPr lang="it-IT" dirty="0" err="1" smtClean="0"/>
              <a:t>with</a:t>
            </a:r>
            <a:r>
              <a:rPr lang="it-IT" dirty="0" smtClean="0"/>
              <a:t> </a:t>
            </a:r>
            <a:r>
              <a:rPr lang="it-IT" dirty="0" err="1" smtClean="0"/>
              <a:t>Floats</a:t>
            </a:r>
            <a:r>
              <a:rPr lang="it-IT" dirty="0" smtClean="0"/>
              <a:t/>
            </a:r>
            <a:br>
              <a:rPr lang="it-IT" dirty="0" smtClean="0"/>
            </a:br>
            <a:r>
              <a:rPr lang="it-IT" sz="2200" dirty="0" smtClean="0"/>
              <a:t>The </a:t>
            </a:r>
            <a:r>
              <a:rPr lang="it-IT" sz="2200" dirty="0" err="1" smtClean="0"/>
              <a:t>rows</a:t>
            </a:r>
            <a:endParaRPr lang="it-IT" sz="2000" dirty="0" smtClean="0"/>
          </a:p>
        </p:txBody>
      </p:sp>
      <p:sp>
        <p:nvSpPr>
          <p:cNvPr id="3" name="Segnaposto contenuto 2"/>
          <p:cNvSpPr>
            <a:spLocks noGrp="1"/>
          </p:cNvSpPr>
          <p:nvPr>
            <p:ph idx="1"/>
          </p:nvPr>
        </p:nvSpPr>
        <p:spPr/>
        <p:txBody>
          <a:bodyPr>
            <a:normAutofit/>
          </a:bodyPr>
          <a:lstStyle/>
          <a:p>
            <a:pPr eaLnBrk="1" hangingPunct="1">
              <a:defRPr/>
            </a:pPr>
            <a:r>
              <a:rPr lang="it-IT" dirty="0" err="1" smtClean="0"/>
              <a:t>This</a:t>
            </a:r>
            <a:r>
              <a:rPr lang="it-IT" dirty="0" smtClean="0"/>
              <a:t> design </a:t>
            </a:r>
            <a:r>
              <a:rPr lang="it-IT" dirty="0" err="1" smtClean="0"/>
              <a:t>allow</a:t>
            </a:r>
            <a:r>
              <a:rPr lang="it-IT" dirty="0" smtClean="0"/>
              <a:t> </a:t>
            </a:r>
            <a:r>
              <a:rPr lang="it-IT" dirty="0" err="1" smtClean="0"/>
              <a:t>to</a:t>
            </a:r>
            <a:r>
              <a:rPr lang="it-IT" dirty="0" smtClean="0"/>
              <a:t> </a:t>
            </a:r>
            <a:r>
              <a:rPr lang="it-IT" dirty="0" err="1" smtClean="0"/>
              <a:t>place</a:t>
            </a:r>
            <a:r>
              <a:rPr lang="it-IT" dirty="0" smtClean="0"/>
              <a:t> up </a:t>
            </a:r>
            <a:r>
              <a:rPr lang="it-IT" b="1" dirty="0" err="1" smtClean="0"/>
              <a:t>to</a:t>
            </a:r>
            <a:r>
              <a:rPr lang="it-IT" b="1" dirty="0" smtClean="0"/>
              <a:t> 16 </a:t>
            </a:r>
            <a:r>
              <a:rPr lang="it-IT" b="1" dirty="0" err="1" smtClean="0"/>
              <a:t>columns</a:t>
            </a:r>
            <a:r>
              <a:rPr lang="it-IT" b="1" dirty="0" smtClean="0"/>
              <a:t> on </a:t>
            </a:r>
            <a:r>
              <a:rPr lang="it-IT" b="1" dirty="0" err="1" smtClean="0"/>
              <a:t>each</a:t>
            </a:r>
            <a:r>
              <a:rPr lang="it-IT" b="1" dirty="0" smtClean="0"/>
              <a:t> </a:t>
            </a:r>
            <a:r>
              <a:rPr lang="it-IT" b="1" dirty="0" err="1" smtClean="0"/>
              <a:t>row</a:t>
            </a:r>
            <a:r>
              <a:rPr lang="it-IT" dirty="0" smtClean="0"/>
              <a:t>.</a:t>
            </a:r>
          </a:p>
          <a:p>
            <a:pPr eaLnBrk="1" hangingPunct="1">
              <a:defRPr/>
            </a:pPr>
            <a:r>
              <a:rPr lang="it-IT" dirty="0" err="1" smtClean="0"/>
              <a:t>Row</a:t>
            </a:r>
            <a:r>
              <a:rPr lang="it-IT" dirty="0" smtClean="0"/>
              <a:t> </a:t>
            </a:r>
            <a:r>
              <a:rPr lang="it-IT" dirty="0" err="1" smtClean="0"/>
              <a:t>cells</a:t>
            </a:r>
            <a:r>
              <a:rPr lang="it-IT" dirty="0" smtClean="0"/>
              <a:t> </a:t>
            </a:r>
            <a:r>
              <a:rPr lang="it-IT" dirty="0" err="1" smtClean="0"/>
              <a:t>have</a:t>
            </a:r>
            <a:r>
              <a:rPr lang="it-IT" dirty="0" smtClean="0"/>
              <a:t> a 1% </a:t>
            </a:r>
            <a:r>
              <a:rPr lang="it-IT" b="1" dirty="0" err="1" smtClean="0"/>
              <a:t>spacing</a:t>
            </a:r>
            <a:r>
              <a:rPr lang="it-IT" dirty="0" smtClean="0"/>
              <a:t> on </a:t>
            </a:r>
            <a:r>
              <a:rPr lang="it-IT" dirty="0" err="1" smtClean="0"/>
              <a:t>both</a:t>
            </a:r>
            <a:r>
              <a:rPr lang="it-IT" dirty="0" smtClean="0"/>
              <a:t> </a:t>
            </a:r>
            <a:r>
              <a:rPr lang="it-IT" dirty="0" err="1" smtClean="0"/>
              <a:t>sides</a:t>
            </a:r>
            <a:r>
              <a:rPr lang="it-IT" dirty="0" smtClean="0"/>
              <a:t>.</a:t>
            </a:r>
          </a:p>
          <a:p>
            <a:pPr eaLnBrk="1" hangingPunct="1">
              <a:defRPr/>
            </a:pPr>
            <a:r>
              <a:rPr lang="it-IT" dirty="0" smtClean="0"/>
              <a:t>The </a:t>
            </a:r>
            <a:r>
              <a:rPr lang="it-IT" i="1" dirty="0" smtClean="0"/>
              <a:t>container</a:t>
            </a:r>
            <a:r>
              <a:rPr lang="it-IT" dirty="0" smtClean="0"/>
              <a:t> and </a:t>
            </a:r>
            <a:r>
              <a:rPr lang="it-IT" i="1" dirty="0" err="1" smtClean="0"/>
              <a:t>row</a:t>
            </a:r>
            <a:r>
              <a:rPr lang="it-IT" dirty="0" smtClean="0"/>
              <a:t> </a:t>
            </a:r>
            <a:r>
              <a:rPr lang="it-IT" dirty="0" err="1" smtClean="0"/>
              <a:t>classes</a:t>
            </a:r>
            <a:r>
              <a:rPr lang="it-IT" dirty="0" smtClean="0"/>
              <a:t> </a:t>
            </a:r>
            <a:r>
              <a:rPr lang="it-IT" dirty="0" err="1" smtClean="0"/>
              <a:t>represent</a:t>
            </a:r>
            <a:r>
              <a:rPr lang="it-IT" dirty="0" smtClean="0"/>
              <a:t> the </a:t>
            </a:r>
            <a:r>
              <a:rPr lang="it-IT" dirty="0" err="1" smtClean="0"/>
              <a:t>grid</a:t>
            </a:r>
            <a:r>
              <a:rPr lang="it-IT" dirty="0" smtClean="0"/>
              <a:t> and the </a:t>
            </a:r>
            <a:r>
              <a:rPr lang="it-IT" dirty="0" err="1" smtClean="0"/>
              <a:t>row</a:t>
            </a:r>
            <a:r>
              <a:rPr lang="it-IT" dirty="0" smtClean="0"/>
              <a:t> </a:t>
            </a:r>
            <a:r>
              <a:rPr lang="it-IT" dirty="0" err="1" smtClean="0"/>
              <a:t>containers</a:t>
            </a:r>
            <a:r>
              <a:rPr lang="it-IT" dirty="0" smtClean="0"/>
              <a:t>, </a:t>
            </a:r>
            <a:r>
              <a:rPr lang="it-IT" dirty="0" err="1" smtClean="0"/>
              <a:t>respectively</a:t>
            </a:r>
            <a:r>
              <a:rPr lang="it-IT" dirty="0" smtClean="0"/>
              <a:t>::</a:t>
            </a:r>
          </a:p>
          <a:p>
            <a:pPr lvl="1">
              <a:defRPr/>
            </a:pPr>
            <a:r>
              <a:rPr lang="it-IT" dirty="0" smtClean="0"/>
              <a:t>.container  { position: relative; </a:t>
            </a:r>
            <a:r>
              <a:rPr lang="it-IT" dirty="0" err="1" smtClean="0"/>
              <a:t>width</a:t>
            </a:r>
            <a:r>
              <a:rPr lang="it-IT" dirty="0" smtClean="0"/>
              <a:t>: 98%; </a:t>
            </a:r>
            <a:r>
              <a:rPr lang="it-IT" dirty="0" err="1" smtClean="0"/>
              <a:t>padding</a:t>
            </a:r>
            <a:r>
              <a:rPr lang="it-IT" dirty="0" smtClean="0"/>
              <a:t>: 0;} </a:t>
            </a:r>
          </a:p>
          <a:p>
            <a:pPr lvl="2">
              <a:defRPr/>
            </a:pPr>
            <a:r>
              <a:rPr lang="it-IT" dirty="0" smtClean="0"/>
              <a:t>The </a:t>
            </a:r>
            <a:r>
              <a:rPr lang="it-IT" dirty="0" err="1" smtClean="0"/>
              <a:t>grid</a:t>
            </a:r>
            <a:r>
              <a:rPr lang="it-IT" dirty="0" smtClean="0"/>
              <a:t> container </a:t>
            </a:r>
            <a:r>
              <a:rPr lang="it-IT" dirty="0" err="1" smtClean="0"/>
              <a:t>has</a:t>
            </a:r>
            <a:r>
              <a:rPr lang="it-IT" dirty="0" smtClean="0"/>
              <a:t> a </a:t>
            </a:r>
            <a:r>
              <a:rPr lang="it-IT" dirty="0" err="1" smtClean="0"/>
              <a:t>small</a:t>
            </a:r>
            <a:r>
              <a:rPr lang="it-IT" dirty="0" smtClean="0"/>
              <a:t> extra </a:t>
            </a:r>
            <a:r>
              <a:rPr lang="it-IT" dirty="0" err="1" smtClean="0"/>
              <a:t>margin</a:t>
            </a:r>
            <a:r>
              <a:rPr lang="it-IT" dirty="0" smtClean="0"/>
              <a:t> . </a:t>
            </a:r>
            <a:r>
              <a:rPr lang="it-IT" dirty="0" err="1" smtClean="0"/>
              <a:t>It</a:t>
            </a:r>
            <a:r>
              <a:rPr lang="it-IT" dirty="0" smtClean="0"/>
              <a:t> </a:t>
            </a:r>
            <a:r>
              <a:rPr lang="it-IT" dirty="0" err="1" smtClean="0"/>
              <a:t>is</a:t>
            </a:r>
            <a:r>
              <a:rPr lang="it-IT" dirty="0" smtClean="0"/>
              <a:t> </a:t>
            </a:r>
            <a:r>
              <a:rPr lang="it-IT" dirty="0" err="1" smtClean="0"/>
              <a:t>not</a:t>
            </a:r>
            <a:r>
              <a:rPr lang="it-IT" dirty="0" smtClean="0"/>
              <a:t> </a:t>
            </a:r>
            <a:r>
              <a:rPr lang="it-IT" dirty="0" err="1" smtClean="0"/>
              <a:t>strictly</a:t>
            </a:r>
            <a:r>
              <a:rPr lang="it-IT" dirty="0" smtClean="0"/>
              <a:t> </a:t>
            </a:r>
            <a:r>
              <a:rPr lang="it-IT" dirty="0" err="1" smtClean="0"/>
              <a:t>needed</a:t>
            </a:r>
            <a:r>
              <a:rPr lang="it-IT" dirty="0" smtClean="0"/>
              <a:t>, and </a:t>
            </a:r>
            <a:r>
              <a:rPr lang="it-IT" dirty="0" err="1" smtClean="0"/>
              <a:t>it</a:t>
            </a:r>
            <a:r>
              <a:rPr lang="it-IT" dirty="0" smtClean="0"/>
              <a:t> </a:t>
            </a:r>
            <a:r>
              <a:rPr lang="it-IT" dirty="0" err="1" smtClean="0"/>
              <a:t>is</a:t>
            </a:r>
            <a:r>
              <a:rPr lang="it-IT" dirty="0" smtClean="0"/>
              <a:t> </a:t>
            </a:r>
            <a:r>
              <a:rPr lang="it-IT" dirty="0" err="1" smtClean="0"/>
              <a:t>safe</a:t>
            </a:r>
            <a:r>
              <a:rPr lang="it-IT" dirty="0" smtClean="0"/>
              <a:t> </a:t>
            </a:r>
            <a:r>
              <a:rPr lang="it-IT" dirty="0" err="1" smtClean="0"/>
              <a:t>to</a:t>
            </a:r>
            <a:r>
              <a:rPr lang="it-IT" dirty="0" smtClean="0"/>
              <a:t> </a:t>
            </a:r>
            <a:r>
              <a:rPr lang="it-IT" dirty="0" err="1" smtClean="0"/>
              <a:t>write</a:t>
            </a:r>
            <a:r>
              <a:rPr lang="it-IT" dirty="0" smtClean="0"/>
              <a:t> </a:t>
            </a:r>
            <a:r>
              <a:rPr lang="it-IT" dirty="0" err="1" smtClean="0"/>
              <a:t>rows</a:t>
            </a:r>
            <a:r>
              <a:rPr lang="it-IT" dirty="0" smtClean="0"/>
              <a:t> </a:t>
            </a:r>
            <a:r>
              <a:rPr lang="it-IT" dirty="0" err="1" smtClean="0"/>
              <a:t>outside</a:t>
            </a:r>
            <a:r>
              <a:rPr lang="it-IT" dirty="0" smtClean="0"/>
              <a:t> a container.</a:t>
            </a:r>
          </a:p>
          <a:p>
            <a:pPr lvl="1">
              <a:defRPr/>
            </a:pPr>
            <a:r>
              <a:rPr lang="it-IT" dirty="0" smtClean="0"/>
              <a:t>.</a:t>
            </a:r>
            <a:r>
              <a:rPr lang="it-IT" dirty="0" err="1" smtClean="0"/>
              <a:t>row</a:t>
            </a:r>
            <a:r>
              <a:rPr lang="it-IT" dirty="0" smtClean="0"/>
              <a:t> { </a:t>
            </a:r>
            <a:r>
              <a:rPr lang="it-IT" dirty="0" err="1" smtClean="0"/>
              <a:t>margin-bottom</a:t>
            </a:r>
            <a:r>
              <a:rPr lang="it-IT" dirty="0" smtClean="0"/>
              <a:t>: 10px; }</a:t>
            </a:r>
          </a:p>
          <a:p>
            <a:pPr lvl="2">
              <a:defRPr/>
            </a:pPr>
            <a:r>
              <a:rPr lang="it-IT" dirty="0" err="1" smtClean="0"/>
              <a:t>Rows</a:t>
            </a:r>
            <a:r>
              <a:rPr lang="it-IT" dirty="0" smtClean="0"/>
              <a:t> </a:t>
            </a:r>
            <a:r>
              <a:rPr lang="it-IT" dirty="0" err="1" smtClean="0"/>
              <a:t>have</a:t>
            </a:r>
            <a:r>
              <a:rPr lang="it-IT" dirty="0" smtClean="0"/>
              <a:t> a </a:t>
            </a:r>
            <a:r>
              <a:rPr lang="it-IT" dirty="0" err="1" smtClean="0"/>
              <a:t>little</a:t>
            </a:r>
            <a:r>
              <a:rPr lang="it-IT" dirty="0" smtClean="0"/>
              <a:t> </a:t>
            </a:r>
            <a:r>
              <a:rPr lang="it-IT" dirty="0" err="1" smtClean="0"/>
              <a:t>spacing</a:t>
            </a:r>
            <a:r>
              <a:rPr lang="it-IT" dirty="0" smtClean="0"/>
              <a:t> </a:t>
            </a:r>
            <a:r>
              <a:rPr lang="it-IT" dirty="0" err="1" smtClean="0"/>
              <a:t>below</a:t>
            </a:r>
            <a:r>
              <a:rPr lang="it-IT" dirty="0" smtClean="0"/>
              <a:t>, </a:t>
            </a:r>
            <a:r>
              <a:rPr lang="it-IT" dirty="0" err="1" smtClean="0"/>
              <a:t>that</a:t>
            </a:r>
            <a:r>
              <a:rPr lang="it-IT" dirty="0" smtClean="0"/>
              <a:t> can </a:t>
            </a:r>
            <a:r>
              <a:rPr lang="it-IT" dirty="0" err="1" smtClean="0"/>
              <a:t>be</a:t>
            </a:r>
            <a:r>
              <a:rPr lang="it-IT" dirty="0" smtClean="0"/>
              <a:t> </a:t>
            </a:r>
            <a:r>
              <a:rPr lang="it-IT" dirty="0" err="1" smtClean="0"/>
              <a:t>removed</a:t>
            </a:r>
            <a:r>
              <a:rPr lang="it-IT" dirty="0" smtClean="0"/>
              <a:t>.</a:t>
            </a:r>
          </a:p>
        </p:txBody>
      </p:sp>
      <p:sp>
        <p:nvSpPr>
          <p:cNvPr id="4" name="Segnaposto piè di pagina 3"/>
          <p:cNvSpPr>
            <a:spLocks noGrp="1"/>
          </p:cNvSpPr>
          <p:nvPr>
            <p:ph type="ftr" sz="quarter" idx="12"/>
          </p:nvPr>
        </p:nvSpPr>
        <p:spPr/>
        <p:txBody>
          <a:bodyPr/>
          <a:lstStyle/>
          <a:p>
            <a:pPr>
              <a:defRPr/>
            </a:pPr>
            <a:r>
              <a:rPr lang="it-IT"/>
              <a:t>CSS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normAutofit fontScale="90000"/>
          </a:bodyPr>
          <a:lstStyle/>
          <a:p>
            <a:pPr eaLnBrk="1" hangingPunct="1"/>
            <a:r>
              <a:rPr lang="it-IT" dirty="0" smtClean="0"/>
              <a:t>A </a:t>
            </a:r>
            <a:r>
              <a:rPr lang="it-IT" dirty="0" err="1" smtClean="0"/>
              <a:t>Grid</a:t>
            </a:r>
            <a:r>
              <a:rPr lang="it-IT" dirty="0" smtClean="0"/>
              <a:t> Layout </a:t>
            </a:r>
            <a:r>
              <a:rPr lang="it-IT" dirty="0" err="1" smtClean="0"/>
              <a:t>with</a:t>
            </a:r>
            <a:r>
              <a:rPr lang="it-IT" dirty="0" smtClean="0"/>
              <a:t> </a:t>
            </a:r>
            <a:r>
              <a:rPr lang="it-IT" dirty="0" err="1" smtClean="0"/>
              <a:t>Floats</a:t>
            </a:r>
            <a:r>
              <a:rPr lang="it-IT" dirty="0" smtClean="0"/>
              <a:t/>
            </a:r>
            <a:br>
              <a:rPr lang="it-IT" dirty="0" smtClean="0"/>
            </a:br>
            <a:r>
              <a:rPr lang="it-IT" sz="2200" dirty="0" smtClean="0"/>
              <a:t>The </a:t>
            </a:r>
            <a:r>
              <a:rPr lang="it-IT" sz="2200" dirty="0" err="1" smtClean="0"/>
              <a:t>columns</a:t>
            </a:r>
            <a:endParaRPr lang="it-IT" sz="2200" dirty="0" smtClean="0"/>
          </a:p>
        </p:txBody>
      </p:sp>
      <p:sp>
        <p:nvSpPr>
          <p:cNvPr id="3" name="Segnaposto contenuto 2"/>
          <p:cNvSpPr>
            <a:spLocks noGrp="1"/>
          </p:cNvSpPr>
          <p:nvPr>
            <p:ph idx="1"/>
          </p:nvPr>
        </p:nvSpPr>
        <p:spPr/>
        <p:txBody>
          <a:bodyPr>
            <a:normAutofit fontScale="92500" lnSpcReduction="10000"/>
          </a:bodyPr>
          <a:lstStyle/>
          <a:p>
            <a:pPr eaLnBrk="1" hangingPunct="1">
              <a:defRPr/>
            </a:pPr>
            <a:r>
              <a:rPr lang="it-IT" dirty="0" smtClean="0"/>
              <a:t>The </a:t>
            </a:r>
            <a:r>
              <a:rPr lang="it-IT" i="1" dirty="0" err="1" smtClean="0"/>
              <a:t>column</a:t>
            </a:r>
            <a:r>
              <a:rPr lang="it-IT" dirty="0" smtClean="0"/>
              <a:t> </a:t>
            </a:r>
            <a:r>
              <a:rPr lang="it-IT" dirty="0" err="1" smtClean="0"/>
              <a:t>class</a:t>
            </a:r>
            <a:r>
              <a:rPr lang="it-IT" dirty="0" smtClean="0"/>
              <a:t>, </a:t>
            </a:r>
            <a:r>
              <a:rPr lang="it-IT" dirty="0" err="1" smtClean="0"/>
              <a:t>define</a:t>
            </a:r>
            <a:r>
              <a:rPr lang="it-IT" dirty="0" smtClean="0"/>
              <a:t> </a:t>
            </a:r>
            <a:r>
              <a:rPr lang="it-IT" dirty="0" err="1" smtClean="0"/>
              <a:t>tghe</a:t>
            </a:r>
            <a:r>
              <a:rPr lang="it-IT" dirty="0" smtClean="0"/>
              <a:t> common </a:t>
            </a:r>
            <a:r>
              <a:rPr lang="it-IT" dirty="0" err="1" smtClean="0"/>
              <a:t>column</a:t>
            </a:r>
            <a:r>
              <a:rPr lang="it-IT" dirty="0" smtClean="0"/>
              <a:t> </a:t>
            </a:r>
            <a:r>
              <a:rPr lang="it-IT" dirty="0" err="1" smtClean="0"/>
              <a:t>properties</a:t>
            </a:r>
            <a:r>
              <a:rPr lang="it-IT" dirty="0" smtClean="0"/>
              <a:t>:</a:t>
            </a:r>
          </a:p>
          <a:p>
            <a:pPr lvl="1">
              <a:defRPr/>
            </a:pPr>
            <a:r>
              <a:rPr lang="it-IT" dirty="0" smtClean="0"/>
              <a:t>.container .</a:t>
            </a:r>
            <a:r>
              <a:rPr lang="it-IT" dirty="0" err="1" smtClean="0"/>
              <a:t>column</a:t>
            </a:r>
            <a:r>
              <a:rPr lang="it-IT" dirty="0" smtClean="0"/>
              <a:t>, .container .</a:t>
            </a:r>
            <a:r>
              <a:rPr lang="it-IT" dirty="0" err="1" smtClean="0"/>
              <a:t>columns</a:t>
            </a:r>
            <a:r>
              <a:rPr lang="it-IT" dirty="0" smtClean="0"/>
              <a:t> { </a:t>
            </a:r>
            <a:r>
              <a:rPr lang="it-IT" dirty="0" err="1" smtClean="0"/>
              <a:t>float</a:t>
            </a:r>
            <a:r>
              <a:rPr lang="it-IT" dirty="0" smtClean="0"/>
              <a:t>: </a:t>
            </a:r>
            <a:r>
              <a:rPr lang="it-IT" dirty="0" err="1" smtClean="0"/>
              <a:t>left</a:t>
            </a:r>
            <a:r>
              <a:rPr lang="it-IT" dirty="0" smtClean="0"/>
              <a:t>; display: </a:t>
            </a:r>
            <a:r>
              <a:rPr lang="it-IT" dirty="0" err="1" smtClean="0"/>
              <a:t>inline</a:t>
            </a:r>
            <a:r>
              <a:rPr lang="it-IT" dirty="0" smtClean="0"/>
              <a:t>; </a:t>
            </a:r>
            <a:r>
              <a:rPr lang="it-IT" dirty="0" err="1" smtClean="0"/>
              <a:t>margin-left</a:t>
            </a:r>
            <a:r>
              <a:rPr lang="it-IT" dirty="0" smtClean="0"/>
              <a:t>: 1%; </a:t>
            </a:r>
            <a:r>
              <a:rPr lang="it-IT" dirty="0" err="1" smtClean="0"/>
              <a:t>margin-right</a:t>
            </a:r>
            <a:r>
              <a:rPr lang="it-IT" dirty="0" smtClean="0"/>
              <a:t>: 1%; } </a:t>
            </a:r>
          </a:p>
          <a:p>
            <a:pPr eaLnBrk="1" hangingPunct="1">
              <a:defRPr/>
            </a:pPr>
            <a:r>
              <a:rPr lang="it-IT" i="1" dirty="0" err="1" smtClean="0"/>
              <a:t>Alpha</a:t>
            </a:r>
            <a:r>
              <a:rPr lang="it-IT" dirty="0" smtClean="0"/>
              <a:t> and </a:t>
            </a:r>
            <a:r>
              <a:rPr lang="it-IT" i="1" dirty="0" smtClean="0"/>
              <a:t>omega</a:t>
            </a:r>
            <a:r>
              <a:rPr lang="it-IT" dirty="0" smtClean="0"/>
              <a:t> (i.e., first and last) </a:t>
            </a:r>
            <a:r>
              <a:rPr lang="it-IT" dirty="0" err="1" smtClean="0"/>
              <a:t>columns</a:t>
            </a:r>
            <a:r>
              <a:rPr lang="it-IT" dirty="0" smtClean="0"/>
              <a:t> </a:t>
            </a:r>
            <a:r>
              <a:rPr lang="it-IT" dirty="0" err="1" smtClean="0"/>
              <a:t>have</a:t>
            </a:r>
            <a:r>
              <a:rPr lang="it-IT" dirty="0" smtClean="0"/>
              <a:t> no </a:t>
            </a:r>
            <a:r>
              <a:rPr lang="it-IT" dirty="0" err="1" smtClean="0"/>
              <a:t>lateral</a:t>
            </a:r>
            <a:r>
              <a:rPr lang="it-IT" dirty="0" smtClean="0"/>
              <a:t> </a:t>
            </a:r>
            <a:r>
              <a:rPr lang="it-IT" dirty="0" err="1" smtClean="0"/>
              <a:t>margin</a:t>
            </a:r>
            <a:r>
              <a:rPr lang="it-IT" dirty="0" smtClean="0"/>
              <a:t>:</a:t>
            </a:r>
          </a:p>
          <a:p>
            <a:pPr lvl="1">
              <a:defRPr/>
            </a:pPr>
            <a:r>
              <a:rPr lang="it-IT" dirty="0" smtClean="0"/>
              <a:t>.</a:t>
            </a:r>
            <a:r>
              <a:rPr lang="it-IT" dirty="0" err="1" smtClean="0"/>
              <a:t>column.alpha</a:t>
            </a:r>
            <a:r>
              <a:rPr lang="it-IT" dirty="0" smtClean="0"/>
              <a:t>, .</a:t>
            </a:r>
            <a:r>
              <a:rPr lang="it-IT" dirty="0" err="1" smtClean="0"/>
              <a:t>columns.alpha</a:t>
            </a:r>
            <a:r>
              <a:rPr lang="it-IT" dirty="0" smtClean="0"/>
              <a:t> { </a:t>
            </a:r>
            <a:r>
              <a:rPr lang="it-IT" dirty="0" err="1" smtClean="0"/>
              <a:t>margin-left</a:t>
            </a:r>
            <a:r>
              <a:rPr lang="it-IT" dirty="0" smtClean="0"/>
              <a:t>: 0; } .</a:t>
            </a:r>
            <a:r>
              <a:rPr lang="it-IT" dirty="0" err="1" smtClean="0"/>
              <a:t>column.omega</a:t>
            </a:r>
            <a:r>
              <a:rPr lang="it-IT" dirty="0" smtClean="0"/>
              <a:t>, .</a:t>
            </a:r>
            <a:r>
              <a:rPr lang="it-IT" dirty="0" err="1" smtClean="0"/>
              <a:t>columns.omega</a:t>
            </a:r>
            <a:r>
              <a:rPr lang="it-IT" dirty="0" smtClean="0"/>
              <a:t> { </a:t>
            </a:r>
            <a:r>
              <a:rPr lang="it-IT" dirty="0" err="1" smtClean="0"/>
              <a:t>margin-right</a:t>
            </a:r>
            <a:r>
              <a:rPr lang="it-IT" dirty="0" smtClean="0"/>
              <a:t>: 0; } </a:t>
            </a:r>
          </a:p>
          <a:p>
            <a:pPr eaLnBrk="1" hangingPunct="1">
              <a:defRPr/>
            </a:pPr>
            <a:r>
              <a:rPr lang="it-IT" dirty="0" err="1" smtClean="0"/>
              <a:t>Classes</a:t>
            </a:r>
            <a:r>
              <a:rPr lang="it-IT" dirty="0" smtClean="0"/>
              <a:t> </a:t>
            </a:r>
            <a:r>
              <a:rPr lang="it-IT" i="1" dirty="0" err="1" smtClean="0"/>
              <a:t>one</a:t>
            </a:r>
            <a:r>
              <a:rPr lang="it-IT" dirty="0" smtClean="0"/>
              <a:t>, </a:t>
            </a:r>
            <a:r>
              <a:rPr lang="it-IT" i="1" dirty="0" err="1" smtClean="0"/>
              <a:t>two</a:t>
            </a:r>
            <a:r>
              <a:rPr lang="it-IT" dirty="0" smtClean="0"/>
              <a:t>, etc. </a:t>
            </a:r>
            <a:r>
              <a:rPr lang="it-IT" dirty="0" err="1" smtClean="0"/>
              <a:t>define</a:t>
            </a:r>
            <a:r>
              <a:rPr lang="it-IT" dirty="0" smtClean="0"/>
              <a:t> the </a:t>
            </a:r>
            <a:r>
              <a:rPr lang="it-IT" dirty="0" err="1" smtClean="0"/>
              <a:t>horizontal</a:t>
            </a:r>
            <a:r>
              <a:rPr lang="it-IT" dirty="0" smtClean="0"/>
              <a:t> </a:t>
            </a:r>
            <a:r>
              <a:rPr lang="it-IT" dirty="0" err="1" smtClean="0"/>
              <a:t>span</a:t>
            </a:r>
            <a:r>
              <a:rPr lang="it-IT" dirty="0" smtClean="0"/>
              <a:t> of the </a:t>
            </a:r>
            <a:r>
              <a:rPr lang="it-IT" dirty="0" err="1" smtClean="0"/>
              <a:t>cell</a:t>
            </a:r>
            <a:r>
              <a:rPr lang="it-IT" dirty="0" smtClean="0"/>
              <a:t>, in </a:t>
            </a:r>
            <a:r>
              <a:rPr lang="it-IT" dirty="0" err="1" smtClean="0"/>
              <a:t>columns</a:t>
            </a:r>
            <a:r>
              <a:rPr lang="it-IT" dirty="0" smtClean="0"/>
              <a:t> (1-16):</a:t>
            </a:r>
          </a:p>
          <a:p>
            <a:pPr lvl="1">
              <a:defRPr/>
            </a:pPr>
            <a:r>
              <a:rPr lang="it-IT" dirty="0" smtClean="0"/>
              <a:t>.container .</a:t>
            </a:r>
            <a:r>
              <a:rPr lang="it-IT" dirty="0" err="1" smtClean="0"/>
              <a:t>one.column</a:t>
            </a:r>
            <a:r>
              <a:rPr lang="it-IT" dirty="0" smtClean="0"/>
              <a:t> { </a:t>
            </a:r>
            <a:r>
              <a:rPr lang="it-IT" dirty="0" err="1" smtClean="0"/>
              <a:t>width</a:t>
            </a:r>
            <a:r>
              <a:rPr lang="it-IT" dirty="0" smtClean="0"/>
              <a:t>: 4.25%; }</a:t>
            </a:r>
            <a:br>
              <a:rPr lang="it-IT" dirty="0" smtClean="0"/>
            </a:br>
            <a:r>
              <a:rPr lang="it-IT" dirty="0" smtClean="0"/>
              <a:t>.container .</a:t>
            </a:r>
            <a:r>
              <a:rPr lang="it-IT" dirty="0" err="1" smtClean="0"/>
              <a:t>two.columns</a:t>
            </a:r>
            <a:r>
              <a:rPr lang="it-IT" dirty="0" smtClean="0"/>
              <a:t> { </a:t>
            </a:r>
            <a:r>
              <a:rPr lang="it-IT" dirty="0" err="1" smtClean="0"/>
              <a:t>width</a:t>
            </a:r>
            <a:r>
              <a:rPr lang="it-IT" dirty="0" smtClean="0"/>
              <a:t>: 10.5%;}</a:t>
            </a:r>
          </a:p>
          <a:p>
            <a:pPr lvl="1">
              <a:defRPr/>
            </a:pPr>
            <a:r>
              <a:rPr lang="it-IT" dirty="0" err="1" smtClean="0"/>
              <a:t>Horizontal</a:t>
            </a:r>
            <a:r>
              <a:rPr lang="it-IT" dirty="0" smtClean="0"/>
              <a:t> </a:t>
            </a:r>
            <a:r>
              <a:rPr lang="it-IT" dirty="0" err="1" smtClean="0"/>
              <a:t>widths</a:t>
            </a:r>
            <a:r>
              <a:rPr lang="it-IT" dirty="0" smtClean="0"/>
              <a:t> </a:t>
            </a:r>
            <a:r>
              <a:rPr lang="it-IT" dirty="0" err="1" smtClean="0"/>
              <a:t>for</a:t>
            </a:r>
            <a:r>
              <a:rPr lang="it-IT" dirty="0" smtClean="0"/>
              <a:t> </a:t>
            </a:r>
            <a:r>
              <a:rPr lang="it-IT" dirty="0" err="1" smtClean="0"/>
              <a:t>columns</a:t>
            </a:r>
            <a:r>
              <a:rPr lang="it-IT" dirty="0" smtClean="0"/>
              <a:t> </a:t>
            </a:r>
            <a:r>
              <a:rPr lang="it-IT" dirty="0" err="1" smtClean="0"/>
              <a:t>from</a:t>
            </a:r>
            <a:r>
              <a:rPr lang="it-IT" dirty="0" smtClean="0"/>
              <a:t> </a:t>
            </a:r>
            <a:r>
              <a:rPr lang="it-IT" dirty="0" err="1" smtClean="0"/>
              <a:t>three</a:t>
            </a:r>
            <a:r>
              <a:rPr lang="it-IT" dirty="0" smtClean="0"/>
              <a:t> </a:t>
            </a:r>
            <a:r>
              <a:rPr lang="it-IT" dirty="0" err="1" smtClean="0"/>
              <a:t>to</a:t>
            </a:r>
            <a:r>
              <a:rPr lang="it-IT" dirty="0" smtClean="0"/>
              <a:t> </a:t>
            </a:r>
            <a:r>
              <a:rPr lang="it-IT" dirty="0" err="1" smtClean="0"/>
              <a:t>sitexteen</a:t>
            </a:r>
            <a:r>
              <a:rPr lang="it-IT" dirty="0" smtClean="0"/>
              <a:t> are, </a:t>
            </a:r>
            <a:r>
              <a:rPr lang="it-IT" dirty="0" err="1" smtClean="0"/>
              <a:t>respectively</a:t>
            </a:r>
            <a:r>
              <a:rPr lang="it-IT" dirty="0" smtClean="0"/>
              <a:t>, 16.75%, 23%, 29.25%, 35.5%, 41.75%, 48%, 54.25%, 60.5%, 66.75%, 73%, 79.25%, 85.5%, 91.75%, 98%</a:t>
            </a:r>
          </a:p>
        </p:txBody>
      </p:sp>
      <p:sp>
        <p:nvSpPr>
          <p:cNvPr id="4" name="Segnaposto piè di pagina 3"/>
          <p:cNvSpPr>
            <a:spLocks noGrp="1"/>
          </p:cNvSpPr>
          <p:nvPr>
            <p:ph type="ftr" sz="quarter" idx="12"/>
          </p:nvPr>
        </p:nvSpPr>
        <p:spPr/>
        <p:txBody>
          <a:bodyPr/>
          <a:lstStyle/>
          <a:p>
            <a:pPr>
              <a:defRPr/>
            </a:pPr>
            <a:r>
              <a:rPr lang="it-IT"/>
              <a:t>CSS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p:cNvSpPr>
            <a:spLocks noGrp="1"/>
          </p:cNvSpPr>
          <p:nvPr>
            <p:ph type="title"/>
          </p:nvPr>
        </p:nvSpPr>
        <p:spPr/>
        <p:txBody>
          <a:bodyPr>
            <a:normAutofit fontScale="90000"/>
          </a:bodyPr>
          <a:lstStyle/>
          <a:p>
            <a:pPr eaLnBrk="1" hangingPunct="1"/>
            <a:r>
              <a:rPr lang="it-IT" dirty="0" smtClean="0"/>
              <a:t>A </a:t>
            </a:r>
            <a:r>
              <a:rPr lang="it-IT" dirty="0" err="1" smtClean="0"/>
              <a:t>Grid</a:t>
            </a:r>
            <a:r>
              <a:rPr lang="it-IT" dirty="0" smtClean="0"/>
              <a:t> Layout </a:t>
            </a:r>
            <a:r>
              <a:rPr lang="it-IT" dirty="0" err="1" smtClean="0"/>
              <a:t>with</a:t>
            </a:r>
            <a:r>
              <a:rPr lang="it-IT" dirty="0" smtClean="0"/>
              <a:t> </a:t>
            </a:r>
            <a:r>
              <a:rPr lang="it-IT" dirty="0" err="1" smtClean="0"/>
              <a:t>Floats</a:t>
            </a:r>
            <a:r>
              <a:rPr lang="it-IT" dirty="0" smtClean="0"/>
              <a:t/>
            </a:r>
            <a:br>
              <a:rPr lang="it-IT" dirty="0" smtClean="0"/>
            </a:br>
            <a:r>
              <a:rPr lang="it-IT" sz="2200" dirty="0" err="1" smtClean="0"/>
              <a:t>Floats</a:t>
            </a:r>
            <a:r>
              <a:rPr lang="it-IT" sz="2200" dirty="0" smtClean="0"/>
              <a:t> </a:t>
            </a:r>
            <a:r>
              <a:rPr lang="it-IT" sz="2200" dirty="0" err="1" smtClean="0"/>
              <a:t>encapsulation</a:t>
            </a:r>
            <a:endParaRPr lang="it-IT" sz="2200" dirty="0" smtClean="0"/>
          </a:p>
        </p:txBody>
      </p:sp>
      <p:sp>
        <p:nvSpPr>
          <p:cNvPr id="46083" name="Segnaposto contenuto 2"/>
          <p:cNvSpPr>
            <a:spLocks noGrp="1"/>
          </p:cNvSpPr>
          <p:nvPr>
            <p:ph idx="1"/>
          </p:nvPr>
        </p:nvSpPr>
        <p:spPr/>
        <p:txBody>
          <a:bodyPr/>
          <a:lstStyle/>
          <a:p>
            <a:pPr eaLnBrk="1" hangingPunct="1"/>
            <a:r>
              <a:rPr lang="it-IT" dirty="0" err="1" smtClean="0"/>
              <a:t>To</a:t>
            </a:r>
            <a:r>
              <a:rPr lang="it-IT" dirty="0" smtClean="0"/>
              <a:t> conclude, some cross-browser </a:t>
            </a:r>
            <a:r>
              <a:rPr lang="it-IT" dirty="0" err="1" smtClean="0"/>
              <a:t>trick</a:t>
            </a:r>
            <a:r>
              <a:rPr lang="it-IT" dirty="0" smtClean="0"/>
              <a:t> </a:t>
            </a:r>
            <a:r>
              <a:rPr lang="it-IT" dirty="0" err="1" smtClean="0"/>
              <a:t>helps</a:t>
            </a:r>
            <a:r>
              <a:rPr lang="it-IT" dirty="0" smtClean="0"/>
              <a:t> </a:t>
            </a:r>
            <a:r>
              <a:rPr lang="it-IT" dirty="0" err="1" smtClean="0"/>
              <a:t>to</a:t>
            </a:r>
            <a:r>
              <a:rPr lang="it-IT" dirty="0" smtClean="0"/>
              <a:t> </a:t>
            </a:r>
            <a:r>
              <a:rPr lang="it-IT" dirty="0" err="1" smtClean="0"/>
              <a:t>maintain</a:t>
            </a:r>
            <a:r>
              <a:rPr lang="it-IT" dirty="0" smtClean="0"/>
              <a:t> the </a:t>
            </a:r>
            <a:r>
              <a:rPr lang="it-IT" dirty="0" err="1" smtClean="0"/>
              <a:t>float</a:t>
            </a:r>
            <a:r>
              <a:rPr lang="it-IT" dirty="0" smtClean="0"/>
              <a:t> </a:t>
            </a:r>
            <a:r>
              <a:rPr lang="it-IT" dirty="0" err="1" smtClean="0"/>
              <a:t>columns</a:t>
            </a:r>
            <a:r>
              <a:rPr lang="it-IT" dirty="0" smtClean="0"/>
              <a:t> inside </a:t>
            </a:r>
            <a:r>
              <a:rPr lang="it-IT" dirty="0" err="1" smtClean="0"/>
              <a:t>their</a:t>
            </a:r>
            <a:r>
              <a:rPr lang="it-IT" dirty="0" smtClean="0"/>
              <a:t> </a:t>
            </a:r>
            <a:r>
              <a:rPr lang="it-IT" dirty="0" err="1" smtClean="0"/>
              <a:t>row</a:t>
            </a:r>
            <a:r>
              <a:rPr lang="it-IT" dirty="0" smtClean="0"/>
              <a:t>:</a:t>
            </a:r>
          </a:p>
          <a:p>
            <a:pPr lvl="1" eaLnBrk="1" hangingPunct="1"/>
            <a:r>
              <a:rPr lang="it-IT" dirty="0" smtClean="0"/>
              <a:t>.</a:t>
            </a:r>
            <a:r>
              <a:rPr lang="it-IT" dirty="0" err="1" smtClean="0"/>
              <a:t>row</a:t>
            </a:r>
            <a:r>
              <a:rPr lang="it-IT" dirty="0" smtClean="0"/>
              <a:t>:</a:t>
            </a:r>
            <a:r>
              <a:rPr lang="it-IT" dirty="0" err="1" smtClean="0"/>
              <a:t>before</a:t>
            </a:r>
            <a:r>
              <a:rPr lang="it-IT" dirty="0" smtClean="0"/>
              <a:t>,.</a:t>
            </a:r>
            <a:r>
              <a:rPr lang="it-IT" dirty="0" err="1" smtClean="0"/>
              <a:t>row</a:t>
            </a:r>
            <a:r>
              <a:rPr lang="it-IT" dirty="0" smtClean="0"/>
              <a:t>:</a:t>
            </a:r>
            <a:r>
              <a:rPr lang="it-IT" dirty="0" err="1" smtClean="0"/>
              <a:t>after</a:t>
            </a:r>
            <a:r>
              <a:rPr lang="it-IT" dirty="0" smtClean="0"/>
              <a:t> { </a:t>
            </a:r>
            <a:r>
              <a:rPr lang="it-IT" dirty="0" err="1" smtClean="0"/>
              <a:t>content</a:t>
            </a:r>
            <a:r>
              <a:rPr lang="it-IT" dirty="0" smtClean="0"/>
              <a:t>: '\0020‘; display: block; </a:t>
            </a:r>
            <a:r>
              <a:rPr lang="it-IT" dirty="0" err="1" smtClean="0"/>
              <a:t>overflow</a:t>
            </a:r>
            <a:r>
              <a:rPr lang="it-IT" dirty="0" smtClean="0"/>
              <a:t>: </a:t>
            </a:r>
            <a:r>
              <a:rPr lang="it-IT" dirty="0" err="1" smtClean="0"/>
              <a:t>hidden</a:t>
            </a:r>
            <a:r>
              <a:rPr lang="it-IT" dirty="0" smtClean="0"/>
              <a:t>; </a:t>
            </a:r>
            <a:r>
              <a:rPr lang="it-IT" dirty="0" err="1" smtClean="0"/>
              <a:t>visibility</a:t>
            </a:r>
            <a:r>
              <a:rPr lang="it-IT" dirty="0" smtClean="0"/>
              <a:t>: </a:t>
            </a:r>
            <a:r>
              <a:rPr lang="it-IT" dirty="0" err="1" smtClean="0"/>
              <a:t>hidden</a:t>
            </a:r>
            <a:r>
              <a:rPr lang="it-IT" dirty="0" smtClean="0"/>
              <a:t>; </a:t>
            </a:r>
            <a:r>
              <a:rPr lang="it-IT" dirty="0" err="1" smtClean="0"/>
              <a:t>width</a:t>
            </a:r>
            <a:r>
              <a:rPr lang="it-IT" dirty="0" smtClean="0"/>
              <a:t>: 0; </a:t>
            </a:r>
            <a:r>
              <a:rPr lang="it-IT" dirty="0" err="1" smtClean="0"/>
              <a:t>height</a:t>
            </a:r>
            <a:r>
              <a:rPr lang="it-IT" dirty="0" smtClean="0"/>
              <a:t>: 0; }    </a:t>
            </a:r>
          </a:p>
          <a:p>
            <a:pPr lvl="1" eaLnBrk="1" hangingPunct="1"/>
            <a:r>
              <a:rPr lang="it-IT" dirty="0" smtClean="0"/>
              <a:t>.</a:t>
            </a:r>
            <a:r>
              <a:rPr lang="it-IT" dirty="0" err="1" smtClean="0"/>
              <a:t>row</a:t>
            </a:r>
            <a:r>
              <a:rPr lang="it-IT" dirty="0" smtClean="0"/>
              <a:t>:</a:t>
            </a:r>
            <a:r>
              <a:rPr lang="it-IT" dirty="0" err="1" smtClean="0"/>
              <a:t>after</a:t>
            </a:r>
            <a:r>
              <a:rPr lang="it-IT" dirty="0" smtClean="0"/>
              <a:t> { </a:t>
            </a:r>
            <a:r>
              <a:rPr lang="it-IT" dirty="0" err="1" smtClean="0"/>
              <a:t>clear</a:t>
            </a:r>
            <a:r>
              <a:rPr lang="it-IT" dirty="0" smtClean="0"/>
              <a:t>: </a:t>
            </a:r>
            <a:r>
              <a:rPr lang="it-IT" dirty="0" err="1" smtClean="0"/>
              <a:t>both</a:t>
            </a:r>
            <a:r>
              <a:rPr lang="it-IT" dirty="0" smtClean="0"/>
              <a:t>; }</a:t>
            </a:r>
          </a:p>
          <a:p>
            <a:pPr lvl="1" eaLnBrk="1" hangingPunct="1"/>
            <a:r>
              <a:rPr lang="it-IT" dirty="0" smtClean="0"/>
              <a:t>.</a:t>
            </a:r>
            <a:r>
              <a:rPr lang="it-IT" dirty="0" err="1" smtClean="0"/>
              <a:t>row</a:t>
            </a:r>
            <a:r>
              <a:rPr lang="it-IT" dirty="0" smtClean="0"/>
              <a:t>{ zoom: 1; }	</a:t>
            </a:r>
          </a:p>
        </p:txBody>
      </p:sp>
      <p:sp>
        <p:nvSpPr>
          <p:cNvPr id="4" name="Segnaposto piè di pagina 3"/>
          <p:cNvSpPr>
            <a:spLocks noGrp="1"/>
          </p:cNvSpPr>
          <p:nvPr>
            <p:ph type="ftr" sz="quarter" idx="12"/>
          </p:nvPr>
        </p:nvSpPr>
        <p:spPr/>
        <p:txBody>
          <a:bodyPr/>
          <a:lstStyle/>
          <a:p>
            <a:pPr>
              <a:defRPr/>
            </a:pPr>
            <a:r>
              <a:rPr lang="it-IT"/>
              <a:t>CSS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pPr eaLnBrk="1" hangingPunct="1"/>
            <a:r>
              <a:rPr lang="it-IT" sz="3200" dirty="0" smtClean="0"/>
              <a:t>A </a:t>
            </a:r>
            <a:r>
              <a:rPr lang="it-IT" sz="3200" dirty="0" err="1" smtClean="0"/>
              <a:t>Grid</a:t>
            </a:r>
            <a:r>
              <a:rPr lang="it-IT" sz="3200" dirty="0" smtClean="0"/>
              <a:t> Layout </a:t>
            </a:r>
            <a:r>
              <a:rPr lang="it-IT" sz="3200" dirty="0" err="1" smtClean="0"/>
              <a:t>with</a:t>
            </a:r>
            <a:r>
              <a:rPr lang="it-IT" sz="3200" dirty="0" smtClean="0"/>
              <a:t> </a:t>
            </a:r>
            <a:r>
              <a:rPr lang="it-IT" sz="3200" dirty="0" err="1" smtClean="0"/>
              <a:t>Floats</a:t>
            </a:r>
            <a:r>
              <a:rPr lang="it-IT" sz="3200" dirty="0" smtClean="0"/>
              <a:t/>
            </a:r>
            <a:br>
              <a:rPr lang="it-IT" sz="3200" dirty="0" smtClean="0"/>
            </a:br>
            <a:r>
              <a:rPr lang="it-IT" sz="2000" dirty="0" err="1" smtClean="0"/>
              <a:t>Example</a:t>
            </a:r>
            <a:endParaRPr lang="it-IT" sz="2000" dirty="0" smtClean="0"/>
          </a:p>
        </p:txBody>
      </p:sp>
      <p:sp>
        <p:nvSpPr>
          <p:cNvPr id="3" name="Segnaposto contenuto 2"/>
          <p:cNvSpPr>
            <a:spLocks noGrp="1"/>
          </p:cNvSpPr>
          <p:nvPr>
            <p:ph idx="1"/>
          </p:nvPr>
        </p:nvSpPr>
        <p:spPr>
          <a:xfrm>
            <a:off x="350837" y="1557338"/>
            <a:ext cx="4679554" cy="4953000"/>
          </a:xfrm>
        </p:spPr>
        <p:txBody>
          <a:bodyPr>
            <a:normAutofit fontScale="55000" lnSpcReduction="20000"/>
          </a:bodyPr>
          <a:lstStyle/>
          <a:p>
            <a:pPr eaLnBrk="1" hangingPunct="1">
              <a:buFont typeface="Wingdings" pitchFamily="2" charset="2"/>
              <a:buNone/>
              <a:defRPr/>
            </a:pPr>
            <a:r>
              <a:rPr lang="it-IT" sz="2500" dirty="0" smtClean="0"/>
              <a:t>&lt;</a:t>
            </a:r>
            <a:r>
              <a:rPr lang="it-IT" sz="2500" dirty="0" err="1" smtClean="0"/>
              <a:t>div</a:t>
            </a:r>
            <a:r>
              <a:rPr lang="it-IT" sz="2500" dirty="0" smtClean="0"/>
              <a:t> </a:t>
            </a:r>
            <a:r>
              <a:rPr lang="it-IT" sz="2500" dirty="0" err="1" smtClean="0"/>
              <a:t>clas=</a:t>
            </a:r>
            <a:r>
              <a:rPr lang="it-IT" sz="2500" dirty="0" smtClean="0"/>
              <a:t>“</a:t>
            </a:r>
            <a:r>
              <a:rPr lang="it-IT" sz="2500" dirty="0" err="1" smtClean="0"/>
              <a:t>row</a:t>
            </a:r>
            <a:r>
              <a:rPr lang="it-IT" sz="2500" dirty="0" smtClean="0"/>
              <a:t>”&gt;</a:t>
            </a:r>
          </a:p>
          <a:p>
            <a:pPr lvl="1" eaLnBrk="1" hangingPunct="1">
              <a:buFont typeface="Wingdings" pitchFamily="2" charset="2"/>
              <a:buNone/>
              <a:defRPr/>
            </a:pPr>
            <a:r>
              <a:rPr lang="it-IT" sz="2500" dirty="0" smtClean="0"/>
              <a:t>&lt;</a:t>
            </a:r>
            <a:r>
              <a:rPr lang="it-IT" sz="2500" dirty="0" err="1" smtClean="0"/>
              <a:t>div</a:t>
            </a:r>
            <a:r>
              <a:rPr lang="it-IT" sz="2500" dirty="0" smtClean="0"/>
              <a:t> </a:t>
            </a:r>
            <a:r>
              <a:rPr lang="it-IT" sz="2500" dirty="0" err="1" smtClean="0"/>
              <a:t>class=</a:t>
            </a:r>
            <a:r>
              <a:rPr lang="it-IT" sz="2500" dirty="0" smtClean="0"/>
              <a:t>“</a:t>
            </a:r>
            <a:r>
              <a:rPr lang="it-IT" sz="2500" dirty="0" err="1" smtClean="0"/>
              <a:t>three</a:t>
            </a:r>
            <a:r>
              <a:rPr lang="it-IT" sz="2500" dirty="0" smtClean="0"/>
              <a:t> </a:t>
            </a:r>
            <a:r>
              <a:rPr lang="it-IT" sz="2500" dirty="0" err="1" smtClean="0"/>
              <a:t>columns</a:t>
            </a:r>
            <a:r>
              <a:rPr lang="it-IT" sz="2500" dirty="0" smtClean="0"/>
              <a:t>”&gt;</a:t>
            </a:r>
          </a:p>
          <a:p>
            <a:pPr lvl="1" eaLnBrk="1" hangingPunct="1">
              <a:buFont typeface="Wingdings" pitchFamily="2" charset="2"/>
              <a:buNone/>
              <a:defRPr/>
            </a:pPr>
            <a:r>
              <a:rPr lang="it-IT" sz="2500" dirty="0" smtClean="0"/>
              <a:t>	A</a:t>
            </a:r>
          </a:p>
          <a:p>
            <a:pPr lvl="1" eaLnBrk="1" hangingPunct="1">
              <a:buFont typeface="Wingdings" pitchFamily="2" charset="2"/>
              <a:buNone/>
              <a:defRPr/>
            </a:pPr>
            <a:r>
              <a:rPr lang="it-IT" sz="2500" dirty="0" smtClean="0"/>
              <a:t>&lt;/</a:t>
            </a:r>
            <a:r>
              <a:rPr lang="it-IT" sz="2500" dirty="0" err="1" smtClean="0"/>
              <a:t>div</a:t>
            </a:r>
            <a:r>
              <a:rPr lang="it-IT" sz="2500" dirty="0" smtClean="0"/>
              <a:t>&gt;</a:t>
            </a:r>
          </a:p>
          <a:p>
            <a:pPr lvl="1" eaLnBrk="1" hangingPunct="1">
              <a:buFont typeface="Wingdings" pitchFamily="2" charset="2"/>
              <a:buNone/>
              <a:defRPr/>
            </a:pPr>
            <a:r>
              <a:rPr lang="it-IT" sz="2500" dirty="0" smtClean="0"/>
              <a:t>&lt;</a:t>
            </a:r>
            <a:r>
              <a:rPr lang="it-IT" sz="2500" dirty="0" err="1" smtClean="0"/>
              <a:t>div</a:t>
            </a:r>
            <a:r>
              <a:rPr lang="it-IT" sz="2500" dirty="0" smtClean="0"/>
              <a:t> </a:t>
            </a:r>
            <a:r>
              <a:rPr lang="it-IT" sz="2500" dirty="0" err="1" smtClean="0"/>
              <a:t>class=</a:t>
            </a:r>
            <a:r>
              <a:rPr lang="it-IT" sz="2500" dirty="0" smtClean="0"/>
              <a:t>“</a:t>
            </a:r>
            <a:r>
              <a:rPr lang="it-IT" sz="2500" dirty="0" err="1" smtClean="0"/>
              <a:t>thirteen</a:t>
            </a:r>
            <a:r>
              <a:rPr lang="it-IT" sz="2500" dirty="0" smtClean="0"/>
              <a:t> </a:t>
            </a:r>
            <a:r>
              <a:rPr lang="it-IT" sz="2500" dirty="0" err="1" smtClean="0"/>
              <a:t>columns</a:t>
            </a:r>
            <a:r>
              <a:rPr lang="it-IT" sz="2500" dirty="0" smtClean="0"/>
              <a:t>”&gt;</a:t>
            </a:r>
          </a:p>
          <a:p>
            <a:pPr lvl="1" eaLnBrk="1" hangingPunct="1">
              <a:buFont typeface="Wingdings" pitchFamily="2" charset="2"/>
              <a:buNone/>
              <a:defRPr/>
            </a:pPr>
            <a:r>
              <a:rPr lang="it-IT" sz="2500" dirty="0" smtClean="0"/>
              <a:t>	B</a:t>
            </a:r>
          </a:p>
          <a:p>
            <a:pPr lvl="1" eaLnBrk="1" hangingPunct="1">
              <a:buFont typeface="Wingdings" pitchFamily="2" charset="2"/>
              <a:buNone/>
              <a:defRPr/>
            </a:pPr>
            <a:r>
              <a:rPr lang="it-IT" sz="2500" dirty="0" smtClean="0"/>
              <a:t>&lt;/</a:t>
            </a:r>
            <a:r>
              <a:rPr lang="it-IT" sz="2500" dirty="0" err="1" smtClean="0"/>
              <a:t>div</a:t>
            </a:r>
            <a:r>
              <a:rPr lang="it-IT" sz="2500" dirty="0" smtClean="0"/>
              <a:t>&gt;</a:t>
            </a:r>
          </a:p>
          <a:p>
            <a:pPr eaLnBrk="1" hangingPunct="1">
              <a:buFont typeface="Wingdings" pitchFamily="2" charset="2"/>
              <a:buNone/>
              <a:defRPr/>
            </a:pPr>
            <a:r>
              <a:rPr lang="it-IT" sz="2500" dirty="0" smtClean="0"/>
              <a:t>&lt;/</a:t>
            </a:r>
            <a:r>
              <a:rPr lang="it-IT" sz="2500" dirty="0" err="1" smtClean="0"/>
              <a:t>div</a:t>
            </a:r>
            <a:r>
              <a:rPr lang="it-IT" sz="2500" dirty="0" smtClean="0"/>
              <a:t>&gt;</a:t>
            </a:r>
          </a:p>
          <a:p>
            <a:pPr eaLnBrk="1" hangingPunct="1">
              <a:buFont typeface="Wingdings" pitchFamily="2" charset="2"/>
              <a:buNone/>
              <a:defRPr/>
            </a:pPr>
            <a:r>
              <a:rPr lang="it-IT" sz="2500" dirty="0" smtClean="0"/>
              <a:t>&lt;</a:t>
            </a:r>
            <a:r>
              <a:rPr lang="it-IT" sz="2500" dirty="0" err="1" smtClean="0"/>
              <a:t>div</a:t>
            </a:r>
            <a:r>
              <a:rPr lang="it-IT" sz="2500" dirty="0" smtClean="0"/>
              <a:t> </a:t>
            </a:r>
            <a:r>
              <a:rPr lang="it-IT" sz="2500" dirty="0" err="1" smtClean="0"/>
              <a:t>clas=</a:t>
            </a:r>
            <a:r>
              <a:rPr lang="it-IT" sz="2500" dirty="0" smtClean="0"/>
              <a:t>“</a:t>
            </a:r>
            <a:r>
              <a:rPr lang="it-IT" sz="2500" dirty="0" err="1" smtClean="0"/>
              <a:t>row</a:t>
            </a:r>
            <a:r>
              <a:rPr lang="it-IT" sz="2500" dirty="0" smtClean="0"/>
              <a:t>”&gt;</a:t>
            </a:r>
          </a:p>
          <a:p>
            <a:pPr lvl="1" eaLnBrk="1" hangingPunct="1">
              <a:buFont typeface="Wingdings" pitchFamily="2" charset="2"/>
              <a:buNone/>
              <a:defRPr/>
            </a:pPr>
            <a:r>
              <a:rPr lang="it-IT" sz="2500" dirty="0" smtClean="0"/>
              <a:t>&lt;</a:t>
            </a:r>
            <a:r>
              <a:rPr lang="it-IT" sz="2500" dirty="0" err="1" smtClean="0"/>
              <a:t>div</a:t>
            </a:r>
            <a:r>
              <a:rPr lang="it-IT" sz="2500" dirty="0" smtClean="0"/>
              <a:t> </a:t>
            </a:r>
            <a:r>
              <a:rPr lang="it-IT" sz="2500" dirty="0" err="1" smtClean="0"/>
              <a:t>class=</a:t>
            </a:r>
            <a:r>
              <a:rPr lang="it-IT" sz="2500" dirty="0" smtClean="0"/>
              <a:t>“</a:t>
            </a:r>
            <a:r>
              <a:rPr lang="it-IT" sz="2500" dirty="0" err="1" smtClean="0"/>
              <a:t>three</a:t>
            </a:r>
            <a:r>
              <a:rPr lang="it-IT" sz="2500" dirty="0" smtClean="0"/>
              <a:t> </a:t>
            </a:r>
            <a:r>
              <a:rPr lang="it-IT" sz="2500" dirty="0" err="1" smtClean="0"/>
              <a:t>columns</a:t>
            </a:r>
            <a:r>
              <a:rPr lang="it-IT" sz="2500" dirty="0" smtClean="0"/>
              <a:t>”&gt;</a:t>
            </a:r>
          </a:p>
          <a:p>
            <a:pPr lvl="1" eaLnBrk="1" hangingPunct="1">
              <a:buFont typeface="Wingdings" pitchFamily="2" charset="2"/>
              <a:buNone/>
              <a:defRPr/>
            </a:pPr>
            <a:r>
              <a:rPr lang="it-IT" sz="2500" dirty="0" smtClean="0"/>
              <a:t>	C</a:t>
            </a:r>
          </a:p>
          <a:p>
            <a:pPr lvl="1" eaLnBrk="1" hangingPunct="1">
              <a:buFont typeface="Wingdings" pitchFamily="2" charset="2"/>
              <a:buNone/>
              <a:defRPr/>
            </a:pPr>
            <a:r>
              <a:rPr lang="it-IT" sz="2500" dirty="0" smtClean="0"/>
              <a:t>&lt;/</a:t>
            </a:r>
            <a:r>
              <a:rPr lang="it-IT" sz="2500" dirty="0" err="1" smtClean="0"/>
              <a:t>div</a:t>
            </a:r>
            <a:r>
              <a:rPr lang="it-IT" sz="2500" dirty="0" smtClean="0"/>
              <a:t>&gt;</a:t>
            </a:r>
          </a:p>
          <a:p>
            <a:pPr lvl="1" eaLnBrk="1" hangingPunct="1">
              <a:buFont typeface="Wingdings" pitchFamily="2" charset="2"/>
              <a:buNone/>
              <a:defRPr/>
            </a:pPr>
            <a:r>
              <a:rPr lang="it-IT" sz="2500" dirty="0" smtClean="0"/>
              <a:t>&lt;</a:t>
            </a:r>
            <a:r>
              <a:rPr lang="it-IT" sz="2500" dirty="0" err="1" smtClean="0"/>
              <a:t>div</a:t>
            </a:r>
            <a:r>
              <a:rPr lang="it-IT" sz="2500" dirty="0" smtClean="0"/>
              <a:t> </a:t>
            </a:r>
            <a:r>
              <a:rPr lang="it-IT" sz="2500" dirty="0" err="1" smtClean="0"/>
              <a:t>class=</a:t>
            </a:r>
            <a:r>
              <a:rPr lang="it-IT" sz="2500" dirty="0" smtClean="0"/>
              <a:t>“</a:t>
            </a:r>
            <a:r>
              <a:rPr lang="it-IT" sz="2500" dirty="0" err="1" smtClean="0"/>
              <a:t>thirteen</a:t>
            </a:r>
            <a:r>
              <a:rPr lang="it-IT" sz="2500" dirty="0" smtClean="0"/>
              <a:t> </a:t>
            </a:r>
            <a:r>
              <a:rPr lang="it-IT" sz="2500" dirty="0" err="1" smtClean="0"/>
              <a:t>columns</a:t>
            </a:r>
            <a:r>
              <a:rPr lang="it-IT" sz="2500" dirty="0" smtClean="0"/>
              <a:t>”&gt;</a:t>
            </a:r>
          </a:p>
          <a:p>
            <a:pPr lvl="2" eaLnBrk="1" hangingPunct="1">
              <a:buFontTx/>
              <a:buNone/>
              <a:defRPr/>
            </a:pPr>
            <a:r>
              <a:rPr lang="it-IT" sz="2500" dirty="0" smtClean="0"/>
              <a:t>&lt;</a:t>
            </a:r>
            <a:r>
              <a:rPr lang="it-IT" sz="2500" dirty="0" err="1" smtClean="0"/>
              <a:t>div</a:t>
            </a:r>
            <a:r>
              <a:rPr lang="it-IT" sz="2500" dirty="0" smtClean="0"/>
              <a:t> </a:t>
            </a:r>
            <a:r>
              <a:rPr lang="it-IT" sz="2500" dirty="0" err="1" smtClean="0"/>
              <a:t>clas=</a:t>
            </a:r>
            <a:r>
              <a:rPr lang="it-IT" sz="2500" dirty="0" smtClean="0"/>
              <a:t>“</a:t>
            </a:r>
            <a:r>
              <a:rPr lang="it-IT" sz="2500" dirty="0" err="1" smtClean="0"/>
              <a:t>row</a:t>
            </a:r>
            <a:r>
              <a:rPr lang="it-IT" sz="2500" dirty="0" smtClean="0"/>
              <a:t>”&gt;</a:t>
            </a:r>
          </a:p>
          <a:p>
            <a:pPr lvl="3" eaLnBrk="1" hangingPunct="1">
              <a:buFontTx/>
              <a:buNone/>
              <a:defRPr/>
            </a:pPr>
            <a:r>
              <a:rPr lang="it-IT" sz="2500" dirty="0" smtClean="0"/>
              <a:t>&lt;</a:t>
            </a:r>
            <a:r>
              <a:rPr lang="it-IT" sz="2500" dirty="0" err="1" smtClean="0"/>
              <a:t>div</a:t>
            </a:r>
            <a:r>
              <a:rPr lang="it-IT" sz="2500" dirty="0" smtClean="0"/>
              <a:t> </a:t>
            </a:r>
            <a:r>
              <a:rPr lang="it-IT" sz="2500" dirty="0" err="1" smtClean="0"/>
              <a:t>class=</a:t>
            </a:r>
            <a:r>
              <a:rPr lang="it-IT" sz="2500" dirty="0" smtClean="0"/>
              <a:t>“</a:t>
            </a:r>
            <a:r>
              <a:rPr lang="it-IT" sz="2500" dirty="0" err="1" smtClean="0"/>
              <a:t>eight</a:t>
            </a:r>
            <a:r>
              <a:rPr lang="it-IT" sz="2500" dirty="0" smtClean="0"/>
              <a:t> </a:t>
            </a:r>
            <a:r>
              <a:rPr lang="it-IT" sz="2500" dirty="0" err="1" smtClean="0"/>
              <a:t>columns</a:t>
            </a:r>
            <a:r>
              <a:rPr lang="it-IT" sz="2500" dirty="0" smtClean="0"/>
              <a:t>”&gt;</a:t>
            </a:r>
          </a:p>
          <a:p>
            <a:pPr lvl="3" eaLnBrk="1" hangingPunct="1">
              <a:buFontTx/>
              <a:buNone/>
              <a:defRPr/>
            </a:pPr>
            <a:r>
              <a:rPr lang="it-IT" sz="2500" dirty="0" smtClean="0"/>
              <a:t>	D</a:t>
            </a:r>
          </a:p>
          <a:p>
            <a:pPr lvl="3" eaLnBrk="1" hangingPunct="1">
              <a:buFontTx/>
              <a:buNone/>
              <a:defRPr/>
            </a:pPr>
            <a:r>
              <a:rPr lang="it-IT" sz="2500" dirty="0" smtClean="0"/>
              <a:t>&lt;/</a:t>
            </a:r>
            <a:r>
              <a:rPr lang="it-IT" sz="2500" dirty="0" err="1" smtClean="0"/>
              <a:t>div</a:t>
            </a:r>
            <a:r>
              <a:rPr lang="it-IT" sz="2500" dirty="0" smtClean="0"/>
              <a:t>&gt;</a:t>
            </a:r>
          </a:p>
          <a:p>
            <a:pPr lvl="3" eaLnBrk="1" hangingPunct="1">
              <a:buFontTx/>
              <a:buNone/>
              <a:defRPr/>
            </a:pPr>
            <a:r>
              <a:rPr lang="it-IT" sz="2500" dirty="0" smtClean="0"/>
              <a:t>&lt;</a:t>
            </a:r>
            <a:r>
              <a:rPr lang="it-IT" sz="2500" dirty="0" err="1" smtClean="0"/>
              <a:t>div</a:t>
            </a:r>
            <a:r>
              <a:rPr lang="it-IT" sz="2500" dirty="0" smtClean="0"/>
              <a:t> </a:t>
            </a:r>
            <a:r>
              <a:rPr lang="it-IT" sz="2500" dirty="0" err="1" smtClean="0"/>
              <a:t>class=</a:t>
            </a:r>
            <a:r>
              <a:rPr lang="it-IT" sz="2500" dirty="0" smtClean="0"/>
              <a:t>“</a:t>
            </a:r>
            <a:r>
              <a:rPr lang="it-IT" sz="2500" dirty="0" err="1" smtClean="0"/>
              <a:t>eight</a:t>
            </a:r>
            <a:r>
              <a:rPr lang="it-IT" sz="2500" dirty="0" smtClean="0"/>
              <a:t> </a:t>
            </a:r>
            <a:r>
              <a:rPr lang="it-IT" sz="2500" dirty="0" err="1" smtClean="0"/>
              <a:t>columns</a:t>
            </a:r>
            <a:r>
              <a:rPr lang="it-IT" sz="2500" dirty="0" smtClean="0"/>
              <a:t>”&gt;</a:t>
            </a:r>
          </a:p>
          <a:p>
            <a:pPr lvl="3" eaLnBrk="1" hangingPunct="1">
              <a:buFontTx/>
              <a:buNone/>
              <a:defRPr/>
            </a:pPr>
            <a:r>
              <a:rPr lang="it-IT" sz="2500" dirty="0" smtClean="0"/>
              <a:t>	E</a:t>
            </a:r>
          </a:p>
          <a:p>
            <a:pPr lvl="3" eaLnBrk="1" hangingPunct="1">
              <a:buFontTx/>
              <a:buNone/>
              <a:defRPr/>
            </a:pPr>
            <a:r>
              <a:rPr lang="it-IT" sz="2500" dirty="0" smtClean="0"/>
              <a:t>&lt;/</a:t>
            </a:r>
            <a:r>
              <a:rPr lang="it-IT" sz="2500" dirty="0" err="1" smtClean="0"/>
              <a:t>div</a:t>
            </a:r>
            <a:r>
              <a:rPr lang="it-IT" sz="2500" dirty="0" smtClean="0"/>
              <a:t>&gt;</a:t>
            </a:r>
          </a:p>
          <a:p>
            <a:pPr lvl="2" eaLnBrk="1" hangingPunct="1">
              <a:buFontTx/>
              <a:buNone/>
              <a:defRPr/>
            </a:pPr>
            <a:r>
              <a:rPr lang="it-IT" sz="2500" dirty="0" smtClean="0"/>
              <a:t>&lt;/</a:t>
            </a:r>
            <a:r>
              <a:rPr lang="it-IT" sz="2500" dirty="0" err="1" smtClean="0"/>
              <a:t>div</a:t>
            </a:r>
            <a:r>
              <a:rPr lang="it-IT" sz="2500" dirty="0" smtClean="0"/>
              <a:t>&gt;</a:t>
            </a:r>
          </a:p>
          <a:p>
            <a:pPr lvl="1" eaLnBrk="1" hangingPunct="1">
              <a:buFont typeface="Wingdings" pitchFamily="2" charset="2"/>
              <a:buNone/>
              <a:defRPr/>
            </a:pPr>
            <a:r>
              <a:rPr lang="it-IT" sz="2500" dirty="0" smtClean="0"/>
              <a:t>&lt;/</a:t>
            </a:r>
            <a:r>
              <a:rPr lang="it-IT" sz="2500" dirty="0" err="1" smtClean="0"/>
              <a:t>div</a:t>
            </a:r>
            <a:r>
              <a:rPr lang="it-IT" sz="2500" dirty="0" smtClean="0"/>
              <a:t>&gt;</a:t>
            </a:r>
          </a:p>
          <a:p>
            <a:pPr eaLnBrk="1" hangingPunct="1">
              <a:buFont typeface="Wingdings" pitchFamily="2" charset="2"/>
              <a:buNone/>
              <a:defRPr/>
            </a:pPr>
            <a:r>
              <a:rPr lang="it-IT" sz="2500" dirty="0" smtClean="0"/>
              <a:t>&lt;/</a:t>
            </a:r>
            <a:r>
              <a:rPr lang="it-IT" sz="2500" dirty="0" err="1" smtClean="0"/>
              <a:t>div</a:t>
            </a:r>
            <a:r>
              <a:rPr lang="it-IT" sz="2500" dirty="0" smtClean="0"/>
              <a:t>&gt;</a:t>
            </a:r>
          </a:p>
          <a:p>
            <a:pPr eaLnBrk="1" hangingPunct="1">
              <a:defRPr/>
            </a:pPr>
            <a:endParaRPr lang="it-IT" dirty="0" smtClean="0"/>
          </a:p>
        </p:txBody>
      </p:sp>
      <p:sp>
        <p:nvSpPr>
          <p:cNvPr id="4" name="Segnaposto piè di pagina 3"/>
          <p:cNvSpPr>
            <a:spLocks noGrp="1"/>
          </p:cNvSpPr>
          <p:nvPr>
            <p:ph type="ftr" sz="quarter" idx="12"/>
          </p:nvPr>
        </p:nvSpPr>
        <p:spPr/>
        <p:txBody>
          <a:bodyPr/>
          <a:lstStyle/>
          <a:p>
            <a:pPr>
              <a:defRPr/>
            </a:pPr>
            <a:r>
              <a:rPr lang="it-IT"/>
              <a:t>CSS</a:t>
            </a:r>
          </a:p>
        </p:txBody>
      </p:sp>
      <p:graphicFrame>
        <p:nvGraphicFramePr>
          <p:cNvPr id="5" name="Tabella 4"/>
          <p:cNvGraphicFramePr>
            <a:graphicFrameLocks noGrp="1"/>
          </p:cNvGraphicFramePr>
          <p:nvPr/>
        </p:nvGraphicFramePr>
        <p:xfrm>
          <a:off x="4720828" y="2786063"/>
          <a:ext cx="4875644" cy="836774"/>
        </p:xfrm>
        <a:graphic>
          <a:graphicData uri="http://schemas.openxmlformats.org/drawingml/2006/table">
            <a:tbl>
              <a:tblPr firstRow="1" bandRow="1">
                <a:tableStyleId>{5C22544A-7EE6-4342-B048-85BDC9FD1C3A}</a:tableStyleId>
              </a:tblPr>
              <a:tblGrid>
                <a:gridCol w="975129"/>
                <a:gridCol w="3900515"/>
              </a:tblGrid>
              <a:tr h="314803">
                <a:tc>
                  <a:txBody>
                    <a:bodyPr/>
                    <a:lstStyle/>
                    <a:p>
                      <a:r>
                        <a:rPr lang="it-IT" dirty="0" smtClean="0">
                          <a:solidFill>
                            <a:schemeClr val="tx1"/>
                          </a:solidFill>
                        </a:rPr>
                        <a:t>A</a:t>
                      </a:r>
                      <a:endParaRPr lang="it-IT" dirty="0">
                        <a:solidFill>
                          <a:schemeClr val="tx1"/>
                        </a:solidFill>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smtClean="0">
                          <a:solidFill>
                            <a:schemeClr val="tx1"/>
                          </a:solidFill>
                        </a:rPr>
                        <a:t>B</a:t>
                      </a:r>
                      <a:endParaRPr lang="it-IT" dirty="0">
                        <a:solidFill>
                          <a:schemeClr val="tx1"/>
                        </a:solidFill>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71014">
                <a:tc>
                  <a:txBody>
                    <a:bodyPr/>
                    <a:lstStyle/>
                    <a:p>
                      <a:r>
                        <a:rPr lang="it-IT" dirty="0" smtClean="0"/>
                        <a:t>C</a:t>
                      </a:r>
                      <a:endParaRPr lang="it-IT"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dirty="0"/>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 name="Tabella 6"/>
          <p:cNvGraphicFramePr>
            <a:graphicFrameLocks noGrp="1"/>
          </p:cNvGraphicFramePr>
          <p:nvPr/>
        </p:nvGraphicFramePr>
        <p:xfrm>
          <a:off x="5726906" y="3214688"/>
          <a:ext cx="3869558" cy="370840"/>
        </p:xfrm>
        <a:graphic>
          <a:graphicData uri="http://schemas.openxmlformats.org/drawingml/2006/table">
            <a:tbl>
              <a:tblPr firstRow="1" bandRow="1">
                <a:tableStyleId>{5C22544A-7EE6-4342-B048-85BDC9FD1C3A}</a:tableStyleId>
              </a:tblPr>
              <a:tblGrid>
                <a:gridCol w="1934779"/>
                <a:gridCol w="1934779"/>
              </a:tblGrid>
              <a:tr h="370840">
                <a:tc>
                  <a:txBody>
                    <a:bodyPr/>
                    <a:lstStyle/>
                    <a:p>
                      <a:r>
                        <a:rPr lang="it-IT" dirty="0" smtClean="0">
                          <a:solidFill>
                            <a:schemeClr val="tx1"/>
                          </a:solidFill>
                        </a:rPr>
                        <a:t>D</a:t>
                      </a:r>
                      <a:endParaRPr lang="it-IT" dirty="0">
                        <a:solidFill>
                          <a:schemeClr val="tx1"/>
                        </a:solidFill>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dirty="0" smtClean="0">
                          <a:solidFill>
                            <a:schemeClr val="tx1"/>
                          </a:solidFill>
                        </a:rPr>
                        <a:t>E</a:t>
                      </a:r>
                      <a:endParaRPr lang="it-IT" dirty="0">
                        <a:solidFill>
                          <a:schemeClr val="tx1"/>
                        </a:solidFill>
                      </a:endParaRPr>
                    </a:p>
                  </a:txBody>
                  <a:tcPr marL="99060" marR="990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t>A </a:t>
            </a:r>
            <a:r>
              <a:rPr lang="it-IT" dirty="0" err="1" smtClean="0"/>
              <a:t>Grid</a:t>
            </a:r>
            <a:r>
              <a:rPr lang="it-IT" dirty="0" smtClean="0"/>
              <a:t> Layout </a:t>
            </a:r>
            <a:r>
              <a:rPr lang="it-IT" dirty="0" err="1" smtClean="0"/>
              <a:t>with</a:t>
            </a:r>
            <a:r>
              <a:rPr lang="it-IT" dirty="0" smtClean="0"/>
              <a:t> </a:t>
            </a:r>
            <a:r>
              <a:rPr lang="it-IT" dirty="0" err="1" smtClean="0"/>
              <a:t>Floats</a:t>
            </a:r>
            <a:r>
              <a:rPr lang="it-IT" dirty="0" smtClean="0"/>
              <a:t/>
            </a:r>
            <a:br>
              <a:rPr lang="it-IT" dirty="0" smtClean="0"/>
            </a:br>
            <a:r>
              <a:rPr lang="it-IT" sz="2400" dirty="0" smtClean="0"/>
              <a:t>Media </a:t>
            </a:r>
            <a:r>
              <a:rPr lang="it-IT" sz="2400" dirty="0" err="1" smtClean="0"/>
              <a:t>queries</a:t>
            </a:r>
            <a:endParaRPr lang="it-IT" dirty="0"/>
          </a:p>
        </p:txBody>
      </p:sp>
      <p:sp>
        <p:nvSpPr>
          <p:cNvPr id="3" name="Segnaposto contenuto 2"/>
          <p:cNvSpPr>
            <a:spLocks noGrp="1"/>
          </p:cNvSpPr>
          <p:nvPr>
            <p:ph idx="1"/>
          </p:nvPr>
        </p:nvSpPr>
        <p:spPr/>
        <p:txBody>
          <a:bodyPr>
            <a:normAutofit lnSpcReduction="10000"/>
          </a:bodyPr>
          <a:lstStyle/>
          <a:p>
            <a:r>
              <a:rPr lang="en-US" dirty="0" smtClean="0"/>
              <a:t>The fluid layout becomes linear below a certain width: this is achieved by disabling the </a:t>
            </a:r>
            <a:r>
              <a:rPr lang="en-US" i="1" dirty="0" smtClean="0"/>
              <a:t>floating</a:t>
            </a:r>
            <a:r>
              <a:rPr lang="en-US" dirty="0" smtClean="0"/>
              <a:t> and not forcing a column width, so that the columns can "wrap”.</a:t>
            </a:r>
          </a:p>
          <a:p>
            <a:r>
              <a:rPr lang="en-US" dirty="0" smtClean="0"/>
              <a:t>In addition, in this example we fix the size of the entire layout to prevent it from falling below a minimum threshold.</a:t>
            </a:r>
          </a:p>
          <a:p>
            <a:pPr marL="896938">
              <a:buNone/>
            </a:pPr>
            <a:r>
              <a:rPr lang="en-US" sz="2400" dirty="0" smtClean="0"/>
              <a:t>@ media only screen and (max-width: 767px) {</a:t>
            </a:r>
            <a:br>
              <a:rPr lang="en-US" sz="2400" dirty="0" smtClean="0"/>
            </a:br>
            <a:r>
              <a:rPr lang="en-US" sz="2400" dirty="0" smtClean="0"/>
              <a:t>.container {width: 300px;}</a:t>
            </a:r>
            <a:br>
              <a:rPr lang="en-US" sz="2400" dirty="0" smtClean="0"/>
            </a:br>
            <a:r>
              <a:rPr lang="en-US" sz="2400" dirty="0" smtClean="0"/>
              <a:t>.container .columns, .container .column {margin: 0;}</a:t>
            </a:r>
            <a:br>
              <a:rPr lang="en-US" sz="2400" dirty="0" smtClean="0"/>
            </a:br>
            <a:r>
              <a:rPr lang="en-US" sz="2400" dirty="0" smtClean="0"/>
              <a:t>.container .</a:t>
            </a:r>
            <a:r>
              <a:rPr lang="en-US" sz="2400" dirty="0" err="1" smtClean="0"/>
              <a:t>one.column</a:t>
            </a:r>
            <a:r>
              <a:rPr lang="en-US" sz="2400" dirty="0" smtClean="0"/>
              <a:t>, .container .</a:t>
            </a:r>
            <a:r>
              <a:rPr lang="en-US" sz="2400" dirty="0" err="1" smtClean="0"/>
              <a:t>one.columns</a:t>
            </a:r>
            <a:r>
              <a:rPr lang="en-US" sz="2400" dirty="0" smtClean="0"/>
              <a:t>, ... {float: none; width: auto;}</a:t>
            </a:r>
            <a:br>
              <a:rPr lang="en-US" sz="2400" dirty="0" smtClean="0"/>
            </a:br>
            <a:r>
              <a:rPr lang="en-US" sz="2400" dirty="0" smtClean="0"/>
              <a:t>}</a:t>
            </a:r>
            <a:endParaRPr lang="it-IT" sz="2400" dirty="0"/>
          </a:p>
        </p:txBody>
      </p:sp>
      <p:sp>
        <p:nvSpPr>
          <p:cNvPr id="4" name="Segnaposto piè di pagina 3"/>
          <p:cNvSpPr>
            <a:spLocks noGrp="1"/>
          </p:cNvSpPr>
          <p:nvPr>
            <p:ph type="ftr" sz="quarter" idx="12"/>
          </p:nvPr>
        </p:nvSpPr>
        <p:spPr/>
        <p:txBody>
          <a:bodyPr/>
          <a:lstStyle/>
          <a:p>
            <a:r>
              <a:rPr lang="it-IT" smtClean="0"/>
              <a:t>CSS</a:t>
            </a: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43362" name="Rectangle 2"/>
          <p:cNvSpPr>
            <a:spLocks noGrp="1" noChangeArrowheads="1"/>
          </p:cNvSpPr>
          <p:nvPr>
            <p:ph type="title"/>
          </p:nvPr>
        </p:nvSpPr>
        <p:spPr/>
        <p:txBody>
          <a:bodyPr/>
          <a:lstStyle/>
          <a:p>
            <a:r>
              <a:rPr lang="it-IT" dirty="0" smtClean="0"/>
              <a:t>Multiple Style </a:t>
            </a:r>
            <a:r>
              <a:rPr lang="it-IT" dirty="0" err="1" smtClean="0"/>
              <a:t>Sheets</a:t>
            </a:r>
            <a:endParaRPr lang="it-IT" dirty="0"/>
          </a:p>
        </p:txBody>
      </p:sp>
      <p:sp>
        <p:nvSpPr>
          <p:cNvPr id="143363" name="Rectangle 3"/>
          <p:cNvSpPr>
            <a:spLocks noGrp="1" noChangeArrowheads="1"/>
          </p:cNvSpPr>
          <p:nvPr>
            <p:ph type="body" idx="1"/>
          </p:nvPr>
        </p:nvSpPr>
        <p:spPr/>
        <p:txBody>
          <a:bodyPr/>
          <a:lstStyle/>
          <a:p>
            <a:r>
              <a:rPr lang="en-US" dirty="0" smtClean="0"/>
              <a:t>If you specify multiple style sheets for the same document, CSS generally combines them in order of inclusion. </a:t>
            </a:r>
          </a:p>
          <a:p>
            <a:r>
              <a:rPr lang="en-US" dirty="0" smtClean="0"/>
              <a:t>However, it is possible to </a:t>
            </a:r>
            <a:r>
              <a:rPr lang="en-US" i="1" dirty="0" smtClean="0"/>
              <a:t>conditionally</a:t>
            </a:r>
            <a:r>
              <a:rPr lang="en-US" dirty="0" smtClean="0"/>
              <a:t> include a style sheet (or a group of sheets) in a document based on various criteria: </a:t>
            </a:r>
          </a:p>
          <a:p>
            <a:pPr lvl="1"/>
            <a:r>
              <a:rPr lang="en-US" dirty="0" smtClean="0"/>
              <a:t>Output media</a:t>
            </a:r>
          </a:p>
          <a:p>
            <a:pPr lvl="1"/>
            <a:r>
              <a:rPr lang="en-US" dirty="0" smtClean="0"/>
              <a:t>User preferences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7218" name="Rectangle 2"/>
          <p:cNvSpPr>
            <a:spLocks noGrp="1" noChangeArrowheads="1"/>
          </p:cNvSpPr>
          <p:nvPr>
            <p:ph type="title"/>
          </p:nvPr>
        </p:nvSpPr>
        <p:spPr/>
        <p:txBody>
          <a:bodyPr/>
          <a:lstStyle/>
          <a:p>
            <a:r>
              <a:rPr lang="it-IT" sz="3200" dirty="0" err="1" smtClean="0"/>
              <a:t>Dynamic</a:t>
            </a:r>
            <a:r>
              <a:rPr lang="it-IT" sz="3200" dirty="0" smtClean="0"/>
              <a:t> </a:t>
            </a:r>
            <a:r>
              <a:rPr lang="it-IT" sz="3200" dirty="0" err="1" smtClean="0"/>
              <a:t>Content</a:t>
            </a:r>
            <a:r>
              <a:rPr lang="it-IT" sz="3200" dirty="0" smtClean="0"/>
              <a:t> </a:t>
            </a:r>
            <a:r>
              <a:rPr lang="it-IT" sz="3200" dirty="0"/>
              <a:t/>
            </a:r>
            <a:br>
              <a:rPr lang="it-IT" sz="3200" dirty="0"/>
            </a:br>
            <a:r>
              <a:rPr lang="en-US" sz="2000" dirty="0" smtClean="0"/>
              <a:t>Prefixes, suffixes, quotes and counters</a:t>
            </a:r>
            <a:endParaRPr lang="it-IT" sz="2000" dirty="0"/>
          </a:p>
        </p:txBody>
      </p:sp>
      <p:sp>
        <p:nvSpPr>
          <p:cNvPr id="137219" name="Rectangle 3"/>
          <p:cNvSpPr>
            <a:spLocks noGrp="1" noChangeArrowheads="1"/>
          </p:cNvSpPr>
          <p:nvPr>
            <p:ph type="body" idx="1"/>
          </p:nvPr>
        </p:nvSpPr>
        <p:spPr/>
        <p:txBody>
          <a:bodyPr/>
          <a:lstStyle/>
          <a:p>
            <a:pPr>
              <a:lnSpc>
                <a:spcPct val="80000"/>
              </a:lnSpc>
            </a:pPr>
            <a:r>
              <a:rPr lang="it-IT" sz="1800" dirty="0" err="1"/>
              <a:t>quotes</a:t>
            </a:r>
            <a:endParaRPr lang="it-IT" sz="1800" dirty="0"/>
          </a:p>
          <a:p>
            <a:pPr lvl="1">
              <a:lnSpc>
                <a:spcPct val="80000"/>
              </a:lnSpc>
            </a:pPr>
            <a:r>
              <a:rPr lang="it-IT" sz="1200" b="1" dirty="0" err="1" smtClean="0">
                <a:solidFill>
                  <a:schemeClr val="tx2"/>
                </a:solidFill>
                <a:effectLst>
                  <a:outerShdw blurRad="38100" dist="38100" dir="2700000" algn="tl">
                    <a:srgbClr val="C0C0C0"/>
                  </a:outerShdw>
                </a:effectLst>
              </a:rPr>
              <a:t>Values</a:t>
            </a:r>
            <a:r>
              <a:rPr lang="it-IT" sz="1200" b="1" dirty="0" smtClean="0">
                <a:solidFill>
                  <a:schemeClr val="tx2"/>
                </a:solidFill>
                <a:effectLst>
                  <a:outerShdw blurRad="38100" dist="38100" dir="2700000" algn="tl">
                    <a:srgbClr val="C0C0C0"/>
                  </a:outerShdw>
                </a:effectLst>
              </a:rPr>
              <a:t>:</a:t>
            </a:r>
            <a:r>
              <a:rPr lang="it-IT" sz="1600" dirty="0" smtClean="0"/>
              <a:t> </a:t>
            </a:r>
            <a:r>
              <a:rPr lang="it-IT" sz="1600" dirty="0"/>
              <a:t>none | </a:t>
            </a:r>
            <a:r>
              <a:rPr lang="it-IT" sz="1600" dirty="0" smtClean="0"/>
              <a:t>(</a:t>
            </a:r>
            <a:r>
              <a:rPr lang="it-IT" sz="1600" dirty="0" err="1" smtClean="0"/>
              <a:t>string</a:t>
            </a:r>
            <a:r>
              <a:rPr lang="it-IT" sz="1600" dirty="0" smtClean="0"/>
              <a:t> </a:t>
            </a:r>
            <a:r>
              <a:rPr lang="it-IT" sz="1600" dirty="0" err="1" smtClean="0"/>
              <a:t>string</a:t>
            </a:r>
            <a:r>
              <a:rPr lang="it-IT" sz="1600" dirty="0" smtClean="0"/>
              <a:t>)+</a:t>
            </a:r>
            <a:endParaRPr lang="it-IT" sz="1600" dirty="0"/>
          </a:p>
          <a:p>
            <a:pPr lvl="1">
              <a:lnSpc>
                <a:spcPct val="80000"/>
              </a:lnSpc>
            </a:pPr>
            <a:r>
              <a:rPr lang="en-US" sz="1600" dirty="0" smtClean="0"/>
              <a:t>Indicates the quotes (open and closed) to use for this element, if necessary. It is possible to specify multiple pairs, one for each level of nesting of the quotation marks.</a:t>
            </a:r>
            <a:endParaRPr lang="it-IT" sz="1600" dirty="0"/>
          </a:p>
          <a:p>
            <a:pPr>
              <a:lnSpc>
                <a:spcPct val="80000"/>
              </a:lnSpc>
            </a:pPr>
            <a:r>
              <a:rPr lang="it-IT" sz="1800" dirty="0" err="1"/>
              <a:t>counter-reset</a:t>
            </a:r>
            <a:endParaRPr lang="it-IT" sz="1800" dirty="0"/>
          </a:p>
          <a:p>
            <a:pPr lvl="1">
              <a:lnSpc>
                <a:spcPct val="80000"/>
              </a:lnSpc>
            </a:pPr>
            <a:r>
              <a:rPr lang="it-IT" sz="1200" b="1" dirty="0" err="1" smtClean="0">
                <a:solidFill>
                  <a:schemeClr val="tx2"/>
                </a:solidFill>
                <a:effectLst>
                  <a:outerShdw blurRad="38100" dist="38100" dir="2700000" algn="tl">
                    <a:srgbClr val="C0C0C0"/>
                  </a:outerShdw>
                </a:effectLst>
              </a:rPr>
              <a:t>Values</a:t>
            </a:r>
            <a:r>
              <a:rPr lang="it-IT" sz="1200" b="1" dirty="0" smtClean="0">
                <a:solidFill>
                  <a:schemeClr val="tx2"/>
                </a:solidFill>
                <a:effectLst>
                  <a:outerShdw blurRad="38100" dist="38100" dir="2700000" algn="tl">
                    <a:srgbClr val="C0C0C0"/>
                  </a:outerShdw>
                </a:effectLst>
              </a:rPr>
              <a:t>:</a:t>
            </a:r>
            <a:r>
              <a:rPr lang="it-IT" sz="1600" dirty="0" smtClean="0"/>
              <a:t> (</a:t>
            </a:r>
            <a:r>
              <a:rPr lang="it-IT" sz="1600" dirty="0" err="1" smtClean="0"/>
              <a:t>string</a:t>
            </a:r>
            <a:r>
              <a:rPr lang="it-IT" sz="1600" dirty="0" smtClean="0"/>
              <a:t> [</a:t>
            </a:r>
            <a:r>
              <a:rPr lang="it-IT" sz="1600" dirty="0" err="1" smtClean="0"/>
              <a:t>integer</a:t>
            </a:r>
            <a:r>
              <a:rPr lang="it-IT" sz="1600" dirty="0" smtClean="0"/>
              <a:t>])+</a:t>
            </a:r>
            <a:endParaRPr lang="it-IT" sz="1600" dirty="0"/>
          </a:p>
          <a:p>
            <a:pPr lvl="1">
              <a:lnSpc>
                <a:spcPct val="80000"/>
              </a:lnSpc>
            </a:pPr>
            <a:r>
              <a:rPr lang="en-US" sz="1600" dirty="0" smtClean="0"/>
              <a:t>Clears (or sets to the given number) the value of given counters for the element</a:t>
            </a:r>
            <a:r>
              <a:rPr lang="it-IT" sz="1600" dirty="0" smtClean="0"/>
              <a:t>.</a:t>
            </a:r>
            <a:endParaRPr lang="it-IT" sz="1600" dirty="0"/>
          </a:p>
          <a:p>
            <a:pPr>
              <a:lnSpc>
                <a:spcPct val="80000"/>
              </a:lnSpc>
            </a:pPr>
            <a:r>
              <a:rPr lang="it-IT" sz="1800" dirty="0" err="1"/>
              <a:t>counter-increment</a:t>
            </a:r>
            <a:endParaRPr lang="it-IT" sz="1800" dirty="0"/>
          </a:p>
          <a:p>
            <a:pPr lvl="1">
              <a:lnSpc>
                <a:spcPct val="80000"/>
              </a:lnSpc>
            </a:pPr>
            <a:r>
              <a:rPr lang="it-IT" sz="1200" b="1" dirty="0" err="1" smtClean="0">
                <a:solidFill>
                  <a:schemeClr val="tx2"/>
                </a:solidFill>
                <a:effectLst>
                  <a:outerShdw blurRad="38100" dist="38100" dir="2700000" algn="tl">
                    <a:srgbClr val="C0C0C0"/>
                  </a:outerShdw>
                </a:effectLst>
              </a:rPr>
              <a:t>Values</a:t>
            </a:r>
            <a:r>
              <a:rPr lang="it-IT" sz="1200" b="1" dirty="0" smtClean="0">
                <a:solidFill>
                  <a:schemeClr val="tx2"/>
                </a:solidFill>
                <a:effectLst>
                  <a:outerShdw blurRad="38100" dist="38100" dir="2700000" algn="tl">
                    <a:srgbClr val="C0C0C0"/>
                  </a:outerShdw>
                </a:effectLst>
              </a:rPr>
              <a:t>:</a:t>
            </a:r>
            <a:r>
              <a:rPr lang="it-IT" sz="1600" dirty="0" smtClean="0"/>
              <a:t> </a:t>
            </a:r>
            <a:r>
              <a:rPr lang="it-IT" sz="1600" dirty="0"/>
              <a:t>(</a:t>
            </a:r>
            <a:r>
              <a:rPr lang="it-IT" sz="1600" dirty="0" err="1" smtClean="0"/>
              <a:t>string</a:t>
            </a:r>
            <a:r>
              <a:rPr lang="it-IT" sz="1600" dirty="0" smtClean="0"/>
              <a:t> [</a:t>
            </a:r>
            <a:r>
              <a:rPr lang="it-IT" sz="1600" dirty="0" err="1" smtClean="0"/>
              <a:t>integer</a:t>
            </a:r>
            <a:r>
              <a:rPr lang="it-IT" sz="1600" dirty="0" smtClean="0"/>
              <a:t>])+</a:t>
            </a:r>
            <a:endParaRPr lang="it-IT" sz="1600" dirty="0"/>
          </a:p>
          <a:p>
            <a:pPr lvl="1">
              <a:lnSpc>
                <a:spcPct val="80000"/>
              </a:lnSpc>
            </a:pPr>
            <a:r>
              <a:rPr lang="en-US" sz="1600" dirty="0" smtClean="0"/>
              <a:t>Increments by one (or the given number) the values of the given counter ​​for the element</a:t>
            </a:r>
            <a:r>
              <a:rPr lang="it-IT" sz="1600" dirty="0" smtClean="0"/>
              <a:t>.</a:t>
            </a:r>
            <a:endParaRPr lang="it-IT" sz="1600" dirty="0"/>
          </a:p>
          <a:p>
            <a:pPr>
              <a:lnSpc>
                <a:spcPct val="80000"/>
              </a:lnSpc>
            </a:pPr>
            <a:r>
              <a:rPr lang="it-IT" sz="1800" dirty="0" err="1"/>
              <a:t>content</a:t>
            </a:r>
            <a:endParaRPr lang="it-IT" sz="1800" dirty="0"/>
          </a:p>
          <a:p>
            <a:pPr lvl="1">
              <a:lnSpc>
                <a:spcPct val="80000"/>
              </a:lnSpc>
            </a:pPr>
            <a:r>
              <a:rPr lang="it-IT" sz="1200" b="1" dirty="0" err="1" smtClean="0">
                <a:solidFill>
                  <a:schemeClr val="tx2"/>
                </a:solidFill>
                <a:effectLst>
                  <a:outerShdw blurRad="38100" dist="38100" dir="2700000" algn="tl">
                    <a:srgbClr val="C0C0C0"/>
                  </a:outerShdw>
                </a:effectLst>
              </a:rPr>
              <a:t>Values</a:t>
            </a:r>
            <a:r>
              <a:rPr lang="it-IT" sz="1200" b="1" dirty="0" smtClean="0">
                <a:solidFill>
                  <a:schemeClr val="tx2"/>
                </a:solidFill>
                <a:effectLst>
                  <a:outerShdw blurRad="38100" dist="38100" dir="2700000" algn="tl">
                    <a:srgbClr val="C0C0C0"/>
                  </a:outerShdw>
                </a:effectLst>
              </a:rPr>
              <a:t>:</a:t>
            </a:r>
            <a:r>
              <a:rPr lang="it-IT" sz="1600" dirty="0" smtClean="0"/>
              <a:t> </a:t>
            </a:r>
            <a:r>
              <a:rPr lang="it-IT" sz="1600" dirty="0"/>
              <a:t>none | (</a:t>
            </a:r>
            <a:r>
              <a:rPr lang="it-IT" sz="1600" dirty="0" err="1" smtClean="0"/>
              <a:t>string</a:t>
            </a:r>
            <a:r>
              <a:rPr lang="it-IT" sz="1600" dirty="0" smtClean="0"/>
              <a:t> </a:t>
            </a:r>
            <a:r>
              <a:rPr lang="it-IT" sz="1600" dirty="0"/>
              <a:t>| </a:t>
            </a:r>
            <a:r>
              <a:rPr lang="it-IT" sz="1600" dirty="0" err="1"/>
              <a:t>counter</a:t>
            </a:r>
            <a:r>
              <a:rPr lang="it-IT" sz="1600" dirty="0"/>
              <a:t>(C,S) | </a:t>
            </a:r>
            <a:r>
              <a:rPr lang="it-IT" sz="1600" dirty="0" err="1"/>
              <a:t>open-quote</a:t>
            </a:r>
            <a:r>
              <a:rPr lang="it-IT" sz="1600" dirty="0"/>
              <a:t> | </a:t>
            </a:r>
            <a:r>
              <a:rPr lang="it-IT" sz="1600" dirty="0" err="1"/>
              <a:t>close-quote</a:t>
            </a:r>
            <a:r>
              <a:rPr lang="it-IT" sz="1600" dirty="0"/>
              <a:t>)+</a:t>
            </a:r>
          </a:p>
          <a:p>
            <a:pPr lvl="1">
              <a:lnSpc>
                <a:spcPct val="80000"/>
              </a:lnSpc>
            </a:pPr>
            <a:r>
              <a:rPr lang="en-US" sz="1600" dirty="0" smtClean="0"/>
              <a:t>Applies only to pseudo elements :before and :after and specifies the text that should be inserted before or after an element, respectively. The values ​​of open-quote and close-quote are those set by the quotes attribute. C can be any counter visible from the element. S (optional) is one of the values ​​defined for the list-style-type.</a:t>
            </a:r>
            <a:endParaRPr lang="it-IT"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09570" name="Rectangle 2"/>
          <p:cNvSpPr>
            <a:spLocks noGrp="1" noChangeArrowheads="1"/>
          </p:cNvSpPr>
          <p:nvPr>
            <p:ph type="title"/>
          </p:nvPr>
        </p:nvSpPr>
        <p:spPr/>
        <p:txBody>
          <a:bodyPr/>
          <a:lstStyle/>
          <a:p>
            <a:r>
              <a:rPr lang="it-IT" dirty="0" err="1" smtClean="0"/>
              <a:t>Other</a:t>
            </a:r>
            <a:r>
              <a:rPr lang="it-IT" dirty="0" smtClean="0"/>
              <a:t> </a:t>
            </a:r>
            <a:r>
              <a:rPr lang="it-IT" dirty="0" err="1" smtClean="0"/>
              <a:t>Properties</a:t>
            </a:r>
            <a:endParaRPr lang="it-IT" dirty="0"/>
          </a:p>
        </p:txBody>
      </p:sp>
      <p:sp>
        <p:nvSpPr>
          <p:cNvPr id="109571" name="Rectangle 3"/>
          <p:cNvSpPr>
            <a:spLocks noGrp="1" noChangeArrowheads="1"/>
          </p:cNvSpPr>
          <p:nvPr>
            <p:ph type="body" idx="1"/>
          </p:nvPr>
        </p:nvSpPr>
        <p:spPr/>
        <p:txBody>
          <a:bodyPr/>
          <a:lstStyle/>
          <a:p>
            <a:pPr>
              <a:lnSpc>
                <a:spcPct val="90000"/>
              </a:lnSpc>
            </a:pPr>
            <a:r>
              <a:rPr lang="en-US" dirty="0"/>
              <a:t>cursor</a:t>
            </a:r>
          </a:p>
          <a:p>
            <a:pPr lvl="1">
              <a:lnSpc>
                <a:spcPct val="90000"/>
              </a:lnSpc>
            </a:pPr>
            <a:r>
              <a:rPr lang="it-IT" sz="1800" b="1" dirty="0" err="1" smtClean="0">
                <a:solidFill>
                  <a:schemeClr val="tx2"/>
                </a:solidFill>
                <a:effectLst>
                  <a:outerShdw blurRad="38100" dist="38100" dir="2700000" algn="tl">
                    <a:srgbClr val="C0C0C0"/>
                  </a:outerShdw>
                </a:effectLst>
              </a:rPr>
              <a:t>Values</a:t>
            </a:r>
            <a:r>
              <a:rPr lang="it-IT" sz="1800" b="1" dirty="0" smtClean="0">
                <a:solidFill>
                  <a:schemeClr val="tx2"/>
                </a:solidFill>
                <a:effectLst>
                  <a:outerShdw blurRad="38100" dist="38100" dir="2700000" algn="tl">
                    <a:srgbClr val="C0C0C0"/>
                  </a:outerShdw>
                </a:effectLst>
              </a:rPr>
              <a:t>:</a:t>
            </a:r>
            <a:r>
              <a:rPr lang="it-IT" dirty="0" smtClean="0"/>
              <a:t> </a:t>
            </a:r>
            <a:r>
              <a:rPr lang="it-IT" dirty="0"/>
              <a:t>[</a:t>
            </a:r>
            <a:r>
              <a:rPr lang="it-IT" i="1" dirty="0"/>
              <a:t>uri</a:t>
            </a:r>
            <a:r>
              <a:rPr lang="it-IT" dirty="0"/>
              <a:t>, ]* (auto | </a:t>
            </a:r>
            <a:r>
              <a:rPr lang="it-IT" dirty="0" err="1"/>
              <a:t>crosshair</a:t>
            </a:r>
            <a:r>
              <a:rPr lang="it-IT" dirty="0"/>
              <a:t> | default | </a:t>
            </a:r>
            <a:r>
              <a:rPr lang="it-IT" dirty="0" err="1"/>
              <a:t>pointer</a:t>
            </a:r>
            <a:r>
              <a:rPr lang="it-IT" dirty="0"/>
              <a:t> | </a:t>
            </a:r>
            <a:r>
              <a:rPr lang="it-IT" dirty="0" err="1"/>
              <a:t>move</a:t>
            </a:r>
            <a:r>
              <a:rPr lang="it-IT" dirty="0"/>
              <a:t> | e-resize| </a:t>
            </a:r>
            <a:r>
              <a:rPr lang="it-IT" dirty="0" err="1"/>
              <a:t>ne-resize</a:t>
            </a:r>
            <a:r>
              <a:rPr lang="it-IT" dirty="0"/>
              <a:t> | </a:t>
            </a:r>
            <a:r>
              <a:rPr lang="it-IT" dirty="0" err="1"/>
              <a:t>nw-resize</a:t>
            </a:r>
            <a:r>
              <a:rPr lang="it-IT" dirty="0"/>
              <a:t> | </a:t>
            </a:r>
            <a:r>
              <a:rPr lang="it-IT" dirty="0" err="1"/>
              <a:t>n-resize</a:t>
            </a:r>
            <a:r>
              <a:rPr lang="it-IT" dirty="0"/>
              <a:t> | </a:t>
            </a:r>
            <a:r>
              <a:rPr lang="it-IT" dirty="0" err="1"/>
              <a:t>se-resize</a:t>
            </a:r>
            <a:r>
              <a:rPr lang="it-IT" dirty="0"/>
              <a:t> | </a:t>
            </a:r>
            <a:r>
              <a:rPr lang="it-IT" dirty="0" err="1"/>
              <a:t>sw-resize</a:t>
            </a:r>
            <a:r>
              <a:rPr lang="it-IT" dirty="0"/>
              <a:t> |s-resize | </a:t>
            </a:r>
            <a:r>
              <a:rPr lang="it-IT" dirty="0" err="1"/>
              <a:t>w-resize</a:t>
            </a:r>
            <a:r>
              <a:rPr lang="it-IT" dirty="0"/>
              <a:t> | text | </a:t>
            </a:r>
            <a:r>
              <a:rPr lang="it-IT" dirty="0" err="1"/>
              <a:t>wait</a:t>
            </a:r>
            <a:r>
              <a:rPr lang="it-IT" dirty="0"/>
              <a:t> | help | progress)</a:t>
            </a:r>
          </a:p>
          <a:p>
            <a:pPr lvl="1">
              <a:lnSpc>
                <a:spcPct val="90000"/>
              </a:lnSpc>
            </a:pPr>
            <a:r>
              <a:rPr lang="en-US" dirty="0" smtClean="0"/>
              <a:t>Sets the shape of the mouse when it is above the element.</a:t>
            </a:r>
            <a:r>
              <a:rPr lang="it-IT" dirty="0" smtClean="0"/>
              <a:t> </a:t>
            </a:r>
            <a:endParaRPr lang="it-IT" dirty="0"/>
          </a:p>
          <a:p>
            <a:pPr lvl="1"/>
            <a:r>
              <a:rPr lang="en-US" dirty="0" smtClean="0"/>
              <a:t>The list of URI, optional, indicates one or more external resources to be used as a cursor. The browser uses the first one it can retrieve.</a:t>
            </a:r>
          </a:p>
          <a:p>
            <a:pPr lvl="1"/>
            <a:r>
              <a:rPr lang="en-US" dirty="0" smtClean="0"/>
              <a:t>In any case, you must also provide one of the standard cursors, as a single value or as the last choice in the list. </a:t>
            </a:r>
            <a:br>
              <a:rPr lang="en-US" dirty="0" smtClean="0"/>
            </a:b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32098" name="Rectangle 2"/>
          <p:cNvSpPr>
            <a:spLocks noGrp="1" noChangeArrowheads="1"/>
          </p:cNvSpPr>
          <p:nvPr>
            <p:ph type="title"/>
          </p:nvPr>
        </p:nvSpPr>
        <p:spPr/>
        <p:txBody>
          <a:bodyPr/>
          <a:lstStyle/>
          <a:p>
            <a:r>
              <a:rPr lang="it-IT" sz="3200" dirty="0" smtClean="0"/>
              <a:t>Cross-Browser </a:t>
            </a:r>
            <a:r>
              <a:rPr lang="it-IT" sz="3200" dirty="0" err="1" smtClean="0"/>
              <a:t>Compatibility</a:t>
            </a:r>
            <a:r>
              <a:rPr lang="it-IT" sz="3200" dirty="0" smtClean="0"/>
              <a:t> </a:t>
            </a:r>
            <a:br>
              <a:rPr lang="it-IT" sz="3200" dirty="0" smtClean="0"/>
            </a:br>
            <a:r>
              <a:rPr lang="it-IT" sz="2000" dirty="0" smtClean="0"/>
              <a:t>Reset </a:t>
            </a:r>
            <a:r>
              <a:rPr lang="it-IT" sz="2000" smtClean="0"/>
              <a:t>Stylesheet</a:t>
            </a:r>
            <a:endParaRPr lang="it-IT" sz="2000" dirty="0"/>
          </a:p>
        </p:txBody>
      </p:sp>
      <p:sp>
        <p:nvSpPr>
          <p:cNvPr id="132099" name="Rectangle 3"/>
          <p:cNvSpPr>
            <a:spLocks noGrp="1" noChangeArrowheads="1"/>
          </p:cNvSpPr>
          <p:nvPr>
            <p:ph type="body" idx="1"/>
          </p:nvPr>
        </p:nvSpPr>
        <p:spPr/>
        <p:txBody>
          <a:bodyPr>
            <a:normAutofit fontScale="92500" lnSpcReduction="10000"/>
          </a:bodyPr>
          <a:lstStyle/>
          <a:p>
            <a:pPr>
              <a:lnSpc>
                <a:spcPct val="90000"/>
              </a:lnSpc>
            </a:pPr>
            <a:r>
              <a:rPr lang="en-US" sz="2000" dirty="0" smtClean="0"/>
              <a:t>Different browsers apply to the properties </a:t>
            </a:r>
            <a:r>
              <a:rPr lang="en-US" sz="2000" b="1" dirty="0" smtClean="0"/>
              <a:t>different default values,</a:t>
            </a:r>
            <a:r>
              <a:rPr lang="en-US" sz="2000" dirty="0" smtClean="0"/>
              <a:t> corresponding to their </a:t>
            </a:r>
            <a:r>
              <a:rPr lang="en-US" sz="2000" i="1" dirty="0" smtClean="0"/>
              <a:t>default </a:t>
            </a:r>
            <a:r>
              <a:rPr lang="en-US" sz="2000" i="1" dirty="0" err="1" smtClean="0"/>
              <a:t>stylesheet</a:t>
            </a:r>
            <a:r>
              <a:rPr lang="en-US" sz="2000" i="1" dirty="0" smtClean="0"/>
              <a:t>.</a:t>
            </a:r>
            <a:r>
              <a:rPr lang="en-US" sz="2000" dirty="0" smtClean="0"/>
              <a:t> </a:t>
            </a:r>
          </a:p>
          <a:p>
            <a:pPr eaLnBrk="1" hangingPunct="1">
              <a:lnSpc>
                <a:spcPct val="90000"/>
              </a:lnSpc>
            </a:pPr>
            <a:r>
              <a:rPr lang="en-US" sz="2000" dirty="0" smtClean="0"/>
              <a:t>To achieve </a:t>
            </a:r>
            <a:r>
              <a:rPr lang="en-US" sz="2000" dirty="0" err="1" smtClean="0"/>
              <a:t>crossbrowser</a:t>
            </a:r>
            <a:r>
              <a:rPr lang="en-US" sz="2000" dirty="0" smtClean="0"/>
              <a:t> CSS, you may want </a:t>
            </a:r>
            <a:r>
              <a:rPr lang="en-US" sz="2000" b="1" dirty="0" smtClean="0"/>
              <a:t>to reset these differences</a:t>
            </a:r>
            <a:r>
              <a:rPr lang="en-US" sz="2000" dirty="0" smtClean="0"/>
              <a:t> and create style sheets from a </a:t>
            </a:r>
            <a:r>
              <a:rPr lang="en-US" sz="2000" b="1" dirty="0" smtClean="0"/>
              <a:t>minimum common basis.</a:t>
            </a:r>
            <a:r>
              <a:rPr lang="en-US" sz="2000" dirty="0" smtClean="0"/>
              <a:t> This can be achieved by inserting at the beginning of the style sheet some rules like the following</a:t>
            </a:r>
            <a:r>
              <a:rPr lang="it-IT" sz="2000" dirty="0" smtClean="0"/>
              <a:t>. </a:t>
            </a:r>
            <a:r>
              <a:rPr lang="it-IT" sz="2000" dirty="0"/>
              <a:t/>
            </a:r>
            <a:br>
              <a:rPr lang="it-IT" sz="2000" dirty="0"/>
            </a:br>
            <a:r>
              <a:rPr lang="it-IT" sz="1600" dirty="0" smtClean="0"/>
              <a:t> (</a:t>
            </a:r>
            <a:r>
              <a:rPr lang="it-IT" sz="1600" dirty="0" smtClean="0">
                <a:hlinkClick r:id="rId2"/>
              </a:rPr>
              <a:t>http://meyerweb.com/eric/tools/css/reset/</a:t>
            </a:r>
            <a:r>
              <a:rPr lang="it-IT" sz="1600" dirty="0" smtClean="0"/>
              <a:t>)</a:t>
            </a:r>
          </a:p>
          <a:p>
            <a:pPr eaLnBrk="1" hangingPunct="1">
              <a:lnSpc>
                <a:spcPct val="90000"/>
              </a:lnSpc>
            </a:pPr>
            <a:endParaRPr lang="it-IT" sz="1600" dirty="0" smtClean="0"/>
          </a:p>
          <a:p>
            <a:pPr eaLnBrk="1" hangingPunct="1">
              <a:lnSpc>
                <a:spcPct val="90000"/>
              </a:lnSpc>
              <a:buNone/>
            </a:pPr>
            <a:r>
              <a:rPr lang="it-IT" sz="1400" dirty="0" smtClean="0"/>
              <a:t>html, body, </a:t>
            </a:r>
            <a:r>
              <a:rPr lang="it-IT" sz="1400" dirty="0" err="1" smtClean="0"/>
              <a:t>div</a:t>
            </a:r>
            <a:r>
              <a:rPr lang="it-IT" sz="1400" dirty="0" smtClean="0"/>
              <a:t>, </a:t>
            </a:r>
            <a:r>
              <a:rPr lang="it-IT" sz="1400" dirty="0" err="1" smtClean="0"/>
              <a:t>span</a:t>
            </a:r>
            <a:r>
              <a:rPr lang="it-IT" sz="1400" dirty="0" smtClean="0"/>
              <a:t>, applet, </a:t>
            </a:r>
            <a:r>
              <a:rPr lang="it-IT" sz="1400" dirty="0" err="1" smtClean="0"/>
              <a:t>object</a:t>
            </a:r>
            <a:r>
              <a:rPr lang="it-IT" sz="1400" dirty="0" smtClean="0"/>
              <a:t>, </a:t>
            </a:r>
            <a:r>
              <a:rPr lang="it-IT" sz="1400" dirty="0" err="1" smtClean="0"/>
              <a:t>iframe</a:t>
            </a:r>
            <a:r>
              <a:rPr lang="it-IT" sz="1400" dirty="0" smtClean="0"/>
              <a:t>, h1, h2, h3, h4, h5, h6, p, </a:t>
            </a:r>
            <a:r>
              <a:rPr lang="it-IT" sz="1400" dirty="0" err="1" smtClean="0"/>
              <a:t>blockquote</a:t>
            </a:r>
            <a:r>
              <a:rPr lang="it-IT" sz="1400" dirty="0" smtClean="0"/>
              <a:t>, </a:t>
            </a:r>
            <a:r>
              <a:rPr lang="it-IT" sz="1400" dirty="0" err="1" smtClean="0"/>
              <a:t>pre</a:t>
            </a:r>
            <a:r>
              <a:rPr lang="it-IT" sz="1400" dirty="0" smtClean="0"/>
              <a:t>, a, </a:t>
            </a:r>
            <a:r>
              <a:rPr lang="it-IT" sz="1400" dirty="0" err="1" smtClean="0"/>
              <a:t>abbr</a:t>
            </a:r>
            <a:r>
              <a:rPr lang="it-IT" sz="1400" dirty="0" smtClean="0"/>
              <a:t>, </a:t>
            </a:r>
            <a:r>
              <a:rPr lang="it-IT" sz="1400" dirty="0" err="1" smtClean="0"/>
              <a:t>acronym</a:t>
            </a:r>
            <a:r>
              <a:rPr lang="it-IT" sz="1400" dirty="0" smtClean="0"/>
              <a:t>, </a:t>
            </a:r>
            <a:r>
              <a:rPr lang="it-IT" sz="1400" dirty="0" err="1" smtClean="0"/>
              <a:t>address</a:t>
            </a:r>
            <a:r>
              <a:rPr lang="it-IT" sz="1400" dirty="0" smtClean="0"/>
              <a:t>, big, </a:t>
            </a:r>
            <a:r>
              <a:rPr lang="it-IT" sz="1400" dirty="0" err="1" smtClean="0"/>
              <a:t>cite</a:t>
            </a:r>
            <a:r>
              <a:rPr lang="it-IT" sz="1400" dirty="0" smtClean="0"/>
              <a:t>, code, del, </a:t>
            </a:r>
            <a:r>
              <a:rPr lang="it-IT" sz="1400" dirty="0" err="1" smtClean="0"/>
              <a:t>dfn</a:t>
            </a:r>
            <a:r>
              <a:rPr lang="it-IT" sz="1400" dirty="0" smtClean="0"/>
              <a:t>, </a:t>
            </a:r>
            <a:r>
              <a:rPr lang="it-IT" sz="1400" dirty="0" err="1" smtClean="0"/>
              <a:t>em</a:t>
            </a:r>
            <a:r>
              <a:rPr lang="it-IT" sz="1400" dirty="0" smtClean="0"/>
              <a:t>, </a:t>
            </a:r>
            <a:r>
              <a:rPr lang="it-IT" sz="1400" dirty="0" err="1" smtClean="0"/>
              <a:t>img</a:t>
            </a:r>
            <a:r>
              <a:rPr lang="it-IT" sz="1400" dirty="0" smtClean="0"/>
              <a:t>, </a:t>
            </a:r>
            <a:r>
              <a:rPr lang="it-IT" sz="1400" dirty="0" err="1" smtClean="0"/>
              <a:t>ins</a:t>
            </a:r>
            <a:r>
              <a:rPr lang="it-IT" sz="1400" dirty="0" smtClean="0"/>
              <a:t>, </a:t>
            </a:r>
            <a:r>
              <a:rPr lang="it-IT" sz="1400" dirty="0" err="1" smtClean="0"/>
              <a:t>kbd</a:t>
            </a:r>
            <a:r>
              <a:rPr lang="it-IT" sz="1400" dirty="0" smtClean="0"/>
              <a:t>, q, s, </a:t>
            </a:r>
            <a:r>
              <a:rPr lang="it-IT" sz="1400" dirty="0" err="1" smtClean="0"/>
              <a:t>samp</a:t>
            </a:r>
            <a:r>
              <a:rPr lang="it-IT" sz="1400" dirty="0" smtClean="0"/>
              <a:t>, </a:t>
            </a:r>
            <a:r>
              <a:rPr lang="it-IT" sz="1400" dirty="0" err="1" smtClean="0"/>
              <a:t>small</a:t>
            </a:r>
            <a:r>
              <a:rPr lang="it-IT" sz="1400" dirty="0" smtClean="0"/>
              <a:t>, strike, strong, sub, </a:t>
            </a:r>
            <a:r>
              <a:rPr lang="it-IT" sz="1400" dirty="0" err="1" smtClean="0"/>
              <a:t>sup</a:t>
            </a:r>
            <a:r>
              <a:rPr lang="it-IT" sz="1400" dirty="0" smtClean="0"/>
              <a:t>, </a:t>
            </a:r>
            <a:r>
              <a:rPr lang="it-IT" sz="1400" dirty="0" err="1" smtClean="0"/>
              <a:t>tt</a:t>
            </a:r>
            <a:r>
              <a:rPr lang="it-IT" sz="1400" dirty="0" smtClean="0"/>
              <a:t>, </a:t>
            </a:r>
            <a:r>
              <a:rPr lang="it-IT" sz="1400" dirty="0" err="1" smtClean="0"/>
              <a:t>var</a:t>
            </a:r>
            <a:r>
              <a:rPr lang="it-IT" sz="1400" dirty="0" smtClean="0"/>
              <a:t>, b, u, i, center, dl, </a:t>
            </a:r>
            <a:r>
              <a:rPr lang="it-IT" sz="1400" dirty="0" err="1" smtClean="0"/>
              <a:t>dt</a:t>
            </a:r>
            <a:r>
              <a:rPr lang="it-IT" sz="1400" dirty="0" smtClean="0"/>
              <a:t>, </a:t>
            </a:r>
            <a:r>
              <a:rPr lang="it-IT" sz="1400" dirty="0" err="1" smtClean="0"/>
              <a:t>dd</a:t>
            </a:r>
            <a:r>
              <a:rPr lang="it-IT" sz="1400" dirty="0" smtClean="0"/>
              <a:t>, </a:t>
            </a:r>
            <a:r>
              <a:rPr lang="it-IT" sz="1400" dirty="0" err="1" smtClean="0"/>
              <a:t>ol</a:t>
            </a:r>
            <a:r>
              <a:rPr lang="it-IT" sz="1400" dirty="0" smtClean="0"/>
              <a:t>, </a:t>
            </a:r>
            <a:r>
              <a:rPr lang="it-IT" sz="1400" dirty="0" err="1" smtClean="0"/>
              <a:t>ul</a:t>
            </a:r>
            <a:r>
              <a:rPr lang="it-IT" sz="1400" dirty="0" smtClean="0"/>
              <a:t>, li, fieldset, </a:t>
            </a:r>
            <a:r>
              <a:rPr lang="it-IT" sz="1400" dirty="0" err="1" smtClean="0"/>
              <a:t>form</a:t>
            </a:r>
            <a:r>
              <a:rPr lang="it-IT" sz="1400" dirty="0" smtClean="0"/>
              <a:t>, </a:t>
            </a:r>
            <a:r>
              <a:rPr lang="it-IT" sz="1400" dirty="0" err="1" smtClean="0"/>
              <a:t>label</a:t>
            </a:r>
            <a:r>
              <a:rPr lang="it-IT" sz="1400" dirty="0" smtClean="0"/>
              <a:t>, </a:t>
            </a:r>
            <a:r>
              <a:rPr lang="it-IT" sz="1400" dirty="0" err="1" smtClean="0"/>
              <a:t>legend</a:t>
            </a:r>
            <a:r>
              <a:rPr lang="it-IT" sz="1400" dirty="0" smtClean="0"/>
              <a:t>, </a:t>
            </a:r>
            <a:r>
              <a:rPr lang="it-IT" sz="1400" dirty="0" err="1" smtClean="0"/>
              <a:t>table</a:t>
            </a:r>
            <a:r>
              <a:rPr lang="it-IT" sz="1400" dirty="0" smtClean="0"/>
              <a:t>, </a:t>
            </a:r>
            <a:r>
              <a:rPr lang="it-IT" sz="1400" dirty="0" err="1" smtClean="0"/>
              <a:t>caption</a:t>
            </a:r>
            <a:r>
              <a:rPr lang="it-IT" sz="1400" dirty="0" smtClean="0"/>
              <a:t>, </a:t>
            </a:r>
            <a:r>
              <a:rPr lang="it-IT" sz="1400" dirty="0" err="1" smtClean="0"/>
              <a:t>tbody</a:t>
            </a:r>
            <a:r>
              <a:rPr lang="it-IT" sz="1400" dirty="0" smtClean="0"/>
              <a:t>, </a:t>
            </a:r>
            <a:r>
              <a:rPr lang="it-IT" sz="1400" dirty="0" err="1" smtClean="0"/>
              <a:t>tfoot</a:t>
            </a:r>
            <a:r>
              <a:rPr lang="it-IT" sz="1400" dirty="0" smtClean="0"/>
              <a:t>, </a:t>
            </a:r>
            <a:r>
              <a:rPr lang="it-IT" sz="1400" dirty="0" err="1" smtClean="0"/>
              <a:t>thead</a:t>
            </a:r>
            <a:r>
              <a:rPr lang="it-IT" sz="1400" dirty="0" smtClean="0"/>
              <a:t>, </a:t>
            </a:r>
            <a:r>
              <a:rPr lang="it-IT" sz="1400" dirty="0" err="1" smtClean="0"/>
              <a:t>tr</a:t>
            </a:r>
            <a:r>
              <a:rPr lang="it-IT" sz="1400" dirty="0" smtClean="0"/>
              <a:t>, </a:t>
            </a:r>
            <a:r>
              <a:rPr lang="it-IT" sz="1400" dirty="0" err="1" smtClean="0"/>
              <a:t>th</a:t>
            </a:r>
            <a:r>
              <a:rPr lang="it-IT" sz="1400" dirty="0" smtClean="0"/>
              <a:t>, </a:t>
            </a:r>
            <a:r>
              <a:rPr lang="it-IT" sz="1400" dirty="0" err="1" smtClean="0"/>
              <a:t>td</a:t>
            </a:r>
            <a:r>
              <a:rPr lang="it-IT" sz="1400" dirty="0" smtClean="0"/>
              <a:t>, </a:t>
            </a:r>
            <a:r>
              <a:rPr lang="it-IT" sz="1400" dirty="0" err="1" smtClean="0"/>
              <a:t>article</a:t>
            </a:r>
            <a:r>
              <a:rPr lang="it-IT" sz="1400" dirty="0" smtClean="0"/>
              <a:t>, </a:t>
            </a:r>
            <a:r>
              <a:rPr lang="it-IT" sz="1400" dirty="0" err="1" smtClean="0"/>
              <a:t>aside</a:t>
            </a:r>
            <a:r>
              <a:rPr lang="it-IT" sz="1400" dirty="0" smtClean="0"/>
              <a:t>, </a:t>
            </a:r>
            <a:r>
              <a:rPr lang="it-IT" sz="1400" dirty="0" err="1" smtClean="0"/>
              <a:t>canvas</a:t>
            </a:r>
            <a:r>
              <a:rPr lang="it-IT" sz="1400" dirty="0" smtClean="0"/>
              <a:t>, </a:t>
            </a:r>
            <a:r>
              <a:rPr lang="it-IT" sz="1400" dirty="0" err="1" smtClean="0"/>
              <a:t>details</a:t>
            </a:r>
            <a:r>
              <a:rPr lang="it-IT" sz="1400" dirty="0" smtClean="0"/>
              <a:t>, </a:t>
            </a:r>
            <a:r>
              <a:rPr lang="it-IT" sz="1400" dirty="0" err="1" smtClean="0"/>
              <a:t>embed</a:t>
            </a:r>
            <a:r>
              <a:rPr lang="it-IT" sz="1400" dirty="0" smtClean="0"/>
              <a:t>, figure, </a:t>
            </a:r>
            <a:r>
              <a:rPr lang="it-IT" sz="1400" dirty="0" err="1" smtClean="0"/>
              <a:t>figcaption</a:t>
            </a:r>
            <a:r>
              <a:rPr lang="it-IT" sz="1400" dirty="0" smtClean="0"/>
              <a:t>, </a:t>
            </a:r>
            <a:r>
              <a:rPr lang="it-IT" sz="1400" dirty="0" err="1" smtClean="0"/>
              <a:t>footer</a:t>
            </a:r>
            <a:r>
              <a:rPr lang="it-IT" sz="1400" dirty="0" smtClean="0"/>
              <a:t>, </a:t>
            </a:r>
            <a:r>
              <a:rPr lang="it-IT" sz="1400" dirty="0" err="1" smtClean="0"/>
              <a:t>header</a:t>
            </a:r>
            <a:r>
              <a:rPr lang="it-IT" sz="1400" dirty="0" smtClean="0"/>
              <a:t>, </a:t>
            </a:r>
            <a:r>
              <a:rPr lang="it-IT" sz="1400" dirty="0" err="1" smtClean="0"/>
              <a:t>hgroup</a:t>
            </a:r>
            <a:r>
              <a:rPr lang="it-IT" sz="1400" dirty="0" smtClean="0"/>
              <a:t>, menu, </a:t>
            </a:r>
            <a:r>
              <a:rPr lang="it-IT" sz="1400" dirty="0" err="1" smtClean="0"/>
              <a:t>nav</a:t>
            </a:r>
            <a:r>
              <a:rPr lang="it-IT" sz="1400" dirty="0" smtClean="0"/>
              <a:t>, output, </a:t>
            </a:r>
            <a:r>
              <a:rPr lang="it-IT" sz="1400" dirty="0" err="1" smtClean="0"/>
              <a:t>ruby</a:t>
            </a:r>
            <a:r>
              <a:rPr lang="it-IT" sz="1400" dirty="0" smtClean="0"/>
              <a:t>, </a:t>
            </a:r>
            <a:r>
              <a:rPr lang="it-IT" sz="1400" dirty="0" err="1" smtClean="0"/>
              <a:t>section</a:t>
            </a:r>
            <a:r>
              <a:rPr lang="it-IT" sz="1400" dirty="0" smtClean="0"/>
              <a:t>, </a:t>
            </a:r>
            <a:r>
              <a:rPr lang="it-IT" sz="1400" dirty="0" err="1" smtClean="0"/>
              <a:t>summary</a:t>
            </a:r>
            <a:r>
              <a:rPr lang="it-IT" sz="1400" dirty="0" smtClean="0"/>
              <a:t>, </a:t>
            </a:r>
            <a:r>
              <a:rPr lang="it-IT" sz="1400" dirty="0" err="1" smtClean="0"/>
              <a:t>time</a:t>
            </a:r>
            <a:r>
              <a:rPr lang="it-IT" sz="1400" dirty="0" smtClean="0"/>
              <a:t>, </a:t>
            </a:r>
            <a:r>
              <a:rPr lang="it-IT" sz="1400" dirty="0" err="1" smtClean="0"/>
              <a:t>mark</a:t>
            </a:r>
            <a:r>
              <a:rPr lang="it-IT" sz="1400" dirty="0" smtClean="0"/>
              <a:t>, audio, video </a:t>
            </a:r>
            <a:br>
              <a:rPr lang="it-IT" sz="1400" dirty="0" smtClean="0"/>
            </a:br>
            <a:r>
              <a:rPr lang="it-IT" sz="1400" dirty="0" smtClean="0"/>
              <a:t>{ </a:t>
            </a:r>
            <a:r>
              <a:rPr lang="it-IT" sz="1400" dirty="0" err="1" smtClean="0"/>
              <a:t>margin</a:t>
            </a:r>
            <a:r>
              <a:rPr lang="it-IT" sz="1400" dirty="0" smtClean="0"/>
              <a:t>: 0; </a:t>
            </a:r>
            <a:r>
              <a:rPr lang="it-IT" sz="1400" dirty="0" err="1" smtClean="0"/>
              <a:t>padding</a:t>
            </a:r>
            <a:r>
              <a:rPr lang="it-IT" sz="1400" dirty="0" smtClean="0"/>
              <a:t>: 0; </a:t>
            </a:r>
            <a:r>
              <a:rPr lang="it-IT" sz="1400" dirty="0" err="1" smtClean="0"/>
              <a:t>border</a:t>
            </a:r>
            <a:r>
              <a:rPr lang="it-IT" sz="1400" dirty="0" smtClean="0"/>
              <a:t>: 0; </a:t>
            </a:r>
            <a:r>
              <a:rPr lang="it-IT" sz="1400" dirty="0" err="1" smtClean="0"/>
              <a:t>font-size</a:t>
            </a:r>
            <a:r>
              <a:rPr lang="it-IT" sz="1400" dirty="0" smtClean="0"/>
              <a:t>: 100%; font: </a:t>
            </a:r>
            <a:r>
              <a:rPr lang="it-IT" sz="1400" dirty="0" err="1" smtClean="0"/>
              <a:t>inherit</a:t>
            </a:r>
            <a:r>
              <a:rPr lang="it-IT" sz="1400" dirty="0" smtClean="0"/>
              <a:t>; </a:t>
            </a:r>
            <a:r>
              <a:rPr lang="it-IT" sz="1400" dirty="0" err="1" smtClean="0"/>
              <a:t>vertical-align</a:t>
            </a:r>
            <a:r>
              <a:rPr lang="it-IT" sz="1400" dirty="0" smtClean="0"/>
              <a:t>: </a:t>
            </a:r>
            <a:r>
              <a:rPr lang="it-IT" sz="1400" dirty="0" err="1" smtClean="0"/>
              <a:t>baseline</a:t>
            </a:r>
            <a:r>
              <a:rPr lang="it-IT" sz="1400" dirty="0" smtClean="0"/>
              <a:t>; } </a:t>
            </a:r>
          </a:p>
          <a:p>
            <a:pPr eaLnBrk="1" hangingPunct="1">
              <a:lnSpc>
                <a:spcPct val="90000"/>
              </a:lnSpc>
              <a:buNone/>
            </a:pPr>
            <a:r>
              <a:rPr lang="it-IT" sz="1400" dirty="0" err="1" smtClean="0"/>
              <a:t>article</a:t>
            </a:r>
            <a:r>
              <a:rPr lang="it-IT" sz="1400" dirty="0" smtClean="0"/>
              <a:t>, </a:t>
            </a:r>
            <a:r>
              <a:rPr lang="it-IT" sz="1400" dirty="0" err="1" smtClean="0"/>
              <a:t>aside</a:t>
            </a:r>
            <a:r>
              <a:rPr lang="it-IT" sz="1400" dirty="0" smtClean="0"/>
              <a:t>, </a:t>
            </a:r>
            <a:r>
              <a:rPr lang="it-IT" sz="1400" dirty="0" err="1" smtClean="0"/>
              <a:t>details</a:t>
            </a:r>
            <a:r>
              <a:rPr lang="it-IT" sz="1400" dirty="0" smtClean="0"/>
              <a:t>, </a:t>
            </a:r>
            <a:r>
              <a:rPr lang="it-IT" sz="1400" dirty="0" err="1" smtClean="0"/>
              <a:t>figcaption</a:t>
            </a:r>
            <a:r>
              <a:rPr lang="it-IT" sz="1400" dirty="0" smtClean="0"/>
              <a:t>, figure, </a:t>
            </a:r>
            <a:r>
              <a:rPr lang="it-IT" sz="1400" dirty="0" err="1" smtClean="0"/>
              <a:t>footer</a:t>
            </a:r>
            <a:r>
              <a:rPr lang="it-IT" sz="1400" dirty="0" smtClean="0"/>
              <a:t>, </a:t>
            </a:r>
            <a:r>
              <a:rPr lang="it-IT" sz="1400" dirty="0" err="1" smtClean="0"/>
              <a:t>header</a:t>
            </a:r>
            <a:r>
              <a:rPr lang="it-IT" sz="1400" dirty="0" smtClean="0"/>
              <a:t>, </a:t>
            </a:r>
            <a:r>
              <a:rPr lang="it-IT" sz="1400" dirty="0" err="1" smtClean="0"/>
              <a:t>hgroup</a:t>
            </a:r>
            <a:r>
              <a:rPr lang="it-IT" sz="1400" dirty="0" smtClean="0"/>
              <a:t>, menu, </a:t>
            </a:r>
            <a:r>
              <a:rPr lang="it-IT" sz="1400" dirty="0" err="1" smtClean="0"/>
              <a:t>nav</a:t>
            </a:r>
            <a:r>
              <a:rPr lang="it-IT" sz="1400" dirty="0" smtClean="0"/>
              <a:t>, </a:t>
            </a:r>
            <a:r>
              <a:rPr lang="it-IT" sz="1400" dirty="0" err="1" smtClean="0"/>
              <a:t>section</a:t>
            </a:r>
            <a:r>
              <a:rPr lang="it-IT" sz="1400" dirty="0" smtClean="0"/>
              <a:t> /* HTML5 */</a:t>
            </a:r>
            <a:br>
              <a:rPr lang="it-IT" sz="1400" dirty="0" smtClean="0"/>
            </a:br>
            <a:r>
              <a:rPr lang="it-IT" sz="1400" dirty="0" smtClean="0"/>
              <a:t>{ display: block; } </a:t>
            </a:r>
          </a:p>
          <a:p>
            <a:pPr eaLnBrk="1" hangingPunct="1">
              <a:lnSpc>
                <a:spcPct val="90000"/>
              </a:lnSpc>
              <a:buNone/>
            </a:pPr>
            <a:r>
              <a:rPr lang="it-IT" sz="1400" dirty="0" smtClean="0"/>
              <a:t>body </a:t>
            </a:r>
            <a:br>
              <a:rPr lang="it-IT" sz="1400" dirty="0" smtClean="0"/>
            </a:br>
            <a:r>
              <a:rPr lang="it-IT" sz="1400" dirty="0" smtClean="0"/>
              <a:t>{ </a:t>
            </a:r>
            <a:r>
              <a:rPr lang="it-IT" sz="1400" dirty="0" err="1" smtClean="0"/>
              <a:t>line-height</a:t>
            </a:r>
            <a:r>
              <a:rPr lang="it-IT" sz="1400" dirty="0" smtClean="0"/>
              <a:t>: 1; } </a:t>
            </a:r>
          </a:p>
          <a:p>
            <a:pPr eaLnBrk="1" hangingPunct="1">
              <a:lnSpc>
                <a:spcPct val="90000"/>
              </a:lnSpc>
              <a:buNone/>
            </a:pPr>
            <a:r>
              <a:rPr lang="it-IT" sz="1400" dirty="0" err="1" smtClean="0"/>
              <a:t>ol</a:t>
            </a:r>
            <a:r>
              <a:rPr lang="it-IT" sz="1400" dirty="0" smtClean="0"/>
              <a:t>, </a:t>
            </a:r>
            <a:r>
              <a:rPr lang="it-IT" sz="1400" dirty="0" err="1" smtClean="0"/>
              <a:t>ul</a:t>
            </a:r>
            <a:r>
              <a:rPr lang="it-IT" sz="1400" dirty="0" smtClean="0"/>
              <a:t> </a:t>
            </a:r>
            <a:br>
              <a:rPr lang="it-IT" sz="1400" dirty="0" smtClean="0"/>
            </a:br>
            <a:r>
              <a:rPr lang="it-IT" sz="1400" dirty="0" smtClean="0"/>
              <a:t>{ </a:t>
            </a:r>
            <a:r>
              <a:rPr lang="it-IT" sz="1400" dirty="0" err="1" smtClean="0"/>
              <a:t>list-style</a:t>
            </a:r>
            <a:r>
              <a:rPr lang="it-IT" sz="1400" dirty="0" smtClean="0"/>
              <a:t>: none; } </a:t>
            </a:r>
          </a:p>
          <a:p>
            <a:pPr eaLnBrk="1" hangingPunct="1">
              <a:lnSpc>
                <a:spcPct val="90000"/>
              </a:lnSpc>
              <a:buNone/>
            </a:pPr>
            <a:r>
              <a:rPr lang="it-IT" sz="1400" dirty="0" err="1" smtClean="0"/>
              <a:t>blockquote</a:t>
            </a:r>
            <a:r>
              <a:rPr lang="it-IT" sz="1400" dirty="0" smtClean="0"/>
              <a:t>, q </a:t>
            </a:r>
            <a:br>
              <a:rPr lang="it-IT" sz="1400" dirty="0" smtClean="0"/>
            </a:br>
            <a:r>
              <a:rPr lang="it-IT" sz="1400" dirty="0" smtClean="0"/>
              <a:t>{ </a:t>
            </a:r>
            <a:r>
              <a:rPr lang="it-IT" sz="1400" dirty="0" err="1" smtClean="0"/>
              <a:t>quotes</a:t>
            </a:r>
            <a:r>
              <a:rPr lang="it-IT" sz="1400" dirty="0" smtClean="0"/>
              <a:t>: none; } </a:t>
            </a:r>
          </a:p>
          <a:p>
            <a:pPr eaLnBrk="1" hangingPunct="1">
              <a:lnSpc>
                <a:spcPct val="90000"/>
              </a:lnSpc>
              <a:buNone/>
            </a:pPr>
            <a:r>
              <a:rPr lang="it-IT" sz="1400" dirty="0" err="1" smtClean="0"/>
              <a:t>blockquote</a:t>
            </a:r>
            <a:r>
              <a:rPr lang="it-IT" sz="1400" dirty="0" smtClean="0"/>
              <a:t>:</a:t>
            </a:r>
            <a:r>
              <a:rPr lang="it-IT" sz="1400" dirty="0" err="1" smtClean="0"/>
              <a:t>before</a:t>
            </a:r>
            <a:r>
              <a:rPr lang="it-IT" sz="1400" dirty="0" smtClean="0"/>
              <a:t>, </a:t>
            </a:r>
            <a:r>
              <a:rPr lang="it-IT" sz="1400" dirty="0" err="1" smtClean="0"/>
              <a:t>blockquote</a:t>
            </a:r>
            <a:r>
              <a:rPr lang="it-IT" sz="1400" dirty="0" smtClean="0"/>
              <a:t>:</a:t>
            </a:r>
            <a:r>
              <a:rPr lang="it-IT" sz="1400" dirty="0" err="1" smtClean="0"/>
              <a:t>after</a:t>
            </a:r>
            <a:r>
              <a:rPr lang="it-IT" sz="1400" dirty="0" smtClean="0"/>
              <a:t>, q:before, q:after </a:t>
            </a:r>
            <a:br>
              <a:rPr lang="it-IT" sz="1400" dirty="0" smtClean="0"/>
            </a:br>
            <a:r>
              <a:rPr lang="it-IT" sz="1400" dirty="0" smtClean="0"/>
              <a:t>{ </a:t>
            </a:r>
            <a:r>
              <a:rPr lang="it-IT" sz="1400" dirty="0" err="1" smtClean="0"/>
              <a:t>content</a:t>
            </a:r>
            <a:r>
              <a:rPr lang="it-IT" sz="1400" dirty="0" smtClean="0"/>
              <a:t>: ''; </a:t>
            </a:r>
            <a:r>
              <a:rPr lang="it-IT" sz="1400" dirty="0" err="1" smtClean="0"/>
              <a:t>content</a:t>
            </a:r>
            <a:r>
              <a:rPr lang="it-IT" sz="1400" dirty="0" smtClean="0"/>
              <a:t>: none; } </a:t>
            </a:r>
          </a:p>
          <a:p>
            <a:pPr eaLnBrk="1" hangingPunct="1">
              <a:lnSpc>
                <a:spcPct val="90000"/>
              </a:lnSpc>
              <a:buNone/>
            </a:pPr>
            <a:r>
              <a:rPr lang="it-IT" sz="1400" dirty="0" err="1" smtClean="0"/>
              <a:t>table</a:t>
            </a:r>
            <a:r>
              <a:rPr lang="it-IT" sz="1400" dirty="0" smtClean="0"/>
              <a:t/>
            </a:r>
            <a:br>
              <a:rPr lang="it-IT" sz="1400" dirty="0" smtClean="0"/>
            </a:br>
            <a:r>
              <a:rPr lang="it-IT" sz="1400" dirty="0" smtClean="0"/>
              <a:t>{ </a:t>
            </a:r>
            <a:r>
              <a:rPr lang="it-IT" sz="1400" dirty="0" err="1" smtClean="0"/>
              <a:t>border-collapse</a:t>
            </a:r>
            <a:r>
              <a:rPr lang="it-IT" sz="1400" dirty="0" smtClean="0"/>
              <a:t>: </a:t>
            </a:r>
            <a:r>
              <a:rPr lang="it-IT" sz="1400" dirty="0" err="1" smtClean="0"/>
              <a:t>collapse</a:t>
            </a:r>
            <a:r>
              <a:rPr lang="it-IT" sz="1400" dirty="0" smtClean="0"/>
              <a:t>; </a:t>
            </a:r>
            <a:r>
              <a:rPr lang="it-IT" sz="1400" dirty="0" err="1" smtClean="0"/>
              <a:t>border-spacing</a:t>
            </a:r>
            <a:r>
              <a:rPr lang="it-IT" sz="1400" dirty="0" smtClean="0"/>
              <a:t>: 0; } </a:t>
            </a:r>
            <a:endParaRPr lang="it-IT"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44386" name="Rectangle 2"/>
          <p:cNvSpPr>
            <a:spLocks noGrp="1" noChangeArrowheads="1"/>
          </p:cNvSpPr>
          <p:nvPr>
            <p:ph type="title"/>
          </p:nvPr>
        </p:nvSpPr>
        <p:spPr/>
        <p:txBody>
          <a:bodyPr/>
          <a:lstStyle/>
          <a:p>
            <a:r>
              <a:rPr lang="it-IT" sz="3200" dirty="0" smtClean="0"/>
              <a:t>Multiple Style </a:t>
            </a:r>
            <a:r>
              <a:rPr lang="it-IT" sz="3200" dirty="0" err="1" smtClean="0"/>
              <a:t>Sheets</a:t>
            </a:r>
            <a:r>
              <a:rPr lang="it-IT" sz="3200" dirty="0" smtClean="0"/>
              <a:t> </a:t>
            </a:r>
            <a:br>
              <a:rPr lang="it-IT" sz="3200" dirty="0" smtClean="0"/>
            </a:br>
            <a:r>
              <a:rPr lang="it-IT" sz="2000" dirty="0" smtClean="0"/>
              <a:t>Media </a:t>
            </a:r>
            <a:r>
              <a:rPr lang="it-IT" sz="2000" dirty="0" err="1" smtClean="0"/>
              <a:t>Types</a:t>
            </a:r>
            <a:endParaRPr lang="it-IT" sz="2000" dirty="0"/>
          </a:p>
        </p:txBody>
      </p:sp>
      <p:sp>
        <p:nvSpPr>
          <p:cNvPr id="144387" name="Rectangle 3"/>
          <p:cNvSpPr>
            <a:spLocks noGrp="1" noChangeArrowheads="1"/>
          </p:cNvSpPr>
          <p:nvPr>
            <p:ph type="body" idx="1"/>
          </p:nvPr>
        </p:nvSpPr>
        <p:spPr/>
        <p:txBody>
          <a:bodyPr>
            <a:normAutofit fontScale="92500" lnSpcReduction="20000"/>
          </a:bodyPr>
          <a:lstStyle/>
          <a:p>
            <a:r>
              <a:rPr lang="en-US" dirty="0" smtClean="0"/>
              <a:t>When you embed or link a style sheet in an HTML document, you can specify in the &lt;style&gt; or &lt;link&gt; element the </a:t>
            </a:r>
            <a:r>
              <a:rPr lang="en-US" i="1" dirty="0" smtClean="0"/>
              <a:t>media</a:t>
            </a:r>
            <a:r>
              <a:rPr lang="en-US" dirty="0" smtClean="0"/>
              <a:t> attribute. </a:t>
            </a:r>
          </a:p>
          <a:p>
            <a:r>
              <a:rPr lang="en-US" dirty="0" smtClean="0"/>
              <a:t>The media value is a comma-separated list of names of media descriptors, which identify the type of output for which the style sheet is suitable for: </a:t>
            </a:r>
          </a:p>
          <a:p>
            <a:pPr lvl="1"/>
            <a:r>
              <a:rPr lang="en-US" dirty="0" smtClean="0"/>
              <a:t>screen (default) </a:t>
            </a:r>
          </a:p>
          <a:p>
            <a:pPr lvl="1"/>
            <a:r>
              <a:rPr lang="en-US" dirty="0" err="1" smtClean="0"/>
              <a:t>tty</a:t>
            </a:r>
            <a:r>
              <a:rPr lang="en-US" dirty="0" smtClean="0"/>
              <a:t>, </a:t>
            </a:r>
            <a:r>
              <a:rPr lang="en-US" dirty="0" err="1" smtClean="0"/>
              <a:t>tv</a:t>
            </a:r>
            <a:r>
              <a:rPr lang="en-US" dirty="0" smtClean="0"/>
              <a:t>, projection, handheld: indicate different types of visual terminals </a:t>
            </a:r>
          </a:p>
          <a:p>
            <a:pPr lvl="1"/>
            <a:r>
              <a:rPr lang="en-US" dirty="0" smtClean="0"/>
              <a:t>print: the style sheet used for printing (useful, e.g., to eliminate background colors and optional elements used in the on-screen rendering) </a:t>
            </a:r>
          </a:p>
          <a:p>
            <a:pPr lvl="1"/>
            <a:r>
              <a:rPr lang="en-US" dirty="0" smtClean="0"/>
              <a:t>aural, </a:t>
            </a:r>
            <a:r>
              <a:rPr lang="en-US" dirty="0" err="1" smtClean="0"/>
              <a:t>braille</a:t>
            </a:r>
            <a:r>
              <a:rPr lang="en-US" dirty="0" smtClean="0"/>
              <a:t>: rendering to speech and </a:t>
            </a:r>
            <a:r>
              <a:rPr lang="en-US" dirty="0" err="1" smtClean="0"/>
              <a:t>braille</a:t>
            </a:r>
            <a:r>
              <a:rPr lang="en-US" dirty="0" smtClean="0"/>
              <a:t> synthesizers</a:t>
            </a:r>
          </a:p>
          <a:p>
            <a:pPr lvl="1"/>
            <a:r>
              <a:rPr lang="en-US" dirty="0" smtClean="0"/>
              <a:t>all: for all types of media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45410" name="Rectangle 2"/>
          <p:cNvSpPr>
            <a:spLocks noGrp="1" noChangeArrowheads="1"/>
          </p:cNvSpPr>
          <p:nvPr>
            <p:ph type="title"/>
          </p:nvPr>
        </p:nvSpPr>
        <p:spPr/>
        <p:txBody>
          <a:bodyPr/>
          <a:lstStyle/>
          <a:p>
            <a:r>
              <a:rPr lang="it-IT" sz="3200" dirty="0" smtClean="0"/>
              <a:t>Multiple Style </a:t>
            </a:r>
            <a:r>
              <a:rPr lang="it-IT" sz="3200" dirty="0" err="1" smtClean="0"/>
              <a:t>Sheets</a:t>
            </a:r>
            <a:r>
              <a:rPr lang="it-IT" sz="3200" dirty="0" smtClean="0"/>
              <a:t> </a:t>
            </a:r>
            <a:br>
              <a:rPr lang="it-IT" sz="3200" dirty="0" smtClean="0"/>
            </a:br>
            <a:r>
              <a:rPr lang="it-IT" sz="2000" dirty="0" smtClean="0"/>
              <a:t>Alternative Style </a:t>
            </a:r>
            <a:r>
              <a:rPr lang="it-IT" sz="2000" dirty="0" err="1" smtClean="0"/>
              <a:t>Sheets</a:t>
            </a:r>
            <a:endParaRPr lang="it-IT" sz="2000" dirty="0"/>
          </a:p>
        </p:txBody>
      </p:sp>
      <p:sp>
        <p:nvSpPr>
          <p:cNvPr id="145411" name="Rectangle 3"/>
          <p:cNvSpPr>
            <a:spLocks noGrp="1" noChangeArrowheads="1"/>
          </p:cNvSpPr>
          <p:nvPr>
            <p:ph type="body" idx="1"/>
          </p:nvPr>
        </p:nvSpPr>
        <p:spPr/>
        <p:txBody>
          <a:bodyPr>
            <a:normAutofit/>
          </a:bodyPr>
          <a:lstStyle/>
          <a:p>
            <a:r>
              <a:rPr lang="en-US" dirty="0" smtClean="0"/>
              <a:t>Moreover, you can give a page three different styles for the same media type : </a:t>
            </a:r>
          </a:p>
          <a:p>
            <a:pPr lvl="1"/>
            <a:r>
              <a:rPr lang="en-US" b="1" dirty="0" smtClean="0"/>
              <a:t>Persistent style:</a:t>
            </a:r>
            <a:r>
              <a:rPr lang="en-US" dirty="0" smtClean="0"/>
              <a:t> it is always loaded by the browser. The styles embedded in the document are always persistent. </a:t>
            </a:r>
          </a:p>
          <a:p>
            <a:pPr lvl="1"/>
            <a:r>
              <a:rPr lang="en-US" b="1" dirty="0" smtClean="0"/>
              <a:t>Preferred style:</a:t>
            </a:r>
            <a:r>
              <a:rPr lang="en-US" dirty="0" smtClean="0"/>
              <a:t> this is the default style that will be combined with the persistent, if present. It is indicated by putting a title = “</a:t>
            </a:r>
            <a:r>
              <a:rPr lang="en-US" dirty="0" err="1" smtClean="0"/>
              <a:t>style_name</a:t>
            </a:r>
            <a:r>
              <a:rPr lang="en-US" dirty="0" smtClean="0"/>
              <a:t>” attribute in the &lt;link&gt; tags. </a:t>
            </a:r>
          </a:p>
          <a:p>
            <a:pPr lvl="1"/>
            <a:r>
              <a:rPr lang="en-US" b="1" dirty="0" smtClean="0"/>
              <a:t>Alternative styles</a:t>
            </a:r>
            <a:r>
              <a:rPr lang="en-US" dirty="0" smtClean="0"/>
              <a:t>: these are styles that can be loaded alternately to the preferred one, depending on user preferences. They are indicated by inserting the attribute title = “</a:t>
            </a:r>
            <a:r>
              <a:rPr lang="en-US" dirty="0" err="1" smtClean="0"/>
              <a:t>style_name</a:t>
            </a:r>
            <a:r>
              <a:rPr lang="en-US" dirty="0" smtClean="0"/>
              <a:t>” in the &lt;link&gt; tag and changing the </a:t>
            </a:r>
            <a:r>
              <a:rPr lang="en-US" dirty="0" err="1" smtClean="0"/>
              <a:t>rel</a:t>
            </a:r>
            <a:r>
              <a:rPr lang="en-US" dirty="0" smtClean="0"/>
              <a:t> attribute to “alternate </a:t>
            </a:r>
            <a:r>
              <a:rPr lang="en-US" dirty="0" err="1" smtClean="0"/>
              <a:t>stylesheet</a:t>
            </a:r>
            <a:r>
              <a:rPr 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19810" name="Rectangle 2"/>
          <p:cNvSpPr>
            <a:spLocks noGrp="1" noChangeArrowheads="1"/>
          </p:cNvSpPr>
          <p:nvPr>
            <p:ph type="title"/>
          </p:nvPr>
        </p:nvSpPr>
        <p:spPr/>
        <p:txBody>
          <a:bodyPr/>
          <a:lstStyle/>
          <a:p>
            <a:r>
              <a:rPr lang="it-IT" dirty="0" err="1" smtClean="0"/>
              <a:t>Rules</a:t>
            </a:r>
            <a:endParaRPr lang="it-IT" sz="2400" dirty="0"/>
          </a:p>
        </p:txBody>
      </p:sp>
      <p:sp>
        <p:nvSpPr>
          <p:cNvPr id="119811" name="Rectangle 3"/>
          <p:cNvSpPr>
            <a:spLocks noGrp="1" noChangeArrowheads="1"/>
          </p:cNvSpPr>
          <p:nvPr>
            <p:ph type="body" idx="1"/>
          </p:nvPr>
        </p:nvSpPr>
        <p:spPr/>
        <p:txBody>
          <a:bodyPr>
            <a:normAutofit lnSpcReduction="10000"/>
          </a:bodyPr>
          <a:lstStyle/>
          <a:p>
            <a:r>
              <a:rPr lang="en-US" sz="2400" dirty="0" smtClean="0"/>
              <a:t>A CSS rule defines a </a:t>
            </a:r>
            <a:r>
              <a:rPr lang="en-US" sz="2400" i="1" dirty="0" smtClean="0"/>
              <a:t>formatting style</a:t>
            </a:r>
            <a:r>
              <a:rPr lang="en-US" sz="2400" dirty="0" smtClean="0"/>
              <a:t> and a </a:t>
            </a:r>
            <a:r>
              <a:rPr lang="en-US" sz="2400" i="1" dirty="0" smtClean="0"/>
              <a:t>class of elements </a:t>
            </a:r>
            <a:r>
              <a:rPr lang="en-US" sz="2400" dirty="0" smtClean="0"/>
              <a:t>it must be applied to. </a:t>
            </a:r>
          </a:p>
          <a:p>
            <a:r>
              <a:rPr lang="en-US" sz="2400" i="1" dirty="0" smtClean="0"/>
              <a:t>A formatting style</a:t>
            </a:r>
            <a:r>
              <a:rPr lang="en-US" sz="2400" dirty="0" smtClean="0"/>
              <a:t> is in turn defined by a list of properties, with the syntax </a:t>
            </a:r>
            <a:r>
              <a:rPr lang="en-US" sz="2400" b="1" dirty="0" smtClean="0"/>
              <a:t>property: value,</a:t>
            </a:r>
            <a:r>
              <a:rPr lang="en-US" sz="2400" dirty="0" smtClean="0"/>
              <a:t> surrounded by curly braces and separated by a semicolon. </a:t>
            </a:r>
          </a:p>
          <a:p>
            <a:r>
              <a:rPr lang="en-US" sz="2400" dirty="0" smtClean="0"/>
              <a:t>The </a:t>
            </a:r>
            <a:r>
              <a:rPr lang="en-US" sz="2400" i="1" dirty="0" smtClean="0"/>
              <a:t>classes element</a:t>
            </a:r>
            <a:r>
              <a:rPr lang="en-US" sz="2400" dirty="0" smtClean="0"/>
              <a:t> are defined through special patterns called </a:t>
            </a:r>
            <a:r>
              <a:rPr lang="en-US" sz="2400" i="1" dirty="0" smtClean="0"/>
              <a:t>selectors.</a:t>
            </a:r>
            <a:r>
              <a:rPr lang="en-US" sz="2400" dirty="0" smtClean="0"/>
              <a:t> </a:t>
            </a:r>
          </a:p>
          <a:p>
            <a:r>
              <a:rPr lang="en-US" sz="2400" dirty="0" smtClean="0"/>
              <a:t>An example of an abstract rule is </a:t>
            </a:r>
            <a:br>
              <a:rPr lang="en-US" sz="2400" dirty="0" smtClean="0"/>
            </a:br>
            <a:r>
              <a:rPr lang="en-US" sz="2400" dirty="0" smtClean="0"/>
              <a:t>SEL {P1: V1 [!important] P2: V2 P3: V3} </a:t>
            </a:r>
          </a:p>
          <a:p>
            <a:r>
              <a:rPr lang="en-US" sz="2400" dirty="0" smtClean="0"/>
              <a:t>The optional </a:t>
            </a:r>
            <a:r>
              <a:rPr lang="en-US" sz="2400" b="1" dirty="0" smtClean="0"/>
              <a:t>!important modifier</a:t>
            </a:r>
            <a:r>
              <a:rPr lang="en-US" sz="2400" dirty="0" smtClean="0"/>
              <a:t>, written after the value (but before the separator) of any property, is used to increase the </a:t>
            </a:r>
            <a:r>
              <a:rPr lang="en-US" sz="2400" i="1" dirty="0" smtClean="0"/>
              <a:t>priority of the rule</a:t>
            </a:r>
            <a:r>
              <a:rPr lang="en-US" sz="2400" dirty="0" smtClean="0"/>
              <a:t> during the </a:t>
            </a:r>
            <a:r>
              <a:rPr lang="en-US" sz="2400" i="1" dirty="0" smtClean="0"/>
              <a:t>cascading</a:t>
            </a:r>
            <a:r>
              <a:rPr lang="en-US" sz="2400" dirty="0" smtClean="0"/>
              <a:t> process, as we will see later.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piè di pagina 5"/>
          <p:cNvSpPr>
            <a:spLocks noGrp="1"/>
          </p:cNvSpPr>
          <p:nvPr>
            <p:ph type="ftr" sz="quarter" idx="12"/>
          </p:nvPr>
        </p:nvSpPr>
        <p:spPr/>
        <p:txBody>
          <a:bodyPr/>
          <a:lstStyle/>
          <a:p>
            <a:r>
              <a:rPr lang="it-IT" smtClean="0"/>
              <a:t>CSS</a:t>
            </a:r>
            <a:endParaRPr lang="it-IT"/>
          </a:p>
        </p:txBody>
      </p:sp>
      <p:sp>
        <p:nvSpPr>
          <p:cNvPr id="126978" name="Rectangle 2"/>
          <p:cNvSpPr>
            <a:spLocks noGrp="1" noChangeArrowheads="1"/>
          </p:cNvSpPr>
          <p:nvPr>
            <p:ph type="title"/>
          </p:nvPr>
        </p:nvSpPr>
        <p:spPr/>
        <p:txBody>
          <a:bodyPr/>
          <a:lstStyle/>
          <a:p>
            <a:r>
              <a:rPr lang="it-IT" sz="3200" dirty="0" err="1" smtClean="0"/>
              <a:t>Rules</a:t>
            </a:r>
            <a:r>
              <a:rPr lang="it-IT" sz="3200" dirty="0" smtClean="0"/>
              <a:t/>
            </a:r>
            <a:br>
              <a:rPr lang="it-IT" sz="3200" dirty="0" smtClean="0"/>
            </a:br>
            <a:r>
              <a:rPr lang="it-IT" sz="2000" dirty="0" err="1" smtClean="0"/>
              <a:t>Simple</a:t>
            </a:r>
            <a:r>
              <a:rPr lang="it-IT" sz="2000" dirty="0" smtClean="0"/>
              <a:t> </a:t>
            </a:r>
            <a:r>
              <a:rPr lang="it-IT" sz="2000" dirty="0" err="1" smtClean="0"/>
              <a:t>selectors</a:t>
            </a:r>
            <a:endParaRPr lang="it-IT" sz="1400" dirty="0"/>
          </a:p>
        </p:txBody>
      </p:sp>
      <p:sp>
        <p:nvSpPr>
          <p:cNvPr id="126979" name="Rectangle 3"/>
          <p:cNvSpPr>
            <a:spLocks noGrp="1" noChangeArrowheads="1"/>
          </p:cNvSpPr>
          <p:nvPr>
            <p:ph type="body" idx="1"/>
          </p:nvPr>
        </p:nvSpPr>
        <p:spPr/>
        <p:txBody>
          <a:bodyPr/>
          <a:lstStyle/>
          <a:p>
            <a:r>
              <a:rPr lang="en-US" dirty="0" smtClean="0"/>
              <a:t>A simple selector is a base selector followed by zero or more </a:t>
            </a:r>
            <a:r>
              <a:rPr lang="en-US" i="1" dirty="0" smtClean="0"/>
              <a:t>attribute selectors, class selectors, ID selectors, pseudo classes</a:t>
            </a:r>
            <a:r>
              <a:rPr lang="en-US" dirty="0" smtClean="0"/>
              <a:t> and </a:t>
            </a:r>
            <a:r>
              <a:rPr lang="en-US" i="1" dirty="0" smtClean="0"/>
              <a:t>pseudo elements.</a:t>
            </a:r>
            <a:r>
              <a:rPr lang="en-US" dirty="0" smtClean="0"/>
              <a:t> </a:t>
            </a:r>
          </a:p>
          <a:p>
            <a:r>
              <a:rPr lang="en-US" dirty="0" smtClean="0"/>
              <a:t>There are two </a:t>
            </a:r>
            <a:r>
              <a:rPr lang="en-US" i="1" dirty="0" smtClean="0"/>
              <a:t>basic selectors:</a:t>
            </a:r>
            <a:r>
              <a:rPr lang="en-US" dirty="0" smtClean="0"/>
              <a:t> </a:t>
            </a:r>
          </a:p>
          <a:p>
            <a:pPr lvl="1"/>
            <a:r>
              <a:rPr lang="en-US" dirty="0" smtClean="0"/>
              <a:t>The </a:t>
            </a:r>
            <a:r>
              <a:rPr lang="en-US" i="1" dirty="0" smtClean="0"/>
              <a:t>universal selector</a:t>
            </a:r>
            <a:r>
              <a:rPr lang="en-US" dirty="0" smtClean="0"/>
              <a:t> (*) that matches any element. </a:t>
            </a:r>
          </a:p>
          <a:p>
            <a:pPr lvl="1"/>
            <a:r>
              <a:rPr lang="en-US" dirty="0" smtClean="0"/>
              <a:t>The </a:t>
            </a:r>
            <a:r>
              <a:rPr lang="en-US" i="1" dirty="0" smtClean="0"/>
              <a:t>type selectors</a:t>
            </a:r>
            <a:r>
              <a:rPr lang="en-US" dirty="0" smtClean="0"/>
              <a:t> (strings representing names of elements), which match any element with the given name. </a:t>
            </a:r>
            <a:endParaRPr lang="en-US" dirty="0"/>
          </a:p>
        </p:txBody>
      </p:sp>
    </p:spTree>
  </p:cSld>
  <p:clrMapOvr>
    <a:masterClrMapping/>
  </p:clrMapOvr>
</p:sld>
</file>

<file path=ppt/theme/theme1.xml><?xml version="1.0" encoding="utf-8"?>
<a:theme xmlns:a="http://schemas.openxmlformats.org/drawingml/2006/main" name="Universitaria Nuova Blu">
  <a:themeElements>
    <a:clrScheme name="Universitaria Nuova Blu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Universitaria Nuova Blu">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Universitaria Nuova Blu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Universitaria Nuova Blu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Universitaria Nuova Blu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Universitaria Nuova Blu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2305</TotalTime>
  <Words>5118</Words>
  <Application>Microsoft Office PowerPoint</Application>
  <PresentationFormat>A4 (21x29,7 cm)</PresentationFormat>
  <Paragraphs>476</Paragraphs>
  <Slides>52</Slides>
  <Notes>3</Notes>
  <HiddenSlides>0</HiddenSlides>
  <MMClips>0</MMClips>
  <ScaleCrop>false</ScaleCrop>
  <HeadingPairs>
    <vt:vector size="4" baseType="variant">
      <vt:variant>
        <vt:lpstr>Tema</vt:lpstr>
      </vt:variant>
      <vt:variant>
        <vt:i4>1</vt:i4>
      </vt:variant>
      <vt:variant>
        <vt:lpstr>Titoli diapositive</vt:lpstr>
      </vt:variant>
      <vt:variant>
        <vt:i4>52</vt:i4>
      </vt:variant>
    </vt:vector>
  </HeadingPairs>
  <TitlesOfParts>
    <vt:vector size="53" baseType="lpstr">
      <vt:lpstr>Universitaria Nuova Blu</vt:lpstr>
      <vt:lpstr>Cascading Style Sheets</vt:lpstr>
      <vt:lpstr>Notes to the English Version</vt:lpstr>
      <vt:lpstr>Cross-Browser Compatibility  Standards and Quirks mode</vt:lpstr>
      <vt:lpstr>The Style Sheets</vt:lpstr>
      <vt:lpstr>Multiple Style Sheets</vt:lpstr>
      <vt:lpstr>Multiple Style Sheets  Media Types</vt:lpstr>
      <vt:lpstr>Multiple Style Sheets  Alternative Style Sheets</vt:lpstr>
      <vt:lpstr>Rules</vt:lpstr>
      <vt:lpstr>Rules Simple selectors</vt:lpstr>
      <vt:lpstr>Rules Attribute Selectors</vt:lpstr>
      <vt:lpstr>Rules Class Selectors</vt:lpstr>
      <vt:lpstr>Rules ID Selectors</vt:lpstr>
      <vt:lpstr>Rules Pseudo-classes</vt:lpstr>
      <vt:lpstr>Rules Pseudo-elements</vt:lpstr>
      <vt:lpstr>Rules Combination of selectors</vt:lpstr>
      <vt:lpstr>Style Properties Value Deduction</vt:lpstr>
      <vt:lpstr>Cascading</vt:lpstr>
      <vt:lpstr>Cascading Selection Rules</vt:lpstr>
      <vt:lpstr>Inheritance</vt:lpstr>
      <vt:lpstr>Basic Elements of CSS  Measure Units</vt:lpstr>
      <vt:lpstr>Basic Elements of CSS  Colors</vt:lpstr>
      <vt:lpstr>Basic Elements of CSS  Shortand Properties</vt:lpstr>
      <vt:lpstr>Borders</vt:lpstr>
      <vt:lpstr>Borders CSS Properties</vt:lpstr>
      <vt:lpstr>Background</vt:lpstr>
      <vt:lpstr>Background  CSS Properties</vt:lpstr>
      <vt:lpstr>Formatting characters</vt:lpstr>
      <vt:lpstr>Formatting paragraphs</vt:lpstr>
      <vt:lpstr>Lists</vt:lpstr>
      <vt:lpstr>Lists CSS Properties</vt:lpstr>
      <vt:lpstr>Box Model Control the Box Generation</vt:lpstr>
      <vt:lpstr>Box Model  Showing and Hiding Elements</vt:lpstr>
      <vt:lpstr>Box Model  Content Management</vt:lpstr>
      <vt:lpstr>Box Model Margins and Spaces</vt:lpstr>
      <vt:lpstr>Box Model Sizing</vt:lpstr>
      <vt:lpstr>Box Model Sizing Properties</vt:lpstr>
      <vt:lpstr>Box Model Positioning</vt:lpstr>
      <vt:lpstr>Box Model Positioning Properties</vt:lpstr>
      <vt:lpstr>Box Model Floats</vt:lpstr>
      <vt:lpstr>Box Model Floats Properties</vt:lpstr>
      <vt:lpstr>CSS Media Queries</vt:lpstr>
      <vt:lpstr>Responsive Design</vt:lpstr>
      <vt:lpstr>Responsive Design Example</vt:lpstr>
      <vt:lpstr>A Grid Layout with Floats</vt:lpstr>
      <vt:lpstr>A Grid Layout with Floats The rows</vt:lpstr>
      <vt:lpstr>A Grid Layout with Floats The columns</vt:lpstr>
      <vt:lpstr>A Grid Layout with Floats Floats encapsulation</vt:lpstr>
      <vt:lpstr>A Grid Layout with Floats Example</vt:lpstr>
      <vt:lpstr>A Grid Layout with Floats Media queries</vt:lpstr>
      <vt:lpstr>Dynamic Content  Prefixes, suffixes, quotes and counters</vt:lpstr>
      <vt:lpstr>Other Properties</vt:lpstr>
      <vt:lpstr>Cross-Browser Compatibility  Reset Stylesheet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Giuseppe Della Penna</dc:creator>
  <cp:lastModifiedBy>Giuseppe Della Penna</cp:lastModifiedBy>
  <cp:revision>83</cp:revision>
  <dcterms:created xsi:type="dcterms:W3CDTF">2006-10-30T10:58:52Z</dcterms:created>
  <dcterms:modified xsi:type="dcterms:W3CDTF">2013-05-09T09:32:34Z</dcterms:modified>
</cp:coreProperties>
</file>