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3" r:id="rId1"/>
  </p:sldMasterIdLst>
  <p:notesMasterIdLst>
    <p:notesMasterId r:id="rId45"/>
  </p:notesMasterIdLst>
  <p:handoutMasterIdLst>
    <p:handoutMasterId r:id="rId46"/>
  </p:handoutMasterIdLst>
  <p:sldIdLst>
    <p:sldId id="256" r:id="rId2"/>
    <p:sldId id="286" r:id="rId3"/>
    <p:sldId id="257" r:id="rId4"/>
    <p:sldId id="258" r:id="rId5"/>
    <p:sldId id="259" r:id="rId6"/>
    <p:sldId id="260" r:id="rId7"/>
    <p:sldId id="274" r:id="rId8"/>
    <p:sldId id="261" r:id="rId9"/>
    <p:sldId id="262" r:id="rId10"/>
    <p:sldId id="263" r:id="rId11"/>
    <p:sldId id="264" r:id="rId12"/>
    <p:sldId id="269" r:id="rId13"/>
    <p:sldId id="268" r:id="rId14"/>
    <p:sldId id="270" r:id="rId15"/>
    <p:sldId id="267" r:id="rId16"/>
    <p:sldId id="271" r:id="rId17"/>
    <p:sldId id="265" r:id="rId18"/>
    <p:sldId id="272" r:id="rId19"/>
    <p:sldId id="266" r:id="rId20"/>
    <p:sldId id="273" r:id="rId21"/>
    <p:sldId id="276" r:id="rId22"/>
    <p:sldId id="278" r:id="rId23"/>
    <p:sldId id="280" r:id="rId24"/>
    <p:sldId id="281" r:id="rId25"/>
    <p:sldId id="279" r:id="rId26"/>
    <p:sldId id="277" r:id="rId27"/>
    <p:sldId id="282" r:id="rId28"/>
    <p:sldId id="283" r:id="rId29"/>
    <p:sldId id="284" r:id="rId30"/>
    <p:sldId id="285" r:id="rId31"/>
    <p:sldId id="288" r:id="rId32"/>
    <p:sldId id="289" r:id="rId33"/>
    <p:sldId id="290" r:id="rId34"/>
    <p:sldId id="291" r:id="rId35"/>
    <p:sldId id="292" r:id="rId36"/>
    <p:sldId id="293" r:id="rId37"/>
    <p:sldId id="294" r:id="rId38"/>
    <p:sldId id="297" r:id="rId39"/>
    <p:sldId id="295" r:id="rId40"/>
    <p:sldId id="296" r:id="rId41"/>
    <p:sldId id="298" r:id="rId42"/>
    <p:sldId id="299" r:id="rId43"/>
    <p:sldId id="275" r:id="rId44"/>
  </p:sldIdLst>
  <p:sldSz cx="9906000" cy="6858000" type="A4"/>
  <p:notesSz cx="7099300" cy="10234613"/>
  <p:defaultTextStyle>
    <a:defPPr>
      <a:defRPr lang="en-US"/>
    </a:defPPr>
    <a:lvl1pPr algn="l" rtl="0" eaLnBrk="0" fontAlgn="base" hangingPunct="0">
      <a:spcBef>
        <a:spcPct val="0"/>
      </a:spcBef>
      <a:spcAft>
        <a:spcPct val="0"/>
      </a:spcAft>
      <a:defRPr sz="2400" kern="1200">
        <a:solidFill>
          <a:schemeClr val="bg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bg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bg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bg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bg1"/>
        </a:solidFill>
        <a:latin typeface="Times New Roman" pitchFamily="18" charset="0"/>
        <a:ea typeface="+mn-ea"/>
        <a:cs typeface="+mn-cs"/>
      </a:defRPr>
    </a:lvl5pPr>
    <a:lvl6pPr marL="2286000" algn="l" defTabSz="914400" rtl="0" eaLnBrk="1" latinLnBrk="0" hangingPunct="1">
      <a:defRPr sz="2400" kern="1200">
        <a:solidFill>
          <a:schemeClr val="bg1"/>
        </a:solidFill>
        <a:latin typeface="Times New Roman" pitchFamily="18" charset="0"/>
        <a:ea typeface="+mn-ea"/>
        <a:cs typeface="+mn-cs"/>
      </a:defRPr>
    </a:lvl6pPr>
    <a:lvl7pPr marL="2743200" algn="l" defTabSz="914400" rtl="0" eaLnBrk="1" latinLnBrk="0" hangingPunct="1">
      <a:defRPr sz="2400" kern="1200">
        <a:solidFill>
          <a:schemeClr val="bg1"/>
        </a:solidFill>
        <a:latin typeface="Times New Roman" pitchFamily="18" charset="0"/>
        <a:ea typeface="+mn-ea"/>
        <a:cs typeface="+mn-cs"/>
      </a:defRPr>
    </a:lvl7pPr>
    <a:lvl8pPr marL="3200400" algn="l" defTabSz="914400" rtl="0" eaLnBrk="1" latinLnBrk="0" hangingPunct="1">
      <a:defRPr sz="2400" kern="1200">
        <a:solidFill>
          <a:schemeClr val="bg1"/>
        </a:solidFill>
        <a:latin typeface="Times New Roman" pitchFamily="18" charset="0"/>
        <a:ea typeface="+mn-ea"/>
        <a:cs typeface="+mn-cs"/>
      </a:defRPr>
    </a:lvl8pPr>
    <a:lvl9pPr marL="3657600" algn="l" defTabSz="914400" rtl="0" eaLnBrk="1" latinLnBrk="0" hangingPunct="1">
      <a:defRPr sz="2400" kern="1200">
        <a:solidFill>
          <a:schemeClr val="bg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72" autoAdjust="0"/>
    <p:restoredTop sz="94718" autoAdjust="0"/>
  </p:normalViewPr>
  <p:slideViewPr>
    <p:cSldViewPr>
      <p:cViewPr varScale="1">
        <p:scale>
          <a:sx n="101" d="100"/>
          <a:sy n="101" d="100"/>
        </p:scale>
        <p:origin x="1092" y="96"/>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eaLnBrk="1" hangingPunct="1">
              <a:defRPr sz="1300">
                <a:solidFill>
                  <a:schemeClr val="tx1"/>
                </a:solidFill>
                <a:latin typeface="Arial" charset="0"/>
              </a:defRPr>
            </a:lvl1pPr>
          </a:lstStyle>
          <a:p>
            <a:pPr>
              <a:defRPr/>
            </a:pPr>
            <a:endParaRPr lang="it-IT"/>
          </a:p>
        </p:txBody>
      </p:sp>
      <p:sp>
        <p:nvSpPr>
          <p:cNvPr id="19459" name="Rectangle 3"/>
          <p:cNvSpPr>
            <a:spLocks noGrp="1" noChangeArrowheads="1"/>
          </p:cNvSpPr>
          <p:nvPr>
            <p:ph type="dt" sz="quarter" idx="1"/>
          </p:nvPr>
        </p:nvSpPr>
        <p:spPr bwMode="auto">
          <a:xfrm>
            <a:off x="4021294"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eaLnBrk="1" hangingPunct="1">
              <a:defRPr sz="1300">
                <a:solidFill>
                  <a:schemeClr val="tx1"/>
                </a:solidFill>
                <a:latin typeface="Arial" charset="0"/>
              </a:defRPr>
            </a:lvl1pPr>
          </a:lstStyle>
          <a:p>
            <a:pPr>
              <a:defRPr/>
            </a:pPr>
            <a:endParaRPr lang="it-IT"/>
          </a:p>
        </p:txBody>
      </p:sp>
      <p:sp>
        <p:nvSpPr>
          <p:cNvPr id="19460" name="Rectangle 4"/>
          <p:cNvSpPr>
            <a:spLocks noGrp="1" noChangeArrowheads="1"/>
          </p:cNvSpPr>
          <p:nvPr>
            <p:ph type="ftr" sz="quarter" idx="2"/>
          </p:nvPr>
        </p:nvSpPr>
        <p:spPr bwMode="auto">
          <a:xfrm>
            <a:off x="0"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eaLnBrk="1" hangingPunct="1">
              <a:defRPr sz="1300">
                <a:solidFill>
                  <a:schemeClr val="tx1"/>
                </a:solidFill>
                <a:latin typeface="Arial" charset="0"/>
              </a:defRPr>
            </a:lvl1pPr>
          </a:lstStyle>
          <a:p>
            <a:pPr>
              <a:defRPr/>
            </a:pPr>
            <a:endParaRPr lang="it-IT"/>
          </a:p>
        </p:txBody>
      </p:sp>
      <p:sp>
        <p:nvSpPr>
          <p:cNvPr id="19461" name="Rectangle 5"/>
          <p:cNvSpPr>
            <a:spLocks noGrp="1" noChangeArrowheads="1"/>
          </p:cNvSpPr>
          <p:nvPr>
            <p:ph type="sldNum" sz="quarter" idx="3"/>
          </p:nvPr>
        </p:nvSpPr>
        <p:spPr bwMode="auto">
          <a:xfrm>
            <a:off x="4021294"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eaLnBrk="1" hangingPunct="1">
              <a:defRPr sz="1300">
                <a:solidFill>
                  <a:schemeClr val="tx1"/>
                </a:solidFill>
                <a:latin typeface="Arial" charset="0"/>
              </a:defRPr>
            </a:lvl1pPr>
          </a:lstStyle>
          <a:p>
            <a:pPr>
              <a:defRPr/>
            </a:pPr>
            <a:fld id="{3CED1E05-7298-468B-8A81-A24FA2F61099}" type="slidenum">
              <a:rPr lang="it-IT"/>
              <a:pPr>
                <a:defRPr/>
              </a:pPr>
              <a:t>‹N›</a:t>
            </a:fld>
            <a:endParaRPr lang="it-IT"/>
          </a:p>
        </p:txBody>
      </p:sp>
    </p:spTree>
    <p:extLst>
      <p:ext uri="{BB962C8B-B14F-4D97-AF65-F5344CB8AC3E}">
        <p14:creationId xmlns:p14="http://schemas.microsoft.com/office/powerpoint/2010/main" val="23374172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eaLnBrk="1" hangingPunct="1">
              <a:defRPr sz="1300">
                <a:solidFill>
                  <a:schemeClr val="tx1"/>
                </a:solidFill>
                <a:latin typeface="Arial" charset="0"/>
              </a:defRPr>
            </a:lvl1pPr>
          </a:lstStyle>
          <a:p>
            <a:pPr>
              <a:defRPr/>
            </a:pPr>
            <a:endParaRPr lang="it-IT"/>
          </a:p>
        </p:txBody>
      </p:sp>
      <p:sp>
        <p:nvSpPr>
          <p:cNvPr id="20483" name="Rectangle 3"/>
          <p:cNvSpPr>
            <a:spLocks noGrp="1" noChangeArrowheads="1"/>
          </p:cNvSpPr>
          <p:nvPr>
            <p:ph type="dt" idx="1"/>
          </p:nvPr>
        </p:nvSpPr>
        <p:spPr bwMode="auto">
          <a:xfrm>
            <a:off x="4021294"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eaLnBrk="1" hangingPunct="1">
              <a:defRPr sz="1300">
                <a:solidFill>
                  <a:schemeClr val="tx1"/>
                </a:solidFill>
                <a:latin typeface="Arial" charset="0"/>
              </a:defRPr>
            </a:lvl1pPr>
          </a:lstStyle>
          <a:p>
            <a:pPr>
              <a:defRPr/>
            </a:pPr>
            <a:endParaRPr lang="it-IT"/>
          </a:p>
        </p:txBody>
      </p:sp>
      <p:sp>
        <p:nvSpPr>
          <p:cNvPr id="33796" name="Rectangle 4"/>
          <p:cNvSpPr>
            <a:spLocks noGrp="1" noRot="1" noChangeAspect="1" noChangeArrowheads="1" noTextEdit="1"/>
          </p:cNvSpPr>
          <p:nvPr>
            <p:ph type="sldImg" idx="2"/>
          </p:nvPr>
        </p:nvSpPr>
        <p:spPr bwMode="auto">
          <a:xfrm>
            <a:off x="779463" y="768350"/>
            <a:ext cx="5540375" cy="3836988"/>
          </a:xfrm>
          <a:prstGeom prst="rect">
            <a:avLst/>
          </a:prstGeom>
          <a:noFill/>
          <a:ln w="9525">
            <a:solidFill>
              <a:srgbClr val="000000"/>
            </a:solidFill>
            <a:miter lim="800000"/>
            <a:headEnd/>
            <a:tailEnd/>
          </a:ln>
        </p:spPr>
      </p:sp>
      <p:sp>
        <p:nvSpPr>
          <p:cNvPr id="20485" name="Rectangle 5"/>
          <p:cNvSpPr>
            <a:spLocks noGrp="1" noChangeArrowheads="1"/>
          </p:cNvSpPr>
          <p:nvPr>
            <p:ph type="body" sz="quarter" idx="3"/>
          </p:nvPr>
        </p:nvSpPr>
        <p:spPr bwMode="auto">
          <a:xfrm>
            <a:off x="709930" y="4861441"/>
            <a:ext cx="5679440" cy="4605576"/>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it-IT" noProof="0" smtClean="0"/>
              <a:t>Fare clic per modificare gli stili del testo dello schema</a:t>
            </a:r>
          </a:p>
          <a:p>
            <a:pPr lvl="1"/>
            <a:r>
              <a:rPr lang="it-IT" noProof="0" smtClean="0"/>
              <a:t>Secondo livello</a:t>
            </a:r>
          </a:p>
          <a:p>
            <a:pPr lvl="2"/>
            <a:r>
              <a:rPr lang="it-IT" noProof="0" smtClean="0"/>
              <a:t>Terzo livello</a:t>
            </a:r>
          </a:p>
          <a:p>
            <a:pPr lvl="3"/>
            <a:r>
              <a:rPr lang="it-IT" noProof="0" smtClean="0"/>
              <a:t>Quarto livello</a:t>
            </a:r>
          </a:p>
          <a:p>
            <a:pPr lvl="4"/>
            <a:r>
              <a:rPr lang="it-IT" noProof="0" smtClean="0"/>
              <a:t>Quinto livello</a:t>
            </a:r>
          </a:p>
        </p:txBody>
      </p:sp>
      <p:sp>
        <p:nvSpPr>
          <p:cNvPr id="20486" name="Rectangle 6"/>
          <p:cNvSpPr>
            <a:spLocks noGrp="1" noChangeArrowheads="1"/>
          </p:cNvSpPr>
          <p:nvPr>
            <p:ph type="ftr" sz="quarter" idx="4"/>
          </p:nvPr>
        </p:nvSpPr>
        <p:spPr bwMode="auto">
          <a:xfrm>
            <a:off x="0"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eaLnBrk="1" hangingPunct="1">
              <a:defRPr sz="1300">
                <a:solidFill>
                  <a:schemeClr val="tx1"/>
                </a:solidFill>
                <a:latin typeface="Arial" charset="0"/>
              </a:defRPr>
            </a:lvl1pPr>
          </a:lstStyle>
          <a:p>
            <a:pPr>
              <a:defRPr/>
            </a:pPr>
            <a:endParaRPr lang="it-IT"/>
          </a:p>
        </p:txBody>
      </p:sp>
      <p:sp>
        <p:nvSpPr>
          <p:cNvPr id="20487" name="Rectangle 7"/>
          <p:cNvSpPr>
            <a:spLocks noGrp="1" noChangeArrowheads="1"/>
          </p:cNvSpPr>
          <p:nvPr>
            <p:ph type="sldNum" sz="quarter" idx="5"/>
          </p:nvPr>
        </p:nvSpPr>
        <p:spPr bwMode="auto">
          <a:xfrm>
            <a:off x="4021294"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eaLnBrk="1" hangingPunct="1">
              <a:defRPr sz="1300">
                <a:solidFill>
                  <a:schemeClr val="tx1"/>
                </a:solidFill>
                <a:latin typeface="Arial" charset="0"/>
              </a:defRPr>
            </a:lvl1pPr>
          </a:lstStyle>
          <a:p>
            <a:pPr>
              <a:defRPr/>
            </a:pPr>
            <a:fld id="{2DF629FB-5A09-45C7-A65E-E841B8F938FD}" type="slidenum">
              <a:rPr lang="it-IT"/>
              <a:pPr>
                <a:defRPr/>
              </a:pPr>
              <a:t>‹N›</a:t>
            </a:fld>
            <a:endParaRPr lang="it-IT"/>
          </a:p>
        </p:txBody>
      </p:sp>
    </p:spTree>
    <p:extLst>
      <p:ext uri="{BB962C8B-B14F-4D97-AF65-F5344CB8AC3E}">
        <p14:creationId xmlns:p14="http://schemas.microsoft.com/office/powerpoint/2010/main" val="39572723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A52BF8E7-7026-4574-80EA-B1FDCB0BCC6E}" type="slidenum">
              <a:rPr lang="it-IT" smtClean="0"/>
              <a:pPr/>
              <a:t>1</a:t>
            </a:fld>
            <a:endParaRPr lang="it-IT" smtClean="0"/>
          </a:p>
        </p:txBody>
      </p:sp>
      <p:sp>
        <p:nvSpPr>
          <p:cNvPr id="34819" name="Rectangle 2"/>
          <p:cNvSpPr>
            <a:spLocks noGrp="1" noRot="1" noChangeAspect="1" noChangeArrowheads="1" noTextEdit="1"/>
          </p:cNvSpPr>
          <p:nvPr>
            <p:ph type="sldImg"/>
          </p:nvPr>
        </p:nvSpPr>
        <p:spPr>
          <a:xfrm>
            <a:off x="779463" y="768350"/>
            <a:ext cx="5540375" cy="3836988"/>
          </a:xfrm>
          <a:ln/>
        </p:spPr>
      </p:sp>
      <p:sp>
        <p:nvSpPr>
          <p:cNvPr id="34820" name="Rectangle 3"/>
          <p:cNvSpPr>
            <a:spLocks noGrp="1" noChangeArrowheads="1"/>
          </p:cNvSpPr>
          <p:nvPr>
            <p:ph type="body" idx="1"/>
          </p:nvPr>
        </p:nvSpPr>
        <p:spPr>
          <a:noFill/>
          <a:ln/>
        </p:spPr>
        <p:txBody>
          <a:bodyPr/>
          <a:lstStyle/>
          <a:p>
            <a:pPr eaLnBrk="1" hangingPunct="1"/>
            <a:endParaRPr lang="it-IT" smtClean="0"/>
          </a:p>
        </p:txBody>
      </p:sp>
    </p:spTree>
    <p:extLst>
      <p:ext uri="{BB962C8B-B14F-4D97-AF65-F5344CB8AC3E}">
        <p14:creationId xmlns:p14="http://schemas.microsoft.com/office/powerpoint/2010/main" val="33142224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4" name="Rectangle 4"/>
          <p:cNvSpPr>
            <a:spLocks noChangeArrowheads="1"/>
          </p:cNvSpPr>
          <p:nvPr/>
        </p:nvSpPr>
        <p:spPr bwMode="auto">
          <a:xfrm rot="5400000">
            <a:off x="-3391165" y="3391165"/>
            <a:ext cx="6858000" cy="75671"/>
          </a:xfrm>
          <a:prstGeom prst="rect">
            <a:avLst/>
          </a:prstGeom>
          <a:gradFill rotWithShape="0">
            <a:gsLst>
              <a:gs pos="0">
                <a:schemeClr val="tx2"/>
              </a:gs>
              <a:gs pos="100000">
                <a:schemeClr val="tx2">
                  <a:gamma/>
                  <a:tint val="20000"/>
                  <a:invGamma/>
                </a:schemeClr>
              </a:gs>
            </a:gsLst>
            <a:lin ang="5400000" scaled="1"/>
          </a:gradFill>
          <a:ln w="9525">
            <a:noFill/>
            <a:miter lim="800000"/>
            <a:headEnd/>
            <a:tailEnd/>
          </a:ln>
          <a:effectLst/>
        </p:spPr>
        <p:txBody>
          <a:bodyPr wrap="none" anchor="ctr"/>
          <a:lstStyle/>
          <a:p>
            <a:pPr>
              <a:defRPr/>
            </a:pPr>
            <a:endParaRPr lang="it-IT"/>
          </a:p>
        </p:txBody>
      </p:sp>
      <p:sp>
        <p:nvSpPr>
          <p:cNvPr id="5" name="Rectangle 5"/>
          <p:cNvSpPr>
            <a:spLocks noChangeArrowheads="1"/>
          </p:cNvSpPr>
          <p:nvPr/>
        </p:nvSpPr>
        <p:spPr bwMode="auto">
          <a:xfrm rot="5400000">
            <a:off x="-3196828" y="3391165"/>
            <a:ext cx="6858000" cy="75671"/>
          </a:xfrm>
          <a:prstGeom prst="rect">
            <a:avLst/>
          </a:prstGeom>
          <a:gradFill rotWithShape="0">
            <a:gsLst>
              <a:gs pos="0">
                <a:schemeClr val="tx2"/>
              </a:gs>
              <a:gs pos="100000">
                <a:schemeClr val="tx2">
                  <a:gamma/>
                  <a:tint val="20000"/>
                  <a:invGamma/>
                </a:schemeClr>
              </a:gs>
            </a:gsLst>
            <a:lin ang="5400000" scaled="1"/>
          </a:gradFill>
          <a:ln w="9525">
            <a:noFill/>
            <a:miter lim="800000"/>
            <a:headEnd/>
            <a:tailEnd/>
          </a:ln>
          <a:effectLst/>
        </p:spPr>
        <p:txBody>
          <a:bodyPr wrap="none" anchor="ctr"/>
          <a:lstStyle/>
          <a:p>
            <a:pPr>
              <a:defRPr/>
            </a:pPr>
            <a:endParaRPr lang="it-IT"/>
          </a:p>
        </p:txBody>
      </p:sp>
      <p:sp>
        <p:nvSpPr>
          <p:cNvPr id="6" name="Rectangle 6"/>
          <p:cNvSpPr>
            <a:spLocks noChangeArrowheads="1"/>
          </p:cNvSpPr>
          <p:nvPr/>
        </p:nvSpPr>
        <p:spPr bwMode="auto">
          <a:xfrm>
            <a:off x="0" y="0"/>
            <a:ext cx="9906000" cy="509588"/>
          </a:xfrm>
          <a:prstGeom prst="rect">
            <a:avLst/>
          </a:prstGeom>
          <a:gradFill rotWithShape="0">
            <a:gsLst>
              <a:gs pos="0">
                <a:schemeClr val="tx2"/>
              </a:gs>
              <a:gs pos="100000">
                <a:schemeClr val="tx2">
                  <a:gamma/>
                  <a:tint val="20000"/>
                  <a:invGamma/>
                </a:schemeClr>
              </a:gs>
            </a:gsLst>
            <a:lin ang="2700000" scaled="1"/>
          </a:gradFill>
          <a:ln w="9525">
            <a:noFill/>
            <a:miter lim="800000"/>
            <a:headEnd/>
            <a:tailEnd/>
          </a:ln>
          <a:effectLst/>
        </p:spPr>
        <p:txBody>
          <a:bodyPr wrap="none" anchor="ctr"/>
          <a:lstStyle/>
          <a:p>
            <a:pPr>
              <a:defRPr/>
            </a:pPr>
            <a:endParaRPr lang="it-IT"/>
          </a:p>
        </p:txBody>
      </p:sp>
      <p:sp>
        <p:nvSpPr>
          <p:cNvPr id="7" name="Rectangle 7"/>
          <p:cNvSpPr>
            <a:spLocks noChangeArrowheads="1"/>
          </p:cNvSpPr>
          <p:nvPr/>
        </p:nvSpPr>
        <p:spPr bwMode="auto">
          <a:xfrm>
            <a:off x="0" y="1412875"/>
            <a:ext cx="9906000" cy="71438"/>
          </a:xfrm>
          <a:prstGeom prst="rect">
            <a:avLst/>
          </a:prstGeom>
          <a:gradFill rotWithShape="0">
            <a:gsLst>
              <a:gs pos="0">
                <a:schemeClr val="tx2"/>
              </a:gs>
              <a:gs pos="100000">
                <a:schemeClr val="tx2">
                  <a:gamma/>
                  <a:tint val="20000"/>
                  <a:invGamma/>
                </a:schemeClr>
              </a:gs>
            </a:gsLst>
            <a:lin ang="0" scaled="1"/>
          </a:gradFill>
          <a:ln w="9525">
            <a:noFill/>
            <a:miter lim="800000"/>
            <a:headEnd/>
            <a:tailEnd/>
          </a:ln>
          <a:effectLst/>
        </p:spPr>
        <p:txBody>
          <a:bodyPr wrap="none" anchor="ctr"/>
          <a:lstStyle/>
          <a:p>
            <a:pPr>
              <a:defRPr/>
            </a:pPr>
            <a:endParaRPr lang="it-IT"/>
          </a:p>
        </p:txBody>
      </p:sp>
      <p:pic>
        <p:nvPicPr>
          <p:cNvPr id="8" name="Picture 8" descr="ste50tra"/>
          <p:cNvPicPr>
            <a:picLocks noChangeAspect="1" noChangeArrowheads="1"/>
          </p:cNvPicPr>
          <p:nvPr/>
        </p:nvPicPr>
        <p:blipFill>
          <a:blip r:embed="rId2" cstate="print"/>
          <a:srcRect/>
          <a:stretch>
            <a:fillRect/>
          </a:stretch>
        </p:blipFill>
        <p:spPr bwMode="auto">
          <a:xfrm>
            <a:off x="259690" y="44450"/>
            <a:ext cx="325040" cy="393700"/>
          </a:xfrm>
          <a:prstGeom prst="rect">
            <a:avLst/>
          </a:prstGeom>
          <a:noFill/>
          <a:ln w="9525">
            <a:noFill/>
            <a:miter lim="800000"/>
            <a:headEnd/>
            <a:tailEnd/>
          </a:ln>
        </p:spPr>
      </p:pic>
      <p:sp>
        <p:nvSpPr>
          <p:cNvPr id="9" name="Rectangle 9"/>
          <p:cNvSpPr>
            <a:spLocks noChangeArrowheads="1"/>
          </p:cNvSpPr>
          <p:nvPr/>
        </p:nvSpPr>
        <p:spPr bwMode="auto">
          <a:xfrm>
            <a:off x="0" y="6348414"/>
            <a:ext cx="9906000" cy="509587"/>
          </a:xfrm>
          <a:prstGeom prst="rect">
            <a:avLst/>
          </a:prstGeom>
          <a:gradFill rotWithShape="0">
            <a:gsLst>
              <a:gs pos="0">
                <a:schemeClr val="tx2"/>
              </a:gs>
              <a:gs pos="100000">
                <a:schemeClr val="tx2">
                  <a:gamma/>
                  <a:tint val="20000"/>
                  <a:invGamma/>
                </a:schemeClr>
              </a:gs>
            </a:gsLst>
            <a:lin ang="2700000" scaled="1"/>
          </a:gradFill>
          <a:ln w="9525">
            <a:noFill/>
            <a:miter lim="800000"/>
            <a:headEnd/>
            <a:tailEnd/>
          </a:ln>
          <a:effectLst/>
        </p:spPr>
        <p:txBody>
          <a:bodyPr wrap="none" anchor="ctr"/>
          <a:lstStyle/>
          <a:p>
            <a:pPr>
              <a:defRPr/>
            </a:pPr>
            <a:endParaRPr lang="it-IT"/>
          </a:p>
        </p:txBody>
      </p:sp>
      <p:sp>
        <p:nvSpPr>
          <p:cNvPr id="10" name="Rectangle 10"/>
          <p:cNvSpPr>
            <a:spLocks noChangeArrowheads="1"/>
          </p:cNvSpPr>
          <p:nvPr/>
        </p:nvSpPr>
        <p:spPr bwMode="auto">
          <a:xfrm rot="5400000">
            <a:off x="-3294856" y="3391165"/>
            <a:ext cx="6858000" cy="75671"/>
          </a:xfrm>
          <a:prstGeom prst="rect">
            <a:avLst/>
          </a:prstGeom>
          <a:gradFill rotWithShape="0">
            <a:gsLst>
              <a:gs pos="0">
                <a:schemeClr val="tx2"/>
              </a:gs>
              <a:gs pos="100000">
                <a:schemeClr val="tx2">
                  <a:gamma/>
                  <a:tint val="20000"/>
                  <a:invGamma/>
                </a:schemeClr>
              </a:gs>
            </a:gsLst>
            <a:lin ang="5400000" scaled="1"/>
          </a:gradFill>
          <a:ln w="9525">
            <a:noFill/>
            <a:miter lim="800000"/>
            <a:headEnd/>
            <a:tailEnd/>
          </a:ln>
          <a:effectLst/>
        </p:spPr>
        <p:txBody>
          <a:bodyPr wrap="none" anchor="ctr"/>
          <a:lstStyle/>
          <a:p>
            <a:pPr>
              <a:defRPr/>
            </a:pPr>
            <a:endParaRPr lang="it-IT"/>
          </a:p>
        </p:txBody>
      </p:sp>
      <p:sp>
        <p:nvSpPr>
          <p:cNvPr id="11" name="Rectangle 11"/>
          <p:cNvSpPr>
            <a:spLocks noChangeArrowheads="1"/>
          </p:cNvSpPr>
          <p:nvPr/>
        </p:nvSpPr>
        <p:spPr bwMode="auto">
          <a:xfrm>
            <a:off x="2067190" y="2708276"/>
            <a:ext cx="7097581" cy="73025"/>
          </a:xfrm>
          <a:prstGeom prst="rect">
            <a:avLst/>
          </a:prstGeom>
          <a:gradFill rotWithShape="0">
            <a:gsLst>
              <a:gs pos="0">
                <a:schemeClr val="tx2"/>
              </a:gs>
              <a:gs pos="100000">
                <a:schemeClr val="tx2">
                  <a:gamma/>
                  <a:tint val="20000"/>
                  <a:invGamma/>
                </a:schemeClr>
              </a:gs>
            </a:gsLst>
            <a:lin ang="0" scaled="1"/>
          </a:gradFill>
          <a:ln w="9525">
            <a:noFill/>
            <a:miter lim="800000"/>
            <a:headEnd/>
            <a:tailEnd/>
          </a:ln>
          <a:effectLst/>
        </p:spPr>
        <p:txBody>
          <a:bodyPr wrap="none" anchor="ctr"/>
          <a:lstStyle/>
          <a:p>
            <a:pPr>
              <a:defRPr/>
            </a:pPr>
            <a:endParaRPr lang="it-IT"/>
          </a:p>
        </p:txBody>
      </p:sp>
      <p:sp>
        <p:nvSpPr>
          <p:cNvPr id="12" name="Text Box 13"/>
          <p:cNvSpPr txBox="1">
            <a:spLocks noChangeArrowheads="1"/>
          </p:cNvSpPr>
          <p:nvPr/>
        </p:nvSpPr>
        <p:spPr bwMode="auto">
          <a:xfrm>
            <a:off x="584729" y="73025"/>
            <a:ext cx="1836738" cy="336550"/>
          </a:xfrm>
          <a:prstGeom prst="rect">
            <a:avLst/>
          </a:prstGeom>
          <a:noFill/>
          <a:ln w="9525">
            <a:noFill/>
            <a:miter lim="800000"/>
            <a:headEnd/>
            <a:tailEnd/>
          </a:ln>
          <a:effectLst/>
        </p:spPr>
        <p:txBody>
          <a:bodyPr>
            <a:spAutoFit/>
          </a:bodyPr>
          <a:lstStyle/>
          <a:p>
            <a:pPr eaLnBrk="1" hangingPunct="1">
              <a:spcBef>
                <a:spcPct val="50000"/>
              </a:spcBef>
              <a:defRPr/>
            </a:pPr>
            <a:r>
              <a:rPr lang="en-US" sz="800" b="1">
                <a:solidFill>
                  <a:schemeClr val="accent1"/>
                </a:solidFill>
                <a:latin typeface="Trebuchet MS" pitchFamily="34" charset="0"/>
              </a:rPr>
              <a:t>University of L’Aquila</a:t>
            </a:r>
            <a:br>
              <a:rPr lang="en-US" sz="800" b="1">
                <a:solidFill>
                  <a:schemeClr val="accent1"/>
                </a:solidFill>
                <a:latin typeface="Trebuchet MS" pitchFamily="34" charset="0"/>
              </a:rPr>
            </a:br>
            <a:r>
              <a:rPr lang="en-US" sz="800" b="1">
                <a:solidFill>
                  <a:schemeClr val="accent1"/>
                </a:solidFill>
                <a:latin typeface="Trebuchet MS" pitchFamily="34" charset="0"/>
              </a:rPr>
              <a:t>Computer Science Department</a:t>
            </a:r>
          </a:p>
        </p:txBody>
      </p:sp>
      <p:sp>
        <p:nvSpPr>
          <p:cNvPr id="14338" name="Rectangle 2"/>
          <p:cNvSpPr>
            <a:spLocks noGrp="1" noChangeArrowheads="1"/>
          </p:cNvSpPr>
          <p:nvPr>
            <p:ph type="ctrTitle" sz="quarter"/>
          </p:nvPr>
        </p:nvSpPr>
        <p:spPr>
          <a:xfrm>
            <a:off x="844419" y="1524000"/>
            <a:ext cx="8318632" cy="1066800"/>
          </a:xfrm>
        </p:spPr>
        <p:txBody>
          <a:bodyPr lIns="91440" tIns="45720" rIns="91440" bIns="45720" anchor="b">
            <a:spAutoFit/>
          </a:bodyPr>
          <a:lstStyle>
            <a:lvl1pPr algn="r">
              <a:defRPr sz="3200" b="1"/>
            </a:lvl1pPr>
          </a:lstStyle>
          <a:p>
            <a:r>
              <a:rPr lang="it-IT"/>
              <a:t>Fare clic per modificare lo stile del titolo dello schema</a:t>
            </a:r>
          </a:p>
        </p:txBody>
      </p:sp>
      <p:sp>
        <p:nvSpPr>
          <p:cNvPr id="14339" name="Rectangle 3"/>
          <p:cNvSpPr>
            <a:spLocks noGrp="1" noChangeArrowheads="1"/>
          </p:cNvSpPr>
          <p:nvPr>
            <p:ph type="subTitle" sz="quarter" idx="1"/>
          </p:nvPr>
        </p:nvSpPr>
        <p:spPr>
          <a:xfrm>
            <a:off x="3797300" y="2860676"/>
            <a:ext cx="5365750" cy="3387725"/>
          </a:xfrm>
        </p:spPr>
        <p:txBody>
          <a:bodyPr tIns="45720" bIns="45720" anchor="b"/>
          <a:lstStyle>
            <a:lvl1pPr marL="0" indent="0">
              <a:buFont typeface="Wingdings" pitchFamily="2" charset="2"/>
              <a:buNone/>
              <a:defRPr sz="2400"/>
            </a:lvl1pPr>
          </a:lstStyle>
          <a:p>
            <a:r>
              <a:rPr lang="it-IT"/>
              <a:t>Fare clic per modificare lo stile del sottotitolo dello schema</a:t>
            </a:r>
          </a:p>
        </p:txBody>
      </p:sp>
      <p:sp>
        <p:nvSpPr>
          <p:cNvPr id="13" name="Rectangle 12"/>
          <p:cNvSpPr>
            <a:spLocks noGrp="1" noChangeArrowheads="1"/>
          </p:cNvSpPr>
          <p:nvPr>
            <p:ph type="ftr" sz="quarter" idx="10"/>
          </p:nvPr>
        </p:nvSpPr>
        <p:spPr/>
        <p:txBody>
          <a:bodyPr/>
          <a:lstStyle>
            <a:lvl1pPr>
              <a:defRPr/>
            </a:lvl1pPr>
          </a:lstStyle>
          <a:p>
            <a:pPr>
              <a:defRPr/>
            </a:pPr>
            <a:r>
              <a:rPr lang="it-IT"/>
              <a:t>Java Servlets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6"/>
          <p:cNvSpPr>
            <a:spLocks noGrp="1" noChangeArrowheads="1"/>
          </p:cNvSpPr>
          <p:nvPr>
            <p:ph type="dt" sz="half" idx="10"/>
          </p:nvPr>
        </p:nvSpPr>
        <p:spPr>
          <a:ln/>
        </p:spPr>
        <p:txBody>
          <a:bodyPr/>
          <a:lstStyle>
            <a:lvl1pPr>
              <a:defRPr/>
            </a:lvl1pPr>
          </a:lstStyle>
          <a:p>
            <a:pPr>
              <a:defRPr/>
            </a:pPr>
            <a:endParaRPr lang="it-IT"/>
          </a:p>
        </p:txBody>
      </p:sp>
      <p:sp>
        <p:nvSpPr>
          <p:cNvPr id="5" name="Rectangle 7"/>
          <p:cNvSpPr>
            <a:spLocks noGrp="1" noChangeArrowheads="1"/>
          </p:cNvSpPr>
          <p:nvPr>
            <p:ph type="sldNum" sz="quarter" idx="11"/>
          </p:nvPr>
        </p:nvSpPr>
        <p:spPr>
          <a:ln/>
        </p:spPr>
        <p:txBody>
          <a:bodyPr/>
          <a:lstStyle>
            <a:lvl1pPr>
              <a:defRPr/>
            </a:lvl1pPr>
          </a:lstStyle>
          <a:p>
            <a:pPr>
              <a:defRPr/>
            </a:pPr>
            <a:fld id="{18386940-AF0E-4A50-A114-C44B3142BBE7}" type="slidenum">
              <a:rPr lang="it-IT"/>
              <a:pPr>
                <a:defRPr/>
              </a:pPr>
              <a:t>‹N›</a:t>
            </a:fld>
            <a:endParaRPr lang="it-IT"/>
          </a:p>
        </p:txBody>
      </p:sp>
      <p:sp>
        <p:nvSpPr>
          <p:cNvPr id="6" name="Rectangle 14"/>
          <p:cNvSpPr>
            <a:spLocks noGrp="1" noChangeArrowheads="1"/>
          </p:cNvSpPr>
          <p:nvPr>
            <p:ph type="ftr" sz="quarter" idx="12"/>
          </p:nvPr>
        </p:nvSpPr>
        <p:spPr>
          <a:ln/>
        </p:spPr>
        <p:txBody>
          <a:bodyPr/>
          <a:lstStyle>
            <a:lvl1pPr>
              <a:defRPr/>
            </a:lvl1pPr>
          </a:lstStyle>
          <a:p>
            <a:pPr>
              <a:defRPr/>
            </a:pPr>
            <a:r>
              <a:rPr lang="it-IT"/>
              <a:t>Java Servlets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7393386" y="533400"/>
            <a:ext cx="2347515" cy="5976938"/>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350838" y="533400"/>
            <a:ext cx="6877447" cy="5976938"/>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6"/>
          <p:cNvSpPr>
            <a:spLocks noGrp="1" noChangeArrowheads="1"/>
          </p:cNvSpPr>
          <p:nvPr>
            <p:ph type="dt" sz="half" idx="10"/>
          </p:nvPr>
        </p:nvSpPr>
        <p:spPr>
          <a:ln/>
        </p:spPr>
        <p:txBody>
          <a:bodyPr/>
          <a:lstStyle>
            <a:lvl1pPr>
              <a:defRPr/>
            </a:lvl1pPr>
          </a:lstStyle>
          <a:p>
            <a:pPr>
              <a:defRPr/>
            </a:pPr>
            <a:endParaRPr lang="it-IT"/>
          </a:p>
        </p:txBody>
      </p:sp>
      <p:sp>
        <p:nvSpPr>
          <p:cNvPr id="5" name="Rectangle 7"/>
          <p:cNvSpPr>
            <a:spLocks noGrp="1" noChangeArrowheads="1"/>
          </p:cNvSpPr>
          <p:nvPr>
            <p:ph type="sldNum" sz="quarter" idx="11"/>
          </p:nvPr>
        </p:nvSpPr>
        <p:spPr>
          <a:ln/>
        </p:spPr>
        <p:txBody>
          <a:bodyPr/>
          <a:lstStyle>
            <a:lvl1pPr>
              <a:defRPr/>
            </a:lvl1pPr>
          </a:lstStyle>
          <a:p>
            <a:pPr>
              <a:defRPr/>
            </a:pPr>
            <a:fld id="{F6C1D76C-EEE8-4078-8EF0-13C7E5F4D0C4}" type="slidenum">
              <a:rPr lang="it-IT"/>
              <a:pPr>
                <a:defRPr/>
              </a:pPr>
              <a:t>‹N›</a:t>
            </a:fld>
            <a:endParaRPr lang="it-IT"/>
          </a:p>
        </p:txBody>
      </p:sp>
      <p:sp>
        <p:nvSpPr>
          <p:cNvPr id="6" name="Rectangle 14"/>
          <p:cNvSpPr>
            <a:spLocks noGrp="1" noChangeArrowheads="1"/>
          </p:cNvSpPr>
          <p:nvPr>
            <p:ph type="ftr" sz="quarter" idx="12"/>
          </p:nvPr>
        </p:nvSpPr>
        <p:spPr>
          <a:ln/>
        </p:spPr>
        <p:txBody>
          <a:bodyPr/>
          <a:lstStyle>
            <a:lvl1pPr>
              <a:defRPr/>
            </a:lvl1pPr>
          </a:lstStyle>
          <a:p>
            <a:pPr>
              <a:defRPr/>
            </a:pPr>
            <a:r>
              <a:rPr lang="it-IT"/>
              <a:t>Java Servlets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6"/>
          <p:cNvSpPr>
            <a:spLocks noGrp="1" noChangeArrowheads="1"/>
          </p:cNvSpPr>
          <p:nvPr>
            <p:ph type="dt" sz="half" idx="10"/>
          </p:nvPr>
        </p:nvSpPr>
        <p:spPr>
          <a:ln/>
        </p:spPr>
        <p:txBody>
          <a:bodyPr/>
          <a:lstStyle>
            <a:lvl1pPr>
              <a:defRPr/>
            </a:lvl1pPr>
          </a:lstStyle>
          <a:p>
            <a:pPr>
              <a:defRPr/>
            </a:pPr>
            <a:endParaRPr lang="it-IT"/>
          </a:p>
        </p:txBody>
      </p:sp>
      <p:sp>
        <p:nvSpPr>
          <p:cNvPr id="5" name="Rectangle 7"/>
          <p:cNvSpPr>
            <a:spLocks noGrp="1" noChangeArrowheads="1"/>
          </p:cNvSpPr>
          <p:nvPr>
            <p:ph type="sldNum" sz="quarter" idx="11"/>
          </p:nvPr>
        </p:nvSpPr>
        <p:spPr>
          <a:ln/>
        </p:spPr>
        <p:txBody>
          <a:bodyPr/>
          <a:lstStyle>
            <a:lvl1pPr>
              <a:defRPr/>
            </a:lvl1pPr>
          </a:lstStyle>
          <a:p>
            <a:pPr>
              <a:defRPr/>
            </a:pPr>
            <a:fld id="{24ACAF24-A8EC-41E5-AEB9-33E61B0655FC}" type="slidenum">
              <a:rPr lang="it-IT"/>
              <a:pPr>
                <a:defRPr/>
              </a:pPr>
              <a:t>‹N›</a:t>
            </a:fld>
            <a:endParaRPr lang="it-IT"/>
          </a:p>
        </p:txBody>
      </p:sp>
      <p:sp>
        <p:nvSpPr>
          <p:cNvPr id="6" name="Rectangle 14"/>
          <p:cNvSpPr>
            <a:spLocks noGrp="1" noChangeArrowheads="1"/>
          </p:cNvSpPr>
          <p:nvPr>
            <p:ph type="ftr" sz="quarter" idx="12"/>
          </p:nvPr>
        </p:nvSpPr>
        <p:spPr>
          <a:ln/>
        </p:spPr>
        <p:txBody>
          <a:bodyPr/>
          <a:lstStyle>
            <a:lvl1pPr>
              <a:defRPr/>
            </a:lvl1pPr>
          </a:lstStyle>
          <a:p>
            <a:pPr>
              <a:defRPr/>
            </a:pPr>
            <a:r>
              <a:rPr lang="it-IT"/>
              <a:t>Java Servlets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82506" y="4406901"/>
            <a:ext cx="84201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smtClean="0"/>
              <a:t>Fare clic per modificare stili del testo dello schema</a:t>
            </a:r>
          </a:p>
        </p:txBody>
      </p:sp>
      <p:sp>
        <p:nvSpPr>
          <p:cNvPr id="4" name="Rectangle 6"/>
          <p:cNvSpPr>
            <a:spLocks noGrp="1" noChangeArrowheads="1"/>
          </p:cNvSpPr>
          <p:nvPr>
            <p:ph type="dt" sz="half" idx="10"/>
          </p:nvPr>
        </p:nvSpPr>
        <p:spPr>
          <a:ln/>
        </p:spPr>
        <p:txBody>
          <a:bodyPr/>
          <a:lstStyle>
            <a:lvl1pPr>
              <a:defRPr/>
            </a:lvl1pPr>
          </a:lstStyle>
          <a:p>
            <a:pPr>
              <a:defRPr/>
            </a:pPr>
            <a:endParaRPr lang="it-IT"/>
          </a:p>
        </p:txBody>
      </p:sp>
      <p:sp>
        <p:nvSpPr>
          <p:cNvPr id="5" name="Rectangle 7"/>
          <p:cNvSpPr>
            <a:spLocks noGrp="1" noChangeArrowheads="1"/>
          </p:cNvSpPr>
          <p:nvPr>
            <p:ph type="sldNum" sz="quarter" idx="11"/>
          </p:nvPr>
        </p:nvSpPr>
        <p:spPr>
          <a:ln/>
        </p:spPr>
        <p:txBody>
          <a:bodyPr/>
          <a:lstStyle>
            <a:lvl1pPr>
              <a:defRPr/>
            </a:lvl1pPr>
          </a:lstStyle>
          <a:p>
            <a:pPr>
              <a:defRPr/>
            </a:pPr>
            <a:fld id="{C755A14A-83F1-4167-8648-C56C0311B902}" type="slidenum">
              <a:rPr lang="it-IT"/>
              <a:pPr>
                <a:defRPr/>
              </a:pPr>
              <a:t>‹N›</a:t>
            </a:fld>
            <a:endParaRPr lang="it-IT"/>
          </a:p>
        </p:txBody>
      </p:sp>
      <p:sp>
        <p:nvSpPr>
          <p:cNvPr id="6" name="Rectangle 14"/>
          <p:cNvSpPr>
            <a:spLocks noGrp="1" noChangeArrowheads="1"/>
          </p:cNvSpPr>
          <p:nvPr>
            <p:ph type="ftr" sz="quarter" idx="12"/>
          </p:nvPr>
        </p:nvSpPr>
        <p:spPr>
          <a:ln/>
        </p:spPr>
        <p:txBody>
          <a:bodyPr/>
          <a:lstStyle>
            <a:lvl1pPr>
              <a:defRPr/>
            </a:lvl1pPr>
          </a:lstStyle>
          <a:p>
            <a:pPr>
              <a:defRPr/>
            </a:pPr>
            <a:r>
              <a:rPr lang="it-IT"/>
              <a:t>Java Servlets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350837" y="1557338"/>
            <a:ext cx="4597004"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5112942" y="1557338"/>
            <a:ext cx="4598723"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Rectangle 6"/>
          <p:cNvSpPr>
            <a:spLocks noGrp="1" noChangeArrowheads="1"/>
          </p:cNvSpPr>
          <p:nvPr>
            <p:ph type="dt" sz="half" idx="10"/>
          </p:nvPr>
        </p:nvSpPr>
        <p:spPr>
          <a:ln/>
        </p:spPr>
        <p:txBody>
          <a:bodyPr/>
          <a:lstStyle>
            <a:lvl1pPr>
              <a:defRPr/>
            </a:lvl1pPr>
          </a:lstStyle>
          <a:p>
            <a:pPr>
              <a:defRPr/>
            </a:pPr>
            <a:endParaRPr lang="it-IT"/>
          </a:p>
        </p:txBody>
      </p:sp>
      <p:sp>
        <p:nvSpPr>
          <p:cNvPr id="6" name="Rectangle 7"/>
          <p:cNvSpPr>
            <a:spLocks noGrp="1" noChangeArrowheads="1"/>
          </p:cNvSpPr>
          <p:nvPr>
            <p:ph type="sldNum" sz="quarter" idx="11"/>
          </p:nvPr>
        </p:nvSpPr>
        <p:spPr>
          <a:ln/>
        </p:spPr>
        <p:txBody>
          <a:bodyPr/>
          <a:lstStyle>
            <a:lvl1pPr>
              <a:defRPr/>
            </a:lvl1pPr>
          </a:lstStyle>
          <a:p>
            <a:pPr>
              <a:defRPr/>
            </a:pPr>
            <a:fld id="{18382292-57E0-4F9B-8AFB-766C4E8861B7}" type="slidenum">
              <a:rPr lang="it-IT"/>
              <a:pPr>
                <a:defRPr/>
              </a:pPr>
              <a:t>‹N›</a:t>
            </a:fld>
            <a:endParaRPr lang="it-IT"/>
          </a:p>
        </p:txBody>
      </p:sp>
      <p:sp>
        <p:nvSpPr>
          <p:cNvPr id="7" name="Rectangle 14"/>
          <p:cNvSpPr>
            <a:spLocks noGrp="1" noChangeArrowheads="1"/>
          </p:cNvSpPr>
          <p:nvPr>
            <p:ph type="ftr" sz="quarter" idx="12"/>
          </p:nvPr>
        </p:nvSpPr>
        <p:spPr>
          <a:ln/>
        </p:spPr>
        <p:txBody>
          <a:bodyPr/>
          <a:lstStyle>
            <a:lvl1pPr>
              <a:defRPr/>
            </a:lvl1pPr>
          </a:lstStyle>
          <a:p>
            <a:pPr>
              <a:defRPr/>
            </a:pPr>
            <a:r>
              <a:rPr lang="it-IT"/>
              <a:t>Java Servlets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95300" y="274638"/>
            <a:ext cx="8915400" cy="1143000"/>
          </a:xfrm>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Rectangle 6"/>
          <p:cNvSpPr>
            <a:spLocks noGrp="1" noChangeArrowheads="1"/>
          </p:cNvSpPr>
          <p:nvPr>
            <p:ph type="dt" sz="half" idx="10"/>
          </p:nvPr>
        </p:nvSpPr>
        <p:spPr>
          <a:ln/>
        </p:spPr>
        <p:txBody>
          <a:bodyPr/>
          <a:lstStyle>
            <a:lvl1pPr>
              <a:defRPr/>
            </a:lvl1pPr>
          </a:lstStyle>
          <a:p>
            <a:pPr>
              <a:defRPr/>
            </a:pPr>
            <a:endParaRPr lang="it-IT"/>
          </a:p>
        </p:txBody>
      </p:sp>
      <p:sp>
        <p:nvSpPr>
          <p:cNvPr id="8" name="Rectangle 7"/>
          <p:cNvSpPr>
            <a:spLocks noGrp="1" noChangeArrowheads="1"/>
          </p:cNvSpPr>
          <p:nvPr>
            <p:ph type="sldNum" sz="quarter" idx="11"/>
          </p:nvPr>
        </p:nvSpPr>
        <p:spPr>
          <a:ln/>
        </p:spPr>
        <p:txBody>
          <a:bodyPr/>
          <a:lstStyle>
            <a:lvl1pPr>
              <a:defRPr/>
            </a:lvl1pPr>
          </a:lstStyle>
          <a:p>
            <a:pPr>
              <a:defRPr/>
            </a:pPr>
            <a:fld id="{B9D4AFD3-6A19-4C35-9C31-F522B331E4D0}" type="slidenum">
              <a:rPr lang="it-IT"/>
              <a:pPr>
                <a:defRPr/>
              </a:pPr>
              <a:t>‹N›</a:t>
            </a:fld>
            <a:endParaRPr lang="it-IT"/>
          </a:p>
        </p:txBody>
      </p:sp>
      <p:sp>
        <p:nvSpPr>
          <p:cNvPr id="9" name="Rectangle 14"/>
          <p:cNvSpPr>
            <a:spLocks noGrp="1" noChangeArrowheads="1"/>
          </p:cNvSpPr>
          <p:nvPr>
            <p:ph type="ftr" sz="quarter" idx="12"/>
          </p:nvPr>
        </p:nvSpPr>
        <p:spPr>
          <a:ln/>
        </p:spPr>
        <p:txBody>
          <a:bodyPr/>
          <a:lstStyle>
            <a:lvl1pPr>
              <a:defRPr/>
            </a:lvl1pPr>
          </a:lstStyle>
          <a:p>
            <a:pPr>
              <a:defRPr/>
            </a:pPr>
            <a:r>
              <a:rPr lang="it-IT"/>
              <a:t>Java Servlets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Rectangle 6"/>
          <p:cNvSpPr>
            <a:spLocks noGrp="1" noChangeArrowheads="1"/>
          </p:cNvSpPr>
          <p:nvPr>
            <p:ph type="dt" sz="half" idx="10"/>
          </p:nvPr>
        </p:nvSpPr>
        <p:spPr>
          <a:ln/>
        </p:spPr>
        <p:txBody>
          <a:bodyPr/>
          <a:lstStyle>
            <a:lvl1pPr>
              <a:defRPr/>
            </a:lvl1pPr>
          </a:lstStyle>
          <a:p>
            <a:pPr>
              <a:defRPr/>
            </a:pPr>
            <a:endParaRPr lang="it-IT"/>
          </a:p>
        </p:txBody>
      </p:sp>
      <p:sp>
        <p:nvSpPr>
          <p:cNvPr id="4" name="Rectangle 7"/>
          <p:cNvSpPr>
            <a:spLocks noGrp="1" noChangeArrowheads="1"/>
          </p:cNvSpPr>
          <p:nvPr>
            <p:ph type="sldNum" sz="quarter" idx="11"/>
          </p:nvPr>
        </p:nvSpPr>
        <p:spPr>
          <a:ln/>
        </p:spPr>
        <p:txBody>
          <a:bodyPr/>
          <a:lstStyle>
            <a:lvl1pPr>
              <a:defRPr/>
            </a:lvl1pPr>
          </a:lstStyle>
          <a:p>
            <a:pPr>
              <a:defRPr/>
            </a:pPr>
            <a:fld id="{44C6C879-9020-457C-80DF-E5A51C501FF7}" type="slidenum">
              <a:rPr lang="it-IT"/>
              <a:pPr>
                <a:defRPr/>
              </a:pPr>
              <a:t>‹N›</a:t>
            </a:fld>
            <a:endParaRPr lang="it-IT"/>
          </a:p>
        </p:txBody>
      </p:sp>
      <p:sp>
        <p:nvSpPr>
          <p:cNvPr id="5" name="Rectangle 14"/>
          <p:cNvSpPr>
            <a:spLocks noGrp="1" noChangeArrowheads="1"/>
          </p:cNvSpPr>
          <p:nvPr>
            <p:ph type="ftr" sz="quarter" idx="12"/>
          </p:nvPr>
        </p:nvSpPr>
        <p:spPr>
          <a:ln/>
        </p:spPr>
        <p:txBody>
          <a:bodyPr/>
          <a:lstStyle>
            <a:lvl1pPr>
              <a:defRPr/>
            </a:lvl1pPr>
          </a:lstStyle>
          <a:p>
            <a:pPr>
              <a:defRPr/>
            </a:pPr>
            <a:r>
              <a:rPr lang="it-IT"/>
              <a:t>Java Servlets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it-IT"/>
          </a:p>
        </p:txBody>
      </p:sp>
      <p:sp>
        <p:nvSpPr>
          <p:cNvPr id="3" name="Rectangle 7"/>
          <p:cNvSpPr>
            <a:spLocks noGrp="1" noChangeArrowheads="1"/>
          </p:cNvSpPr>
          <p:nvPr>
            <p:ph type="sldNum" sz="quarter" idx="11"/>
          </p:nvPr>
        </p:nvSpPr>
        <p:spPr>
          <a:ln/>
        </p:spPr>
        <p:txBody>
          <a:bodyPr/>
          <a:lstStyle>
            <a:lvl1pPr>
              <a:defRPr/>
            </a:lvl1pPr>
          </a:lstStyle>
          <a:p>
            <a:pPr>
              <a:defRPr/>
            </a:pPr>
            <a:fld id="{487A1C14-8172-4C2C-AE63-E560AC4AFF06}" type="slidenum">
              <a:rPr lang="it-IT"/>
              <a:pPr>
                <a:defRPr/>
              </a:pPr>
              <a:t>‹N›</a:t>
            </a:fld>
            <a:endParaRPr lang="it-IT"/>
          </a:p>
        </p:txBody>
      </p:sp>
      <p:sp>
        <p:nvSpPr>
          <p:cNvPr id="4" name="Rectangle 14"/>
          <p:cNvSpPr>
            <a:spLocks noGrp="1" noChangeArrowheads="1"/>
          </p:cNvSpPr>
          <p:nvPr>
            <p:ph type="ftr" sz="quarter" idx="12"/>
          </p:nvPr>
        </p:nvSpPr>
        <p:spPr>
          <a:ln/>
        </p:spPr>
        <p:txBody>
          <a:bodyPr/>
          <a:lstStyle>
            <a:lvl1pPr>
              <a:defRPr/>
            </a:lvl1pPr>
          </a:lstStyle>
          <a:p>
            <a:pPr>
              <a:defRPr/>
            </a:pPr>
            <a:r>
              <a:rPr lang="it-IT"/>
              <a:t>Java Servlets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95300" y="273050"/>
            <a:ext cx="3259006"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Rectangle 6"/>
          <p:cNvSpPr>
            <a:spLocks noGrp="1" noChangeArrowheads="1"/>
          </p:cNvSpPr>
          <p:nvPr>
            <p:ph type="dt" sz="half" idx="10"/>
          </p:nvPr>
        </p:nvSpPr>
        <p:spPr>
          <a:ln/>
        </p:spPr>
        <p:txBody>
          <a:bodyPr/>
          <a:lstStyle>
            <a:lvl1pPr>
              <a:defRPr/>
            </a:lvl1pPr>
          </a:lstStyle>
          <a:p>
            <a:pPr>
              <a:defRPr/>
            </a:pPr>
            <a:endParaRPr lang="it-IT"/>
          </a:p>
        </p:txBody>
      </p:sp>
      <p:sp>
        <p:nvSpPr>
          <p:cNvPr id="6" name="Rectangle 7"/>
          <p:cNvSpPr>
            <a:spLocks noGrp="1" noChangeArrowheads="1"/>
          </p:cNvSpPr>
          <p:nvPr>
            <p:ph type="sldNum" sz="quarter" idx="11"/>
          </p:nvPr>
        </p:nvSpPr>
        <p:spPr>
          <a:ln/>
        </p:spPr>
        <p:txBody>
          <a:bodyPr/>
          <a:lstStyle>
            <a:lvl1pPr>
              <a:defRPr/>
            </a:lvl1pPr>
          </a:lstStyle>
          <a:p>
            <a:pPr>
              <a:defRPr/>
            </a:pPr>
            <a:fld id="{7CDD89EB-B4F7-4489-B201-DDB7CE836868}" type="slidenum">
              <a:rPr lang="it-IT"/>
              <a:pPr>
                <a:defRPr/>
              </a:pPr>
              <a:t>‹N›</a:t>
            </a:fld>
            <a:endParaRPr lang="it-IT"/>
          </a:p>
        </p:txBody>
      </p:sp>
      <p:sp>
        <p:nvSpPr>
          <p:cNvPr id="7" name="Rectangle 14"/>
          <p:cNvSpPr>
            <a:spLocks noGrp="1" noChangeArrowheads="1"/>
          </p:cNvSpPr>
          <p:nvPr>
            <p:ph type="ftr" sz="quarter" idx="12"/>
          </p:nvPr>
        </p:nvSpPr>
        <p:spPr>
          <a:ln/>
        </p:spPr>
        <p:txBody>
          <a:bodyPr/>
          <a:lstStyle>
            <a:lvl1pPr>
              <a:defRPr/>
            </a:lvl1pPr>
          </a:lstStyle>
          <a:p>
            <a:pPr>
              <a:defRPr/>
            </a:pPr>
            <a:r>
              <a:rPr lang="it-IT"/>
              <a:t>Java Servlets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941645" y="4800600"/>
            <a:ext cx="59436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t-IT" noProof="0" smtClean="0"/>
          </a:p>
        </p:txBody>
      </p:sp>
      <p:sp>
        <p:nvSpPr>
          <p:cNvPr id="4" name="Segnaposto testo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Rectangle 6"/>
          <p:cNvSpPr>
            <a:spLocks noGrp="1" noChangeArrowheads="1"/>
          </p:cNvSpPr>
          <p:nvPr>
            <p:ph type="dt" sz="half" idx="10"/>
          </p:nvPr>
        </p:nvSpPr>
        <p:spPr>
          <a:ln/>
        </p:spPr>
        <p:txBody>
          <a:bodyPr/>
          <a:lstStyle>
            <a:lvl1pPr>
              <a:defRPr/>
            </a:lvl1pPr>
          </a:lstStyle>
          <a:p>
            <a:pPr>
              <a:defRPr/>
            </a:pPr>
            <a:endParaRPr lang="it-IT"/>
          </a:p>
        </p:txBody>
      </p:sp>
      <p:sp>
        <p:nvSpPr>
          <p:cNvPr id="6" name="Rectangle 7"/>
          <p:cNvSpPr>
            <a:spLocks noGrp="1" noChangeArrowheads="1"/>
          </p:cNvSpPr>
          <p:nvPr>
            <p:ph type="sldNum" sz="quarter" idx="11"/>
          </p:nvPr>
        </p:nvSpPr>
        <p:spPr>
          <a:ln/>
        </p:spPr>
        <p:txBody>
          <a:bodyPr/>
          <a:lstStyle>
            <a:lvl1pPr>
              <a:defRPr/>
            </a:lvl1pPr>
          </a:lstStyle>
          <a:p>
            <a:pPr>
              <a:defRPr/>
            </a:pPr>
            <a:fld id="{298CF2A5-6F2D-4B52-BCCC-570484ECD34A}" type="slidenum">
              <a:rPr lang="it-IT"/>
              <a:pPr>
                <a:defRPr/>
              </a:pPr>
              <a:t>‹N›</a:t>
            </a:fld>
            <a:endParaRPr lang="it-IT"/>
          </a:p>
        </p:txBody>
      </p:sp>
      <p:sp>
        <p:nvSpPr>
          <p:cNvPr id="7" name="Rectangle 14"/>
          <p:cNvSpPr>
            <a:spLocks noGrp="1" noChangeArrowheads="1"/>
          </p:cNvSpPr>
          <p:nvPr>
            <p:ph type="ftr" sz="quarter" idx="12"/>
          </p:nvPr>
        </p:nvSpPr>
        <p:spPr>
          <a:ln/>
        </p:spPr>
        <p:txBody>
          <a:bodyPr/>
          <a:lstStyle>
            <a:lvl1pPr>
              <a:defRPr/>
            </a:lvl1pPr>
          </a:lstStyle>
          <a:p>
            <a:pPr>
              <a:defRPr/>
            </a:pPr>
            <a:r>
              <a:rPr lang="it-IT"/>
              <a:t>Java Servlets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3314" name="Rectangle 2"/>
          <p:cNvSpPr>
            <a:spLocks noChangeArrowheads="1"/>
          </p:cNvSpPr>
          <p:nvPr/>
        </p:nvSpPr>
        <p:spPr bwMode="auto">
          <a:xfrm rot="5400000">
            <a:off x="-3391165" y="3391165"/>
            <a:ext cx="6858000" cy="75671"/>
          </a:xfrm>
          <a:prstGeom prst="rect">
            <a:avLst/>
          </a:prstGeom>
          <a:gradFill rotWithShape="0">
            <a:gsLst>
              <a:gs pos="0">
                <a:schemeClr val="tx2"/>
              </a:gs>
              <a:gs pos="100000">
                <a:schemeClr val="tx2">
                  <a:gamma/>
                  <a:tint val="20000"/>
                  <a:invGamma/>
                </a:schemeClr>
              </a:gs>
            </a:gsLst>
            <a:lin ang="5400000" scaled="1"/>
          </a:gradFill>
          <a:ln w="9525">
            <a:noFill/>
            <a:miter lim="800000"/>
            <a:headEnd/>
            <a:tailEnd/>
          </a:ln>
          <a:effectLst/>
        </p:spPr>
        <p:txBody>
          <a:bodyPr wrap="none" anchor="ctr"/>
          <a:lstStyle/>
          <a:p>
            <a:pPr>
              <a:defRPr/>
            </a:pPr>
            <a:endParaRPr lang="it-IT"/>
          </a:p>
        </p:txBody>
      </p:sp>
      <p:sp>
        <p:nvSpPr>
          <p:cNvPr id="13315" name="Rectangle 3"/>
          <p:cNvSpPr>
            <a:spLocks noChangeArrowheads="1"/>
          </p:cNvSpPr>
          <p:nvPr/>
        </p:nvSpPr>
        <p:spPr bwMode="auto">
          <a:xfrm rot="5400000">
            <a:off x="-3196828" y="3391165"/>
            <a:ext cx="6858000" cy="75671"/>
          </a:xfrm>
          <a:prstGeom prst="rect">
            <a:avLst/>
          </a:prstGeom>
          <a:gradFill rotWithShape="0">
            <a:gsLst>
              <a:gs pos="0">
                <a:schemeClr val="tx2"/>
              </a:gs>
              <a:gs pos="100000">
                <a:schemeClr val="tx2">
                  <a:gamma/>
                  <a:tint val="20000"/>
                  <a:invGamma/>
                </a:schemeClr>
              </a:gs>
            </a:gsLst>
            <a:lin ang="5400000" scaled="1"/>
          </a:gradFill>
          <a:ln w="9525">
            <a:noFill/>
            <a:miter lim="800000"/>
            <a:headEnd/>
            <a:tailEnd/>
          </a:ln>
          <a:effectLst/>
        </p:spPr>
        <p:txBody>
          <a:bodyPr wrap="none" anchor="ctr"/>
          <a:lstStyle/>
          <a:p>
            <a:pPr>
              <a:defRPr/>
            </a:pPr>
            <a:endParaRPr lang="it-IT"/>
          </a:p>
        </p:txBody>
      </p:sp>
      <p:sp>
        <p:nvSpPr>
          <p:cNvPr id="1028" name="Rectangle 4"/>
          <p:cNvSpPr>
            <a:spLocks noGrp="1" noChangeArrowheads="1"/>
          </p:cNvSpPr>
          <p:nvPr>
            <p:ph type="title"/>
          </p:nvPr>
        </p:nvSpPr>
        <p:spPr bwMode="auto">
          <a:xfrm>
            <a:off x="350837" y="533401"/>
            <a:ext cx="9390063" cy="87947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smtClean="0"/>
              <a:t>titolo dello schema</a:t>
            </a:r>
          </a:p>
        </p:txBody>
      </p:sp>
      <p:sp>
        <p:nvSpPr>
          <p:cNvPr id="1029" name="Rectangle 5"/>
          <p:cNvSpPr>
            <a:spLocks noGrp="1" noChangeArrowheads="1"/>
          </p:cNvSpPr>
          <p:nvPr>
            <p:ph type="body" idx="1"/>
          </p:nvPr>
        </p:nvSpPr>
        <p:spPr bwMode="auto">
          <a:xfrm>
            <a:off x="350838" y="1557338"/>
            <a:ext cx="9360827" cy="4953000"/>
          </a:xfrm>
          <a:prstGeom prst="rect">
            <a:avLst/>
          </a:prstGeom>
          <a:noFill/>
          <a:ln w="9525">
            <a:noFill/>
            <a:miter lim="800000"/>
            <a:headEnd/>
            <a:tailEnd/>
          </a:ln>
        </p:spPr>
        <p:txBody>
          <a:bodyPr vert="horz" wrap="square" lIns="91440" tIns="0" rIns="91440" bIns="0" numCol="1" anchor="t" anchorCtr="0" compatLnSpc="1">
            <a:prstTxWarp prst="textNoShape">
              <a:avLst/>
            </a:prstTxWarp>
          </a:bodyPr>
          <a:lstStyle/>
          <a:p>
            <a:pPr lvl="0"/>
            <a:r>
              <a:rPr lang="en-US" smtClean="0"/>
              <a:t>Fare clic per modificare gli stili del testo dello schema</a:t>
            </a:r>
          </a:p>
          <a:p>
            <a:pPr lvl="1"/>
            <a:r>
              <a:rPr lang="en-US" smtClean="0"/>
              <a:t>Secondo livello</a:t>
            </a:r>
          </a:p>
          <a:p>
            <a:pPr lvl="2"/>
            <a:r>
              <a:rPr lang="en-US" smtClean="0"/>
              <a:t>Terzo livello</a:t>
            </a:r>
          </a:p>
          <a:p>
            <a:pPr lvl="3"/>
            <a:r>
              <a:rPr lang="en-US" smtClean="0"/>
              <a:t>Quarto livello</a:t>
            </a:r>
          </a:p>
          <a:p>
            <a:pPr lvl="4"/>
            <a:r>
              <a:rPr lang="en-US" smtClean="0"/>
              <a:t>Quinto livello</a:t>
            </a:r>
          </a:p>
        </p:txBody>
      </p:sp>
      <p:sp>
        <p:nvSpPr>
          <p:cNvPr id="13318" name="Rectangle 6"/>
          <p:cNvSpPr>
            <a:spLocks noGrp="1" noChangeArrowheads="1"/>
          </p:cNvSpPr>
          <p:nvPr>
            <p:ph type="dt" sz="half" idx="2"/>
          </p:nvPr>
        </p:nvSpPr>
        <p:spPr bwMode="auto">
          <a:xfrm>
            <a:off x="350838" y="6597650"/>
            <a:ext cx="2063750" cy="228600"/>
          </a:xfrm>
          <a:prstGeom prst="rect">
            <a:avLst/>
          </a:prstGeom>
          <a:noFill/>
          <a:ln w="9525">
            <a:noFill/>
            <a:miter lim="800000"/>
            <a:headEnd/>
            <a:tailEnd/>
          </a:ln>
          <a:effectLst/>
        </p:spPr>
        <p:txBody>
          <a:bodyPr vert="horz" wrap="none" lIns="91440" tIns="45720" rIns="91440" bIns="0" numCol="1" anchor="b" anchorCtr="0" compatLnSpc="1">
            <a:prstTxWarp prst="textNoShape">
              <a:avLst/>
            </a:prstTxWarp>
          </a:bodyPr>
          <a:lstStyle>
            <a:lvl1pPr eaLnBrk="1" hangingPunct="1">
              <a:defRPr sz="900">
                <a:solidFill>
                  <a:schemeClr val="tx1"/>
                </a:solidFill>
                <a:latin typeface="+mn-lt"/>
              </a:defRPr>
            </a:lvl1pPr>
          </a:lstStyle>
          <a:p>
            <a:pPr>
              <a:defRPr/>
            </a:pPr>
            <a:endParaRPr lang="it-IT"/>
          </a:p>
        </p:txBody>
      </p:sp>
      <p:sp>
        <p:nvSpPr>
          <p:cNvPr id="13319" name="Rectangle 7"/>
          <p:cNvSpPr>
            <a:spLocks noGrp="1" noChangeArrowheads="1"/>
          </p:cNvSpPr>
          <p:nvPr>
            <p:ph type="sldNum" sz="quarter" idx="4"/>
          </p:nvPr>
        </p:nvSpPr>
        <p:spPr bwMode="auto">
          <a:xfrm>
            <a:off x="8657432" y="6597650"/>
            <a:ext cx="1083469" cy="228600"/>
          </a:xfrm>
          <a:prstGeom prst="rect">
            <a:avLst/>
          </a:prstGeom>
          <a:noFill/>
          <a:ln w="9525">
            <a:noFill/>
            <a:miter lim="800000"/>
            <a:headEnd/>
            <a:tailEnd/>
          </a:ln>
          <a:effectLst/>
        </p:spPr>
        <p:txBody>
          <a:bodyPr vert="horz" wrap="none" lIns="91440" tIns="45720" rIns="91440" bIns="0" numCol="1" anchor="b" anchorCtr="0" compatLnSpc="1">
            <a:prstTxWarp prst="textNoShape">
              <a:avLst/>
            </a:prstTxWarp>
          </a:bodyPr>
          <a:lstStyle>
            <a:lvl1pPr algn="r" eaLnBrk="1" hangingPunct="1">
              <a:defRPr sz="900" b="1">
                <a:solidFill>
                  <a:schemeClr val="tx1"/>
                </a:solidFill>
                <a:latin typeface="+mn-lt"/>
              </a:defRPr>
            </a:lvl1pPr>
          </a:lstStyle>
          <a:p>
            <a:pPr>
              <a:defRPr/>
            </a:pPr>
            <a:fld id="{E2CF3A13-51DA-48F7-A532-80DB5DE0695D}" type="slidenum">
              <a:rPr lang="it-IT"/>
              <a:pPr>
                <a:defRPr/>
              </a:pPr>
              <a:t>‹N›</a:t>
            </a:fld>
            <a:endParaRPr lang="it-IT"/>
          </a:p>
        </p:txBody>
      </p:sp>
      <p:sp>
        <p:nvSpPr>
          <p:cNvPr id="13320" name="Rectangle 8"/>
          <p:cNvSpPr>
            <a:spLocks noChangeArrowheads="1"/>
          </p:cNvSpPr>
          <p:nvPr/>
        </p:nvSpPr>
        <p:spPr bwMode="auto">
          <a:xfrm>
            <a:off x="0" y="0"/>
            <a:ext cx="9906000" cy="509588"/>
          </a:xfrm>
          <a:prstGeom prst="rect">
            <a:avLst/>
          </a:prstGeom>
          <a:gradFill rotWithShape="0">
            <a:gsLst>
              <a:gs pos="0">
                <a:schemeClr val="tx2"/>
              </a:gs>
              <a:gs pos="100000">
                <a:schemeClr val="tx2">
                  <a:gamma/>
                  <a:tint val="20000"/>
                  <a:invGamma/>
                </a:schemeClr>
              </a:gs>
            </a:gsLst>
            <a:lin ang="2700000" scaled="1"/>
          </a:gradFill>
          <a:ln w="9525">
            <a:noFill/>
            <a:miter lim="800000"/>
            <a:headEnd/>
            <a:tailEnd/>
          </a:ln>
          <a:effectLst/>
        </p:spPr>
        <p:txBody>
          <a:bodyPr wrap="none" anchor="ctr"/>
          <a:lstStyle/>
          <a:p>
            <a:pPr>
              <a:defRPr/>
            </a:pPr>
            <a:endParaRPr lang="it-IT"/>
          </a:p>
        </p:txBody>
      </p:sp>
      <p:sp>
        <p:nvSpPr>
          <p:cNvPr id="13321" name="Rectangle 9"/>
          <p:cNvSpPr>
            <a:spLocks noChangeArrowheads="1"/>
          </p:cNvSpPr>
          <p:nvPr/>
        </p:nvSpPr>
        <p:spPr bwMode="auto">
          <a:xfrm>
            <a:off x="1" y="1412875"/>
            <a:ext cx="9711664" cy="71438"/>
          </a:xfrm>
          <a:prstGeom prst="rect">
            <a:avLst/>
          </a:prstGeom>
          <a:gradFill rotWithShape="0">
            <a:gsLst>
              <a:gs pos="0">
                <a:schemeClr val="tx2"/>
              </a:gs>
              <a:gs pos="100000">
                <a:schemeClr val="tx2">
                  <a:gamma/>
                  <a:tint val="20000"/>
                  <a:invGamma/>
                </a:schemeClr>
              </a:gs>
            </a:gsLst>
            <a:lin ang="0" scaled="1"/>
          </a:gradFill>
          <a:ln w="9525">
            <a:noFill/>
            <a:miter lim="800000"/>
            <a:headEnd/>
            <a:tailEnd/>
          </a:ln>
          <a:effectLst/>
        </p:spPr>
        <p:txBody>
          <a:bodyPr wrap="none" anchor="ctr"/>
          <a:lstStyle/>
          <a:p>
            <a:pPr>
              <a:defRPr/>
            </a:pPr>
            <a:endParaRPr lang="it-IT"/>
          </a:p>
        </p:txBody>
      </p:sp>
      <p:sp>
        <p:nvSpPr>
          <p:cNvPr id="13322" name="Text Box 10"/>
          <p:cNvSpPr txBox="1">
            <a:spLocks noChangeArrowheads="1"/>
          </p:cNvSpPr>
          <p:nvPr/>
        </p:nvSpPr>
        <p:spPr bwMode="auto">
          <a:xfrm>
            <a:off x="584729" y="73025"/>
            <a:ext cx="1836738" cy="336550"/>
          </a:xfrm>
          <a:prstGeom prst="rect">
            <a:avLst/>
          </a:prstGeom>
          <a:noFill/>
          <a:ln w="9525">
            <a:noFill/>
            <a:miter lim="800000"/>
            <a:headEnd/>
            <a:tailEnd/>
          </a:ln>
          <a:effectLst/>
        </p:spPr>
        <p:txBody>
          <a:bodyPr>
            <a:spAutoFit/>
          </a:bodyPr>
          <a:lstStyle/>
          <a:p>
            <a:pPr eaLnBrk="1" hangingPunct="1">
              <a:spcBef>
                <a:spcPct val="50000"/>
              </a:spcBef>
              <a:defRPr/>
            </a:pPr>
            <a:r>
              <a:rPr lang="en-US" sz="800" b="1">
                <a:solidFill>
                  <a:schemeClr val="accent1"/>
                </a:solidFill>
                <a:latin typeface="Trebuchet MS" pitchFamily="34" charset="0"/>
              </a:rPr>
              <a:t>University of L’Aquila</a:t>
            </a:r>
            <a:br>
              <a:rPr lang="en-US" sz="800" b="1">
                <a:solidFill>
                  <a:schemeClr val="accent1"/>
                </a:solidFill>
                <a:latin typeface="Trebuchet MS" pitchFamily="34" charset="0"/>
              </a:rPr>
            </a:br>
            <a:r>
              <a:rPr lang="en-US" sz="800" b="1">
                <a:solidFill>
                  <a:schemeClr val="accent1"/>
                </a:solidFill>
                <a:latin typeface="Trebuchet MS" pitchFamily="34" charset="0"/>
              </a:rPr>
              <a:t>Computer Science Department</a:t>
            </a:r>
          </a:p>
        </p:txBody>
      </p:sp>
      <p:pic>
        <p:nvPicPr>
          <p:cNvPr id="1035" name="Picture 11" descr="ste50tra"/>
          <p:cNvPicPr>
            <a:picLocks noChangeAspect="1" noChangeArrowheads="1"/>
          </p:cNvPicPr>
          <p:nvPr/>
        </p:nvPicPr>
        <p:blipFill>
          <a:blip r:embed="rId13" cstate="print"/>
          <a:srcRect/>
          <a:stretch>
            <a:fillRect/>
          </a:stretch>
        </p:blipFill>
        <p:spPr bwMode="auto">
          <a:xfrm>
            <a:off x="259690" y="44450"/>
            <a:ext cx="325040" cy="393700"/>
          </a:xfrm>
          <a:prstGeom prst="rect">
            <a:avLst/>
          </a:prstGeom>
          <a:noFill/>
          <a:ln w="9525">
            <a:noFill/>
            <a:miter lim="800000"/>
            <a:headEnd/>
            <a:tailEnd/>
          </a:ln>
        </p:spPr>
      </p:pic>
      <p:sp>
        <p:nvSpPr>
          <p:cNvPr id="13324" name="Rectangle 12"/>
          <p:cNvSpPr>
            <a:spLocks noChangeArrowheads="1"/>
          </p:cNvSpPr>
          <p:nvPr/>
        </p:nvSpPr>
        <p:spPr bwMode="auto">
          <a:xfrm>
            <a:off x="1" y="6524625"/>
            <a:ext cx="9711664" cy="71438"/>
          </a:xfrm>
          <a:prstGeom prst="rect">
            <a:avLst/>
          </a:prstGeom>
          <a:gradFill rotWithShape="0">
            <a:gsLst>
              <a:gs pos="0">
                <a:schemeClr val="tx2"/>
              </a:gs>
              <a:gs pos="100000">
                <a:schemeClr val="tx2">
                  <a:gamma/>
                  <a:tint val="20000"/>
                  <a:invGamma/>
                </a:schemeClr>
              </a:gs>
            </a:gsLst>
            <a:lin ang="0" scaled="1"/>
          </a:gradFill>
          <a:ln w="9525">
            <a:noFill/>
            <a:miter lim="800000"/>
            <a:headEnd/>
            <a:tailEnd/>
          </a:ln>
          <a:effectLst/>
        </p:spPr>
        <p:txBody>
          <a:bodyPr wrap="none" anchor="ctr"/>
          <a:lstStyle/>
          <a:p>
            <a:pPr>
              <a:defRPr/>
            </a:pPr>
            <a:endParaRPr lang="it-IT"/>
          </a:p>
        </p:txBody>
      </p:sp>
      <p:sp>
        <p:nvSpPr>
          <p:cNvPr id="13325" name="Rectangle 13"/>
          <p:cNvSpPr>
            <a:spLocks noChangeArrowheads="1"/>
          </p:cNvSpPr>
          <p:nvPr/>
        </p:nvSpPr>
        <p:spPr bwMode="auto">
          <a:xfrm rot="5400000">
            <a:off x="-3294856" y="3391165"/>
            <a:ext cx="6858000" cy="75671"/>
          </a:xfrm>
          <a:prstGeom prst="rect">
            <a:avLst/>
          </a:prstGeom>
          <a:gradFill rotWithShape="0">
            <a:gsLst>
              <a:gs pos="0">
                <a:schemeClr val="tx2"/>
              </a:gs>
              <a:gs pos="100000">
                <a:schemeClr val="tx2">
                  <a:gamma/>
                  <a:tint val="20000"/>
                  <a:invGamma/>
                </a:schemeClr>
              </a:gs>
            </a:gsLst>
            <a:lin ang="5400000" scaled="1"/>
          </a:gradFill>
          <a:ln w="9525">
            <a:noFill/>
            <a:miter lim="800000"/>
            <a:headEnd/>
            <a:tailEnd/>
          </a:ln>
          <a:effectLst/>
        </p:spPr>
        <p:txBody>
          <a:bodyPr wrap="none" anchor="ctr"/>
          <a:lstStyle/>
          <a:p>
            <a:pPr>
              <a:defRPr/>
            </a:pPr>
            <a:endParaRPr lang="it-IT"/>
          </a:p>
        </p:txBody>
      </p:sp>
      <p:sp>
        <p:nvSpPr>
          <p:cNvPr id="13326" name="Rectangle 14"/>
          <p:cNvSpPr>
            <a:spLocks noGrp="1" noChangeArrowheads="1"/>
          </p:cNvSpPr>
          <p:nvPr>
            <p:ph type="ftr" sz="quarter" idx="3"/>
          </p:nvPr>
        </p:nvSpPr>
        <p:spPr bwMode="auto">
          <a:xfrm>
            <a:off x="4953000" y="76200"/>
            <a:ext cx="47879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b="1" i="1">
                <a:solidFill>
                  <a:schemeClr val="tx1"/>
                </a:solidFill>
                <a:effectLst>
                  <a:outerShdw blurRad="38100" dist="38100" dir="2700000" algn="tl">
                    <a:srgbClr val="C0C0C0"/>
                  </a:outerShdw>
                </a:effectLst>
                <a:latin typeface="+mn-lt"/>
              </a:defRPr>
            </a:lvl1pPr>
          </a:lstStyle>
          <a:p>
            <a:pPr>
              <a:defRPr/>
            </a:pPr>
            <a:r>
              <a:rPr lang="it-IT"/>
              <a:t>Java Servlets</a:t>
            </a:r>
          </a:p>
        </p:txBody>
      </p:sp>
    </p:spTree>
  </p:cSld>
  <p:clrMap bg1="lt1" tx1="dk1" bg2="lt2" tx2="dk2" accent1="accent1" accent2="accent2" accent3="accent3" accent4="accent4" accent5="accent5" accent6="accent6" hlink="hlink" folHlink="folHlink"/>
  <p:sldLayoutIdLst>
    <p:sldLayoutId id="2147483712"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sldNum="0" hdr="0" dt="0"/>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Trebuchet MS" pitchFamily="34" charset="0"/>
        </a:defRPr>
      </a:lvl2pPr>
      <a:lvl3pPr algn="l" rtl="0" eaLnBrk="0" fontAlgn="base" hangingPunct="0">
        <a:spcBef>
          <a:spcPct val="0"/>
        </a:spcBef>
        <a:spcAft>
          <a:spcPct val="0"/>
        </a:spcAft>
        <a:defRPr sz="3600">
          <a:solidFill>
            <a:schemeClr val="tx2"/>
          </a:solidFill>
          <a:latin typeface="Trebuchet MS" pitchFamily="34" charset="0"/>
        </a:defRPr>
      </a:lvl3pPr>
      <a:lvl4pPr algn="l" rtl="0" eaLnBrk="0" fontAlgn="base" hangingPunct="0">
        <a:spcBef>
          <a:spcPct val="0"/>
        </a:spcBef>
        <a:spcAft>
          <a:spcPct val="0"/>
        </a:spcAft>
        <a:defRPr sz="3600">
          <a:solidFill>
            <a:schemeClr val="tx2"/>
          </a:solidFill>
          <a:latin typeface="Trebuchet MS" pitchFamily="34" charset="0"/>
        </a:defRPr>
      </a:lvl4pPr>
      <a:lvl5pPr algn="l" rtl="0" eaLnBrk="0" fontAlgn="base" hangingPunct="0">
        <a:spcBef>
          <a:spcPct val="0"/>
        </a:spcBef>
        <a:spcAft>
          <a:spcPct val="0"/>
        </a:spcAft>
        <a:defRPr sz="3600">
          <a:solidFill>
            <a:schemeClr val="tx2"/>
          </a:solidFill>
          <a:latin typeface="Trebuchet MS" pitchFamily="34" charset="0"/>
        </a:defRPr>
      </a:lvl5pPr>
      <a:lvl6pPr marL="457200" algn="l" rtl="0" fontAlgn="base">
        <a:spcBef>
          <a:spcPct val="0"/>
        </a:spcBef>
        <a:spcAft>
          <a:spcPct val="0"/>
        </a:spcAft>
        <a:defRPr sz="3600">
          <a:solidFill>
            <a:schemeClr val="tx2"/>
          </a:solidFill>
          <a:latin typeface="Trebuchet MS" pitchFamily="34" charset="0"/>
        </a:defRPr>
      </a:lvl6pPr>
      <a:lvl7pPr marL="914400" algn="l" rtl="0" fontAlgn="base">
        <a:spcBef>
          <a:spcPct val="0"/>
        </a:spcBef>
        <a:spcAft>
          <a:spcPct val="0"/>
        </a:spcAft>
        <a:defRPr sz="3600">
          <a:solidFill>
            <a:schemeClr val="tx2"/>
          </a:solidFill>
          <a:latin typeface="Trebuchet MS" pitchFamily="34" charset="0"/>
        </a:defRPr>
      </a:lvl7pPr>
      <a:lvl8pPr marL="1371600" algn="l" rtl="0" fontAlgn="base">
        <a:spcBef>
          <a:spcPct val="0"/>
        </a:spcBef>
        <a:spcAft>
          <a:spcPct val="0"/>
        </a:spcAft>
        <a:defRPr sz="3600">
          <a:solidFill>
            <a:schemeClr val="tx2"/>
          </a:solidFill>
          <a:latin typeface="Trebuchet MS" pitchFamily="34" charset="0"/>
        </a:defRPr>
      </a:lvl8pPr>
      <a:lvl9pPr marL="1828800" algn="l" rtl="0" fontAlgn="base">
        <a:spcBef>
          <a:spcPct val="0"/>
        </a:spcBef>
        <a:spcAft>
          <a:spcPct val="0"/>
        </a:spcAft>
        <a:defRPr sz="3600">
          <a:solidFill>
            <a:schemeClr val="tx2"/>
          </a:solidFill>
          <a:latin typeface="Trebuchet MS" pitchFamily="34" charset="0"/>
        </a:defRPr>
      </a:lvl9pPr>
    </p:titleStyle>
    <p:bodyStyle>
      <a:lvl1pPr marL="292100" indent="-292100" algn="l" rtl="0" eaLnBrk="0" fontAlgn="base" hangingPunct="0">
        <a:spcBef>
          <a:spcPct val="20000"/>
        </a:spcBef>
        <a:spcAft>
          <a:spcPct val="0"/>
        </a:spcAft>
        <a:buClr>
          <a:schemeClr val="folHlink"/>
        </a:buClr>
        <a:buSzPct val="70000"/>
        <a:buFont typeface="Wingdings" pitchFamily="2" charset="2"/>
        <a:buChar char="n"/>
        <a:defRPr sz="2800">
          <a:solidFill>
            <a:schemeClr val="tx1"/>
          </a:solidFill>
          <a:latin typeface="+mn-lt"/>
          <a:ea typeface="+mn-ea"/>
          <a:cs typeface="+mn-cs"/>
        </a:defRPr>
      </a:lvl1pPr>
      <a:lvl2pPr marL="863600" indent="-292100" algn="l" rtl="0" eaLnBrk="0" fontAlgn="base" hangingPunct="0">
        <a:spcBef>
          <a:spcPct val="20000"/>
        </a:spcBef>
        <a:spcAft>
          <a:spcPct val="0"/>
        </a:spcAft>
        <a:buClr>
          <a:schemeClr val="folHlink"/>
        </a:buClr>
        <a:buSzPct val="70000"/>
        <a:buFont typeface="Wingdings" pitchFamily="2" charset="2"/>
        <a:buChar char="n"/>
        <a:defRPr sz="2400">
          <a:solidFill>
            <a:schemeClr val="tx1"/>
          </a:solidFill>
          <a:latin typeface="+mn-lt"/>
        </a:defRPr>
      </a:lvl2pPr>
      <a:lvl3pPr marL="1282700" indent="-228600" algn="l" rtl="0" eaLnBrk="0" fontAlgn="base" hangingPunct="0">
        <a:spcBef>
          <a:spcPct val="20000"/>
        </a:spcBef>
        <a:spcAft>
          <a:spcPct val="0"/>
        </a:spcAft>
        <a:buClr>
          <a:schemeClr val="tx2"/>
        </a:buClr>
        <a:buChar char="•"/>
        <a:defRPr sz="2200">
          <a:solidFill>
            <a:schemeClr val="tx1"/>
          </a:solidFill>
          <a:latin typeface="+mn-lt"/>
        </a:defRPr>
      </a:lvl3pPr>
      <a:lvl4pPr marL="1701800" indent="-228600" algn="l" rtl="0" eaLnBrk="0" fontAlgn="base" hangingPunct="0">
        <a:spcBef>
          <a:spcPct val="20000"/>
        </a:spcBef>
        <a:spcAft>
          <a:spcPct val="0"/>
        </a:spcAft>
        <a:buClr>
          <a:schemeClr val="hlink"/>
        </a:buClr>
        <a:buChar char="•"/>
        <a:defRPr>
          <a:solidFill>
            <a:schemeClr val="tx1"/>
          </a:solidFill>
          <a:latin typeface="+mn-lt"/>
        </a:defRPr>
      </a:lvl4pPr>
      <a:lvl5pPr marL="2095500" indent="-203200" algn="l" rtl="0" eaLnBrk="0" fontAlgn="base" hangingPunct="0">
        <a:spcBef>
          <a:spcPct val="20000"/>
        </a:spcBef>
        <a:spcAft>
          <a:spcPct val="0"/>
        </a:spcAft>
        <a:buClr>
          <a:schemeClr val="tx1"/>
        </a:buClr>
        <a:buSzPct val="85000"/>
        <a:buChar char="•"/>
        <a:defRPr>
          <a:solidFill>
            <a:schemeClr val="tx1"/>
          </a:solidFill>
          <a:latin typeface="+mn-lt"/>
        </a:defRPr>
      </a:lvl5pPr>
      <a:lvl6pPr marL="2552700" indent="-203200" algn="l" rtl="0" fontAlgn="base">
        <a:spcBef>
          <a:spcPct val="20000"/>
        </a:spcBef>
        <a:spcAft>
          <a:spcPct val="0"/>
        </a:spcAft>
        <a:buClr>
          <a:schemeClr val="tx1"/>
        </a:buClr>
        <a:buSzPct val="85000"/>
        <a:buChar char="•"/>
        <a:defRPr>
          <a:solidFill>
            <a:schemeClr val="tx1"/>
          </a:solidFill>
          <a:latin typeface="+mn-lt"/>
        </a:defRPr>
      </a:lvl6pPr>
      <a:lvl7pPr marL="3009900" indent="-203200" algn="l" rtl="0" fontAlgn="base">
        <a:spcBef>
          <a:spcPct val="20000"/>
        </a:spcBef>
        <a:spcAft>
          <a:spcPct val="0"/>
        </a:spcAft>
        <a:buClr>
          <a:schemeClr val="tx1"/>
        </a:buClr>
        <a:buSzPct val="85000"/>
        <a:buChar char="•"/>
        <a:defRPr>
          <a:solidFill>
            <a:schemeClr val="tx1"/>
          </a:solidFill>
          <a:latin typeface="+mn-lt"/>
        </a:defRPr>
      </a:lvl7pPr>
      <a:lvl8pPr marL="3467100" indent="-203200" algn="l" rtl="0" fontAlgn="base">
        <a:spcBef>
          <a:spcPct val="20000"/>
        </a:spcBef>
        <a:spcAft>
          <a:spcPct val="0"/>
        </a:spcAft>
        <a:buClr>
          <a:schemeClr val="tx1"/>
        </a:buClr>
        <a:buSzPct val="85000"/>
        <a:buChar char="•"/>
        <a:defRPr>
          <a:solidFill>
            <a:schemeClr val="tx1"/>
          </a:solidFill>
          <a:latin typeface="+mn-lt"/>
        </a:defRPr>
      </a:lvl8pPr>
      <a:lvl9pPr marL="3924300" indent="-203200" algn="l" rtl="0" fontAlgn="base">
        <a:spcBef>
          <a:spcPct val="20000"/>
        </a:spcBef>
        <a:spcAft>
          <a:spcPct val="0"/>
        </a:spcAft>
        <a:buClr>
          <a:schemeClr val="tx1"/>
        </a:buClr>
        <a:buSzPct val="85000"/>
        <a:buChar char="•"/>
        <a:defRPr>
          <a:solidFill>
            <a:schemeClr val="tx1"/>
          </a:solidFill>
          <a:latin typeface="+mn-lt"/>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docs.oracle.com/javaee/7/tutorial/servlets.htm" TargetMode="External"/><Relationship Id="rId2" Type="http://schemas.openxmlformats.org/officeDocument/2006/relationships/hyperlink" Target="https://docs.oracle.com/javaee/7/api/javax/servlet/package-summary.html" TargetMode="External"/><Relationship Id="rId1" Type="http://schemas.openxmlformats.org/officeDocument/2006/relationships/slideLayout" Target="../slideLayouts/slideLayout2.xml"/><Relationship Id="rId4" Type="http://schemas.openxmlformats.org/officeDocument/2006/relationships/hyperlink" Target="http://docs.oracle.com/javase/tutorial/jdbc/index.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localhost/project/index.html" TargetMode="External"/><Relationship Id="rId2" Type="http://schemas.openxmlformats.org/officeDocument/2006/relationships/hyperlink" Target="http://translate.google.com/translate?hl=it&amp;prev=_t&amp;sl=it&amp;tl=en&amp;u=http://localhost:8080/PATH/NOMEFIL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844419" y="1636694"/>
            <a:ext cx="8318632" cy="954107"/>
          </a:xfrm>
        </p:spPr>
        <p:txBody>
          <a:bodyPr/>
          <a:lstStyle/>
          <a:p>
            <a:pPr eaLnBrk="1" hangingPunct="1">
              <a:defRPr/>
            </a:pPr>
            <a:r>
              <a:rPr lang="it-IT" dirty="0" smtClean="0">
                <a:effectLst>
                  <a:outerShdw blurRad="38100" dist="38100" dir="2700000" algn="tl">
                    <a:srgbClr val="C0C0C0"/>
                  </a:outerShdw>
                </a:effectLst>
              </a:rPr>
              <a:t>Java </a:t>
            </a:r>
            <a:r>
              <a:rPr lang="it-IT" dirty="0" err="1" smtClean="0">
                <a:effectLst>
                  <a:outerShdw blurRad="38100" dist="38100" dir="2700000" algn="tl">
                    <a:srgbClr val="C0C0C0"/>
                  </a:outerShdw>
                </a:effectLst>
              </a:rPr>
              <a:t>Servlets</a:t>
            </a:r>
            <a:r>
              <a:rPr lang="it-IT" dirty="0" smtClean="0">
                <a:effectLst>
                  <a:outerShdw blurRad="38100" dist="38100" dir="2700000" algn="tl">
                    <a:srgbClr val="C0C0C0"/>
                  </a:outerShdw>
                </a:effectLst>
              </a:rPr>
              <a:t/>
            </a:r>
            <a:br>
              <a:rPr lang="it-IT" dirty="0" smtClean="0">
                <a:effectLst>
                  <a:outerShdw blurRad="38100" dist="38100" dir="2700000" algn="tl">
                    <a:srgbClr val="C0C0C0"/>
                  </a:outerShdw>
                </a:effectLst>
              </a:rPr>
            </a:br>
            <a:r>
              <a:rPr lang="it-IT" sz="2400" dirty="0" smtClean="0">
                <a:effectLst>
                  <a:outerShdw blurRad="38100" dist="38100" dir="2700000" algn="tl">
                    <a:srgbClr val="000000">
                      <a:alpha val="43137"/>
                    </a:srgbClr>
                  </a:outerShdw>
                </a:effectLst>
              </a:rPr>
              <a:t> </a:t>
            </a:r>
            <a:r>
              <a:rPr lang="it-IT" sz="2400" dirty="0" err="1" smtClean="0">
                <a:effectLst>
                  <a:outerShdw blurRad="38100" dist="38100" dir="2700000" algn="tl">
                    <a:srgbClr val="000000">
                      <a:alpha val="43137"/>
                    </a:srgbClr>
                  </a:outerShdw>
                </a:effectLst>
              </a:rPr>
              <a:t>Basic</a:t>
            </a:r>
            <a:r>
              <a:rPr lang="it-IT" sz="2400" dirty="0" smtClean="0">
                <a:effectLst>
                  <a:outerShdw blurRad="38100" dist="38100" dir="2700000" algn="tl">
                    <a:srgbClr val="000000">
                      <a:alpha val="43137"/>
                    </a:srgbClr>
                  </a:outerShdw>
                </a:effectLst>
              </a:rPr>
              <a:t> </a:t>
            </a:r>
            <a:r>
              <a:rPr lang="it-IT" sz="2400" dirty="0" err="1" smtClean="0">
                <a:effectLst>
                  <a:outerShdw blurRad="38100" dist="38100" dir="2700000" algn="tl">
                    <a:srgbClr val="000000">
                      <a:alpha val="43137"/>
                    </a:srgbClr>
                  </a:outerShdw>
                </a:effectLst>
              </a:rPr>
              <a:t>Concepts</a:t>
            </a:r>
            <a:r>
              <a:rPr lang="it-IT" sz="2400" dirty="0" smtClean="0">
                <a:effectLst>
                  <a:outerShdw blurRad="38100" dist="38100" dir="2700000" algn="tl">
                    <a:srgbClr val="000000">
                      <a:alpha val="43137"/>
                    </a:srgbClr>
                  </a:outerShdw>
                </a:effectLst>
              </a:rPr>
              <a:t> and </a:t>
            </a:r>
            <a:r>
              <a:rPr lang="it-IT" sz="2400" dirty="0" err="1" smtClean="0">
                <a:effectLst>
                  <a:outerShdw blurRad="38100" dist="38100" dir="2700000" algn="tl">
                    <a:srgbClr val="000000">
                      <a:alpha val="43137"/>
                    </a:srgbClr>
                  </a:outerShdw>
                </a:effectLst>
              </a:rPr>
              <a:t>Programming</a:t>
            </a:r>
            <a:endParaRPr lang="it-IT" sz="2400" dirty="0" smtClean="0">
              <a:effectLst>
                <a:outerShdw blurRad="38100" dist="38100" dir="2700000" algn="tl">
                  <a:srgbClr val="000000">
                    <a:alpha val="43137"/>
                  </a:srgbClr>
                </a:outerShdw>
              </a:effectLst>
            </a:endParaRPr>
          </a:p>
        </p:txBody>
      </p:sp>
      <p:sp>
        <p:nvSpPr>
          <p:cNvPr id="3075" name="Rectangle 3"/>
          <p:cNvSpPr>
            <a:spLocks noGrp="1" noChangeArrowheads="1"/>
          </p:cNvSpPr>
          <p:nvPr>
            <p:ph type="subTitle" idx="1"/>
          </p:nvPr>
        </p:nvSpPr>
        <p:spPr/>
        <p:txBody>
          <a:bodyPr/>
          <a:lstStyle/>
          <a:p>
            <a:pPr eaLnBrk="1" hangingPunct="1"/>
            <a:r>
              <a:rPr lang="it-IT" sz="2800" b="1" dirty="0" smtClean="0"/>
              <a:t>Giuseppe Della Penna</a:t>
            </a:r>
          </a:p>
          <a:p>
            <a:pPr eaLnBrk="1" hangingPunct="1"/>
            <a:r>
              <a:rPr lang="it-IT" dirty="0" smtClean="0"/>
              <a:t>Università degli Studi di L’Aquila</a:t>
            </a:r>
          </a:p>
          <a:p>
            <a:pPr eaLnBrk="1" hangingPunct="1"/>
            <a:endParaRPr lang="it-IT" dirty="0" smtClean="0"/>
          </a:p>
          <a:p>
            <a:pPr eaLnBrk="1" hangingPunct="1"/>
            <a:r>
              <a:rPr lang="it-IT" altLang="it-IT" sz="2000" i="1" dirty="0"/>
              <a:t>giuseppe.dellapenna@univaq.it</a:t>
            </a:r>
          </a:p>
          <a:p>
            <a:pPr eaLnBrk="1" hangingPunct="1"/>
            <a:r>
              <a:rPr lang="it-IT" altLang="it-IT" sz="2000" i="1" dirty="0"/>
              <a:t>http://people.disim.univaq.it/~dellapenna</a:t>
            </a:r>
            <a:endParaRPr lang="it-IT" altLang="it-IT" sz="2000" dirty="0"/>
          </a:p>
        </p:txBody>
      </p:sp>
      <p:pic>
        <p:nvPicPr>
          <p:cNvPr id="4" name="Picture 5"/>
          <p:cNvPicPr>
            <a:picLocks noChangeAspect="1" noChangeArrowheads="1"/>
          </p:cNvPicPr>
          <p:nvPr/>
        </p:nvPicPr>
        <p:blipFill>
          <a:blip r:embed="rId3" cstate="print"/>
          <a:srcRect/>
          <a:stretch>
            <a:fillRect/>
          </a:stretch>
        </p:blipFill>
        <p:spPr bwMode="auto">
          <a:xfrm>
            <a:off x="216694" y="6381750"/>
            <a:ext cx="1454944" cy="476250"/>
          </a:xfrm>
          <a:prstGeom prst="rect">
            <a:avLst/>
          </a:prstGeom>
          <a:noFill/>
          <a:ln w="9525">
            <a:noFill/>
            <a:miter lim="800000"/>
            <a:headEnd/>
            <a:tailEnd/>
          </a:ln>
        </p:spPr>
      </p:pic>
      <p:sp>
        <p:nvSpPr>
          <p:cNvPr id="5" name="CasellaDiTesto 4"/>
          <p:cNvSpPr txBox="1"/>
          <p:nvPr/>
        </p:nvSpPr>
        <p:spPr>
          <a:xfrm>
            <a:off x="1699154" y="6350000"/>
            <a:ext cx="8034867" cy="508000"/>
          </a:xfrm>
          <a:prstGeom prst="rect">
            <a:avLst/>
          </a:prstGeom>
          <a:noFill/>
        </p:spPr>
        <p:txBody>
          <a:bodyPr>
            <a:spAutoFit/>
          </a:bodyPr>
          <a:lstStyle/>
          <a:p>
            <a:pPr>
              <a:defRPr/>
            </a:pPr>
            <a:r>
              <a:rPr lang="en-US" sz="900" dirty="0">
                <a:latin typeface="+mj-lt"/>
              </a:rPr>
              <a:t>This work is licensed under the Creative Commons Attribution-</a:t>
            </a:r>
            <a:r>
              <a:rPr lang="en-US" sz="900" dirty="0" err="1">
                <a:latin typeface="+mj-lt"/>
              </a:rPr>
              <a:t>NonCommercial</a:t>
            </a:r>
            <a:r>
              <a:rPr lang="en-US" sz="900" dirty="0">
                <a:latin typeface="+mj-lt"/>
              </a:rPr>
              <a:t>-</a:t>
            </a:r>
            <a:r>
              <a:rPr lang="en-US" sz="900" dirty="0" err="1">
                <a:latin typeface="+mj-lt"/>
              </a:rPr>
              <a:t>ShareAlike</a:t>
            </a:r>
            <a:r>
              <a:rPr lang="en-US" sz="900" dirty="0">
                <a:latin typeface="+mj-lt"/>
              </a:rPr>
              <a:t> 3.0 </a:t>
            </a:r>
            <a:r>
              <a:rPr lang="en-US" sz="900" dirty="0" err="1">
                <a:latin typeface="+mj-lt"/>
              </a:rPr>
              <a:t>Unported</a:t>
            </a:r>
            <a:r>
              <a:rPr lang="en-US" sz="900" dirty="0">
                <a:latin typeface="+mj-lt"/>
              </a:rPr>
              <a:t> License. To view a copy of this license, visit http://creativecommons.org/licenses/by-nc-sa/3.0/ or send a letter to Creative Commons, 444 Castro Street, Suite 900, Mountain View, California, 94041, USA.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piè di pagina 5"/>
          <p:cNvSpPr>
            <a:spLocks noGrp="1"/>
          </p:cNvSpPr>
          <p:nvPr>
            <p:ph type="ftr" sz="quarter" idx="12"/>
          </p:nvPr>
        </p:nvSpPr>
        <p:spPr/>
        <p:txBody>
          <a:bodyPr/>
          <a:lstStyle/>
          <a:p>
            <a:pPr>
              <a:defRPr/>
            </a:pPr>
            <a:r>
              <a:rPr lang="it-IT"/>
              <a:t>Java Servlets</a:t>
            </a:r>
          </a:p>
        </p:txBody>
      </p:sp>
      <p:sp>
        <p:nvSpPr>
          <p:cNvPr id="11267" name="Rectangle 2"/>
          <p:cNvSpPr>
            <a:spLocks noGrp="1" noChangeArrowheads="1"/>
          </p:cNvSpPr>
          <p:nvPr>
            <p:ph type="title"/>
          </p:nvPr>
        </p:nvSpPr>
        <p:spPr/>
        <p:txBody>
          <a:bodyPr/>
          <a:lstStyle/>
          <a:p>
            <a:pPr eaLnBrk="1" hangingPunct="1"/>
            <a:r>
              <a:rPr lang="it-IT" dirty="0" smtClean="0"/>
              <a:t>The </a:t>
            </a:r>
            <a:r>
              <a:rPr lang="it-IT" dirty="0" err="1" smtClean="0"/>
              <a:t>Servlet</a:t>
            </a:r>
            <a:r>
              <a:rPr lang="it-IT" dirty="0" smtClean="0"/>
              <a:t> </a:t>
            </a:r>
            <a:r>
              <a:rPr lang="it-IT" dirty="0" err="1" smtClean="0"/>
              <a:t>Lifecycle</a:t>
            </a:r>
            <a:endParaRPr lang="it-IT" dirty="0" smtClean="0"/>
          </a:p>
        </p:txBody>
      </p:sp>
      <p:sp>
        <p:nvSpPr>
          <p:cNvPr id="11268" name="Rectangle 3"/>
          <p:cNvSpPr>
            <a:spLocks noGrp="1" noChangeArrowheads="1"/>
          </p:cNvSpPr>
          <p:nvPr>
            <p:ph type="body" idx="1"/>
          </p:nvPr>
        </p:nvSpPr>
        <p:spPr/>
        <p:txBody>
          <a:bodyPr>
            <a:normAutofit fontScale="70000" lnSpcReduction="20000"/>
          </a:bodyPr>
          <a:lstStyle/>
          <a:p>
            <a:r>
              <a:rPr lang="en-US" dirty="0" smtClean="0"/>
              <a:t>The lifecycle of a </a:t>
            </a:r>
            <a:r>
              <a:rPr lang="en-US" dirty="0" err="1" smtClean="0"/>
              <a:t>servlet</a:t>
            </a:r>
            <a:r>
              <a:rPr lang="en-US" dirty="0" smtClean="0"/>
              <a:t> is marked by a sequence of calls made ​​by container to particular methods of the </a:t>
            </a:r>
            <a:r>
              <a:rPr lang="en-US" dirty="0" err="1" smtClean="0"/>
              <a:t>Servlet</a:t>
            </a:r>
            <a:r>
              <a:rPr lang="en-US" dirty="0" smtClean="0"/>
              <a:t> interface. </a:t>
            </a:r>
          </a:p>
          <a:p>
            <a:pPr lvl="1"/>
            <a:r>
              <a:rPr lang="en-US" b="1" dirty="0" smtClean="0"/>
              <a:t>Initialization.</a:t>
            </a:r>
            <a:r>
              <a:rPr lang="en-US" dirty="0" smtClean="0"/>
              <a:t> When the container loads the </a:t>
            </a:r>
            <a:r>
              <a:rPr lang="en-US" dirty="0" err="1" smtClean="0"/>
              <a:t>servlet</a:t>
            </a:r>
            <a:r>
              <a:rPr lang="en-US" dirty="0" smtClean="0"/>
              <a:t>, it calls its </a:t>
            </a:r>
            <a:r>
              <a:rPr lang="en-US" i="1" dirty="0" smtClean="0"/>
              <a:t>init</a:t>
            </a:r>
            <a:r>
              <a:rPr lang="en-US" dirty="0" smtClean="0"/>
              <a:t> method. Typically this method is used to establish connections to databases and prepare the context for subsequent requests. Depending on the context and/or container policies, the </a:t>
            </a:r>
            <a:r>
              <a:rPr lang="en-US" dirty="0" err="1" smtClean="0"/>
              <a:t>servlet</a:t>
            </a:r>
            <a:r>
              <a:rPr lang="en-US" dirty="0" smtClean="0"/>
              <a:t> can be loaded immediately when the server starts, or after the first request, etc.. </a:t>
            </a:r>
          </a:p>
          <a:p>
            <a:pPr lvl="1"/>
            <a:r>
              <a:rPr lang="en-US" b="1" dirty="0" smtClean="0"/>
              <a:t>Service.</a:t>
            </a:r>
            <a:r>
              <a:rPr lang="en-US" dirty="0" smtClean="0"/>
              <a:t> The client requests are handled by the container thorough calls to the </a:t>
            </a:r>
            <a:r>
              <a:rPr lang="en-US" i="1" dirty="0" smtClean="0"/>
              <a:t>service</a:t>
            </a:r>
            <a:r>
              <a:rPr lang="en-US" dirty="0" smtClean="0"/>
              <a:t> method. Concurrent requests correspond to executions of this method in separate threads. The implementation should therefore be thread safe. The service method receives user requests in the form of a </a:t>
            </a:r>
            <a:r>
              <a:rPr lang="en-US" dirty="0" err="1" smtClean="0"/>
              <a:t>ServletRequest</a:t>
            </a:r>
            <a:r>
              <a:rPr lang="en-US" dirty="0" smtClean="0"/>
              <a:t> and sends the response through a </a:t>
            </a:r>
            <a:r>
              <a:rPr lang="en-US" dirty="0" err="1" smtClean="0"/>
              <a:t>ServletResponse</a:t>
            </a:r>
            <a:r>
              <a:rPr lang="en-US" dirty="0" smtClean="0"/>
              <a:t>. </a:t>
            </a:r>
          </a:p>
          <a:p>
            <a:pPr lvl="1"/>
            <a:r>
              <a:rPr lang="en-US" b="1" dirty="0" smtClean="0"/>
              <a:t>Finalization.</a:t>
            </a:r>
            <a:r>
              <a:rPr lang="en-US" dirty="0" smtClean="0"/>
              <a:t> When the container wants to remove/deactivate the </a:t>
            </a:r>
            <a:r>
              <a:rPr lang="en-US" dirty="0" err="1" smtClean="0"/>
              <a:t>servlet</a:t>
            </a:r>
            <a:r>
              <a:rPr lang="en-US" dirty="0" smtClean="0"/>
              <a:t>, it calls its </a:t>
            </a:r>
            <a:r>
              <a:rPr lang="en-US" i="1" dirty="0" smtClean="0"/>
              <a:t>destroy</a:t>
            </a:r>
            <a:r>
              <a:rPr lang="en-US" dirty="0" smtClean="0"/>
              <a:t> method. This method is usually used to close database connections, or dispose other persistent resources activated by the init method. </a:t>
            </a:r>
          </a:p>
          <a:p>
            <a:r>
              <a:rPr lang="en-US" dirty="0" smtClean="0"/>
              <a:t>The </a:t>
            </a:r>
            <a:r>
              <a:rPr lang="en-US" b="1" dirty="0" err="1" smtClean="0"/>
              <a:t>HttpServlet</a:t>
            </a:r>
            <a:r>
              <a:rPr lang="en-US" dirty="0" smtClean="0"/>
              <a:t> class specializes these methods for the HTTP communication. In particular, it contains two methods </a:t>
            </a:r>
            <a:r>
              <a:rPr lang="en-US" i="1" dirty="0" err="1" smtClean="0"/>
              <a:t>doGet</a:t>
            </a:r>
            <a:r>
              <a:rPr lang="en-US" dirty="0" smtClean="0"/>
              <a:t> and </a:t>
            </a:r>
            <a:r>
              <a:rPr lang="en-US" i="1" dirty="0" err="1" smtClean="0"/>
              <a:t>doPost</a:t>
            </a:r>
            <a:r>
              <a:rPr lang="en-US" i="1" dirty="0" smtClean="0"/>
              <a:t>,</a:t>
            </a:r>
            <a:r>
              <a:rPr lang="en-US" dirty="0" smtClean="0"/>
              <a:t> corresponding to the two most common HTTP verbs. The </a:t>
            </a:r>
            <a:r>
              <a:rPr lang="en-US" i="1" dirty="0" smtClean="0"/>
              <a:t>service</a:t>
            </a:r>
            <a:r>
              <a:rPr lang="en-US" dirty="0" smtClean="0"/>
              <a:t> method of </a:t>
            </a:r>
            <a:r>
              <a:rPr lang="en-US" dirty="0" err="1" smtClean="0"/>
              <a:t>HttpServlet</a:t>
            </a:r>
            <a:r>
              <a:rPr lang="en-US" dirty="0" smtClean="0"/>
              <a:t> class automatically redirects the client requests to the appropriate method. </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piè di pagina 5"/>
          <p:cNvSpPr>
            <a:spLocks noGrp="1"/>
          </p:cNvSpPr>
          <p:nvPr>
            <p:ph type="ftr" sz="quarter" idx="12"/>
          </p:nvPr>
        </p:nvSpPr>
        <p:spPr/>
        <p:txBody>
          <a:bodyPr/>
          <a:lstStyle/>
          <a:p>
            <a:pPr>
              <a:defRPr/>
            </a:pPr>
            <a:r>
              <a:rPr lang="it-IT"/>
              <a:t>Java Servlets</a:t>
            </a:r>
          </a:p>
        </p:txBody>
      </p:sp>
      <p:sp>
        <p:nvSpPr>
          <p:cNvPr id="12291" name="Rectangle 2"/>
          <p:cNvSpPr>
            <a:spLocks noGrp="1" noChangeArrowheads="1"/>
          </p:cNvSpPr>
          <p:nvPr>
            <p:ph type="title"/>
          </p:nvPr>
        </p:nvSpPr>
        <p:spPr/>
        <p:txBody>
          <a:bodyPr/>
          <a:lstStyle/>
          <a:p>
            <a:pPr eaLnBrk="1" hangingPunct="1"/>
            <a:r>
              <a:rPr lang="it-IT" dirty="0" err="1" smtClean="0"/>
              <a:t>Writing</a:t>
            </a:r>
            <a:r>
              <a:rPr lang="it-IT" dirty="0" smtClean="0"/>
              <a:t> a </a:t>
            </a:r>
            <a:r>
              <a:rPr lang="it-IT" dirty="0" err="1" smtClean="0"/>
              <a:t>Servlet</a:t>
            </a:r>
            <a:r>
              <a:rPr lang="it-IT" dirty="0" smtClean="0"/>
              <a:t> </a:t>
            </a:r>
            <a:r>
              <a:rPr lang="it-IT" dirty="0" err="1" smtClean="0"/>
              <a:t>Class</a:t>
            </a:r>
            <a:endParaRPr lang="it-IT" dirty="0" smtClean="0"/>
          </a:p>
        </p:txBody>
      </p:sp>
      <p:sp>
        <p:nvSpPr>
          <p:cNvPr id="12292" name="Rectangle 3"/>
          <p:cNvSpPr>
            <a:spLocks noGrp="1" noChangeArrowheads="1"/>
          </p:cNvSpPr>
          <p:nvPr>
            <p:ph type="body" idx="1"/>
          </p:nvPr>
        </p:nvSpPr>
        <p:spPr/>
        <p:txBody>
          <a:bodyPr>
            <a:normAutofit lnSpcReduction="10000"/>
          </a:bodyPr>
          <a:lstStyle/>
          <a:p>
            <a:r>
              <a:rPr lang="en-US" sz="1800" dirty="0" smtClean="0"/>
              <a:t>To write a simple </a:t>
            </a:r>
            <a:r>
              <a:rPr lang="en-US" sz="1800" dirty="0" err="1" smtClean="0"/>
              <a:t>servlet</a:t>
            </a:r>
            <a:r>
              <a:rPr lang="en-US" sz="1800" dirty="0" smtClean="0"/>
              <a:t>, you must create a class that extends </a:t>
            </a:r>
            <a:r>
              <a:rPr lang="en-US" sz="1800" b="1" dirty="0" err="1" smtClean="0"/>
              <a:t>javax.servlet.http.HttpServlet</a:t>
            </a:r>
            <a:r>
              <a:rPr lang="en-US" sz="1800" b="1" dirty="0" smtClean="0"/>
              <a:t>.</a:t>
            </a:r>
            <a:r>
              <a:rPr lang="en-US" sz="1800" dirty="0" smtClean="0"/>
              <a:t> The logic of the </a:t>
            </a:r>
            <a:r>
              <a:rPr lang="en-US" sz="1800" dirty="0" err="1" smtClean="0"/>
              <a:t>servlet</a:t>
            </a:r>
            <a:r>
              <a:rPr lang="en-US" sz="1800" dirty="0" smtClean="0"/>
              <a:t> is coded in the methods corresponding to the HTTP verbs. </a:t>
            </a:r>
          </a:p>
          <a:p>
            <a:pPr lvl="1"/>
            <a:r>
              <a:rPr lang="en-US" sz="1400" b="1" dirty="0" err="1" smtClean="0"/>
              <a:t>doGet</a:t>
            </a:r>
            <a:r>
              <a:rPr lang="en-US" sz="1400" dirty="0" smtClean="0"/>
              <a:t> is called in response to GET and HEAD requests </a:t>
            </a:r>
          </a:p>
          <a:p>
            <a:pPr lvl="1"/>
            <a:r>
              <a:rPr lang="en-US" sz="1400" b="1" dirty="0" err="1" smtClean="0"/>
              <a:t>doPost</a:t>
            </a:r>
            <a:r>
              <a:rPr lang="en-US" sz="1400" dirty="0" smtClean="0"/>
              <a:t> is called in response to POST requests </a:t>
            </a:r>
          </a:p>
          <a:p>
            <a:pPr lvl="1"/>
            <a:r>
              <a:rPr lang="en-US" sz="1400" b="1" dirty="0" err="1" smtClean="0"/>
              <a:t>doPut</a:t>
            </a:r>
            <a:r>
              <a:rPr lang="en-US" sz="1400" dirty="0" smtClean="0"/>
              <a:t> is called in response to PUT requests </a:t>
            </a:r>
          </a:p>
          <a:p>
            <a:pPr lvl="1"/>
            <a:r>
              <a:rPr lang="en-US" sz="1400" b="1" dirty="0" err="1" smtClean="0"/>
              <a:t>doDelete</a:t>
            </a:r>
            <a:r>
              <a:rPr lang="en-US" sz="1400" dirty="0" smtClean="0"/>
              <a:t> is called in response to DELETE requests </a:t>
            </a:r>
          </a:p>
          <a:p>
            <a:r>
              <a:rPr lang="en-US" sz="1800" dirty="0" smtClean="0"/>
              <a:t>All these methods have the same </a:t>
            </a:r>
            <a:r>
              <a:rPr lang="en-US" sz="1800" i="1" dirty="0" smtClean="0"/>
              <a:t>signature:</a:t>
            </a:r>
            <a:r>
              <a:rPr lang="en-US" sz="1800" dirty="0" smtClean="0"/>
              <a:t> they take a pair </a:t>
            </a:r>
            <a:r>
              <a:rPr lang="en-US" sz="1800" i="1" dirty="0" smtClean="0"/>
              <a:t>(</a:t>
            </a:r>
            <a:r>
              <a:rPr lang="en-US" sz="1800" i="1" dirty="0" err="1" smtClean="0"/>
              <a:t>HttpServletRequest</a:t>
            </a:r>
            <a:r>
              <a:rPr lang="en-US" sz="1800" i="1" dirty="0" smtClean="0"/>
              <a:t>, </a:t>
            </a:r>
            <a:r>
              <a:rPr lang="en-US" sz="1800" i="1" dirty="0" err="1" smtClean="0"/>
              <a:t>HttpServletResponse</a:t>
            </a:r>
            <a:r>
              <a:rPr lang="en-US" sz="1800" i="1" dirty="0" smtClean="0"/>
              <a:t>)</a:t>
            </a:r>
            <a:r>
              <a:rPr lang="en-US" sz="1800" dirty="0" smtClean="0"/>
              <a:t> and return </a:t>
            </a:r>
            <a:r>
              <a:rPr lang="en-US" sz="1800" i="1" dirty="0" smtClean="0"/>
              <a:t>void.</a:t>
            </a:r>
            <a:r>
              <a:rPr lang="en-US" sz="1800" dirty="0" smtClean="0"/>
              <a:t> </a:t>
            </a:r>
          </a:p>
          <a:p>
            <a:pPr lvl="1"/>
            <a:r>
              <a:rPr lang="en-US" sz="1400" dirty="0" smtClean="0"/>
              <a:t>The </a:t>
            </a:r>
            <a:r>
              <a:rPr lang="en-US" sz="1400" b="1" dirty="0" err="1" smtClean="0"/>
              <a:t>HttpServletRequest</a:t>
            </a:r>
            <a:r>
              <a:rPr lang="en-US" sz="1400" dirty="0" smtClean="0"/>
              <a:t> and </a:t>
            </a:r>
            <a:r>
              <a:rPr lang="en-US" sz="1400" b="1" dirty="0" err="1" smtClean="0"/>
              <a:t>HttpServletResponse</a:t>
            </a:r>
            <a:r>
              <a:rPr lang="en-US" sz="1400" dirty="0" smtClean="0"/>
              <a:t> classes are specializations of </a:t>
            </a:r>
            <a:r>
              <a:rPr lang="en-US" sz="1400" dirty="0" err="1" smtClean="0"/>
              <a:t>ServletRequest</a:t>
            </a:r>
            <a:r>
              <a:rPr lang="en-US" sz="1400" dirty="0" smtClean="0"/>
              <a:t> and </a:t>
            </a:r>
            <a:r>
              <a:rPr lang="en-US" sz="1400" dirty="0" err="1" smtClean="0"/>
              <a:t>ServletResponse</a:t>
            </a:r>
            <a:r>
              <a:rPr lang="en-US" sz="1400" dirty="0" smtClean="0"/>
              <a:t> specific to the HTTP protocol. </a:t>
            </a:r>
          </a:p>
          <a:p>
            <a:r>
              <a:rPr lang="en-US" sz="1800" dirty="0" smtClean="0"/>
              <a:t>The </a:t>
            </a:r>
            <a:r>
              <a:rPr lang="en-US" sz="1800" dirty="0" err="1" smtClean="0"/>
              <a:t>HttpServlet</a:t>
            </a:r>
            <a:r>
              <a:rPr lang="en-US" sz="1800" dirty="0" smtClean="0"/>
              <a:t> class provides a default implementation of all these methods, which only generates an error 400 (BAD REQUEST) </a:t>
            </a:r>
          </a:p>
          <a:p>
            <a:r>
              <a:rPr lang="en-US" sz="1800" dirty="0" smtClean="0"/>
              <a:t>The </a:t>
            </a:r>
            <a:r>
              <a:rPr lang="en-US" sz="1800" dirty="0" err="1" smtClean="0"/>
              <a:t>servlet</a:t>
            </a:r>
            <a:r>
              <a:rPr lang="en-US" sz="1800" dirty="0" smtClean="0"/>
              <a:t> class contains other methods, such as </a:t>
            </a:r>
            <a:r>
              <a:rPr lang="en-US" sz="1800" i="1" dirty="0" err="1" smtClean="0"/>
              <a:t>getServletContext</a:t>
            </a:r>
            <a:r>
              <a:rPr lang="en-US" sz="1800" i="1" dirty="0" smtClean="0"/>
              <a:t>,</a:t>
            </a:r>
            <a:r>
              <a:rPr lang="en-US" sz="1800" dirty="0" smtClean="0"/>
              <a:t> which can be used to read a lot of information from the execution context of the </a:t>
            </a:r>
            <a:r>
              <a:rPr lang="en-US" sz="1800" dirty="0" err="1" smtClean="0"/>
              <a:t>servlet</a:t>
            </a:r>
            <a:r>
              <a:rPr lang="en-US" sz="1800" dirty="0" smtClean="0"/>
              <a:t> itself. </a:t>
            </a:r>
          </a:p>
          <a:p>
            <a:r>
              <a:rPr lang="en-US" sz="1800" dirty="0" smtClean="0"/>
              <a:t>To compile a </a:t>
            </a:r>
            <a:r>
              <a:rPr lang="en-US" sz="1800" dirty="0" err="1" smtClean="0"/>
              <a:t>servlet</a:t>
            </a:r>
            <a:r>
              <a:rPr lang="en-US" sz="1800" dirty="0" smtClean="0"/>
              <a:t>, the package </a:t>
            </a:r>
            <a:r>
              <a:rPr lang="en-US" sz="1800" b="1" dirty="0" err="1" smtClean="0"/>
              <a:t>javax.servlet</a:t>
            </a:r>
            <a:r>
              <a:rPr lang="en-US" sz="1800" b="1" dirty="0" smtClean="0"/>
              <a:t> </a:t>
            </a:r>
            <a:r>
              <a:rPr lang="en-US" sz="1800" dirty="0" smtClean="0"/>
              <a:t>must be included in the </a:t>
            </a:r>
            <a:r>
              <a:rPr lang="en-US" sz="1800" b="1" dirty="0" smtClean="0"/>
              <a:t>CLASSPATH</a:t>
            </a:r>
            <a:r>
              <a:rPr lang="en-US" sz="1800" dirty="0" smtClean="0"/>
              <a:t> </a:t>
            </a:r>
            <a:r>
              <a:rPr lang="en-US" sz="1800" b="1" dirty="0" smtClean="0"/>
              <a:t>.</a:t>
            </a:r>
            <a:r>
              <a:rPr lang="en-US" sz="1800" dirty="0" smtClean="0"/>
              <a:t> A copy of this library, called </a:t>
            </a:r>
            <a:r>
              <a:rPr lang="en-US" sz="1800" i="1" dirty="0" smtClean="0"/>
              <a:t>servlet-api.jar</a:t>
            </a:r>
            <a:r>
              <a:rPr lang="en-US" sz="1800" dirty="0" smtClean="0"/>
              <a:t> is present in the common/lib directory of Tomcat and in all the Java distributions.</a:t>
            </a:r>
            <a:endParaRPr lang="it-IT" sz="18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piè di pagina 5"/>
          <p:cNvSpPr>
            <a:spLocks noGrp="1"/>
          </p:cNvSpPr>
          <p:nvPr>
            <p:ph type="ftr" sz="quarter" idx="12"/>
          </p:nvPr>
        </p:nvSpPr>
        <p:spPr/>
        <p:txBody>
          <a:bodyPr/>
          <a:lstStyle/>
          <a:p>
            <a:pPr>
              <a:defRPr/>
            </a:pPr>
            <a:r>
              <a:rPr lang="it-IT"/>
              <a:t>Java Servlets</a:t>
            </a:r>
          </a:p>
        </p:txBody>
      </p:sp>
      <p:sp>
        <p:nvSpPr>
          <p:cNvPr id="13315" name="Rectangle 6"/>
          <p:cNvSpPr>
            <a:spLocks noGrp="1" noChangeArrowheads="1"/>
          </p:cNvSpPr>
          <p:nvPr>
            <p:ph type="title"/>
          </p:nvPr>
        </p:nvSpPr>
        <p:spPr/>
        <p:txBody>
          <a:bodyPr/>
          <a:lstStyle/>
          <a:p>
            <a:pPr eaLnBrk="1" hangingPunct="1"/>
            <a:r>
              <a:rPr lang="it-IT" sz="3200" dirty="0" err="1" smtClean="0"/>
              <a:t>Writing</a:t>
            </a:r>
            <a:r>
              <a:rPr lang="it-IT" sz="3200" dirty="0" smtClean="0"/>
              <a:t> a </a:t>
            </a:r>
            <a:r>
              <a:rPr lang="it-IT" sz="3200" dirty="0" err="1" smtClean="0"/>
              <a:t>Servlet</a:t>
            </a:r>
            <a:r>
              <a:rPr lang="it-IT" sz="3200" dirty="0" smtClean="0"/>
              <a:t> </a:t>
            </a:r>
            <a:r>
              <a:rPr lang="it-IT" sz="3200" dirty="0" err="1" smtClean="0"/>
              <a:t>Class</a:t>
            </a:r>
            <a:r>
              <a:rPr lang="it-IT" sz="3200" dirty="0" smtClean="0"/>
              <a:t/>
            </a:r>
            <a:br>
              <a:rPr lang="it-IT" sz="3200" dirty="0" smtClean="0"/>
            </a:br>
            <a:r>
              <a:rPr lang="it-IT" sz="2000" dirty="0" err="1" smtClean="0"/>
              <a:t>Example</a:t>
            </a:r>
            <a:endParaRPr lang="it-IT" sz="2000" dirty="0" smtClean="0"/>
          </a:p>
        </p:txBody>
      </p:sp>
      <p:sp>
        <p:nvSpPr>
          <p:cNvPr id="13316" name="Rectangle 7"/>
          <p:cNvSpPr>
            <a:spLocks noGrp="1" noChangeArrowheads="1"/>
          </p:cNvSpPr>
          <p:nvPr>
            <p:ph type="body" idx="1"/>
          </p:nvPr>
        </p:nvSpPr>
        <p:spPr>
          <a:xfrm>
            <a:off x="4953001" y="1557338"/>
            <a:ext cx="4758664" cy="4953000"/>
          </a:xfrm>
        </p:spPr>
        <p:txBody>
          <a:bodyPr/>
          <a:lstStyle/>
          <a:p>
            <a:pPr eaLnBrk="1" hangingPunct="1">
              <a:lnSpc>
                <a:spcPct val="90000"/>
              </a:lnSpc>
            </a:pPr>
            <a:r>
              <a:rPr lang="en-US" sz="2000" dirty="0" smtClean="0"/>
              <a:t>A </a:t>
            </a:r>
            <a:r>
              <a:rPr lang="en-US" sz="2000" dirty="0" err="1" smtClean="0"/>
              <a:t>servlet</a:t>
            </a:r>
            <a:r>
              <a:rPr lang="en-US" sz="2000" dirty="0" smtClean="0"/>
              <a:t> class extends the basic </a:t>
            </a:r>
            <a:r>
              <a:rPr lang="en-US" sz="2000" dirty="0" err="1" smtClean="0"/>
              <a:t>javax.servlet.http.HttpServlet</a:t>
            </a:r>
            <a:endParaRPr lang="en-US" sz="2000" dirty="0" smtClean="0"/>
          </a:p>
          <a:p>
            <a:pPr eaLnBrk="1" hangingPunct="1">
              <a:lnSpc>
                <a:spcPct val="90000"/>
              </a:lnSpc>
            </a:pPr>
            <a:r>
              <a:rPr lang="en-US" sz="2000" dirty="0" smtClean="0"/>
              <a:t>For HTTP requests, the programmer should overwrite the  appropriate methods: in this example, the </a:t>
            </a:r>
            <a:r>
              <a:rPr lang="en-US" sz="2000" dirty="0" err="1" smtClean="0"/>
              <a:t>doGet</a:t>
            </a:r>
            <a:r>
              <a:rPr lang="en-US" sz="2000" dirty="0" smtClean="0"/>
              <a:t> method is called to handle HTTP GET requests. </a:t>
            </a:r>
            <a:endParaRPr lang="it-IT" sz="2000" dirty="0" smtClean="0"/>
          </a:p>
        </p:txBody>
      </p:sp>
      <p:sp>
        <p:nvSpPr>
          <p:cNvPr id="13317" name="Rectangle 5"/>
          <p:cNvSpPr>
            <a:spLocks noChangeArrowheads="1"/>
          </p:cNvSpPr>
          <p:nvPr/>
        </p:nvSpPr>
        <p:spPr bwMode="auto">
          <a:xfrm>
            <a:off x="350838" y="1557338"/>
            <a:ext cx="4445662" cy="4895850"/>
          </a:xfrm>
          <a:prstGeom prst="rect">
            <a:avLst/>
          </a:prstGeom>
          <a:solidFill>
            <a:srgbClr val="EBFFFF"/>
          </a:solidFill>
          <a:ln w="12700">
            <a:solidFill>
              <a:schemeClr val="tx1"/>
            </a:solidFill>
            <a:miter lim="800000"/>
            <a:headEnd/>
            <a:tailEnd/>
          </a:ln>
        </p:spPr>
        <p:txBody>
          <a:bodyPr lIns="92075" tIns="46038" rIns="92075" bIns="46038"/>
          <a:lstStyle/>
          <a:p>
            <a:pPr marL="93663" indent="-93663">
              <a:spcBef>
                <a:spcPct val="20000"/>
              </a:spcBef>
              <a:buClr>
                <a:schemeClr val="hlink"/>
              </a:buClr>
              <a:buSzPct val="65000"/>
              <a:buFont typeface="Monotype Sorts" pitchFamily="2" charset="2"/>
              <a:buNone/>
            </a:pPr>
            <a:r>
              <a:rPr kumimoji="1" lang="it-IT" sz="1200">
                <a:solidFill>
                  <a:srgbClr val="000000"/>
                </a:solidFill>
                <a:latin typeface="Verdana" pitchFamily="34" charset="0"/>
              </a:rPr>
              <a:t>package org.iw.project;</a:t>
            </a:r>
          </a:p>
          <a:p>
            <a:pPr marL="93663" indent="-93663">
              <a:spcBef>
                <a:spcPct val="20000"/>
              </a:spcBef>
              <a:buClr>
                <a:schemeClr val="hlink"/>
              </a:buClr>
              <a:buSzPct val="65000"/>
              <a:buFont typeface="Monotype Sorts" pitchFamily="2" charset="2"/>
              <a:buNone/>
            </a:pPr>
            <a:endParaRPr kumimoji="1" lang="it-IT" sz="1200">
              <a:solidFill>
                <a:srgbClr val="000000"/>
              </a:solidFill>
              <a:latin typeface="Verdana" pitchFamily="34" charset="0"/>
            </a:endParaRPr>
          </a:p>
          <a:p>
            <a:pPr marL="93663" indent="-93663">
              <a:spcBef>
                <a:spcPct val="20000"/>
              </a:spcBef>
              <a:buClr>
                <a:schemeClr val="hlink"/>
              </a:buClr>
              <a:buSzPct val="65000"/>
              <a:buFont typeface="Monotype Sorts" pitchFamily="2" charset="2"/>
              <a:buNone/>
            </a:pPr>
            <a:r>
              <a:rPr kumimoji="1" lang="it-IT" sz="1200" b="1">
                <a:solidFill>
                  <a:srgbClr val="000000"/>
                </a:solidFill>
                <a:latin typeface="Verdana" pitchFamily="34" charset="0"/>
              </a:rPr>
              <a:t>import javax.servlet.*;</a:t>
            </a:r>
          </a:p>
          <a:p>
            <a:pPr marL="93663" indent="-93663">
              <a:spcBef>
                <a:spcPct val="20000"/>
              </a:spcBef>
              <a:buClr>
                <a:schemeClr val="hlink"/>
              </a:buClr>
              <a:buSzPct val="65000"/>
              <a:buFont typeface="Monotype Sorts" pitchFamily="2" charset="2"/>
              <a:buNone/>
            </a:pPr>
            <a:r>
              <a:rPr kumimoji="1" lang="it-IT" sz="1200" b="1">
                <a:solidFill>
                  <a:srgbClr val="000000"/>
                </a:solidFill>
                <a:latin typeface="Verdana" pitchFamily="34" charset="0"/>
              </a:rPr>
              <a:t>import javax.servlet.http.*;</a:t>
            </a:r>
          </a:p>
          <a:p>
            <a:pPr marL="93663" indent="-93663">
              <a:spcBef>
                <a:spcPct val="20000"/>
              </a:spcBef>
              <a:buClr>
                <a:schemeClr val="hlink"/>
              </a:buClr>
              <a:buSzPct val="65000"/>
              <a:buFont typeface="Monotype Sorts" pitchFamily="2" charset="2"/>
              <a:buNone/>
            </a:pPr>
            <a:endParaRPr kumimoji="1" lang="it-IT" sz="1200">
              <a:solidFill>
                <a:srgbClr val="000000"/>
              </a:solidFill>
              <a:latin typeface="Verdana" pitchFamily="34" charset="0"/>
            </a:endParaRPr>
          </a:p>
          <a:p>
            <a:pPr marL="93663" indent="-93663">
              <a:spcBef>
                <a:spcPct val="20000"/>
              </a:spcBef>
              <a:buClr>
                <a:schemeClr val="hlink"/>
              </a:buClr>
              <a:buSzPct val="65000"/>
              <a:buFont typeface="Monotype Sorts" pitchFamily="2" charset="2"/>
              <a:buNone/>
            </a:pPr>
            <a:r>
              <a:rPr kumimoji="1" lang="it-IT" sz="1200">
                <a:solidFill>
                  <a:srgbClr val="000000"/>
                </a:solidFill>
                <a:latin typeface="Verdana" pitchFamily="34" charset="0"/>
              </a:rPr>
              <a:t>public class class1 </a:t>
            </a:r>
            <a:r>
              <a:rPr kumimoji="1" lang="it-IT" sz="1200" b="1">
                <a:solidFill>
                  <a:srgbClr val="000000"/>
                </a:solidFill>
                <a:latin typeface="Verdana" pitchFamily="34" charset="0"/>
              </a:rPr>
              <a:t>extends HttpServlet</a:t>
            </a:r>
            <a:r>
              <a:rPr kumimoji="1" lang="it-IT" sz="1200">
                <a:solidFill>
                  <a:srgbClr val="000000"/>
                </a:solidFill>
                <a:latin typeface="Verdana" pitchFamily="34" charset="0"/>
              </a:rPr>
              <a:t> {</a:t>
            </a:r>
          </a:p>
          <a:p>
            <a:pPr marL="93663" indent="-93663">
              <a:spcBef>
                <a:spcPct val="20000"/>
              </a:spcBef>
              <a:buClr>
                <a:schemeClr val="hlink"/>
              </a:buClr>
              <a:buSzPct val="65000"/>
              <a:buFont typeface="Monotype Sorts" pitchFamily="2" charset="2"/>
              <a:buNone/>
            </a:pPr>
            <a:endParaRPr kumimoji="1" lang="it-IT" sz="1200">
              <a:solidFill>
                <a:srgbClr val="000000"/>
              </a:solidFill>
              <a:latin typeface="Verdana" pitchFamily="34" charset="0"/>
            </a:endParaRPr>
          </a:p>
          <a:p>
            <a:pPr marL="93663" indent="-93663">
              <a:spcBef>
                <a:spcPct val="20000"/>
              </a:spcBef>
              <a:buClr>
                <a:schemeClr val="hlink"/>
              </a:buClr>
              <a:buSzPct val="65000"/>
              <a:buFont typeface="Monotype Sorts" pitchFamily="2" charset="2"/>
              <a:buNone/>
            </a:pPr>
            <a:r>
              <a:rPr kumimoji="1" lang="it-IT" sz="1200">
                <a:solidFill>
                  <a:srgbClr val="000000"/>
                </a:solidFill>
                <a:latin typeface="Verdana" pitchFamily="34" charset="0"/>
              </a:rPr>
              <a:t>	</a:t>
            </a:r>
            <a:r>
              <a:rPr kumimoji="1" lang="it-IT" sz="1200" b="1">
                <a:solidFill>
                  <a:srgbClr val="000000"/>
                </a:solidFill>
                <a:latin typeface="Verdana" pitchFamily="34" charset="0"/>
              </a:rPr>
              <a:t>public void doGet(HttpServletRequest in, HttpServletResponse out)</a:t>
            </a:r>
            <a:r>
              <a:rPr kumimoji="1" lang="it-IT" sz="1200">
                <a:solidFill>
                  <a:srgbClr val="000000"/>
                </a:solidFill>
                <a:latin typeface="Verdana" pitchFamily="34" charset="0"/>
              </a:rPr>
              <a:t> {</a:t>
            </a:r>
          </a:p>
          <a:p>
            <a:pPr marL="93663" indent="-93663">
              <a:spcBef>
                <a:spcPct val="20000"/>
              </a:spcBef>
              <a:buClr>
                <a:schemeClr val="hlink"/>
              </a:buClr>
              <a:buSzPct val="65000"/>
              <a:buFont typeface="Monotype Sorts" pitchFamily="2" charset="2"/>
              <a:buNone/>
            </a:pPr>
            <a:r>
              <a:rPr kumimoji="1" lang="it-IT" sz="1200">
                <a:solidFill>
                  <a:srgbClr val="000000"/>
                </a:solidFill>
                <a:latin typeface="Verdana" pitchFamily="34" charset="0"/>
              </a:rPr>
              <a:t>	//…</a:t>
            </a:r>
          </a:p>
          <a:p>
            <a:pPr marL="93663" indent="-93663">
              <a:spcBef>
                <a:spcPct val="20000"/>
              </a:spcBef>
              <a:buClr>
                <a:schemeClr val="hlink"/>
              </a:buClr>
              <a:buSzPct val="65000"/>
              <a:buFont typeface="Monotype Sorts" pitchFamily="2" charset="2"/>
              <a:buNone/>
            </a:pPr>
            <a:r>
              <a:rPr kumimoji="1" lang="it-IT" sz="1200">
                <a:solidFill>
                  <a:srgbClr val="000000"/>
                </a:solidFill>
                <a:latin typeface="Verdana" pitchFamily="34" charset="0"/>
              </a:rPr>
              <a:t>	}</a:t>
            </a:r>
          </a:p>
          <a:p>
            <a:pPr marL="93663" indent="-93663">
              <a:spcBef>
                <a:spcPct val="20000"/>
              </a:spcBef>
              <a:buClr>
                <a:schemeClr val="hlink"/>
              </a:buClr>
              <a:buSzPct val="65000"/>
              <a:buFont typeface="Monotype Sorts" pitchFamily="2" charset="2"/>
              <a:buNone/>
            </a:pPr>
            <a:r>
              <a:rPr kumimoji="1" lang="it-IT" sz="1200">
                <a:solidFill>
                  <a:srgbClr val="000000"/>
                </a:solidFill>
                <a:latin typeface="Verdana" pitchFamily="34" charset="0"/>
              </a:rPr>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piè di pagina 5"/>
          <p:cNvSpPr>
            <a:spLocks noGrp="1"/>
          </p:cNvSpPr>
          <p:nvPr>
            <p:ph type="ftr" sz="quarter" idx="12"/>
          </p:nvPr>
        </p:nvSpPr>
        <p:spPr/>
        <p:txBody>
          <a:bodyPr/>
          <a:lstStyle/>
          <a:p>
            <a:pPr>
              <a:defRPr/>
            </a:pPr>
            <a:r>
              <a:rPr lang="it-IT"/>
              <a:t>Java Servlets</a:t>
            </a:r>
          </a:p>
        </p:txBody>
      </p:sp>
      <p:sp>
        <p:nvSpPr>
          <p:cNvPr id="14339" name="Rectangle 2"/>
          <p:cNvSpPr>
            <a:spLocks noGrp="1" noChangeArrowheads="1"/>
          </p:cNvSpPr>
          <p:nvPr>
            <p:ph type="title"/>
          </p:nvPr>
        </p:nvSpPr>
        <p:spPr/>
        <p:txBody>
          <a:bodyPr/>
          <a:lstStyle/>
          <a:p>
            <a:pPr eaLnBrk="1" hangingPunct="1"/>
            <a:r>
              <a:rPr lang="it-IT" dirty="0" err="1" smtClean="0"/>
              <a:t>Providing</a:t>
            </a:r>
            <a:r>
              <a:rPr lang="it-IT" dirty="0" smtClean="0"/>
              <a:t> information on a </a:t>
            </a:r>
            <a:r>
              <a:rPr lang="it-IT" dirty="0" err="1" smtClean="0"/>
              <a:t>Servlet</a:t>
            </a:r>
            <a:endParaRPr lang="it-IT" dirty="0" smtClean="0"/>
          </a:p>
        </p:txBody>
      </p:sp>
      <p:sp>
        <p:nvSpPr>
          <p:cNvPr id="14340" name="Rectangle 3"/>
          <p:cNvSpPr>
            <a:spLocks noGrp="1" noChangeArrowheads="1"/>
          </p:cNvSpPr>
          <p:nvPr>
            <p:ph type="body" idx="1"/>
          </p:nvPr>
        </p:nvSpPr>
        <p:spPr/>
        <p:txBody>
          <a:bodyPr/>
          <a:lstStyle/>
          <a:p>
            <a:r>
              <a:rPr lang="en-US" dirty="0" smtClean="0"/>
              <a:t>It is possible, although not required, to provide information about </a:t>
            </a:r>
            <a:r>
              <a:rPr lang="en-US" dirty="0" err="1" smtClean="0"/>
              <a:t>servlets</a:t>
            </a:r>
            <a:r>
              <a:rPr lang="en-US" dirty="0" smtClean="0"/>
              <a:t> that can be used by the container. </a:t>
            </a:r>
          </a:p>
          <a:p>
            <a:r>
              <a:rPr lang="en-US" dirty="0" smtClean="0"/>
              <a:t>The information may include, for example the </a:t>
            </a:r>
            <a:r>
              <a:rPr lang="en-US" dirty="0" err="1" smtClean="0"/>
              <a:t>servlet</a:t>
            </a:r>
            <a:r>
              <a:rPr lang="en-US" dirty="0" smtClean="0"/>
              <a:t> author and the version number. </a:t>
            </a:r>
          </a:p>
          <a:p>
            <a:r>
              <a:rPr lang="en-US" dirty="0" smtClean="0"/>
              <a:t>For this purpose it is sufficient to override the </a:t>
            </a:r>
            <a:r>
              <a:rPr lang="en-US" i="1" dirty="0" err="1" smtClean="0"/>
              <a:t>getServletInfo</a:t>
            </a:r>
            <a:r>
              <a:rPr lang="en-US" i="1" dirty="0" smtClean="0"/>
              <a:t>()</a:t>
            </a:r>
            <a:r>
              <a:rPr lang="en-US" dirty="0" smtClean="0"/>
              <a:t> method on the </a:t>
            </a:r>
            <a:r>
              <a:rPr lang="en-US" dirty="0" err="1" smtClean="0"/>
              <a:t>Servlet</a:t>
            </a:r>
            <a:r>
              <a:rPr lang="en-US" dirty="0" smtClean="0"/>
              <a:t> interface, which returns </a:t>
            </a:r>
            <a:r>
              <a:rPr lang="en-US" i="1" dirty="0" smtClean="0"/>
              <a:t>null</a:t>
            </a:r>
            <a:r>
              <a:rPr lang="en-US" dirty="0" smtClean="0"/>
              <a:t> by default</a:t>
            </a:r>
            <a:r>
              <a:rPr lang="en-US" i="1" dirty="0" smtClean="0"/>
              <a:t>.</a:t>
            </a:r>
            <a:r>
              <a:rPr lang="en-US" dirty="0" smtClean="0"/>
              <a:t> </a:t>
            </a:r>
          </a:p>
          <a:p>
            <a:r>
              <a:rPr lang="en-US" dirty="0" smtClean="0"/>
              <a:t>The method takes no arguments and returns a string. </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piè di pagina 5"/>
          <p:cNvSpPr>
            <a:spLocks noGrp="1"/>
          </p:cNvSpPr>
          <p:nvPr>
            <p:ph type="ftr" sz="quarter" idx="12"/>
          </p:nvPr>
        </p:nvSpPr>
        <p:spPr/>
        <p:txBody>
          <a:bodyPr/>
          <a:lstStyle/>
          <a:p>
            <a:pPr>
              <a:defRPr/>
            </a:pPr>
            <a:r>
              <a:rPr lang="it-IT"/>
              <a:t>Java Servlets</a:t>
            </a:r>
          </a:p>
        </p:txBody>
      </p:sp>
      <p:sp>
        <p:nvSpPr>
          <p:cNvPr id="15363" name="Rectangle 2"/>
          <p:cNvSpPr>
            <a:spLocks noGrp="1" noChangeArrowheads="1"/>
          </p:cNvSpPr>
          <p:nvPr>
            <p:ph type="title"/>
          </p:nvPr>
        </p:nvSpPr>
        <p:spPr/>
        <p:txBody>
          <a:bodyPr/>
          <a:lstStyle/>
          <a:p>
            <a:pPr eaLnBrk="1" hangingPunct="1"/>
            <a:r>
              <a:rPr lang="it-IT" dirty="0" err="1" smtClean="0"/>
              <a:t>Providing</a:t>
            </a:r>
            <a:r>
              <a:rPr lang="it-IT" dirty="0" smtClean="0"/>
              <a:t> information on a </a:t>
            </a:r>
            <a:r>
              <a:rPr lang="it-IT" dirty="0" err="1" smtClean="0"/>
              <a:t>Servlet</a:t>
            </a:r>
            <a:r>
              <a:rPr lang="it-IT" dirty="0" smtClean="0"/>
              <a:t/>
            </a:r>
            <a:br>
              <a:rPr lang="it-IT" dirty="0" smtClean="0"/>
            </a:br>
            <a:r>
              <a:rPr lang="it-IT" sz="2000" dirty="0" err="1" smtClean="0"/>
              <a:t>Example</a:t>
            </a:r>
            <a:endParaRPr lang="it-IT" sz="2000" dirty="0" smtClean="0"/>
          </a:p>
        </p:txBody>
      </p:sp>
      <p:sp>
        <p:nvSpPr>
          <p:cNvPr id="15364" name="Rectangle 4"/>
          <p:cNvSpPr>
            <a:spLocks noGrp="1" noChangeArrowheads="1"/>
          </p:cNvSpPr>
          <p:nvPr>
            <p:ph type="body" idx="1"/>
          </p:nvPr>
        </p:nvSpPr>
        <p:spPr>
          <a:xfrm>
            <a:off x="4953001" y="1557338"/>
            <a:ext cx="4758664" cy="4953000"/>
          </a:xfrm>
          <a:noFill/>
        </p:spPr>
        <p:txBody>
          <a:bodyPr/>
          <a:lstStyle/>
          <a:p>
            <a:pPr eaLnBrk="1" hangingPunct="1"/>
            <a:r>
              <a:rPr lang="en-US" sz="2000" dirty="0" smtClean="0"/>
              <a:t>The string returned by </a:t>
            </a:r>
            <a:r>
              <a:rPr lang="en-US" sz="2000" b="1" dirty="0" err="1" smtClean="0"/>
              <a:t>getServletInfo</a:t>
            </a:r>
            <a:r>
              <a:rPr lang="en-US" sz="2000" dirty="0" smtClean="0"/>
              <a:t> the container will be used to provide information about the </a:t>
            </a:r>
            <a:r>
              <a:rPr lang="en-US" sz="2000" dirty="0" err="1" smtClean="0"/>
              <a:t>servlet</a:t>
            </a:r>
            <a:r>
              <a:rPr lang="en-US" sz="2000" dirty="0" smtClean="0"/>
              <a:t>.</a:t>
            </a:r>
            <a:endParaRPr lang="it-IT" sz="2000" dirty="0" smtClean="0"/>
          </a:p>
        </p:txBody>
      </p:sp>
      <p:sp>
        <p:nvSpPr>
          <p:cNvPr id="15365" name="Rectangle 5"/>
          <p:cNvSpPr>
            <a:spLocks noChangeArrowheads="1"/>
          </p:cNvSpPr>
          <p:nvPr/>
        </p:nvSpPr>
        <p:spPr bwMode="auto">
          <a:xfrm>
            <a:off x="350838" y="1557338"/>
            <a:ext cx="4445662" cy="4895850"/>
          </a:xfrm>
          <a:prstGeom prst="rect">
            <a:avLst/>
          </a:prstGeom>
          <a:solidFill>
            <a:srgbClr val="EBFFFF"/>
          </a:solidFill>
          <a:ln w="12700">
            <a:solidFill>
              <a:schemeClr val="tx1"/>
            </a:solidFill>
            <a:miter lim="800000"/>
            <a:headEnd/>
            <a:tailEnd/>
          </a:ln>
        </p:spPr>
        <p:txBody>
          <a:bodyPr lIns="92075" tIns="46038" rIns="92075" bIns="46038"/>
          <a:lstStyle/>
          <a:p>
            <a:pPr marL="93663" indent="-93663">
              <a:spcBef>
                <a:spcPct val="20000"/>
              </a:spcBef>
              <a:buClr>
                <a:schemeClr val="hlink"/>
              </a:buClr>
              <a:buSzPct val="65000"/>
              <a:buFont typeface="Monotype Sorts" pitchFamily="2" charset="2"/>
              <a:buNone/>
            </a:pPr>
            <a:r>
              <a:rPr kumimoji="1" lang="it-IT" sz="1200" dirty="0">
                <a:solidFill>
                  <a:srgbClr val="000000"/>
                </a:solidFill>
                <a:latin typeface="Verdana" pitchFamily="34" charset="0"/>
              </a:rPr>
              <a:t>package </a:t>
            </a:r>
            <a:r>
              <a:rPr kumimoji="1" lang="it-IT" sz="1200" dirty="0" err="1">
                <a:solidFill>
                  <a:srgbClr val="000000"/>
                </a:solidFill>
                <a:latin typeface="Verdana" pitchFamily="34" charset="0"/>
              </a:rPr>
              <a:t>org.iw.project</a:t>
            </a:r>
            <a:r>
              <a:rPr kumimoji="1" lang="it-IT" sz="1200" dirty="0">
                <a:solidFill>
                  <a:srgbClr val="000000"/>
                </a:solidFill>
                <a:latin typeface="Verdana" pitchFamily="34" charset="0"/>
              </a:rPr>
              <a:t>;</a:t>
            </a:r>
          </a:p>
          <a:p>
            <a:pPr marL="93663" indent="-93663">
              <a:spcBef>
                <a:spcPct val="20000"/>
              </a:spcBef>
              <a:buClr>
                <a:schemeClr val="hlink"/>
              </a:buClr>
              <a:buSzPct val="65000"/>
              <a:buFont typeface="Monotype Sorts" pitchFamily="2" charset="2"/>
              <a:buNone/>
            </a:pPr>
            <a:endParaRPr kumimoji="1" lang="it-IT" sz="1200" dirty="0">
              <a:solidFill>
                <a:srgbClr val="000000"/>
              </a:solidFill>
              <a:latin typeface="Verdana" pitchFamily="34" charset="0"/>
            </a:endParaRPr>
          </a:p>
          <a:p>
            <a:pPr marL="93663" indent="-93663">
              <a:spcBef>
                <a:spcPct val="20000"/>
              </a:spcBef>
              <a:buClr>
                <a:schemeClr val="hlink"/>
              </a:buClr>
              <a:buSzPct val="65000"/>
              <a:buFont typeface="Monotype Sorts" pitchFamily="2" charset="2"/>
              <a:buNone/>
            </a:pPr>
            <a:r>
              <a:rPr kumimoji="1" lang="it-IT" sz="1200" dirty="0">
                <a:solidFill>
                  <a:srgbClr val="000000"/>
                </a:solidFill>
                <a:latin typeface="Verdana" pitchFamily="34" charset="0"/>
              </a:rPr>
              <a:t>import javax.servlet.*;</a:t>
            </a:r>
          </a:p>
          <a:p>
            <a:pPr marL="93663" indent="-93663">
              <a:spcBef>
                <a:spcPct val="20000"/>
              </a:spcBef>
              <a:buClr>
                <a:schemeClr val="hlink"/>
              </a:buClr>
              <a:buSzPct val="65000"/>
              <a:buFont typeface="Monotype Sorts" pitchFamily="2" charset="2"/>
              <a:buNone/>
            </a:pPr>
            <a:r>
              <a:rPr kumimoji="1" lang="it-IT" sz="1200" dirty="0">
                <a:solidFill>
                  <a:srgbClr val="000000"/>
                </a:solidFill>
                <a:latin typeface="Verdana" pitchFamily="34" charset="0"/>
              </a:rPr>
              <a:t>import javax.servlet.http.*;</a:t>
            </a:r>
          </a:p>
          <a:p>
            <a:pPr marL="93663" indent="-93663">
              <a:spcBef>
                <a:spcPct val="20000"/>
              </a:spcBef>
              <a:buClr>
                <a:schemeClr val="hlink"/>
              </a:buClr>
              <a:buSzPct val="65000"/>
              <a:buFont typeface="Monotype Sorts" pitchFamily="2" charset="2"/>
              <a:buNone/>
            </a:pPr>
            <a:endParaRPr kumimoji="1" lang="it-IT" sz="1200" dirty="0">
              <a:solidFill>
                <a:srgbClr val="000000"/>
              </a:solidFill>
              <a:latin typeface="Verdana" pitchFamily="34" charset="0"/>
            </a:endParaRPr>
          </a:p>
          <a:p>
            <a:pPr marL="93663" indent="-93663">
              <a:spcBef>
                <a:spcPct val="20000"/>
              </a:spcBef>
              <a:buClr>
                <a:schemeClr val="hlink"/>
              </a:buClr>
              <a:buSzPct val="65000"/>
              <a:buFont typeface="Monotype Sorts" pitchFamily="2" charset="2"/>
              <a:buNone/>
            </a:pPr>
            <a:r>
              <a:rPr kumimoji="1" lang="it-IT" sz="1200" dirty="0">
                <a:solidFill>
                  <a:srgbClr val="000000"/>
                </a:solidFill>
                <a:latin typeface="Verdana" pitchFamily="34" charset="0"/>
              </a:rPr>
              <a:t>public </a:t>
            </a:r>
            <a:r>
              <a:rPr kumimoji="1" lang="it-IT" sz="1200" dirty="0" err="1">
                <a:solidFill>
                  <a:srgbClr val="000000"/>
                </a:solidFill>
                <a:latin typeface="Verdana" pitchFamily="34" charset="0"/>
              </a:rPr>
              <a:t>class</a:t>
            </a:r>
            <a:r>
              <a:rPr kumimoji="1" lang="it-IT" sz="1200" dirty="0">
                <a:solidFill>
                  <a:srgbClr val="000000"/>
                </a:solidFill>
                <a:latin typeface="Verdana" pitchFamily="34" charset="0"/>
              </a:rPr>
              <a:t> class1 </a:t>
            </a:r>
            <a:r>
              <a:rPr kumimoji="1" lang="it-IT" sz="1200" dirty="0" err="1">
                <a:solidFill>
                  <a:srgbClr val="000000"/>
                </a:solidFill>
                <a:latin typeface="Verdana" pitchFamily="34" charset="0"/>
              </a:rPr>
              <a:t>extends</a:t>
            </a:r>
            <a:r>
              <a:rPr kumimoji="1" lang="it-IT" sz="1200" dirty="0">
                <a:solidFill>
                  <a:srgbClr val="000000"/>
                </a:solidFill>
                <a:latin typeface="Verdana" pitchFamily="34" charset="0"/>
              </a:rPr>
              <a:t> </a:t>
            </a:r>
            <a:r>
              <a:rPr kumimoji="1" lang="it-IT" sz="1200" dirty="0" err="1">
                <a:solidFill>
                  <a:srgbClr val="000000"/>
                </a:solidFill>
                <a:latin typeface="Verdana" pitchFamily="34" charset="0"/>
              </a:rPr>
              <a:t>HttpServlet</a:t>
            </a:r>
            <a:r>
              <a:rPr kumimoji="1" lang="it-IT" sz="1200" dirty="0">
                <a:solidFill>
                  <a:srgbClr val="000000"/>
                </a:solidFill>
                <a:latin typeface="Verdana" pitchFamily="34" charset="0"/>
              </a:rPr>
              <a:t> {</a:t>
            </a:r>
          </a:p>
          <a:p>
            <a:pPr marL="93663" indent="-93663">
              <a:spcBef>
                <a:spcPct val="20000"/>
              </a:spcBef>
              <a:buClr>
                <a:schemeClr val="hlink"/>
              </a:buClr>
              <a:buSzPct val="65000"/>
              <a:buFont typeface="Monotype Sorts" pitchFamily="2" charset="2"/>
              <a:buNone/>
            </a:pPr>
            <a:endParaRPr kumimoji="1" lang="it-IT" sz="1200" dirty="0">
              <a:solidFill>
                <a:srgbClr val="000000"/>
              </a:solidFill>
              <a:latin typeface="Verdana" pitchFamily="34" charset="0"/>
            </a:endParaRPr>
          </a:p>
          <a:p>
            <a:pPr marL="93663" indent="-93663">
              <a:spcBef>
                <a:spcPct val="20000"/>
              </a:spcBef>
              <a:buClr>
                <a:schemeClr val="hlink"/>
              </a:buClr>
              <a:buSzPct val="65000"/>
              <a:buFont typeface="Monotype Sorts" pitchFamily="2" charset="2"/>
              <a:buNone/>
            </a:pPr>
            <a:r>
              <a:rPr kumimoji="1" lang="it-IT" sz="1200" dirty="0">
                <a:solidFill>
                  <a:srgbClr val="000000"/>
                </a:solidFill>
                <a:latin typeface="Verdana" pitchFamily="34" charset="0"/>
              </a:rPr>
              <a:t>	</a:t>
            </a:r>
            <a:r>
              <a:rPr kumimoji="1" lang="it-IT" sz="1200" b="1" dirty="0">
                <a:solidFill>
                  <a:srgbClr val="000000"/>
                </a:solidFill>
                <a:latin typeface="Verdana" pitchFamily="34" charset="0"/>
              </a:rPr>
              <a:t>public </a:t>
            </a:r>
            <a:r>
              <a:rPr kumimoji="1" lang="it-IT" sz="1200" b="1" dirty="0" err="1">
                <a:solidFill>
                  <a:srgbClr val="000000"/>
                </a:solidFill>
                <a:latin typeface="Verdana" pitchFamily="34" charset="0"/>
              </a:rPr>
              <a:t>String</a:t>
            </a:r>
            <a:r>
              <a:rPr kumimoji="1" lang="it-IT" sz="1200" b="1" dirty="0">
                <a:solidFill>
                  <a:srgbClr val="000000"/>
                </a:solidFill>
                <a:latin typeface="Verdana" pitchFamily="34" charset="0"/>
              </a:rPr>
              <a:t> </a:t>
            </a:r>
            <a:r>
              <a:rPr kumimoji="1" lang="it-IT" sz="1200" b="1" dirty="0" err="1">
                <a:solidFill>
                  <a:srgbClr val="000000"/>
                </a:solidFill>
                <a:latin typeface="Verdana" pitchFamily="34" charset="0"/>
              </a:rPr>
              <a:t>getServletInfo</a:t>
            </a:r>
            <a:r>
              <a:rPr kumimoji="1" lang="it-IT" sz="1200" b="1" dirty="0">
                <a:solidFill>
                  <a:srgbClr val="000000"/>
                </a:solidFill>
                <a:latin typeface="Verdana" pitchFamily="34" charset="0"/>
              </a:rPr>
              <a:t>() {</a:t>
            </a:r>
          </a:p>
          <a:p>
            <a:pPr marL="93663" indent="-93663">
              <a:spcBef>
                <a:spcPct val="20000"/>
              </a:spcBef>
              <a:buClr>
                <a:schemeClr val="hlink"/>
              </a:buClr>
              <a:buSzPct val="65000"/>
              <a:buFont typeface="Monotype Sorts" pitchFamily="2" charset="2"/>
              <a:buNone/>
            </a:pPr>
            <a:r>
              <a:rPr kumimoji="1" lang="it-IT" sz="1200" b="1" dirty="0">
                <a:solidFill>
                  <a:srgbClr val="000000"/>
                </a:solidFill>
                <a:latin typeface="Verdana" pitchFamily="34" charset="0"/>
              </a:rPr>
              <a:t>	  </a:t>
            </a:r>
            <a:r>
              <a:rPr kumimoji="1" lang="it-IT" sz="1200" b="1" dirty="0" err="1">
                <a:solidFill>
                  <a:srgbClr val="000000"/>
                </a:solidFill>
                <a:latin typeface="Verdana" pitchFamily="34" charset="0"/>
              </a:rPr>
              <a:t>return</a:t>
            </a:r>
            <a:r>
              <a:rPr kumimoji="1" lang="it-IT" sz="1200" b="1" dirty="0">
                <a:solidFill>
                  <a:srgbClr val="000000"/>
                </a:solidFill>
                <a:latin typeface="Verdana" pitchFamily="34" charset="0"/>
              </a:rPr>
              <a:t> </a:t>
            </a:r>
            <a:r>
              <a:rPr kumimoji="1" lang="it-IT" sz="1200" b="1" dirty="0" smtClean="0">
                <a:solidFill>
                  <a:srgbClr val="000000"/>
                </a:solidFill>
                <a:latin typeface="Verdana" pitchFamily="34" charset="0"/>
              </a:rPr>
              <a:t>“</a:t>
            </a:r>
            <a:r>
              <a:rPr kumimoji="1" lang="it-IT" sz="1200" b="1" dirty="0" err="1" smtClean="0">
                <a:solidFill>
                  <a:srgbClr val="000000"/>
                </a:solidFill>
                <a:latin typeface="Verdana" pitchFamily="34" charset="0"/>
              </a:rPr>
              <a:t>Example</a:t>
            </a:r>
            <a:r>
              <a:rPr kumimoji="1" lang="it-IT" sz="1200" b="1" dirty="0" smtClean="0">
                <a:solidFill>
                  <a:srgbClr val="000000"/>
                </a:solidFill>
                <a:latin typeface="Verdana" pitchFamily="34" charset="0"/>
              </a:rPr>
              <a:t> </a:t>
            </a:r>
            <a:r>
              <a:rPr kumimoji="1" lang="it-IT" sz="1200" b="1" dirty="0" err="1" smtClean="0">
                <a:solidFill>
                  <a:srgbClr val="000000"/>
                </a:solidFill>
                <a:latin typeface="Verdana" pitchFamily="34" charset="0"/>
              </a:rPr>
              <a:t>servlet</a:t>
            </a:r>
            <a:r>
              <a:rPr kumimoji="1" lang="it-IT" sz="1200" b="1" dirty="0" smtClean="0">
                <a:solidFill>
                  <a:srgbClr val="000000"/>
                </a:solidFill>
                <a:latin typeface="Verdana" pitchFamily="34" charset="0"/>
              </a:rPr>
              <a:t>, </a:t>
            </a:r>
            <a:r>
              <a:rPr kumimoji="1" lang="it-IT" sz="1200" b="1" dirty="0" err="1" smtClean="0">
                <a:solidFill>
                  <a:srgbClr val="000000"/>
                </a:solidFill>
                <a:latin typeface="Verdana" pitchFamily="34" charset="0"/>
              </a:rPr>
              <a:t>version</a:t>
            </a:r>
            <a:r>
              <a:rPr kumimoji="1" lang="it-IT" sz="1200" b="1" dirty="0" smtClean="0">
                <a:solidFill>
                  <a:srgbClr val="000000"/>
                </a:solidFill>
                <a:latin typeface="Verdana" pitchFamily="34" charset="0"/>
              </a:rPr>
              <a:t> </a:t>
            </a:r>
            <a:r>
              <a:rPr kumimoji="1" lang="it-IT" sz="1200" b="1" dirty="0">
                <a:solidFill>
                  <a:srgbClr val="000000"/>
                </a:solidFill>
                <a:latin typeface="Verdana" pitchFamily="34" charset="0"/>
              </a:rPr>
              <a:t>1.0”;</a:t>
            </a:r>
          </a:p>
          <a:p>
            <a:pPr marL="93663" indent="-93663">
              <a:spcBef>
                <a:spcPct val="20000"/>
              </a:spcBef>
              <a:buClr>
                <a:schemeClr val="hlink"/>
              </a:buClr>
              <a:buSzPct val="65000"/>
              <a:buFont typeface="Monotype Sorts" pitchFamily="2" charset="2"/>
              <a:buNone/>
            </a:pPr>
            <a:r>
              <a:rPr kumimoji="1" lang="it-IT" sz="1200" b="1" dirty="0">
                <a:solidFill>
                  <a:srgbClr val="000000"/>
                </a:solidFill>
                <a:latin typeface="Verdana" pitchFamily="34" charset="0"/>
              </a:rPr>
              <a:t>	}</a:t>
            </a:r>
          </a:p>
          <a:p>
            <a:pPr marL="93663" indent="-93663">
              <a:spcBef>
                <a:spcPct val="20000"/>
              </a:spcBef>
              <a:buClr>
                <a:schemeClr val="hlink"/>
              </a:buClr>
              <a:buSzPct val="65000"/>
              <a:buFont typeface="Monotype Sorts" pitchFamily="2" charset="2"/>
              <a:buNone/>
            </a:pPr>
            <a:endParaRPr kumimoji="1" lang="it-IT" sz="1200" b="1" dirty="0">
              <a:solidFill>
                <a:srgbClr val="000000"/>
              </a:solidFill>
              <a:latin typeface="Verdana" pitchFamily="34" charset="0"/>
            </a:endParaRPr>
          </a:p>
          <a:p>
            <a:pPr marL="93663" indent="-93663">
              <a:spcBef>
                <a:spcPct val="20000"/>
              </a:spcBef>
              <a:buClr>
                <a:schemeClr val="hlink"/>
              </a:buClr>
              <a:buSzPct val="65000"/>
              <a:buFont typeface="Monotype Sorts" pitchFamily="2" charset="2"/>
              <a:buNone/>
            </a:pPr>
            <a:r>
              <a:rPr kumimoji="1" lang="it-IT" sz="1200" dirty="0">
                <a:solidFill>
                  <a:srgbClr val="000000"/>
                </a:solidFill>
                <a:latin typeface="Verdana" pitchFamily="34" charset="0"/>
              </a:rPr>
              <a:t>	public </a:t>
            </a:r>
            <a:r>
              <a:rPr kumimoji="1" lang="it-IT" sz="1200" dirty="0" err="1">
                <a:solidFill>
                  <a:srgbClr val="000000"/>
                </a:solidFill>
                <a:latin typeface="Verdana" pitchFamily="34" charset="0"/>
              </a:rPr>
              <a:t>void</a:t>
            </a:r>
            <a:r>
              <a:rPr kumimoji="1" lang="it-IT" sz="1200" dirty="0">
                <a:solidFill>
                  <a:srgbClr val="000000"/>
                </a:solidFill>
                <a:latin typeface="Verdana" pitchFamily="34" charset="0"/>
              </a:rPr>
              <a:t> </a:t>
            </a:r>
            <a:r>
              <a:rPr kumimoji="1" lang="it-IT" sz="1200" dirty="0" err="1">
                <a:solidFill>
                  <a:srgbClr val="000000"/>
                </a:solidFill>
                <a:latin typeface="Verdana" pitchFamily="34" charset="0"/>
              </a:rPr>
              <a:t>doGet</a:t>
            </a:r>
            <a:r>
              <a:rPr kumimoji="1" lang="it-IT" sz="1200" dirty="0">
                <a:solidFill>
                  <a:srgbClr val="000000"/>
                </a:solidFill>
                <a:latin typeface="Verdana" pitchFamily="34" charset="0"/>
              </a:rPr>
              <a:t>(</a:t>
            </a:r>
            <a:r>
              <a:rPr kumimoji="1" lang="it-IT" sz="1200" dirty="0" err="1">
                <a:solidFill>
                  <a:srgbClr val="000000"/>
                </a:solidFill>
                <a:latin typeface="Verdana" pitchFamily="34" charset="0"/>
              </a:rPr>
              <a:t>HttpServletRequest</a:t>
            </a:r>
            <a:r>
              <a:rPr kumimoji="1" lang="it-IT" sz="1200" dirty="0">
                <a:solidFill>
                  <a:srgbClr val="000000"/>
                </a:solidFill>
                <a:latin typeface="Verdana" pitchFamily="34" charset="0"/>
              </a:rPr>
              <a:t> in, </a:t>
            </a:r>
            <a:r>
              <a:rPr kumimoji="1" lang="it-IT" sz="1200" dirty="0" err="1">
                <a:solidFill>
                  <a:srgbClr val="000000"/>
                </a:solidFill>
                <a:latin typeface="Verdana" pitchFamily="34" charset="0"/>
              </a:rPr>
              <a:t>HttpServletResponse</a:t>
            </a:r>
            <a:r>
              <a:rPr kumimoji="1" lang="it-IT" sz="1200" dirty="0">
                <a:solidFill>
                  <a:srgbClr val="000000"/>
                </a:solidFill>
                <a:latin typeface="Verdana" pitchFamily="34" charset="0"/>
              </a:rPr>
              <a:t> out) {</a:t>
            </a:r>
          </a:p>
          <a:p>
            <a:pPr marL="93663" indent="-93663">
              <a:spcBef>
                <a:spcPct val="20000"/>
              </a:spcBef>
              <a:buClr>
                <a:schemeClr val="hlink"/>
              </a:buClr>
              <a:buSzPct val="65000"/>
              <a:buFont typeface="Monotype Sorts" pitchFamily="2" charset="2"/>
              <a:buNone/>
            </a:pPr>
            <a:r>
              <a:rPr kumimoji="1" lang="it-IT" sz="1200" dirty="0">
                <a:solidFill>
                  <a:srgbClr val="000000"/>
                </a:solidFill>
                <a:latin typeface="Verdana" pitchFamily="34" charset="0"/>
              </a:rPr>
              <a:t>	//…</a:t>
            </a:r>
          </a:p>
          <a:p>
            <a:pPr marL="93663" indent="-93663">
              <a:spcBef>
                <a:spcPct val="20000"/>
              </a:spcBef>
              <a:buClr>
                <a:schemeClr val="hlink"/>
              </a:buClr>
              <a:buSzPct val="65000"/>
              <a:buFont typeface="Monotype Sorts" pitchFamily="2" charset="2"/>
              <a:buNone/>
            </a:pPr>
            <a:r>
              <a:rPr kumimoji="1" lang="it-IT" sz="1200" dirty="0">
                <a:solidFill>
                  <a:srgbClr val="000000"/>
                </a:solidFill>
                <a:latin typeface="Verdana" pitchFamily="34" charset="0"/>
              </a:rPr>
              <a:t>	}</a:t>
            </a:r>
          </a:p>
          <a:p>
            <a:pPr marL="93663" indent="-93663">
              <a:spcBef>
                <a:spcPct val="20000"/>
              </a:spcBef>
              <a:buClr>
                <a:schemeClr val="hlink"/>
              </a:buClr>
              <a:buSzPct val="65000"/>
              <a:buFont typeface="Monotype Sorts" pitchFamily="2" charset="2"/>
              <a:buNone/>
            </a:pPr>
            <a:r>
              <a:rPr kumimoji="1" lang="it-IT" sz="1200" dirty="0">
                <a:solidFill>
                  <a:srgbClr val="000000"/>
                </a:solidFill>
                <a:latin typeface="Verdana" pitchFamily="34" charset="0"/>
              </a:rPr>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piè di pagina 5"/>
          <p:cNvSpPr>
            <a:spLocks noGrp="1"/>
          </p:cNvSpPr>
          <p:nvPr>
            <p:ph type="ftr" sz="quarter" idx="12"/>
          </p:nvPr>
        </p:nvSpPr>
        <p:spPr/>
        <p:txBody>
          <a:bodyPr/>
          <a:lstStyle/>
          <a:p>
            <a:pPr>
              <a:defRPr/>
            </a:pPr>
            <a:r>
              <a:rPr lang="it-IT"/>
              <a:t>Java Servlets</a:t>
            </a:r>
          </a:p>
        </p:txBody>
      </p:sp>
      <p:sp>
        <p:nvSpPr>
          <p:cNvPr id="16387" name="Rectangle 2"/>
          <p:cNvSpPr>
            <a:spLocks noGrp="1" noChangeArrowheads="1"/>
          </p:cNvSpPr>
          <p:nvPr>
            <p:ph type="title"/>
          </p:nvPr>
        </p:nvSpPr>
        <p:spPr/>
        <p:txBody>
          <a:bodyPr/>
          <a:lstStyle/>
          <a:p>
            <a:pPr eaLnBrk="1" hangingPunct="1"/>
            <a:r>
              <a:rPr lang="it-IT" dirty="0" err="1" smtClean="0"/>
              <a:t>Initializing</a:t>
            </a:r>
            <a:r>
              <a:rPr lang="it-IT" dirty="0" smtClean="0"/>
              <a:t> and </a:t>
            </a:r>
            <a:r>
              <a:rPr lang="it-IT" dirty="0" err="1" smtClean="0"/>
              <a:t>Finalizing</a:t>
            </a:r>
            <a:r>
              <a:rPr lang="it-IT" dirty="0" smtClean="0"/>
              <a:t> a </a:t>
            </a:r>
            <a:r>
              <a:rPr lang="it-IT" dirty="0" err="1" smtClean="0"/>
              <a:t>Servlet</a:t>
            </a:r>
            <a:r>
              <a:rPr lang="it-IT" dirty="0" smtClean="0"/>
              <a:t> </a:t>
            </a:r>
          </a:p>
        </p:txBody>
      </p:sp>
      <p:sp>
        <p:nvSpPr>
          <p:cNvPr id="16388" name="Rectangle 3"/>
          <p:cNvSpPr>
            <a:spLocks noGrp="1" noChangeArrowheads="1"/>
          </p:cNvSpPr>
          <p:nvPr>
            <p:ph type="body" idx="1"/>
          </p:nvPr>
        </p:nvSpPr>
        <p:spPr/>
        <p:txBody>
          <a:bodyPr>
            <a:normAutofit fontScale="85000" lnSpcReduction="10000"/>
          </a:bodyPr>
          <a:lstStyle/>
          <a:p>
            <a:r>
              <a:rPr lang="en-US" dirty="0" smtClean="0"/>
              <a:t>The </a:t>
            </a:r>
            <a:r>
              <a:rPr lang="en-US" dirty="0" err="1" smtClean="0"/>
              <a:t>servlet</a:t>
            </a:r>
            <a:r>
              <a:rPr lang="en-US" dirty="0" smtClean="0"/>
              <a:t> initialization is accomplished in its </a:t>
            </a:r>
            <a:r>
              <a:rPr lang="en-US" b="1" dirty="0" smtClean="0"/>
              <a:t>init</a:t>
            </a:r>
            <a:r>
              <a:rPr lang="en-US" dirty="0" smtClean="0"/>
              <a:t> method, which has </a:t>
            </a:r>
            <a:r>
              <a:rPr lang="en-US" i="1" dirty="0" err="1" smtClean="0"/>
              <a:t>ServletConfig</a:t>
            </a:r>
            <a:r>
              <a:rPr lang="en-US" dirty="0" smtClean="0"/>
              <a:t> object as a parameter. </a:t>
            </a:r>
          </a:p>
          <a:p>
            <a:pPr lvl="1"/>
            <a:r>
              <a:rPr lang="en-US" dirty="0" smtClean="0"/>
              <a:t>The first thing you should do is call the method </a:t>
            </a:r>
            <a:r>
              <a:rPr lang="en-US" b="1" dirty="0" err="1" smtClean="0"/>
              <a:t>super.init</a:t>
            </a:r>
            <a:r>
              <a:rPr lang="en-US" b="1" dirty="0" smtClean="0"/>
              <a:t>()</a:t>
            </a:r>
            <a:r>
              <a:rPr lang="en-US" dirty="0" smtClean="0"/>
              <a:t> passing it the </a:t>
            </a:r>
            <a:r>
              <a:rPr lang="en-US" dirty="0" err="1" smtClean="0"/>
              <a:t>ServletConfig</a:t>
            </a:r>
            <a:r>
              <a:rPr lang="en-US" dirty="0" smtClean="0"/>
              <a:t> parameter. </a:t>
            </a:r>
          </a:p>
          <a:p>
            <a:pPr lvl="1"/>
            <a:r>
              <a:rPr lang="en-US" dirty="0" smtClean="0"/>
              <a:t>Then you can perform all the necessary initialization code, possibly by initializing the class fields with data that will be used by the service methods. </a:t>
            </a:r>
          </a:p>
          <a:p>
            <a:pPr lvl="1"/>
            <a:r>
              <a:rPr lang="en-US" dirty="0" smtClean="0"/>
              <a:t>If the </a:t>
            </a:r>
            <a:r>
              <a:rPr lang="en-US" dirty="0" err="1" smtClean="0"/>
              <a:t>servlet</a:t>
            </a:r>
            <a:r>
              <a:rPr lang="en-US" dirty="0" smtClean="0"/>
              <a:t> has external initialization parameters (which are specified in a container-dependent way), you can read them through the </a:t>
            </a:r>
            <a:r>
              <a:rPr lang="en-US" dirty="0" err="1" smtClean="0"/>
              <a:t>HttpServlet</a:t>
            </a:r>
            <a:r>
              <a:rPr lang="en-US" dirty="0" smtClean="0"/>
              <a:t> method </a:t>
            </a:r>
            <a:r>
              <a:rPr lang="en-US" i="1" dirty="0" err="1" smtClean="0"/>
              <a:t>getInitParameter</a:t>
            </a:r>
            <a:r>
              <a:rPr lang="en-US" i="1" dirty="0" smtClean="0"/>
              <a:t>.</a:t>
            </a:r>
            <a:r>
              <a:rPr lang="en-US" dirty="0" smtClean="0"/>
              <a:t> This method takes as argument the name of the parameter and returns a string. </a:t>
            </a:r>
          </a:p>
          <a:p>
            <a:pPr lvl="1"/>
            <a:r>
              <a:rPr lang="en-US" dirty="0" smtClean="0"/>
              <a:t>If the initialization has problems, you can throw a </a:t>
            </a:r>
            <a:r>
              <a:rPr lang="en-US" i="1" dirty="0" err="1" smtClean="0"/>
              <a:t>ServletException</a:t>
            </a:r>
            <a:r>
              <a:rPr lang="en-US" dirty="0" smtClean="0"/>
              <a:t> to report it to </a:t>
            </a:r>
            <a:r>
              <a:rPr lang="en-US" dirty="0" err="1" smtClean="0"/>
              <a:t>contanier</a:t>
            </a:r>
            <a:r>
              <a:rPr lang="en-US" dirty="0" smtClean="0"/>
              <a:t>. </a:t>
            </a:r>
          </a:p>
          <a:p>
            <a:r>
              <a:rPr lang="en-US" dirty="0" smtClean="0"/>
              <a:t>The </a:t>
            </a:r>
            <a:r>
              <a:rPr lang="en-US" dirty="0" err="1" smtClean="0"/>
              <a:t>servlet</a:t>
            </a:r>
            <a:r>
              <a:rPr lang="en-US" dirty="0" smtClean="0"/>
              <a:t> finalization is accomplished in its </a:t>
            </a:r>
            <a:r>
              <a:rPr lang="en-US" b="1" dirty="0" smtClean="0"/>
              <a:t>destroy</a:t>
            </a:r>
            <a:r>
              <a:rPr lang="en-US" dirty="0" smtClean="0"/>
              <a:t> method. </a:t>
            </a:r>
          </a:p>
          <a:p>
            <a:pPr lvl="1"/>
            <a:r>
              <a:rPr lang="en-US" dirty="0" smtClean="0"/>
              <a:t>You must override this method only if there are things that you should do before the destruction of the </a:t>
            </a:r>
            <a:r>
              <a:rPr lang="en-US" dirty="0" err="1" smtClean="0"/>
              <a:t>servlet</a:t>
            </a:r>
            <a:r>
              <a:rPr lang="en-US" dirty="0" smtClean="0"/>
              <a:t>. </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piè di pagina 5"/>
          <p:cNvSpPr>
            <a:spLocks noGrp="1"/>
          </p:cNvSpPr>
          <p:nvPr>
            <p:ph type="ftr" sz="quarter" idx="12"/>
          </p:nvPr>
        </p:nvSpPr>
        <p:spPr/>
        <p:txBody>
          <a:bodyPr/>
          <a:lstStyle/>
          <a:p>
            <a:pPr>
              <a:defRPr/>
            </a:pPr>
            <a:r>
              <a:rPr lang="it-IT"/>
              <a:t>Java Servlets</a:t>
            </a:r>
          </a:p>
        </p:txBody>
      </p:sp>
      <p:sp>
        <p:nvSpPr>
          <p:cNvPr id="17411" name="Rectangle 2"/>
          <p:cNvSpPr>
            <a:spLocks noGrp="1" noChangeArrowheads="1"/>
          </p:cNvSpPr>
          <p:nvPr>
            <p:ph type="title"/>
          </p:nvPr>
        </p:nvSpPr>
        <p:spPr/>
        <p:txBody>
          <a:bodyPr/>
          <a:lstStyle/>
          <a:p>
            <a:pPr eaLnBrk="1" hangingPunct="1"/>
            <a:r>
              <a:rPr lang="it-IT" dirty="0" err="1" smtClean="0"/>
              <a:t>Initializing</a:t>
            </a:r>
            <a:r>
              <a:rPr lang="it-IT" dirty="0" smtClean="0"/>
              <a:t> and </a:t>
            </a:r>
            <a:r>
              <a:rPr lang="it-IT" dirty="0" err="1" smtClean="0"/>
              <a:t>Finalizing</a:t>
            </a:r>
            <a:r>
              <a:rPr lang="it-IT" dirty="0" smtClean="0"/>
              <a:t> a </a:t>
            </a:r>
            <a:r>
              <a:rPr lang="it-IT" dirty="0" err="1" smtClean="0"/>
              <a:t>Servlet</a:t>
            </a:r>
            <a:r>
              <a:rPr lang="it-IT" dirty="0" smtClean="0"/>
              <a:t> </a:t>
            </a:r>
            <a:br>
              <a:rPr lang="it-IT" dirty="0" smtClean="0"/>
            </a:br>
            <a:r>
              <a:rPr lang="it-IT" sz="2000" dirty="0" err="1" smtClean="0"/>
              <a:t>Example</a:t>
            </a:r>
            <a:endParaRPr lang="it-IT" sz="2000" dirty="0" smtClean="0"/>
          </a:p>
        </p:txBody>
      </p:sp>
      <p:sp>
        <p:nvSpPr>
          <p:cNvPr id="17412" name="Rectangle 4"/>
          <p:cNvSpPr>
            <a:spLocks noGrp="1" noChangeArrowheads="1"/>
          </p:cNvSpPr>
          <p:nvPr>
            <p:ph type="body" idx="1"/>
          </p:nvPr>
        </p:nvSpPr>
        <p:spPr>
          <a:xfrm>
            <a:off x="4953001" y="1557338"/>
            <a:ext cx="4758664" cy="4953000"/>
          </a:xfrm>
          <a:noFill/>
        </p:spPr>
        <p:txBody>
          <a:bodyPr/>
          <a:lstStyle/>
          <a:p>
            <a:pPr eaLnBrk="1" hangingPunct="1"/>
            <a:r>
              <a:rPr lang="en-US" sz="2000" dirty="0" smtClean="0"/>
              <a:t>The </a:t>
            </a:r>
            <a:r>
              <a:rPr lang="en-US" sz="2000" b="1" dirty="0" smtClean="0"/>
              <a:t>init</a:t>
            </a:r>
            <a:r>
              <a:rPr lang="en-US" sz="2000" dirty="0" smtClean="0"/>
              <a:t> method, after calling the same method of the upper class, proceeds with the </a:t>
            </a:r>
            <a:r>
              <a:rPr lang="en-US" sz="2000" dirty="0" err="1" smtClean="0"/>
              <a:t>servlet</a:t>
            </a:r>
            <a:r>
              <a:rPr lang="en-US" sz="2000" dirty="0" smtClean="0"/>
              <a:t> initialization. </a:t>
            </a:r>
          </a:p>
          <a:p>
            <a:pPr eaLnBrk="1" hangingPunct="1"/>
            <a:r>
              <a:rPr lang="en-US" sz="2000" dirty="0" smtClean="0"/>
              <a:t>If there are initialization problems, it throws a </a:t>
            </a:r>
            <a:r>
              <a:rPr lang="en-US" sz="2000" dirty="0" err="1" smtClean="0"/>
              <a:t>ServletException</a:t>
            </a:r>
            <a:r>
              <a:rPr lang="en-US" sz="2000" dirty="0" smtClean="0"/>
              <a:t>.</a:t>
            </a:r>
            <a:endParaRPr lang="it-IT" sz="2000" dirty="0" smtClean="0"/>
          </a:p>
        </p:txBody>
      </p:sp>
      <p:sp>
        <p:nvSpPr>
          <p:cNvPr id="17413" name="Rectangle 5"/>
          <p:cNvSpPr>
            <a:spLocks noChangeArrowheads="1"/>
          </p:cNvSpPr>
          <p:nvPr/>
        </p:nvSpPr>
        <p:spPr bwMode="auto">
          <a:xfrm>
            <a:off x="350838" y="1557338"/>
            <a:ext cx="4445662" cy="4895850"/>
          </a:xfrm>
          <a:prstGeom prst="rect">
            <a:avLst/>
          </a:prstGeom>
          <a:solidFill>
            <a:srgbClr val="EBFFFF"/>
          </a:solidFill>
          <a:ln w="12700">
            <a:solidFill>
              <a:schemeClr val="tx1"/>
            </a:solidFill>
            <a:miter lim="800000"/>
            <a:headEnd/>
            <a:tailEnd/>
          </a:ln>
        </p:spPr>
        <p:txBody>
          <a:bodyPr lIns="92075" tIns="46038" rIns="92075" bIns="46038"/>
          <a:lstStyle/>
          <a:p>
            <a:pPr marL="93663" indent="-93663">
              <a:spcBef>
                <a:spcPct val="20000"/>
              </a:spcBef>
              <a:buClr>
                <a:schemeClr val="hlink"/>
              </a:buClr>
              <a:buSzPct val="65000"/>
              <a:buFont typeface="Monotype Sorts" pitchFamily="2" charset="2"/>
              <a:buNone/>
            </a:pPr>
            <a:r>
              <a:rPr kumimoji="1" lang="it-IT" sz="1200" dirty="0">
                <a:solidFill>
                  <a:srgbClr val="000000"/>
                </a:solidFill>
                <a:latin typeface="Verdana" pitchFamily="34" charset="0"/>
              </a:rPr>
              <a:t>package </a:t>
            </a:r>
            <a:r>
              <a:rPr kumimoji="1" lang="it-IT" sz="1200" dirty="0" err="1">
                <a:solidFill>
                  <a:srgbClr val="000000"/>
                </a:solidFill>
                <a:latin typeface="Verdana" pitchFamily="34" charset="0"/>
              </a:rPr>
              <a:t>org.iw.project</a:t>
            </a:r>
            <a:r>
              <a:rPr kumimoji="1" lang="it-IT" sz="1200" dirty="0">
                <a:solidFill>
                  <a:srgbClr val="000000"/>
                </a:solidFill>
                <a:latin typeface="Verdana" pitchFamily="34" charset="0"/>
              </a:rPr>
              <a:t>;</a:t>
            </a:r>
          </a:p>
          <a:p>
            <a:pPr marL="93663" indent="-93663">
              <a:spcBef>
                <a:spcPct val="20000"/>
              </a:spcBef>
              <a:buClr>
                <a:schemeClr val="hlink"/>
              </a:buClr>
              <a:buSzPct val="65000"/>
              <a:buFont typeface="Monotype Sorts" pitchFamily="2" charset="2"/>
              <a:buNone/>
            </a:pPr>
            <a:endParaRPr kumimoji="1" lang="it-IT" sz="1200" dirty="0">
              <a:solidFill>
                <a:srgbClr val="000000"/>
              </a:solidFill>
              <a:latin typeface="Verdana" pitchFamily="34" charset="0"/>
            </a:endParaRPr>
          </a:p>
          <a:p>
            <a:pPr marL="93663" indent="-93663">
              <a:spcBef>
                <a:spcPct val="20000"/>
              </a:spcBef>
              <a:buClr>
                <a:schemeClr val="hlink"/>
              </a:buClr>
              <a:buSzPct val="65000"/>
              <a:buFont typeface="Monotype Sorts" pitchFamily="2" charset="2"/>
              <a:buNone/>
            </a:pPr>
            <a:r>
              <a:rPr kumimoji="1" lang="it-IT" sz="1200" dirty="0">
                <a:solidFill>
                  <a:srgbClr val="000000"/>
                </a:solidFill>
                <a:latin typeface="Verdana" pitchFamily="34" charset="0"/>
              </a:rPr>
              <a:t>import javax.servlet.*;</a:t>
            </a:r>
          </a:p>
          <a:p>
            <a:pPr marL="93663" indent="-93663">
              <a:spcBef>
                <a:spcPct val="20000"/>
              </a:spcBef>
              <a:buClr>
                <a:schemeClr val="hlink"/>
              </a:buClr>
              <a:buSzPct val="65000"/>
              <a:buFont typeface="Monotype Sorts" pitchFamily="2" charset="2"/>
              <a:buNone/>
            </a:pPr>
            <a:r>
              <a:rPr kumimoji="1" lang="it-IT" sz="1200" dirty="0">
                <a:solidFill>
                  <a:srgbClr val="000000"/>
                </a:solidFill>
                <a:latin typeface="Verdana" pitchFamily="34" charset="0"/>
              </a:rPr>
              <a:t>import javax.servlet.http.*;</a:t>
            </a:r>
          </a:p>
          <a:p>
            <a:pPr marL="93663" indent="-93663">
              <a:spcBef>
                <a:spcPct val="20000"/>
              </a:spcBef>
              <a:buClr>
                <a:schemeClr val="hlink"/>
              </a:buClr>
              <a:buSzPct val="65000"/>
              <a:buFont typeface="Monotype Sorts" pitchFamily="2" charset="2"/>
              <a:buNone/>
            </a:pPr>
            <a:r>
              <a:rPr kumimoji="1" lang="it-IT" sz="1200" dirty="0">
                <a:solidFill>
                  <a:srgbClr val="000000"/>
                </a:solidFill>
                <a:latin typeface="Verdana" pitchFamily="34" charset="0"/>
              </a:rPr>
              <a:t>I</a:t>
            </a:r>
          </a:p>
          <a:p>
            <a:pPr marL="93663" indent="-93663">
              <a:spcBef>
                <a:spcPct val="20000"/>
              </a:spcBef>
              <a:buClr>
                <a:schemeClr val="hlink"/>
              </a:buClr>
              <a:buSzPct val="65000"/>
              <a:buFont typeface="Monotype Sorts" pitchFamily="2" charset="2"/>
              <a:buNone/>
            </a:pPr>
            <a:r>
              <a:rPr kumimoji="1" lang="it-IT" sz="1200" dirty="0">
                <a:solidFill>
                  <a:srgbClr val="000000"/>
                </a:solidFill>
                <a:latin typeface="Verdana" pitchFamily="34" charset="0"/>
              </a:rPr>
              <a:t>public </a:t>
            </a:r>
            <a:r>
              <a:rPr kumimoji="1" lang="it-IT" sz="1200" dirty="0" err="1">
                <a:solidFill>
                  <a:srgbClr val="000000"/>
                </a:solidFill>
                <a:latin typeface="Verdana" pitchFamily="34" charset="0"/>
              </a:rPr>
              <a:t>class</a:t>
            </a:r>
            <a:r>
              <a:rPr kumimoji="1" lang="it-IT" sz="1200" dirty="0">
                <a:solidFill>
                  <a:srgbClr val="000000"/>
                </a:solidFill>
                <a:latin typeface="Verdana" pitchFamily="34" charset="0"/>
              </a:rPr>
              <a:t> class1 </a:t>
            </a:r>
            <a:r>
              <a:rPr kumimoji="1" lang="it-IT" sz="1200" dirty="0" err="1">
                <a:solidFill>
                  <a:srgbClr val="000000"/>
                </a:solidFill>
                <a:latin typeface="Verdana" pitchFamily="34" charset="0"/>
              </a:rPr>
              <a:t>extends</a:t>
            </a:r>
            <a:r>
              <a:rPr kumimoji="1" lang="it-IT" sz="1200" dirty="0">
                <a:solidFill>
                  <a:srgbClr val="000000"/>
                </a:solidFill>
                <a:latin typeface="Verdana" pitchFamily="34" charset="0"/>
              </a:rPr>
              <a:t> </a:t>
            </a:r>
            <a:r>
              <a:rPr kumimoji="1" lang="it-IT" sz="1200" dirty="0" err="1">
                <a:solidFill>
                  <a:srgbClr val="000000"/>
                </a:solidFill>
                <a:latin typeface="Verdana" pitchFamily="34" charset="0"/>
              </a:rPr>
              <a:t>HttpServlet</a:t>
            </a:r>
            <a:r>
              <a:rPr kumimoji="1" lang="it-IT" sz="1200" dirty="0">
                <a:solidFill>
                  <a:srgbClr val="000000"/>
                </a:solidFill>
                <a:latin typeface="Verdana" pitchFamily="34" charset="0"/>
              </a:rPr>
              <a:t> {</a:t>
            </a:r>
          </a:p>
          <a:p>
            <a:pPr marL="93663" indent="-93663">
              <a:spcBef>
                <a:spcPct val="20000"/>
              </a:spcBef>
              <a:buClr>
                <a:schemeClr val="hlink"/>
              </a:buClr>
              <a:buSzPct val="65000"/>
              <a:buFont typeface="Monotype Sorts" pitchFamily="2" charset="2"/>
              <a:buNone/>
            </a:pPr>
            <a:r>
              <a:rPr kumimoji="1" lang="it-IT" sz="1200" dirty="0">
                <a:solidFill>
                  <a:srgbClr val="000000"/>
                </a:solidFill>
                <a:latin typeface="Verdana" pitchFamily="34" charset="0"/>
              </a:rPr>
              <a:t>	</a:t>
            </a:r>
            <a:r>
              <a:rPr kumimoji="1" lang="it-IT" sz="1200" b="1" dirty="0">
                <a:solidFill>
                  <a:srgbClr val="000000"/>
                </a:solidFill>
                <a:latin typeface="Verdana" pitchFamily="34" charset="0"/>
              </a:rPr>
              <a:t>private </a:t>
            </a:r>
            <a:r>
              <a:rPr kumimoji="1" lang="it-IT" sz="1200" b="1" dirty="0" err="1">
                <a:solidFill>
                  <a:srgbClr val="000000"/>
                </a:solidFill>
                <a:latin typeface="Verdana" pitchFamily="34" charset="0"/>
              </a:rPr>
              <a:t>int</a:t>
            </a:r>
            <a:r>
              <a:rPr kumimoji="1" lang="it-IT" sz="1200" b="1" dirty="0">
                <a:solidFill>
                  <a:srgbClr val="000000"/>
                </a:solidFill>
                <a:latin typeface="Verdana" pitchFamily="34" charset="0"/>
              </a:rPr>
              <a:t> parameter1;</a:t>
            </a:r>
          </a:p>
          <a:p>
            <a:pPr marL="93663" indent="-93663">
              <a:spcBef>
                <a:spcPct val="20000"/>
              </a:spcBef>
              <a:buClr>
                <a:schemeClr val="hlink"/>
              </a:buClr>
              <a:buSzPct val="65000"/>
              <a:buFont typeface="Monotype Sorts" pitchFamily="2" charset="2"/>
              <a:buNone/>
            </a:pPr>
            <a:endParaRPr kumimoji="1" lang="it-IT" sz="1200" b="1" dirty="0">
              <a:solidFill>
                <a:srgbClr val="000000"/>
              </a:solidFill>
              <a:latin typeface="Verdana" pitchFamily="34" charset="0"/>
            </a:endParaRPr>
          </a:p>
          <a:p>
            <a:pPr marL="93663" indent="-93663">
              <a:spcBef>
                <a:spcPct val="20000"/>
              </a:spcBef>
              <a:buClr>
                <a:schemeClr val="hlink"/>
              </a:buClr>
              <a:buSzPct val="65000"/>
              <a:buFont typeface="Monotype Sorts" pitchFamily="2" charset="2"/>
              <a:buNone/>
            </a:pPr>
            <a:r>
              <a:rPr kumimoji="1" lang="it-IT" sz="1200" b="1" dirty="0">
                <a:solidFill>
                  <a:srgbClr val="000000"/>
                </a:solidFill>
                <a:latin typeface="Verdana" pitchFamily="34" charset="0"/>
              </a:rPr>
              <a:t>	public </a:t>
            </a:r>
            <a:r>
              <a:rPr kumimoji="1" lang="it-IT" sz="1200" b="1" dirty="0" err="1">
                <a:solidFill>
                  <a:srgbClr val="000000"/>
                </a:solidFill>
                <a:latin typeface="Verdana" pitchFamily="34" charset="0"/>
              </a:rPr>
              <a:t>void</a:t>
            </a:r>
            <a:r>
              <a:rPr kumimoji="1" lang="it-IT" sz="1200" b="1" dirty="0">
                <a:solidFill>
                  <a:srgbClr val="000000"/>
                </a:solidFill>
                <a:latin typeface="Verdana" pitchFamily="34" charset="0"/>
              </a:rPr>
              <a:t> </a:t>
            </a:r>
            <a:r>
              <a:rPr kumimoji="1" lang="it-IT" sz="1200" b="1" dirty="0" err="1">
                <a:solidFill>
                  <a:srgbClr val="000000"/>
                </a:solidFill>
                <a:latin typeface="Verdana" pitchFamily="34" charset="0"/>
              </a:rPr>
              <a:t>init</a:t>
            </a:r>
            <a:r>
              <a:rPr kumimoji="1" lang="it-IT" sz="1200" b="1" dirty="0">
                <a:solidFill>
                  <a:srgbClr val="000000"/>
                </a:solidFill>
                <a:latin typeface="Verdana" pitchFamily="34" charset="0"/>
              </a:rPr>
              <a:t>(</a:t>
            </a:r>
            <a:r>
              <a:rPr kumimoji="1" lang="it-IT" sz="1200" b="1" dirty="0" err="1">
                <a:solidFill>
                  <a:srgbClr val="000000"/>
                </a:solidFill>
                <a:latin typeface="Verdana" pitchFamily="34" charset="0"/>
              </a:rPr>
              <a:t>ServletConfig</a:t>
            </a:r>
            <a:r>
              <a:rPr kumimoji="1" lang="it-IT" sz="1200" b="1" dirty="0">
                <a:solidFill>
                  <a:srgbClr val="000000"/>
                </a:solidFill>
                <a:latin typeface="Verdana" pitchFamily="34" charset="0"/>
              </a:rPr>
              <a:t> c)</a:t>
            </a:r>
          </a:p>
          <a:p>
            <a:pPr marL="93663" indent="-93663">
              <a:spcBef>
                <a:spcPct val="20000"/>
              </a:spcBef>
              <a:buClr>
                <a:schemeClr val="hlink"/>
              </a:buClr>
              <a:buSzPct val="65000"/>
              <a:buFont typeface="Monotype Sorts" pitchFamily="2" charset="2"/>
              <a:buNone/>
            </a:pPr>
            <a:r>
              <a:rPr kumimoji="1" lang="it-IT" sz="1200" b="1" dirty="0">
                <a:solidFill>
                  <a:srgbClr val="000000"/>
                </a:solidFill>
                <a:latin typeface="Verdana" pitchFamily="34" charset="0"/>
              </a:rPr>
              <a:t>	 </a:t>
            </a:r>
            <a:r>
              <a:rPr kumimoji="1" lang="it-IT" sz="1200" b="1" dirty="0" err="1">
                <a:solidFill>
                  <a:srgbClr val="000000"/>
                </a:solidFill>
                <a:latin typeface="Verdana" pitchFamily="34" charset="0"/>
              </a:rPr>
              <a:t>throws</a:t>
            </a:r>
            <a:r>
              <a:rPr kumimoji="1" lang="it-IT" sz="1200" b="1" dirty="0">
                <a:solidFill>
                  <a:srgbClr val="000000"/>
                </a:solidFill>
                <a:latin typeface="Verdana" pitchFamily="34" charset="0"/>
              </a:rPr>
              <a:t> </a:t>
            </a:r>
            <a:r>
              <a:rPr kumimoji="1" lang="it-IT" sz="1200" b="1" dirty="0" err="1">
                <a:solidFill>
                  <a:srgbClr val="000000"/>
                </a:solidFill>
                <a:latin typeface="Verdana" pitchFamily="34" charset="0"/>
              </a:rPr>
              <a:t>ServletException</a:t>
            </a:r>
            <a:r>
              <a:rPr kumimoji="1" lang="it-IT" sz="1200" b="1" dirty="0">
                <a:solidFill>
                  <a:srgbClr val="000000"/>
                </a:solidFill>
                <a:latin typeface="Verdana" pitchFamily="34" charset="0"/>
              </a:rPr>
              <a:t> {</a:t>
            </a:r>
          </a:p>
          <a:p>
            <a:pPr marL="93663" indent="-93663">
              <a:spcBef>
                <a:spcPct val="20000"/>
              </a:spcBef>
              <a:buClr>
                <a:schemeClr val="hlink"/>
              </a:buClr>
              <a:buSzPct val="65000"/>
              <a:buFont typeface="Monotype Sorts" pitchFamily="2" charset="2"/>
              <a:buNone/>
            </a:pPr>
            <a:r>
              <a:rPr kumimoji="1" lang="it-IT" sz="1200" b="1" dirty="0">
                <a:solidFill>
                  <a:srgbClr val="000000"/>
                </a:solidFill>
                <a:latin typeface="Verdana" pitchFamily="34" charset="0"/>
              </a:rPr>
              <a:t>	 </a:t>
            </a:r>
            <a:r>
              <a:rPr kumimoji="1" lang="it-IT" sz="1200" b="1" dirty="0" err="1">
                <a:solidFill>
                  <a:srgbClr val="000000"/>
                </a:solidFill>
                <a:latin typeface="Verdana" pitchFamily="34" charset="0"/>
              </a:rPr>
              <a:t>super.init</a:t>
            </a:r>
            <a:r>
              <a:rPr kumimoji="1" lang="it-IT" sz="1200" b="1" dirty="0">
                <a:solidFill>
                  <a:srgbClr val="000000"/>
                </a:solidFill>
                <a:latin typeface="Verdana" pitchFamily="34" charset="0"/>
              </a:rPr>
              <a:t>(c);</a:t>
            </a:r>
          </a:p>
          <a:p>
            <a:pPr marL="93663" indent="-93663">
              <a:spcBef>
                <a:spcPct val="20000"/>
              </a:spcBef>
              <a:buClr>
                <a:schemeClr val="hlink"/>
              </a:buClr>
              <a:buSzPct val="65000"/>
              <a:buFont typeface="Monotype Sorts" pitchFamily="2" charset="2"/>
              <a:buNone/>
            </a:pPr>
            <a:r>
              <a:rPr kumimoji="1" lang="it-IT" sz="1200" b="1" dirty="0">
                <a:solidFill>
                  <a:srgbClr val="000000"/>
                </a:solidFill>
                <a:latin typeface="Verdana" pitchFamily="34" charset="0"/>
              </a:rPr>
              <a:t>	 parameter1 = 1;</a:t>
            </a:r>
          </a:p>
          <a:p>
            <a:pPr marL="93663" indent="-93663">
              <a:spcBef>
                <a:spcPct val="20000"/>
              </a:spcBef>
              <a:buClr>
                <a:schemeClr val="hlink"/>
              </a:buClr>
              <a:buSzPct val="65000"/>
              <a:buFont typeface="Monotype Sorts" pitchFamily="2" charset="2"/>
              <a:buNone/>
            </a:pPr>
            <a:r>
              <a:rPr kumimoji="1" lang="it-IT" sz="1200" b="1" dirty="0">
                <a:solidFill>
                  <a:srgbClr val="000000"/>
                </a:solidFill>
                <a:latin typeface="Verdana" pitchFamily="34" charset="0"/>
              </a:rPr>
              <a:t>	}</a:t>
            </a:r>
          </a:p>
          <a:p>
            <a:pPr marL="93663" indent="-93663">
              <a:spcBef>
                <a:spcPct val="20000"/>
              </a:spcBef>
              <a:buClr>
                <a:schemeClr val="hlink"/>
              </a:buClr>
              <a:buSzPct val="65000"/>
              <a:buFont typeface="Monotype Sorts" pitchFamily="2" charset="2"/>
              <a:buNone/>
            </a:pPr>
            <a:endParaRPr kumimoji="1" lang="it-IT" sz="1200" b="1" dirty="0">
              <a:solidFill>
                <a:srgbClr val="000000"/>
              </a:solidFill>
              <a:latin typeface="Verdana" pitchFamily="34" charset="0"/>
            </a:endParaRPr>
          </a:p>
          <a:p>
            <a:pPr marL="93663" indent="-93663">
              <a:spcBef>
                <a:spcPct val="20000"/>
              </a:spcBef>
              <a:buClr>
                <a:schemeClr val="hlink"/>
              </a:buClr>
              <a:buSzPct val="65000"/>
              <a:buFont typeface="Monotype Sorts" pitchFamily="2" charset="2"/>
              <a:buNone/>
            </a:pPr>
            <a:r>
              <a:rPr kumimoji="1" lang="it-IT" sz="1200" dirty="0">
                <a:solidFill>
                  <a:srgbClr val="000000"/>
                </a:solidFill>
                <a:latin typeface="Verdana" pitchFamily="34" charset="0"/>
              </a:rPr>
              <a:t>	public </a:t>
            </a:r>
            <a:r>
              <a:rPr kumimoji="1" lang="it-IT" sz="1200" dirty="0" err="1">
                <a:solidFill>
                  <a:srgbClr val="000000"/>
                </a:solidFill>
                <a:latin typeface="Verdana" pitchFamily="34" charset="0"/>
              </a:rPr>
              <a:t>String</a:t>
            </a:r>
            <a:r>
              <a:rPr kumimoji="1" lang="it-IT" sz="1200" dirty="0">
                <a:solidFill>
                  <a:srgbClr val="000000"/>
                </a:solidFill>
                <a:latin typeface="Verdana" pitchFamily="34" charset="0"/>
              </a:rPr>
              <a:t> </a:t>
            </a:r>
            <a:r>
              <a:rPr kumimoji="1" lang="it-IT" sz="1200" dirty="0" err="1">
                <a:solidFill>
                  <a:srgbClr val="000000"/>
                </a:solidFill>
                <a:latin typeface="Verdana" pitchFamily="34" charset="0"/>
              </a:rPr>
              <a:t>getServletInfo</a:t>
            </a:r>
            <a:r>
              <a:rPr kumimoji="1" lang="it-IT" sz="1200" dirty="0">
                <a:solidFill>
                  <a:srgbClr val="000000"/>
                </a:solidFill>
                <a:latin typeface="Verdana" pitchFamily="34" charset="0"/>
              </a:rPr>
              <a:t>() {</a:t>
            </a:r>
          </a:p>
          <a:p>
            <a:pPr marL="93663" indent="-93663">
              <a:spcBef>
                <a:spcPct val="20000"/>
              </a:spcBef>
              <a:buClr>
                <a:schemeClr val="hlink"/>
              </a:buClr>
              <a:buSzPct val="65000"/>
              <a:buFont typeface="Monotype Sorts" pitchFamily="2" charset="2"/>
              <a:buNone/>
            </a:pPr>
            <a:r>
              <a:rPr kumimoji="1" lang="it-IT" sz="1200" dirty="0">
                <a:solidFill>
                  <a:srgbClr val="000000"/>
                </a:solidFill>
                <a:latin typeface="Verdana" pitchFamily="34" charset="0"/>
              </a:rPr>
              <a:t>	  </a:t>
            </a:r>
            <a:r>
              <a:rPr kumimoji="1" lang="it-IT" sz="1200" dirty="0" err="1">
                <a:solidFill>
                  <a:srgbClr val="000000"/>
                </a:solidFill>
                <a:latin typeface="Verdana" pitchFamily="34" charset="0"/>
              </a:rPr>
              <a:t>return</a:t>
            </a:r>
            <a:r>
              <a:rPr kumimoji="1" lang="it-IT" sz="1200" dirty="0">
                <a:solidFill>
                  <a:srgbClr val="000000"/>
                </a:solidFill>
                <a:latin typeface="Verdana" pitchFamily="34" charset="0"/>
              </a:rPr>
              <a:t> </a:t>
            </a:r>
            <a:r>
              <a:rPr kumimoji="1" lang="it-IT" sz="1200" dirty="0" smtClean="0">
                <a:solidFill>
                  <a:srgbClr val="000000"/>
                </a:solidFill>
                <a:latin typeface="Verdana" pitchFamily="34" charset="0"/>
              </a:rPr>
              <a:t>“</a:t>
            </a:r>
            <a:r>
              <a:rPr kumimoji="1" lang="it-IT" sz="1200" dirty="0" err="1" smtClean="0">
                <a:solidFill>
                  <a:srgbClr val="000000"/>
                </a:solidFill>
                <a:latin typeface="Verdana" pitchFamily="34" charset="0"/>
              </a:rPr>
              <a:t>Example</a:t>
            </a:r>
            <a:r>
              <a:rPr kumimoji="1" lang="it-IT" sz="1200" dirty="0" smtClean="0">
                <a:solidFill>
                  <a:srgbClr val="000000"/>
                </a:solidFill>
                <a:latin typeface="Verdana" pitchFamily="34" charset="0"/>
              </a:rPr>
              <a:t> </a:t>
            </a:r>
            <a:r>
              <a:rPr kumimoji="1" lang="it-IT" sz="1200" dirty="0" err="1" smtClean="0">
                <a:solidFill>
                  <a:srgbClr val="000000"/>
                </a:solidFill>
                <a:latin typeface="Verdana" pitchFamily="34" charset="0"/>
              </a:rPr>
              <a:t>servlet</a:t>
            </a:r>
            <a:r>
              <a:rPr kumimoji="1" lang="it-IT" sz="1200" dirty="0" smtClean="0">
                <a:solidFill>
                  <a:srgbClr val="000000"/>
                </a:solidFill>
                <a:latin typeface="Verdana" pitchFamily="34" charset="0"/>
              </a:rPr>
              <a:t>, </a:t>
            </a:r>
            <a:r>
              <a:rPr kumimoji="1" lang="it-IT" sz="1200" dirty="0" err="1" smtClean="0">
                <a:solidFill>
                  <a:srgbClr val="000000"/>
                </a:solidFill>
                <a:latin typeface="Verdana" pitchFamily="34" charset="0"/>
              </a:rPr>
              <a:t>version</a:t>
            </a:r>
            <a:r>
              <a:rPr kumimoji="1" lang="it-IT" sz="1200" dirty="0" smtClean="0">
                <a:solidFill>
                  <a:srgbClr val="000000"/>
                </a:solidFill>
                <a:latin typeface="Verdana" pitchFamily="34" charset="0"/>
              </a:rPr>
              <a:t> </a:t>
            </a:r>
            <a:r>
              <a:rPr kumimoji="1" lang="it-IT" sz="1200" dirty="0">
                <a:solidFill>
                  <a:srgbClr val="000000"/>
                </a:solidFill>
                <a:latin typeface="Verdana" pitchFamily="34" charset="0"/>
              </a:rPr>
              <a:t>1.0”;</a:t>
            </a:r>
          </a:p>
          <a:p>
            <a:pPr marL="93663" indent="-93663">
              <a:spcBef>
                <a:spcPct val="20000"/>
              </a:spcBef>
              <a:buClr>
                <a:schemeClr val="hlink"/>
              </a:buClr>
              <a:buSzPct val="65000"/>
              <a:buFont typeface="Monotype Sorts" pitchFamily="2" charset="2"/>
              <a:buNone/>
            </a:pPr>
            <a:r>
              <a:rPr kumimoji="1" lang="it-IT" sz="1200" dirty="0">
                <a:solidFill>
                  <a:srgbClr val="000000"/>
                </a:solidFill>
                <a:latin typeface="Verdana" pitchFamily="34" charset="0"/>
              </a:rPr>
              <a:t>	}</a:t>
            </a:r>
          </a:p>
          <a:p>
            <a:pPr marL="93663" indent="-93663">
              <a:spcBef>
                <a:spcPct val="20000"/>
              </a:spcBef>
              <a:buClr>
                <a:schemeClr val="hlink"/>
              </a:buClr>
              <a:buSzPct val="65000"/>
              <a:buFont typeface="Monotype Sorts" pitchFamily="2" charset="2"/>
              <a:buNone/>
            </a:pPr>
            <a:r>
              <a:rPr kumimoji="1" lang="it-IT" sz="1200" dirty="0">
                <a:solidFill>
                  <a:srgbClr val="000000"/>
                </a:solidFill>
                <a:latin typeface="Verdana" pitchFamily="34" charset="0"/>
              </a:rPr>
              <a:t>	public </a:t>
            </a:r>
            <a:r>
              <a:rPr kumimoji="1" lang="it-IT" sz="1200" dirty="0" err="1">
                <a:solidFill>
                  <a:srgbClr val="000000"/>
                </a:solidFill>
                <a:latin typeface="Verdana" pitchFamily="34" charset="0"/>
              </a:rPr>
              <a:t>void</a:t>
            </a:r>
            <a:r>
              <a:rPr kumimoji="1" lang="it-IT" sz="1200" dirty="0">
                <a:solidFill>
                  <a:srgbClr val="000000"/>
                </a:solidFill>
                <a:latin typeface="Verdana" pitchFamily="34" charset="0"/>
              </a:rPr>
              <a:t> </a:t>
            </a:r>
            <a:r>
              <a:rPr kumimoji="1" lang="it-IT" sz="1200" dirty="0" err="1">
                <a:solidFill>
                  <a:srgbClr val="000000"/>
                </a:solidFill>
                <a:latin typeface="Verdana" pitchFamily="34" charset="0"/>
              </a:rPr>
              <a:t>doGet</a:t>
            </a:r>
            <a:r>
              <a:rPr kumimoji="1" lang="it-IT" sz="1200" dirty="0">
                <a:solidFill>
                  <a:srgbClr val="000000"/>
                </a:solidFill>
                <a:latin typeface="Verdana" pitchFamily="34" charset="0"/>
              </a:rPr>
              <a:t>(</a:t>
            </a:r>
            <a:r>
              <a:rPr kumimoji="1" lang="it-IT" sz="1200" dirty="0" err="1">
                <a:solidFill>
                  <a:srgbClr val="000000"/>
                </a:solidFill>
                <a:latin typeface="Verdana" pitchFamily="34" charset="0"/>
              </a:rPr>
              <a:t>HttpServletRequest</a:t>
            </a:r>
            <a:r>
              <a:rPr kumimoji="1" lang="it-IT" sz="1200" dirty="0">
                <a:solidFill>
                  <a:srgbClr val="000000"/>
                </a:solidFill>
                <a:latin typeface="Verdana" pitchFamily="34" charset="0"/>
              </a:rPr>
              <a:t> in, </a:t>
            </a:r>
            <a:r>
              <a:rPr kumimoji="1" lang="it-IT" sz="1200" dirty="0" err="1">
                <a:solidFill>
                  <a:srgbClr val="000000"/>
                </a:solidFill>
                <a:latin typeface="Verdana" pitchFamily="34" charset="0"/>
              </a:rPr>
              <a:t>HttpServletResponse</a:t>
            </a:r>
            <a:r>
              <a:rPr kumimoji="1" lang="it-IT" sz="1200" dirty="0">
                <a:solidFill>
                  <a:srgbClr val="000000"/>
                </a:solidFill>
                <a:latin typeface="Verdana" pitchFamily="34" charset="0"/>
              </a:rPr>
              <a:t> out) {</a:t>
            </a:r>
          </a:p>
          <a:p>
            <a:pPr marL="93663" indent="-93663">
              <a:spcBef>
                <a:spcPct val="20000"/>
              </a:spcBef>
              <a:buClr>
                <a:schemeClr val="hlink"/>
              </a:buClr>
              <a:buSzPct val="65000"/>
              <a:buFont typeface="Monotype Sorts" pitchFamily="2" charset="2"/>
              <a:buNone/>
            </a:pPr>
            <a:r>
              <a:rPr kumimoji="1" lang="it-IT" sz="1200" dirty="0">
                <a:solidFill>
                  <a:srgbClr val="000000"/>
                </a:solidFill>
                <a:latin typeface="Verdana" pitchFamily="34" charset="0"/>
              </a:rPr>
              <a:t>	//…</a:t>
            </a:r>
          </a:p>
          <a:p>
            <a:pPr marL="93663" indent="-93663">
              <a:spcBef>
                <a:spcPct val="20000"/>
              </a:spcBef>
              <a:buClr>
                <a:schemeClr val="hlink"/>
              </a:buClr>
              <a:buSzPct val="65000"/>
              <a:buFont typeface="Monotype Sorts" pitchFamily="2" charset="2"/>
              <a:buNone/>
            </a:pPr>
            <a:r>
              <a:rPr kumimoji="1" lang="it-IT" sz="1200" dirty="0">
                <a:solidFill>
                  <a:srgbClr val="000000"/>
                </a:solidFill>
                <a:latin typeface="Verdana" pitchFamily="34" charset="0"/>
              </a:rPr>
              <a:t>	}</a:t>
            </a:r>
          </a:p>
          <a:p>
            <a:pPr marL="93663" indent="-93663">
              <a:spcBef>
                <a:spcPct val="20000"/>
              </a:spcBef>
              <a:buClr>
                <a:schemeClr val="hlink"/>
              </a:buClr>
              <a:buSzPct val="65000"/>
              <a:buFont typeface="Monotype Sorts" pitchFamily="2" charset="2"/>
              <a:buNone/>
            </a:pPr>
            <a:r>
              <a:rPr kumimoji="1" lang="it-IT" sz="1200" dirty="0">
                <a:solidFill>
                  <a:srgbClr val="000000"/>
                </a:solidFill>
                <a:latin typeface="Verdana" pitchFamily="34" charset="0"/>
              </a:rPr>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piè di pagina 5"/>
          <p:cNvSpPr>
            <a:spLocks noGrp="1"/>
          </p:cNvSpPr>
          <p:nvPr>
            <p:ph type="ftr" sz="quarter" idx="12"/>
          </p:nvPr>
        </p:nvSpPr>
        <p:spPr/>
        <p:txBody>
          <a:bodyPr/>
          <a:lstStyle/>
          <a:p>
            <a:pPr>
              <a:defRPr/>
            </a:pPr>
            <a:r>
              <a:rPr lang="it-IT"/>
              <a:t>Java Servlets</a:t>
            </a:r>
          </a:p>
        </p:txBody>
      </p:sp>
      <p:sp>
        <p:nvSpPr>
          <p:cNvPr id="18435" name="Rectangle 2"/>
          <p:cNvSpPr>
            <a:spLocks noGrp="1" noChangeArrowheads="1"/>
          </p:cNvSpPr>
          <p:nvPr>
            <p:ph type="title"/>
          </p:nvPr>
        </p:nvSpPr>
        <p:spPr/>
        <p:txBody>
          <a:bodyPr/>
          <a:lstStyle/>
          <a:p>
            <a:pPr eaLnBrk="1" hangingPunct="1"/>
            <a:r>
              <a:rPr lang="it-IT" dirty="0" err="1" smtClean="0"/>
              <a:t>Reading</a:t>
            </a:r>
            <a:r>
              <a:rPr lang="it-IT" dirty="0" smtClean="0"/>
              <a:t> the </a:t>
            </a:r>
            <a:r>
              <a:rPr lang="it-IT" dirty="0" err="1" smtClean="0"/>
              <a:t>Request</a:t>
            </a:r>
            <a:endParaRPr lang="it-IT" dirty="0" smtClean="0"/>
          </a:p>
        </p:txBody>
      </p:sp>
      <p:sp>
        <p:nvSpPr>
          <p:cNvPr id="18436" name="Rectangle 3"/>
          <p:cNvSpPr>
            <a:spLocks noGrp="1" noChangeArrowheads="1"/>
          </p:cNvSpPr>
          <p:nvPr>
            <p:ph type="body" idx="1"/>
          </p:nvPr>
        </p:nvSpPr>
        <p:spPr/>
        <p:txBody>
          <a:bodyPr>
            <a:normAutofit fontScale="77500" lnSpcReduction="20000"/>
          </a:bodyPr>
          <a:lstStyle/>
          <a:p>
            <a:r>
              <a:rPr lang="en-US" dirty="0" smtClean="0"/>
              <a:t>The </a:t>
            </a:r>
            <a:r>
              <a:rPr lang="en-US" b="1" dirty="0" err="1" smtClean="0"/>
              <a:t>HttpServletRequest</a:t>
            </a:r>
            <a:r>
              <a:rPr lang="en-US" dirty="0" smtClean="0"/>
              <a:t> object which is supplied to all the service methods contains information about the client's request. </a:t>
            </a:r>
          </a:p>
          <a:p>
            <a:pPr lvl="1"/>
            <a:r>
              <a:rPr lang="en-US" dirty="0" smtClean="0"/>
              <a:t>The method </a:t>
            </a:r>
            <a:r>
              <a:rPr lang="en-US" i="1" dirty="0" err="1" smtClean="0"/>
              <a:t>getParameter</a:t>
            </a:r>
            <a:r>
              <a:rPr lang="en-US" i="1" dirty="0" smtClean="0"/>
              <a:t>(String)</a:t>
            </a:r>
            <a:r>
              <a:rPr lang="en-US" dirty="0" smtClean="0"/>
              <a:t> returns the value of a parameter included in the HTTP request. If the parameter can have more than one value, use </a:t>
            </a:r>
            <a:r>
              <a:rPr lang="en-US" i="1" dirty="0" err="1" smtClean="0"/>
              <a:t>getParameterValues</a:t>
            </a:r>
            <a:r>
              <a:rPr lang="en-US" i="1" dirty="0" smtClean="0"/>
              <a:t>​​(String),</a:t>
            </a:r>
            <a:r>
              <a:rPr lang="en-US" dirty="0" smtClean="0"/>
              <a:t> which returns </a:t>
            </a:r>
            <a:r>
              <a:rPr lang="en-US" i="1" dirty="0" smtClean="0"/>
              <a:t>the</a:t>
            </a:r>
            <a:r>
              <a:rPr lang="en-US" dirty="0" smtClean="0"/>
              <a:t> </a:t>
            </a:r>
            <a:r>
              <a:rPr lang="en-US" i="1" dirty="0" smtClean="0"/>
              <a:t>array</a:t>
            </a:r>
            <a:r>
              <a:rPr lang="en-US" dirty="0" smtClean="0"/>
              <a:t> of all the values ​​assigned to the given parameter. </a:t>
            </a:r>
          </a:p>
          <a:p>
            <a:pPr lvl="2"/>
            <a:r>
              <a:rPr lang="en-US" b="1" dirty="0" smtClean="0"/>
              <a:t>These methods are not valid when you use the </a:t>
            </a:r>
            <a:r>
              <a:rPr lang="en-US" b="1" i="1" dirty="0" smtClean="0"/>
              <a:t>multipart/form-data</a:t>
            </a:r>
            <a:r>
              <a:rPr lang="en-US" b="1" dirty="0" smtClean="0"/>
              <a:t> encoding (file uploads)!</a:t>
            </a:r>
            <a:r>
              <a:rPr lang="en-US" dirty="0" smtClean="0"/>
              <a:t> </a:t>
            </a:r>
          </a:p>
          <a:p>
            <a:pPr lvl="1"/>
            <a:r>
              <a:rPr lang="en-US" dirty="0" smtClean="0"/>
              <a:t>For GET requests, the method </a:t>
            </a:r>
            <a:r>
              <a:rPr lang="en-US" i="1" dirty="0" err="1" smtClean="0"/>
              <a:t>getQueryString</a:t>
            </a:r>
            <a:r>
              <a:rPr lang="en-US" i="1" dirty="0" smtClean="0"/>
              <a:t>()</a:t>
            </a:r>
            <a:r>
              <a:rPr lang="en-US" dirty="0" smtClean="0"/>
              <a:t> allows you to read the entire query string (not parsed). </a:t>
            </a:r>
          </a:p>
          <a:p>
            <a:pPr lvl="1"/>
            <a:r>
              <a:rPr lang="en-US" dirty="0" smtClean="0"/>
              <a:t>For POST requests, methods </a:t>
            </a:r>
            <a:r>
              <a:rPr lang="en-US" i="1" dirty="0" err="1" smtClean="0"/>
              <a:t>getReader</a:t>
            </a:r>
            <a:r>
              <a:rPr lang="en-US" i="1" dirty="0" smtClean="0"/>
              <a:t>()</a:t>
            </a:r>
            <a:r>
              <a:rPr lang="en-US" dirty="0" smtClean="0"/>
              <a:t> and </a:t>
            </a:r>
            <a:r>
              <a:rPr lang="en-US" i="1" dirty="0" err="1" smtClean="0"/>
              <a:t>getInputStream</a:t>
            </a:r>
            <a:r>
              <a:rPr lang="en-US" i="1" dirty="0" smtClean="0"/>
              <a:t>()</a:t>
            </a:r>
            <a:r>
              <a:rPr lang="en-US" dirty="0" smtClean="0"/>
              <a:t> allow you to open a stream (text or binary) and directly read the request payload. </a:t>
            </a:r>
          </a:p>
          <a:p>
            <a:pPr lvl="1"/>
            <a:r>
              <a:rPr lang="en-US" dirty="0" smtClean="0"/>
              <a:t>The method </a:t>
            </a:r>
            <a:r>
              <a:rPr lang="en-US" i="1" dirty="0" err="1" smtClean="0"/>
              <a:t>getHeader</a:t>
            </a:r>
            <a:r>
              <a:rPr lang="en-US" i="1" dirty="0" smtClean="0"/>
              <a:t>()</a:t>
            </a:r>
            <a:r>
              <a:rPr lang="en-US" dirty="0" smtClean="0"/>
              <a:t> allows one to read the contents of the HTTP request headers. </a:t>
            </a:r>
          </a:p>
          <a:p>
            <a:pPr lvl="1"/>
            <a:r>
              <a:rPr lang="en-US" dirty="0" smtClean="0"/>
              <a:t>The method </a:t>
            </a:r>
            <a:r>
              <a:rPr lang="en-US" i="1" dirty="0" err="1" smtClean="0"/>
              <a:t>getSession</a:t>
            </a:r>
            <a:r>
              <a:rPr lang="en-US" i="1" dirty="0" smtClean="0"/>
              <a:t>()</a:t>
            </a:r>
            <a:r>
              <a:rPr lang="en-US" dirty="0" smtClean="0"/>
              <a:t> is used to manage sessions (see below). </a:t>
            </a:r>
          </a:p>
          <a:p>
            <a:pPr lvl="1"/>
            <a:r>
              <a:rPr lang="en-US" dirty="0" smtClean="0"/>
              <a:t>Other methods allow to manage authentication, cookies, etc.. </a:t>
            </a:r>
          </a:p>
          <a:p>
            <a:pPr lvl="1"/>
            <a:r>
              <a:rPr lang="en-US" dirty="0" smtClean="0"/>
              <a:t>Methods inherited from class </a:t>
            </a:r>
            <a:r>
              <a:rPr lang="en-US" b="1" dirty="0" err="1" smtClean="0"/>
              <a:t>ServletRequest</a:t>
            </a:r>
            <a:r>
              <a:rPr lang="en-US" b="1" dirty="0" smtClean="0"/>
              <a:t>,</a:t>
            </a:r>
            <a:r>
              <a:rPr lang="en-US" dirty="0" smtClean="0"/>
              <a:t> finally, allow one to read information such request address </a:t>
            </a:r>
            <a:r>
              <a:rPr lang="en-US" i="1" dirty="0" smtClean="0"/>
              <a:t>(</a:t>
            </a:r>
            <a:r>
              <a:rPr lang="en-US" i="1" dirty="0" err="1" smtClean="0"/>
              <a:t>getRemoteAddr</a:t>
            </a:r>
            <a:r>
              <a:rPr lang="en-US" i="1" dirty="0" smtClean="0"/>
              <a:t>)</a:t>
            </a:r>
            <a:r>
              <a:rPr lang="en-US" dirty="0" smtClean="0"/>
              <a:t> or protocol </a:t>
            </a:r>
            <a:r>
              <a:rPr lang="en-US" i="1" dirty="0" smtClean="0"/>
              <a:t>(</a:t>
            </a:r>
            <a:r>
              <a:rPr lang="en-US" i="1" dirty="0" err="1" smtClean="0"/>
              <a:t>getProtocol</a:t>
            </a:r>
            <a:r>
              <a:rPr lang="en-US" i="1" dirty="0" smtClean="0"/>
              <a:t>).</a:t>
            </a:r>
            <a:r>
              <a:rPr lang="en-US" dirty="0" smtClean="0"/>
              <a:t> </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piè di pagina 5"/>
          <p:cNvSpPr>
            <a:spLocks noGrp="1"/>
          </p:cNvSpPr>
          <p:nvPr>
            <p:ph type="ftr" sz="quarter" idx="12"/>
          </p:nvPr>
        </p:nvSpPr>
        <p:spPr/>
        <p:txBody>
          <a:bodyPr/>
          <a:lstStyle/>
          <a:p>
            <a:pPr>
              <a:defRPr/>
            </a:pPr>
            <a:r>
              <a:rPr lang="it-IT"/>
              <a:t>Java Servlets</a:t>
            </a:r>
          </a:p>
        </p:txBody>
      </p:sp>
      <p:sp>
        <p:nvSpPr>
          <p:cNvPr id="19459" name="Rectangle 2"/>
          <p:cNvSpPr>
            <a:spLocks noGrp="1" noChangeArrowheads="1"/>
          </p:cNvSpPr>
          <p:nvPr>
            <p:ph type="title"/>
          </p:nvPr>
        </p:nvSpPr>
        <p:spPr/>
        <p:txBody>
          <a:bodyPr/>
          <a:lstStyle/>
          <a:p>
            <a:pPr eaLnBrk="1" hangingPunct="1"/>
            <a:r>
              <a:rPr lang="it-IT" dirty="0" err="1" smtClean="0"/>
              <a:t>Reading</a:t>
            </a:r>
            <a:r>
              <a:rPr lang="it-IT" dirty="0" smtClean="0"/>
              <a:t> the </a:t>
            </a:r>
            <a:r>
              <a:rPr lang="it-IT" dirty="0" err="1" smtClean="0"/>
              <a:t>Request</a:t>
            </a:r>
            <a:r>
              <a:rPr lang="it-IT" dirty="0" smtClean="0"/>
              <a:t/>
            </a:r>
            <a:br>
              <a:rPr lang="it-IT" dirty="0" smtClean="0"/>
            </a:br>
            <a:r>
              <a:rPr lang="it-IT" sz="2000" dirty="0" err="1" smtClean="0"/>
              <a:t>Example</a:t>
            </a:r>
            <a:endParaRPr lang="it-IT" sz="2000" dirty="0" smtClean="0"/>
          </a:p>
        </p:txBody>
      </p:sp>
      <p:sp>
        <p:nvSpPr>
          <p:cNvPr id="19460" name="Rectangle 4"/>
          <p:cNvSpPr>
            <a:spLocks noGrp="1" noChangeArrowheads="1"/>
          </p:cNvSpPr>
          <p:nvPr>
            <p:ph type="body" idx="1"/>
          </p:nvPr>
        </p:nvSpPr>
        <p:spPr>
          <a:xfrm>
            <a:off x="4953001" y="1557338"/>
            <a:ext cx="4758664" cy="4953000"/>
          </a:xfrm>
          <a:noFill/>
        </p:spPr>
        <p:txBody>
          <a:bodyPr/>
          <a:lstStyle/>
          <a:p>
            <a:r>
              <a:rPr lang="en-US" sz="2000" dirty="0" smtClean="0"/>
              <a:t>The </a:t>
            </a:r>
            <a:r>
              <a:rPr lang="en-US" sz="2000" dirty="0" err="1" smtClean="0"/>
              <a:t>doGet</a:t>
            </a:r>
            <a:r>
              <a:rPr lang="en-US" sz="2000" dirty="0" smtClean="0"/>
              <a:t> and </a:t>
            </a:r>
            <a:r>
              <a:rPr lang="en-US" sz="2000" dirty="0" err="1" smtClean="0"/>
              <a:t>doPost</a:t>
            </a:r>
            <a:r>
              <a:rPr lang="en-US" sz="2000" dirty="0" smtClean="0"/>
              <a:t> methods can read the parsed request parameters by </a:t>
            </a:r>
            <a:r>
              <a:rPr lang="en-US" sz="2000" b="1" dirty="0" err="1" smtClean="0"/>
              <a:t>getParameter</a:t>
            </a:r>
            <a:r>
              <a:rPr lang="en-US" sz="2000" b="1" dirty="0" smtClean="0"/>
              <a:t>()</a:t>
            </a:r>
            <a:r>
              <a:rPr lang="en-US" sz="2000" dirty="0" smtClean="0"/>
              <a:t> and </a:t>
            </a:r>
            <a:r>
              <a:rPr lang="en-US" sz="2000" b="1" dirty="0" err="1" smtClean="0"/>
              <a:t>getParameterValues</a:t>
            </a:r>
            <a:r>
              <a:rPr lang="en-US" sz="2000" b="1" dirty="0" smtClean="0"/>
              <a:t> ​().</a:t>
            </a:r>
            <a:r>
              <a:rPr lang="en-US" sz="2000" dirty="0" smtClean="0"/>
              <a:t> </a:t>
            </a:r>
          </a:p>
          <a:p>
            <a:r>
              <a:rPr lang="en-US" sz="2000" dirty="0" err="1" smtClean="0"/>
              <a:t>doGet</a:t>
            </a:r>
            <a:r>
              <a:rPr lang="en-US" sz="2000" dirty="0" smtClean="0"/>
              <a:t> can read the raw query string calling </a:t>
            </a:r>
            <a:r>
              <a:rPr lang="en-US" sz="2000" b="1" dirty="0" err="1" smtClean="0"/>
              <a:t>getQueryString</a:t>
            </a:r>
            <a:r>
              <a:rPr lang="en-US" sz="2000" b="1" dirty="0" smtClean="0"/>
              <a:t>().</a:t>
            </a:r>
            <a:r>
              <a:rPr lang="en-US" sz="2000" dirty="0" smtClean="0"/>
              <a:t> </a:t>
            </a:r>
          </a:p>
          <a:p>
            <a:r>
              <a:rPr lang="en-US" sz="2000" dirty="0" err="1" smtClean="0"/>
              <a:t>doPost</a:t>
            </a:r>
            <a:r>
              <a:rPr lang="en-US" sz="2000" dirty="0" smtClean="0"/>
              <a:t> can read the payload of the message from the stream returned by </a:t>
            </a:r>
            <a:r>
              <a:rPr lang="en-US" sz="2000" b="1" dirty="0" err="1" smtClean="0"/>
              <a:t>getReader</a:t>
            </a:r>
            <a:r>
              <a:rPr lang="en-US" sz="2000" b="1" dirty="0" smtClean="0"/>
              <a:t>() (text)</a:t>
            </a:r>
            <a:r>
              <a:rPr lang="en-US" sz="2000" dirty="0" smtClean="0"/>
              <a:t> and </a:t>
            </a:r>
            <a:r>
              <a:rPr lang="en-US" sz="2000" b="1" dirty="0" err="1" smtClean="0"/>
              <a:t>getInputStream</a:t>
            </a:r>
            <a:r>
              <a:rPr lang="en-US" sz="2000" b="1" dirty="0" smtClean="0"/>
              <a:t>() (binary).</a:t>
            </a:r>
            <a:r>
              <a:rPr lang="en-US" sz="2000" dirty="0" smtClean="0"/>
              <a:t> </a:t>
            </a:r>
            <a:endParaRPr lang="en-US" sz="2000" dirty="0"/>
          </a:p>
        </p:txBody>
      </p:sp>
      <p:sp>
        <p:nvSpPr>
          <p:cNvPr id="19461" name="Rectangle 5"/>
          <p:cNvSpPr>
            <a:spLocks noChangeArrowheads="1"/>
          </p:cNvSpPr>
          <p:nvPr/>
        </p:nvSpPr>
        <p:spPr bwMode="auto">
          <a:xfrm>
            <a:off x="350838" y="1557338"/>
            <a:ext cx="4445662" cy="4895850"/>
          </a:xfrm>
          <a:prstGeom prst="rect">
            <a:avLst/>
          </a:prstGeom>
          <a:solidFill>
            <a:srgbClr val="EBFFFF"/>
          </a:solidFill>
          <a:ln w="12700">
            <a:solidFill>
              <a:schemeClr val="tx1"/>
            </a:solidFill>
            <a:miter lim="800000"/>
            <a:headEnd/>
            <a:tailEnd/>
          </a:ln>
        </p:spPr>
        <p:txBody>
          <a:bodyPr lIns="92075" tIns="46038" rIns="92075" bIns="46038"/>
          <a:lstStyle/>
          <a:p>
            <a:pPr marL="93663" indent="-93663">
              <a:spcBef>
                <a:spcPct val="20000"/>
              </a:spcBef>
              <a:buClr>
                <a:schemeClr val="hlink"/>
              </a:buClr>
              <a:buSzPct val="65000"/>
              <a:buFont typeface="Monotype Sorts" pitchFamily="2" charset="2"/>
              <a:buNone/>
            </a:pPr>
            <a:r>
              <a:rPr kumimoji="1" lang="it-IT" sz="1200" dirty="0">
                <a:solidFill>
                  <a:srgbClr val="000000"/>
                </a:solidFill>
                <a:latin typeface="Verdana" pitchFamily="34" charset="0"/>
              </a:rPr>
              <a:t>package </a:t>
            </a:r>
            <a:r>
              <a:rPr kumimoji="1" lang="it-IT" sz="1200" dirty="0" err="1">
                <a:solidFill>
                  <a:srgbClr val="000000"/>
                </a:solidFill>
                <a:latin typeface="Verdana" pitchFamily="34" charset="0"/>
              </a:rPr>
              <a:t>org.iw.project</a:t>
            </a:r>
            <a:r>
              <a:rPr kumimoji="1" lang="it-IT" sz="1200" dirty="0">
                <a:solidFill>
                  <a:srgbClr val="000000"/>
                </a:solidFill>
                <a:latin typeface="Verdana" pitchFamily="34" charset="0"/>
              </a:rPr>
              <a:t>;</a:t>
            </a:r>
          </a:p>
          <a:p>
            <a:pPr marL="93663" indent="-93663">
              <a:spcBef>
                <a:spcPct val="20000"/>
              </a:spcBef>
              <a:buClr>
                <a:schemeClr val="hlink"/>
              </a:buClr>
              <a:buSzPct val="65000"/>
              <a:buFont typeface="Monotype Sorts" pitchFamily="2" charset="2"/>
              <a:buNone/>
            </a:pPr>
            <a:endParaRPr kumimoji="1" lang="it-IT" sz="1200" dirty="0">
              <a:solidFill>
                <a:srgbClr val="000000"/>
              </a:solidFill>
              <a:latin typeface="Verdana" pitchFamily="34" charset="0"/>
            </a:endParaRPr>
          </a:p>
          <a:p>
            <a:pPr marL="93663" indent="-93663">
              <a:spcBef>
                <a:spcPct val="20000"/>
              </a:spcBef>
              <a:buClr>
                <a:schemeClr val="hlink"/>
              </a:buClr>
              <a:buSzPct val="65000"/>
              <a:buFont typeface="Monotype Sorts" pitchFamily="2" charset="2"/>
              <a:buNone/>
            </a:pPr>
            <a:r>
              <a:rPr kumimoji="1" lang="it-IT" sz="1200" dirty="0">
                <a:solidFill>
                  <a:srgbClr val="000000"/>
                </a:solidFill>
                <a:latin typeface="Verdana" pitchFamily="34" charset="0"/>
              </a:rPr>
              <a:t>import javax.servlet.*;</a:t>
            </a:r>
          </a:p>
          <a:p>
            <a:pPr marL="93663" indent="-93663">
              <a:spcBef>
                <a:spcPct val="20000"/>
              </a:spcBef>
              <a:buClr>
                <a:schemeClr val="hlink"/>
              </a:buClr>
              <a:buSzPct val="65000"/>
              <a:buFont typeface="Monotype Sorts" pitchFamily="2" charset="2"/>
              <a:buNone/>
            </a:pPr>
            <a:r>
              <a:rPr kumimoji="1" lang="it-IT" sz="1200" dirty="0">
                <a:solidFill>
                  <a:srgbClr val="000000"/>
                </a:solidFill>
                <a:latin typeface="Verdana" pitchFamily="34" charset="0"/>
              </a:rPr>
              <a:t>import javax.servlet.http.*;</a:t>
            </a:r>
          </a:p>
          <a:p>
            <a:pPr marL="93663" indent="-93663">
              <a:spcBef>
                <a:spcPct val="20000"/>
              </a:spcBef>
              <a:buClr>
                <a:schemeClr val="hlink"/>
              </a:buClr>
              <a:buSzPct val="65000"/>
              <a:buFont typeface="Monotype Sorts" pitchFamily="2" charset="2"/>
              <a:buNone/>
            </a:pPr>
            <a:r>
              <a:rPr kumimoji="1" lang="it-IT" sz="1200" dirty="0">
                <a:solidFill>
                  <a:srgbClr val="000000"/>
                </a:solidFill>
                <a:latin typeface="Verdana" pitchFamily="34" charset="0"/>
              </a:rPr>
              <a:t>import java.io.*;</a:t>
            </a:r>
          </a:p>
          <a:p>
            <a:pPr marL="93663" indent="-93663">
              <a:spcBef>
                <a:spcPct val="20000"/>
              </a:spcBef>
              <a:buClr>
                <a:schemeClr val="hlink"/>
              </a:buClr>
              <a:buSzPct val="65000"/>
              <a:buFont typeface="Monotype Sorts" pitchFamily="2" charset="2"/>
              <a:buNone/>
            </a:pPr>
            <a:endParaRPr kumimoji="1" lang="it-IT" sz="1200" dirty="0">
              <a:solidFill>
                <a:srgbClr val="000000"/>
              </a:solidFill>
              <a:latin typeface="Verdana" pitchFamily="34" charset="0"/>
            </a:endParaRPr>
          </a:p>
          <a:p>
            <a:pPr marL="93663" indent="-93663">
              <a:spcBef>
                <a:spcPct val="20000"/>
              </a:spcBef>
              <a:buClr>
                <a:schemeClr val="hlink"/>
              </a:buClr>
              <a:buSzPct val="65000"/>
              <a:buFont typeface="Monotype Sorts" pitchFamily="2" charset="2"/>
              <a:buNone/>
            </a:pPr>
            <a:r>
              <a:rPr kumimoji="1" lang="it-IT" sz="1200" dirty="0">
                <a:solidFill>
                  <a:srgbClr val="000000"/>
                </a:solidFill>
                <a:latin typeface="Verdana" pitchFamily="34" charset="0"/>
              </a:rPr>
              <a:t>public </a:t>
            </a:r>
            <a:r>
              <a:rPr kumimoji="1" lang="it-IT" sz="1200" dirty="0" err="1">
                <a:solidFill>
                  <a:srgbClr val="000000"/>
                </a:solidFill>
                <a:latin typeface="Verdana" pitchFamily="34" charset="0"/>
              </a:rPr>
              <a:t>class</a:t>
            </a:r>
            <a:r>
              <a:rPr kumimoji="1" lang="it-IT" sz="1200" dirty="0">
                <a:solidFill>
                  <a:srgbClr val="000000"/>
                </a:solidFill>
                <a:latin typeface="Verdana" pitchFamily="34" charset="0"/>
              </a:rPr>
              <a:t> class1 </a:t>
            </a:r>
            <a:r>
              <a:rPr kumimoji="1" lang="it-IT" sz="1200" dirty="0" err="1">
                <a:solidFill>
                  <a:srgbClr val="000000"/>
                </a:solidFill>
                <a:latin typeface="Verdana" pitchFamily="34" charset="0"/>
              </a:rPr>
              <a:t>extends</a:t>
            </a:r>
            <a:r>
              <a:rPr kumimoji="1" lang="it-IT" sz="1200" dirty="0">
                <a:solidFill>
                  <a:srgbClr val="000000"/>
                </a:solidFill>
                <a:latin typeface="Verdana" pitchFamily="34" charset="0"/>
              </a:rPr>
              <a:t> </a:t>
            </a:r>
            <a:r>
              <a:rPr kumimoji="1" lang="it-IT" sz="1200" dirty="0" err="1">
                <a:solidFill>
                  <a:srgbClr val="000000"/>
                </a:solidFill>
                <a:latin typeface="Verdana" pitchFamily="34" charset="0"/>
              </a:rPr>
              <a:t>HttpServlet</a:t>
            </a:r>
            <a:r>
              <a:rPr kumimoji="1" lang="it-IT" sz="1200" dirty="0">
                <a:solidFill>
                  <a:srgbClr val="000000"/>
                </a:solidFill>
                <a:latin typeface="Verdana" pitchFamily="34" charset="0"/>
              </a:rPr>
              <a:t> {</a:t>
            </a:r>
          </a:p>
          <a:p>
            <a:pPr marL="93663" indent="-93663">
              <a:spcBef>
                <a:spcPct val="20000"/>
              </a:spcBef>
              <a:buClr>
                <a:schemeClr val="hlink"/>
              </a:buClr>
              <a:buSzPct val="65000"/>
              <a:buFont typeface="Monotype Sorts" pitchFamily="2" charset="2"/>
              <a:buNone/>
            </a:pPr>
            <a:r>
              <a:rPr kumimoji="1" lang="it-IT" sz="1200" dirty="0">
                <a:solidFill>
                  <a:srgbClr val="000000"/>
                </a:solidFill>
                <a:latin typeface="Verdana" pitchFamily="34" charset="0"/>
              </a:rPr>
              <a:t>	//…</a:t>
            </a:r>
          </a:p>
          <a:p>
            <a:pPr marL="93663" indent="-93663">
              <a:spcBef>
                <a:spcPct val="20000"/>
              </a:spcBef>
              <a:buClr>
                <a:schemeClr val="hlink"/>
              </a:buClr>
              <a:buSzPct val="65000"/>
              <a:buFont typeface="Monotype Sorts" pitchFamily="2" charset="2"/>
              <a:buNone/>
            </a:pPr>
            <a:r>
              <a:rPr kumimoji="1" lang="it-IT" sz="1200" dirty="0">
                <a:solidFill>
                  <a:srgbClr val="000000"/>
                </a:solidFill>
                <a:latin typeface="Verdana" pitchFamily="34" charset="0"/>
              </a:rPr>
              <a:t>	public </a:t>
            </a:r>
            <a:r>
              <a:rPr kumimoji="1" lang="it-IT" sz="1200" dirty="0" err="1">
                <a:solidFill>
                  <a:srgbClr val="000000"/>
                </a:solidFill>
                <a:latin typeface="Verdana" pitchFamily="34" charset="0"/>
              </a:rPr>
              <a:t>void</a:t>
            </a:r>
            <a:r>
              <a:rPr kumimoji="1" lang="it-IT" sz="1200" dirty="0">
                <a:solidFill>
                  <a:srgbClr val="000000"/>
                </a:solidFill>
                <a:latin typeface="Verdana" pitchFamily="34" charset="0"/>
              </a:rPr>
              <a:t> </a:t>
            </a:r>
            <a:r>
              <a:rPr kumimoji="1" lang="it-IT" sz="1200" dirty="0" err="1">
                <a:solidFill>
                  <a:srgbClr val="000000"/>
                </a:solidFill>
                <a:latin typeface="Verdana" pitchFamily="34" charset="0"/>
              </a:rPr>
              <a:t>doGet</a:t>
            </a:r>
            <a:r>
              <a:rPr kumimoji="1" lang="it-IT" sz="1200" dirty="0">
                <a:solidFill>
                  <a:srgbClr val="000000"/>
                </a:solidFill>
                <a:latin typeface="Verdana" pitchFamily="34" charset="0"/>
              </a:rPr>
              <a:t>(</a:t>
            </a:r>
            <a:r>
              <a:rPr kumimoji="1" lang="it-IT" sz="1200" dirty="0" err="1">
                <a:solidFill>
                  <a:srgbClr val="000000"/>
                </a:solidFill>
                <a:latin typeface="Verdana" pitchFamily="34" charset="0"/>
              </a:rPr>
              <a:t>HttpServletRequest</a:t>
            </a:r>
            <a:r>
              <a:rPr kumimoji="1" lang="it-IT" sz="1200" dirty="0">
                <a:solidFill>
                  <a:srgbClr val="000000"/>
                </a:solidFill>
                <a:latin typeface="Verdana" pitchFamily="34" charset="0"/>
              </a:rPr>
              <a:t> in, </a:t>
            </a:r>
            <a:r>
              <a:rPr kumimoji="1" lang="it-IT" sz="1200" dirty="0" err="1">
                <a:solidFill>
                  <a:srgbClr val="000000"/>
                </a:solidFill>
                <a:latin typeface="Verdana" pitchFamily="34" charset="0"/>
              </a:rPr>
              <a:t>HttpServletResponse</a:t>
            </a:r>
            <a:r>
              <a:rPr kumimoji="1" lang="it-IT" sz="1200" dirty="0">
                <a:solidFill>
                  <a:srgbClr val="000000"/>
                </a:solidFill>
                <a:latin typeface="Verdana" pitchFamily="34" charset="0"/>
              </a:rPr>
              <a:t> out) {</a:t>
            </a:r>
          </a:p>
          <a:p>
            <a:pPr marL="93663" indent="-93663">
              <a:spcBef>
                <a:spcPct val="20000"/>
              </a:spcBef>
              <a:buClr>
                <a:schemeClr val="hlink"/>
              </a:buClr>
              <a:buSzPct val="65000"/>
              <a:buFont typeface="Monotype Sorts" pitchFamily="2" charset="2"/>
              <a:buNone/>
            </a:pPr>
            <a:r>
              <a:rPr kumimoji="1" lang="it-IT" sz="1200" b="1" dirty="0">
                <a:solidFill>
                  <a:srgbClr val="000000"/>
                </a:solidFill>
                <a:latin typeface="Verdana" pitchFamily="34" charset="0"/>
              </a:rPr>
              <a:t>	  </a:t>
            </a:r>
            <a:r>
              <a:rPr kumimoji="1" lang="it-IT" sz="1200" b="1" dirty="0" err="1">
                <a:solidFill>
                  <a:srgbClr val="000000"/>
                </a:solidFill>
                <a:latin typeface="Verdana" pitchFamily="34" charset="0"/>
              </a:rPr>
              <a:t>String</a:t>
            </a:r>
            <a:r>
              <a:rPr kumimoji="1" lang="it-IT" sz="1200" b="1" dirty="0">
                <a:solidFill>
                  <a:srgbClr val="000000"/>
                </a:solidFill>
                <a:latin typeface="Verdana" pitchFamily="34" charset="0"/>
              </a:rPr>
              <a:t> p1 = </a:t>
            </a:r>
            <a:r>
              <a:rPr kumimoji="1" lang="it-IT" sz="1200" b="1" dirty="0" err="1">
                <a:solidFill>
                  <a:srgbClr val="000000"/>
                </a:solidFill>
                <a:latin typeface="Verdana" pitchFamily="34" charset="0"/>
              </a:rPr>
              <a:t>in.getParameter</a:t>
            </a:r>
            <a:r>
              <a:rPr kumimoji="1" lang="it-IT" sz="1200" b="1" dirty="0">
                <a:solidFill>
                  <a:srgbClr val="000000"/>
                </a:solidFill>
                <a:latin typeface="Verdana" pitchFamily="34" charset="0"/>
              </a:rPr>
              <a:t>(“p1”);</a:t>
            </a:r>
          </a:p>
          <a:p>
            <a:pPr marL="93663" indent="-93663">
              <a:spcBef>
                <a:spcPct val="20000"/>
              </a:spcBef>
              <a:buClr>
                <a:schemeClr val="hlink"/>
              </a:buClr>
              <a:buSzPct val="65000"/>
              <a:buFont typeface="Monotype Sorts" pitchFamily="2" charset="2"/>
              <a:buNone/>
            </a:pPr>
            <a:r>
              <a:rPr kumimoji="1" lang="it-IT" sz="1200" dirty="0">
                <a:solidFill>
                  <a:srgbClr val="000000"/>
                </a:solidFill>
                <a:latin typeface="Verdana" pitchFamily="34" charset="0"/>
              </a:rPr>
              <a:t>	}</a:t>
            </a:r>
          </a:p>
          <a:p>
            <a:pPr marL="93663" indent="-93663">
              <a:spcBef>
                <a:spcPct val="20000"/>
              </a:spcBef>
              <a:buClr>
                <a:schemeClr val="hlink"/>
              </a:buClr>
              <a:buSzPct val="65000"/>
              <a:buFont typeface="Monotype Sorts" pitchFamily="2" charset="2"/>
              <a:buNone/>
            </a:pPr>
            <a:r>
              <a:rPr kumimoji="1" lang="it-IT" sz="1200" dirty="0">
                <a:solidFill>
                  <a:srgbClr val="000000"/>
                </a:solidFill>
                <a:latin typeface="Verdana" pitchFamily="34" charset="0"/>
              </a:rPr>
              <a:t>	public </a:t>
            </a:r>
            <a:r>
              <a:rPr kumimoji="1" lang="it-IT" sz="1200" dirty="0" err="1">
                <a:solidFill>
                  <a:srgbClr val="000000"/>
                </a:solidFill>
                <a:latin typeface="Verdana" pitchFamily="34" charset="0"/>
              </a:rPr>
              <a:t>void</a:t>
            </a:r>
            <a:r>
              <a:rPr kumimoji="1" lang="it-IT" sz="1200" dirty="0">
                <a:solidFill>
                  <a:srgbClr val="000000"/>
                </a:solidFill>
                <a:latin typeface="Verdana" pitchFamily="34" charset="0"/>
              </a:rPr>
              <a:t> </a:t>
            </a:r>
            <a:r>
              <a:rPr kumimoji="1" lang="it-IT" sz="1200" dirty="0" err="1">
                <a:solidFill>
                  <a:srgbClr val="000000"/>
                </a:solidFill>
                <a:latin typeface="Verdana" pitchFamily="34" charset="0"/>
              </a:rPr>
              <a:t>doPost</a:t>
            </a:r>
            <a:r>
              <a:rPr kumimoji="1" lang="it-IT" sz="1200" dirty="0">
                <a:solidFill>
                  <a:srgbClr val="000000"/>
                </a:solidFill>
                <a:latin typeface="Verdana" pitchFamily="34" charset="0"/>
              </a:rPr>
              <a:t>(</a:t>
            </a:r>
            <a:r>
              <a:rPr kumimoji="1" lang="it-IT" sz="1200" dirty="0" err="1">
                <a:solidFill>
                  <a:srgbClr val="000000"/>
                </a:solidFill>
                <a:latin typeface="Verdana" pitchFamily="34" charset="0"/>
              </a:rPr>
              <a:t>HttpServletRequest</a:t>
            </a:r>
            <a:r>
              <a:rPr kumimoji="1" lang="it-IT" sz="1200" dirty="0">
                <a:solidFill>
                  <a:srgbClr val="000000"/>
                </a:solidFill>
                <a:latin typeface="Verdana" pitchFamily="34" charset="0"/>
              </a:rPr>
              <a:t> in, </a:t>
            </a:r>
            <a:r>
              <a:rPr kumimoji="1" lang="it-IT" sz="1200" dirty="0" err="1">
                <a:solidFill>
                  <a:srgbClr val="000000"/>
                </a:solidFill>
                <a:latin typeface="Verdana" pitchFamily="34" charset="0"/>
              </a:rPr>
              <a:t>HttpServletResponse</a:t>
            </a:r>
            <a:r>
              <a:rPr kumimoji="1" lang="it-IT" sz="1200" dirty="0">
                <a:solidFill>
                  <a:srgbClr val="000000"/>
                </a:solidFill>
                <a:latin typeface="Verdana" pitchFamily="34" charset="0"/>
              </a:rPr>
              <a:t> out) {</a:t>
            </a:r>
          </a:p>
          <a:p>
            <a:pPr marL="93663" indent="-93663">
              <a:spcBef>
                <a:spcPct val="20000"/>
              </a:spcBef>
              <a:buClr>
                <a:schemeClr val="hlink"/>
              </a:buClr>
              <a:buSzPct val="65000"/>
              <a:buFont typeface="Monotype Sorts" pitchFamily="2" charset="2"/>
              <a:buNone/>
            </a:pPr>
            <a:r>
              <a:rPr kumimoji="1" lang="it-IT" sz="1200" dirty="0">
                <a:solidFill>
                  <a:srgbClr val="000000"/>
                </a:solidFill>
                <a:latin typeface="Verdana" pitchFamily="34" charset="0"/>
              </a:rPr>
              <a:t>	  </a:t>
            </a:r>
            <a:r>
              <a:rPr kumimoji="1" lang="it-IT" sz="1200" dirty="0" err="1">
                <a:solidFill>
                  <a:srgbClr val="000000"/>
                </a:solidFill>
                <a:latin typeface="Verdana" pitchFamily="34" charset="0"/>
              </a:rPr>
              <a:t>try</a:t>
            </a:r>
            <a:r>
              <a:rPr kumimoji="1" lang="it-IT" sz="1200" dirty="0">
                <a:solidFill>
                  <a:srgbClr val="000000"/>
                </a:solidFill>
                <a:latin typeface="Verdana" pitchFamily="34" charset="0"/>
              </a:rPr>
              <a:t> {</a:t>
            </a:r>
          </a:p>
          <a:p>
            <a:pPr marL="93663" indent="-93663">
              <a:spcBef>
                <a:spcPct val="20000"/>
              </a:spcBef>
              <a:buClr>
                <a:schemeClr val="hlink"/>
              </a:buClr>
              <a:buSzPct val="65000"/>
              <a:buFont typeface="Monotype Sorts" pitchFamily="2" charset="2"/>
              <a:buNone/>
            </a:pPr>
            <a:r>
              <a:rPr kumimoji="1" lang="it-IT" sz="1200" b="1" dirty="0">
                <a:solidFill>
                  <a:srgbClr val="000000"/>
                </a:solidFill>
                <a:latin typeface="Verdana" pitchFamily="34" charset="0"/>
              </a:rPr>
              <a:t>	    </a:t>
            </a:r>
            <a:r>
              <a:rPr kumimoji="1" lang="it-IT" sz="1200" b="1" dirty="0" err="1">
                <a:solidFill>
                  <a:srgbClr val="000000"/>
                </a:solidFill>
                <a:latin typeface="Verdana" pitchFamily="34" charset="0"/>
              </a:rPr>
              <a:t>Reader</a:t>
            </a:r>
            <a:r>
              <a:rPr kumimoji="1" lang="it-IT" sz="1200" b="1" dirty="0">
                <a:solidFill>
                  <a:srgbClr val="000000"/>
                </a:solidFill>
                <a:latin typeface="Verdana" pitchFamily="34" charset="0"/>
              </a:rPr>
              <a:t> r = </a:t>
            </a:r>
            <a:r>
              <a:rPr kumimoji="1" lang="it-IT" sz="1200" b="1" dirty="0" err="1">
                <a:solidFill>
                  <a:srgbClr val="000000"/>
                </a:solidFill>
                <a:latin typeface="Verdana" pitchFamily="34" charset="0"/>
              </a:rPr>
              <a:t>in.getReader</a:t>
            </a:r>
            <a:r>
              <a:rPr kumimoji="1" lang="it-IT" sz="1200" b="1" dirty="0">
                <a:solidFill>
                  <a:srgbClr val="000000"/>
                </a:solidFill>
                <a:latin typeface="Verdana" pitchFamily="34" charset="0"/>
              </a:rPr>
              <a:t>();</a:t>
            </a:r>
          </a:p>
          <a:p>
            <a:pPr marL="93663" indent="-93663">
              <a:spcBef>
                <a:spcPct val="20000"/>
              </a:spcBef>
              <a:buClr>
                <a:schemeClr val="hlink"/>
              </a:buClr>
              <a:buSzPct val="65000"/>
              <a:buFont typeface="Monotype Sorts" pitchFamily="2" charset="2"/>
              <a:buNone/>
            </a:pPr>
            <a:r>
              <a:rPr kumimoji="1" lang="it-IT" sz="1200" dirty="0">
                <a:solidFill>
                  <a:srgbClr val="000000"/>
                </a:solidFill>
                <a:latin typeface="Verdana" pitchFamily="34" charset="0"/>
              </a:rPr>
              <a:t>	    </a:t>
            </a:r>
            <a:r>
              <a:rPr kumimoji="1" lang="it-IT" sz="1200" dirty="0" smtClean="0">
                <a:solidFill>
                  <a:srgbClr val="000000"/>
                </a:solidFill>
                <a:latin typeface="Verdana" pitchFamily="34" charset="0"/>
              </a:rPr>
              <a:t>//</a:t>
            </a:r>
            <a:r>
              <a:rPr kumimoji="1" lang="it-IT" sz="1200" dirty="0" err="1" smtClean="0">
                <a:solidFill>
                  <a:srgbClr val="000000"/>
                </a:solidFill>
                <a:latin typeface="Verdana" pitchFamily="34" charset="0"/>
              </a:rPr>
              <a:t>read</a:t>
            </a:r>
            <a:r>
              <a:rPr kumimoji="1" lang="it-IT" sz="1200" dirty="0" smtClean="0">
                <a:solidFill>
                  <a:srgbClr val="000000"/>
                </a:solidFill>
                <a:latin typeface="Verdana" pitchFamily="34" charset="0"/>
              </a:rPr>
              <a:t> the </a:t>
            </a:r>
            <a:r>
              <a:rPr kumimoji="1" lang="it-IT" sz="1200" dirty="0" err="1" smtClean="0">
                <a:solidFill>
                  <a:srgbClr val="000000"/>
                </a:solidFill>
                <a:latin typeface="Verdana" pitchFamily="34" charset="0"/>
              </a:rPr>
              <a:t>raw</a:t>
            </a:r>
            <a:r>
              <a:rPr kumimoji="1" lang="it-IT" sz="1200" dirty="0" smtClean="0">
                <a:solidFill>
                  <a:srgbClr val="000000"/>
                </a:solidFill>
                <a:latin typeface="Verdana" pitchFamily="34" charset="0"/>
              </a:rPr>
              <a:t> </a:t>
            </a:r>
            <a:r>
              <a:rPr kumimoji="1" lang="it-IT" sz="1200" dirty="0" err="1" smtClean="0">
                <a:solidFill>
                  <a:srgbClr val="000000"/>
                </a:solidFill>
                <a:latin typeface="Verdana" pitchFamily="34" charset="0"/>
              </a:rPr>
              <a:t>payload</a:t>
            </a:r>
            <a:r>
              <a:rPr kumimoji="1" lang="it-IT" sz="1200" dirty="0" smtClean="0">
                <a:solidFill>
                  <a:srgbClr val="000000"/>
                </a:solidFill>
                <a:latin typeface="Verdana" pitchFamily="34" charset="0"/>
              </a:rPr>
              <a:t> </a:t>
            </a:r>
            <a:r>
              <a:rPr kumimoji="1" lang="it-IT" sz="1200" dirty="0" err="1" smtClean="0">
                <a:solidFill>
                  <a:srgbClr val="000000"/>
                </a:solidFill>
                <a:latin typeface="Verdana" pitchFamily="34" charset="0"/>
              </a:rPr>
              <a:t>from</a:t>
            </a:r>
            <a:r>
              <a:rPr kumimoji="1" lang="it-IT" sz="1200" dirty="0" smtClean="0">
                <a:solidFill>
                  <a:srgbClr val="000000"/>
                </a:solidFill>
                <a:latin typeface="Verdana" pitchFamily="34" charset="0"/>
              </a:rPr>
              <a:t> </a:t>
            </a:r>
            <a:r>
              <a:rPr kumimoji="1" lang="it-IT" sz="1200" dirty="0" err="1" smtClean="0">
                <a:solidFill>
                  <a:srgbClr val="000000"/>
                </a:solidFill>
                <a:latin typeface="Verdana" pitchFamily="34" charset="0"/>
              </a:rPr>
              <a:t>r</a:t>
            </a:r>
            <a:r>
              <a:rPr kumimoji="1" lang="it-IT" sz="1200" dirty="0" err="1">
                <a:solidFill>
                  <a:srgbClr val="000000"/>
                </a:solidFill>
                <a:latin typeface="Verdana" pitchFamily="34" charset="0"/>
              </a:rPr>
              <a:t>…</a:t>
            </a:r>
            <a:endParaRPr kumimoji="1" lang="it-IT" sz="1200" dirty="0">
              <a:solidFill>
                <a:srgbClr val="000000"/>
              </a:solidFill>
              <a:latin typeface="Verdana" pitchFamily="34" charset="0"/>
            </a:endParaRPr>
          </a:p>
          <a:p>
            <a:pPr marL="93663" indent="-93663">
              <a:spcBef>
                <a:spcPct val="20000"/>
              </a:spcBef>
              <a:buClr>
                <a:schemeClr val="hlink"/>
              </a:buClr>
              <a:buSzPct val="65000"/>
              <a:buFont typeface="Monotype Sorts" pitchFamily="2" charset="2"/>
              <a:buNone/>
            </a:pPr>
            <a:r>
              <a:rPr kumimoji="1" lang="it-IT" sz="1200" dirty="0">
                <a:solidFill>
                  <a:srgbClr val="000000"/>
                </a:solidFill>
                <a:latin typeface="Verdana" pitchFamily="34" charset="0"/>
              </a:rPr>
              <a:t>	  } catch(</a:t>
            </a:r>
            <a:r>
              <a:rPr kumimoji="1" lang="it-IT" sz="1200" dirty="0" err="1">
                <a:solidFill>
                  <a:srgbClr val="000000"/>
                </a:solidFill>
                <a:latin typeface="Verdana" pitchFamily="34" charset="0"/>
              </a:rPr>
              <a:t>Exception</a:t>
            </a:r>
            <a:r>
              <a:rPr kumimoji="1" lang="it-IT" sz="1200" dirty="0">
                <a:solidFill>
                  <a:srgbClr val="000000"/>
                </a:solidFill>
                <a:latin typeface="Verdana" pitchFamily="34" charset="0"/>
              </a:rPr>
              <a:t> e) {</a:t>
            </a:r>
          </a:p>
          <a:p>
            <a:pPr marL="93663" indent="-93663">
              <a:spcBef>
                <a:spcPct val="20000"/>
              </a:spcBef>
              <a:buClr>
                <a:schemeClr val="hlink"/>
              </a:buClr>
              <a:buSzPct val="65000"/>
              <a:buFont typeface="Monotype Sorts" pitchFamily="2" charset="2"/>
              <a:buNone/>
            </a:pPr>
            <a:r>
              <a:rPr kumimoji="1" lang="it-IT" sz="1200" dirty="0">
                <a:solidFill>
                  <a:srgbClr val="000000"/>
                </a:solidFill>
                <a:latin typeface="Verdana" pitchFamily="34" charset="0"/>
              </a:rPr>
              <a:t>	    </a:t>
            </a:r>
            <a:r>
              <a:rPr kumimoji="1" lang="it-IT" sz="1200" dirty="0" err="1">
                <a:solidFill>
                  <a:srgbClr val="000000"/>
                </a:solidFill>
                <a:latin typeface="Verdana" pitchFamily="34" charset="0"/>
              </a:rPr>
              <a:t>e.printStackTrace</a:t>
            </a:r>
            <a:r>
              <a:rPr kumimoji="1" lang="it-IT" sz="1200" dirty="0">
                <a:solidFill>
                  <a:srgbClr val="000000"/>
                </a:solidFill>
                <a:latin typeface="Verdana" pitchFamily="34" charset="0"/>
              </a:rPr>
              <a:t>();</a:t>
            </a:r>
          </a:p>
          <a:p>
            <a:pPr marL="93663" indent="-93663">
              <a:spcBef>
                <a:spcPct val="20000"/>
              </a:spcBef>
              <a:buClr>
                <a:schemeClr val="hlink"/>
              </a:buClr>
              <a:buSzPct val="65000"/>
              <a:buFont typeface="Monotype Sorts" pitchFamily="2" charset="2"/>
              <a:buNone/>
            </a:pPr>
            <a:r>
              <a:rPr kumimoji="1" lang="it-IT" sz="1200" dirty="0">
                <a:solidFill>
                  <a:srgbClr val="000000"/>
                </a:solidFill>
                <a:latin typeface="Verdana" pitchFamily="34" charset="0"/>
              </a:rPr>
              <a:t>	  }</a:t>
            </a:r>
          </a:p>
          <a:p>
            <a:pPr marL="93663" indent="-93663">
              <a:spcBef>
                <a:spcPct val="20000"/>
              </a:spcBef>
              <a:buClr>
                <a:schemeClr val="hlink"/>
              </a:buClr>
              <a:buSzPct val="65000"/>
              <a:buFont typeface="Monotype Sorts" pitchFamily="2" charset="2"/>
              <a:buNone/>
            </a:pPr>
            <a:r>
              <a:rPr kumimoji="1" lang="it-IT" sz="1200" dirty="0">
                <a:solidFill>
                  <a:srgbClr val="000000"/>
                </a:solidFill>
                <a:latin typeface="Verdana" pitchFamily="34" charset="0"/>
              </a:rPr>
              <a:t>	}</a:t>
            </a:r>
          </a:p>
          <a:p>
            <a:pPr marL="93663" indent="-93663">
              <a:spcBef>
                <a:spcPct val="20000"/>
              </a:spcBef>
              <a:buClr>
                <a:schemeClr val="hlink"/>
              </a:buClr>
              <a:buSzPct val="65000"/>
              <a:buFont typeface="Monotype Sorts" pitchFamily="2" charset="2"/>
              <a:buNone/>
            </a:pPr>
            <a:r>
              <a:rPr kumimoji="1" lang="it-IT" sz="1200" dirty="0">
                <a:solidFill>
                  <a:srgbClr val="000000"/>
                </a:solidFill>
                <a:latin typeface="Verdana" pitchFamily="34" charset="0"/>
              </a:rPr>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piè di pagina 5"/>
          <p:cNvSpPr>
            <a:spLocks noGrp="1"/>
          </p:cNvSpPr>
          <p:nvPr>
            <p:ph type="ftr" sz="quarter" idx="12"/>
          </p:nvPr>
        </p:nvSpPr>
        <p:spPr/>
        <p:txBody>
          <a:bodyPr/>
          <a:lstStyle/>
          <a:p>
            <a:pPr>
              <a:defRPr/>
            </a:pPr>
            <a:r>
              <a:rPr lang="it-IT"/>
              <a:t>Java Servlets</a:t>
            </a:r>
          </a:p>
        </p:txBody>
      </p:sp>
      <p:sp>
        <p:nvSpPr>
          <p:cNvPr id="20483" name="Rectangle 2"/>
          <p:cNvSpPr>
            <a:spLocks noGrp="1" noChangeArrowheads="1"/>
          </p:cNvSpPr>
          <p:nvPr>
            <p:ph type="title"/>
          </p:nvPr>
        </p:nvSpPr>
        <p:spPr/>
        <p:txBody>
          <a:bodyPr/>
          <a:lstStyle/>
          <a:p>
            <a:pPr eaLnBrk="1" hangingPunct="1"/>
            <a:r>
              <a:rPr lang="it-IT" dirty="0" err="1" smtClean="0"/>
              <a:t>Writing</a:t>
            </a:r>
            <a:r>
              <a:rPr lang="it-IT" dirty="0" smtClean="0"/>
              <a:t> the </a:t>
            </a:r>
            <a:r>
              <a:rPr lang="it-IT" dirty="0" err="1" smtClean="0"/>
              <a:t>Response</a:t>
            </a:r>
            <a:endParaRPr lang="it-IT" dirty="0" smtClean="0"/>
          </a:p>
        </p:txBody>
      </p:sp>
      <p:sp>
        <p:nvSpPr>
          <p:cNvPr id="20484" name="Rectangle 3"/>
          <p:cNvSpPr>
            <a:spLocks noGrp="1" noChangeArrowheads="1"/>
          </p:cNvSpPr>
          <p:nvPr>
            <p:ph type="body" idx="1"/>
          </p:nvPr>
        </p:nvSpPr>
        <p:spPr/>
        <p:txBody>
          <a:bodyPr>
            <a:normAutofit fontScale="92500" lnSpcReduction="10000"/>
          </a:bodyPr>
          <a:lstStyle/>
          <a:p>
            <a:r>
              <a:rPr lang="en-US" dirty="0" smtClean="0"/>
              <a:t>The </a:t>
            </a:r>
            <a:r>
              <a:rPr lang="en-US" b="1" dirty="0" err="1" smtClean="0"/>
              <a:t>HttpServletResponse</a:t>
            </a:r>
            <a:r>
              <a:rPr lang="en-US" dirty="0" smtClean="0"/>
              <a:t> object is provided to all the service methods and allows to build the reply to be sent to the client. </a:t>
            </a:r>
          </a:p>
          <a:p>
            <a:pPr lvl="1"/>
            <a:r>
              <a:rPr lang="en-US" dirty="0" smtClean="0"/>
              <a:t>The method </a:t>
            </a:r>
            <a:r>
              <a:rPr lang="en-US" i="1" dirty="0" err="1" smtClean="0"/>
              <a:t>setContentType</a:t>
            </a:r>
            <a:r>
              <a:rPr lang="en-US" i="1" dirty="0" smtClean="0"/>
              <a:t>(String)</a:t>
            </a:r>
            <a:r>
              <a:rPr lang="en-US" dirty="0" smtClean="0"/>
              <a:t> is used to declare the return type (such as “text/xml"). </a:t>
            </a:r>
          </a:p>
          <a:p>
            <a:pPr lvl="1"/>
            <a:r>
              <a:rPr lang="en-US" dirty="0" smtClean="0"/>
              <a:t>The method </a:t>
            </a:r>
            <a:r>
              <a:rPr lang="en-US" i="1" dirty="0" err="1" smtClean="0"/>
              <a:t>SetHeader</a:t>
            </a:r>
            <a:r>
              <a:rPr lang="en-US" i="1" dirty="0" smtClean="0"/>
              <a:t>(String, String)</a:t>
            </a:r>
            <a:r>
              <a:rPr lang="en-US" dirty="0" smtClean="0"/>
              <a:t> allows one to add further </a:t>
            </a:r>
            <a:r>
              <a:rPr lang="en-US" i="1" dirty="0" smtClean="0"/>
              <a:t>headers</a:t>
            </a:r>
            <a:r>
              <a:rPr lang="en-US" dirty="0" smtClean="0"/>
              <a:t> to the request. </a:t>
            </a:r>
          </a:p>
          <a:p>
            <a:pPr lvl="1"/>
            <a:r>
              <a:rPr lang="en-US" dirty="0" smtClean="0"/>
              <a:t>The method </a:t>
            </a:r>
            <a:r>
              <a:rPr lang="en-US" i="1" dirty="0" err="1" smtClean="0"/>
              <a:t>sendRedirect</a:t>
            </a:r>
            <a:r>
              <a:rPr lang="en-US" i="1" dirty="0" smtClean="0"/>
              <a:t>(String)</a:t>
            </a:r>
            <a:r>
              <a:rPr lang="en-US" dirty="0" smtClean="0"/>
              <a:t> allows to redirect the browser to a new URL. </a:t>
            </a:r>
          </a:p>
          <a:p>
            <a:pPr lvl="1"/>
            <a:r>
              <a:rPr lang="en-US" dirty="0" smtClean="0"/>
              <a:t>The methods </a:t>
            </a:r>
            <a:r>
              <a:rPr lang="en-US" i="1" dirty="0" err="1" smtClean="0"/>
              <a:t>getWriter</a:t>
            </a:r>
            <a:r>
              <a:rPr lang="en-US" i="1" dirty="0" smtClean="0"/>
              <a:t>()</a:t>
            </a:r>
            <a:r>
              <a:rPr lang="en-US" dirty="0" smtClean="0"/>
              <a:t> and </a:t>
            </a:r>
            <a:r>
              <a:rPr lang="en-US" i="1" dirty="0" err="1" smtClean="0"/>
              <a:t>getOutputStream</a:t>
            </a:r>
            <a:r>
              <a:rPr lang="en-US" i="1" dirty="0" smtClean="0"/>
              <a:t>()</a:t>
            </a:r>
            <a:r>
              <a:rPr lang="en-US" dirty="0" smtClean="0"/>
              <a:t> allow to open a channel, text or binary, to write the contents of the response. It should be called after setting the </a:t>
            </a:r>
            <a:r>
              <a:rPr lang="en-US" i="1" dirty="0" smtClean="0"/>
              <a:t>content type</a:t>
            </a:r>
            <a:r>
              <a:rPr lang="en-US" dirty="0" smtClean="0"/>
              <a:t> and writing any other </a:t>
            </a:r>
            <a:r>
              <a:rPr lang="en-US" i="1" dirty="0" smtClean="0"/>
              <a:t>header.</a:t>
            </a:r>
            <a:r>
              <a:rPr lang="en-US" dirty="0" smtClean="0"/>
              <a:t> </a:t>
            </a:r>
          </a:p>
          <a:p>
            <a:pPr lvl="1"/>
            <a:r>
              <a:rPr lang="en-US" dirty="0" smtClean="0"/>
              <a:t>Other methods allow you to manage, for example, cookies. </a:t>
            </a:r>
          </a:p>
          <a:p>
            <a:pPr eaLnBrk="1" hangingPunct="1">
              <a:lnSpc>
                <a:spcPct val="90000"/>
              </a:lnSpc>
            </a:pPr>
            <a:endParaRPr lang="it-IT" sz="24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Notes to the English Version</a:t>
            </a:r>
            <a:endParaRPr lang="it-IT" dirty="0"/>
          </a:p>
        </p:txBody>
      </p:sp>
      <p:sp>
        <p:nvSpPr>
          <p:cNvPr id="3" name="Segnaposto contenuto 2"/>
          <p:cNvSpPr>
            <a:spLocks noGrp="1"/>
          </p:cNvSpPr>
          <p:nvPr>
            <p:ph idx="1"/>
          </p:nvPr>
        </p:nvSpPr>
        <p:spPr/>
        <p:txBody>
          <a:bodyPr>
            <a:normAutofit/>
          </a:bodyPr>
          <a:lstStyle/>
          <a:p>
            <a:pPr algn="ctr">
              <a:buNone/>
            </a:pPr>
            <a:r>
              <a:rPr lang="en-US" i="1" dirty="0" smtClean="0"/>
              <a:t>These slides contain an English translation of the didactic material used in the Web Engineering course at University of L’Aquila, Italy.</a:t>
            </a:r>
          </a:p>
          <a:p>
            <a:pPr algn="ctr">
              <a:buNone/>
            </a:pPr>
            <a:r>
              <a:rPr lang="en-US" i="1" dirty="0" smtClean="0"/>
              <a:t>The slides were initially written in Italian, and the current translation is the first result of a long and complex adaptation work.</a:t>
            </a:r>
          </a:p>
          <a:p>
            <a:pPr algn="ctr">
              <a:buNone/>
            </a:pPr>
            <a:r>
              <a:rPr lang="en-US" i="1" dirty="0" smtClean="0"/>
              <a:t>Therefore, the slides may still contain some errors, typos and poorly readable statements.</a:t>
            </a:r>
          </a:p>
          <a:p>
            <a:pPr algn="ctr">
              <a:buNone/>
            </a:pPr>
            <a:r>
              <a:rPr lang="en-US" i="1" dirty="0" smtClean="0"/>
              <a:t>I’ll do my best to refine the language, but it takes time. </a:t>
            </a:r>
          </a:p>
          <a:p>
            <a:pPr algn="ctr">
              <a:buNone/>
            </a:pPr>
            <a:r>
              <a:rPr lang="en-US" i="1" dirty="0" smtClean="0"/>
              <a:t>Suggestions are always appreciated</a:t>
            </a:r>
            <a:r>
              <a:rPr lang="en-US" i="1" dirty="0" smtClean="0">
                <a:sym typeface="Wingdings" pitchFamily="2" charset="2"/>
              </a:rPr>
              <a:t>!</a:t>
            </a:r>
            <a:endParaRPr lang="en-US" i="1" dirty="0" smtClean="0"/>
          </a:p>
        </p:txBody>
      </p:sp>
      <p:sp>
        <p:nvSpPr>
          <p:cNvPr id="4" name="Segnaposto piè di pagina 3"/>
          <p:cNvSpPr>
            <a:spLocks noGrp="1"/>
          </p:cNvSpPr>
          <p:nvPr>
            <p:ph type="ftr" sz="quarter" idx="12"/>
          </p:nvPr>
        </p:nvSpPr>
        <p:spPr/>
        <p:txBody>
          <a:bodyPr/>
          <a:lstStyle/>
          <a:p>
            <a:pPr>
              <a:defRPr/>
            </a:pPr>
            <a:r>
              <a:rPr lang="it-IT" smtClean="0"/>
              <a:t>Java Servlets</a:t>
            </a:r>
            <a:endParaRPr lang="it-IT"/>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piè di pagina 5"/>
          <p:cNvSpPr>
            <a:spLocks noGrp="1"/>
          </p:cNvSpPr>
          <p:nvPr>
            <p:ph type="ftr" sz="quarter" idx="12"/>
          </p:nvPr>
        </p:nvSpPr>
        <p:spPr/>
        <p:txBody>
          <a:bodyPr/>
          <a:lstStyle/>
          <a:p>
            <a:pPr>
              <a:defRPr/>
            </a:pPr>
            <a:r>
              <a:rPr lang="it-IT"/>
              <a:t>Java Servlets</a:t>
            </a:r>
          </a:p>
        </p:txBody>
      </p:sp>
      <p:sp>
        <p:nvSpPr>
          <p:cNvPr id="21507" name="Rectangle 2"/>
          <p:cNvSpPr>
            <a:spLocks noGrp="1" noChangeArrowheads="1"/>
          </p:cNvSpPr>
          <p:nvPr>
            <p:ph type="title"/>
          </p:nvPr>
        </p:nvSpPr>
        <p:spPr/>
        <p:txBody>
          <a:bodyPr/>
          <a:lstStyle/>
          <a:p>
            <a:pPr eaLnBrk="1" hangingPunct="1"/>
            <a:r>
              <a:rPr lang="it-IT" dirty="0" err="1" smtClean="0"/>
              <a:t>Writing</a:t>
            </a:r>
            <a:r>
              <a:rPr lang="it-IT" dirty="0" smtClean="0"/>
              <a:t> the </a:t>
            </a:r>
            <a:r>
              <a:rPr lang="it-IT" dirty="0" err="1" smtClean="0"/>
              <a:t>Response</a:t>
            </a:r>
            <a:r>
              <a:rPr lang="it-IT" dirty="0" smtClean="0"/>
              <a:t/>
            </a:r>
            <a:br>
              <a:rPr lang="it-IT" dirty="0" smtClean="0"/>
            </a:br>
            <a:r>
              <a:rPr lang="it-IT" sz="2000" dirty="0" err="1" smtClean="0"/>
              <a:t>Example</a:t>
            </a:r>
            <a:endParaRPr lang="it-IT" sz="2000" dirty="0" smtClean="0"/>
          </a:p>
        </p:txBody>
      </p:sp>
      <p:sp>
        <p:nvSpPr>
          <p:cNvPr id="21508" name="Rectangle 4"/>
          <p:cNvSpPr>
            <a:spLocks noGrp="1" noChangeArrowheads="1"/>
          </p:cNvSpPr>
          <p:nvPr>
            <p:ph type="body" idx="1"/>
          </p:nvPr>
        </p:nvSpPr>
        <p:spPr>
          <a:xfrm>
            <a:off x="4953001" y="1557338"/>
            <a:ext cx="4758664" cy="4953000"/>
          </a:xfrm>
          <a:noFill/>
        </p:spPr>
        <p:txBody>
          <a:bodyPr/>
          <a:lstStyle/>
          <a:p>
            <a:pPr eaLnBrk="1" hangingPunct="1">
              <a:lnSpc>
                <a:spcPct val="90000"/>
              </a:lnSpc>
            </a:pPr>
            <a:r>
              <a:rPr lang="en-US" sz="2000" dirty="0" smtClean="0"/>
              <a:t>In the most common case, where you must return XHTML text to the client, it is sufficient to take the response </a:t>
            </a:r>
            <a:r>
              <a:rPr lang="en-US" sz="2000" b="1" dirty="0" smtClean="0"/>
              <a:t>Writer</a:t>
            </a:r>
            <a:r>
              <a:rPr lang="en-US" sz="2000" dirty="0" smtClean="0"/>
              <a:t> through the method </a:t>
            </a:r>
            <a:r>
              <a:rPr lang="en-US" sz="2000" i="1" dirty="0" err="1" smtClean="0"/>
              <a:t>getWriter</a:t>
            </a:r>
            <a:r>
              <a:rPr lang="en-US" sz="2000" i="1" dirty="0" smtClean="0"/>
              <a:t>()</a:t>
            </a:r>
            <a:r>
              <a:rPr lang="en-US" sz="2000" dirty="0" smtClean="0"/>
              <a:t> and use it to write all the text to be returned to the browser.</a:t>
            </a:r>
          </a:p>
          <a:p>
            <a:pPr eaLnBrk="1" hangingPunct="1">
              <a:lnSpc>
                <a:spcPct val="90000"/>
              </a:lnSpc>
            </a:pPr>
            <a:r>
              <a:rPr lang="en-US" sz="2000" dirty="0" smtClean="0"/>
              <a:t>Any other parameter of the response (in this case, the type) must be set </a:t>
            </a:r>
            <a:r>
              <a:rPr lang="en-US" sz="2000" i="1" dirty="0" smtClean="0"/>
              <a:t>before opening </a:t>
            </a:r>
            <a:r>
              <a:rPr lang="en-US" sz="2000" dirty="0" smtClean="0"/>
              <a:t>the output channel. </a:t>
            </a:r>
            <a:endParaRPr lang="it-IT" sz="2000" dirty="0" smtClean="0"/>
          </a:p>
        </p:txBody>
      </p:sp>
      <p:sp>
        <p:nvSpPr>
          <p:cNvPr id="21509" name="Rectangle 5"/>
          <p:cNvSpPr>
            <a:spLocks noChangeArrowheads="1"/>
          </p:cNvSpPr>
          <p:nvPr/>
        </p:nvSpPr>
        <p:spPr bwMode="auto">
          <a:xfrm>
            <a:off x="350838" y="1557338"/>
            <a:ext cx="4445662" cy="4895850"/>
          </a:xfrm>
          <a:prstGeom prst="rect">
            <a:avLst/>
          </a:prstGeom>
          <a:solidFill>
            <a:srgbClr val="EBFFFF"/>
          </a:solidFill>
          <a:ln w="12700">
            <a:solidFill>
              <a:schemeClr val="tx1"/>
            </a:solidFill>
            <a:miter lim="800000"/>
            <a:headEnd/>
            <a:tailEnd/>
          </a:ln>
        </p:spPr>
        <p:txBody>
          <a:bodyPr lIns="92075" tIns="46038" rIns="92075" bIns="46038"/>
          <a:lstStyle/>
          <a:p>
            <a:pPr marL="93663" indent="-93663">
              <a:spcBef>
                <a:spcPct val="20000"/>
              </a:spcBef>
              <a:buClr>
                <a:schemeClr val="hlink"/>
              </a:buClr>
              <a:buSzPct val="65000"/>
              <a:buFont typeface="Monotype Sorts" pitchFamily="2" charset="2"/>
              <a:buNone/>
            </a:pPr>
            <a:r>
              <a:rPr kumimoji="1" lang="it-IT" sz="1200">
                <a:solidFill>
                  <a:srgbClr val="000000"/>
                </a:solidFill>
                <a:latin typeface="Verdana" pitchFamily="34" charset="0"/>
              </a:rPr>
              <a:t>package org.iw.project;</a:t>
            </a:r>
          </a:p>
          <a:p>
            <a:pPr marL="93663" indent="-93663">
              <a:spcBef>
                <a:spcPct val="20000"/>
              </a:spcBef>
              <a:buClr>
                <a:schemeClr val="hlink"/>
              </a:buClr>
              <a:buSzPct val="65000"/>
              <a:buFont typeface="Monotype Sorts" pitchFamily="2" charset="2"/>
              <a:buNone/>
            </a:pPr>
            <a:endParaRPr kumimoji="1" lang="it-IT" sz="1200">
              <a:solidFill>
                <a:srgbClr val="000000"/>
              </a:solidFill>
              <a:latin typeface="Verdana" pitchFamily="34" charset="0"/>
            </a:endParaRPr>
          </a:p>
          <a:p>
            <a:pPr marL="93663" indent="-93663">
              <a:spcBef>
                <a:spcPct val="20000"/>
              </a:spcBef>
              <a:buClr>
                <a:schemeClr val="hlink"/>
              </a:buClr>
              <a:buSzPct val="65000"/>
              <a:buFont typeface="Monotype Sorts" pitchFamily="2" charset="2"/>
              <a:buNone/>
            </a:pPr>
            <a:r>
              <a:rPr kumimoji="1" lang="it-IT" sz="1200">
                <a:solidFill>
                  <a:srgbClr val="000000"/>
                </a:solidFill>
                <a:latin typeface="Verdana" pitchFamily="34" charset="0"/>
              </a:rPr>
              <a:t>import javax.servlet.*;</a:t>
            </a:r>
          </a:p>
          <a:p>
            <a:pPr marL="93663" indent="-93663">
              <a:spcBef>
                <a:spcPct val="20000"/>
              </a:spcBef>
              <a:buClr>
                <a:schemeClr val="hlink"/>
              </a:buClr>
              <a:buSzPct val="65000"/>
              <a:buFont typeface="Monotype Sorts" pitchFamily="2" charset="2"/>
              <a:buNone/>
            </a:pPr>
            <a:r>
              <a:rPr kumimoji="1" lang="it-IT" sz="1200">
                <a:solidFill>
                  <a:srgbClr val="000000"/>
                </a:solidFill>
                <a:latin typeface="Verdana" pitchFamily="34" charset="0"/>
              </a:rPr>
              <a:t>import javax.servlet.http.*;</a:t>
            </a:r>
          </a:p>
          <a:p>
            <a:pPr marL="93663" indent="-93663">
              <a:spcBef>
                <a:spcPct val="20000"/>
              </a:spcBef>
              <a:buClr>
                <a:schemeClr val="hlink"/>
              </a:buClr>
              <a:buSzPct val="65000"/>
              <a:buFont typeface="Monotype Sorts" pitchFamily="2" charset="2"/>
              <a:buNone/>
            </a:pPr>
            <a:r>
              <a:rPr kumimoji="1" lang="it-IT" sz="1200">
                <a:solidFill>
                  <a:srgbClr val="000000"/>
                </a:solidFill>
                <a:latin typeface="Verdana" pitchFamily="34" charset="0"/>
              </a:rPr>
              <a:t>import java.io.*;</a:t>
            </a:r>
          </a:p>
          <a:p>
            <a:pPr marL="93663" indent="-93663">
              <a:spcBef>
                <a:spcPct val="20000"/>
              </a:spcBef>
              <a:buClr>
                <a:schemeClr val="hlink"/>
              </a:buClr>
              <a:buSzPct val="65000"/>
              <a:buFont typeface="Monotype Sorts" pitchFamily="2" charset="2"/>
              <a:buNone/>
            </a:pPr>
            <a:r>
              <a:rPr kumimoji="1" lang="it-IT" sz="1200">
                <a:solidFill>
                  <a:srgbClr val="000000"/>
                </a:solidFill>
                <a:latin typeface="Verdana" pitchFamily="34" charset="0"/>
              </a:rPr>
              <a:t>I</a:t>
            </a:r>
          </a:p>
          <a:p>
            <a:pPr marL="93663" indent="-93663">
              <a:spcBef>
                <a:spcPct val="20000"/>
              </a:spcBef>
              <a:buClr>
                <a:schemeClr val="hlink"/>
              </a:buClr>
              <a:buSzPct val="65000"/>
              <a:buFont typeface="Monotype Sorts" pitchFamily="2" charset="2"/>
              <a:buNone/>
            </a:pPr>
            <a:r>
              <a:rPr kumimoji="1" lang="it-IT" sz="1200">
                <a:solidFill>
                  <a:srgbClr val="000000"/>
                </a:solidFill>
                <a:latin typeface="Verdana" pitchFamily="34" charset="0"/>
              </a:rPr>
              <a:t>public class class1 extends HttpServlet {</a:t>
            </a:r>
          </a:p>
          <a:p>
            <a:pPr marL="93663" indent="-93663">
              <a:spcBef>
                <a:spcPct val="20000"/>
              </a:spcBef>
              <a:buClr>
                <a:schemeClr val="hlink"/>
              </a:buClr>
              <a:buSzPct val="65000"/>
              <a:buFont typeface="Monotype Sorts" pitchFamily="2" charset="2"/>
              <a:buNone/>
            </a:pPr>
            <a:r>
              <a:rPr kumimoji="1" lang="it-IT" sz="1200">
                <a:solidFill>
                  <a:srgbClr val="000000"/>
                </a:solidFill>
                <a:latin typeface="Verdana" pitchFamily="34" charset="0"/>
              </a:rPr>
              <a:t>	//…</a:t>
            </a:r>
          </a:p>
          <a:p>
            <a:pPr marL="93663" indent="-93663">
              <a:spcBef>
                <a:spcPct val="20000"/>
              </a:spcBef>
              <a:buClr>
                <a:schemeClr val="hlink"/>
              </a:buClr>
              <a:buSzPct val="65000"/>
              <a:buFont typeface="Monotype Sorts" pitchFamily="2" charset="2"/>
              <a:buNone/>
            </a:pPr>
            <a:r>
              <a:rPr kumimoji="1" lang="it-IT" sz="1200">
                <a:solidFill>
                  <a:srgbClr val="000000"/>
                </a:solidFill>
                <a:latin typeface="Verdana" pitchFamily="34" charset="0"/>
              </a:rPr>
              <a:t>	public void doGet(HttpServletRequest in, HttpServletResponse out) {</a:t>
            </a:r>
          </a:p>
          <a:p>
            <a:pPr marL="93663" indent="-93663">
              <a:spcBef>
                <a:spcPct val="20000"/>
              </a:spcBef>
              <a:buClr>
                <a:schemeClr val="hlink"/>
              </a:buClr>
              <a:buSzPct val="65000"/>
              <a:buFont typeface="Monotype Sorts" pitchFamily="2" charset="2"/>
              <a:buNone/>
            </a:pPr>
            <a:r>
              <a:rPr kumimoji="1" lang="it-IT" sz="1200">
                <a:solidFill>
                  <a:srgbClr val="000000"/>
                </a:solidFill>
                <a:latin typeface="Verdana" pitchFamily="34" charset="0"/>
              </a:rPr>
              <a:t>	  </a:t>
            </a:r>
            <a:r>
              <a:rPr kumimoji="1" lang="it-IT" sz="1200" b="1">
                <a:solidFill>
                  <a:srgbClr val="000000"/>
                </a:solidFill>
                <a:latin typeface="Verdana" pitchFamily="34" charset="0"/>
              </a:rPr>
              <a:t>out.setContentType(“text/xml”);</a:t>
            </a:r>
          </a:p>
          <a:p>
            <a:pPr marL="93663" indent="-93663">
              <a:spcBef>
                <a:spcPct val="20000"/>
              </a:spcBef>
              <a:buClr>
                <a:schemeClr val="hlink"/>
              </a:buClr>
              <a:buSzPct val="65000"/>
              <a:buFont typeface="Monotype Sorts" pitchFamily="2" charset="2"/>
              <a:buNone/>
            </a:pPr>
            <a:r>
              <a:rPr kumimoji="1" lang="it-IT" sz="1200">
                <a:solidFill>
                  <a:srgbClr val="000000"/>
                </a:solidFill>
                <a:latin typeface="Verdana" pitchFamily="34" charset="0"/>
              </a:rPr>
              <a:t>	  try {</a:t>
            </a:r>
          </a:p>
          <a:p>
            <a:pPr marL="93663" indent="-93663">
              <a:spcBef>
                <a:spcPct val="20000"/>
              </a:spcBef>
              <a:buClr>
                <a:schemeClr val="hlink"/>
              </a:buClr>
              <a:buSzPct val="65000"/>
              <a:buFont typeface="Monotype Sorts" pitchFamily="2" charset="2"/>
              <a:buNone/>
            </a:pPr>
            <a:r>
              <a:rPr kumimoji="1" lang="it-IT" sz="1200">
                <a:solidFill>
                  <a:srgbClr val="000000"/>
                </a:solidFill>
                <a:latin typeface="Verdana" pitchFamily="34" charset="0"/>
              </a:rPr>
              <a:t>	    </a:t>
            </a:r>
            <a:r>
              <a:rPr kumimoji="1" lang="it-IT" sz="1200" b="1">
                <a:solidFill>
                  <a:srgbClr val="000000"/>
                </a:solidFill>
                <a:latin typeface="Verdana" pitchFamily="34" charset="0"/>
              </a:rPr>
              <a:t>Writer w = out.getWriter();</a:t>
            </a:r>
          </a:p>
          <a:p>
            <a:pPr marL="93663" indent="-93663">
              <a:spcBef>
                <a:spcPct val="20000"/>
              </a:spcBef>
              <a:buClr>
                <a:schemeClr val="hlink"/>
              </a:buClr>
              <a:buSzPct val="65000"/>
              <a:buFont typeface="Monotype Sorts" pitchFamily="2" charset="2"/>
              <a:buNone/>
            </a:pPr>
            <a:r>
              <a:rPr kumimoji="1" lang="it-IT" sz="1200" b="1">
                <a:solidFill>
                  <a:srgbClr val="000000"/>
                </a:solidFill>
                <a:latin typeface="Verdana" pitchFamily="34" charset="0"/>
              </a:rPr>
              <a:t>	    w.write("pippo");</a:t>
            </a:r>
          </a:p>
          <a:p>
            <a:pPr marL="93663" indent="-93663">
              <a:spcBef>
                <a:spcPct val="20000"/>
              </a:spcBef>
              <a:buClr>
                <a:schemeClr val="hlink"/>
              </a:buClr>
              <a:buSzPct val="65000"/>
              <a:buFont typeface="Monotype Sorts" pitchFamily="2" charset="2"/>
              <a:buNone/>
            </a:pPr>
            <a:r>
              <a:rPr kumimoji="1" lang="it-IT" sz="1200">
                <a:solidFill>
                  <a:srgbClr val="000000"/>
                </a:solidFill>
                <a:latin typeface="Verdana" pitchFamily="34" charset="0"/>
              </a:rPr>
              <a:t>	  } catch(Exception e) {</a:t>
            </a:r>
          </a:p>
          <a:p>
            <a:pPr marL="93663" indent="-93663">
              <a:spcBef>
                <a:spcPct val="20000"/>
              </a:spcBef>
              <a:buClr>
                <a:schemeClr val="hlink"/>
              </a:buClr>
              <a:buSzPct val="65000"/>
              <a:buFont typeface="Monotype Sorts" pitchFamily="2" charset="2"/>
              <a:buNone/>
            </a:pPr>
            <a:r>
              <a:rPr kumimoji="1" lang="it-IT" sz="1200">
                <a:solidFill>
                  <a:srgbClr val="000000"/>
                </a:solidFill>
                <a:latin typeface="Verdana" pitchFamily="34" charset="0"/>
              </a:rPr>
              <a:t>	    e.printStackTrace();</a:t>
            </a:r>
          </a:p>
          <a:p>
            <a:pPr marL="93663" indent="-93663">
              <a:spcBef>
                <a:spcPct val="20000"/>
              </a:spcBef>
              <a:buClr>
                <a:schemeClr val="hlink"/>
              </a:buClr>
              <a:buSzPct val="65000"/>
              <a:buFont typeface="Monotype Sorts" pitchFamily="2" charset="2"/>
              <a:buNone/>
            </a:pPr>
            <a:r>
              <a:rPr kumimoji="1" lang="it-IT" sz="1200">
                <a:solidFill>
                  <a:srgbClr val="000000"/>
                </a:solidFill>
                <a:latin typeface="Verdana" pitchFamily="34" charset="0"/>
              </a:rPr>
              <a:t>	  }</a:t>
            </a:r>
          </a:p>
          <a:p>
            <a:pPr marL="93663" indent="-93663">
              <a:spcBef>
                <a:spcPct val="20000"/>
              </a:spcBef>
              <a:buClr>
                <a:schemeClr val="hlink"/>
              </a:buClr>
              <a:buSzPct val="65000"/>
              <a:buFont typeface="Monotype Sorts" pitchFamily="2" charset="2"/>
              <a:buNone/>
            </a:pPr>
            <a:r>
              <a:rPr kumimoji="1" lang="it-IT" sz="1200">
                <a:solidFill>
                  <a:srgbClr val="000000"/>
                </a:solidFill>
                <a:latin typeface="Verdana" pitchFamily="34" charset="0"/>
              </a:rPr>
              <a:t>	}</a:t>
            </a:r>
          </a:p>
          <a:p>
            <a:pPr marL="93663" indent="-93663">
              <a:spcBef>
                <a:spcPct val="20000"/>
              </a:spcBef>
              <a:buClr>
                <a:schemeClr val="hlink"/>
              </a:buClr>
              <a:buSzPct val="65000"/>
              <a:buFont typeface="Monotype Sorts" pitchFamily="2" charset="2"/>
              <a:buNone/>
            </a:pPr>
            <a:r>
              <a:rPr kumimoji="1" lang="it-IT" sz="1200">
                <a:solidFill>
                  <a:srgbClr val="000000"/>
                </a:solidFill>
                <a:latin typeface="Verdana" pitchFamily="34" charset="0"/>
              </a:rPr>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piè di pagina 5"/>
          <p:cNvSpPr>
            <a:spLocks noGrp="1"/>
          </p:cNvSpPr>
          <p:nvPr>
            <p:ph type="ftr" sz="quarter" idx="12"/>
          </p:nvPr>
        </p:nvSpPr>
        <p:spPr/>
        <p:txBody>
          <a:bodyPr/>
          <a:lstStyle/>
          <a:p>
            <a:pPr>
              <a:defRPr/>
            </a:pPr>
            <a:r>
              <a:rPr lang="it-IT"/>
              <a:t>Java Servlets</a:t>
            </a:r>
          </a:p>
        </p:txBody>
      </p:sp>
      <p:sp>
        <p:nvSpPr>
          <p:cNvPr id="22531" name="Rectangle 2"/>
          <p:cNvSpPr>
            <a:spLocks noGrp="1" noChangeArrowheads="1"/>
          </p:cNvSpPr>
          <p:nvPr>
            <p:ph type="title"/>
          </p:nvPr>
        </p:nvSpPr>
        <p:spPr/>
        <p:txBody>
          <a:bodyPr/>
          <a:lstStyle/>
          <a:p>
            <a:pPr eaLnBrk="1" hangingPunct="1"/>
            <a:r>
              <a:rPr lang="it-IT" dirty="0" smtClean="0"/>
              <a:t>The </a:t>
            </a:r>
            <a:r>
              <a:rPr lang="it-IT" dirty="0" err="1" smtClean="0"/>
              <a:t>Sessions</a:t>
            </a:r>
            <a:endParaRPr lang="it-IT" dirty="0" smtClean="0"/>
          </a:p>
        </p:txBody>
      </p:sp>
      <p:sp>
        <p:nvSpPr>
          <p:cNvPr id="22532" name="Rectangle 3"/>
          <p:cNvSpPr>
            <a:spLocks noGrp="1" noChangeArrowheads="1"/>
          </p:cNvSpPr>
          <p:nvPr>
            <p:ph type="body" idx="1"/>
          </p:nvPr>
        </p:nvSpPr>
        <p:spPr/>
        <p:txBody>
          <a:bodyPr>
            <a:normAutofit fontScale="62500" lnSpcReduction="20000"/>
          </a:bodyPr>
          <a:lstStyle/>
          <a:p>
            <a:r>
              <a:rPr lang="en-US" dirty="0" smtClean="0"/>
              <a:t>The concept of session is widely used in server-side programming. A session  </a:t>
            </a:r>
            <a:r>
              <a:rPr lang="en-US" b="1" dirty="0" smtClean="0"/>
              <a:t>associates state information to user requests,</a:t>
            </a:r>
            <a:r>
              <a:rPr lang="en-US" dirty="0" smtClean="0"/>
              <a:t> allowing to circumvent the </a:t>
            </a:r>
            <a:r>
              <a:rPr lang="en-US" i="1" dirty="0" smtClean="0"/>
              <a:t>stateless</a:t>
            </a:r>
            <a:r>
              <a:rPr lang="en-US" dirty="0" smtClean="0"/>
              <a:t> feature of HTTP. </a:t>
            </a:r>
          </a:p>
          <a:p>
            <a:r>
              <a:rPr lang="en-US" dirty="0" smtClean="0"/>
              <a:t>Typically, sessions are associated to a </a:t>
            </a:r>
            <a:r>
              <a:rPr lang="en-US" b="1" dirty="0" smtClean="0"/>
              <a:t>unique identifier</a:t>
            </a:r>
            <a:r>
              <a:rPr lang="en-US" dirty="0" smtClean="0"/>
              <a:t> </a:t>
            </a:r>
            <a:r>
              <a:rPr lang="en-US" i="1" dirty="0" smtClean="0"/>
              <a:t>(session identifier)</a:t>
            </a:r>
            <a:r>
              <a:rPr lang="en-US" dirty="0" smtClean="0"/>
              <a:t> ​​that is assigned to the user when he/she enters the web application (for example, after the login), then is sent together with each subsequent HTTP request, and finally it is invalidated when the user logs out or after a certain period of inactivity. </a:t>
            </a:r>
          </a:p>
          <a:p>
            <a:r>
              <a:rPr lang="en-US" dirty="0" smtClean="0"/>
              <a:t>The session identifier must be unique, and is usually generated with random algorithms based on the current date/time. </a:t>
            </a:r>
          </a:p>
          <a:p>
            <a:r>
              <a:rPr lang="en-US" dirty="0" smtClean="0"/>
              <a:t>To send the session identifier inside each request, we can typically use two approaches: </a:t>
            </a:r>
          </a:p>
          <a:p>
            <a:pPr lvl="1"/>
            <a:r>
              <a:rPr lang="en-US" b="1" dirty="0" smtClean="0"/>
              <a:t>Cookies:</a:t>
            </a:r>
            <a:r>
              <a:rPr lang="en-US" dirty="0" smtClean="0"/>
              <a:t> Cookies are strings sent from the server to the browser. The browser automatically retransmits to the server the associated cookies together with each request, so there's no need for specific client-side code. The so-called </a:t>
            </a:r>
            <a:r>
              <a:rPr lang="en-US" i="1" dirty="0" smtClean="0"/>
              <a:t>session cookies</a:t>
            </a:r>
            <a:r>
              <a:rPr lang="en-US" dirty="0" smtClean="0"/>
              <a:t> are deleted from the browser when it closes, and contain the session identifier. </a:t>
            </a:r>
            <a:br>
              <a:rPr lang="en-US" dirty="0" smtClean="0"/>
            </a:br>
            <a:r>
              <a:rPr lang="en-US" dirty="0" smtClean="0"/>
              <a:t>Cookies are the easiest and widely adopted solution, but may be affected by the security policies of browsers (such as disabling cookies). </a:t>
            </a:r>
          </a:p>
          <a:p>
            <a:pPr lvl="1"/>
            <a:r>
              <a:rPr lang="en-US" b="1" dirty="0" smtClean="0"/>
              <a:t>URL rewriting:</a:t>
            </a:r>
            <a:r>
              <a:rPr lang="en-US" dirty="0" smtClean="0"/>
              <a:t> session identifiers are written in the URL, as part of the path or, more commonly, as a GET parameter. This is the most generic and compatible solution, but requires the dynamic generation of all the website pages (each internal site link must be rewritten by introducing the current session identifier). </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piè di pagina 5"/>
          <p:cNvSpPr>
            <a:spLocks noGrp="1"/>
          </p:cNvSpPr>
          <p:nvPr>
            <p:ph type="ftr" sz="quarter" idx="12"/>
          </p:nvPr>
        </p:nvSpPr>
        <p:spPr/>
        <p:txBody>
          <a:bodyPr/>
          <a:lstStyle/>
          <a:p>
            <a:pPr>
              <a:defRPr/>
            </a:pPr>
            <a:r>
              <a:rPr lang="it-IT"/>
              <a:t>Java Servlets</a:t>
            </a:r>
          </a:p>
        </p:txBody>
      </p:sp>
      <p:sp>
        <p:nvSpPr>
          <p:cNvPr id="23555" name="Rectangle 2"/>
          <p:cNvSpPr>
            <a:spLocks noGrp="1" noChangeArrowheads="1"/>
          </p:cNvSpPr>
          <p:nvPr>
            <p:ph type="title"/>
          </p:nvPr>
        </p:nvSpPr>
        <p:spPr/>
        <p:txBody>
          <a:bodyPr/>
          <a:lstStyle/>
          <a:p>
            <a:pPr eaLnBrk="1" hangingPunct="1"/>
            <a:r>
              <a:rPr lang="it-IT" dirty="0" err="1" smtClean="0"/>
              <a:t>Managing</a:t>
            </a:r>
            <a:r>
              <a:rPr lang="it-IT" dirty="0" smtClean="0"/>
              <a:t> </a:t>
            </a:r>
            <a:r>
              <a:rPr lang="it-IT" dirty="0" err="1" smtClean="0"/>
              <a:t>Sessions</a:t>
            </a:r>
            <a:r>
              <a:rPr lang="it-IT" dirty="0" smtClean="0"/>
              <a:t> </a:t>
            </a:r>
            <a:r>
              <a:rPr lang="it-IT" dirty="0" err="1" smtClean="0"/>
              <a:t>with</a:t>
            </a:r>
            <a:r>
              <a:rPr lang="it-IT" dirty="0" smtClean="0"/>
              <a:t> </a:t>
            </a:r>
            <a:r>
              <a:rPr lang="it-IT" dirty="0" err="1" smtClean="0"/>
              <a:t>Cookies</a:t>
            </a:r>
            <a:endParaRPr lang="it-IT" dirty="0" smtClean="0"/>
          </a:p>
        </p:txBody>
      </p:sp>
      <p:sp>
        <p:nvSpPr>
          <p:cNvPr id="23556" name="Rectangle 3"/>
          <p:cNvSpPr>
            <a:spLocks noGrp="1" noChangeArrowheads="1"/>
          </p:cNvSpPr>
          <p:nvPr>
            <p:ph type="body" idx="1"/>
          </p:nvPr>
        </p:nvSpPr>
        <p:spPr/>
        <p:txBody>
          <a:bodyPr>
            <a:normAutofit fontScale="70000" lnSpcReduction="20000"/>
          </a:bodyPr>
          <a:lstStyle/>
          <a:p>
            <a:r>
              <a:rPr lang="en-US" dirty="0" smtClean="0"/>
              <a:t>In the </a:t>
            </a:r>
            <a:r>
              <a:rPr lang="en-US" dirty="0" err="1" smtClean="0"/>
              <a:t>servlet</a:t>
            </a:r>
            <a:r>
              <a:rPr lang="en-US" dirty="0" smtClean="0"/>
              <a:t>, creating and using a session through cookies is very simple. The session is managed by </a:t>
            </a:r>
            <a:r>
              <a:rPr lang="en-US" b="1" dirty="0" err="1" smtClean="0"/>
              <a:t>HttpSession</a:t>
            </a:r>
            <a:r>
              <a:rPr lang="en-US" dirty="0" smtClean="0"/>
              <a:t> objects. </a:t>
            </a:r>
            <a:r>
              <a:rPr lang="en-US" i="1" dirty="0" smtClean="0"/>
              <a:t>Session variables</a:t>
            </a:r>
            <a:r>
              <a:rPr lang="en-US" dirty="0" smtClean="0"/>
              <a:t> are simple strings that are associated with generic values ​​of type Object. </a:t>
            </a:r>
          </a:p>
          <a:p>
            <a:r>
              <a:rPr lang="en-US" dirty="0" smtClean="0"/>
              <a:t>First, we must take a reference to the session object by requesting it through the </a:t>
            </a:r>
            <a:r>
              <a:rPr lang="en-US" b="1" dirty="0" err="1" smtClean="0"/>
              <a:t>HttpServletRequest</a:t>
            </a:r>
            <a:r>
              <a:rPr lang="en-US" dirty="0" smtClean="0"/>
              <a:t> method </a:t>
            </a:r>
            <a:r>
              <a:rPr lang="en-US" i="1" dirty="0" err="1" smtClean="0"/>
              <a:t>getSession</a:t>
            </a:r>
            <a:r>
              <a:rPr lang="en-US" i="1" dirty="0" smtClean="0"/>
              <a:t>(</a:t>
            </a:r>
            <a:r>
              <a:rPr lang="en-US" i="1" dirty="0" err="1" smtClean="0"/>
              <a:t>boolean</a:t>
            </a:r>
            <a:r>
              <a:rPr lang="en-US" i="1" dirty="0" smtClean="0"/>
              <a:t>).</a:t>
            </a:r>
            <a:r>
              <a:rPr lang="en-US" dirty="0" smtClean="0"/>
              <a:t> </a:t>
            </a:r>
          </a:p>
          <a:p>
            <a:pPr lvl="1"/>
            <a:r>
              <a:rPr lang="en-US" dirty="0" smtClean="0"/>
              <a:t>If the parameter to </a:t>
            </a:r>
            <a:r>
              <a:rPr lang="en-US" dirty="0" err="1" smtClean="0"/>
              <a:t>getSession</a:t>
            </a:r>
            <a:r>
              <a:rPr lang="en-US" dirty="0" smtClean="0"/>
              <a:t> is true, a new session is created when there is not a valid one already active. Otherwise, the function may return null. </a:t>
            </a:r>
          </a:p>
          <a:p>
            <a:pPr lvl="1"/>
            <a:r>
              <a:rPr lang="en-US" dirty="0" smtClean="0"/>
              <a:t>Calling this method can change the response headers, so it must be called before starting the output. </a:t>
            </a:r>
          </a:p>
          <a:p>
            <a:r>
              <a:rPr lang="en-US" dirty="0" smtClean="0"/>
              <a:t>The </a:t>
            </a:r>
            <a:r>
              <a:rPr lang="en-US" dirty="0" err="1" smtClean="0"/>
              <a:t>HttpSession</a:t>
            </a:r>
            <a:r>
              <a:rPr lang="en-US" dirty="0" smtClean="0"/>
              <a:t> methods allow to manage the session: </a:t>
            </a:r>
          </a:p>
          <a:p>
            <a:pPr lvl="1"/>
            <a:r>
              <a:rPr lang="en-US" i="1" dirty="0" err="1" smtClean="0"/>
              <a:t>isNew</a:t>
            </a:r>
            <a:r>
              <a:rPr lang="en-US" i="1" dirty="0" smtClean="0"/>
              <a:t>()</a:t>
            </a:r>
            <a:r>
              <a:rPr lang="en-US" dirty="0" smtClean="0"/>
              <a:t> returns true if the session has been just created: in this case, usually, its state variables must be initialized. </a:t>
            </a:r>
          </a:p>
          <a:p>
            <a:pPr lvl="1"/>
            <a:r>
              <a:rPr lang="en-US" i="1" dirty="0" err="1" smtClean="0"/>
              <a:t>getAttribute</a:t>
            </a:r>
            <a:r>
              <a:rPr lang="en-US" i="1" dirty="0" smtClean="0"/>
              <a:t>(String)</a:t>
            </a:r>
            <a:r>
              <a:rPr lang="en-US" dirty="0" smtClean="0"/>
              <a:t> returns the object associated with the given name stored in the  session. </a:t>
            </a:r>
          </a:p>
          <a:p>
            <a:pPr lvl="1"/>
            <a:r>
              <a:rPr lang="en-US" i="1" dirty="0" err="1" smtClean="0"/>
              <a:t>setAttribute</a:t>
            </a:r>
            <a:r>
              <a:rPr lang="en-US" i="1" dirty="0" smtClean="0"/>
              <a:t>(String, Object)</a:t>
            </a:r>
            <a:r>
              <a:rPr lang="en-US" dirty="0" smtClean="0"/>
              <a:t> associates with the specified name the object passed as the second argument. In practice, it creates or updates the state variable given by the first argument using the value contained in the second argument. </a:t>
            </a:r>
          </a:p>
          <a:p>
            <a:pPr lvl="1"/>
            <a:r>
              <a:rPr lang="en-US" i="1" dirty="0" err="1" smtClean="0"/>
              <a:t>removeAttribute</a:t>
            </a:r>
            <a:r>
              <a:rPr lang="en-US" i="1" dirty="0" smtClean="0"/>
              <a:t>(String)</a:t>
            </a:r>
            <a:r>
              <a:rPr lang="en-US" dirty="0" smtClean="0"/>
              <a:t> removes the given state variable. </a:t>
            </a:r>
          </a:p>
          <a:p>
            <a:pPr lvl="1"/>
            <a:r>
              <a:rPr lang="en-US" i="1" dirty="0" smtClean="0"/>
              <a:t>invalidate()</a:t>
            </a:r>
            <a:r>
              <a:rPr lang="en-US" dirty="0" smtClean="0"/>
              <a:t> closes the session and deletes all the state information associated with it. </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piè di pagina 5"/>
          <p:cNvSpPr>
            <a:spLocks noGrp="1"/>
          </p:cNvSpPr>
          <p:nvPr>
            <p:ph type="ftr" sz="quarter" idx="12"/>
          </p:nvPr>
        </p:nvSpPr>
        <p:spPr/>
        <p:txBody>
          <a:bodyPr/>
          <a:lstStyle/>
          <a:p>
            <a:pPr>
              <a:defRPr/>
            </a:pPr>
            <a:r>
              <a:rPr lang="it-IT"/>
              <a:t>Java Servlets</a:t>
            </a:r>
          </a:p>
        </p:txBody>
      </p:sp>
      <p:sp>
        <p:nvSpPr>
          <p:cNvPr id="24579" name="Rectangle 2"/>
          <p:cNvSpPr>
            <a:spLocks noGrp="1" noChangeArrowheads="1"/>
          </p:cNvSpPr>
          <p:nvPr>
            <p:ph type="title"/>
          </p:nvPr>
        </p:nvSpPr>
        <p:spPr/>
        <p:txBody>
          <a:bodyPr/>
          <a:lstStyle/>
          <a:p>
            <a:pPr eaLnBrk="1" hangingPunct="1"/>
            <a:r>
              <a:rPr lang="it-IT" sz="3200" dirty="0" err="1" smtClean="0"/>
              <a:t>Managing</a:t>
            </a:r>
            <a:r>
              <a:rPr lang="it-IT" sz="3200" dirty="0" smtClean="0"/>
              <a:t> </a:t>
            </a:r>
            <a:r>
              <a:rPr lang="it-IT" sz="3200" dirty="0" err="1" smtClean="0"/>
              <a:t>Sessions</a:t>
            </a:r>
            <a:r>
              <a:rPr lang="it-IT" sz="3200" dirty="0" smtClean="0"/>
              <a:t> </a:t>
            </a:r>
            <a:r>
              <a:rPr lang="it-IT" sz="3200" dirty="0" err="1" smtClean="0"/>
              <a:t>with</a:t>
            </a:r>
            <a:r>
              <a:rPr lang="it-IT" sz="3200" dirty="0" smtClean="0"/>
              <a:t> </a:t>
            </a:r>
            <a:r>
              <a:rPr lang="it-IT" sz="3200" dirty="0" err="1" smtClean="0"/>
              <a:t>Cookies</a:t>
            </a:r>
            <a:r>
              <a:rPr lang="it-IT" sz="3200" dirty="0" smtClean="0"/>
              <a:t/>
            </a:r>
            <a:br>
              <a:rPr lang="it-IT" sz="3200" dirty="0" smtClean="0"/>
            </a:br>
            <a:r>
              <a:rPr lang="it-IT" sz="2000" dirty="0" err="1" smtClean="0"/>
              <a:t>Example</a:t>
            </a:r>
            <a:endParaRPr lang="it-IT" sz="2000" dirty="0" smtClean="0"/>
          </a:p>
        </p:txBody>
      </p:sp>
      <p:sp>
        <p:nvSpPr>
          <p:cNvPr id="24580" name="Rectangle 3"/>
          <p:cNvSpPr>
            <a:spLocks noGrp="1" noChangeArrowheads="1"/>
          </p:cNvSpPr>
          <p:nvPr>
            <p:ph type="body" idx="1"/>
          </p:nvPr>
        </p:nvSpPr>
        <p:spPr>
          <a:xfrm>
            <a:off x="6201569" y="1557338"/>
            <a:ext cx="3510095" cy="4953000"/>
          </a:xfrm>
        </p:spPr>
        <p:txBody>
          <a:bodyPr/>
          <a:lstStyle/>
          <a:p>
            <a:pPr eaLnBrk="1" hangingPunct="1"/>
            <a:r>
              <a:rPr lang="en-US" sz="2000" dirty="0" smtClean="0"/>
              <a:t>After each GET request to the </a:t>
            </a:r>
            <a:r>
              <a:rPr lang="en-US" sz="2000" dirty="0" err="1" smtClean="0"/>
              <a:t>servlet</a:t>
            </a:r>
            <a:r>
              <a:rPr lang="en-US" sz="2000" dirty="0" smtClean="0"/>
              <a:t>, if a session is not active, it is created and variable called “pages" initialized to 1 (note the use of the </a:t>
            </a:r>
            <a:r>
              <a:rPr lang="en-US" sz="2000" b="1" dirty="0" smtClean="0"/>
              <a:t>Integer</a:t>
            </a:r>
            <a:r>
              <a:rPr lang="en-US" sz="2000" dirty="0" smtClean="0"/>
              <a:t> class) is placed inside it.</a:t>
            </a:r>
          </a:p>
          <a:p>
            <a:pPr eaLnBrk="1" hangingPunct="1"/>
            <a:r>
              <a:rPr lang="en-US" sz="2000" dirty="0" smtClean="0"/>
              <a:t>The number of pages visited during the session is then incremented and printed. </a:t>
            </a:r>
            <a:endParaRPr lang="it-IT" sz="2000" dirty="0" smtClean="0"/>
          </a:p>
        </p:txBody>
      </p:sp>
      <p:sp>
        <p:nvSpPr>
          <p:cNvPr id="24581" name="Rectangle 4"/>
          <p:cNvSpPr>
            <a:spLocks noChangeArrowheads="1"/>
          </p:cNvSpPr>
          <p:nvPr/>
        </p:nvSpPr>
        <p:spPr bwMode="auto">
          <a:xfrm>
            <a:off x="350837" y="1557338"/>
            <a:ext cx="5771621" cy="4895850"/>
          </a:xfrm>
          <a:prstGeom prst="rect">
            <a:avLst/>
          </a:prstGeom>
          <a:solidFill>
            <a:srgbClr val="EBFFFF"/>
          </a:solidFill>
          <a:ln w="12700">
            <a:solidFill>
              <a:schemeClr val="tx1"/>
            </a:solidFill>
            <a:miter lim="800000"/>
            <a:headEnd/>
            <a:tailEnd/>
          </a:ln>
        </p:spPr>
        <p:txBody>
          <a:bodyPr lIns="92075" tIns="46038" rIns="92075" bIns="46038"/>
          <a:lstStyle/>
          <a:p>
            <a:pPr marL="93663" indent="-93663">
              <a:spcBef>
                <a:spcPct val="20000"/>
              </a:spcBef>
              <a:buClr>
                <a:schemeClr val="hlink"/>
              </a:buClr>
              <a:buSzPct val="65000"/>
              <a:buFont typeface="Monotype Sorts" pitchFamily="2" charset="2"/>
              <a:buNone/>
            </a:pPr>
            <a:r>
              <a:rPr kumimoji="1" lang="it-IT" sz="1200">
                <a:solidFill>
                  <a:srgbClr val="000000"/>
                </a:solidFill>
                <a:latin typeface="Verdana" pitchFamily="34" charset="0"/>
              </a:rPr>
              <a:t>package org.iw.project;</a:t>
            </a:r>
          </a:p>
          <a:p>
            <a:pPr marL="93663" indent="-93663">
              <a:spcBef>
                <a:spcPct val="20000"/>
              </a:spcBef>
              <a:buClr>
                <a:schemeClr val="hlink"/>
              </a:buClr>
              <a:buSzPct val="65000"/>
              <a:buFont typeface="Monotype Sorts" pitchFamily="2" charset="2"/>
              <a:buNone/>
            </a:pPr>
            <a:endParaRPr kumimoji="1" lang="it-IT" sz="1200">
              <a:solidFill>
                <a:srgbClr val="000000"/>
              </a:solidFill>
              <a:latin typeface="Verdana" pitchFamily="34" charset="0"/>
            </a:endParaRPr>
          </a:p>
          <a:p>
            <a:pPr marL="93663" indent="-93663">
              <a:spcBef>
                <a:spcPct val="20000"/>
              </a:spcBef>
              <a:buClr>
                <a:schemeClr val="hlink"/>
              </a:buClr>
              <a:buSzPct val="65000"/>
              <a:buFont typeface="Monotype Sorts" pitchFamily="2" charset="2"/>
              <a:buNone/>
            </a:pPr>
            <a:r>
              <a:rPr kumimoji="1" lang="it-IT" sz="1200">
                <a:solidFill>
                  <a:srgbClr val="000000"/>
                </a:solidFill>
                <a:latin typeface="Verdana" pitchFamily="34" charset="0"/>
              </a:rPr>
              <a:t>import javax.servlet.*;</a:t>
            </a:r>
          </a:p>
          <a:p>
            <a:pPr marL="93663" indent="-93663">
              <a:spcBef>
                <a:spcPct val="20000"/>
              </a:spcBef>
              <a:buClr>
                <a:schemeClr val="hlink"/>
              </a:buClr>
              <a:buSzPct val="65000"/>
              <a:buFont typeface="Monotype Sorts" pitchFamily="2" charset="2"/>
              <a:buNone/>
            </a:pPr>
            <a:r>
              <a:rPr kumimoji="1" lang="it-IT" sz="1200">
                <a:solidFill>
                  <a:srgbClr val="000000"/>
                </a:solidFill>
                <a:latin typeface="Verdana" pitchFamily="34" charset="0"/>
              </a:rPr>
              <a:t>import javax.servlet.http.*;</a:t>
            </a:r>
          </a:p>
          <a:p>
            <a:pPr marL="93663" indent="-93663">
              <a:spcBef>
                <a:spcPct val="20000"/>
              </a:spcBef>
              <a:buClr>
                <a:schemeClr val="hlink"/>
              </a:buClr>
              <a:buSzPct val="65000"/>
              <a:buFont typeface="Monotype Sorts" pitchFamily="2" charset="2"/>
              <a:buNone/>
            </a:pPr>
            <a:r>
              <a:rPr kumimoji="1" lang="it-IT" sz="1200">
                <a:solidFill>
                  <a:srgbClr val="000000"/>
                </a:solidFill>
                <a:latin typeface="Verdana" pitchFamily="34" charset="0"/>
              </a:rPr>
              <a:t>import java.io.*;</a:t>
            </a:r>
          </a:p>
          <a:p>
            <a:pPr marL="93663" indent="-93663">
              <a:spcBef>
                <a:spcPct val="20000"/>
              </a:spcBef>
              <a:buClr>
                <a:schemeClr val="hlink"/>
              </a:buClr>
              <a:buSzPct val="65000"/>
              <a:buFont typeface="Monotype Sorts" pitchFamily="2" charset="2"/>
              <a:buNone/>
            </a:pPr>
            <a:r>
              <a:rPr kumimoji="1" lang="it-IT" sz="1200">
                <a:solidFill>
                  <a:srgbClr val="000000"/>
                </a:solidFill>
                <a:latin typeface="Verdana" pitchFamily="34" charset="0"/>
              </a:rPr>
              <a:t>I</a:t>
            </a:r>
          </a:p>
          <a:p>
            <a:pPr marL="93663" indent="-93663">
              <a:spcBef>
                <a:spcPct val="20000"/>
              </a:spcBef>
              <a:buClr>
                <a:schemeClr val="hlink"/>
              </a:buClr>
              <a:buSzPct val="65000"/>
              <a:buFont typeface="Monotype Sorts" pitchFamily="2" charset="2"/>
              <a:buNone/>
            </a:pPr>
            <a:r>
              <a:rPr kumimoji="1" lang="it-IT" sz="1200">
                <a:solidFill>
                  <a:srgbClr val="000000"/>
                </a:solidFill>
                <a:latin typeface="Verdana" pitchFamily="34" charset="0"/>
              </a:rPr>
              <a:t>public class class1 extends HttpServlet {</a:t>
            </a:r>
          </a:p>
          <a:p>
            <a:pPr marL="93663" indent="-93663">
              <a:spcBef>
                <a:spcPct val="20000"/>
              </a:spcBef>
              <a:buClr>
                <a:schemeClr val="hlink"/>
              </a:buClr>
              <a:buSzPct val="65000"/>
              <a:buFont typeface="Monotype Sorts" pitchFamily="2" charset="2"/>
              <a:buNone/>
            </a:pPr>
            <a:r>
              <a:rPr kumimoji="1" lang="it-IT" sz="1200">
                <a:solidFill>
                  <a:srgbClr val="000000"/>
                </a:solidFill>
                <a:latin typeface="Verdana" pitchFamily="34" charset="0"/>
              </a:rPr>
              <a:t>	//…</a:t>
            </a:r>
          </a:p>
          <a:p>
            <a:pPr marL="93663" indent="-93663">
              <a:spcBef>
                <a:spcPct val="20000"/>
              </a:spcBef>
              <a:buClr>
                <a:schemeClr val="hlink"/>
              </a:buClr>
              <a:buSzPct val="65000"/>
              <a:buFont typeface="Monotype Sorts" pitchFamily="2" charset="2"/>
              <a:buNone/>
            </a:pPr>
            <a:r>
              <a:rPr kumimoji="1" lang="it-IT" sz="1200">
                <a:solidFill>
                  <a:srgbClr val="000000"/>
                </a:solidFill>
                <a:latin typeface="Verdana" pitchFamily="34" charset="0"/>
              </a:rPr>
              <a:t>	public void doGet(HttpServletRequest in, HttpServletResponse out) {</a:t>
            </a:r>
          </a:p>
          <a:p>
            <a:pPr marL="93663" indent="-93663">
              <a:spcBef>
                <a:spcPct val="20000"/>
              </a:spcBef>
              <a:buClr>
                <a:schemeClr val="hlink"/>
              </a:buClr>
              <a:buSzPct val="65000"/>
              <a:buFont typeface="Monotype Sorts" pitchFamily="2" charset="2"/>
              <a:buNone/>
            </a:pPr>
            <a:r>
              <a:rPr kumimoji="1" lang="it-IT" sz="1200">
                <a:solidFill>
                  <a:srgbClr val="000000"/>
                </a:solidFill>
                <a:latin typeface="Verdana" pitchFamily="34" charset="0"/>
              </a:rPr>
              <a:t>	  </a:t>
            </a:r>
            <a:r>
              <a:rPr kumimoji="1" lang="it-IT" sz="1200" b="1">
                <a:solidFill>
                  <a:srgbClr val="000000"/>
                </a:solidFill>
                <a:latin typeface="Verdana" pitchFamily="34" charset="0"/>
              </a:rPr>
              <a:t>HttpSession s = in.getSession(true);</a:t>
            </a:r>
          </a:p>
          <a:p>
            <a:pPr marL="93663" indent="-93663">
              <a:spcBef>
                <a:spcPct val="20000"/>
              </a:spcBef>
              <a:buClr>
                <a:schemeClr val="hlink"/>
              </a:buClr>
              <a:buSzPct val="65000"/>
              <a:buFont typeface="Monotype Sorts" pitchFamily="2" charset="2"/>
              <a:buNone/>
            </a:pPr>
            <a:r>
              <a:rPr kumimoji="1" lang="it-IT" sz="1200" b="1">
                <a:solidFill>
                  <a:srgbClr val="000000"/>
                </a:solidFill>
                <a:latin typeface="Verdana" pitchFamily="34" charset="0"/>
              </a:rPr>
              <a:t>	  if (s.isNew()) s.setAttribute(“pagine",new Integer(1));</a:t>
            </a:r>
          </a:p>
          <a:p>
            <a:pPr marL="93663" indent="-93663">
              <a:spcBef>
                <a:spcPct val="20000"/>
              </a:spcBef>
              <a:buClr>
                <a:schemeClr val="hlink"/>
              </a:buClr>
              <a:buSzPct val="65000"/>
              <a:buFont typeface="Monotype Sorts" pitchFamily="2" charset="2"/>
              <a:buNone/>
            </a:pPr>
            <a:r>
              <a:rPr kumimoji="1" lang="it-IT" sz="1200" b="1">
                <a:solidFill>
                  <a:srgbClr val="000000"/>
                </a:solidFill>
                <a:latin typeface="Verdana" pitchFamily="34" charset="0"/>
              </a:rPr>
              <a:t>	  int a = ((Integer)s.getAttribute(“pagine")).intValue();</a:t>
            </a:r>
          </a:p>
          <a:p>
            <a:pPr marL="93663" indent="-93663">
              <a:spcBef>
                <a:spcPct val="20000"/>
              </a:spcBef>
              <a:buClr>
                <a:schemeClr val="hlink"/>
              </a:buClr>
              <a:buSzPct val="65000"/>
              <a:buFont typeface="Monotype Sorts" pitchFamily="2" charset="2"/>
              <a:buNone/>
            </a:pPr>
            <a:r>
              <a:rPr kumimoji="1" lang="it-IT" sz="1200" b="1">
                <a:solidFill>
                  <a:srgbClr val="000000"/>
                </a:solidFill>
                <a:latin typeface="Verdana" pitchFamily="34" charset="0"/>
              </a:rPr>
              <a:t>	  s.setAttribute(“pagine", new Integer(a+1));</a:t>
            </a:r>
          </a:p>
          <a:p>
            <a:pPr marL="93663" indent="-93663">
              <a:spcBef>
                <a:spcPct val="20000"/>
              </a:spcBef>
              <a:buClr>
                <a:schemeClr val="hlink"/>
              </a:buClr>
              <a:buSzPct val="65000"/>
              <a:buFont typeface="Monotype Sorts" pitchFamily="2" charset="2"/>
              <a:buNone/>
            </a:pPr>
            <a:r>
              <a:rPr kumimoji="1" lang="it-IT" sz="1200">
                <a:solidFill>
                  <a:srgbClr val="000000"/>
                </a:solidFill>
                <a:latin typeface="Verdana" pitchFamily="34" charset="0"/>
              </a:rPr>
              <a:t>	  try {</a:t>
            </a:r>
          </a:p>
          <a:p>
            <a:pPr marL="93663" indent="-93663">
              <a:spcBef>
                <a:spcPct val="20000"/>
              </a:spcBef>
              <a:buClr>
                <a:schemeClr val="hlink"/>
              </a:buClr>
              <a:buSzPct val="65000"/>
              <a:buFont typeface="Monotype Sorts" pitchFamily="2" charset="2"/>
              <a:buNone/>
            </a:pPr>
            <a:r>
              <a:rPr kumimoji="1" lang="it-IT" sz="1200">
                <a:solidFill>
                  <a:srgbClr val="000000"/>
                </a:solidFill>
                <a:latin typeface="Verdana" pitchFamily="34" charset="0"/>
              </a:rPr>
              <a:t>	    Writer w = out.getWriter();</a:t>
            </a:r>
          </a:p>
          <a:p>
            <a:pPr marL="93663" indent="-93663">
              <a:spcBef>
                <a:spcPct val="20000"/>
              </a:spcBef>
              <a:buClr>
                <a:schemeClr val="hlink"/>
              </a:buClr>
              <a:buSzPct val="65000"/>
              <a:buFont typeface="Monotype Sorts" pitchFamily="2" charset="2"/>
              <a:buNone/>
            </a:pPr>
            <a:r>
              <a:rPr kumimoji="1" lang="it-IT" sz="1200">
                <a:solidFill>
                  <a:srgbClr val="000000"/>
                </a:solidFill>
                <a:latin typeface="Verdana" pitchFamily="34" charset="0"/>
              </a:rPr>
              <a:t>	    w.write(“pagine visitate in questa sessione: "+a);</a:t>
            </a:r>
          </a:p>
          <a:p>
            <a:pPr marL="93663" indent="-93663">
              <a:spcBef>
                <a:spcPct val="20000"/>
              </a:spcBef>
              <a:buClr>
                <a:schemeClr val="hlink"/>
              </a:buClr>
              <a:buSzPct val="65000"/>
              <a:buFont typeface="Monotype Sorts" pitchFamily="2" charset="2"/>
              <a:buNone/>
            </a:pPr>
            <a:r>
              <a:rPr kumimoji="1" lang="it-IT" sz="1200">
                <a:solidFill>
                  <a:srgbClr val="000000"/>
                </a:solidFill>
                <a:latin typeface="Verdana" pitchFamily="34" charset="0"/>
              </a:rPr>
              <a:t>	  } catch(Exception e) {</a:t>
            </a:r>
          </a:p>
          <a:p>
            <a:pPr marL="93663" indent="-93663">
              <a:spcBef>
                <a:spcPct val="20000"/>
              </a:spcBef>
              <a:buClr>
                <a:schemeClr val="hlink"/>
              </a:buClr>
              <a:buSzPct val="65000"/>
              <a:buFont typeface="Monotype Sorts" pitchFamily="2" charset="2"/>
              <a:buNone/>
            </a:pPr>
            <a:r>
              <a:rPr kumimoji="1" lang="it-IT" sz="1200">
                <a:solidFill>
                  <a:srgbClr val="000000"/>
                </a:solidFill>
                <a:latin typeface="Verdana" pitchFamily="34" charset="0"/>
              </a:rPr>
              <a:t>	    e.printStackTrace();</a:t>
            </a:r>
          </a:p>
          <a:p>
            <a:pPr marL="93663" indent="-93663">
              <a:spcBef>
                <a:spcPct val="20000"/>
              </a:spcBef>
              <a:buClr>
                <a:schemeClr val="hlink"/>
              </a:buClr>
              <a:buSzPct val="65000"/>
              <a:buFont typeface="Monotype Sorts" pitchFamily="2" charset="2"/>
              <a:buNone/>
            </a:pPr>
            <a:r>
              <a:rPr kumimoji="1" lang="it-IT" sz="1200">
                <a:solidFill>
                  <a:srgbClr val="000000"/>
                </a:solidFill>
                <a:latin typeface="Verdana" pitchFamily="34" charset="0"/>
              </a:rPr>
              <a:t>	  }</a:t>
            </a:r>
          </a:p>
          <a:p>
            <a:pPr marL="93663" indent="-93663">
              <a:spcBef>
                <a:spcPct val="20000"/>
              </a:spcBef>
              <a:buClr>
                <a:schemeClr val="hlink"/>
              </a:buClr>
              <a:buSzPct val="65000"/>
              <a:buFont typeface="Monotype Sorts" pitchFamily="2" charset="2"/>
              <a:buNone/>
            </a:pPr>
            <a:r>
              <a:rPr kumimoji="1" lang="it-IT" sz="1200">
                <a:solidFill>
                  <a:srgbClr val="000000"/>
                </a:solidFill>
                <a:latin typeface="Verdana" pitchFamily="34" charset="0"/>
              </a:rPr>
              <a:t>	}</a:t>
            </a:r>
          </a:p>
          <a:p>
            <a:pPr marL="93663" indent="-93663">
              <a:spcBef>
                <a:spcPct val="20000"/>
              </a:spcBef>
              <a:buClr>
                <a:schemeClr val="hlink"/>
              </a:buClr>
              <a:buSzPct val="65000"/>
              <a:buFont typeface="Monotype Sorts" pitchFamily="2" charset="2"/>
              <a:buNone/>
            </a:pPr>
            <a:r>
              <a:rPr kumimoji="1" lang="it-IT" sz="1200">
                <a:solidFill>
                  <a:srgbClr val="000000"/>
                </a:solidFill>
                <a:latin typeface="Verdana" pitchFamily="34" charset="0"/>
              </a:rP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piè di pagina 5"/>
          <p:cNvSpPr>
            <a:spLocks noGrp="1"/>
          </p:cNvSpPr>
          <p:nvPr>
            <p:ph type="ftr" sz="quarter" idx="12"/>
          </p:nvPr>
        </p:nvSpPr>
        <p:spPr/>
        <p:txBody>
          <a:bodyPr/>
          <a:lstStyle/>
          <a:p>
            <a:pPr>
              <a:defRPr/>
            </a:pPr>
            <a:r>
              <a:rPr lang="it-IT"/>
              <a:t>Java Servlets</a:t>
            </a:r>
          </a:p>
        </p:txBody>
      </p:sp>
      <p:sp>
        <p:nvSpPr>
          <p:cNvPr id="25603" name="Rectangle 2"/>
          <p:cNvSpPr>
            <a:spLocks noGrp="1" noChangeArrowheads="1"/>
          </p:cNvSpPr>
          <p:nvPr>
            <p:ph type="title"/>
          </p:nvPr>
        </p:nvSpPr>
        <p:spPr/>
        <p:txBody>
          <a:bodyPr/>
          <a:lstStyle/>
          <a:p>
            <a:pPr eaLnBrk="1" hangingPunct="1"/>
            <a:r>
              <a:rPr lang="it-IT" sz="3200" dirty="0" err="1" smtClean="0"/>
              <a:t>Managing</a:t>
            </a:r>
            <a:r>
              <a:rPr lang="it-IT" sz="3200" dirty="0" smtClean="0"/>
              <a:t> </a:t>
            </a:r>
            <a:r>
              <a:rPr lang="it-IT" sz="3200" dirty="0" err="1" smtClean="0"/>
              <a:t>Sessions</a:t>
            </a:r>
            <a:r>
              <a:rPr lang="it-IT" sz="3200" dirty="0" smtClean="0"/>
              <a:t> </a:t>
            </a:r>
            <a:r>
              <a:rPr lang="it-IT" sz="3200" dirty="0" err="1" smtClean="0"/>
              <a:t>with</a:t>
            </a:r>
            <a:r>
              <a:rPr lang="it-IT" sz="3200" dirty="0" smtClean="0"/>
              <a:t> </a:t>
            </a:r>
            <a:r>
              <a:rPr lang="it-IT" sz="3200" dirty="0" err="1" smtClean="0"/>
              <a:t>Cookies</a:t>
            </a:r>
            <a:r>
              <a:rPr lang="it-IT" sz="3200" dirty="0" smtClean="0"/>
              <a:t/>
            </a:r>
            <a:br>
              <a:rPr lang="it-IT" sz="3200" dirty="0" smtClean="0"/>
            </a:br>
            <a:r>
              <a:rPr lang="it-IT" sz="2000" dirty="0" err="1" smtClean="0"/>
              <a:t>Example</a:t>
            </a:r>
            <a:endParaRPr lang="it-IT" sz="2000" dirty="0" smtClean="0"/>
          </a:p>
        </p:txBody>
      </p:sp>
      <p:sp>
        <p:nvSpPr>
          <p:cNvPr id="25604" name="Rectangle 3"/>
          <p:cNvSpPr>
            <a:spLocks noGrp="1" noChangeArrowheads="1"/>
          </p:cNvSpPr>
          <p:nvPr>
            <p:ph type="body" idx="1"/>
          </p:nvPr>
        </p:nvSpPr>
        <p:spPr>
          <a:xfrm>
            <a:off x="6201569" y="1557338"/>
            <a:ext cx="3510095" cy="4953000"/>
          </a:xfrm>
        </p:spPr>
        <p:txBody>
          <a:bodyPr/>
          <a:lstStyle/>
          <a:p>
            <a:r>
              <a:rPr lang="en-US" sz="2000" dirty="0" smtClean="0"/>
              <a:t>This simple </a:t>
            </a:r>
            <a:r>
              <a:rPr lang="en-US" sz="2000" dirty="0" err="1" smtClean="0"/>
              <a:t>servlet</a:t>
            </a:r>
            <a:r>
              <a:rPr lang="en-US" sz="2000" dirty="0" smtClean="0"/>
              <a:t> shows how to save in the session the value of the "username" parameter taken from the request (probably from a form). </a:t>
            </a:r>
          </a:p>
          <a:p>
            <a:r>
              <a:rPr lang="en-US" sz="2000" dirty="0" smtClean="0"/>
              <a:t>This is a typical operation performed at the end of a login process, to keep track of the user associated to the current session. </a:t>
            </a:r>
          </a:p>
          <a:p>
            <a:pPr>
              <a:buNone/>
            </a:pPr>
            <a:endParaRPr lang="en-US" sz="2000" dirty="0"/>
          </a:p>
        </p:txBody>
      </p:sp>
      <p:sp>
        <p:nvSpPr>
          <p:cNvPr id="25605" name="Rectangle 4"/>
          <p:cNvSpPr>
            <a:spLocks noChangeArrowheads="1"/>
          </p:cNvSpPr>
          <p:nvPr/>
        </p:nvSpPr>
        <p:spPr bwMode="auto">
          <a:xfrm>
            <a:off x="350837" y="1557338"/>
            <a:ext cx="5771621" cy="4895850"/>
          </a:xfrm>
          <a:prstGeom prst="rect">
            <a:avLst/>
          </a:prstGeom>
          <a:solidFill>
            <a:srgbClr val="EBFFFF"/>
          </a:solidFill>
          <a:ln w="12700">
            <a:solidFill>
              <a:schemeClr val="tx1"/>
            </a:solidFill>
            <a:miter lim="800000"/>
            <a:headEnd/>
            <a:tailEnd/>
          </a:ln>
        </p:spPr>
        <p:txBody>
          <a:bodyPr lIns="92075" tIns="46038" rIns="92075" bIns="46038"/>
          <a:lstStyle/>
          <a:p>
            <a:pPr marL="93663" indent="-93663">
              <a:spcBef>
                <a:spcPct val="20000"/>
              </a:spcBef>
              <a:buClr>
                <a:schemeClr val="hlink"/>
              </a:buClr>
              <a:buSzPct val="65000"/>
              <a:buFont typeface="Monotype Sorts" pitchFamily="2" charset="2"/>
              <a:buNone/>
            </a:pPr>
            <a:r>
              <a:rPr kumimoji="1" lang="it-IT" sz="1200">
                <a:solidFill>
                  <a:srgbClr val="000000"/>
                </a:solidFill>
                <a:latin typeface="Verdana" pitchFamily="34" charset="0"/>
              </a:rPr>
              <a:t>package org.iw.project;</a:t>
            </a:r>
          </a:p>
          <a:p>
            <a:pPr marL="93663" indent="-93663">
              <a:spcBef>
                <a:spcPct val="20000"/>
              </a:spcBef>
              <a:buClr>
                <a:schemeClr val="hlink"/>
              </a:buClr>
              <a:buSzPct val="65000"/>
              <a:buFont typeface="Monotype Sorts" pitchFamily="2" charset="2"/>
              <a:buNone/>
            </a:pPr>
            <a:endParaRPr kumimoji="1" lang="it-IT" sz="1200">
              <a:solidFill>
                <a:srgbClr val="000000"/>
              </a:solidFill>
              <a:latin typeface="Verdana" pitchFamily="34" charset="0"/>
            </a:endParaRPr>
          </a:p>
          <a:p>
            <a:pPr marL="93663" indent="-93663">
              <a:spcBef>
                <a:spcPct val="20000"/>
              </a:spcBef>
              <a:buClr>
                <a:schemeClr val="hlink"/>
              </a:buClr>
              <a:buSzPct val="65000"/>
              <a:buFont typeface="Monotype Sorts" pitchFamily="2" charset="2"/>
              <a:buNone/>
            </a:pPr>
            <a:r>
              <a:rPr kumimoji="1" lang="it-IT" sz="1200">
                <a:solidFill>
                  <a:srgbClr val="000000"/>
                </a:solidFill>
                <a:latin typeface="Verdana" pitchFamily="34" charset="0"/>
              </a:rPr>
              <a:t>import javax.servlet.*;</a:t>
            </a:r>
          </a:p>
          <a:p>
            <a:pPr marL="93663" indent="-93663">
              <a:spcBef>
                <a:spcPct val="20000"/>
              </a:spcBef>
              <a:buClr>
                <a:schemeClr val="hlink"/>
              </a:buClr>
              <a:buSzPct val="65000"/>
              <a:buFont typeface="Monotype Sorts" pitchFamily="2" charset="2"/>
              <a:buNone/>
            </a:pPr>
            <a:r>
              <a:rPr kumimoji="1" lang="it-IT" sz="1200">
                <a:solidFill>
                  <a:srgbClr val="000000"/>
                </a:solidFill>
                <a:latin typeface="Verdana" pitchFamily="34" charset="0"/>
              </a:rPr>
              <a:t>import javax.servlet.http.*;</a:t>
            </a:r>
          </a:p>
          <a:p>
            <a:pPr marL="93663" indent="-93663">
              <a:spcBef>
                <a:spcPct val="20000"/>
              </a:spcBef>
              <a:buClr>
                <a:schemeClr val="hlink"/>
              </a:buClr>
              <a:buSzPct val="65000"/>
              <a:buFont typeface="Monotype Sorts" pitchFamily="2" charset="2"/>
              <a:buNone/>
            </a:pPr>
            <a:r>
              <a:rPr kumimoji="1" lang="it-IT" sz="1200">
                <a:solidFill>
                  <a:srgbClr val="000000"/>
                </a:solidFill>
                <a:latin typeface="Verdana" pitchFamily="34" charset="0"/>
              </a:rPr>
              <a:t>import java.io.*;</a:t>
            </a:r>
          </a:p>
          <a:p>
            <a:pPr marL="93663" indent="-93663">
              <a:spcBef>
                <a:spcPct val="20000"/>
              </a:spcBef>
              <a:buClr>
                <a:schemeClr val="hlink"/>
              </a:buClr>
              <a:buSzPct val="65000"/>
              <a:buFont typeface="Monotype Sorts" pitchFamily="2" charset="2"/>
              <a:buNone/>
            </a:pPr>
            <a:endParaRPr kumimoji="1" lang="it-IT" sz="1200">
              <a:solidFill>
                <a:srgbClr val="000000"/>
              </a:solidFill>
              <a:latin typeface="Verdana" pitchFamily="34" charset="0"/>
            </a:endParaRPr>
          </a:p>
          <a:p>
            <a:pPr marL="93663" indent="-93663">
              <a:spcBef>
                <a:spcPct val="20000"/>
              </a:spcBef>
              <a:buClr>
                <a:schemeClr val="hlink"/>
              </a:buClr>
              <a:buSzPct val="65000"/>
              <a:buFont typeface="Monotype Sorts" pitchFamily="2" charset="2"/>
              <a:buNone/>
            </a:pPr>
            <a:r>
              <a:rPr kumimoji="1" lang="it-IT" sz="1200">
                <a:solidFill>
                  <a:srgbClr val="000000"/>
                </a:solidFill>
                <a:latin typeface="Verdana" pitchFamily="34" charset="0"/>
              </a:rPr>
              <a:t>public class class1 extends HttpServlet {</a:t>
            </a:r>
          </a:p>
          <a:p>
            <a:pPr marL="93663" indent="-93663">
              <a:spcBef>
                <a:spcPct val="20000"/>
              </a:spcBef>
              <a:buClr>
                <a:schemeClr val="hlink"/>
              </a:buClr>
              <a:buSzPct val="65000"/>
              <a:buFont typeface="Monotype Sorts" pitchFamily="2" charset="2"/>
              <a:buNone/>
            </a:pPr>
            <a:r>
              <a:rPr kumimoji="1" lang="it-IT" sz="1200">
                <a:solidFill>
                  <a:srgbClr val="000000"/>
                </a:solidFill>
                <a:latin typeface="Verdana" pitchFamily="34" charset="0"/>
              </a:rPr>
              <a:t>	//…</a:t>
            </a:r>
          </a:p>
          <a:p>
            <a:pPr marL="93663" indent="-93663">
              <a:spcBef>
                <a:spcPct val="20000"/>
              </a:spcBef>
              <a:buClr>
                <a:schemeClr val="hlink"/>
              </a:buClr>
              <a:buSzPct val="65000"/>
              <a:buFont typeface="Monotype Sorts" pitchFamily="2" charset="2"/>
              <a:buNone/>
            </a:pPr>
            <a:r>
              <a:rPr kumimoji="1" lang="it-IT" sz="1200">
                <a:solidFill>
                  <a:srgbClr val="000000"/>
                </a:solidFill>
                <a:latin typeface="Verdana" pitchFamily="34" charset="0"/>
              </a:rPr>
              <a:t>	public void doGet(HttpServletRequest in, HttpServletResponse out) {</a:t>
            </a:r>
          </a:p>
          <a:p>
            <a:pPr marL="93663" indent="-93663">
              <a:spcBef>
                <a:spcPct val="20000"/>
              </a:spcBef>
              <a:buClr>
                <a:schemeClr val="hlink"/>
              </a:buClr>
              <a:buSzPct val="65000"/>
              <a:buFont typeface="Monotype Sorts" pitchFamily="2" charset="2"/>
              <a:buNone/>
            </a:pPr>
            <a:r>
              <a:rPr kumimoji="1" lang="it-IT" sz="1200">
                <a:solidFill>
                  <a:srgbClr val="000000"/>
                </a:solidFill>
                <a:latin typeface="Verdana" pitchFamily="34" charset="0"/>
              </a:rPr>
              <a:t>	  </a:t>
            </a:r>
            <a:r>
              <a:rPr kumimoji="1" lang="it-IT" sz="1200" b="1">
                <a:solidFill>
                  <a:srgbClr val="000000"/>
                </a:solidFill>
                <a:latin typeface="Verdana" pitchFamily="34" charset="0"/>
              </a:rPr>
              <a:t>HttpSession s = in.getSession(true);</a:t>
            </a:r>
          </a:p>
          <a:p>
            <a:pPr marL="93663" indent="-93663">
              <a:spcBef>
                <a:spcPct val="20000"/>
              </a:spcBef>
              <a:buClr>
                <a:schemeClr val="hlink"/>
              </a:buClr>
              <a:buSzPct val="65000"/>
              <a:buFont typeface="Monotype Sorts" pitchFamily="2" charset="2"/>
              <a:buNone/>
            </a:pPr>
            <a:r>
              <a:rPr kumimoji="1" lang="it-IT" sz="1200" b="1">
                <a:solidFill>
                  <a:srgbClr val="000000"/>
                </a:solidFill>
                <a:latin typeface="Verdana" pitchFamily="34" charset="0"/>
              </a:rPr>
              <a:t>	  s.setAttribute("user", in.getParameter("username"));</a:t>
            </a:r>
          </a:p>
          <a:p>
            <a:pPr marL="93663" indent="-93663">
              <a:spcBef>
                <a:spcPct val="20000"/>
              </a:spcBef>
              <a:buClr>
                <a:schemeClr val="hlink"/>
              </a:buClr>
              <a:buSzPct val="65000"/>
              <a:buFont typeface="Monotype Sorts" pitchFamily="2" charset="2"/>
              <a:buNone/>
            </a:pPr>
            <a:r>
              <a:rPr kumimoji="1" lang="it-IT" sz="1200">
                <a:solidFill>
                  <a:srgbClr val="000000"/>
                </a:solidFill>
                <a:latin typeface="Verdana" pitchFamily="34" charset="0"/>
              </a:rPr>
              <a:t>	}</a:t>
            </a:r>
          </a:p>
          <a:p>
            <a:pPr marL="93663" indent="-93663">
              <a:spcBef>
                <a:spcPct val="20000"/>
              </a:spcBef>
              <a:buClr>
                <a:schemeClr val="hlink"/>
              </a:buClr>
              <a:buSzPct val="65000"/>
              <a:buFont typeface="Monotype Sorts" pitchFamily="2" charset="2"/>
              <a:buNone/>
            </a:pPr>
            <a:r>
              <a:rPr kumimoji="1" lang="it-IT" sz="1200">
                <a:solidFill>
                  <a:srgbClr val="000000"/>
                </a:solidFill>
                <a:latin typeface="Verdana" pitchFamily="34" charset="0"/>
              </a:rPr>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piè di pagina 5"/>
          <p:cNvSpPr>
            <a:spLocks noGrp="1"/>
          </p:cNvSpPr>
          <p:nvPr>
            <p:ph type="ftr" sz="quarter" idx="12"/>
          </p:nvPr>
        </p:nvSpPr>
        <p:spPr/>
        <p:txBody>
          <a:bodyPr/>
          <a:lstStyle/>
          <a:p>
            <a:pPr>
              <a:defRPr/>
            </a:pPr>
            <a:r>
              <a:rPr lang="it-IT"/>
              <a:t>Java Servlets</a:t>
            </a:r>
          </a:p>
        </p:txBody>
      </p:sp>
      <p:sp>
        <p:nvSpPr>
          <p:cNvPr id="26627" name="Rectangle 2"/>
          <p:cNvSpPr>
            <a:spLocks noGrp="1" noChangeArrowheads="1"/>
          </p:cNvSpPr>
          <p:nvPr>
            <p:ph type="title"/>
          </p:nvPr>
        </p:nvSpPr>
        <p:spPr/>
        <p:txBody>
          <a:bodyPr/>
          <a:lstStyle/>
          <a:p>
            <a:pPr eaLnBrk="1" hangingPunct="1"/>
            <a:r>
              <a:rPr lang="it-IT" dirty="0" err="1" smtClean="0"/>
              <a:t>Managing</a:t>
            </a:r>
            <a:r>
              <a:rPr lang="it-IT" dirty="0" smtClean="0"/>
              <a:t> </a:t>
            </a:r>
            <a:r>
              <a:rPr lang="it-IT" dirty="0" err="1" smtClean="0"/>
              <a:t>Sessions</a:t>
            </a:r>
            <a:r>
              <a:rPr lang="it-IT" dirty="0" smtClean="0"/>
              <a:t> </a:t>
            </a:r>
            <a:r>
              <a:rPr lang="it-IT" dirty="0" err="1" smtClean="0"/>
              <a:t>with</a:t>
            </a:r>
            <a:r>
              <a:rPr lang="it-IT" dirty="0" smtClean="0"/>
              <a:t> </a:t>
            </a:r>
            <a:r>
              <a:rPr lang="it-IT" dirty="0" err="1" smtClean="0"/>
              <a:t>URLs</a:t>
            </a:r>
            <a:endParaRPr lang="it-IT" dirty="0" smtClean="0"/>
          </a:p>
        </p:txBody>
      </p:sp>
      <p:sp>
        <p:nvSpPr>
          <p:cNvPr id="26628" name="Rectangle 3"/>
          <p:cNvSpPr>
            <a:spLocks noGrp="1" noChangeArrowheads="1"/>
          </p:cNvSpPr>
          <p:nvPr>
            <p:ph type="body" idx="1"/>
          </p:nvPr>
        </p:nvSpPr>
        <p:spPr/>
        <p:txBody>
          <a:bodyPr/>
          <a:lstStyle/>
          <a:p>
            <a:r>
              <a:rPr lang="en-US" sz="2400" dirty="0" err="1" smtClean="0"/>
              <a:t>Servlets</a:t>
            </a:r>
            <a:r>
              <a:rPr lang="en-US" sz="2400" dirty="0" smtClean="0"/>
              <a:t> also have a semi-automated system to manage sessions via URL rewriting. </a:t>
            </a:r>
          </a:p>
          <a:p>
            <a:r>
              <a:rPr lang="en-US" sz="2400" dirty="0" smtClean="0"/>
              <a:t>In practice, in addition to the session management/creation/use code described in the previous slides, all you need is to transform any </a:t>
            </a:r>
            <a:r>
              <a:rPr lang="en-US" sz="2400" dirty="0" err="1" smtClean="0"/>
              <a:t>url</a:t>
            </a:r>
            <a:r>
              <a:rPr lang="en-US" sz="2400" dirty="0" smtClean="0"/>
              <a:t> that points to a resource in the same application using the method </a:t>
            </a:r>
            <a:r>
              <a:rPr lang="en-US" sz="2400" i="1" dirty="0" err="1" smtClean="0"/>
              <a:t>encodeUrl</a:t>
            </a:r>
            <a:r>
              <a:rPr lang="en-US" sz="2400" i="1" dirty="0" smtClean="0"/>
              <a:t>(String)</a:t>
            </a:r>
            <a:r>
              <a:rPr lang="en-US" sz="2400" dirty="0" smtClean="0"/>
              <a:t> of the object </a:t>
            </a:r>
            <a:r>
              <a:rPr lang="en-US" sz="2400" b="1" dirty="0" err="1" smtClean="0"/>
              <a:t>HttpServletResponse</a:t>
            </a:r>
            <a:r>
              <a:rPr lang="en-US" sz="2400" b="1" dirty="0" smtClean="0"/>
              <a:t>.</a:t>
            </a:r>
            <a:r>
              <a:rPr lang="en-US" sz="2400" dirty="0" smtClean="0"/>
              <a:t> </a:t>
            </a:r>
          </a:p>
          <a:p>
            <a:r>
              <a:rPr lang="en-US" sz="2400" dirty="0" smtClean="0"/>
              <a:t>The method </a:t>
            </a:r>
            <a:r>
              <a:rPr lang="en-US" sz="2400" dirty="0" err="1" smtClean="0"/>
              <a:t>encodeURL</a:t>
            </a:r>
            <a:r>
              <a:rPr lang="en-US" sz="2400" dirty="0" smtClean="0"/>
              <a:t> determines whether you must put the session identifier in the URL: if cookies are available, the URL is not altered. </a:t>
            </a:r>
            <a:endParaRPr 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piè di pagina 5"/>
          <p:cNvSpPr>
            <a:spLocks noGrp="1"/>
          </p:cNvSpPr>
          <p:nvPr>
            <p:ph type="ftr" sz="quarter" idx="12"/>
          </p:nvPr>
        </p:nvSpPr>
        <p:spPr/>
        <p:txBody>
          <a:bodyPr/>
          <a:lstStyle/>
          <a:p>
            <a:pPr>
              <a:defRPr/>
            </a:pPr>
            <a:r>
              <a:rPr lang="it-IT"/>
              <a:t>Java Servlets</a:t>
            </a:r>
          </a:p>
        </p:txBody>
      </p:sp>
      <p:sp>
        <p:nvSpPr>
          <p:cNvPr id="27651" name="Rectangle 2"/>
          <p:cNvSpPr>
            <a:spLocks noGrp="1" noChangeArrowheads="1"/>
          </p:cNvSpPr>
          <p:nvPr>
            <p:ph type="title"/>
          </p:nvPr>
        </p:nvSpPr>
        <p:spPr/>
        <p:txBody>
          <a:bodyPr/>
          <a:lstStyle/>
          <a:p>
            <a:pPr eaLnBrk="1" hangingPunct="1"/>
            <a:r>
              <a:rPr lang="it-IT" sz="3200" dirty="0" err="1" smtClean="0"/>
              <a:t>Managing</a:t>
            </a:r>
            <a:r>
              <a:rPr lang="it-IT" sz="3200" dirty="0" smtClean="0"/>
              <a:t> </a:t>
            </a:r>
            <a:r>
              <a:rPr lang="it-IT" sz="3200" dirty="0" err="1" smtClean="0"/>
              <a:t>Sessions</a:t>
            </a:r>
            <a:r>
              <a:rPr lang="it-IT" sz="3200" dirty="0" smtClean="0"/>
              <a:t> </a:t>
            </a:r>
            <a:r>
              <a:rPr lang="it-IT" sz="3200" dirty="0" err="1" smtClean="0"/>
              <a:t>with</a:t>
            </a:r>
            <a:r>
              <a:rPr lang="it-IT" sz="3200" dirty="0" smtClean="0"/>
              <a:t> </a:t>
            </a:r>
            <a:r>
              <a:rPr lang="it-IT" sz="3200" dirty="0" err="1" smtClean="0"/>
              <a:t>URLs</a:t>
            </a:r>
            <a:r>
              <a:rPr lang="it-IT" sz="3200" dirty="0" smtClean="0"/>
              <a:t/>
            </a:r>
            <a:br>
              <a:rPr lang="it-IT" sz="3200" dirty="0" smtClean="0"/>
            </a:br>
            <a:r>
              <a:rPr lang="it-IT" sz="2000" dirty="0" err="1" smtClean="0"/>
              <a:t>Example</a:t>
            </a:r>
            <a:endParaRPr lang="it-IT" sz="2000" dirty="0" smtClean="0"/>
          </a:p>
        </p:txBody>
      </p:sp>
      <p:sp>
        <p:nvSpPr>
          <p:cNvPr id="27652" name="Rectangle 3"/>
          <p:cNvSpPr>
            <a:spLocks noGrp="1" noChangeArrowheads="1"/>
          </p:cNvSpPr>
          <p:nvPr>
            <p:ph type="body" idx="1"/>
          </p:nvPr>
        </p:nvSpPr>
        <p:spPr>
          <a:xfrm>
            <a:off x="5733785" y="1557338"/>
            <a:ext cx="3977879" cy="4953000"/>
          </a:xfrm>
        </p:spPr>
        <p:txBody>
          <a:bodyPr/>
          <a:lstStyle/>
          <a:p>
            <a:r>
              <a:rPr lang="en-US" sz="2000" dirty="0" smtClean="0"/>
              <a:t>In this example, a session is created (if necessary) and the current </a:t>
            </a:r>
            <a:r>
              <a:rPr lang="en-US" sz="2000" dirty="0" err="1" smtClean="0"/>
              <a:t>servlet's</a:t>
            </a:r>
            <a:r>
              <a:rPr lang="en-US" sz="2000" dirty="0" smtClean="0"/>
              <a:t> URL, rewritten by </a:t>
            </a:r>
            <a:r>
              <a:rPr lang="en-US" sz="2000" b="1" dirty="0" err="1" smtClean="0"/>
              <a:t>encodeURL</a:t>
            </a:r>
            <a:r>
              <a:rPr lang="en-US" sz="2000" dirty="0" smtClean="0"/>
              <a:t> to include the session identifier, is printed  on the page.</a:t>
            </a:r>
          </a:p>
          <a:p>
            <a:r>
              <a:rPr lang="en-US" sz="2000" i="1" dirty="0" smtClean="0"/>
              <a:t>If the browser supports cookies, the URL will not change.</a:t>
            </a:r>
            <a:r>
              <a:rPr lang="en-US" sz="2000" dirty="0" smtClean="0"/>
              <a:t> </a:t>
            </a:r>
          </a:p>
        </p:txBody>
      </p:sp>
      <p:sp>
        <p:nvSpPr>
          <p:cNvPr id="27653" name="Rectangle 5"/>
          <p:cNvSpPr>
            <a:spLocks noChangeArrowheads="1"/>
          </p:cNvSpPr>
          <p:nvPr/>
        </p:nvSpPr>
        <p:spPr bwMode="auto">
          <a:xfrm>
            <a:off x="350838" y="1557338"/>
            <a:ext cx="5226447" cy="4895850"/>
          </a:xfrm>
          <a:prstGeom prst="rect">
            <a:avLst/>
          </a:prstGeom>
          <a:solidFill>
            <a:srgbClr val="EBFFFF"/>
          </a:solidFill>
          <a:ln w="12700">
            <a:solidFill>
              <a:schemeClr val="tx1"/>
            </a:solidFill>
            <a:miter lim="800000"/>
            <a:headEnd/>
            <a:tailEnd/>
          </a:ln>
        </p:spPr>
        <p:txBody>
          <a:bodyPr lIns="92075" tIns="46038" rIns="92075" bIns="46038"/>
          <a:lstStyle/>
          <a:p>
            <a:pPr marL="93663" indent="-93663">
              <a:spcBef>
                <a:spcPct val="20000"/>
              </a:spcBef>
              <a:buClr>
                <a:schemeClr val="hlink"/>
              </a:buClr>
              <a:buSzPct val="65000"/>
              <a:buFont typeface="Monotype Sorts" pitchFamily="2" charset="2"/>
              <a:buNone/>
            </a:pPr>
            <a:r>
              <a:rPr kumimoji="1" lang="it-IT" sz="1200">
                <a:solidFill>
                  <a:srgbClr val="000000"/>
                </a:solidFill>
                <a:latin typeface="Verdana" pitchFamily="34" charset="0"/>
              </a:rPr>
              <a:t>package org.iw.project;</a:t>
            </a:r>
          </a:p>
          <a:p>
            <a:pPr marL="93663" indent="-93663">
              <a:spcBef>
                <a:spcPct val="20000"/>
              </a:spcBef>
              <a:buClr>
                <a:schemeClr val="hlink"/>
              </a:buClr>
              <a:buSzPct val="65000"/>
              <a:buFont typeface="Monotype Sorts" pitchFamily="2" charset="2"/>
              <a:buNone/>
            </a:pPr>
            <a:endParaRPr kumimoji="1" lang="it-IT" sz="1200">
              <a:solidFill>
                <a:srgbClr val="000000"/>
              </a:solidFill>
              <a:latin typeface="Verdana" pitchFamily="34" charset="0"/>
            </a:endParaRPr>
          </a:p>
          <a:p>
            <a:pPr marL="93663" indent="-93663">
              <a:spcBef>
                <a:spcPct val="20000"/>
              </a:spcBef>
              <a:buClr>
                <a:schemeClr val="hlink"/>
              </a:buClr>
              <a:buSzPct val="65000"/>
              <a:buFont typeface="Monotype Sorts" pitchFamily="2" charset="2"/>
              <a:buNone/>
            </a:pPr>
            <a:r>
              <a:rPr kumimoji="1" lang="it-IT" sz="1200">
                <a:solidFill>
                  <a:srgbClr val="000000"/>
                </a:solidFill>
                <a:latin typeface="Verdana" pitchFamily="34" charset="0"/>
              </a:rPr>
              <a:t>import javax.servlet.*;</a:t>
            </a:r>
          </a:p>
          <a:p>
            <a:pPr marL="93663" indent="-93663">
              <a:spcBef>
                <a:spcPct val="20000"/>
              </a:spcBef>
              <a:buClr>
                <a:schemeClr val="hlink"/>
              </a:buClr>
              <a:buSzPct val="65000"/>
              <a:buFont typeface="Monotype Sorts" pitchFamily="2" charset="2"/>
              <a:buNone/>
            </a:pPr>
            <a:r>
              <a:rPr kumimoji="1" lang="it-IT" sz="1200">
                <a:solidFill>
                  <a:srgbClr val="000000"/>
                </a:solidFill>
                <a:latin typeface="Verdana" pitchFamily="34" charset="0"/>
              </a:rPr>
              <a:t>import javax.servlet.http.*;</a:t>
            </a:r>
          </a:p>
          <a:p>
            <a:pPr marL="93663" indent="-93663">
              <a:spcBef>
                <a:spcPct val="20000"/>
              </a:spcBef>
              <a:buClr>
                <a:schemeClr val="hlink"/>
              </a:buClr>
              <a:buSzPct val="65000"/>
              <a:buFont typeface="Monotype Sorts" pitchFamily="2" charset="2"/>
              <a:buNone/>
            </a:pPr>
            <a:r>
              <a:rPr kumimoji="1" lang="it-IT" sz="1200">
                <a:solidFill>
                  <a:srgbClr val="000000"/>
                </a:solidFill>
                <a:latin typeface="Verdana" pitchFamily="34" charset="0"/>
              </a:rPr>
              <a:t>import java.io.*;</a:t>
            </a:r>
          </a:p>
          <a:p>
            <a:pPr marL="93663" indent="-93663">
              <a:spcBef>
                <a:spcPct val="20000"/>
              </a:spcBef>
              <a:buClr>
                <a:schemeClr val="hlink"/>
              </a:buClr>
              <a:buSzPct val="65000"/>
              <a:buFont typeface="Monotype Sorts" pitchFamily="2" charset="2"/>
              <a:buNone/>
            </a:pPr>
            <a:r>
              <a:rPr kumimoji="1" lang="it-IT" sz="1200">
                <a:solidFill>
                  <a:srgbClr val="000000"/>
                </a:solidFill>
                <a:latin typeface="Verdana" pitchFamily="34" charset="0"/>
              </a:rPr>
              <a:t>I</a:t>
            </a:r>
          </a:p>
          <a:p>
            <a:pPr marL="93663" indent="-93663">
              <a:spcBef>
                <a:spcPct val="20000"/>
              </a:spcBef>
              <a:buClr>
                <a:schemeClr val="hlink"/>
              </a:buClr>
              <a:buSzPct val="65000"/>
              <a:buFont typeface="Monotype Sorts" pitchFamily="2" charset="2"/>
              <a:buNone/>
            </a:pPr>
            <a:r>
              <a:rPr kumimoji="1" lang="it-IT" sz="1200">
                <a:solidFill>
                  <a:srgbClr val="000000"/>
                </a:solidFill>
                <a:latin typeface="Verdana" pitchFamily="34" charset="0"/>
              </a:rPr>
              <a:t>public class class1 extends HttpServlet {</a:t>
            </a:r>
          </a:p>
          <a:p>
            <a:pPr marL="93663" indent="-93663">
              <a:spcBef>
                <a:spcPct val="20000"/>
              </a:spcBef>
              <a:buClr>
                <a:schemeClr val="hlink"/>
              </a:buClr>
              <a:buSzPct val="65000"/>
              <a:buFont typeface="Monotype Sorts" pitchFamily="2" charset="2"/>
              <a:buNone/>
            </a:pPr>
            <a:r>
              <a:rPr kumimoji="1" lang="it-IT" sz="1200">
                <a:solidFill>
                  <a:srgbClr val="000000"/>
                </a:solidFill>
                <a:latin typeface="Verdana" pitchFamily="34" charset="0"/>
              </a:rPr>
              <a:t>	//…</a:t>
            </a:r>
          </a:p>
          <a:p>
            <a:pPr marL="93663" indent="-93663">
              <a:spcBef>
                <a:spcPct val="20000"/>
              </a:spcBef>
              <a:buClr>
                <a:schemeClr val="hlink"/>
              </a:buClr>
              <a:buSzPct val="65000"/>
              <a:buFont typeface="Monotype Sorts" pitchFamily="2" charset="2"/>
              <a:buNone/>
            </a:pPr>
            <a:r>
              <a:rPr kumimoji="1" lang="it-IT" sz="1200">
                <a:solidFill>
                  <a:srgbClr val="000000"/>
                </a:solidFill>
                <a:latin typeface="Verdana" pitchFamily="34" charset="0"/>
              </a:rPr>
              <a:t>	public void doGet(HttpServletRequest in, HttpServletResponse out) {</a:t>
            </a:r>
          </a:p>
          <a:p>
            <a:pPr marL="93663" indent="-93663">
              <a:spcBef>
                <a:spcPct val="20000"/>
              </a:spcBef>
              <a:buClr>
                <a:schemeClr val="hlink"/>
              </a:buClr>
              <a:buSzPct val="65000"/>
              <a:buFont typeface="Monotype Sorts" pitchFamily="2" charset="2"/>
              <a:buNone/>
            </a:pPr>
            <a:r>
              <a:rPr kumimoji="1" lang="it-IT" sz="1200">
                <a:solidFill>
                  <a:srgbClr val="000000"/>
                </a:solidFill>
                <a:latin typeface="Verdana" pitchFamily="34" charset="0"/>
              </a:rPr>
              <a:t>	  </a:t>
            </a:r>
            <a:r>
              <a:rPr kumimoji="1" lang="it-IT" sz="1200" b="1">
                <a:solidFill>
                  <a:srgbClr val="000000"/>
                </a:solidFill>
                <a:latin typeface="Verdana" pitchFamily="34" charset="0"/>
              </a:rPr>
              <a:t>HttpSession s = in.getSession(true);</a:t>
            </a:r>
          </a:p>
          <a:p>
            <a:pPr marL="93663" indent="-93663">
              <a:spcBef>
                <a:spcPct val="20000"/>
              </a:spcBef>
              <a:buClr>
                <a:schemeClr val="hlink"/>
              </a:buClr>
              <a:buSzPct val="65000"/>
              <a:buFont typeface="Monotype Sorts" pitchFamily="2" charset="2"/>
              <a:buNone/>
            </a:pPr>
            <a:r>
              <a:rPr kumimoji="1" lang="it-IT" sz="1200">
                <a:solidFill>
                  <a:srgbClr val="000000"/>
                </a:solidFill>
                <a:latin typeface="Verdana" pitchFamily="34" charset="0"/>
              </a:rPr>
              <a:t>	  try {</a:t>
            </a:r>
          </a:p>
          <a:p>
            <a:pPr marL="93663" indent="-93663">
              <a:spcBef>
                <a:spcPct val="20000"/>
              </a:spcBef>
              <a:buClr>
                <a:schemeClr val="hlink"/>
              </a:buClr>
              <a:buSzPct val="65000"/>
              <a:buFont typeface="Monotype Sorts" pitchFamily="2" charset="2"/>
              <a:buNone/>
            </a:pPr>
            <a:r>
              <a:rPr kumimoji="1" lang="it-IT" sz="1200">
                <a:solidFill>
                  <a:srgbClr val="000000"/>
                </a:solidFill>
                <a:latin typeface="Verdana" pitchFamily="34" charset="0"/>
              </a:rPr>
              <a:t>	    Writer w = out.getWriter();</a:t>
            </a:r>
          </a:p>
          <a:p>
            <a:pPr marL="93663" indent="-93663">
              <a:spcBef>
                <a:spcPct val="20000"/>
              </a:spcBef>
              <a:buClr>
                <a:schemeClr val="hlink"/>
              </a:buClr>
              <a:buSzPct val="65000"/>
              <a:buFont typeface="Monotype Sorts" pitchFamily="2" charset="2"/>
              <a:buNone/>
            </a:pPr>
            <a:r>
              <a:rPr kumimoji="1" lang="it-IT" sz="1200">
                <a:solidFill>
                  <a:srgbClr val="000000"/>
                </a:solidFill>
                <a:latin typeface="Verdana" pitchFamily="34" charset="0"/>
              </a:rPr>
              <a:t>	    w.write(</a:t>
            </a:r>
            <a:r>
              <a:rPr kumimoji="1" lang="it-IT" sz="1200" b="1">
                <a:solidFill>
                  <a:srgbClr val="000000"/>
                </a:solidFill>
                <a:latin typeface="Verdana" pitchFamily="34" charset="0"/>
              </a:rPr>
              <a:t>out.encodeUrl(in.getServletPath())</a:t>
            </a:r>
            <a:r>
              <a:rPr kumimoji="1" lang="it-IT" sz="1200">
                <a:solidFill>
                  <a:srgbClr val="000000"/>
                </a:solidFill>
                <a:latin typeface="Verdana" pitchFamily="34" charset="0"/>
              </a:rPr>
              <a:t>);</a:t>
            </a:r>
          </a:p>
          <a:p>
            <a:pPr marL="93663" indent="-93663">
              <a:spcBef>
                <a:spcPct val="20000"/>
              </a:spcBef>
              <a:buClr>
                <a:schemeClr val="hlink"/>
              </a:buClr>
              <a:buSzPct val="65000"/>
              <a:buFont typeface="Monotype Sorts" pitchFamily="2" charset="2"/>
              <a:buNone/>
            </a:pPr>
            <a:r>
              <a:rPr kumimoji="1" lang="it-IT" sz="1200">
                <a:solidFill>
                  <a:srgbClr val="000000"/>
                </a:solidFill>
                <a:latin typeface="Verdana" pitchFamily="34" charset="0"/>
              </a:rPr>
              <a:t>	  } catch(Exception e) {</a:t>
            </a:r>
          </a:p>
          <a:p>
            <a:pPr marL="93663" indent="-93663">
              <a:spcBef>
                <a:spcPct val="20000"/>
              </a:spcBef>
              <a:buClr>
                <a:schemeClr val="hlink"/>
              </a:buClr>
              <a:buSzPct val="65000"/>
              <a:buFont typeface="Monotype Sorts" pitchFamily="2" charset="2"/>
              <a:buNone/>
            </a:pPr>
            <a:r>
              <a:rPr kumimoji="1" lang="it-IT" sz="1200">
                <a:solidFill>
                  <a:srgbClr val="000000"/>
                </a:solidFill>
                <a:latin typeface="Verdana" pitchFamily="34" charset="0"/>
              </a:rPr>
              <a:t>	    e.printStackTrace();</a:t>
            </a:r>
          </a:p>
          <a:p>
            <a:pPr marL="93663" indent="-93663">
              <a:spcBef>
                <a:spcPct val="20000"/>
              </a:spcBef>
              <a:buClr>
                <a:schemeClr val="hlink"/>
              </a:buClr>
              <a:buSzPct val="65000"/>
              <a:buFont typeface="Monotype Sorts" pitchFamily="2" charset="2"/>
              <a:buNone/>
            </a:pPr>
            <a:r>
              <a:rPr kumimoji="1" lang="it-IT" sz="1200">
                <a:solidFill>
                  <a:srgbClr val="000000"/>
                </a:solidFill>
                <a:latin typeface="Verdana" pitchFamily="34" charset="0"/>
              </a:rPr>
              <a:t>	  }</a:t>
            </a:r>
          </a:p>
          <a:p>
            <a:pPr marL="93663" indent="-93663">
              <a:spcBef>
                <a:spcPct val="20000"/>
              </a:spcBef>
              <a:buClr>
                <a:schemeClr val="hlink"/>
              </a:buClr>
              <a:buSzPct val="65000"/>
              <a:buFont typeface="Monotype Sorts" pitchFamily="2" charset="2"/>
              <a:buNone/>
            </a:pPr>
            <a:r>
              <a:rPr kumimoji="1" lang="it-IT" sz="1200">
                <a:solidFill>
                  <a:srgbClr val="000000"/>
                </a:solidFill>
                <a:latin typeface="Verdana" pitchFamily="34" charset="0"/>
              </a:rPr>
              <a:t>	}</a:t>
            </a:r>
          </a:p>
          <a:p>
            <a:pPr marL="93663" indent="-93663">
              <a:spcBef>
                <a:spcPct val="20000"/>
              </a:spcBef>
              <a:buClr>
                <a:schemeClr val="hlink"/>
              </a:buClr>
              <a:buSzPct val="65000"/>
              <a:buFont typeface="Monotype Sorts" pitchFamily="2" charset="2"/>
              <a:buNone/>
            </a:pPr>
            <a:r>
              <a:rPr kumimoji="1" lang="it-IT" sz="1200">
                <a:solidFill>
                  <a:srgbClr val="000000"/>
                </a:solidFill>
                <a:latin typeface="Verdana" pitchFamily="34" charset="0"/>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piè di pagina 5"/>
          <p:cNvSpPr>
            <a:spLocks noGrp="1"/>
          </p:cNvSpPr>
          <p:nvPr>
            <p:ph type="ftr" sz="quarter" idx="12"/>
          </p:nvPr>
        </p:nvSpPr>
        <p:spPr/>
        <p:txBody>
          <a:bodyPr/>
          <a:lstStyle/>
          <a:p>
            <a:pPr>
              <a:defRPr/>
            </a:pPr>
            <a:r>
              <a:rPr lang="it-IT"/>
              <a:t>Java Servlets</a:t>
            </a:r>
          </a:p>
        </p:txBody>
      </p:sp>
      <p:sp>
        <p:nvSpPr>
          <p:cNvPr id="28675" name="Rectangle 2"/>
          <p:cNvSpPr>
            <a:spLocks noGrp="1" noChangeArrowheads="1"/>
          </p:cNvSpPr>
          <p:nvPr>
            <p:ph type="title"/>
          </p:nvPr>
        </p:nvSpPr>
        <p:spPr/>
        <p:txBody>
          <a:bodyPr/>
          <a:lstStyle/>
          <a:p>
            <a:pPr eaLnBrk="1" hangingPunct="1"/>
            <a:r>
              <a:rPr lang="en-US" dirty="0" smtClean="0"/>
              <a:t>Java and DBMS: the JDBC</a:t>
            </a:r>
            <a:endParaRPr lang="it-IT" dirty="0" smtClean="0"/>
          </a:p>
        </p:txBody>
      </p:sp>
      <p:sp>
        <p:nvSpPr>
          <p:cNvPr id="28676" name="Rectangle 3"/>
          <p:cNvSpPr>
            <a:spLocks noGrp="1" noChangeArrowheads="1"/>
          </p:cNvSpPr>
          <p:nvPr>
            <p:ph type="body" idx="1"/>
          </p:nvPr>
        </p:nvSpPr>
        <p:spPr/>
        <p:txBody>
          <a:bodyPr>
            <a:normAutofit fontScale="55000" lnSpcReduction="20000"/>
          </a:bodyPr>
          <a:lstStyle/>
          <a:p>
            <a:r>
              <a:rPr lang="en-US" dirty="0" smtClean="0"/>
              <a:t>One of the most common operations in a web application is the </a:t>
            </a:r>
            <a:r>
              <a:rPr lang="en-US" b="1" dirty="0" smtClean="0"/>
              <a:t>management of data stored in a database.</a:t>
            </a:r>
            <a:r>
              <a:rPr lang="en-US" dirty="0" smtClean="0"/>
              <a:t> </a:t>
            </a:r>
          </a:p>
          <a:p>
            <a:r>
              <a:rPr lang="en-US" dirty="0" smtClean="0"/>
              <a:t>The data access in Java is done using the package </a:t>
            </a:r>
            <a:r>
              <a:rPr lang="en-US" b="1" dirty="0" smtClean="0"/>
              <a:t>JDBC</a:t>
            </a:r>
            <a:r>
              <a:rPr lang="en-US" dirty="0" smtClean="0"/>
              <a:t> </a:t>
            </a:r>
            <a:r>
              <a:rPr lang="en-US" i="1" dirty="0" smtClean="0"/>
              <a:t>(Java </a:t>
            </a:r>
            <a:r>
              <a:rPr lang="en-US" i="1" dirty="0" err="1" smtClean="0"/>
              <a:t>DataBase</a:t>
            </a:r>
            <a:r>
              <a:rPr lang="en-US" i="1" dirty="0" smtClean="0"/>
              <a:t> Connectivity).</a:t>
            </a:r>
            <a:r>
              <a:rPr lang="en-US" dirty="0" smtClean="0"/>
              <a:t> A typical use of the JDBC classes follows the following steps: </a:t>
            </a:r>
          </a:p>
          <a:p>
            <a:pPr lvl="1"/>
            <a:r>
              <a:rPr lang="en-US" dirty="0" smtClean="0"/>
              <a:t>Make the </a:t>
            </a:r>
            <a:r>
              <a:rPr lang="en-US" b="1" dirty="0" smtClean="0"/>
              <a:t>JDBC driver</a:t>
            </a:r>
            <a:r>
              <a:rPr lang="en-US" dirty="0" smtClean="0"/>
              <a:t> for the DBMS in use available in the Java </a:t>
            </a:r>
            <a:r>
              <a:rPr lang="en-US" dirty="0" err="1" smtClean="0"/>
              <a:t>classpath</a:t>
            </a:r>
            <a:r>
              <a:rPr lang="en-US" dirty="0" smtClean="0"/>
              <a:t>. </a:t>
            </a:r>
          </a:p>
          <a:p>
            <a:pPr lvl="1"/>
            <a:r>
              <a:rPr lang="en-US" dirty="0" smtClean="0"/>
              <a:t>Load the driver by making a reference to the class that implements it using </a:t>
            </a:r>
            <a:r>
              <a:rPr lang="en-US" i="1" dirty="0" err="1" smtClean="0"/>
              <a:t>Class.forName</a:t>
            </a:r>
            <a:r>
              <a:rPr lang="en-US" dirty="0" smtClean="0"/>
              <a:t> method </a:t>
            </a:r>
          </a:p>
          <a:p>
            <a:pPr lvl="1"/>
            <a:r>
              <a:rPr lang="en-US" dirty="0" smtClean="0"/>
              <a:t>Proceed with the creation of a</a:t>
            </a:r>
            <a:r>
              <a:rPr lang="en-US" b="1" dirty="0" smtClean="0"/>
              <a:t> </a:t>
            </a:r>
            <a:r>
              <a:rPr lang="en-US" b="1" dirty="0" err="1" smtClean="0"/>
              <a:t>Connenction</a:t>
            </a:r>
            <a:r>
              <a:rPr lang="en-US" dirty="0" smtClean="0"/>
              <a:t> object using the static method </a:t>
            </a:r>
            <a:r>
              <a:rPr lang="en-US" i="1" dirty="0" err="1" smtClean="0"/>
              <a:t>getConnetion</a:t>
            </a:r>
            <a:r>
              <a:rPr lang="en-US" dirty="0" smtClean="0"/>
              <a:t> of the </a:t>
            </a:r>
            <a:r>
              <a:rPr lang="en-US" b="1" dirty="0" err="1" smtClean="0"/>
              <a:t>DriverManager</a:t>
            </a:r>
            <a:r>
              <a:rPr lang="en-US" dirty="0" smtClean="0"/>
              <a:t> class. </a:t>
            </a:r>
          </a:p>
          <a:p>
            <a:pPr lvl="2"/>
            <a:r>
              <a:rPr lang="en-US" dirty="0" smtClean="0"/>
              <a:t>The three parameters of the method are </a:t>
            </a:r>
            <a:r>
              <a:rPr lang="en-US" b="1" dirty="0" smtClean="0"/>
              <a:t>the username and password</a:t>
            </a:r>
            <a:r>
              <a:rPr lang="en-US" dirty="0" smtClean="0"/>
              <a:t> used to access the DBMS and the </a:t>
            </a:r>
            <a:r>
              <a:rPr lang="en-US" b="1" dirty="0" smtClean="0"/>
              <a:t>JDBC connection string,</a:t>
            </a:r>
            <a:r>
              <a:rPr lang="en-US" dirty="0" smtClean="0"/>
              <a:t> which specifies the address of the DBMS and the database to select: this string has a format that varies depending on the DBMS in use. </a:t>
            </a:r>
          </a:p>
          <a:p>
            <a:pPr lvl="1"/>
            <a:r>
              <a:rPr lang="en-US" dirty="0" smtClean="0"/>
              <a:t>Create a </a:t>
            </a:r>
            <a:r>
              <a:rPr lang="en-US" b="1" dirty="0" smtClean="0"/>
              <a:t>Statement</a:t>
            </a:r>
            <a:r>
              <a:rPr lang="en-US" dirty="0" smtClean="0"/>
              <a:t> object on the connection, using the method </a:t>
            </a:r>
            <a:r>
              <a:rPr lang="en-US" i="1" dirty="0" err="1" smtClean="0"/>
              <a:t>createStatement</a:t>
            </a:r>
            <a:r>
              <a:rPr lang="en-US" i="1" dirty="0" smtClean="0"/>
              <a:t>.</a:t>
            </a:r>
            <a:r>
              <a:rPr lang="en-US" dirty="0" smtClean="0"/>
              <a:t> </a:t>
            </a:r>
          </a:p>
          <a:p>
            <a:pPr lvl="1"/>
            <a:r>
              <a:rPr lang="en-US" dirty="0" smtClean="0"/>
              <a:t>Send an SQL query, as a string, to the DBMS through the created </a:t>
            </a:r>
            <a:r>
              <a:rPr lang="en-US" b="1" dirty="0" smtClean="0"/>
              <a:t>Statement</a:t>
            </a:r>
            <a:r>
              <a:rPr lang="en-US" dirty="0" smtClean="0"/>
              <a:t> and its method </a:t>
            </a:r>
            <a:r>
              <a:rPr lang="en-US" i="1" dirty="0" err="1" smtClean="0"/>
              <a:t>executeQuery</a:t>
            </a:r>
            <a:r>
              <a:rPr lang="en-US" i="1" dirty="0" smtClean="0"/>
              <a:t>.</a:t>
            </a:r>
            <a:r>
              <a:rPr lang="en-US" dirty="0" smtClean="0"/>
              <a:t> </a:t>
            </a:r>
          </a:p>
          <a:p>
            <a:pPr lvl="2"/>
            <a:r>
              <a:rPr lang="en-US" dirty="0" smtClean="0"/>
              <a:t>The returned object, of </a:t>
            </a:r>
            <a:r>
              <a:rPr lang="en-US" b="1" dirty="0" err="1" smtClean="0"/>
              <a:t>ResultSet</a:t>
            </a:r>
            <a:r>
              <a:rPr lang="en-US" dirty="0" smtClean="0"/>
              <a:t> type</a:t>
            </a:r>
            <a:r>
              <a:rPr lang="en-US" b="1" dirty="0" smtClean="0"/>
              <a:t>,</a:t>
            </a:r>
            <a:r>
              <a:rPr lang="en-US" dirty="0" smtClean="0"/>
              <a:t> allows to browse the query results. </a:t>
            </a:r>
          </a:p>
          <a:p>
            <a:pPr lvl="2"/>
            <a:r>
              <a:rPr lang="en-US" dirty="0" smtClean="0"/>
              <a:t>To send a query that returns no results, such as an insert or update statement, use the </a:t>
            </a:r>
            <a:r>
              <a:rPr lang="en-US" i="1" dirty="0" err="1" smtClean="0"/>
              <a:t>executeUpdate</a:t>
            </a:r>
            <a:r>
              <a:rPr lang="en-US" i="1" dirty="0" smtClean="0"/>
              <a:t> method.</a:t>
            </a:r>
            <a:r>
              <a:rPr lang="en-US" dirty="0" smtClean="0"/>
              <a:t> In this case, the return value is an integer representing the number of records processed by the query. </a:t>
            </a:r>
          </a:p>
          <a:p>
            <a:pPr lvl="1"/>
            <a:r>
              <a:rPr lang="en-US" dirty="0" smtClean="0"/>
              <a:t>Once the results have been processed, free up the space reserved for them by calling the </a:t>
            </a:r>
            <a:r>
              <a:rPr lang="en-US" i="1" dirty="0" smtClean="0"/>
              <a:t>close</a:t>
            </a:r>
            <a:r>
              <a:rPr lang="en-US" dirty="0" smtClean="0"/>
              <a:t> method of </a:t>
            </a:r>
            <a:r>
              <a:rPr lang="en-US" b="1" dirty="0" smtClean="0"/>
              <a:t>Statement.</a:t>
            </a:r>
            <a:r>
              <a:rPr lang="en-US" dirty="0" smtClean="0"/>
              <a:t> </a:t>
            </a:r>
          </a:p>
          <a:p>
            <a:pPr lvl="1"/>
            <a:r>
              <a:rPr lang="en-US" dirty="0" smtClean="0"/>
              <a:t>Finally, when the database is no more needed, close the corresponding connection by calling the </a:t>
            </a:r>
            <a:r>
              <a:rPr lang="en-US" i="1" dirty="0" smtClean="0"/>
              <a:t>close</a:t>
            </a:r>
            <a:r>
              <a:rPr lang="en-US" dirty="0" smtClean="0"/>
              <a:t> method of the </a:t>
            </a:r>
            <a:r>
              <a:rPr lang="en-US" b="1" dirty="0" smtClean="0"/>
              <a:t>Connection.</a:t>
            </a:r>
            <a:r>
              <a:rPr lang="en-US" dirty="0" smtClean="0"/>
              <a:t> </a:t>
            </a:r>
          </a:p>
          <a:p>
            <a:r>
              <a:rPr lang="en-US" dirty="0" smtClean="0"/>
              <a:t>All JDBC instructions, in case of error, raise exceptions derived from </a:t>
            </a:r>
            <a:r>
              <a:rPr lang="en-US" b="1" dirty="0" err="1" smtClean="0"/>
              <a:t>SQLException</a:t>
            </a:r>
            <a:r>
              <a:rPr lang="en-US" b="1" dirty="0" smtClean="0"/>
              <a:t>.</a:t>
            </a:r>
            <a:r>
              <a:rPr lang="en-US" dirty="0" smtClean="0"/>
              <a:t> </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piè di pagina 5"/>
          <p:cNvSpPr>
            <a:spLocks noGrp="1"/>
          </p:cNvSpPr>
          <p:nvPr>
            <p:ph type="ftr" sz="quarter" idx="12"/>
          </p:nvPr>
        </p:nvSpPr>
        <p:spPr/>
        <p:txBody>
          <a:bodyPr/>
          <a:lstStyle/>
          <a:p>
            <a:pPr>
              <a:defRPr/>
            </a:pPr>
            <a:r>
              <a:rPr lang="it-IT"/>
              <a:t>Java Servlets</a:t>
            </a:r>
          </a:p>
        </p:txBody>
      </p:sp>
      <p:sp>
        <p:nvSpPr>
          <p:cNvPr id="29699" name="Rectangle 2"/>
          <p:cNvSpPr>
            <a:spLocks noGrp="1" noChangeArrowheads="1"/>
          </p:cNvSpPr>
          <p:nvPr>
            <p:ph type="title"/>
          </p:nvPr>
        </p:nvSpPr>
        <p:spPr/>
        <p:txBody>
          <a:bodyPr/>
          <a:lstStyle/>
          <a:p>
            <a:pPr eaLnBrk="1" hangingPunct="1"/>
            <a:r>
              <a:rPr lang="en-US" sz="3200" dirty="0" smtClean="0"/>
              <a:t>Java and DBMS: the JDBC </a:t>
            </a:r>
            <a:br>
              <a:rPr lang="en-US" sz="3200" dirty="0" smtClean="0"/>
            </a:br>
            <a:r>
              <a:rPr lang="it-IT" sz="2000" dirty="0" err="1" smtClean="0"/>
              <a:t>Example</a:t>
            </a:r>
            <a:endParaRPr lang="it-IT" sz="2000" dirty="0" smtClean="0"/>
          </a:p>
        </p:txBody>
      </p:sp>
      <p:sp>
        <p:nvSpPr>
          <p:cNvPr id="29700" name="Rectangle 4"/>
          <p:cNvSpPr>
            <a:spLocks noChangeArrowheads="1"/>
          </p:cNvSpPr>
          <p:nvPr/>
        </p:nvSpPr>
        <p:spPr bwMode="auto">
          <a:xfrm>
            <a:off x="5733785" y="1557338"/>
            <a:ext cx="3977879" cy="4953000"/>
          </a:xfrm>
          <a:prstGeom prst="rect">
            <a:avLst/>
          </a:prstGeom>
          <a:noFill/>
          <a:ln w="9525">
            <a:noFill/>
            <a:miter lim="800000"/>
            <a:headEnd/>
            <a:tailEnd/>
          </a:ln>
        </p:spPr>
        <p:txBody>
          <a:bodyPr tIns="0" bIns="0"/>
          <a:lstStyle/>
          <a:p>
            <a:pPr marL="292100" indent="-292100" eaLnBrk="1" hangingPunct="1">
              <a:spcBef>
                <a:spcPct val="20000"/>
              </a:spcBef>
              <a:buClr>
                <a:schemeClr val="folHlink"/>
              </a:buClr>
              <a:buSzPct val="70000"/>
              <a:buFont typeface="Wingdings" pitchFamily="2" charset="2"/>
              <a:buChar char="n"/>
            </a:pPr>
            <a:r>
              <a:rPr lang="en-US" sz="1200" dirty="0">
                <a:solidFill>
                  <a:schemeClr val="tx1"/>
                </a:solidFill>
                <a:latin typeface="Trebuchet MS" pitchFamily="34" charset="0"/>
              </a:rPr>
              <a:t>This example creates a connection to a </a:t>
            </a:r>
            <a:r>
              <a:rPr lang="en-US" sz="1200" i="1" dirty="0">
                <a:solidFill>
                  <a:schemeClr val="tx1"/>
                </a:solidFill>
                <a:latin typeface="Trebuchet MS" pitchFamily="34" charset="0"/>
              </a:rPr>
              <a:t>MySQL</a:t>
            </a:r>
            <a:r>
              <a:rPr lang="en-US" sz="1200" dirty="0">
                <a:solidFill>
                  <a:schemeClr val="tx1"/>
                </a:solidFill>
                <a:latin typeface="Trebuchet MS" pitchFamily="34" charset="0"/>
              </a:rPr>
              <a:t> database.</a:t>
            </a:r>
          </a:p>
          <a:p>
            <a:pPr marL="292100" indent="-292100" eaLnBrk="1" hangingPunct="1">
              <a:spcBef>
                <a:spcPct val="20000"/>
              </a:spcBef>
              <a:buClr>
                <a:schemeClr val="folHlink"/>
              </a:buClr>
              <a:buSzPct val="70000"/>
              <a:buFont typeface="Wingdings" pitchFamily="2" charset="2"/>
              <a:buChar char="n"/>
            </a:pPr>
            <a:r>
              <a:rPr lang="en-US" sz="1200" dirty="0">
                <a:solidFill>
                  <a:schemeClr val="tx1"/>
                </a:solidFill>
                <a:latin typeface="Trebuchet MS" pitchFamily="34" charset="0"/>
              </a:rPr>
              <a:t>The JDBC driver class, downloaded from the DBMS manufacturer's site, is </a:t>
            </a:r>
            <a:r>
              <a:rPr lang="en-US" sz="1200" i="1" dirty="0" err="1">
                <a:solidFill>
                  <a:schemeClr val="tx1"/>
                </a:solidFill>
                <a:latin typeface="Trebuchet MS" pitchFamily="34" charset="0"/>
              </a:rPr>
              <a:t>com.mysql.cj.jdbc.Driver</a:t>
            </a:r>
            <a:r>
              <a:rPr lang="en-US" sz="1200" i="1" dirty="0">
                <a:solidFill>
                  <a:schemeClr val="tx1"/>
                </a:solidFill>
                <a:latin typeface="Trebuchet MS" pitchFamily="34" charset="0"/>
              </a:rPr>
              <a:t>.</a:t>
            </a:r>
            <a:r>
              <a:rPr lang="en-US" sz="1200" dirty="0">
                <a:solidFill>
                  <a:schemeClr val="tx1"/>
                </a:solidFill>
                <a:latin typeface="Trebuchet MS" pitchFamily="34" charset="0"/>
              </a:rPr>
              <a:t> Note: </a:t>
            </a:r>
            <a:r>
              <a:rPr lang="en-US" sz="1200" dirty="0" smtClean="0">
                <a:solidFill>
                  <a:schemeClr val="tx1"/>
                </a:solidFill>
                <a:latin typeface="Trebuchet MS" pitchFamily="34" charset="0"/>
              </a:rPr>
              <a:t>if </a:t>
            </a:r>
            <a:r>
              <a:rPr lang="en-US" sz="1200" dirty="0">
                <a:solidFill>
                  <a:schemeClr val="tx1"/>
                </a:solidFill>
                <a:latin typeface="Trebuchet MS" pitchFamily="34" charset="0"/>
              </a:rPr>
              <a:t>you use a MySQL driver version prior to 8, the class name is </a:t>
            </a:r>
            <a:r>
              <a:rPr lang="en-US" sz="1200" i="1" dirty="0" err="1">
                <a:solidFill>
                  <a:schemeClr val="tx1"/>
                </a:solidFill>
                <a:latin typeface="Trebuchet MS" pitchFamily="34" charset="0"/>
              </a:rPr>
              <a:t>com.mysql.jdbc.Driver</a:t>
            </a:r>
            <a:r>
              <a:rPr lang="en-US" sz="1200" dirty="0">
                <a:solidFill>
                  <a:schemeClr val="tx1"/>
                </a:solidFill>
                <a:latin typeface="Trebuchet MS" pitchFamily="34" charset="0"/>
              </a:rPr>
              <a:t>. </a:t>
            </a:r>
            <a:endParaRPr lang="en-US" sz="1200" dirty="0" smtClean="0">
              <a:solidFill>
                <a:schemeClr val="tx1"/>
              </a:solidFill>
              <a:latin typeface="Trebuchet MS" pitchFamily="34" charset="0"/>
            </a:endParaRPr>
          </a:p>
          <a:p>
            <a:pPr marL="292100" indent="-292100" eaLnBrk="1" hangingPunct="1">
              <a:spcBef>
                <a:spcPct val="20000"/>
              </a:spcBef>
              <a:buClr>
                <a:schemeClr val="folHlink"/>
              </a:buClr>
              <a:buSzPct val="70000"/>
              <a:buFont typeface="Wingdings" pitchFamily="2" charset="2"/>
              <a:buChar char="n"/>
            </a:pPr>
            <a:r>
              <a:rPr lang="en-US" sz="1200" dirty="0">
                <a:solidFill>
                  <a:schemeClr val="tx1"/>
                </a:solidFill>
                <a:latin typeface="Trebuchet MS" pitchFamily="34" charset="0"/>
              </a:rPr>
              <a:t>Warning: many servers have pre-installed </a:t>
            </a:r>
            <a:r>
              <a:rPr lang="en-US" sz="1200" dirty="0" smtClean="0">
                <a:solidFill>
                  <a:schemeClr val="tx1"/>
                </a:solidFill>
                <a:latin typeface="Trebuchet MS" pitchFamily="34" charset="0"/>
              </a:rPr>
              <a:t>drivers for </a:t>
            </a:r>
            <a:r>
              <a:rPr lang="en-US" sz="1200" dirty="0">
                <a:solidFill>
                  <a:schemeClr val="tx1"/>
                </a:solidFill>
                <a:latin typeface="Trebuchet MS" pitchFamily="34" charset="0"/>
              </a:rPr>
              <a:t>common </a:t>
            </a:r>
            <a:r>
              <a:rPr lang="en-US" sz="1200" dirty="0" smtClean="0">
                <a:solidFill>
                  <a:schemeClr val="tx1"/>
                </a:solidFill>
                <a:latin typeface="Trebuchet MS" pitchFamily="34" charset="0"/>
              </a:rPr>
              <a:t>DBMS. </a:t>
            </a:r>
            <a:r>
              <a:rPr lang="en-US" sz="1200" dirty="0">
                <a:solidFill>
                  <a:schemeClr val="tx1"/>
                </a:solidFill>
                <a:latin typeface="Trebuchet MS" pitchFamily="34" charset="0"/>
              </a:rPr>
              <a:t>However, they may not have the latest version, especially in the case of the MySQL driver version 8. In this case, add the driver as a library to your application!</a:t>
            </a:r>
          </a:p>
          <a:p>
            <a:pPr marL="292100" indent="-292100" eaLnBrk="1" hangingPunct="1">
              <a:spcBef>
                <a:spcPct val="20000"/>
              </a:spcBef>
              <a:buClr>
                <a:schemeClr val="folHlink"/>
              </a:buClr>
              <a:buSzPct val="70000"/>
              <a:buFont typeface="Wingdings" pitchFamily="2" charset="2"/>
              <a:buChar char="n"/>
            </a:pPr>
            <a:r>
              <a:rPr lang="en-US" sz="1200" dirty="0" smtClean="0">
                <a:solidFill>
                  <a:schemeClr val="tx1"/>
                </a:solidFill>
                <a:latin typeface="Trebuchet MS" pitchFamily="34" charset="0"/>
              </a:rPr>
              <a:t>The </a:t>
            </a:r>
            <a:r>
              <a:rPr lang="en-US" sz="1200" dirty="0">
                <a:solidFill>
                  <a:schemeClr val="tx1"/>
                </a:solidFill>
                <a:latin typeface="Trebuchet MS" pitchFamily="34" charset="0"/>
              </a:rPr>
              <a:t>connection string specifies the DBMS </a:t>
            </a:r>
            <a:r>
              <a:rPr lang="en-US" sz="1200" dirty="0" smtClean="0">
                <a:solidFill>
                  <a:schemeClr val="tx1"/>
                </a:solidFill>
                <a:latin typeface="Trebuchet MS" pitchFamily="34" charset="0"/>
              </a:rPr>
              <a:t>type (</a:t>
            </a:r>
            <a:r>
              <a:rPr lang="en-US" sz="1200" i="1" dirty="0" err="1" smtClean="0">
                <a:solidFill>
                  <a:schemeClr val="tx1"/>
                </a:solidFill>
                <a:latin typeface="Trebuchet MS" pitchFamily="34" charset="0"/>
              </a:rPr>
              <a:t>mysql</a:t>
            </a:r>
            <a:r>
              <a:rPr lang="en-US" sz="1200" dirty="0">
                <a:solidFill>
                  <a:schemeClr val="tx1"/>
                </a:solidFill>
                <a:latin typeface="Trebuchet MS" pitchFamily="34" charset="0"/>
              </a:rPr>
              <a:t>) </a:t>
            </a:r>
            <a:r>
              <a:rPr lang="en-US" sz="1200" dirty="0" smtClean="0">
                <a:solidFill>
                  <a:schemeClr val="tx1"/>
                </a:solidFill>
                <a:latin typeface="Trebuchet MS" pitchFamily="34" charset="0"/>
              </a:rPr>
              <a:t>the DBMS </a:t>
            </a:r>
            <a:r>
              <a:rPr lang="en-US" sz="1200" dirty="0">
                <a:solidFill>
                  <a:schemeClr val="tx1"/>
                </a:solidFill>
                <a:latin typeface="Trebuchet MS" pitchFamily="34" charset="0"/>
              </a:rPr>
              <a:t>listening point </a:t>
            </a:r>
            <a:r>
              <a:rPr lang="en-US" sz="1200" dirty="0" smtClean="0">
                <a:solidFill>
                  <a:schemeClr val="tx1"/>
                </a:solidFill>
                <a:latin typeface="Trebuchet MS" pitchFamily="34" charset="0"/>
              </a:rPr>
              <a:t>(</a:t>
            </a:r>
            <a:r>
              <a:rPr lang="en-US" sz="1200" i="1" dirty="0">
                <a:solidFill>
                  <a:schemeClr val="tx1"/>
                </a:solidFill>
                <a:latin typeface="Trebuchet MS" pitchFamily="34" charset="0"/>
              </a:rPr>
              <a:t>localhost</a:t>
            </a:r>
            <a:r>
              <a:rPr lang="en-US" sz="1200" dirty="0">
                <a:solidFill>
                  <a:schemeClr val="tx1"/>
                </a:solidFill>
                <a:latin typeface="Trebuchet MS" pitchFamily="34" charset="0"/>
              </a:rPr>
              <a:t>), and the database to </a:t>
            </a:r>
            <a:r>
              <a:rPr lang="en-US" sz="1200" dirty="0" smtClean="0">
                <a:solidFill>
                  <a:schemeClr val="tx1"/>
                </a:solidFill>
                <a:latin typeface="Trebuchet MS" pitchFamily="34" charset="0"/>
              </a:rPr>
              <a:t>select </a:t>
            </a:r>
            <a:r>
              <a:rPr lang="en-US" sz="1200" dirty="0">
                <a:solidFill>
                  <a:schemeClr val="tx1"/>
                </a:solidFill>
                <a:latin typeface="Trebuchet MS" pitchFamily="34" charset="0"/>
              </a:rPr>
              <a:t>(</a:t>
            </a:r>
            <a:r>
              <a:rPr lang="en-US" sz="1200" i="1" dirty="0" err="1">
                <a:solidFill>
                  <a:schemeClr val="tx1"/>
                </a:solidFill>
                <a:latin typeface="Trebuchet MS" pitchFamily="34" charset="0"/>
              </a:rPr>
              <a:t>webdb</a:t>
            </a:r>
            <a:r>
              <a:rPr lang="en-US" sz="1200" dirty="0">
                <a:solidFill>
                  <a:schemeClr val="tx1"/>
                </a:solidFill>
                <a:latin typeface="Trebuchet MS" pitchFamily="34" charset="0"/>
              </a:rPr>
              <a:t>). It can also include other parameters specified as a query string. For the </a:t>
            </a:r>
            <a:r>
              <a:rPr lang="en-US" sz="1200" dirty="0" err="1">
                <a:solidFill>
                  <a:schemeClr val="tx1"/>
                </a:solidFill>
                <a:latin typeface="Trebuchet MS" pitchFamily="34" charset="0"/>
              </a:rPr>
              <a:t>MySQl</a:t>
            </a:r>
            <a:r>
              <a:rPr lang="en-US" sz="1200" dirty="0">
                <a:solidFill>
                  <a:schemeClr val="tx1"/>
                </a:solidFill>
                <a:latin typeface="Trebuchet MS" pitchFamily="34" charset="0"/>
              </a:rPr>
              <a:t> driver, </a:t>
            </a:r>
            <a:r>
              <a:rPr lang="en-US" sz="1200" dirty="0" smtClean="0">
                <a:solidFill>
                  <a:schemeClr val="tx1"/>
                </a:solidFill>
                <a:latin typeface="Trebuchet MS" pitchFamily="34" charset="0"/>
              </a:rPr>
              <a:t>starting from </a:t>
            </a:r>
            <a:r>
              <a:rPr lang="en-US" sz="1200" dirty="0">
                <a:solidFill>
                  <a:schemeClr val="tx1"/>
                </a:solidFill>
                <a:latin typeface="Trebuchet MS" pitchFamily="34" charset="0"/>
              </a:rPr>
              <a:t>version 8, if a </a:t>
            </a:r>
            <a:r>
              <a:rPr lang="en-US" sz="1200" i="1" dirty="0" err="1">
                <a:solidFill>
                  <a:schemeClr val="tx1"/>
                </a:solidFill>
                <a:latin typeface="Trebuchet MS" pitchFamily="34" charset="0"/>
              </a:rPr>
              <a:t>timezone</a:t>
            </a:r>
            <a:r>
              <a:rPr lang="en-US" sz="1200" dirty="0">
                <a:solidFill>
                  <a:schemeClr val="tx1"/>
                </a:solidFill>
                <a:latin typeface="Trebuchet MS" pitchFamily="34" charset="0"/>
              </a:rPr>
              <a:t> is not set on the server, you will need to specify it using a </a:t>
            </a:r>
            <a:r>
              <a:rPr lang="en-US" sz="1200" dirty="0" smtClean="0">
                <a:solidFill>
                  <a:schemeClr val="tx1"/>
                </a:solidFill>
                <a:latin typeface="Trebuchet MS" pitchFamily="34" charset="0"/>
              </a:rPr>
              <a:t>parameter, as shown </a:t>
            </a:r>
            <a:r>
              <a:rPr lang="en-US" sz="1200" dirty="0">
                <a:solidFill>
                  <a:schemeClr val="tx1"/>
                </a:solidFill>
                <a:latin typeface="Trebuchet MS" pitchFamily="34" charset="0"/>
              </a:rPr>
              <a:t>in the example.</a:t>
            </a:r>
          </a:p>
          <a:p>
            <a:pPr marL="292100" indent="-292100" eaLnBrk="1" hangingPunct="1">
              <a:spcBef>
                <a:spcPct val="20000"/>
              </a:spcBef>
              <a:buClr>
                <a:schemeClr val="folHlink"/>
              </a:buClr>
              <a:buSzPct val="70000"/>
              <a:buFont typeface="Wingdings" pitchFamily="2" charset="2"/>
              <a:buChar char="n"/>
            </a:pPr>
            <a:r>
              <a:rPr lang="en-US" sz="1200" dirty="0" smtClean="0">
                <a:solidFill>
                  <a:schemeClr val="tx1"/>
                </a:solidFill>
                <a:latin typeface="Trebuchet MS" pitchFamily="34" charset="0"/>
              </a:rPr>
              <a:t>The connection also takes </a:t>
            </a:r>
            <a:r>
              <a:rPr lang="en-US" sz="1200" dirty="0">
                <a:solidFill>
                  <a:schemeClr val="tx1"/>
                </a:solidFill>
                <a:latin typeface="Trebuchet MS" pitchFamily="34" charset="0"/>
              </a:rPr>
              <a:t>the username and password of the user </a:t>
            </a:r>
            <a:r>
              <a:rPr lang="en-US" sz="1200" dirty="0" smtClean="0">
                <a:solidFill>
                  <a:schemeClr val="tx1"/>
                </a:solidFill>
                <a:latin typeface="Trebuchet MS" pitchFamily="34" charset="0"/>
              </a:rPr>
              <a:t>to </a:t>
            </a:r>
            <a:r>
              <a:rPr lang="en-US" sz="1200" dirty="0">
                <a:solidFill>
                  <a:schemeClr val="tx1"/>
                </a:solidFill>
                <a:latin typeface="Trebuchet MS" pitchFamily="34" charset="0"/>
              </a:rPr>
              <a:t>authenticate </a:t>
            </a:r>
            <a:r>
              <a:rPr lang="en-US" sz="1200" dirty="0" smtClean="0">
                <a:solidFill>
                  <a:schemeClr val="tx1"/>
                </a:solidFill>
                <a:latin typeface="Trebuchet MS" pitchFamily="34" charset="0"/>
              </a:rPr>
              <a:t>to </a:t>
            </a:r>
            <a:r>
              <a:rPr lang="en-US" sz="1200" dirty="0">
                <a:solidFill>
                  <a:schemeClr val="tx1"/>
                </a:solidFill>
                <a:latin typeface="Trebuchet MS" pitchFamily="34" charset="0"/>
              </a:rPr>
              <a:t>the DBMS.</a:t>
            </a:r>
          </a:p>
          <a:p>
            <a:pPr marL="292100" indent="-292100" eaLnBrk="1" hangingPunct="1">
              <a:spcBef>
                <a:spcPct val="20000"/>
              </a:spcBef>
              <a:buClr>
                <a:schemeClr val="folHlink"/>
              </a:buClr>
              <a:buSzPct val="70000"/>
              <a:buFont typeface="Wingdings" pitchFamily="2" charset="2"/>
              <a:buChar char="n"/>
            </a:pPr>
            <a:r>
              <a:rPr lang="en-US" sz="1200" dirty="0" smtClean="0">
                <a:solidFill>
                  <a:schemeClr val="tx1"/>
                </a:solidFill>
                <a:latin typeface="Trebuchet MS" pitchFamily="34" charset="0"/>
              </a:rPr>
              <a:t>First a selection </a:t>
            </a:r>
            <a:r>
              <a:rPr lang="en-US" sz="1200" dirty="0">
                <a:solidFill>
                  <a:schemeClr val="tx1"/>
                </a:solidFill>
                <a:latin typeface="Trebuchet MS" pitchFamily="34" charset="0"/>
              </a:rPr>
              <a:t>query is </a:t>
            </a:r>
            <a:r>
              <a:rPr lang="en-US" sz="1200" dirty="0" smtClean="0">
                <a:solidFill>
                  <a:schemeClr val="tx1"/>
                </a:solidFill>
                <a:latin typeface="Trebuchet MS" pitchFamily="34" charset="0"/>
              </a:rPr>
              <a:t>executed </a:t>
            </a:r>
            <a:r>
              <a:rPr lang="en-US" sz="1200" dirty="0">
                <a:solidFill>
                  <a:schemeClr val="tx1"/>
                </a:solidFill>
                <a:latin typeface="Trebuchet MS" pitchFamily="34" charset="0"/>
              </a:rPr>
              <a:t>via </a:t>
            </a:r>
            <a:r>
              <a:rPr lang="en-US" sz="1200" i="1" dirty="0" err="1">
                <a:solidFill>
                  <a:schemeClr val="tx1"/>
                </a:solidFill>
                <a:latin typeface="Trebuchet MS" pitchFamily="34" charset="0"/>
              </a:rPr>
              <a:t>executeQuery</a:t>
            </a:r>
            <a:r>
              <a:rPr lang="en-US" sz="1200" dirty="0">
                <a:solidFill>
                  <a:schemeClr val="tx1"/>
                </a:solidFill>
                <a:latin typeface="Trebuchet MS" pitchFamily="34" charset="0"/>
              </a:rPr>
              <a:t> and then a </a:t>
            </a:r>
            <a:r>
              <a:rPr lang="en-US" sz="1200" dirty="0" smtClean="0">
                <a:solidFill>
                  <a:schemeClr val="tx1"/>
                </a:solidFill>
                <a:latin typeface="Trebuchet MS" pitchFamily="34" charset="0"/>
              </a:rPr>
              <a:t>delete query through </a:t>
            </a:r>
            <a:r>
              <a:rPr lang="en-US" sz="1200" i="1" dirty="0" err="1">
                <a:solidFill>
                  <a:schemeClr val="tx1"/>
                </a:solidFill>
                <a:latin typeface="Trebuchet MS" pitchFamily="34" charset="0"/>
              </a:rPr>
              <a:t>executeUpdate</a:t>
            </a:r>
            <a:r>
              <a:rPr lang="en-US" sz="1200" dirty="0">
                <a:solidFill>
                  <a:schemeClr val="tx1"/>
                </a:solidFill>
                <a:latin typeface="Trebuchet MS" pitchFamily="34" charset="0"/>
              </a:rPr>
              <a:t>.</a:t>
            </a:r>
            <a:endParaRPr lang="en-US" sz="1200" dirty="0" smtClean="0">
              <a:solidFill>
                <a:schemeClr val="tx1"/>
              </a:solidFill>
              <a:latin typeface="Trebuchet MS" pitchFamily="34" charset="0"/>
            </a:endParaRPr>
          </a:p>
        </p:txBody>
      </p:sp>
      <p:sp>
        <p:nvSpPr>
          <p:cNvPr id="29701" name="Rectangle 5"/>
          <p:cNvSpPr>
            <a:spLocks noChangeArrowheads="1"/>
          </p:cNvSpPr>
          <p:nvPr/>
        </p:nvSpPr>
        <p:spPr bwMode="auto">
          <a:xfrm>
            <a:off x="350838" y="1557338"/>
            <a:ext cx="5226447" cy="4895850"/>
          </a:xfrm>
          <a:prstGeom prst="rect">
            <a:avLst/>
          </a:prstGeom>
          <a:solidFill>
            <a:srgbClr val="EBFFFF"/>
          </a:solidFill>
          <a:ln w="12700">
            <a:solidFill>
              <a:schemeClr val="tx1"/>
            </a:solidFill>
            <a:miter lim="800000"/>
            <a:headEnd/>
            <a:tailEnd/>
          </a:ln>
        </p:spPr>
        <p:txBody>
          <a:bodyPr lIns="92075" tIns="46038" rIns="92075" bIns="46038"/>
          <a:lstStyle/>
          <a:p>
            <a:pPr marL="93663" indent="-93663">
              <a:spcBef>
                <a:spcPct val="20000"/>
              </a:spcBef>
              <a:buClr>
                <a:schemeClr val="hlink"/>
              </a:buClr>
              <a:buSzPct val="65000"/>
              <a:buFont typeface="Monotype Sorts" pitchFamily="2" charset="2"/>
              <a:buNone/>
            </a:pPr>
            <a:r>
              <a:rPr kumimoji="1" lang="it-IT" sz="1200" dirty="0">
                <a:solidFill>
                  <a:srgbClr val="000000"/>
                </a:solidFill>
                <a:latin typeface="Verdana" pitchFamily="34" charset="0"/>
              </a:rPr>
              <a:t>import </a:t>
            </a:r>
            <a:r>
              <a:rPr kumimoji="1" lang="it-IT" sz="1200" dirty="0" err="1">
                <a:solidFill>
                  <a:srgbClr val="000000"/>
                </a:solidFill>
                <a:latin typeface="Verdana" pitchFamily="34" charset="0"/>
              </a:rPr>
              <a:t>java.sql</a:t>
            </a:r>
            <a:r>
              <a:rPr kumimoji="1" lang="it-IT" sz="1200" dirty="0">
                <a:solidFill>
                  <a:srgbClr val="000000"/>
                </a:solidFill>
                <a:latin typeface="Verdana" pitchFamily="34" charset="0"/>
              </a:rPr>
              <a:t>.*;</a:t>
            </a:r>
          </a:p>
          <a:p>
            <a:pPr marL="93663" indent="-93663">
              <a:spcBef>
                <a:spcPct val="20000"/>
              </a:spcBef>
              <a:buClr>
                <a:schemeClr val="hlink"/>
              </a:buClr>
              <a:buSzPct val="65000"/>
              <a:buFont typeface="Monotype Sorts" pitchFamily="2" charset="2"/>
              <a:buNone/>
            </a:pPr>
            <a:endParaRPr kumimoji="1" lang="it-IT" sz="1200" dirty="0">
              <a:solidFill>
                <a:srgbClr val="000000"/>
              </a:solidFill>
              <a:latin typeface="Verdana" pitchFamily="34" charset="0"/>
            </a:endParaRPr>
          </a:p>
          <a:p>
            <a:pPr>
              <a:spcBef>
                <a:spcPct val="20000"/>
              </a:spcBef>
              <a:buClr>
                <a:schemeClr val="hlink"/>
              </a:buClr>
              <a:buSzPct val="65000"/>
              <a:buFont typeface="Monotype Sorts" pitchFamily="2" charset="2"/>
              <a:buNone/>
            </a:pPr>
            <a:r>
              <a:rPr kumimoji="1" lang="it-IT" altLang="it-IT" sz="1200" dirty="0" err="1">
                <a:solidFill>
                  <a:srgbClr val="000000"/>
                </a:solidFill>
                <a:latin typeface="Verdana" panose="020B0604030504040204" pitchFamily="34" charset="0"/>
              </a:rPr>
              <a:t>Class.forName</a:t>
            </a:r>
            <a:r>
              <a:rPr kumimoji="1" lang="it-IT" altLang="it-IT" sz="1200" dirty="0">
                <a:solidFill>
                  <a:srgbClr val="000000"/>
                </a:solidFill>
                <a:latin typeface="Verdana" panose="020B0604030504040204" pitchFamily="34" charset="0"/>
              </a:rPr>
              <a:t> (“</a:t>
            </a:r>
            <a:r>
              <a:rPr kumimoji="1" lang="it-IT" altLang="it-IT" sz="1200" dirty="0" err="1">
                <a:solidFill>
                  <a:srgbClr val="000000"/>
                </a:solidFill>
                <a:latin typeface="Verdana" panose="020B0604030504040204" pitchFamily="34" charset="0"/>
              </a:rPr>
              <a:t>com.mysql.cj.jdbc.Driver</a:t>
            </a:r>
            <a:r>
              <a:rPr kumimoji="1" lang="it-IT" altLang="it-IT" sz="1200" dirty="0">
                <a:solidFill>
                  <a:srgbClr val="000000"/>
                </a:solidFill>
                <a:latin typeface="Verdana" panose="020B0604030504040204" pitchFamily="34" charset="0"/>
              </a:rPr>
              <a:t>”);</a:t>
            </a:r>
          </a:p>
          <a:p>
            <a:pPr>
              <a:spcBef>
                <a:spcPct val="20000"/>
              </a:spcBef>
              <a:buClr>
                <a:schemeClr val="hlink"/>
              </a:buClr>
              <a:buSzPct val="65000"/>
              <a:buFont typeface="Monotype Sorts" pitchFamily="2" charset="2"/>
              <a:buNone/>
            </a:pPr>
            <a:endParaRPr kumimoji="1" lang="it-IT" altLang="it-IT" sz="1200" dirty="0">
              <a:solidFill>
                <a:srgbClr val="000000"/>
              </a:solidFill>
              <a:latin typeface="Verdana" panose="020B0604030504040204" pitchFamily="34" charset="0"/>
            </a:endParaRPr>
          </a:p>
          <a:p>
            <a:pPr>
              <a:spcBef>
                <a:spcPct val="20000"/>
              </a:spcBef>
              <a:buClr>
                <a:schemeClr val="hlink"/>
              </a:buClr>
              <a:buSzPct val="65000"/>
              <a:buFont typeface="Monotype Sorts" pitchFamily="2" charset="2"/>
              <a:buNone/>
            </a:pPr>
            <a:r>
              <a:rPr kumimoji="1" lang="it-IT" altLang="it-IT" sz="1200" dirty="0">
                <a:solidFill>
                  <a:srgbClr val="000000"/>
                </a:solidFill>
                <a:latin typeface="Verdana" panose="020B0604030504040204" pitchFamily="34" charset="0"/>
              </a:rPr>
              <a:t>Connection con = </a:t>
            </a:r>
            <a:r>
              <a:rPr kumimoji="1" lang="it-IT" altLang="it-IT" sz="1200" dirty="0" err="1">
                <a:solidFill>
                  <a:srgbClr val="000000"/>
                </a:solidFill>
                <a:latin typeface="Verdana" panose="020B0604030504040204" pitchFamily="34" charset="0"/>
              </a:rPr>
              <a:t>DriverManager.getConnection</a:t>
            </a:r>
            <a:r>
              <a:rPr kumimoji="1" lang="it-IT" altLang="it-IT" sz="1200" smtClean="0">
                <a:solidFill>
                  <a:srgbClr val="000000"/>
                </a:solidFill>
                <a:latin typeface="Verdana" panose="020B0604030504040204" pitchFamily="34" charset="0"/>
              </a:rPr>
              <a:t>(</a:t>
            </a:r>
            <a:br>
              <a:rPr kumimoji="1" lang="it-IT" altLang="it-IT" sz="1200" smtClean="0">
                <a:solidFill>
                  <a:srgbClr val="000000"/>
                </a:solidFill>
                <a:latin typeface="Verdana" panose="020B0604030504040204" pitchFamily="34" charset="0"/>
              </a:rPr>
            </a:br>
            <a:r>
              <a:rPr kumimoji="1" lang="it-IT" altLang="it-IT" sz="1200" smtClean="0">
                <a:solidFill>
                  <a:srgbClr val="000000"/>
                </a:solidFill>
                <a:latin typeface="Verdana" panose="020B0604030504040204" pitchFamily="34" charset="0"/>
              </a:rPr>
              <a:t>“</a:t>
            </a:r>
            <a:r>
              <a:rPr kumimoji="1" lang="it-IT" altLang="it-IT" sz="1200" dirty="0" err="1">
                <a:solidFill>
                  <a:srgbClr val="000000"/>
                </a:solidFill>
                <a:latin typeface="Verdana" panose="020B0604030504040204" pitchFamily="34" charset="0"/>
              </a:rPr>
              <a:t>jdbc:mysql</a:t>
            </a:r>
            <a:r>
              <a:rPr kumimoji="1" lang="it-IT" altLang="it-IT" sz="1200" dirty="0">
                <a:solidFill>
                  <a:srgbClr val="000000"/>
                </a:solidFill>
                <a:latin typeface="Verdana" panose="020B0604030504040204" pitchFamily="34" charset="0"/>
              </a:rPr>
              <a:t>://</a:t>
            </a:r>
            <a:r>
              <a:rPr kumimoji="1" lang="it-IT" altLang="it-IT" sz="1200" dirty="0" err="1">
                <a:solidFill>
                  <a:srgbClr val="000000"/>
                </a:solidFill>
                <a:latin typeface="Verdana" panose="020B0604030504040204" pitchFamily="34" charset="0"/>
              </a:rPr>
              <a:t>localhost</a:t>
            </a:r>
            <a:r>
              <a:rPr kumimoji="1" lang="it-IT" altLang="it-IT" sz="1200" dirty="0">
                <a:solidFill>
                  <a:srgbClr val="000000"/>
                </a:solidFill>
                <a:latin typeface="Verdana" panose="020B0604030504040204" pitchFamily="34" charset="0"/>
              </a:rPr>
              <a:t>/</a:t>
            </a:r>
            <a:r>
              <a:rPr kumimoji="1" lang="it-IT" altLang="it-IT" sz="1200" dirty="0" err="1">
                <a:solidFill>
                  <a:srgbClr val="000000"/>
                </a:solidFill>
                <a:latin typeface="Verdana" panose="020B0604030504040204" pitchFamily="34" charset="0"/>
              </a:rPr>
              <a:t>webdb?serverTimezone</a:t>
            </a:r>
            <a:r>
              <a:rPr kumimoji="1" lang="it-IT" altLang="it-IT" sz="1200" dirty="0">
                <a:solidFill>
                  <a:srgbClr val="000000"/>
                </a:solidFill>
                <a:latin typeface="Verdana" panose="020B0604030504040204" pitchFamily="34" charset="0"/>
              </a:rPr>
              <a:t>=Europe/Rome”,”</a:t>
            </a:r>
            <a:r>
              <a:rPr kumimoji="1" lang="it-IT" altLang="it-IT" sz="1200" dirty="0" err="1">
                <a:solidFill>
                  <a:srgbClr val="000000"/>
                </a:solidFill>
                <a:latin typeface="Verdana" panose="020B0604030504040204" pitchFamily="34" charset="0"/>
              </a:rPr>
              <a:t>user</a:t>
            </a:r>
            <a:r>
              <a:rPr kumimoji="1" lang="it-IT" altLang="it-IT" sz="1200" dirty="0">
                <a:solidFill>
                  <a:srgbClr val="000000"/>
                </a:solidFill>
                <a:latin typeface="Verdana" panose="020B0604030504040204" pitchFamily="34" charset="0"/>
              </a:rPr>
              <a:t>”, ”pass”);</a:t>
            </a:r>
          </a:p>
          <a:p>
            <a:pPr marL="93663" indent="-93663">
              <a:spcBef>
                <a:spcPct val="20000"/>
              </a:spcBef>
              <a:buClr>
                <a:schemeClr val="hlink"/>
              </a:buClr>
              <a:buSzPct val="65000"/>
              <a:buFont typeface="Monotype Sorts" pitchFamily="2" charset="2"/>
              <a:buNone/>
            </a:pPr>
            <a:endParaRPr kumimoji="1" lang="it-IT" sz="1200" dirty="0">
              <a:solidFill>
                <a:srgbClr val="000000"/>
              </a:solidFill>
              <a:latin typeface="Verdana" pitchFamily="34" charset="0"/>
            </a:endParaRPr>
          </a:p>
          <a:p>
            <a:pPr marL="93663" indent="-93663">
              <a:spcBef>
                <a:spcPct val="20000"/>
              </a:spcBef>
              <a:buClr>
                <a:schemeClr val="hlink"/>
              </a:buClr>
              <a:buSzPct val="65000"/>
              <a:buFont typeface="Monotype Sorts" pitchFamily="2" charset="2"/>
              <a:buNone/>
            </a:pPr>
            <a:r>
              <a:rPr kumimoji="1" lang="it-IT" sz="1200" dirty="0">
                <a:solidFill>
                  <a:srgbClr val="000000"/>
                </a:solidFill>
                <a:latin typeface="Verdana" pitchFamily="34" charset="0"/>
              </a:rPr>
              <a:t>Statement stmt1 = </a:t>
            </a:r>
            <a:r>
              <a:rPr kumimoji="1" lang="it-IT" sz="1200" dirty="0" err="1">
                <a:solidFill>
                  <a:srgbClr val="000000"/>
                </a:solidFill>
                <a:latin typeface="Verdana" pitchFamily="34" charset="0"/>
              </a:rPr>
              <a:t>con.createStatement</a:t>
            </a:r>
            <a:r>
              <a:rPr kumimoji="1" lang="it-IT" sz="1200" dirty="0">
                <a:solidFill>
                  <a:srgbClr val="000000"/>
                </a:solidFill>
                <a:latin typeface="Verdana" pitchFamily="34" charset="0"/>
              </a:rPr>
              <a:t>();</a:t>
            </a:r>
          </a:p>
          <a:p>
            <a:pPr marL="93663" indent="-93663">
              <a:spcBef>
                <a:spcPct val="20000"/>
              </a:spcBef>
              <a:buClr>
                <a:schemeClr val="hlink"/>
              </a:buClr>
              <a:buSzPct val="65000"/>
              <a:buFont typeface="Monotype Sorts" pitchFamily="2" charset="2"/>
              <a:buNone/>
            </a:pPr>
            <a:r>
              <a:rPr kumimoji="1" lang="it-IT" sz="1200" dirty="0" err="1">
                <a:solidFill>
                  <a:srgbClr val="000000"/>
                </a:solidFill>
                <a:latin typeface="Verdana" pitchFamily="34" charset="0"/>
              </a:rPr>
              <a:t>ResultSet</a:t>
            </a:r>
            <a:r>
              <a:rPr kumimoji="1" lang="it-IT" sz="1200" dirty="0">
                <a:solidFill>
                  <a:srgbClr val="000000"/>
                </a:solidFill>
                <a:latin typeface="Verdana" pitchFamily="34" charset="0"/>
              </a:rPr>
              <a:t> </a:t>
            </a:r>
            <a:r>
              <a:rPr kumimoji="1" lang="it-IT" sz="1200" dirty="0" err="1">
                <a:solidFill>
                  <a:srgbClr val="000000"/>
                </a:solidFill>
                <a:latin typeface="Verdana" pitchFamily="34" charset="0"/>
              </a:rPr>
              <a:t>rs</a:t>
            </a:r>
            <a:r>
              <a:rPr kumimoji="1" lang="it-IT" sz="1200" dirty="0">
                <a:solidFill>
                  <a:srgbClr val="000000"/>
                </a:solidFill>
                <a:latin typeface="Verdana" pitchFamily="34" charset="0"/>
              </a:rPr>
              <a:t> = stmt1.executeQuery(</a:t>
            </a:r>
          </a:p>
          <a:p>
            <a:pPr marL="93663" indent="-93663">
              <a:spcBef>
                <a:spcPct val="20000"/>
              </a:spcBef>
              <a:buClr>
                <a:schemeClr val="hlink"/>
              </a:buClr>
              <a:buSzPct val="65000"/>
              <a:buFont typeface="Monotype Sorts" pitchFamily="2" charset="2"/>
              <a:buNone/>
            </a:pPr>
            <a:r>
              <a:rPr kumimoji="1" lang="it-IT" sz="1200" dirty="0">
                <a:solidFill>
                  <a:srgbClr val="000000"/>
                </a:solidFill>
                <a:latin typeface="Verdana" pitchFamily="34" charset="0"/>
              </a:rPr>
              <a:t>	“SELECT * FROM test”);</a:t>
            </a:r>
          </a:p>
          <a:p>
            <a:pPr marL="93663" indent="-93663">
              <a:spcBef>
                <a:spcPct val="20000"/>
              </a:spcBef>
              <a:buClr>
                <a:schemeClr val="hlink"/>
              </a:buClr>
              <a:buSzPct val="65000"/>
              <a:buFont typeface="Monotype Sorts" pitchFamily="2" charset="2"/>
              <a:buNone/>
            </a:pPr>
            <a:r>
              <a:rPr kumimoji="1" lang="it-IT" sz="1200" dirty="0">
                <a:solidFill>
                  <a:srgbClr val="000000"/>
                </a:solidFill>
                <a:latin typeface="Verdana" pitchFamily="34" charset="0"/>
              </a:rPr>
              <a:t>…</a:t>
            </a:r>
          </a:p>
          <a:p>
            <a:pPr marL="93663" indent="-93663">
              <a:spcBef>
                <a:spcPct val="20000"/>
              </a:spcBef>
              <a:buClr>
                <a:schemeClr val="hlink"/>
              </a:buClr>
              <a:buSzPct val="65000"/>
              <a:buFont typeface="Monotype Sorts" pitchFamily="2" charset="2"/>
              <a:buNone/>
            </a:pPr>
            <a:r>
              <a:rPr kumimoji="1" lang="it-IT" sz="1200" dirty="0" err="1">
                <a:solidFill>
                  <a:srgbClr val="000000"/>
                </a:solidFill>
                <a:latin typeface="Verdana" pitchFamily="34" charset="0"/>
              </a:rPr>
              <a:t>rs.close</a:t>
            </a:r>
            <a:r>
              <a:rPr kumimoji="1" lang="it-IT" sz="1200" dirty="0">
                <a:solidFill>
                  <a:srgbClr val="000000"/>
                </a:solidFill>
                <a:latin typeface="Verdana" pitchFamily="34" charset="0"/>
              </a:rPr>
              <a:t>();</a:t>
            </a:r>
          </a:p>
          <a:p>
            <a:pPr marL="93663" indent="-93663">
              <a:spcBef>
                <a:spcPct val="20000"/>
              </a:spcBef>
              <a:buClr>
                <a:schemeClr val="hlink"/>
              </a:buClr>
              <a:buSzPct val="65000"/>
              <a:buFont typeface="Monotype Sorts" pitchFamily="2" charset="2"/>
              <a:buNone/>
            </a:pPr>
            <a:r>
              <a:rPr kumimoji="1" lang="it-IT" sz="1200" dirty="0">
                <a:solidFill>
                  <a:srgbClr val="000000"/>
                </a:solidFill>
                <a:latin typeface="Verdana" pitchFamily="34" charset="0"/>
              </a:rPr>
              <a:t>stmt1.close();</a:t>
            </a:r>
          </a:p>
          <a:p>
            <a:pPr marL="93663" indent="-93663">
              <a:spcBef>
                <a:spcPct val="20000"/>
              </a:spcBef>
              <a:buClr>
                <a:schemeClr val="hlink"/>
              </a:buClr>
              <a:buSzPct val="65000"/>
              <a:buFont typeface="Monotype Sorts" pitchFamily="2" charset="2"/>
              <a:buNone/>
            </a:pPr>
            <a:endParaRPr kumimoji="1" lang="it-IT" sz="1200" dirty="0">
              <a:solidFill>
                <a:srgbClr val="000000"/>
              </a:solidFill>
              <a:latin typeface="Verdana" pitchFamily="34" charset="0"/>
            </a:endParaRPr>
          </a:p>
          <a:p>
            <a:pPr marL="93663" indent="-93663">
              <a:spcBef>
                <a:spcPct val="20000"/>
              </a:spcBef>
              <a:buClr>
                <a:schemeClr val="hlink"/>
              </a:buClr>
              <a:buSzPct val="65000"/>
              <a:buFont typeface="Monotype Sorts" pitchFamily="2" charset="2"/>
              <a:buNone/>
            </a:pPr>
            <a:r>
              <a:rPr kumimoji="1" lang="it-IT" sz="1200" dirty="0">
                <a:solidFill>
                  <a:srgbClr val="000000"/>
                </a:solidFill>
                <a:latin typeface="Verdana" pitchFamily="34" charset="0"/>
              </a:rPr>
              <a:t>Statement stmt2 = </a:t>
            </a:r>
            <a:r>
              <a:rPr kumimoji="1" lang="it-IT" sz="1200" dirty="0" err="1">
                <a:solidFill>
                  <a:srgbClr val="000000"/>
                </a:solidFill>
                <a:latin typeface="Verdana" pitchFamily="34" charset="0"/>
              </a:rPr>
              <a:t>con.createStatement</a:t>
            </a:r>
            <a:r>
              <a:rPr kumimoji="1" lang="it-IT" sz="1200" dirty="0">
                <a:solidFill>
                  <a:srgbClr val="000000"/>
                </a:solidFill>
                <a:latin typeface="Verdana" pitchFamily="34" charset="0"/>
              </a:rPr>
              <a:t>();</a:t>
            </a:r>
          </a:p>
          <a:p>
            <a:pPr marL="93663" indent="-93663">
              <a:spcBef>
                <a:spcPct val="20000"/>
              </a:spcBef>
              <a:buClr>
                <a:schemeClr val="hlink"/>
              </a:buClr>
              <a:buSzPct val="65000"/>
              <a:buFont typeface="Monotype Sorts" pitchFamily="2" charset="2"/>
              <a:buNone/>
            </a:pPr>
            <a:r>
              <a:rPr kumimoji="1" lang="it-IT" sz="1200" dirty="0" err="1">
                <a:solidFill>
                  <a:srgbClr val="000000"/>
                </a:solidFill>
                <a:latin typeface="Verdana" pitchFamily="34" charset="0"/>
              </a:rPr>
              <a:t>int</a:t>
            </a:r>
            <a:r>
              <a:rPr kumimoji="1" lang="it-IT" sz="1200" dirty="0">
                <a:solidFill>
                  <a:srgbClr val="000000"/>
                </a:solidFill>
                <a:latin typeface="Verdana" pitchFamily="34" charset="0"/>
              </a:rPr>
              <a:t> </a:t>
            </a:r>
            <a:r>
              <a:rPr kumimoji="1" lang="it-IT" sz="1200" dirty="0" err="1">
                <a:solidFill>
                  <a:srgbClr val="000000"/>
                </a:solidFill>
                <a:latin typeface="Verdana" pitchFamily="34" charset="0"/>
              </a:rPr>
              <a:t>rc</a:t>
            </a:r>
            <a:r>
              <a:rPr kumimoji="1" lang="it-IT" sz="1200" dirty="0">
                <a:solidFill>
                  <a:srgbClr val="000000"/>
                </a:solidFill>
                <a:latin typeface="Verdana" pitchFamily="34" charset="0"/>
              </a:rPr>
              <a:t> = </a:t>
            </a:r>
            <a:r>
              <a:rPr kumimoji="1" lang="it-IT" sz="1200" dirty="0" err="1">
                <a:solidFill>
                  <a:srgbClr val="000000"/>
                </a:solidFill>
                <a:latin typeface="Verdana" pitchFamily="34" charset="0"/>
              </a:rPr>
              <a:t>stmt.executeUpdate</a:t>
            </a:r>
            <a:r>
              <a:rPr kumimoji="1" lang="it-IT" sz="1200" dirty="0">
                <a:solidFill>
                  <a:srgbClr val="000000"/>
                </a:solidFill>
                <a:latin typeface="Verdana" pitchFamily="34" charset="0"/>
              </a:rPr>
              <a:t>(“DELETE FROM test”);</a:t>
            </a:r>
          </a:p>
          <a:p>
            <a:pPr marL="93663" indent="-93663">
              <a:spcBef>
                <a:spcPct val="20000"/>
              </a:spcBef>
              <a:buClr>
                <a:schemeClr val="hlink"/>
              </a:buClr>
              <a:buSzPct val="65000"/>
              <a:buFont typeface="Monotype Sorts" pitchFamily="2" charset="2"/>
              <a:buNone/>
            </a:pPr>
            <a:r>
              <a:rPr kumimoji="1" lang="it-IT" sz="1200" dirty="0">
                <a:solidFill>
                  <a:srgbClr val="000000"/>
                </a:solidFill>
                <a:latin typeface="Verdana" pitchFamily="34" charset="0"/>
              </a:rPr>
              <a:t>stmt2.close();</a:t>
            </a:r>
          </a:p>
          <a:p>
            <a:pPr marL="93663" indent="-93663">
              <a:spcBef>
                <a:spcPct val="20000"/>
              </a:spcBef>
              <a:buClr>
                <a:schemeClr val="hlink"/>
              </a:buClr>
              <a:buSzPct val="65000"/>
              <a:buFont typeface="Monotype Sorts" pitchFamily="2" charset="2"/>
              <a:buNone/>
            </a:pPr>
            <a:endParaRPr kumimoji="1" lang="it-IT" sz="1200" dirty="0">
              <a:solidFill>
                <a:srgbClr val="000000"/>
              </a:solidFill>
              <a:latin typeface="Verdana" pitchFamily="34" charset="0"/>
            </a:endParaRPr>
          </a:p>
          <a:p>
            <a:pPr marL="93663" indent="-93663">
              <a:spcBef>
                <a:spcPct val="20000"/>
              </a:spcBef>
              <a:buClr>
                <a:schemeClr val="hlink"/>
              </a:buClr>
              <a:buSzPct val="65000"/>
              <a:buFont typeface="Monotype Sorts" pitchFamily="2" charset="2"/>
              <a:buNone/>
            </a:pPr>
            <a:r>
              <a:rPr kumimoji="1" lang="it-IT" sz="1200" dirty="0" err="1">
                <a:solidFill>
                  <a:srgbClr val="000000"/>
                </a:solidFill>
                <a:latin typeface="Verdana" pitchFamily="34" charset="0"/>
              </a:rPr>
              <a:t>con.close</a:t>
            </a:r>
            <a:r>
              <a:rPr kumimoji="1" lang="it-IT" sz="1200" dirty="0">
                <a:solidFill>
                  <a:srgbClr val="000000"/>
                </a:solidFill>
                <a:latin typeface="Verdana" pitchFamily="34" charset="0"/>
              </a:rPr>
              <a: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piè di pagina 5"/>
          <p:cNvSpPr>
            <a:spLocks noGrp="1"/>
          </p:cNvSpPr>
          <p:nvPr>
            <p:ph type="ftr" sz="quarter" idx="12"/>
          </p:nvPr>
        </p:nvSpPr>
        <p:spPr/>
        <p:txBody>
          <a:bodyPr/>
          <a:lstStyle/>
          <a:p>
            <a:pPr>
              <a:defRPr/>
            </a:pPr>
            <a:r>
              <a:rPr lang="it-IT"/>
              <a:t>Java Servlets</a:t>
            </a:r>
          </a:p>
        </p:txBody>
      </p:sp>
      <p:sp>
        <p:nvSpPr>
          <p:cNvPr id="30723" name="Rectangle 2"/>
          <p:cNvSpPr>
            <a:spLocks noGrp="1" noChangeArrowheads="1"/>
          </p:cNvSpPr>
          <p:nvPr>
            <p:ph type="title"/>
          </p:nvPr>
        </p:nvSpPr>
        <p:spPr/>
        <p:txBody>
          <a:bodyPr/>
          <a:lstStyle/>
          <a:p>
            <a:pPr eaLnBrk="1" hangingPunct="1"/>
            <a:r>
              <a:rPr lang="en-US" sz="3200" dirty="0" smtClean="0"/>
              <a:t>Java and DBMS: the JDBC </a:t>
            </a:r>
            <a:br>
              <a:rPr lang="en-US" sz="3200" dirty="0" smtClean="0"/>
            </a:br>
            <a:r>
              <a:rPr lang="it-IT" sz="2000" dirty="0" smtClean="0"/>
              <a:t>The </a:t>
            </a:r>
            <a:r>
              <a:rPr lang="it-IT" sz="2000" dirty="0" err="1" smtClean="0"/>
              <a:t>ResultSet</a:t>
            </a:r>
            <a:endParaRPr lang="it-IT" sz="2000" dirty="0" smtClean="0"/>
          </a:p>
        </p:txBody>
      </p:sp>
      <p:sp>
        <p:nvSpPr>
          <p:cNvPr id="30724" name="Rectangle 3"/>
          <p:cNvSpPr>
            <a:spLocks noGrp="1" noChangeArrowheads="1"/>
          </p:cNvSpPr>
          <p:nvPr>
            <p:ph type="body" idx="1"/>
          </p:nvPr>
        </p:nvSpPr>
        <p:spPr/>
        <p:txBody>
          <a:bodyPr>
            <a:normAutofit lnSpcReduction="10000"/>
          </a:bodyPr>
          <a:lstStyle/>
          <a:p>
            <a:r>
              <a:rPr lang="en-US" sz="2400" dirty="0" smtClean="0"/>
              <a:t>Through the </a:t>
            </a:r>
            <a:r>
              <a:rPr lang="en-US" sz="2400" b="1" dirty="0" err="1" smtClean="0"/>
              <a:t>ResultSet</a:t>
            </a:r>
            <a:r>
              <a:rPr lang="en-US" sz="2400" dirty="0" smtClean="0"/>
              <a:t> returned by the </a:t>
            </a:r>
            <a:r>
              <a:rPr lang="en-US" sz="2400" i="1" dirty="0" err="1" smtClean="0"/>
              <a:t>executeQuery</a:t>
            </a:r>
            <a:r>
              <a:rPr lang="en-US" sz="2400" dirty="0" smtClean="0"/>
              <a:t> method it is possible to read the columns of each record returned by a select query. </a:t>
            </a:r>
          </a:p>
          <a:p>
            <a:r>
              <a:rPr lang="en-US" sz="2400" dirty="0" smtClean="0"/>
              <a:t>The records must be read one at a time. At any time, the </a:t>
            </a:r>
            <a:r>
              <a:rPr lang="en-US" sz="2400" b="1" dirty="0" err="1" smtClean="0"/>
              <a:t>ResultSet</a:t>
            </a:r>
            <a:r>
              <a:rPr lang="en-US" sz="2400" dirty="0" smtClean="0"/>
              <a:t> points (via a </a:t>
            </a:r>
            <a:r>
              <a:rPr lang="en-US" sz="2400" i="1" dirty="0" smtClean="0"/>
              <a:t>cursor)</a:t>
            </a:r>
            <a:r>
              <a:rPr lang="en-US" sz="2400" dirty="0" smtClean="0"/>
              <a:t> to one of the records returned </a:t>
            </a:r>
            <a:r>
              <a:rPr lang="en-US" sz="2400" i="1" dirty="0" smtClean="0"/>
              <a:t>(current record).</a:t>
            </a:r>
            <a:r>
              <a:rPr lang="en-US" sz="2400" dirty="0" smtClean="0"/>
              <a:t> </a:t>
            </a:r>
          </a:p>
          <a:p>
            <a:r>
              <a:rPr lang="en-US" sz="2400" dirty="0" smtClean="0"/>
              <a:t>The values ​​of the various fields of the current record can be read using the methods </a:t>
            </a:r>
            <a:r>
              <a:rPr lang="en-US" sz="2400" i="1" dirty="0" err="1" smtClean="0"/>
              <a:t>GetX</a:t>
            </a:r>
            <a:r>
              <a:rPr lang="en-US" sz="2400" i="1" dirty="0" smtClean="0"/>
              <a:t>(</a:t>
            </a:r>
            <a:r>
              <a:rPr lang="en-US" sz="2400" i="1" dirty="0" err="1" smtClean="0"/>
              <a:t>column_name</a:t>
            </a:r>
            <a:r>
              <a:rPr lang="en-US" sz="2400" i="1" dirty="0" smtClean="0"/>
              <a:t>),</a:t>
            </a:r>
            <a:r>
              <a:rPr lang="en-US" sz="2400" dirty="0" smtClean="0"/>
              <a:t> where X is the </a:t>
            </a:r>
            <a:r>
              <a:rPr lang="en-US" sz="2400" b="1" dirty="0" smtClean="0"/>
              <a:t>Java</a:t>
            </a:r>
            <a:r>
              <a:rPr lang="en-US" sz="2400" dirty="0" smtClean="0"/>
              <a:t> </a:t>
            </a:r>
            <a:r>
              <a:rPr lang="en-US" sz="2400" b="1" dirty="0" smtClean="0"/>
              <a:t>base type</a:t>
            </a:r>
            <a:r>
              <a:rPr lang="en-US" sz="2400" dirty="0" smtClean="0"/>
              <a:t> to extract (for example, </a:t>
            </a:r>
            <a:r>
              <a:rPr lang="en-US" sz="2400" i="1" dirty="0" err="1" smtClean="0"/>
              <a:t>getString</a:t>
            </a:r>
            <a:r>
              <a:rPr lang="en-US" sz="2400" i="1" dirty="0" smtClean="0"/>
              <a:t>, </a:t>
            </a:r>
            <a:r>
              <a:rPr lang="en-US" sz="2400" i="1" dirty="0" err="1" smtClean="0"/>
              <a:t>getInt</a:t>
            </a:r>
            <a:r>
              <a:rPr lang="en-US" sz="2400" i="1" dirty="0" smtClean="0"/>
              <a:t>,</a:t>
            </a:r>
            <a:r>
              <a:rPr lang="en-US" sz="2400" dirty="0" smtClean="0"/>
              <a:t> ...) and </a:t>
            </a:r>
            <a:r>
              <a:rPr lang="en-US" sz="2400" dirty="0" err="1" smtClean="0"/>
              <a:t>column_name</a:t>
            </a:r>
            <a:r>
              <a:rPr lang="en-US" sz="2400" dirty="0" smtClean="0"/>
              <a:t> is the name of the field of the record to read. </a:t>
            </a:r>
          </a:p>
          <a:p>
            <a:r>
              <a:rPr lang="en-US" sz="2400" dirty="0" smtClean="0"/>
              <a:t>To move the cursor to the next record in the </a:t>
            </a:r>
            <a:r>
              <a:rPr lang="en-US" sz="2400" b="1" dirty="0" err="1" smtClean="0"/>
              <a:t>RecordSet</a:t>
            </a:r>
            <a:r>
              <a:rPr lang="en-US" sz="2400" b="1" dirty="0" smtClean="0"/>
              <a:t>,</a:t>
            </a:r>
            <a:r>
              <a:rPr lang="en-US" sz="2400" dirty="0" smtClean="0"/>
              <a:t> we use the </a:t>
            </a:r>
            <a:r>
              <a:rPr lang="en-US" sz="2400" i="1" dirty="0" smtClean="0"/>
              <a:t>next</a:t>
            </a:r>
            <a:r>
              <a:rPr lang="en-US" sz="2400" dirty="0" smtClean="0"/>
              <a:t> method. The method returns </a:t>
            </a:r>
            <a:r>
              <a:rPr lang="en-US" sz="2400" i="1" dirty="0" smtClean="0"/>
              <a:t>false</a:t>
            </a:r>
            <a:r>
              <a:rPr lang="en-US" sz="2400" dirty="0" smtClean="0"/>
              <a:t> when the records are ended. </a:t>
            </a: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piè di pagina 5"/>
          <p:cNvSpPr>
            <a:spLocks noGrp="1"/>
          </p:cNvSpPr>
          <p:nvPr>
            <p:ph type="ftr" sz="quarter" idx="12"/>
          </p:nvPr>
        </p:nvSpPr>
        <p:spPr/>
        <p:txBody>
          <a:bodyPr/>
          <a:lstStyle/>
          <a:p>
            <a:pPr>
              <a:defRPr/>
            </a:pPr>
            <a:r>
              <a:rPr lang="it-IT"/>
              <a:t>Java Servlets</a:t>
            </a:r>
          </a:p>
        </p:txBody>
      </p:sp>
      <p:sp>
        <p:nvSpPr>
          <p:cNvPr id="4099" name="Rectangle 7"/>
          <p:cNvSpPr>
            <a:spLocks noGrp="1" noChangeArrowheads="1"/>
          </p:cNvSpPr>
          <p:nvPr>
            <p:ph type="title"/>
          </p:nvPr>
        </p:nvSpPr>
        <p:spPr/>
        <p:txBody>
          <a:bodyPr/>
          <a:lstStyle/>
          <a:p>
            <a:pPr eaLnBrk="1" hangingPunct="1"/>
            <a:r>
              <a:rPr lang="it-IT" dirty="0" err="1" smtClean="0"/>
              <a:t>Introduction</a:t>
            </a:r>
            <a:r>
              <a:rPr lang="it-IT" dirty="0" smtClean="0"/>
              <a:t> </a:t>
            </a:r>
            <a:r>
              <a:rPr lang="it-IT" dirty="0" err="1" smtClean="0"/>
              <a:t>to</a:t>
            </a:r>
            <a:r>
              <a:rPr lang="it-IT" dirty="0" smtClean="0"/>
              <a:t> </a:t>
            </a:r>
            <a:r>
              <a:rPr lang="it-IT" dirty="0" err="1" smtClean="0"/>
              <a:t>Servlets</a:t>
            </a:r>
            <a:endParaRPr lang="it-IT" dirty="0" smtClean="0"/>
          </a:p>
        </p:txBody>
      </p:sp>
      <p:sp>
        <p:nvSpPr>
          <p:cNvPr id="4100" name="Rectangle 8"/>
          <p:cNvSpPr>
            <a:spLocks noGrp="1" noChangeArrowheads="1"/>
          </p:cNvSpPr>
          <p:nvPr>
            <p:ph type="body" idx="1"/>
          </p:nvPr>
        </p:nvSpPr>
        <p:spPr/>
        <p:txBody>
          <a:bodyPr>
            <a:normAutofit/>
          </a:bodyPr>
          <a:lstStyle/>
          <a:p>
            <a:r>
              <a:rPr lang="en-US" sz="2000" dirty="0" err="1" smtClean="0"/>
              <a:t>Servlets</a:t>
            </a:r>
            <a:r>
              <a:rPr lang="en-US" sz="2000" dirty="0" smtClean="0"/>
              <a:t> are special Java classes that run in specific web servers, called </a:t>
            </a:r>
            <a:r>
              <a:rPr lang="en-US" sz="2000" b="1" dirty="0" err="1" smtClean="0"/>
              <a:t>servlet</a:t>
            </a:r>
            <a:r>
              <a:rPr lang="en-US" sz="2000" b="1" dirty="0" smtClean="0"/>
              <a:t> containers.</a:t>
            </a:r>
            <a:r>
              <a:rPr lang="en-US" sz="2000" dirty="0" smtClean="0"/>
              <a:t> </a:t>
            </a:r>
          </a:p>
          <a:p>
            <a:r>
              <a:rPr lang="en-US" sz="2000" dirty="0" err="1" smtClean="0"/>
              <a:t>Servlets</a:t>
            </a:r>
            <a:r>
              <a:rPr lang="en-US" sz="2000" dirty="0" smtClean="0"/>
              <a:t> are exposed as a standard web resources (i.e., they can be referred to using a URL). </a:t>
            </a:r>
          </a:p>
          <a:p>
            <a:r>
              <a:rPr lang="en-US" sz="2000" dirty="0" err="1" smtClean="0"/>
              <a:t>Servlets</a:t>
            </a:r>
            <a:r>
              <a:rPr lang="en-US" sz="2000" dirty="0" smtClean="0"/>
              <a:t> act in the traditional </a:t>
            </a:r>
            <a:r>
              <a:rPr lang="en-US" sz="2000" i="1" dirty="0" smtClean="0"/>
              <a:t>request/response </a:t>
            </a:r>
            <a:r>
              <a:rPr lang="en-US" sz="2000" dirty="0" smtClean="0"/>
              <a:t>way, typical of the </a:t>
            </a:r>
            <a:r>
              <a:rPr lang="en-US" sz="2000" i="1" dirty="0" smtClean="0"/>
              <a:t>server-side scripting:</a:t>
            </a:r>
            <a:r>
              <a:rPr lang="en-US" sz="2000" dirty="0" smtClean="0"/>
              <a:t> when the user requests a </a:t>
            </a:r>
            <a:r>
              <a:rPr lang="en-US" sz="2000" dirty="0" err="1" smtClean="0"/>
              <a:t>servlet</a:t>
            </a:r>
            <a:r>
              <a:rPr lang="en-US" sz="2000" dirty="0" smtClean="0"/>
              <a:t> via the associated URL, the server activates it, executes it, and returns the result as the content of the resource. </a:t>
            </a:r>
          </a:p>
          <a:p>
            <a:r>
              <a:rPr lang="en-US" sz="2000" dirty="0" smtClean="0"/>
              <a:t>Java </a:t>
            </a:r>
            <a:r>
              <a:rPr lang="en-US" sz="2000" b="1" dirty="0" err="1" smtClean="0"/>
              <a:t>Servlets</a:t>
            </a:r>
            <a:r>
              <a:rPr lang="en-US" sz="2000" dirty="0" smtClean="0"/>
              <a:t> </a:t>
            </a:r>
            <a:r>
              <a:rPr lang="en-US" sz="2000" b="1" dirty="0" smtClean="0"/>
              <a:t>APIs</a:t>
            </a:r>
            <a:r>
              <a:rPr lang="en-US" sz="2000" dirty="0" smtClean="0"/>
              <a:t> allow one to program the </a:t>
            </a:r>
            <a:r>
              <a:rPr lang="en-US" sz="2000" dirty="0" err="1" smtClean="0"/>
              <a:t>servlet</a:t>
            </a:r>
            <a:r>
              <a:rPr lang="en-US" sz="2000" dirty="0" smtClean="0"/>
              <a:t> behavior without any knowledge of the server/client characteristics and transfer protocol. </a:t>
            </a:r>
          </a:p>
          <a:p>
            <a:r>
              <a:rPr lang="en-US" sz="2000" dirty="0" smtClean="0"/>
              <a:t>The code is standard Java code, which can make use of all the libraries and utilities for language, including the connection to all DBMS via JDBC, the use of XML through JAXP, etc.. </a:t>
            </a:r>
          </a:p>
          <a:p>
            <a:r>
              <a:rPr lang="en-US" sz="2000" dirty="0" err="1" smtClean="0"/>
              <a:t>Servlets</a:t>
            </a:r>
            <a:r>
              <a:rPr lang="en-US" sz="2000" dirty="0" smtClean="0"/>
              <a:t> replace CGI providing a high degree of safety, versatility and abstraction to the programmer. </a:t>
            </a:r>
            <a:endParaRPr lang="en-US" sz="2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piè di pagina 5"/>
          <p:cNvSpPr>
            <a:spLocks noGrp="1"/>
          </p:cNvSpPr>
          <p:nvPr>
            <p:ph type="ftr" sz="quarter" idx="12"/>
          </p:nvPr>
        </p:nvSpPr>
        <p:spPr/>
        <p:txBody>
          <a:bodyPr/>
          <a:lstStyle/>
          <a:p>
            <a:pPr>
              <a:defRPr/>
            </a:pPr>
            <a:r>
              <a:rPr lang="it-IT"/>
              <a:t>Java Servlets</a:t>
            </a:r>
          </a:p>
        </p:txBody>
      </p:sp>
      <p:sp>
        <p:nvSpPr>
          <p:cNvPr id="31747" name="Rectangle 2"/>
          <p:cNvSpPr>
            <a:spLocks noGrp="1" noChangeArrowheads="1"/>
          </p:cNvSpPr>
          <p:nvPr>
            <p:ph type="title"/>
          </p:nvPr>
        </p:nvSpPr>
        <p:spPr/>
        <p:txBody>
          <a:bodyPr/>
          <a:lstStyle/>
          <a:p>
            <a:pPr eaLnBrk="1" hangingPunct="1"/>
            <a:r>
              <a:rPr lang="en-US" sz="3200" dirty="0" smtClean="0"/>
              <a:t>Java and DBMS: the JDBC </a:t>
            </a:r>
            <a:br>
              <a:rPr lang="en-US" sz="3200" dirty="0" smtClean="0"/>
            </a:br>
            <a:r>
              <a:rPr lang="it-IT" sz="2000" dirty="0" err="1" smtClean="0"/>
              <a:t>ResultSet</a:t>
            </a:r>
            <a:r>
              <a:rPr lang="it-IT" sz="2000" dirty="0" smtClean="0"/>
              <a:t> </a:t>
            </a:r>
            <a:r>
              <a:rPr lang="it-IT" sz="2000" dirty="0" err="1" smtClean="0"/>
              <a:t>Example</a:t>
            </a:r>
            <a:endParaRPr lang="it-IT" sz="2000" dirty="0" smtClean="0"/>
          </a:p>
        </p:txBody>
      </p:sp>
      <p:sp>
        <p:nvSpPr>
          <p:cNvPr id="31748" name="Rectangle 5"/>
          <p:cNvSpPr>
            <a:spLocks noChangeArrowheads="1"/>
          </p:cNvSpPr>
          <p:nvPr/>
        </p:nvSpPr>
        <p:spPr bwMode="auto">
          <a:xfrm>
            <a:off x="5733785" y="1557338"/>
            <a:ext cx="3977879" cy="4953000"/>
          </a:xfrm>
          <a:prstGeom prst="rect">
            <a:avLst/>
          </a:prstGeom>
          <a:noFill/>
          <a:ln w="9525">
            <a:noFill/>
            <a:miter lim="800000"/>
            <a:headEnd/>
            <a:tailEnd/>
          </a:ln>
        </p:spPr>
        <p:txBody>
          <a:bodyPr tIns="0" bIns="0"/>
          <a:lstStyle/>
          <a:p>
            <a:pPr marL="292100" indent="-292100" eaLnBrk="1" hangingPunct="1">
              <a:spcBef>
                <a:spcPct val="20000"/>
              </a:spcBef>
              <a:buClr>
                <a:schemeClr val="folHlink"/>
              </a:buClr>
              <a:buSzPct val="70000"/>
              <a:buFont typeface="Wingdings" pitchFamily="2" charset="2"/>
              <a:buChar char="n"/>
            </a:pPr>
            <a:r>
              <a:rPr lang="en-US" sz="1600" dirty="0" smtClean="0">
                <a:solidFill>
                  <a:schemeClr val="tx1"/>
                </a:solidFill>
                <a:latin typeface="Trebuchet MS" pitchFamily="34" charset="0"/>
              </a:rPr>
              <a:t>In this example, we use a while loop to iterate through the results of a select query.</a:t>
            </a:r>
            <a:endParaRPr lang="it-IT" sz="1600" dirty="0" smtClean="0">
              <a:solidFill>
                <a:schemeClr val="tx1"/>
              </a:solidFill>
              <a:latin typeface="Trebuchet MS" pitchFamily="34" charset="0"/>
            </a:endParaRPr>
          </a:p>
          <a:p>
            <a:pPr marL="292100" indent="-292100" eaLnBrk="1" hangingPunct="1">
              <a:spcBef>
                <a:spcPct val="20000"/>
              </a:spcBef>
              <a:buClr>
                <a:schemeClr val="folHlink"/>
              </a:buClr>
              <a:buSzPct val="70000"/>
              <a:buFont typeface="Wingdings" pitchFamily="2" charset="2"/>
              <a:buChar char="n"/>
            </a:pPr>
            <a:r>
              <a:rPr lang="en-US" sz="1600" dirty="0" smtClean="0">
                <a:solidFill>
                  <a:schemeClr val="tx1"/>
                </a:solidFill>
                <a:latin typeface="Trebuchet MS" pitchFamily="34" charset="0"/>
              </a:rPr>
              <a:t>For each record we print the value of the name field, of type string.</a:t>
            </a:r>
            <a:endParaRPr lang="it-IT" sz="1600" dirty="0">
              <a:solidFill>
                <a:schemeClr val="tx1"/>
              </a:solidFill>
              <a:latin typeface="Trebuchet MS" pitchFamily="34" charset="0"/>
            </a:endParaRPr>
          </a:p>
        </p:txBody>
      </p:sp>
      <p:sp>
        <p:nvSpPr>
          <p:cNvPr id="31749" name="Rectangle 6"/>
          <p:cNvSpPr>
            <a:spLocks noChangeArrowheads="1"/>
          </p:cNvSpPr>
          <p:nvPr/>
        </p:nvSpPr>
        <p:spPr bwMode="auto">
          <a:xfrm>
            <a:off x="350838" y="1557338"/>
            <a:ext cx="5226447" cy="4895850"/>
          </a:xfrm>
          <a:prstGeom prst="rect">
            <a:avLst/>
          </a:prstGeom>
          <a:solidFill>
            <a:srgbClr val="EBFFFF"/>
          </a:solidFill>
          <a:ln w="12700">
            <a:solidFill>
              <a:schemeClr val="tx1"/>
            </a:solidFill>
            <a:miter lim="800000"/>
            <a:headEnd/>
            <a:tailEnd/>
          </a:ln>
        </p:spPr>
        <p:txBody>
          <a:bodyPr lIns="92075" tIns="46038" rIns="92075" bIns="46038"/>
          <a:lstStyle/>
          <a:p>
            <a:pPr marL="93663" indent="-93663">
              <a:spcBef>
                <a:spcPct val="20000"/>
              </a:spcBef>
              <a:buClr>
                <a:schemeClr val="hlink"/>
              </a:buClr>
              <a:buSzPct val="65000"/>
              <a:buFont typeface="Monotype Sorts" pitchFamily="2" charset="2"/>
              <a:buNone/>
            </a:pPr>
            <a:r>
              <a:rPr kumimoji="1" lang="it-IT" sz="1200" dirty="0">
                <a:solidFill>
                  <a:srgbClr val="000000"/>
                </a:solidFill>
                <a:latin typeface="Verdana" pitchFamily="34" charset="0"/>
              </a:rPr>
              <a:t>import </a:t>
            </a:r>
            <a:r>
              <a:rPr kumimoji="1" lang="it-IT" sz="1200" dirty="0" err="1">
                <a:solidFill>
                  <a:srgbClr val="000000"/>
                </a:solidFill>
                <a:latin typeface="Verdana" pitchFamily="34" charset="0"/>
              </a:rPr>
              <a:t>java.sql</a:t>
            </a:r>
            <a:r>
              <a:rPr kumimoji="1" lang="it-IT" sz="1200" dirty="0">
                <a:solidFill>
                  <a:srgbClr val="000000"/>
                </a:solidFill>
                <a:latin typeface="Verdana" pitchFamily="34" charset="0"/>
              </a:rPr>
              <a:t>.*;</a:t>
            </a:r>
          </a:p>
          <a:p>
            <a:pPr marL="93663" indent="-93663">
              <a:spcBef>
                <a:spcPct val="20000"/>
              </a:spcBef>
              <a:buClr>
                <a:schemeClr val="hlink"/>
              </a:buClr>
              <a:buSzPct val="65000"/>
              <a:buFont typeface="Monotype Sorts" pitchFamily="2" charset="2"/>
              <a:buNone/>
            </a:pPr>
            <a:endParaRPr kumimoji="1" lang="it-IT" sz="1200" dirty="0">
              <a:solidFill>
                <a:srgbClr val="000000"/>
              </a:solidFill>
              <a:latin typeface="Verdana" pitchFamily="34" charset="0"/>
            </a:endParaRPr>
          </a:p>
          <a:p>
            <a:pPr>
              <a:spcBef>
                <a:spcPct val="20000"/>
              </a:spcBef>
              <a:buClr>
                <a:schemeClr val="hlink"/>
              </a:buClr>
              <a:buSzPct val="65000"/>
              <a:buFont typeface="Monotype Sorts" pitchFamily="2" charset="2"/>
              <a:buNone/>
            </a:pPr>
            <a:r>
              <a:rPr kumimoji="1" lang="it-IT" altLang="it-IT" sz="1200" dirty="0" err="1">
                <a:solidFill>
                  <a:srgbClr val="000000"/>
                </a:solidFill>
                <a:latin typeface="Verdana" panose="020B0604030504040204" pitchFamily="34" charset="0"/>
              </a:rPr>
              <a:t>Class.forName</a:t>
            </a:r>
            <a:r>
              <a:rPr kumimoji="1" lang="it-IT" altLang="it-IT" sz="1200" dirty="0">
                <a:solidFill>
                  <a:srgbClr val="000000"/>
                </a:solidFill>
                <a:latin typeface="Verdana" panose="020B0604030504040204" pitchFamily="34" charset="0"/>
              </a:rPr>
              <a:t> (“</a:t>
            </a:r>
            <a:r>
              <a:rPr kumimoji="1" lang="it-IT" altLang="it-IT" sz="1200" dirty="0" err="1">
                <a:solidFill>
                  <a:srgbClr val="000000"/>
                </a:solidFill>
                <a:latin typeface="Verdana" panose="020B0604030504040204" pitchFamily="34" charset="0"/>
              </a:rPr>
              <a:t>com.mysql.cj.jdbc.Driver</a:t>
            </a:r>
            <a:r>
              <a:rPr kumimoji="1" lang="it-IT" altLang="it-IT" sz="1200" dirty="0">
                <a:solidFill>
                  <a:srgbClr val="000000"/>
                </a:solidFill>
                <a:latin typeface="Verdana" panose="020B0604030504040204" pitchFamily="34" charset="0"/>
              </a:rPr>
              <a:t>”);</a:t>
            </a:r>
          </a:p>
          <a:p>
            <a:pPr>
              <a:spcBef>
                <a:spcPct val="20000"/>
              </a:spcBef>
              <a:buClr>
                <a:schemeClr val="hlink"/>
              </a:buClr>
              <a:buSzPct val="65000"/>
              <a:buFont typeface="Monotype Sorts" pitchFamily="2" charset="2"/>
              <a:buNone/>
            </a:pPr>
            <a:endParaRPr kumimoji="1" lang="it-IT" altLang="it-IT" sz="1200" dirty="0">
              <a:solidFill>
                <a:srgbClr val="000000"/>
              </a:solidFill>
              <a:latin typeface="Verdana" panose="020B0604030504040204" pitchFamily="34" charset="0"/>
            </a:endParaRPr>
          </a:p>
          <a:p>
            <a:pPr>
              <a:spcBef>
                <a:spcPct val="20000"/>
              </a:spcBef>
              <a:buClr>
                <a:schemeClr val="hlink"/>
              </a:buClr>
              <a:buSzPct val="65000"/>
              <a:buFont typeface="Monotype Sorts" pitchFamily="2" charset="2"/>
              <a:buNone/>
            </a:pPr>
            <a:r>
              <a:rPr kumimoji="1" lang="it-IT" altLang="it-IT" sz="1200" dirty="0">
                <a:solidFill>
                  <a:srgbClr val="000000"/>
                </a:solidFill>
                <a:latin typeface="Verdana" panose="020B0604030504040204" pitchFamily="34" charset="0"/>
              </a:rPr>
              <a:t>Connection con = </a:t>
            </a:r>
            <a:r>
              <a:rPr kumimoji="1" lang="it-IT" altLang="it-IT" sz="1200" dirty="0" err="1">
                <a:solidFill>
                  <a:srgbClr val="000000"/>
                </a:solidFill>
                <a:latin typeface="Verdana" panose="020B0604030504040204" pitchFamily="34" charset="0"/>
              </a:rPr>
              <a:t>DriverManager.getConnection</a:t>
            </a:r>
            <a:r>
              <a:rPr kumimoji="1" lang="it-IT" altLang="it-IT" sz="1200" dirty="0">
                <a:solidFill>
                  <a:srgbClr val="000000"/>
                </a:solidFill>
                <a:latin typeface="Verdana" panose="020B0604030504040204" pitchFamily="34" charset="0"/>
              </a:rPr>
              <a:t>(</a:t>
            </a:r>
          </a:p>
          <a:p>
            <a:pPr>
              <a:spcBef>
                <a:spcPct val="20000"/>
              </a:spcBef>
              <a:buClr>
                <a:schemeClr val="hlink"/>
              </a:buClr>
              <a:buSzPct val="65000"/>
              <a:buFont typeface="Monotype Sorts" pitchFamily="2" charset="2"/>
              <a:buNone/>
            </a:pPr>
            <a:r>
              <a:rPr kumimoji="1" lang="it-IT" altLang="it-IT" sz="1200" dirty="0">
                <a:solidFill>
                  <a:srgbClr val="000000"/>
                </a:solidFill>
                <a:latin typeface="Verdana" panose="020B0604030504040204" pitchFamily="34" charset="0"/>
              </a:rPr>
              <a:t>	“</a:t>
            </a:r>
            <a:r>
              <a:rPr kumimoji="1" lang="it-IT" altLang="it-IT" sz="1200" dirty="0" err="1">
                <a:solidFill>
                  <a:srgbClr val="000000"/>
                </a:solidFill>
                <a:latin typeface="Verdana" panose="020B0604030504040204" pitchFamily="34" charset="0"/>
              </a:rPr>
              <a:t>jdbc:mysql</a:t>
            </a:r>
            <a:r>
              <a:rPr kumimoji="1" lang="it-IT" altLang="it-IT" sz="1200" dirty="0">
                <a:solidFill>
                  <a:srgbClr val="000000"/>
                </a:solidFill>
                <a:latin typeface="Verdana" panose="020B0604030504040204" pitchFamily="34" charset="0"/>
              </a:rPr>
              <a:t>://</a:t>
            </a:r>
            <a:r>
              <a:rPr kumimoji="1" lang="it-IT" altLang="it-IT" sz="1200" dirty="0" err="1">
                <a:solidFill>
                  <a:srgbClr val="000000"/>
                </a:solidFill>
                <a:latin typeface="Verdana" panose="020B0604030504040204" pitchFamily="34" charset="0"/>
              </a:rPr>
              <a:t>localhost</a:t>
            </a:r>
            <a:r>
              <a:rPr kumimoji="1" lang="it-IT" altLang="it-IT" sz="1200" dirty="0">
                <a:solidFill>
                  <a:srgbClr val="000000"/>
                </a:solidFill>
                <a:latin typeface="Verdana" panose="020B0604030504040204" pitchFamily="34" charset="0"/>
              </a:rPr>
              <a:t>/</a:t>
            </a:r>
            <a:r>
              <a:rPr kumimoji="1" lang="it-IT" altLang="it-IT" sz="1200" dirty="0" err="1">
                <a:solidFill>
                  <a:srgbClr val="000000"/>
                </a:solidFill>
                <a:latin typeface="Verdana" panose="020B0604030504040204" pitchFamily="34" charset="0"/>
              </a:rPr>
              <a:t>webdb?serverTimezone</a:t>
            </a:r>
            <a:r>
              <a:rPr kumimoji="1" lang="it-IT" altLang="it-IT" sz="1200" dirty="0">
                <a:solidFill>
                  <a:srgbClr val="000000"/>
                </a:solidFill>
                <a:latin typeface="Verdana" panose="020B0604030504040204" pitchFamily="34" charset="0"/>
              </a:rPr>
              <a:t>=Europe/Rome”,”</a:t>
            </a:r>
            <a:r>
              <a:rPr kumimoji="1" lang="it-IT" altLang="it-IT" sz="1200" dirty="0" err="1">
                <a:solidFill>
                  <a:srgbClr val="000000"/>
                </a:solidFill>
                <a:latin typeface="Verdana" panose="020B0604030504040204" pitchFamily="34" charset="0"/>
              </a:rPr>
              <a:t>user</a:t>
            </a:r>
            <a:r>
              <a:rPr kumimoji="1" lang="it-IT" altLang="it-IT" sz="1200" dirty="0">
                <a:solidFill>
                  <a:srgbClr val="000000"/>
                </a:solidFill>
                <a:latin typeface="Verdana" panose="020B0604030504040204" pitchFamily="34" charset="0"/>
              </a:rPr>
              <a:t>”, ”pass”);</a:t>
            </a:r>
          </a:p>
          <a:p>
            <a:pPr marL="93663" indent="-93663">
              <a:spcBef>
                <a:spcPct val="20000"/>
              </a:spcBef>
              <a:buClr>
                <a:schemeClr val="hlink"/>
              </a:buClr>
              <a:buSzPct val="65000"/>
              <a:buFont typeface="Monotype Sorts" pitchFamily="2" charset="2"/>
              <a:buNone/>
            </a:pPr>
            <a:endParaRPr kumimoji="1" lang="it-IT" sz="1200" dirty="0">
              <a:solidFill>
                <a:srgbClr val="000000"/>
              </a:solidFill>
              <a:latin typeface="Verdana" pitchFamily="34" charset="0"/>
            </a:endParaRPr>
          </a:p>
          <a:p>
            <a:pPr marL="93663" indent="-93663">
              <a:spcBef>
                <a:spcPct val="20000"/>
              </a:spcBef>
              <a:buClr>
                <a:schemeClr val="hlink"/>
              </a:buClr>
              <a:buSzPct val="65000"/>
              <a:buFont typeface="Monotype Sorts" pitchFamily="2" charset="2"/>
              <a:buNone/>
            </a:pPr>
            <a:r>
              <a:rPr kumimoji="1" lang="it-IT" sz="1200" dirty="0">
                <a:solidFill>
                  <a:srgbClr val="000000"/>
                </a:solidFill>
                <a:latin typeface="Verdana" pitchFamily="34" charset="0"/>
              </a:rPr>
              <a:t>Statement stmt1 = </a:t>
            </a:r>
            <a:r>
              <a:rPr kumimoji="1" lang="it-IT" sz="1200" dirty="0" err="1">
                <a:solidFill>
                  <a:srgbClr val="000000"/>
                </a:solidFill>
                <a:latin typeface="Verdana" pitchFamily="34" charset="0"/>
              </a:rPr>
              <a:t>con.createStatement</a:t>
            </a:r>
            <a:r>
              <a:rPr kumimoji="1" lang="it-IT" sz="1200" dirty="0">
                <a:solidFill>
                  <a:srgbClr val="000000"/>
                </a:solidFill>
                <a:latin typeface="Verdana" pitchFamily="34" charset="0"/>
              </a:rPr>
              <a:t>();</a:t>
            </a:r>
          </a:p>
          <a:p>
            <a:pPr marL="93663" indent="-93663">
              <a:spcBef>
                <a:spcPct val="20000"/>
              </a:spcBef>
              <a:buClr>
                <a:schemeClr val="hlink"/>
              </a:buClr>
              <a:buSzPct val="65000"/>
              <a:buFont typeface="Monotype Sorts" pitchFamily="2" charset="2"/>
              <a:buNone/>
            </a:pPr>
            <a:endParaRPr kumimoji="1" lang="it-IT" sz="1200" dirty="0">
              <a:solidFill>
                <a:srgbClr val="000000"/>
              </a:solidFill>
              <a:latin typeface="Verdana" pitchFamily="34" charset="0"/>
            </a:endParaRPr>
          </a:p>
          <a:p>
            <a:pPr marL="93663" indent="-93663">
              <a:spcBef>
                <a:spcPct val="20000"/>
              </a:spcBef>
              <a:buClr>
                <a:schemeClr val="hlink"/>
              </a:buClr>
              <a:buSzPct val="65000"/>
              <a:buFont typeface="Monotype Sorts" pitchFamily="2" charset="2"/>
              <a:buNone/>
            </a:pPr>
            <a:r>
              <a:rPr kumimoji="1" lang="it-IT" sz="1200" dirty="0" err="1">
                <a:solidFill>
                  <a:srgbClr val="000000"/>
                </a:solidFill>
                <a:latin typeface="Verdana" pitchFamily="34" charset="0"/>
              </a:rPr>
              <a:t>ResultSet</a:t>
            </a:r>
            <a:r>
              <a:rPr kumimoji="1" lang="it-IT" sz="1200" dirty="0">
                <a:solidFill>
                  <a:srgbClr val="000000"/>
                </a:solidFill>
                <a:latin typeface="Verdana" pitchFamily="34" charset="0"/>
              </a:rPr>
              <a:t> </a:t>
            </a:r>
            <a:r>
              <a:rPr kumimoji="1" lang="it-IT" sz="1200" dirty="0" err="1">
                <a:solidFill>
                  <a:srgbClr val="000000"/>
                </a:solidFill>
                <a:latin typeface="Verdana" pitchFamily="34" charset="0"/>
              </a:rPr>
              <a:t>rs</a:t>
            </a:r>
            <a:r>
              <a:rPr kumimoji="1" lang="it-IT" sz="1200" dirty="0">
                <a:solidFill>
                  <a:srgbClr val="000000"/>
                </a:solidFill>
                <a:latin typeface="Verdana" pitchFamily="34" charset="0"/>
              </a:rPr>
              <a:t> = stmt1.executeQuery(</a:t>
            </a:r>
          </a:p>
          <a:p>
            <a:pPr marL="93663" indent="-93663">
              <a:spcBef>
                <a:spcPct val="20000"/>
              </a:spcBef>
              <a:buClr>
                <a:schemeClr val="hlink"/>
              </a:buClr>
              <a:buSzPct val="65000"/>
              <a:buFont typeface="Monotype Sorts" pitchFamily="2" charset="2"/>
              <a:buNone/>
            </a:pPr>
            <a:r>
              <a:rPr kumimoji="1" lang="it-IT" sz="1200" dirty="0">
                <a:solidFill>
                  <a:srgbClr val="000000"/>
                </a:solidFill>
                <a:latin typeface="Verdana" pitchFamily="34" charset="0"/>
              </a:rPr>
              <a:t>	“SELECT * FROM test”);</a:t>
            </a:r>
          </a:p>
          <a:p>
            <a:pPr marL="93663" indent="-93663">
              <a:spcBef>
                <a:spcPct val="20000"/>
              </a:spcBef>
              <a:buClr>
                <a:schemeClr val="hlink"/>
              </a:buClr>
              <a:buSzPct val="65000"/>
              <a:buFont typeface="Monotype Sorts" pitchFamily="2" charset="2"/>
              <a:buNone/>
            </a:pPr>
            <a:endParaRPr kumimoji="1" lang="it-IT" sz="1200" dirty="0">
              <a:solidFill>
                <a:srgbClr val="000000"/>
              </a:solidFill>
              <a:latin typeface="Verdana" pitchFamily="34" charset="0"/>
            </a:endParaRPr>
          </a:p>
          <a:p>
            <a:pPr marL="93663" indent="-93663">
              <a:spcBef>
                <a:spcPct val="20000"/>
              </a:spcBef>
              <a:buClr>
                <a:schemeClr val="hlink"/>
              </a:buClr>
              <a:buSzPct val="65000"/>
              <a:buFont typeface="Monotype Sorts" pitchFamily="2" charset="2"/>
              <a:buNone/>
            </a:pPr>
            <a:r>
              <a:rPr kumimoji="1" lang="it-IT" sz="1200" dirty="0" err="1">
                <a:solidFill>
                  <a:srgbClr val="000000"/>
                </a:solidFill>
                <a:latin typeface="Verdana" pitchFamily="34" charset="0"/>
              </a:rPr>
              <a:t>while</a:t>
            </a:r>
            <a:r>
              <a:rPr kumimoji="1" lang="it-IT" sz="1200" dirty="0">
                <a:solidFill>
                  <a:srgbClr val="000000"/>
                </a:solidFill>
                <a:latin typeface="Verdana" pitchFamily="34" charset="0"/>
              </a:rPr>
              <a:t> (</a:t>
            </a:r>
            <a:r>
              <a:rPr kumimoji="1" lang="it-IT" sz="1200" dirty="0" err="1">
                <a:solidFill>
                  <a:srgbClr val="000000"/>
                </a:solidFill>
                <a:latin typeface="Verdana" pitchFamily="34" charset="0"/>
              </a:rPr>
              <a:t>rs.next</a:t>
            </a:r>
            <a:r>
              <a:rPr kumimoji="1" lang="it-IT" sz="1200" dirty="0">
                <a:solidFill>
                  <a:srgbClr val="000000"/>
                </a:solidFill>
                <a:latin typeface="Verdana" pitchFamily="34" charset="0"/>
              </a:rPr>
              <a:t>()) {</a:t>
            </a:r>
          </a:p>
          <a:p>
            <a:pPr marL="93663" indent="-93663">
              <a:spcBef>
                <a:spcPct val="20000"/>
              </a:spcBef>
              <a:buClr>
                <a:schemeClr val="hlink"/>
              </a:buClr>
              <a:buSzPct val="65000"/>
              <a:buFont typeface="Monotype Sorts" pitchFamily="2" charset="2"/>
              <a:buNone/>
            </a:pPr>
            <a:r>
              <a:rPr kumimoji="1" lang="it-IT" sz="1200" dirty="0">
                <a:solidFill>
                  <a:srgbClr val="000000"/>
                </a:solidFill>
                <a:latin typeface="Verdana" pitchFamily="34" charset="0"/>
              </a:rPr>
              <a:t>	</a:t>
            </a:r>
            <a:r>
              <a:rPr kumimoji="1" lang="it-IT" sz="1200" dirty="0" err="1">
                <a:solidFill>
                  <a:srgbClr val="000000"/>
                </a:solidFill>
                <a:latin typeface="Verdana" pitchFamily="34" charset="0"/>
              </a:rPr>
              <a:t>System.out.println</a:t>
            </a:r>
            <a:r>
              <a:rPr kumimoji="1" lang="it-IT" sz="1200" dirty="0">
                <a:solidFill>
                  <a:srgbClr val="000000"/>
                </a:solidFill>
                <a:latin typeface="Verdana" pitchFamily="34" charset="0"/>
              </a:rPr>
              <a:t>(“nome = ”+ </a:t>
            </a:r>
            <a:r>
              <a:rPr kumimoji="1" lang="it-IT" sz="1200" dirty="0" err="1">
                <a:solidFill>
                  <a:srgbClr val="000000"/>
                </a:solidFill>
                <a:latin typeface="Verdana" pitchFamily="34" charset="0"/>
              </a:rPr>
              <a:t>rs.getString</a:t>
            </a:r>
            <a:r>
              <a:rPr kumimoji="1" lang="it-IT" sz="1200" dirty="0">
                <a:solidFill>
                  <a:srgbClr val="000000"/>
                </a:solidFill>
                <a:latin typeface="Verdana" pitchFamily="34" charset="0"/>
              </a:rPr>
              <a:t>(“nome”));</a:t>
            </a:r>
          </a:p>
          <a:p>
            <a:pPr marL="93663" indent="-93663">
              <a:spcBef>
                <a:spcPct val="20000"/>
              </a:spcBef>
              <a:buClr>
                <a:schemeClr val="hlink"/>
              </a:buClr>
              <a:buSzPct val="65000"/>
              <a:buFont typeface="Monotype Sorts" pitchFamily="2" charset="2"/>
              <a:buNone/>
            </a:pPr>
            <a:r>
              <a:rPr kumimoji="1" lang="it-IT" sz="1200" dirty="0">
                <a:solidFill>
                  <a:srgbClr val="000000"/>
                </a:solidFill>
                <a:latin typeface="Verdana" pitchFamily="34" charset="0"/>
              </a:rPr>
              <a:t>}</a:t>
            </a:r>
          </a:p>
          <a:p>
            <a:pPr marL="93663" indent="-93663">
              <a:spcBef>
                <a:spcPct val="20000"/>
              </a:spcBef>
              <a:buClr>
                <a:schemeClr val="hlink"/>
              </a:buClr>
              <a:buSzPct val="65000"/>
              <a:buFont typeface="Monotype Sorts" pitchFamily="2" charset="2"/>
              <a:buNone/>
            </a:pPr>
            <a:endParaRPr kumimoji="1" lang="it-IT" sz="1200" dirty="0">
              <a:solidFill>
                <a:srgbClr val="000000"/>
              </a:solidFill>
              <a:latin typeface="Verdana" pitchFamily="34" charset="0"/>
            </a:endParaRPr>
          </a:p>
          <a:p>
            <a:pPr marL="93663" indent="-93663">
              <a:spcBef>
                <a:spcPct val="20000"/>
              </a:spcBef>
              <a:buClr>
                <a:schemeClr val="hlink"/>
              </a:buClr>
              <a:buSzPct val="65000"/>
              <a:buFont typeface="Monotype Sorts" pitchFamily="2" charset="2"/>
              <a:buNone/>
            </a:pPr>
            <a:r>
              <a:rPr kumimoji="1" lang="it-IT" sz="1200" dirty="0" err="1">
                <a:solidFill>
                  <a:srgbClr val="000000"/>
                </a:solidFill>
                <a:latin typeface="Verdana" pitchFamily="34" charset="0"/>
              </a:rPr>
              <a:t>rs.close</a:t>
            </a:r>
            <a:r>
              <a:rPr kumimoji="1" lang="it-IT" sz="1200" dirty="0">
                <a:solidFill>
                  <a:srgbClr val="000000"/>
                </a:solidFill>
                <a:latin typeface="Verdana" pitchFamily="34" charset="0"/>
              </a:rPr>
              <a:t>();</a:t>
            </a:r>
          </a:p>
          <a:p>
            <a:pPr marL="93663" indent="-93663">
              <a:spcBef>
                <a:spcPct val="20000"/>
              </a:spcBef>
              <a:buClr>
                <a:schemeClr val="hlink"/>
              </a:buClr>
              <a:buSzPct val="65000"/>
              <a:buFont typeface="Monotype Sorts" pitchFamily="2" charset="2"/>
              <a:buNone/>
            </a:pPr>
            <a:r>
              <a:rPr kumimoji="1" lang="it-IT" sz="1200" dirty="0">
                <a:solidFill>
                  <a:srgbClr val="000000"/>
                </a:solidFill>
                <a:latin typeface="Verdana" pitchFamily="34" charset="0"/>
              </a:rPr>
              <a:t>stmt1.close();</a:t>
            </a:r>
          </a:p>
          <a:p>
            <a:pPr marL="93663" indent="-93663">
              <a:spcBef>
                <a:spcPct val="20000"/>
              </a:spcBef>
              <a:buClr>
                <a:schemeClr val="hlink"/>
              </a:buClr>
              <a:buSzPct val="65000"/>
              <a:buFont typeface="Monotype Sorts" pitchFamily="2" charset="2"/>
              <a:buNone/>
            </a:pPr>
            <a:r>
              <a:rPr kumimoji="1" lang="it-IT" sz="1200" dirty="0" err="1">
                <a:solidFill>
                  <a:srgbClr val="000000"/>
                </a:solidFill>
                <a:latin typeface="Verdana" pitchFamily="34" charset="0"/>
              </a:rPr>
              <a:t>con.close</a:t>
            </a:r>
            <a:r>
              <a:rPr kumimoji="1" lang="it-IT" sz="1200" dirty="0">
                <a:solidFill>
                  <a:srgbClr val="000000"/>
                </a:solidFill>
                <a:latin typeface="Verdana" pitchFamily="34" charset="0"/>
              </a:rPr>
              <a:t>();</a:t>
            </a:r>
          </a:p>
          <a:p>
            <a:pPr marL="93663" indent="-93663">
              <a:spcBef>
                <a:spcPct val="20000"/>
              </a:spcBef>
              <a:buClr>
                <a:schemeClr val="hlink"/>
              </a:buClr>
              <a:buSzPct val="65000"/>
              <a:buFont typeface="Monotype Sorts" pitchFamily="2" charset="2"/>
              <a:buNone/>
            </a:pPr>
            <a:endParaRPr kumimoji="1" lang="it-IT" sz="1200" dirty="0">
              <a:solidFill>
                <a:srgbClr val="000000"/>
              </a:solidFill>
              <a:latin typeface="Verdana"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olo 1"/>
          <p:cNvSpPr>
            <a:spLocks noGrp="1"/>
          </p:cNvSpPr>
          <p:nvPr>
            <p:ph type="title"/>
          </p:nvPr>
        </p:nvSpPr>
        <p:spPr/>
        <p:txBody>
          <a:bodyPr/>
          <a:lstStyle/>
          <a:p>
            <a:r>
              <a:rPr lang="en-US" dirty="0" smtClean="0"/>
              <a:t>Java and DBMS: the JDBC </a:t>
            </a:r>
            <a:br>
              <a:rPr lang="en-US" dirty="0" smtClean="0"/>
            </a:br>
            <a:r>
              <a:rPr lang="it-IT" sz="2000" dirty="0" err="1" smtClean="0">
                <a:solidFill>
                  <a:srgbClr val="003366"/>
                </a:solidFill>
              </a:rPr>
              <a:t>Limitations</a:t>
            </a:r>
            <a:r>
              <a:rPr lang="it-IT" sz="2000" dirty="0" smtClean="0">
                <a:solidFill>
                  <a:srgbClr val="003366"/>
                </a:solidFill>
              </a:rPr>
              <a:t> of the “standard” </a:t>
            </a:r>
            <a:r>
              <a:rPr lang="it-IT" sz="2000" dirty="0" err="1" smtClean="0">
                <a:solidFill>
                  <a:srgbClr val="003366"/>
                </a:solidFill>
              </a:rPr>
              <a:t>usage</a:t>
            </a:r>
            <a:r>
              <a:rPr lang="it-IT" sz="2000" dirty="0" smtClean="0">
                <a:solidFill>
                  <a:srgbClr val="003366"/>
                </a:solidFill>
              </a:rPr>
              <a:t> pattern</a:t>
            </a:r>
            <a:endParaRPr lang="it-IT" dirty="0" smtClean="0"/>
          </a:p>
        </p:txBody>
      </p:sp>
      <p:sp>
        <p:nvSpPr>
          <p:cNvPr id="3" name="Segnaposto contenuto 2"/>
          <p:cNvSpPr>
            <a:spLocks noGrp="1"/>
          </p:cNvSpPr>
          <p:nvPr>
            <p:ph idx="1"/>
          </p:nvPr>
        </p:nvSpPr>
        <p:spPr/>
        <p:txBody>
          <a:bodyPr>
            <a:normAutofit fontScale="92500"/>
          </a:bodyPr>
          <a:lstStyle/>
          <a:p>
            <a:r>
              <a:rPr lang="en-US" dirty="0" smtClean="0"/>
              <a:t>In a </a:t>
            </a:r>
            <a:r>
              <a:rPr lang="en-US" i="1" dirty="0" smtClean="0"/>
              <a:t>data-intensive</a:t>
            </a:r>
            <a:r>
              <a:rPr lang="en-US" dirty="0" smtClean="0"/>
              <a:t> web application, where </a:t>
            </a:r>
            <a:r>
              <a:rPr lang="en-US" dirty="0" err="1" smtClean="0"/>
              <a:t>therea</a:t>
            </a:r>
            <a:r>
              <a:rPr lang="en-US" dirty="0" smtClean="0"/>
              <a:t> are often many concurrent database accesses (many users may connect to the application simultaneously), the “standard“ JDBC usage pattern presents considerable problems. </a:t>
            </a:r>
          </a:p>
          <a:p>
            <a:r>
              <a:rPr lang="en-US" dirty="0" smtClean="0"/>
              <a:t>In fact, </a:t>
            </a:r>
            <a:r>
              <a:rPr lang="en-US" b="1" dirty="0" smtClean="0"/>
              <a:t>opening</a:t>
            </a:r>
            <a:r>
              <a:rPr lang="en-US" dirty="0" smtClean="0"/>
              <a:t> </a:t>
            </a:r>
            <a:r>
              <a:rPr lang="en-US" b="1" dirty="0" smtClean="0"/>
              <a:t>a database connection is</a:t>
            </a:r>
            <a:r>
              <a:rPr lang="en-US" dirty="0" smtClean="0"/>
              <a:t> </a:t>
            </a:r>
            <a:r>
              <a:rPr lang="en-US" b="1" dirty="0" smtClean="0"/>
              <a:t>usually a complex</a:t>
            </a:r>
            <a:r>
              <a:rPr lang="en-US" dirty="0" smtClean="0"/>
              <a:t> </a:t>
            </a:r>
            <a:r>
              <a:rPr lang="en-US" b="1" dirty="0" smtClean="0"/>
              <a:t>process,</a:t>
            </a:r>
            <a:r>
              <a:rPr lang="en-US" dirty="0" smtClean="0"/>
              <a:t> since it requires </a:t>
            </a:r>
          </a:p>
          <a:p>
            <a:pPr lvl="1"/>
            <a:r>
              <a:rPr lang="en-US" dirty="0" smtClean="0"/>
              <a:t>Loading drivers </a:t>
            </a:r>
          </a:p>
          <a:p>
            <a:pPr lvl="1"/>
            <a:r>
              <a:rPr lang="en-US" dirty="0" smtClean="0"/>
              <a:t>Connecting to the Database Server </a:t>
            </a:r>
          </a:p>
          <a:p>
            <a:pPr lvl="1"/>
            <a:r>
              <a:rPr lang="en-US" dirty="0" smtClean="0"/>
              <a:t>Authentication </a:t>
            </a:r>
          </a:p>
          <a:p>
            <a:r>
              <a:rPr lang="en-US" dirty="0" smtClean="0"/>
              <a:t>We need to limit the overhead due to these operations, to make web applications as fast as possible. </a:t>
            </a:r>
            <a:endParaRPr lang="en-US" dirty="0"/>
          </a:p>
        </p:txBody>
      </p:sp>
      <p:sp>
        <p:nvSpPr>
          <p:cNvPr id="4" name="Segnaposto piè di pagina 3"/>
          <p:cNvSpPr>
            <a:spLocks noGrp="1"/>
          </p:cNvSpPr>
          <p:nvPr>
            <p:ph type="ftr" sz="quarter" idx="12"/>
          </p:nvPr>
        </p:nvSpPr>
        <p:spPr/>
        <p:txBody>
          <a:bodyPr/>
          <a:lstStyle/>
          <a:p>
            <a:pPr>
              <a:defRPr/>
            </a:pPr>
            <a:r>
              <a:rPr lang="it-IT" smtClean="0"/>
              <a:t>Java Servlets</a:t>
            </a:r>
            <a:endParaRPr lang="it-IT"/>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olo 1"/>
          <p:cNvSpPr>
            <a:spLocks noGrp="1"/>
          </p:cNvSpPr>
          <p:nvPr>
            <p:ph type="title"/>
          </p:nvPr>
        </p:nvSpPr>
        <p:spPr/>
        <p:txBody>
          <a:bodyPr/>
          <a:lstStyle/>
          <a:p>
            <a:r>
              <a:rPr lang="it-IT" dirty="0" smtClean="0"/>
              <a:t>Connection </a:t>
            </a:r>
            <a:r>
              <a:rPr lang="it-IT" dirty="0" err="1" smtClean="0"/>
              <a:t>Pooling</a:t>
            </a:r>
            <a:endParaRPr lang="it-IT" dirty="0" smtClean="0"/>
          </a:p>
        </p:txBody>
      </p:sp>
      <p:sp>
        <p:nvSpPr>
          <p:cNvPr id="3" name="Segnaposto contenuto 2"/>
          <p:cNvSpPr>
            <a:spLocks noGrp="1"/>
          </p:cNvSpPr>
          <p:nvPr>
            <p:ph idx="1"/>
          </p:nvPr>
        </p:nvSpPr>
        <p:spPr/>
        <p:txBody>
          <a:bodyPr>
            <a:normAutofit fontScale="85000" lnSpcReduction="20000"/>
          </a:bodyPr>
          <a:lstStyle/>
          <a:p>
            <a:r>
              <a:rPr lang="en-US" dirty="0" smtClean="0"/>
              <a:t>Connection pooling is a technique that allows to </a:t>
            </a:r>
            <a:r>
              <a:rPr lang="en-US" b="1" dirty="0" smtClean="0"/>
              <a:t>simplify the procedures needed to open and close JDBC connections</a:t>
            </a:r>
            <a:r>
              <a:rPr lang="en-US" dirty="0" smtClean="0"/>
              <a:t> using a </a:t>
            </a:r>
            <a:r>
              <a:rPr lang="en-US" b="1" dirty="0" smtClean="0"/>
              <a:t>connections cache,</a:t>
            </a:r>
            <a:r>
              <a:rPr lang="en-US" dirty="0" smtClean="0"/>
              <a:t> called the </a:t>
            </a:r>
            <a:r>
              <a:rPr lang="en-US" i="1" dirty="0" smtClean="0"/>
              <a:t>connection pool</a:t>
            </a:r>
            <a:r>
              <a:rPr lang="en-US" dirty="0" smtClean="0"/>
              <a:t>. </a:t>
            </a:r>
          </a:p>
          <a:p>
            <a:pPr lvl="1"/>
            <a:r>
              <a:rPr lang="en-US" sz="2600" dirty="0" smtClean="0"/>
              <a:t>The pool maintains a set of connections to</a:t>
            </a:r>
            <a:r>
              <a:rPr lang="en-US" dirty="0" smtClean="0"/>
              <a:t> </a:t>
            </a:r>
            <a:r>
              <a:rPr lang="en-US" sz="2600" dirty="0" smtClean="0"/>
              <a:t>a</a:t>
            </a:r>
            <a:r>
              <a:rPr lang="en-US" dirty="0" smtClean="0"/>
              <a:t> </a:t>
            </a:r>
            <a:r>
              <a:rPr lang="en-US" sz="2600" dirty="0" smtClean="0"/>
              <a:t>database</a:t>
            </a:r>
            <a:r>
              <a:rPr lang="en-US" dirty="0" smtClean="0"/>
              <a:t> </a:t>
            </a:r>
            <a:r>
              <a:rPr lang="en-US" sz="2600" b="1" dirty="0" smtClean="0"/>
              <a:t>already</a:t>
            </a:r>
            <a:r>
              <a:rPr lang="en-US" dirty="0" smtClean="0"/>
              <a:t> </a:t>
            </a:r>
            <a:r>
              <a:rPr lang="en-US" sz="2600" b="1" dirty="0" smtClean="0"/>
              <a:t>opened and initialized</a:t>
            </a:r>
            <a:r>
              <a:rPr lang="en-US" sz="2600" dirty="0" smtClean="0"/>
              <a:t>.</a:t>
            </a:r>
            <a:r>
              <a:rPr lang="en-US" dirty="0" smtClean="0"/>
              <a:t> </a:t>
            </a:r>
          </a:p>
          <a:p>
            <a:pPr lvl="1"/>
            <a:r>
              <a:rPr lang="en-US" sz="2600" dirty="0" smtClean="0"/>
              <a:t>When the</a:t>
            </a:r>
            <a:r>
              <a:rPr lang="en-US" dirty="0" smtClean="0"/>
              <a:t> </a:t>
            </a:r>
            <a:r>
              <a:rPr lang="en-US" sz="2600" dirty="0" smtClean="0"/>
              <a:t>application wants</a:t>
            </a:r>
            <a:r>
              <a:rPr lang="en-US" dirty="0" smtClean="0"/>
              <a:t> </a:t>
            </a:r>
            <a:r>
              <a:rPr lang="en-US" sz="2600" dirty="0" smtClean="0"/>
              <a:t>to</a:t>
            </a:r>
            <a:r>
              <a:rPr lang="en-US" dirty="0" smtClean="0"/>
              <a:t> </a:t>
            </a:r>
            <a:r>
              <a:rPr lang="en-US" sz="2600" dirty="0" smtClean="0"/>
              <a:t>connect,</a:t>
            </a:r>
            <a:r>
              <a:rPr lang="en-US" dirty="0" smtClean="0"/>
              <a:t> </a:t>
            </a:r>
            <a:r>
              <a:rPr lang="en-US" b="1" dirty="0" smtClean="0"/>
              <a:t>it takes a “ready”</a:t>
            </a:r>
            <a:r>
              <a:rPr lang="en-US" sz="2600" b="1" dirty="0" smtClean="0"/>
              <a:t> connection from the pool,</a:t>
            </a:r>
            <a:r>
              <a:rPr lang="en-US" sz="2600" dirty="0" smtClean="0"/>
              <a:t> and operates on it.</a:t>
            </a:r>
            <a:r>
              <a:rPr lang="en-US" dirty="0" smtClean="0"/>
              <a:t> </a:t>
            </a:r>
          </a:p>
          <a:p>
            <a:pPr lvl="1"/>
            <a:r>
              <a:rPr lang="en-US" sz="2600" dirty="0" smtClean="0"/>
              <a:t>When the</a:t>
            </a:r>
            <a:r>
              <a:rPr lang="en-US" dirty="0" smtClean="0"/>
              <a:t> </a:t>
            </a:r>
            <a:r>
              <a:rPr lang="en-US" sz="2600" dirty="0" smtClean="0"/>
              <a:t>application closes the connection,</a:t>
            </a:r>
            <a:r>
              <a:rPr lang="en-US" dirty="0" smtClean="0"/>
              <a:t> </a:t>
            </a:r>
            <a:r>
              <a:rPr lang="en-US" sz="2600" b="1" dirty="0" smtClean="0"/>
              <a:t>it actually</a:t>
            </a:r>
            <a:r>
              <a:rPr lang="en-US" dirty="0" smtClean="0"/>
              <a:t> </a:t>
            </a:r>
            <a:r>
              <a:rPr lang="en-US" sz="2600" b="1" dirty="0" smtClean="0"/>
              <a:t>remains open and is returned to the</a:t>
            </a:r>
            <a:r>
              <a:rPr lang="en-US" dirty="0" smtClean="0"/>
              <a:t> </a:t>
            </a:r>
            <a:r>
              <a:rPr lang="en-US" sz="2600" b="1" dirty="0" smtClean="0"/>
              <a:t>pool,</a:t>
            </a:r>
            <a:r>
              <a:rPr lang="en-US" sz="2600" dirty="0" smtClean="0"/>
              <a:t> waiting to be reused for other requests.</a:t>
            </a:r>
            <a:r>
              <a:rPr lang="en-US" dirty="0" smtClean="0"/>
              <a:t> </a:t>
            </a:r>
          </a:p>
          <a:p>
            <a:pPr lvl="1"/>
            <a:r>
              <a:rPr lang="en-US" sz="2600" dirty="0" smtClean="0"/>
              <a:t>The pool is initially filled with a certain number of connections.</a:t>
            </a:r>
            <a:r>
              <a:rPr lang="en-US" dirty="0" smtClean="0"/>
              <a:t> </a:t>
            </a:r>
            <a:r>
              <a:rPr lang="en-US" sz="2600" dirty="0" smtClean="0"/>
              <a:t>However, if the pool is empty (i.e., all its connections are in use) and new connections are requested, they are automatically created “on the fly”, enlarging the pool.</a:t>
            </a:r>
            <a:r>
              <a:rPr lang="en-US" dirty="0" smtClean="0"/>
              <a:t> </a:t>
            </a:r>
          </a:p>
          <a:p>
            <a:pPr lvl="1"/>
            <a:r>
              <a:rPr lang="en-US" sz="2600" dirty="0" smtClean="0"/>
              <a:t>The connections left unused in the pool for too long can be closed automatically to free the corresponding DBMS resources.</a:t>
            </a:r>
            <a:r>
              <a:rPr lang="en-US" dirty="0" smtClean="0"/>
              <a:t> </a:t>
            </a:r>
            <a:endParaRPr lang="en-US" dirty="0"/>
          </a:p>
        </p:txBody>
      </p:sp>
      <p:sp>
        <p:nvSpPr>
          <p:cNvPr id="4" name="Segnaposto piè di pagina 3"/>
          <p:cNvSpPr>
            <a:spLocks noGrp="1"/>
          </p:cNvSpPr>
          <p:nvPr>
            <p:ph type="ftr" sz="quarter" idx="12"/>
          </p:nvPr>
        </p:nvSpPr>
        <p:spPr/>
        <p:txBody>
          <a:bodyPr/>
          <a:lstStyle/>
          <a:p>
            <a:pPr>
              <a:defRPr/>
            </a:pPr>
            <a:r>
              <a:rPr lang="it-IT" smtClean="0"/>
              <a:t>Java Servlets</a:t>
            </a:r>
            <a:endParaRPr lang="it-IT"/>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olo 1"/>
          <p:cNvSpPr>
            <a:spLocks noGrp="1"/>
          </p:cNvSpPr>
          <p:nvPr>
            <p:ph type="title"/>
          </p:nvPr>
        </p:nvSpPr>
        <p:spPr/>
        <p:txBody>
          <a:bodyPr/>
          <a:lstStyle/>
          <a:p>
            <a:r>
              <a:rPr lang="it-IT" dirty="0" smtClean="0"/>
              <a:t>Connection </a:t>
            </a:r>
            <a:r>
              <a:rPr lang="it-IT" dirty="0" err="1" smtClean="0"/>
              <a:t>Pooling</a:t>
            </a:r>
            <a:r>
              <a:rPr lang="it-IT" dirty="0" smtClean="0"/>
              <a:t/>
            </a:r>
            <a:br>
              <a:rPr lang="it-IT" dirty="0" smtClean="0"/>
            </a:br>
            <a:r>
              <a:rPr lang="it-IT" sz="2000" dirty="0" err="1" smtClean="0">
                <a:solidFill>
                  <a:srgbClr val="003366"/>
                </a:solidFill>
              </a:rPr>
              <a:t>Application</a:t>
            </a:r>
            <a:r>
              <a:rPr lang="it-IT" sz="2000" dirty="0" smtClean="0">
                <a:solidFill>
                  <a:srgbClr val="003366"/>
                </a:solidFill>
              </a:rPr>
              <a:t> server </a:t>
            </a:r>
            <a:r>
              <a:rPr lang="it-IT" sz="2000" dirty="0" err="1" smtClean="0">
                <a:solidFill>
                  <a:srgbClr val="003366"/>
                </a:solidFill>
              </a:rPr>
              <a:t>support</a:t>
            </a:r>
            <a:endParaRPr lang="it-IT" dirty="0" smtClean="0"/>
          </a:p>
        </p:txBody>
      </p:sp>
      <p:sp>
        <p:nvSpPr>
          <p:cNvPr id="3" name="Segnaposto contenuto 2"/>
          <p:cNvSpPr>
            <a:spLocks noGrp="1"/>
          </p:cNvSpPr>
          <p:nvPr>
            <p:ph idx="1"/>
          </p:nvPr>
        </p:nvSpPr>
        <p:spPr/>
        <p:txBody>
          <a:bodyPr>
            <a:normAutofit/>
          </a:bodyPr>
          <a:lstStyle/>
          <a:p>
            <a:r>
              <a:rPr lang="en-US" dirty="0" smtClean="0"/>
              <a:t>Connection pooling support is built-in the most recent versions of JDBC, but it have to be implemented in third-party software (just like a JDBC driver). </a:t>
            </a:r>
          </a:p>
          <a:p>
            <a:r>
              <a:rPr lang="en-US" dirty="0" smtClean="0"/>
              <a:t>All the application servers provide an implementation of the connection pooling, and there are also external libraries used to add connection pooling support to any (non web) application. </a:t>
            </a:r>
          </a:p>
          <a:p>
            <a:r>
              <a:rPr lang="en-US" dirty="0" smtClean="0"/>
              <a:t>Note: </a:t>
            </a:r>
            <a:r>
              <a:rPr lang="en-US" b="1" dirty="0" smtClean="0"/>
              <a:t>Each</a:t>
            </a:r>
            <a:r>
              <a:rPr lang="en-US" dirty="0" smtClean="0"/>
              <a:t> </a:t>
            </a:r>
            <a:r>
              <a:rPr lang="en-US" b="1" dirty="0" smtClean="0"/>
              <a:t>application server provides proprietary systems to configure connection pooling</a:t>
            </a:r>
            <a:r>
              <a:rPr lang="en-US" dirty="0" smtClean="0"/>
              <a:t>. We will see in particular how to use connection pooling with Tomcat. </a:t>
            </a:r>
            <a:endParaRPr lang="en-US" dirty="0"/>
          </a:p>
        </p:txBody>
      </p:sp>
      <p:sp>
        <p:nvSpPr>
          <p:cNvPr id="4" name="Segnaposto piè di pagina 3"/>
          <p:cNvSpPr>
            <a:spLocks noGrp="1"/>
          </p:cNvSpPr>
          <p:nvPr>
            <p:ph type="ftr" sz="quarter" idx="12"/>
          </p:nvPr>
        </p:nvSpPr>
        <p:spPr/>
        <p:txBody>
          <a:bodyPr/>
          <a:lstStyle/>
          <a:p>
            <a:pPr>
              <a:defRPr/>
            </a:pPr>
            <a:r>
              <a:rPr lang="it-IT" smtClean="0"/>
              <a:t>Java Servlets</a:t>
            </a:r>
            <a:endParaRPr lang="it-IT"/>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olo 1"/>
          <p:cNvSpPr>
            <a:spLocks noGrp="1"/>
          </p:cNvSpPr>
          <p:nvPr>
            <p:ph type="title"/>
          </p:nvPr>
        </p:nvSpPr>
        <p:spPr/>
        <p:txBody>
          <a:bodyPr/>
          <a:lstStyle/>
          <a:p>
            <a:r>
              <a:rPr lang="it-IT" dirty="0" smtClean="0"/>
              <a:t>Connection </a:t>
            </a:r>
            <a:r>
              <a:rPr lang="it-IT" dirty="0" err="1" smtClean="0"/>
              <a:t>Pooling</a:t>
            </a:r>
            <a:r>
              <a:rPr lang="it-IT" dirty="0" smtClean="0"/>
              <a:t/>
            </a:r>
            <a:br>
              <a:rPr lang="it-IT" dirty="0" smtClean="0"/>
            </a:br>
            <a:r>
              <a:rPr lang="it-IT" sz="2000" dirty="0" smtClean="0">
                <a:solidFill>
                  <a:srgbClr val="003366"/>
                </a:solidFill>
              </a:rPr>
              <a:t>In </a:t>
            </a:r>
            <a:r>
              <a:rPr lang="it-IT" sz="2000" dirty="0" err="1" smtClean="0">
                <a:solidFill>
                  <a:srgbClr val="003366"/>
                </a:solidFill>
              </a:rPr>
              <a:t>Tomcat</a:t>
            </a:r>
            <a:endParaRPr lang="it-IT" dirty="0" smtClean="0"/>
          </a:p>
        </p:txBody>
      </p:sp>
      <p:sp>
        <p:nvSpPr>
          <p:cNvPr id="3" name="Segnaposto contenuto 2"/>
          <p:cNvSpPr>
            <a:spLocks noGrp="1"/>
          </p:cNvSpPr>
          <p:nvPr>
            <p:ph idx="1"/>
          </p:nvPr>
        </p:nvSpPr>
        <p:spPr/>
        <p:txBody>
          <a:bodyPr>
            <a:normAutofit fontScale="92500" lnSpcReduction="10000"/>
          </a:bodyPr>
          <a:lstStyle/>
          <a:p>
            <a:r>
              <a:rPr lang="en-US" dirty="0" smtClean="0"/>
              <a:t>To configure connection pooling in Tomcat, we proceed as follows: </a:t>
            </a:r>
          </a:p>
          <a:p>
            <a:pPr lvl="1"/>
            <a:r>
              <a:rPr lang="en-US" b="1" dirty="0" smtClean="0"/>
              <a:t>First, we configure the database connection in</a:t>
            </a:r>
            <a:r>
              <a:rPr lang="en-US" dirty="0" smtClean="0"/>
              <a:t> </a:t>
            </a:r>
            <a:r>
              <a:rPr lang="en-US" b="1" dirty="0" smtClean="0"/>
              <a:t>the web application context</a:t>
            </a:r>
            <a:r>
              <a:rPr lang="en-US" dirty="0" smtClean="0"/>
              <a:t>, modifying the server.xml (global server configuration) or, better, the context.xml (specific application configuration). </a:t>
            </a:r>
          </a:p>
          <a:p>
            <a:pPr lvl="1"/>
            <a:r>
              <a:rPr lang="en-US" dirty="0" smtClean="0"/>
              <a:t>We add to the deployment descriptor (web.xml) a reference to the connection, which thus becomes </a:t>
            </a:r>
            <a:r>
              <a:rPr lang="en-US" b="1" dirty="0" smtClean="0"/>
              <a:t>an application resource with type </a:t>
            </a:r>
            <a:r>
              <a:rPr lang="en-US" b="1" dirty="0" err="1" smtClean="0"/>
              <a:t>DataSource</a:t>
            </a:r>
            <a:r>
              <a:rPr lang="en-US" b="1" dirty="0" smtClean="0"/>
              <a:t>. </a:t>
            </a:r>
          </a:p>
          <a:p>
            <a:pPr lvl="1"/>
            <a:r>
              <a:rPr lang="en-US" dirty="0" smtClean="0"/>
              <a:t>In the code, we takes a reference to the </a:t>
            </a:r>
            <a:r>
              <a:rPr lang="en-US" dirty="0" err="1" smtClean="0"/>
              <a:t>DataSource</a:t>
            </a:r>
            <a:r>
              <a:rPr lang="en-US" dirty="0" smtClean="0"/>
              <a:t> using the standard </a:t>
            </a:r>
            <a:r>
              <a:rPr lang="en-US" i="1" dirty="0" smtClean="0"/>
              <a:t>Java Naming and Directory Interface </a:t>
            </a:r>
            <a:r>
              <a:rPr lang="en-US" dirty="0" smtClean="0"/>
              <a:t>(JNDI). </a:t>
            </a:r>
          </a:p>
          <a:p>
            <a:pPr lvl="1"/>
            <a:r>
              <a:rPr lang="en-US" dirty="0" smtClean="0"/>
              <a:t>We create a normal JDBC connection through the </a:t>
            </a:r>
            <a:r>
              <a:rPr lang="en-US" dirty="0" err="1" smtClean="0"/>
              <a:t>DataSource</a:t>
            </a:r>
            <a:r>
              <a:rPr lang="en-US" dirty="0" smtClean="0"/>
              <a:t>. </a:t>
            </a:r>
          </a:p>
          <a:p>
            <a:pPr lvl="1"/>
            <a:r>
              <a:rPr lang="en-US" dirty="0" smtClean="0"/>
              <a:t>As usual, we close the connection when we don’t need it anymore. </a:t>
            </a:r>
            <a:endParaRPr lang="en-US" dirty="0"/>
          </a:p>
        </p:txBody>
      </p:sp>
      <p:sp>
        <p:nvSpPr>
          <p:cNvPr id="4" name="Segnaposto piè di pagina 3"/>
          <p:cNvSpPr>
            <a:spLocks noGrp="1"/>
          </p:cNvSpPr>
          <p:nvPr>
            <p:ph type="ftr" sz="quarter" idx="12"/>
          </p:nvPr>
        </p:nvSpPr>
        <p:spPr/>
        <p:txBody>
          <a:bodyPr/>
          <a:lstStyle/>
          <a:p>
            <a:pPr>
              <a:defRPr/>
            </a:pPr>
            <a:r>
              <a:rPr lang="it-IT" smtClean="0"/>
              <a:t>Java Servlets</a:t>
            </a:r>
            <a:endParaRPr lang="it-IT"/>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olo 1"/>
          <p:cNvSpPr>
            <a:spLocks noGrp="1"/>
          </p:cNvSpPr>
          <p:nvPr>
            <p:ph type="title"/>
          </p:nvPr>
        </p:nvSpPr>
        <p:spPr/>
        <p:txBody>
          <a:bodyPr/>
          <a:lstStyle/>
          <a:p>
            <a:r>
              <a:rPr lang="it-IT" dirty="0" smtClean="0"/>
              <a:t>Connection </a:t>
            </a:r>
            <a:r>
              <a:rPr lang="it-IT" dirty="0" err="1" smtClean="0"/>
              <a:t>Pooling</a:t>
            </a:r>
            <a:r>
              <a:rPr lang="it-IT" dirty="0" smtClean="0"/>
              <a:t> </a:t>
            </a:r>
            <a:br>
              <a:rPr lang="it-IT" dirty="0" smtClean="0"/>
            </a:br>
            <a:r>
              <a:rPr lang="it-IT" sz="2000" dirty="0" err="1" smtClean="0"/>
              <a:t>Application</a:t>
            </a:r>
            <a:r>
              <a:rPr lang="it-IT" sz="2000" dirty="0" smtClean="0"/>
              <a:t> </a:t>
            </a:r>
            <a:r>
              <a:rPr lang="it-IT" sz="2000" dirty="0" err="1" smtClean="0"/>
              <a:t>context</a:t>
            </a:r>
            <a:r>
              <a:rPr lang="it-IT" sz="2000" dirty="0" smtClean="0"/>
              <a:t> </a:t>
            </a:r>
            <a:r>
              <a:rPr lang="it-IT" sz="2000" dirty="0" err="1" smtClean="0"/>
              <a:t>configuration</a:t>
            </a:r>
            <a:r>
              <a:rPr lang="it-IT" sz="2000" dirty="0" smtClean="0"/>
              <a:t> (</a:t>
            </a:r>
            <a:r>
              <a:rPr lang="it-IT" sz="2000" dirty="0" err="1" smtClean="0"/>
              <a:t>context.xml</a:t>
            </a:r>
            <a:r>
              <a:rPr lang="it-IT" sz="2000" dirty="0" smtClean="0"/>
              <a:t>) </a:t>
            </a:r>
            <a:r>
              <a:rPr lang="it-IT" sz="2000" dirty="0" err="1" smtClean="0"/>
              <a:t>for</a:t>
            </a:r>
            <a:r>
              <a:rPr lang="it-IT" sz="2000" dirty="0" smtClean="0"/>
              <a:t> </a:t>
            </a:r>
            <a:r>
              <a:rPr lang="it-IT" sz="2000" dirty="0" err="1" smtClean="0"/>
              <a:t>Tomcat</a:t>
            </a:r>
            <a:endParaRPr lang="it-IT" dirty="0" smtClean="0"/>
          </a:p>
        </p:txBody>
      </p:sp>
      <p:sp>
        <p:nvSpPr>
          <p:cNvPr id="3" name="Segnaposto contenuto 2"/>
          <p:cNvSpPr>
            <a:spLocks noGrp="1"/>
          </p:cNvSpPr>
          <p:nvPr>
            <p:ph idx="1"/>
          </p:nvPr>
        </p:nvSpPr>
        <p:spPr>
          <a:xfrm>
            <a:off x="4796500" y="1557338"/>
            <a:ext cx="4915165" cy="4953000"/>
          </a:xfrm>
        </p:spPr>
        <p:txBody>
          <a:bodyPr>
            <a:normAutofit fontScale="55000" lnSpcReduction="20000"/>
          </a:bodyPr>
          <a:lstStyle/>
          <a:p>
            <a:r>
              <a:rPr lang="en-US" dirty="0" smtClean="0"/>
              <a:t>The connection is  configured though a </a:t>
            </a:r>
            <a:r>
              <a:rPr lang="en-US" b="1" dirty="0" smtClean="0"/>
              <a:t>Resource</a:t>
            </a:r>
            <a:r>
              <a:rPr lang="en-US" dirty="0" smtClean="0"/>
              <a:t> element, which contains all its features, including the driver, username, password and connection string. </a:t>
            </a:r>
          </a:p>
          <a:p>
            <a:r>
              <a:rPr lang="en-US" dirty="0" smtClean="0"/>
              <a:t>The </a:t>
            </a:r>
            <a:r>
              <a:rPr lang="en-US" i="1" dirty="0" smtClean="0"/>
              <a:t>type</a:t>
            </a:r>
            <a:r>
              <a:rPr lang="en-US" dirty="0" smtClean="0"/>
              <a:t> must be specified as a </a:t>
            </a:r>
            <a:r>
              <a:rPr lang="en-US" b="1" dirty="0" err="1" smtClean="0"/>
              <a:t>javax.sql.DataSource</a:t>
            </a:r>
            <a:r>
              <a:rPr lang="en-US" b="1" dirty="0" smtClean="0"/>
              <a:t>.</a:t>
            </a:r>
            <a:r>
              <a:rPr lang="en-US" dirty="0" smtClean="0"/>
              <a:t> The </a:t>
            </a:r>
            <a:r>
              <a:rPr lang="en-US" i="1" dirty="0" smtClean="0"/>
              <a:t>auth</a:t>
            </a:r>
            <a:r>
              <a:rPr lang="en-US" dirty="0" smtClean="0"/>
              <a:t> attribute is set to “container”. </a:t>
            </a:r>
          </a:p>
          <a:p>
            <a:r>
              <a:rPr lang="en-US" dirty="0" smtClean="0"/>
              <a:t>The </a:t>
            </a:r>
            <a:r>
              <a:rPr lang="en-US" i="1" dirty="0" err="1" smtClean="0"/>
              <a:t>maxActive</a:t>
            </a:r>
            <a:r>
              <a:rPr lang="en-US" dirty="0" smtClean="0"/>
              <a:t>, </a:t>
            </a:r>
            <a:r>
              <a:rPr lang="en-US" i="1" dirty="0" err="1" smtClean="0"/>
              <a:t>maxIdle</a:t>
            </a:r>
            <a:r>
              <a:rPr lang="en-US" i="1" dirty="0" smtClean="0"/>
              <a:t> </a:t>
            </a:r>
            <a:r>
              <a:rPr lang="en-US" dirty="0" smtClean="0"/>
              <a:t>and</a:t>
            </a:r>
            <a:r>
              <a:rPr lang="en-US" i="1" dirty="0" smtClean="0"/>
              <a:t> </a:t>
            </a:r>
            <a:r>
              <a:rPr lang="en-US" i="1" dirty="0" err="1" smtClean="0"/>
              <a:t>maxWait</a:t>
            </a:r>
            <a:r>
              <a:rPr lang="en-US" dirty="0" smtClean="0"/>
              <a:t> attributes are used to size the pool, indicating:</a:t>
            </a:r>
          </a:p>
          <a:p>
            <a:pPr lvl="1"/>
            <a:r>
              <a:rPr lang="en-US" sz="2600" dirty="0" smtClean="0"/>
              <a:t>The highest number of connection that the pool will contain</a:t>
            </a:r>
            <a:endParaRPr lang="en-US" dirty="0" smtClean="0"/>
          </a:p>
          <a:p>
            <a:pPr lvl="1"/>
            <a:r>
              <a:rPr lang="en-US" sz="2600" dirty="0" smtClean="0"/>
              <a:t>How many unused connections are allowed in the pool</a:t>
            </a:r>
            <a:endParaRPr lang="en-US" dirty="0" smtClean="0"/>
          </a:p>
          <a:p>
            <a:pPr lvl="1"/>
            <a:r>
              <a:rPr lang="en-US" sz="2600" dirty="0" smtClean="0"/>
              <a:t>How long to wait for a new connection to become available</a:t>
            </a:r>
            <a:r>
              <a:rPr lang="en-US" dirty="0" smtClean="0"/>
              <a:t> </a:t>
            </a:r>
          </a:p>
          <a:p>
            <a:r>
              <a:rPr lang="en-US" b="1" dirty="0" smtClean="0"/>
              <a:t>Warning: The indicated JDBC driver must be copied in the</a:t>
            </a:r>
            <a:r>
              <a:rPr lang="en-US" dirty="0" smtClean="0"/>
              <a:t> </a:t>
            </a:r>
            <a:r>
              <a:rPr lang="en-US" b="1" dirty="0" smtClean="0"/>
              <a:t>lib</a:t>
            </a:r>
            <a:r>
              <a:rPr lang="en-US" dirty="0" smtClean="0"/>
              <a:t> </a:t>
            </a:r>
            <a:r>
              <a:rPr lang="en-US" b="1" dirty="0" smtClean="0"/>
              <a:t>directory of Tomcat.</a:t>
            </a:r>
            <a:r>
              <a:rPr lang="en-US" dirty="0" smtClean="0"/>
              <a:t> </a:t>
            </a:r>
            <a:r>
              <a:rPr lang="en-US" b="1" dirty="0" smtClean="0"/>
              <a:t>Simply copying it in the application WEB-INF/lib</a:t>
            </a:r>
            <a:r>
              <a:rPr lang="en-US" dirty="0" smtClean="0"/>
              <a:t> </a:t>
            </a:r>
            <a:r>
              <a:rPr lang="en-US" b="1" dirty="0" smtClean="0"/>
              <a:t>(as part of the deployment), will be</a:t>
            </a:r>
            <a:r>
              <a:rPr lang="en-US" dirty="0" smtClean="0"/>
              <a:t> </a:t>
            </a:r>
            <a:r>
              <a:rPr lang="en-US" b="1" dirty="0" smtClean="0"/>
              <a:t>it invisible to the</a:t>
            </a:r>
            <a:r>
              <a:rPr lang="en-US" dirty="0" smtClean="0"/>
              <a:t> </a:t>
            </a:r>
            <a:r>
              <a:rPr lang="en-US" b="1" dirty="0" smtClean="0"/>
              <a:t>class</a:t>
            </a:r>
            <a:r>
              <a:rPr lang="en-US" dirty="0" smtClean="0"/>
              <a:t> </a:t>
            </a:r>
            <a:r>
              <a:rPr lang="en-US" b="1" dirty="0" smtClean="0"/>
              <a:t>loader used for pooling!</a:t>
            </a:r>
            <a:r>
              <a:rPr lang="en-US" dirty="0" smtClean="0"/>
              <a:t> </a:t>
            </a:r>
          </a:p>
          <a:p>
            <a:r>
              <a:rPr lang="en-US" b="1" dirty="0"/>
              <a:t>Warning: the class name and the structure of the connection string may change depending on the version of the driver used by Tomcat (see previous slides)</a:t>
            </a:r>
          </a:p>
        </p:txBody>
      </p:sp>
      <p:sp>
        <p:nvSpPr>
          <p:cNvPr id="4" name="Segnaposto piè di pagina 3"/>
          <p:cNvSpPr>
            <a:spLocks noGrp="1"/>
          </p:cNvSpPr>
          <p:nvPr>
            <p:ph type="ftr" sz="quarter" idx="12"/>
          </p:nvPr>
        </p:nvSpPr>
        <p:spPr/>
        <p:txBody>
          <a:bodyPr/>
          <a:lstStyle/>
          <a:p>
            <a:pPr>
              <a:defRPr/>
            </a:pPr>
            <a:r>
              <a:rPr lang="it-IT" smtClean="0"/>
              <a:t>Java Servlets</a:t>
            </a:r>
            <a:endParaRPr lang="it-IT"/>
          </a:p>
        </p:txBody>
      </p:sp>
      <p:sp>
        <p:nvSpPr>
          <p:cNvPr id="7173" name="Rectangle 6"/>
          <p:cNvSpPr>
            <a:spLocks noChangeArrowheads="1"/>
          </p:cNvSpPr>
          <p:nvPr/>
        </p:nvSpPr>
        <p:spPr bwMode="auto">
          <a:xfrm>
            <a:off x="350837" y="1557338"/>
            <a:ext cx="4368271" cy="4895850"/>
          </a:xfrm>
          <a:prstGeom prst="rect">
            <a:avLst/>
          </a:prstGeom>
          <a:solidFill>
            <a:srgbClr val="EBFFFF"/>
          </a:solidFill>
          <a:ln w="12700">
            <a:solidFill>
              <a:schemeClr val="tx1"/>
            </a:solidFill>
            <a:miter lim="800000"/>
            <a:headEnd/>
            <a:tailEnd/>
          </a:ln>
        </p:spPr>
        <p:txBody>
          <a:bodyPr lIns="92075" tIns="46038" rIns="92075" bIns="46038"/>
          <a:lstStyle/>
          <a:p>
            <a:pPr marL="93663" indent="-93663">
              <a:spcBef>
                <a:spcPct val="20000"/>
              </a:spcBef>
              <a:buClr>
                <a:schemeClr val="hlink"/>
              </a:buClr>
              <a:buSzPct val="65000"/>
              <a:buFont typeface="Monotype Sorts" pitchFamily="2" charset="2"/>
              <a:buNone/>
            </a:pPr>
            <a:r>
              <a:rPr kumimoji="1" lang="it-IT" sz="1200" dirty="0">
                <a:solidFill>
                  <a:srgbClr val="000000"/>
                </a:solidFill>
                <a:latin typeface="Verdana" pitchFamily="34" charset="0"/>
              </a:rPr>
              <a:t>&lt;</a:t>
            </a:r>
            <a:r>
              <a:rPr kumimoji="1" lang="it-IT" sz="1200" dirty="0" err="1">
                <a:solidFill>
                  <a:srgbClr val="000000"/>
                </a:solidFill>
                <a:latin typeface="Verdana" pitchFamily="34" charset="0"/>
              </a:rPr>
              <a:t>Context</a:t>
            </a:r>
            <a:r>
              <a:rPr kumimoji="1" lang="it-IT" sz="1200" dirty="0">
                <a:solidFill>
                  <a:srgbClr val="000000"/>
                </a:solidFill>
                <a:latin typeface="Verdana" pitchFamily="34" charset="0"/>
              </a:rPr>
              <a:t> </a:t>
            </a:r>
            <a:r>
              <a:rPr kumimoji="1" lang="it-IT" sz="1200" dirty="0" err="1">
                <a:solidFill>
                  <a:srgbClr val="000000"/>
                </a:solidFill>
                <a:latin typeface="Verdana" pitchFamily="34" charset="0"/>
              </a:rPr>
              <a:t>path</a:t>
            </a:r>
            <a:r>
              <a:rPr kumimoji="1" lang="it-IT" sz="1200" dirty="0" err="1" smtClean="0">
                <a:solidFill>
                  <a:srgbClr val="000000"/>
                </a:solidFill>
                <a:latin typeface="Verdana" pitchFamily="34" charset="0"/>
              </a:rPr>
              <a:t>=</a:t>
            </a:r>
            <a:r>
              <a:rPr kumimoji="1" lang="it-IT" sz="1200" dirty="0" smtClean="0">
                <a:solidFill>
                  <a:srgbClr val="000000"/>
                </a:solidFill>
                <a:latin typeface="Verdana" pitchFamily="34" charset="0"/>
              </a:rPr>
              <a:t>"/Example_Database_Pooling</a:t>
            </a:r>
            <a:r>
              <a:rPr kumimoji="1" lang="it-IT" sz="1200" dirty="0">
                <a:solidFill>
                  <a:srgbClr val="000000"/>
                </a:solidFill>
                <a:latin typeface="Verdana" pitchFamily="34" charset="0"/>
              </a:rPr>
              <a:t>"&gt;</a:t>
            </a:r>
          </a:p>
          <a:p>
            <a:pPr marL="93663" indent="-93663">
              <a:spcBef>
                <a:spcPct val="20000"/>
              </a:spcBef>
              <a:buClr>
                <a:schemeClr val="hlink"/>
              </a:buClr>
              <a:buSzPct val="65000"/>
              <a:buFont typeface="Monotype Sorts" pitchFamily="2" charset="2"/>
              <a:buNone/>
            </a:pPr>
            <a:r>
              <a:rPr kumimoji="1" lang="it-IT" sz="1200" dirty="0">
                <a:solidFill>
                  <a:srgbClr val="000000"/>
                </a:solidFill>
                <a:latin typeface="Verdana" pitchFamily="34" charset="0"/>
              </a:rPr>
              <a:t>&lt;</a:t>
            </a:r>
            <a:r>
              <a:rPr kumimoji="1" lang="it-IT" sz="1200" dirty="0" err="1">
                <a:solidFill>
                  <a:srgbClr val="000000"/>
                </a:solidFill>
                <a:latin typeface="Verdana" pitchFamily="34" charset="0"/>
              </a:rPr>
              <a:t>Resource</a:t>
            </a:r>
            <a:endParaRPr kumimoji="1" lang="it-IT" sz="1200" dirty="0">
              <a:solidFill>
                <a:srgbClr val="000000"/>
              </a:solidFill>
              <a:latin typeface="Verdana" pitchFamily="34" charset="0"/>
            </a:endParaRPr>
          </a:p>
          <a:p>
            <a:pPr marL="93663" indent="-93663">
              <a:spcBef>
                <a:spcPct val="20000"/>
              </a:spcBef>
              <a:buClr>
                <a:schemeClr val="hlink"/>
              </a:buClr>
              <a:buSzPct val="65000"/>
              <a:buFont typeface="Monotype Sorts" pitchFamily="2" charset="2"/>
              <a:buNone/>
            </a:pPr>
            <a:r>
              <a:rPr kumimoji="1" lang="it-IT" sz="1200" dirty="0">
                <a:solidFill>
                  <a:srgbClr val="000000"/>
                </a:solidFill>
                <a:latin typeface="Verdana" pitchFamily="34" charset="0"/>
              </a:rPr>
              <a:t>        </a:t>
            </a:r>
            <a:r>
              <a:rPr kumimoji="1" lang="it-IT" sz="1200" dirty="0" err="1">
                <a:solidFill>
                  <a:srgbClr val="000000"/>
                </a:solidFill>
                <a:latin typeface="Verdana" pitchFamily="34" charset="0"/>
              </a:rPr>
              <a:t>name=</a:t>
            </a:r>
            <a:r>
              <a:rPr kumimoji="1" lang="it-IT" sz="1200" dirty="0">
                <a:solidFill>
                  <a:srgbClr val="000000"/>
                </a:solidFill>
                <a:latin typeface="Verdana" pitchFamily="34" charset="0"/>
              </a:rPr>
              <a:t>"</a:t>
            </a:r>
            <a:r>
              <a:rPr kumimoji="1" lang="it-IT" sz="1200" dirty="0" err="1">
                <a:solidFill>
                  <a:srgbClr val="000000"/>
                </a:solidFill>
                <a:latin typeface="Verdana" pitchFamily="34" charset="0"/>
              </a:rPr>
              <a:t>jdbc</a:t>
            </a:r>
            <a:r>
              <a:rPr kumimoji="1" lang="it-IT" sz="1200" dirty="0">
                <a:solidFill>
                  <a:srgbClr val="000000"/>
                </a:solidFill>
                <a:latin typeface="Verdana" pitchFamily="34" charset="0"/>
              </a:rPr>
              <a:t>/webdb2" </a:t>
            </a:r>
          </a:p>
          <a:p>
            <a:pPr marL="93663" indent="-93663">
              <a:spcBef>
                <a:spcPct val="20000"/>
              </a:spcBef>
              <a:buClr>
                <a:schemeClr val="hlink"/>
              </a:buClr>
              <a:buSzPct val="65000"/>
              <a:buFont typeface="Monotype Sorts" pitchFamily="2" charset="2"/>
              <a:buNone/>
            </a:pPr>
            <a:r>
              <a:rPr kumimoji="1" lang="it-IT" sz="1200" dirty="0">
                <a:solidFill>
                  <a:srgbClr val="000000"/>
                </a:solidFill>
                <a:latin typeface="Verdana" pitchFamily="34" charset="0"/>
              </a:rPr>
              <a:t>        </a:t>
            </a:r>
            <a:r>
              <a:rPr kumimoji="1" lang="it-IT" sz="1200" dirty="0" err="1">
                <a:solidFill>
                  <a:srgbClr val="000000"/>
                </a:solidFill>
                <a:latin typeface="Verdana" pitchFamily="34" charset="0"/>
              </a:rPr>
              <a:t>type=</a:t>
            </a:r>
            <a:r>
              <a:rPr kumimoji="1" lang="it-IT" sz="1200" dirty="0">
                <a:solidFill>
                  <a:srgbClr val="000000"/>
                </a:solidFill>
                <a:latin typeface="Verdana" pitchFamily="34" charset="0"/>
              </a:rPr>
              <a:t>"</a:t>
            </a:r>
            <a:r>
              <a:rPr kumimoji="1" lang="it-IT" sz="1200" dirty="0" err="1">
                <a:solidFill>
                  <a:srgbClr val="000000"/>
                </a:solidFill>
                <a:latin typeface="Verdana" pitchFamily="34" charset="0"/>
              </a:rPr>
              <a:t>javax.sql.DataSource</a:t>
            </a:r>
            <a:r>
              <a:rPr kumimoji="1" lang="it-IT" sz="1200" dirty="0">
                <a:solidFill>
                  <a:srgbClr val="000000"/>
                </a:solidFill>
                <a:latin typeface="Verdana" pitchFamily="34" charset="0"/>
              </a:rPr>
              <a:t>"</a:t>
            </a:r>
          </a:p>
          <a:p>
            <a:pPr marL="93663" indent="-93663">
              <a:spcBef>
                <a:spcPct val="20000"/>
              </a:spcBef>
              <a:buClr>
                <a:schemeClr val="hlink"/>
              </a:buClr>
              <a:buSzPct val="65000"/>
              <a:buFont typeface="Monotype Sorts" pitchFamily="2" charset="2"/>
              <a:buNone/>
            </a:pPr>
            <a:r>
              <a:rPr kumimoji="1" lang="it-IT" sz="1200" dirty="0">
                <a:solidFill>
                  <a:srgbClr val="000000"/>
                </a:solidFill>
                <a:latin typeface="Verdana" pitchFamily="34" charset="0"/>
              </a:rPr>
              <a:t>        </a:t>
            </a:r>
            <a:r>
              <a:rPr kumimoji="1" lang="it-IT" sz="1200" dirty="0" err="1">
                <a:solidFill>
                  <a:srgbClr val="000000"/>
                </a:solidFill>
                <a:latin typeface="Verdana" pitchFamily="34" charset="0"/>
              </a:rPr>
              <a:t>auth=</a:t>
            </a:r>
            <a:r>
              <a:rPr kumimoji="1" lang="it-IT" sz="1200" dirty="0">
                <a:solidFill>
                  <a:srgbClr val="000000"/>
                </a:solidFill>
                <a:latin typeface="Verdana" pitchFamily="34" charset="0"/>
              </a:rPr>
              <a:t>"Container"</a:t>
            </a:r>
          </a:p>
          <a:p>
            <a:pPr marL="93663" indent="-93663">
              <a:spcBef>
                <a:spcPct val="20000"/>
              </a:spcBef>
              <a:buClr>
                <a:schemeClr val="hlink"/>
              </a:buClr>
              <a:buSzPct val="65000"/>
              <a:buFont typeface="Monotype Sorts" pitchFamily="2" charset="2"/>
              <a:buNone/>
            </a:pPr>
            <a:r>
              <a:rPr kumimoji="1" lang="it-IT" sz="1200" dirty="0">
                <a:solidFill>
                  <a:srgbClr val="000000"/>
                </a:solidFill>
                <a:latin typeface="Verdana" pitchFamily="34" charset="0"/>
              </a:rPr>
              <a:t>        </a:t>
            </a:r>
            <a:r>
              <a:rPr kumimoji="1" lang="it-IT" sz="1200" dirty="0" err="1">
                <a:solidFill>
                  <a:srgbClr val="000000"/>
                </a:solidFill>
                <a:latin typeface="Verdana" pitchFamily="34" charset="0"/>
              </a:rPr>
              <a:t>driverClassName=</a:t>
            </a:r>
            <a:r>
              <a:rPr kumimoji="1" lang="it-IT" sz="1200" dirty="0">
                <a:solidFill>
                  <a:srgbClr val="000000"/>
                </a:solidFill>
                <a:latin typeface="Verdana" pitchFamily="34" charset="0"/>
              </a:rPr>
              <a:t>"</a:t>
            </a:r>
            <a:r>
              <a:rPr kumimoji="1" lang="it-IT" sz="1200" dirty="0" err="1">
                <a:solidFill>
                  <a:srgbClr val="000000"/>
                </a:solidFill>
                <a:latin typeface="Verdana" pitchFamily="34" charset="0"/>
              </a:rPr>
              <a:t>com.mysql.jdbc.Driver</a:t>
            </a:r>
            <a:r>
              <a:rPr kumimoji="1" lang="it-IT" sz="1200" dirty="0">
                <a:solidFill>
                  <a:srgbClr val="000000"/>
                </a:solidFill>
                <a:latin typeface="Verdana" pitchFamily="34" charset="0"/>
              </a:rPr>
              <a:t>"</a:t>
            </a:r>
          </a:p>
          <a:p>
            <a:pPr marL="93663" indent="-93663">
              <a:spcBef>
                <a:spcPct val="20000"/>
              </a:spcBef>
              <a:buClr>
                <a:schemeClr val="hlink"/>
              </a:buClr>
              <a:buSzPct val="65000"/>
              <a:buFont typeface="Monotype Sorts" pitchFamily="2" charset="2"/>
              <a:buNone/>
            </a:pPr>
            <a:r>
              <a:rPr kumimoji="1" lang="it-IT" sz="1200" dirty="0">
                <a:solidFill>
                  <a:srgbClr val="000000"/>
                </a:solidFill>
                <a:latin typeface="Verdana" pitchFamily="34" charset="0"/>
              </a:rPr>
              <a:t>        </a:t>
            </a:r>
            <a:r>
              <a:rPr kumimoji="1" lang="it-IT" sz="1200" dirty="0" err="1">
                <a:solidFill>
                  <a:srgbClr val="000000"/>
                </a:solidFill>
                <a:latin typeface="Verdana" pitchFamily="34" charset="0"/>
              </a:rPr>
              <a:t>url=</a:t>
            </a:r>
            <a:r>
              <a:rPr kumimoji="1" lang="it-IT" sz="1200" dirty="0">
                <a:solidFill>
                  <a:srgbClr val="000000"/>
                </a:solidFill>
                <a:latin typeface="Verdana" pitchFamily="34" charset="0"/>
              </a:rPr>
              <a:t>"</a:t>
            </a:r>
            <a:r>
              <a:rPr kumimoji="1" lang="it-IT" sz="1200" dirty="0" err="1">
                <a:solidFill>
                  <a:srgbClr val="000000"/>
                </a:solidFill>
                <a:latin typeface="Verdana" pitchFamily="34" charset="0"/>
              </a:rPr>
              <a:t>jdbc</a:t>
            </a:r>
            <a:r>
              <a:rPr kumimoji="1" lang="it-IT" sz="1200" dirty="0">
                <a:solidFill>
                  <a:srgbClr val="000000"/>
                </a:solidFill>
                <a:latin typeface="Verdana" pitchFamily="34" charset="0"/>
              </a:rPr>
              <a:t>:</a:t>
            </a:r>
            <a:r>
              <a:rPr kumimoji="1" lang="it-IT" sz="1200" dirty="0" err="1">
                <a:solidFill>
                  <a:srgbClr val="000000"/>
                </a:solidFill>
                <a:latin typeface="Verdana" pitchFamily="34" charset="0"/>
              </a:rPr>
              <a:t>mysql</a:t>
            </a:r>
            <a:r>
              <a:rPr kumimoji="1" lang="it-IT" sz="1200" dirty="0">
                <a:solidFill>
                  <a:srgbClr val="000000"/>
                </a:solidFill>
                <a:latin typeface="Verdana" pitchFamily="34" charset="0"/>
              </a:rPr>
              <a:t>://</a:t>
            </a:r>
            <a:r>
              <a:rPr kumimoji="1" lang="it-IT" sz="1200" dirty="0" err="1">
                <a:solidFill>
                  <a:srgbClr val="000000"/>
                </a:solidFill>
                <a:latin typeface="Verdana" pitchFamily="34" charset="0"/>
              </a:rPr>
              <a:t>localhost</a:t>
            </a:r>
            <a:r>
              <a:rPr kumimoji="1" lang="it-IT" sz="1200" dirty="0">
                <a:solidFill>
                  <a:srgbClr val="000000"/>
                </a:solidFill>
                <a:latin typeface="Verdana" pitchFamily="34" charset="0"/>
              </a:rPr>
              <a:t>/</a:t>
            </a:r>
            <a:r>
              <a:rPr kumimoji="1" lang="it-IT" sz="1200" dirty="0" err="1">
                <a:solidFill>
                  <a:srgbClr val="000000"/>
                </a:solidFill>
                <a:latin typeface="Verdana" pitchFamily="34" charset="0"/>
              </a:rPr>
              <a:t>webdb</a:t>
            </a:r>
            <a:r>
              <a:rPr kumimoji="1" lang="it-IT" sz="1200" dirty="0">
                <a:solidFill>
                  <a:srgbClr val="000000"/>
                </a:solidFill>
                <a:latin typeface="Verdana" pitchFamily="34" charset="0"/>
              </a:rPr>
              <a:t>"</a:t>
            </a:r>
          </a:p>
          <a:p>
            <a:pPr marL="93663" indent="-93663">
              <a:spcBef>
                <a:spcPct val="20000"/>
              </a:spcBef>
              <a:buClr>
                <a:schemeClr val="hlink"/>
              </a:buClr>
              <a:buSzPct val="65000"/>
              <a:buFont typeface="Monotype Sorts" pitchFamily="2" charset="2"/>
              <a:buNone/>
            </a:pPr>
            <a:r>
              <a:rPr kumimoji="1" lang="it-IT" sz="1200" dirty="0">
                <a:solidFill>
                  <a:srgbClr val="000000"/>
                </a:solidFill>
                <a:latin typeface="Verdana" pitchFamily="34" charset="0"/>
              </a:rPr>
              <a:t>        </a:t>
            </a:r>
            <a:r>
              <a:rPr kumimoji="1" lang="it-IT" sz="1200" dirty="0" err="1">
                <a:solidFill>
                  <a:srgbClr val="000000"/>
                </a:solidFill>
                <a:latin typeface="Verdana" pitchFamily="34" charset="0"/>
              </a:rPr>
              <a:t>username=</a:t>
            </a:r>
            <a:r>
              <a:rPr kumimoji="1" lang="it-IT" sz="1200" dirty="0">
                <a:solidFill>
                  <a:srgbClr val="000000"/>
                </a:solidFill>
                <a:latin typeface="Verdana" pitchFamily="34" charset="0"/>
              </a:rPr>
              <a:t>"website"</a:t>
            </a:r>
          </a:p>
          <a:p>
            <a:pPr marL="93663" indent="-93663">
              <a:spcBef>
                <a:spcPct val="20000"/>
              </a:spcBef>
              <a:buClr>
                <a:schemeClr val="hlink"/>
              </a:buClr>
              <a:buSzPct val="65000"/>
              <a:buFont typeface="Monotype Sorts" pitchFamily="2" charset="2"/>
              <a:buNone/>
            </a:pPr>
            <a:r>
              <a:rPr kumimoji="1" lang="it-IT" sz="1200" dirty="0">
                <a:solidFill>
                  <a:srgbClr val="000000"/>
                </a:solidFill>
                <a:latin typeface="Verdana" pitchFamily="34" charset="0"/>
              </a:rPr>
              <a:t>        </a:t>
            </a:r>
            <a:r>
              <a:rPr kumimoji="1" lang="it-IT" sz="1200" dirty="0" err="1">
                <a:solidFill>
                  <a:srgbClr val="000000"/>
                </a:solidFill>
                <a:latin typeface="Verdana" pitchFamily="34" charset="0"/>
              </a:rPr>
              <a:t>password=</a:t>
            </a:r>
            <a:r>
              <a:rPr kumimoji="1" lang="it-IT" sz="1200" dirty="0">
                <a:solidFill>
                  <a:srgbClr val="000000"/>
                </a:solidFill>
                <a:latin typeface="Verdana" pitchFamily="34" charset="0"/>
              </a:rPr>
              <a:t>"</a:t>
            </a:r>
            <a:r>
              <a:rPr kumimoji="1" lang="it-IT" sz="1200" dirty="0" err="1">
                <a:solidFill>
                  <a:srgbClr val="000000"/>
                </a:solidFill>
                <a:latin typeface="Verdana" pitchFamily="34" charset="0"/>
              </a:rPr>
              <a:t>webpass</a:t>
            </a:r>
            <a:r>
              <a:rPr kumimoji="1" lang="it-IT" sz="1200" dirty="0">
                <a:solidFill>
                  <a:srgbClr val="000000"/>
                </a:solidFill>
                <a:latin typeface="Verdana" pitchFamily="34" charset="0"/>
              </a:rPr>
              <a:t>"</a:t>
            </a:r>
          </a:p>
          <a:p>
            <a:pPr marL="93663" indent="-93663">
              <a:spcBef>
                <a:spcPct val="20000"/>
              </a:spcBef>
              <a:buClr>
                <a:schemeClr val="hlink"/>
              </a:buClr>
              <a:buSzPct val="65000"/>
              <a:buFont typeface="Monotype Sorts" pitchFamily="2" charset="2"/>
              <a:buNone/>
            </a:pPr>
            <a:r>
              <a:rPr kumimoji="1" lang="it-IT" sz="1200" dirty="0">
                <a:solidFill>
                  <a:srgbClr val="000000"/>
                </a:solidFill>
                <a:latin typeface="Verdana" pitchFamily="34" charset="0"/>
              </a:rPr>
              <a:t>        </a:t>
            </a:r>
            <a:r>
              <a:rPr kumimoji="1" lang="it-IT" sz="1200" dirty="0" err="1">
                <a:solidFill>
                  <a:srgbClr val="000000"/>
                </a:solidFill>
                <a:latin typeface="Verdana" pitchFamily="34" charset="0"/>
              </a:rPr>
              <a:t>maxActive=</a:t>
            </a:r>
            <a:r>
              <a:rPr kumimoji="1" lang="it-IT" sz="1200" dirty="0">
                <a:solidFill>
                  <a:srgbClr val="000000"/>
                </a:solidFill>
                <a:latin typeface="Verdana" pitchFamily="34" charset="0"/>
              </a:rPr>
              <a:t>"10"</a:t>
            </a:r>
          </a:p>
          <a:p>
            <a:pPr marL="93663" indent="-93663">
              <a:spcBef>
                <a:spcPct val="20000"/>
              </a:spcBef>
              <a:buClr>
                <a:schemeClr val="hlink"/>
              </a:buClr>
              <a:buSzPct val="65000"/>
              <a:buFont typeface="Monotype Sorts" pitchFamily="2" charset="2"/>
              <a:buNone/>
            </a:pPr>
            <a:r>
              <a:rPr kumimoji="1" lang="it-IT" sz="1200" dirty="0">
                <a:solidFill>
                  <a:srgbClr val="000000"/>
                </a:solidFill>
                <a:latin typeface="Verdana" pitchFamily="34" charset="0"/>
              </a:rPr>
              <a:t>        </a:t>
            </a:r>
            <a:r>
              <a:rPr kumimoji="1" lang="it-IT" sz="1200" dirty="0" err="1">
                <a:solidFill>
                  <a:srgbClr val="000000"/>
                </a:solidFill>
                <a:latin typeface="Verdana" pitchFamily="34" charset="0"/>
              </a:rPr>
              <a:t>maxIdle=</a:t>
            </a:r>
            <a:r>
              <a:rPr kumimoji="1" lang="it-IT" sz="1200" dirty="0">
                <a:solidFill>
                  <a:srgbClr val="000000"/>
                </a:solidFill>
                <a:latin typeface="Verdana" pitchFamily="34" charset="0"/>
              </a:rPr>
              <a:t>"5"</a:t>
            </a:r>
          </a:p>
          <a:p>
            <a:pPr marL="93663" indent="-93663">
              <a:spcBef>
                <a:spcPct val="20000"/>
              </a:spcBef>
              <a:buClr>
                <a:schemeClr val="hlink"/>
              </a:buClr>
              <a:buSzPct val="65000"/>
              <a:buFont typeface="Monotype Sorts" pitchFamily="2" charset="2"/>
              <a:buNone/>
            </a:pPr>
            <a:r>
              <a:rPr kumimoji="1" lang="it-IT" sz="1200" dirty="0">
                <a:solidFill>
                  <a:srgbClr val="000000"/>
                </a:solidFill>
                <a:latin typeface="Verdana" pitchFamily="34" charset="0"/>
              </a:rPr>
              <a:t>        </a:t>
            </a:r>
            <a:r>
              <a:rPr kumimoji="1" lang="it-IT" sz="1200" dirty="0" err="1">
                <a:solidFill>
                  <a:srgbClr val="000000"/>
                </a:solidFill>
                <a:latin typeface="Verdana" pitchFamily="34" charset="0"/>
              </a:rPr>
              <a:t>maxWait=</a:t>
            </a:r>
            <a:r>
              <a:rPr kumimoji="1" lang="it-IT" sz="1200" dirty="0">
                <a:solidFill>
                  <a:srgbClr val="000000"/>
                </a:solidFill>
                <a:latin typeface="Verdana" pitchFamily="34" charset="0"/>
              </a:rPr>
              <a:t>"10000"</a:t>
            </a:r>
          </a:p>
          <a:p>
            <a:pPr marL="93663" indent="-93663">
              <a:spcBef>
                <a:spcPct val="20000"/>
              </a:spcBef>
              <a:buClr>
                <a:schemeClr val="hlink"/>
              </a:buClr>
              <a:buSzPct val="65000"/>
              <a:buFont typeface="Monotype Sorts" pitchFamily="2" charset="2"/>
              <a:buNone/>
            </a:pPr>
            <a:r>
              <a:rPr kumimoji="1" lang="it-IT" sz="1200" dirty="0">
                <a:solidFill>
                  <a:srgbClr val="000000"/>
                </a:solidFill>
                <a:latin typeface="Verdana" pitchFamily="34" charset="0"/>
              </a:rPr>
              <a:t>    /&gt;</a:t>
            </a:r>
          </a:p>
          <a:p>
            <a:pPr marL="93663" indent="-93663">
              <a:spcBef>
                <a:spcPct val="20000"/>
              </a:spcBef>
              <a:buClr>
                <a:schemeClr val="hlink"/>
              </a:buClr>
              <a:buSzPct val="65000"/>
              <a:buFont typeface="Monotype Sorts" pitchFamily="2" charset="2"/>
              <a:buNone/>
            </a:pPr>
            <a:r>
              <a:rPr kumimoji="1" lang="it-IT" sz="1200" dirty="0">
                <a:solidFill>
                  <a:srgbClr val="000000"/>
                </a:solidFill>
                <a:latin typeface="Verdana" pitchFamily="34" charset="0"/>
              </a:rPr>
              <a:t>&lt;/</a:t>
            </a:r>
            <a:r>
              <a:rPr kumimoji="1" lang="it-IT" sz="1200" dirty="0" err="1">
                <a:solidFill>
                  <a:srgbClr val="000000"/>
                </a:solidFill>
                <a:latin typeface="Verdana" pitchFamily="34" charset="0"/>
              </a:rPr>
              <a:t>Context</a:t>
            </a:r>
            <a:r>
              <a:rPr kumimoji="1" lang="it-IT" sz="1200" dirty="0">
                <a:solidFill>
                  <a:srgbClr val="000000"/>
                </a:solidFill>
                <a:latin typeface="Verdana" pitchFamily="34" charset="0"/>
              </a:rPr>
              <a:t>&gt;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olo 1"/>
          <p:cNvSpPr>
            <a:spLocks noGrp="1"/>
          </p:cNvSpPr>
          <p:nvPr>
            <p:ph type="title"/>
          </p:nvPr>
        </p:nvSpPr>
        <p:spPr/>
        <p:txBody>
          <a:bodyPr/>
          <a:lstStyle/>
          <a:p>
            <a:r>
              <a:rPr lang="it-IT" dirty="0" smtClean="0"/>
              <a:t>Connection </a:t>
            </a:r>
            <a:r>
              <a:rPr lang="it-IT" dirty="0" err="1" smtClean="0"/>
              <a:t>Pooling</a:t>
            </a:r>
            <a:r>
              <a:rPr lang="it-IT" dirty="0" smtClean="0"/>
              <a:t> </a:t>
            </a:r>
            <a:br>
              <a:rPr lang="it-IT" dirty="0" smtClean="0"/>
            </a:br>
            <a:r>
              <a:rPr lang="it-IT" sz="2000" dirty="0" err="1" smtClean="0"/>
              <a:t>Deployment</a:t>
            </a:r>
            <a:r>
              <a:rPr lang="it-IT" sz="2000" dirty="0" smtClean="0"/>
              <a:t> </a:t>
            </a:r>
            <a:r>
              <a:rPr lang="it-IT" sz="2000" dirty="0" err="1" smtClean="0"/>
              <a:t>descriptor</a:t>
            </a:r>
            <a:r>
              <a:rPr lang="it-IT" sz="2000" dirty="0" smtClean="0"/>
              <a:t> (</a:t>
            </a:r>
            <a:r>
              <a:rPr lang="it-IT" sz="2000" dirty="0" err="1" smtClean="0"/>
              <a:t>web.xml</a:t>
            </a:r>
            <a:r>
              <a:rPr lang="it-IT" sz="2000" dirty="0" smtClean="0"/>
              <a:t>) </a:t>
            </a:r>
            <a:r>
              <a:rPr lang="it-IT" sz="2000" dirty="0" err="1" smtClean="0"/>
              <a:t>configuration</a:t>
            </a:r>
            <a:endParaRPr lang="it-IT" dirty="0" smtClean="0"/>
          </a:p>
        </p:txBody>
      </p:sp>
      <p:sp>
        <p:nvSpPr>
          <p:cNvPr id="3" name="Segnaposto contenuto 2"/>
          <p:cNvSpPr>
            <a:spLocks noGrp="1"/>
          </p:cNvSpPr>
          <p:nvPr>
            <p:ph idx="1"/>
          </p:nvPr>
        </p:nvSpPr>
        <p:spPr>
          <a:xfrm>
            <a:off x="5577285" y="1557338"/>
            <a:ext cx="4134379" cy="4895850"/>
          </a:xfrm>
        </p:spPr>
        <p:txBody>
          <a:bodyPr>
            <a:normAutofit fontScale="70000" lnSpcReduction="20000"/>
          </a:bodyPr>
          <a:lstStyle/>
          <a:p>
            <a:r>
              <a:rPr lang="en-US" dirty="0" smtClean="0"/>
              <a:t>In the deployment descriptor we add a reference to the resource with a JNDI </a:t>
            </a:r>
            <a:r>
              <a:rPr lang="en-US" b="1" dirty="0" smtClean="0"/>
              <a:t>resource-ref</a:t>
            </a:r>
            <a:r>
              <a:rPr lang="en-US" dirty="0" smtClean="0"/>
              <a:t> element. </a:t>
            </a:r>
          </a:p>
          <a:p>
            <a:r>
              <a:rPr lang="en-US" dirty="0" smtClean="0"/>
              <a:t>The attributes </a:t>
            </a:r>
            <a:r>
              <a:rPr lang="en-US" i="1" dirty="0" smtClean="0"/>
              <a:t>res-type</a:t>
            </a:r>
            <a:r>
              <a:rPr lang="en-US" dirty="0" smtClean="0"/>
              <a:t> and </a:t>
            </a:r>
            <a:r>
              <a:rPr lang="en-US" i="1" dirty="0" smtClean="0"/>
              <a:t>res-auth</a:t>
            </a:r>
            <a:r>
              <a:rPr lang="en-US" dirty="0" smtClean="0"/>
              <a:t> reflect the </a:t>
            </a:r>
            <a:r>
              <a:rPr lang="en-US" i="1" dirty="0" smtClean="0"/>
              <a:t>type</a:t>
            </a:r>
            <a:r>
              <a:rPr lang="en-US" dirty="0" smtClean="0"/>
              <a:t> and </a:t>
            </a:r>
            <a:r>
              <a:rPr lang="en-US" i="1" dirty="0" smtClean="0"/>
              <a:t>res</a:t>
            </a:r>
            <a:r>
              <a:rPr lang="en-US" dirty="0" smtClean="0"/>
              <a:t> ones written in the </a:t>
            </a:r>
            <a:r>
              <a:rPr lang="en-US" b="1" dirty="0" smtClean="0"/>
              <a:t>Resource</a:t>
            </a:r>
            <a:r>
              <a:rPr lang="en-US" dirty="0" smtClean="0"/>
              <a:t> definition </a:t>
            </a:r>
          </a:p>
          <a:p>
            <a:r>
              <a:rPr lang="en-US" i="1" dirty="0" smtClean="0"/>
              <a:t>res-sharing-scope</a:t>
            </a:r>
            <a:r>
              <a:rPr lang="en-US" dirty="0" smtClean="0"/>
              <a:t> should generally be set to "Shareable" </a:t>
            </a:r>
          </a:p>
          <a:p>
            <a:r>
              <a:rPr lang="en-US" dirty="0" smtClean="0"/>
              <a:t>The </a:t>
            </a:r>
            <a:r>
              <a:rPr lang="en-US" i="1" dirty="0" smtClean="0"/>
              <a:t>res-ref-name</a:t>
            </a:r>
            <a:r>
              <a:rPr lang="en-US" dirty="0" smtClean="0"/>
              <a:t> attribute specifies the JNDI name used to access the resource in the code. The resources of type </a:t>
            </a:r>
            <a:r>
              <a:rPr lang="en-US" dirty="0" err="1" smtClean="0"/>
              <a:t>DataSource</a:t>
            </a:r>
            <a:r>
              <a:rPr lang="en-US" dirty="0" smtClean="0"/>
              <a:t> conventionally have a name that starts with "</a:t>
            </a:r>
            <a:r>
              <a:rPr lang="en-US" dirty="0" err="1" smtClean="0"/>
              <a:t>jdbc</a:t>
            </a:r>
            <a:r>
              <a:rPr lang="en-US" dirty="0" smtClean="0"/>
              <a:t>/". </a:t>
            </a:r>
            <a:endParaRPr lang="en-US" dirty="0"/>
          </a:p>
        </p:txBody>
      </p:sp>
      <p:sp>
        <p:nvSpPr>
          <p:cNvPr id="4" name="Segnaposto piè di pagina 3"/>
          <p:cNvSpPr>
            <a:spLocks noGrp="1"/>
          </p:cNvSpPr>
          <p:nvPr>
            <p:ph type="ftr" sz="quarter" idx="12"/>
          </p:nvPr>
        </p:nvSpPr>
        <p:spPr/>
        <p:txBody>
          <a:bodyPr/>
          <a:lstStyle/>
          <a:p>
            <a:pPr>
              <a:defRPr/>
            </a:pPr>
            <a:r>
              <a:rPr lang="it-IT" smtClean="0"/>
              <a:t>Java Servlets</a:t>
            </a:r>
            <a:endParaRPr lang="it-IT"/>
          </a:p>
        </p:txBody>
      </p:sp>
      <p:sp>
        <p:nvSpPr>
          <p:cNvPr id="8197" name="Rectangle 6"/>
          <p:cNvSpPr>
            <a:spLocks noChangeArrowheads="1"/>
          </p:cNvSpPr>
          <p:nvPr/>
        </p:nvSpPr>
        <p:spPr bwMode="auto">
          <a:xfrm>
            <a:off x="350838" y="1557338"/>
            <a:ext cx="5149056" cy="4895850"/>
          </a:xfrm>
          <a:prstGeom prst="rect">
            <a:avLst/>
          </a:prstGeom>
          <a:solidFill>
            <a:srgbClr val="EBFFFF"/>
          </a:solidFill>
          <a:ln w="12700">
            <a:solidFill>
              <a:schemeClr val="tx1"/>
            </a:solidFill>
            <a:miter lim="800000"/>
            <a:headEnd/>
            <a:tailEnd/>
          </a:ln>
        </p:spPr>
        <p:txBody>
          <a:bodyPr lIns="92075" tIns="46038" rIns="92075" bIns="46038"/>
          <a:lstStyle/>
          <a:p>
            <a:pPr marL="93663" indent="-93663">
              <a:spcBef>
                <a:spcPct val="20000"/>
              </a:spcBef>
              <a:buClr>
                <a:schemeClr val="hlink"/>
              </a:buClr>
              <a:buSzPct val="65000"/>
              <a:buFont typeface="Monotype Sorts" pitchFamily="2" charset="2"/>
              <a:buNone/>
            </a:pPr>
            <a:r>
              <a:rPr kumimoji="1" lang="it-IT" sz="1200">
                <a:solidFill>
                  <a:srgbClr val="000000"/>
                </a:solidFill>
                <a:latin typeface="Verdana" pitchFamily="34" charset="0"/>
              </a:rPr>
              <a:t>&lt;web-app version="2.5" xmlns="http://java.sun.com/xml/ns/javaee" xmlns:xsi="http://www.w3.org/2001/XMLSchema-instance" xsi:schemaLocation="http://java.sun.com/xml/ns/javaee http://java.sun.com/xml/ns/javaee/web-app_2_5.xsd"&gt;</a:t>
            </a:r>
          </a:p>
          <a:p>
            <a:pPr marL="93663" indent="-93663">
              <a:spcBef>
                <a:spcPct val="20000"/>
              </a:spcBef>
              <a:buClr>
                <a:schemeClr val="hlink"/>
              </a:buClr>
              <a:buSzPct val="65000"/>
              <a:buFont typeface="Monotype Sorts" pitchFamily="2" charset="2"/>
              <a:buNone/>
            </a:pPr>
            <a:r>
              <a:rPr kumimoji="1" lang="it-IT" sz="1200">
                <a:solidFill>
                  <a:srgbClr val="000000"/>
                </a:solidFill>
                <a:latin typeface="Verdana" pitchFamily="34" charset="0"/>
              </a:rPr>
              <a:t>…</a:t>
            </a:r>
          </a:p>
          <a:p>
            <a:pPr marL="93663" indent="-93663">
              <a:spcBef>
                <a:spcPct val="20000"/>
              </a:spcBef>
              <a:buClr>
                <a:schemeClr val="hlink"/>
              </a:buClr>
              <a:buSzPct val="65000"/>
              <a:buFont typeface="Monotype Sorts" pitchFamily="2" charset="2"/>
              <a:buNone/>
            </a:pPr>
            <a:r>
              <a:rPr kumimoji="1" lang="it-IT" sz="1200">
                <a:solidFill>
                  <a:srgbClr val="000000"/>
                </a:solidFill>
                <a:latin typeface="Verdana" pitchFamily="34" charset="0"/>
              </a:rPr>
              <a:t>&lt;resource-ref&gt;</a:t>
            </a:r>
          </a:p>
          <a:p>
            <a:pPr marL="93663" indent="-93663">
              <a:spcBef>
                <a:spcPct val="20000"/>
              </a:spcBef>
              <a:buClr>
                <a:schemeClr val="hlink"/>
              </a:buClr>
              <a:buSzPct val="65000"/>
              <a:buFont typeface="Monotype Sorts" pitchFamily="2" charset="2"/>
              <a:buNone/>
            </a:pPr>
            <a:r>
              <a:rPr kumimoji="1" lang="it-IT" sz="1200">
                <a:solidFill>
                  <a:srgbClr val="000000"/>
                </a:solidFill>
                <a:latin typeface="Verdana" pitchFamily="34" charset="0"/>
              </a:rPr>
              <a:t>        &lt;res-ref-name&gt;jdbc/webdb2&lt;/res-ref-name&gt;</a:t>
            </a:r>
          </a:p>
          <a:p>
            <a:pPr marL="93663" indent="-93663">
              <a:spcBef>
                <a:spcPct val="20000"/>
              </a:spcBef>
              <a:buClr>
                <a:schemeClr val="hlink"/>
              </a:buClr>
              <a:buSzPct val="65000"/>
              <a:buFont typeface="Monotype Sorts" pitchFamily="2" charset="2"/>
              <a:buNone/>
            </a:pPr>
            <a:r>
              <a:rPr kumimoji="1" lang="it-IT" sz="1200">
                <a:solidFill>
                  <a:srgbClr val="000000"/>
                </a:solidFill>
                <a:latin typeface="Verdana" pitchFamily="34" charset="0"/>
              </a:rPr>
              <a:t>        &lt;res-type&gt;javax.sql.DataSource&lt;/res-type&gt;</a:t>
            </a:r>
          </a:p>
          <a:p>
            <a:pPr marL="93663" indent="-93663">
              <a:spcBef>
                <a:spcPct val="20000"/>
              </a:spcBef>
              <a:buClr>
                <a:schemeClr val="hlink"/>
              </a:buClr>
              <a:buSzPct val="65000"/>
              <a:buFont typeface="Monotype Sorts" pitchFamily="2" charset="2"/>
              <a:buNone/>
            </a:pPr>
            <a:r>
              <a:rPr kumimoji="1" lang="it-IT" sz="1200">
                <a:solidFill>
                  <a:srgbClr val="000000"/>
                </a:solidFill>
                <a:latin typeface="Verdana" pitchFamily="34" charset="0"/>
              </a:rPr>
              <a:t>        &lt;res-auth&gt;Container&lt;/res-auth&gt;</a:t>
            </a:r>
          </a:p>
          <a:p>
            <a:pPr marL="93663" indent="-93663">
              <a:spcBef>
                <a:spcPct val="20000"/>
              </a:spcBef>
              <a:buClr>
                <a:schemeClr val="hlink"/>
              </a:buClr>
              <a:buSzPct val="65000"/>
              <a:buFont typeface="Monotype Sorts" pitchFamily="2" charset="2"/>
              <a:buNone/>
            </a:pPr>
            <a:r>
              <a:rPr kumimoji="1" lang="it-IT" sz="1200">
                <a:solidFill>
                  <a:srgbClr val="000000"/>
                </a:solidFill>
                <a:latin typeface="Verdana" pitchFamily="34" charset="0"/>
              </a:rPr>
              <a:t>        &lt;res-sharing-scope&gt;Shareable&lt;/res-sharing-scope&gt;</a:t>
            </a:r>
          </a:p>
          <a:p>
            <a:pPr marL="93663" indent="-93663">
              <a:spcBef>
                <a:spcPct val="20000"/>
              </a:spcBef>
              <a:buClr>
                <a:schemeClr val="hlink"/>
              </a:buClr>
              <a:buSzPct val="65000"/>
              <a:buFont typeface="Monotype Sorts" pitchFamily="2" charset="2"/>
              <a:buNone/>
            </a:pPr>
            <a:r>
              <a:rPr kumimoji="1" lang="it-IT" sz="1200">
                <a:solidFill>
                  <a:srgbClr val="000000"/>
                </a:solidFill>
                <a:latin typeface="Verdana" pitchFamily="34" charset="0"/>
              </a:rPr>
              <a:t>    &lt;/resource-ref&gt;</a:t>
            </a:r>
          </a:p>
          <a:p>
            <a:pPr marL="93663" indent="-93663">
              <a:spcBef>
                <a:spcPct val="20000"/>
              </a:spcBef>
              <a:buClr>
                <a:schemeClr val="hlink"/>
              </a:buClr>
              <a:buSzPct val="65000"/>
              <a:buFont typeface="Monotype Sorts" pitchFamily="2" charset="2"/>
              <a:buNone/>
            </a:pPr>
            <a:r>
              <a:rPr kumimoji="1" lang="it-IT" sz="1200">
                <a:solidFill>
                  <a:srgbClr val="000000"/>
                </a:solidFill>
                <a:latin typeface="Verdana" pitchFamily="34" charset="0"/>
              </a:rPr>
              <a:t>…</a:t>
            </a:r>
          </a:p>
          <a:p>
            <a:pPr marL="93663" indent="-93663">
              <a:spcBef>
                <a:spcPct val="20000"/>
              </a:spcBef>
              <a:buClr>
                <a:schemeClr val="hlink"/>
              </a:buClr>
              <a:buSzPct val="65000"/>
              <a:buFont typeface="Monotype Sorts" pitchFamily="2" charset="2"/>
              <a:buNone/>
            </a:pPr>
            <a:r>
              <a:rPr kumimoji="1" lang="it-IT" sz="1200">
                <a:solidFill>
                  <a:srgbClr val="000000"/>
                </a:solidFill>
                <a:latin typeface="Verdana" pitchFamily="34" charset="0"/>
              </a:rPr>
              <a:t>&lt;/web-app&gt;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olo 1"/>
          <p:cNvSpPr>
            <a:spLocks noGrp="1"/>
          </p:cNvSpPr>
          <p:nvPr>
            <p:ph type="title"/>
          </p:nvPr>
        </p:nvSpPr>
        <p:spPr/>
        <p:txBody>
          <a:bodyPr/>
          <a:lstStyle/>
          <a:p>
            <a:r>
              <a:rPr lang="it-IT" dirty="0" smtClean="0"/>
              <a:t>Connection </a:t>
            </a:r>
            <a:r>
              <a:rPr lang="it-IT" dirty="0" err="1" smtClean="0"/>
              <a:t>Pooling</a:t>
            </a:r>
            <a:r>
              <a:rPr lang="it-IT" dirty="0" smtClean="0"/>
              <a:t> </a:t>
            </a:r>
            <a:br>
              <a:rPr lang="it-IT" dirty="0" smtClean="0"/>
            </a:br>
            <a:r>
              <a:rPr lang="it-IT" sz="2000" dirty="0" smtClean="0">
                <a:solidFill>
                  <a:srgbClr val="003366"/>
                </a:solidFill>
              </a:rPr>
              <a:t>Java code</a:t>
            </a:r>
            <a:endParaRPr lang="it-IT" dirty="0" smtClean="0"/>
          </a:p>
        </p:txBody>
      </p:sp>
      <p:sp>
        <p:nvSpPr>
          <p:cNvPr id="3" name="Segnaposto contenuto 2"/>
          <p:cNvSpPr>
            <a:spLocks noGrp="1"/>
          </p:cNvSpPr>
          <p:nvPr>
            <p:ph idx="1"/>
          </p:nvPr>
        </p:nvSpPr>
        <p:spPr>
          <a:xfrm>
            <a:off x="5420784" y="1557338"/>
            <a:ext cx="4290881" cy="4953000"/>
          </a:xfrm>
        </p:spPr>
        <p:txBody>
          <a:bodyPr>
            <a:normAutofit fontScale="62500" lnSpcReduction="20000"/>
          </a:bodyPr>
          <a:lstStyle/>
          <a:p>
            <a:r>
              <a:rPr lang="en-US" dirty="0" smtClean="0"/>
              <a:t>Create a </a:t>
            </a:r>
            <a:r>
              <a:rPr lang="en-US" i="1" dirty="0" smtClean="0"/>
              <a:t>JNDI naming</a:t>
            </a:r>
            <a:r>
              <a:rPr lang="en-US" dirty="0" smtClean="0"/>
              <a:t> </a:t>
            </a:r>
            <a:r>
              <a:rPr lang="en-US" i="1" dirty="0" smtClean="0"/>
              <a:t>context</a:t>
            </a:r>
            <a:r>
              <a:rPr lang="en-US" dirty="0" smtClean="0"/>
              <a:t> (</a:t>
            </a:r>
            <a:r>
              <a:rPr lang="en-US" b="1" dirty="0" err="1" smtClean="0"/>
              <a:t>InitialContext</a:t>
            </a:r>
            <a:r>
              <a:rPr lang="en-US" dirty="0" smtClean="0"/>
              <a:t>) </a:t>
            </a:r>
          </a:p>
          <a:p>
            <a:r>
              <a:rPr lang="en-US" dirty="0" smtClean="0"/>
              <a:t>Lookup the resource in the context. Note that the prefix “</a:t>
            </a:r>
            <a:r>
              <a:rPr lang="en-US" dirty="0" err="1" smtClean="0"/>
              <a:t>java:comp</a:t>
            </a:r>
            <a:r>
              <a:rPr lang="en-US" dirty="0" smtClean="0"/>
              <a:t>/</a:t>
            </a:r>
            <a:r>
              <a:rPr lang="en-US" dirty="0" err="1" smtClean="0"/>
              <a:t>env</a:t>
            </a:r>
            <a:r>
              <a:rPr lang="en-US" dirty="0" smtClean="0"/>
              <a:t>/” must be added to the resource name configured in the deployment descriptor. It can be useful to store such complete name in a web application initialization parameter. </a:t>
            </a:r>
          </a:p>
          <a:p>
            <a:r>
              <a:rPr lang="en-US" dirty="0" smtClean="0"/>
              <a:t>Cast the returned object to the actual type of resource (</a:t>
            </a:r>
            <a:r>
              <a:rPr lang="en-US" dirty="0" err="1" smtClean="0"/>
              <a:t>DataSource</a:t>
            </a:r>
            <a:r>
              <a:rPr lang="en-US" dirty="0" smtClean="0"/>
              <a:t>) </a:t>
            </a:r>
          </a:p>
          <a:p>
            <a:r>
              <a:rPr lang="en-US" dirty="0" smtClean="0"/>
              <a:t>Creates the JDBC </a:t>
            </a:r>
            <a:r>
              <a:rPr lang="en-US" b="1" dirty="0" smtClean="0"/>
              <a:t>Connection</a:t>
            </a:r>
            <a:r>
              <a:rPr lang="en-US" dirty="0" smtClean="0"/>
              <a:t> using the method </a:t>
            </a:r>
            <a:r>
              <a:rPr lang="en-US" b="1" dirty="0" err="1" smtClean="0"/>
              <a:t>getConnection</a:t>
            </a:r>
            <a:r>
              <a:rPr lang="en-US" b="1" dirty="0" smtClean="0"/>
              <a:t>()</a:t>
            </a:r>
            <a:r>
              <a:rPr lang="en-US" dirty="0" smtClean="0"/>
              <a:t> of the </a:t>
            </a:r>
            <a:r>
              <a:rPr lang="en-US" dirty="0" err="1" smtClean="0"/>
              <a:t>DataSource</a:t>
            </a:r>
            <a:r>
              <a:rPr lang="en-US" dirty="0" smtClean="0"/>
              <a:t>. </a:t>
            </a:r>
          </a:p>
          <a:p>
            <a:r>
              <a:rPr lang="en-US" dirty="0" smtClean="0"/>
              <a:t>After working on the connection, close it as usual, and it will be returned to the pool. </a:t>
            </a:r>
            <a:r>
              <a:rPr lang="en-US" b="1" dirty="0" smtClean="0"/>
              <a:t>Warning: if the connection is not closed, it won’t return in the pool!</a:t>
            </a:r>
            <a:endParaRPr lang="en-US" dirty="0" smtClean="0"/>
          </a:p>
        </p:txBody>
      </p:sp>
      <p:sp>
        <p:nvSpPr>
          <p:cNvPr id="4" name="Segnaposto piè di pagina 3"/>
          <p:cNvSpPr>
            <a:spLocks noGrp="1"/>
          </p:cNvSpPr>
          <p:nvPr>
            <p:ph type="ftr" sz="quarter" idx="12"/>
          </p:nvPr>
        </p:nvSpPr>
        <p:spPr/>
        <p:txBody>
          <a:bodyPr/>
          <a:lstStyle/>
          <a:p>
            <a:pPr>
              <a:defRPr/>
            </a:pPr>
            <a:r>
              <a:rPr lang="it-IT" smtClean="0"/>
              <a:t>Java Servlets</a:t>
            </a:r>
            <a:endParaRPr lang="it-IT"/>
          </a:p>
        </p:txBody>
      </p:sp>
      <p:sp>
        <p:nvSpPr>
          <p:cNvPr id="9221" name="Rectangle 6"/>
          <p:cNvSpPr>
            <a:spLocks noChangeArrowheads="1"/>
          </p:cNvSpPr>
          <p:nvPr/>
        </p:nvSpPr>
        <p:spPr bwMode="auto">
          <a:xfrm>
            <a:off x="350837" y="1557338"/>
            <a:ext cx="5069946" cy="4895850"/>
          </a:xfrm>
          <a:prstGeom prst="rect">
            <a:avLst/>
          </a:prstGeom>
          <a:solidFill>
            <a:srgbClr val="EBFFFF"/>
          </a:solidFill>
          <a:ln w="12700">
            <a:solidFill>
              <a:schemeClr val="tx1"/>
            </a:solidFill>
            <a:miter lim="800000"/>
            <a:headEnd/>
            <a:tailEnd/>
          </a:ln>
        </p:spPr>
        <p:txBody>
          <a:bodyPr lIns="92075" tIns="46038" rIns="92075" bIns="46038"/>
          <a:lstStyle/>
          <a:p>
            <a:pPr marL="93663" indent="-93663">
              <a:spcBef>
                <a:spcPct val="20000"/>
              </a:spcBef>
              <a:buClr>
                <a:schemeClr val="hlink"/>
              </a:buClr>
              <a:buSzPct val="65000"/>
              <a:buFont typeface="Monotype Sorts" pitchFamily="2" charset="2"/>
              <a:buNone/>
            </a:pPr>
            <a:r>
              <a:rPr kumimoji="1" lang="it-IT" sz="1200" dirty="0" err="1">
                <a:solidFill>
                  <a:srgbClr val="000000"/>
                </a:solidFill>
                <a:latin typeface="Verdana" pitchFamily="34" charset="0"/>
              </a:rPr>
              <a:t>try</a:t>
            </a:r>
            <a:r>
              <a:rPr kumimoji="1" lang="it-IT" sz="1200" dirty="0">
                <a:solidFill>
                  <a:srgbClr val="000000"/>
                </a:solidFill>
                <a:latin typeface="Verdana" pitchFamily="34" charset="0"/>
              </a:rPr>
              <a:t> {</a:t>
            </a:r>
          </a:p>
          <a:p>
            <a:pPr marL="93663" indent="-93663">
              <a:spcBef>
                <a:spcPct val="20000"/>
              </a:spcBef>
              <a:buClr>
                <a:schemeClr val="hlink"/>
              </a:buClr>
              <a:buSzPct val="65000"/>
              <a:buFont typeface="Monotype Sorts" pitchFamily="2" charset="2"/>
              <a:buNone/>
            </a:pPr>
            <a:r>
              <a:rPr kumimoji="1" lang="it-IT" sz="1200" dirty="0">
                <a:solidFill>
                  <a:srgbClr val="000000"/>
                </a:solidFill>
                <a:latin typeface="Verdana" pitchFamily="34" charset="0"/>
              </a:rPr>
              <a:t>	</a:t>
            </a:r>
            <a:r>
              <a:rPr kumimoji="1" lang="it-IT" sz="1200" dirty="0" smtClean="0">
                <a:solidFill>
                  <a:srgbClr val="000000"/>
                </a:solidFill>
                <a:latin typeface="Verdana" pitchFamily="34" charset="0"/>
              </a:rPr>
              <a:t>//take a </a:t>
            </a:r>
            <a:r>
              <a:rPr kumimoji="1" lang="it-IT" sz="1200" dirty="0" err="1" smtClean="0">
                <a:solidFill>
                  <a:srgbClr val="000000"/>
                </a:solidFill>
                <a:latin typeface="Verdana" pitchFamily="34" charset="0"/>
              </a:rPr>
              <a:t>reference</a:t>
            </a:r>
            <a:r>
              <a:rPr kumimoji="1" lang="it-IT" sz="1200" dirty="0" smtClean="0">
                <a:solidFill>
                  <a:srgbClr val="000000"/>
                </a:solidFill>
                <a:latin typeface="Verdana" pitchFamily="34" charset="0"/>
              </a:rPr>
              <a:t> </a:t>
            </a:r>
            <a:r>
              <a:rPr kumimoji="1" lang="it-IT" sz="1200" dirty="0" err="1" smtClean="0">
                <a:solidFill>
                  <a:srgbClr val="000000"/>
                </a:solidFill>
                <a:latin typeface="Verdana" pitchFamily="34" charset="0"/>
              </a:rPr>
              <a:t>to</a:t>
            </a:r>
            <a:r>
              <a:rPr kumimoji="1" lang="it-IT" sz="1200" dirty="0" smtClean="0">
                <a:solidFill>
                  <a:srgbClr val="000000"/>
                </a:solidFill>
                <a:latin typeface="Verdana" pitchFamily="34" charset="0"/>
              </a:rPr>
              <a:t> the </a:t>
            </a:r>
            <a:r>
              <a:rPr kumimoji="1" lang="it-IT" sz="1200" dirty="0" err="1" smtClean="0">
                <a:solidFill>
                  <a:srgbClr val="000000"/>
                </a:solidFill>
                <a:latin typeface="Verdana" pitchFamily="34" charset="0"/>
              </a:rPr>
              <a:t>naming</a:t>
            </a:r>
            <a:r>
              <a:rPr kumimoji="1" lang="it-IT" sz="1200" dirty="0" smtClean="0">
                <a:solidFill>
                  <a:srgbClr val="000000"/>
                </a:solidFill>
                <a:latin typeface="Verdana" pitchFamily="34" charset="0"/>
              </a:rPr>
              <a:t> </a:t>
            </a:r>
            <a:r>
              <a:rPr kumimoji="1" lang="it-IT" sz="1200" dirty="0" err="1">
                <a:solidFill>
                  <a:srgbClr val="000000"/>
                </a:solidFill>
                <a:latin typeface="Verdana" pitchFamily="34" charset="0"/>
              </a:rPr>
              <a:t>context</a:t>
            </a:r>
            <a:endParaRPr kumimoji="1" lang="it-IT" sz="1200" dirty="0">
              <a:solidFill>
                <a:srgbClr val="000000"/>
              </a:solidFill>
              <a:latin typeface="Verdana" pitchFamily="34" charset="0"/>
            </a:endParaRPr>
          </a:p>
          <a:p>
            <a:pPr marL="93663" indent="-93663">
              <a:spcBef>
                <a:spcPct val="20000"/>
              </a:spcBef>
              <a:buClr>
                <a:schemeClr val="hlink"/>
              </a:buClr>
              <a:buSzPct val="65000"/>
              <a:buFont typeface="Monotype Sorts" pitchFamily="2" charset="2"/>
              <a:buNone/>
            </a:pPr>
            <a:r>
              <a:rPr kumimoji="1" lang="it-IT" sz="1200" dirty="0">
                <a:solidFill>
                  <a:srgbClr val="000000"/>
                </a:solidFill>
                <a:latin typeface="Verdana" pitchFamily="34" charset="0"/>
              </a:rPr>
              <a:t>  </a:t>
            </a:r>
            <a:r>
              <a:rPr kumimoji="1" lang="it-IT" sz="1200" dirty="0" err="1">
                <a:solidFill>
                  <a:srgbClr val="000000"/>
                </a:solidFill>
                <a:latin typeface="Verdana" pitchFamily="34" charset="0"/>
              </a:rPr>
              <a:t>InitialContext</a:t>
            </a:r>
            <a:r>
              <a:rPr kumimoji="1" lang="it-IT" sz="1200" dirty="0">
                <a:solidFill>
                  <a:srgbClr val="000000"/>
                </a:solidFill>
                <a:latin typeface="Verdana" pitchFamily="34" charset="0"/>
              </a:rPr>
              <a:t> </a:t>
            </a:r>
            <a:r>
              <a:rPr kumimoji="1" lang="it-IT" sz="1200" dirty="0" err="1">
                <a:solidFill>
                  <a:srgbClr val="000000"/>
                </a:solidFill>
                <a:latin typeface="Verdana" pitchFamily="34" charset="0"/>
              </a:rPr>
              <a:t>ctx</a:t>
            </a:r>
            <a:r>
              <a:rPr kumimoji="1" lang="it-IT" sz="1200" dirty="0">
                <a:solidFill>
                  <a:srgbClr val="000000"/>
                </a:solidFill>
                <a:latin typeface="Verdana" pitchFamily="34" charset="0"/>
              </a:rPr>
              <a:t> = </a:t>
            </a:r>
            <a:r>
              <a:rPr kumimoji="1" lang="it-IT" sz="1200" dirty="0" err="1">
                <a:solidFill>
                  <a:srgbClr val="000000"/>
                </a:solidFill>
                <a:latin typeface="Verdana" pitchFamily="34" charset="0"/>
              </a:rPr>
              <a:t>new</a:t>
            </a:r>
            <a:r>
              <a:rPr kumimoji="1" lang="it-IT" sz="1200" dirty="0">
                <a:solidFill>
                  <a:srgbClr val="000000"/>
                </a:solidFill>
                <a:latin typeface="Verdana" pitchFamily="34" charset="0"/>
              </a:rPr>
              <a:t> </a:t>
            </a:r>
            <a:r>
              <a:rPr kumimoji="1" lang="it-IT" sz="1200" dirty="0" err="1">
                <a:solidFill>
                  <a:srgbClr val="000000"/>
                </a:solidFill>
                <a:latin typeface="Verdana" pitchFamily="34" charset="0"/>
              </a:rPr>
              <a:t>InitialContext</a:t>
            </a:r>
            <a:r>
              <a:rPr kumimoji="1" lang="it-IT" sz="1200" dirty="0">
                <a:solidFill>
                  <a:srgbClr val="000000"/>
                </a:solidFill>
                <a:latin typeface="Verdana" pitchFamily="34" charset="0"/>
              </a:rPr>
              <a:t>();</a:t>
            </a:r>
          </a:p>
          <a:p>
            <a:pPr marL="93663" indent="-93663">
              <a:spcBef>
                <a:spcPct val="20000"/>
              </a:spcBef>
              <a:buClr>
                <a:schemeClr val="hlink"/>
              </a:buClr>
              <a:buSzPct val="65000"/>
              <a:buFont typeface="Monotype Sorts" pitchFamily="2" charset="2"/>
              <a:buNone/>
            </a:pPr>
            <a:r>
              <a:rPr kumimoji="1" lang="it-IT" sz="1200" dirty="0">
                <a:solidFill>
                  <a:srgbClr val="000000"/>
                </a:solidFill>
                <a:latin typeface="Verdana" pitchFamily="34" charset="0"/>
              </a:rPr>
              <a:t>  </a:t>
            </a:r>
            <a:r>
              <a:rPr kumimoji="1" lang="it-IT" sz="1200" dirty="0" smtClean="0">
                <a:solidFill>
                  <a:srgbClr val="000000"/>
                </a:solidFill>
                <a:latin typeface="Verdana" pitchFamily="34" charset="0"/>
              </a:rPr>
              <a:t>//and </a:t>
            </a:r>
            <a:r>
              <a:rPr kumimoji="1" lang="it-IT" sz="1200" dirty="0" err="1" smtClean="0">
                <a:solidFill>
                  <a:srgbClr val="000000"/>
                </a:solidFill>
                <a:latin typeface="Verdana" pitchFamily="34" charset="0"/>
              </a:rPr>
              <a:t>lookup</a:t>
            </a:r>
            <a:r>
              <a:rPr kumimoji="1" lang="it-IT" sz="1200" dirty="0" smtClean="0">
                <a:solidFill>
                  <a:srgbClr val="000000"/>
                </a:solidFill>
                <a:latin typeface="Verdana" pitchFamily="34" charset="0"/>
              </a:rPr>
              <a:t> the </a:t>
            </a:r>
            <a:r>
              <a:rPr kumimoji="1" lang="it-IT" sz="1200" dirty="0" err="1" smtClean="0">
                <a:solidFill>
                  <a:srgbClr val="000000"/>
                </a:solidFill>
                <a:latin typeface="Verdana" pitchFamily="34" charset="0"/>
              </a:rPr>
              <a:t>Datasource</a:t>
            </a:r>
            <a:r>
              <a:rPr kumimoji="1" lang="it-IT" sz="1200" dirty="0" smtClean="0">
                <a:solidFill>
                  <a:srgbClr val="000000"/>
                </a:solidFill>
                <a:latin typeface="Verdana" pitchFamily="34" charset="0"/>
              </a:rPr>
              <a:t> in </a:t>
            </a:r>
            <a:r>
              <a:rPr kumimoji="1" lang="it-IT" sz="1200" dirty="0" err="1" smtClean="0">
                <a:solidFill>
                  <a:srgbClr val="000000"/>
                </a:solidFill>
                <a:latin typeface="Verdana" pitchFamily="34" charset="0"/>
              </a:rPr>
              <a:t>this</a:t>
            </a:r>
            <a:r>
              <a:rPr kumimoji="1" lang="it-IT" sz="1200" dirty="0" smtClean="0">
                <a:solidFill>
                  <a:srgbClr val="000000"/>
                </a:solidFill>
                <a:latin typeface="Verdana" pitchFamily="34" charset="0"/>
              </a:rPr>
              <a:t> </a:t>
            </a:r>
            <a:r>
              <a:rPr kumimoji="1" lang="it-IT" sz="1200" dirty="0" err="1" smtClean="0">
                <a:solidFill>
                  <a:srgbClr val="000000"/>
                </a:solidFill>
                <a:latin typeface="Verdana" pitchFamily="34" charset="0"/>
              </a:rPr>
              <a:t>context</a:t>
            </a:r>
            <a:endParaRPr kumimoji="1" lang="it-IT" sz="1200" dirty="0">
              <a:solidFill>
                <a:srgbClr val="000000"/>
              </a:solidFill>
              <a:latin typeface="Verdana" pitchFamily="34" charset="0"/>
            </a:endParaRPr>
          </a:p>
          <a:p>
            <a:pPr marL="93663" indent="-93663">
              <a:spcBef>
                <a:spcPct val="20000"/>
              </a:spcBef>
              <a:buClr>
                <a:schemeClr val="hlink"/>
              </a:buClr>
              <a:buSzPct val="65000"/>
              <a:buFont typeface="Monotype Sorts" pitchFamily="2" charset="2"/>
              <a:buNone/>
            </a:pPr>
            <a:r>
              <a:rPr kumimoji="1" lang="it-IT" sz="1200" dirty="0">
                <a:solidFill>
                  <a:srgbClr val="000000"/>
                </a:solidFill>
                <a:latin typeface="Verdana" pitchFamily="34" charset="0"/>
              </a:rPr>
              <a:t>	</a:t>
            </a:r>
            <a:r>
              <a:rPr kumimoji="1" lang="it-IT" sz="1200" dirty="0" err="1">
                <a:solidFill>
                  <a:srgbClr val="000000"/>
                </a:solidFill>
                <a:latin typeface="Verdana" pitchFamily="34" charset="0"/>
              </a:rPr>
              <a:t>DataSource</a:t>
            </a:r>
            <a:r>
              <a:rPr kumimoji="1" lang="it-IT" sz="1200" dirty="0">
                <a:solidFill>
                  <a:srgbClr val="000000"/>
                </a:solidFill>
                <a:latin typeface="Verdana" pitchFamily="34" charset="0"/>
              </a:rPr>
              <a:t> ds =</a:t>
            </a:r>
          </a:p>
          <a:p>
            <a:pPr marL="93663" indent="-93663">
              <a:spcBef>
                <a:spcPct val="20000"/>
              </a:spcBef>
              <a:buClr>
                <a:schemeClr val="hlink"/>
              </a:buClr>
              <a:buSzPct val="65000"/>
              <a:buFont typeface="Monotype Sorts" pitchFamily="2" charset="2"/>
              <a:buNone/>
            </a:pPr>
            <a:r>
              <a:rPr kumimoji="1" lang="it-IT" sz="1200" dirty="0">
                <a:solidFill>
                  <a:srgbClr val="000000"/>
                </a:solidFill>
                <a:latin typeface="Verdana" pitchFamily="34" charset="0"/>
              </a:rPr>
              <a:t> (</a:t>
            </a:r>
            <a:r>
              <a:rPr kumimoji="1" lang="it-IT" sz="1200" dirty="0" err="1">
                <a:solidFill>
                  <a:srgbClr val="000000"/>
                </a:solidFill>
                <a:latin typeface="Verdana" pitchFamily="34" charset="0"/>
              </a:rPr>
              <a:t>DataSource</a:t>
            </a:r>
            <a:r>
              <a:rPr kumimoji="1" lang="it-IT" sz="1200" dirty="0">
                <a:solidFill>
                  <a:srgbClr val="000000"/>
                </a:solidFill>
                <a:latin typeface="Verdana" pitchFamily="34" charset="0"/>
              </a:rPr>
              <a:t>) </a:t>
            </a:r>
            <a:r>
              <a:rPr kumimoji="1" lang="it-IT" sz="1200" dirty="0" err="1">
                <a:solidFill>
                  <a:srgbClr val="000000"/>
                </a:solidFill>
                <a:latin typeface="Verdana" pitchFamily="34" charset="0"/>
              </a:rPr>
              <a:t>ctx.lookup</a:t>
            </a:r>
            <a:r>
              <a:rPr kumimoji="1" lang="it-IT" sz="1200" dirty="0">
                <a:solidFill>
                  <a:srgbClr val="000000"/>
                </a:solidFill>
                <a:latin typeface="Verdana" pitchFamily="34" charset="0"/>
              </a:rPr>
              <a:t>(“java:</a:t>
            </a:r>
            <a:r>
              <a:rPr kumimoji="1" lang="it-IT" sz="1200" dirty="0" err="1">
                <a:solidFill>
                  <a:srgbClr val="000000"/>
                </a:solidFill>
                <a:latin typeface="Verdana" pitchFamily="34" charset="0"/>
              </a:rPr>
              <a:t>comp</a:t>
            </a:r>
            <a:r>
              <a:rPr kumimoji="1" lang="it-IT" sz="1200" dirty="0">
                <a:solidFill>
                  <a:srgbClr val="000000"/>
                </a:solidFill>
                <a:latin typeface="Verdana" pitchFamily="34" charset="0"/>
              </a:rPr>
              <a:t>/</a:t>
            </a:r>
            <a:r>
              <a:rPr kumimoji="1" lang="it-IT" sz="1200" dirty="0" err="1">
                <a:solidFill>
                  <a:srgbClr val="000000"/>
                </a:solidFill>
                <a:latin typeface="Verdana" pitchFamily="34" charset="0"/>
              </a:rPr>
              <a:t>env</a:t>
            </a:r>
            <a:r>
              <a:rPr kumimoji="1" lang="it-IT" sz="1200" dirty="0">
                <a:solidFill>
                  <a:srgbClr val="000000"/>
                </a:solidFill>
                <a:latin typeface="Verdana" pitchFamily="34" charset="0"/>
              </a:rPr>
              <a:t>/</a:t>
            </a:r>
            <a:r>
              <a:rPr kumimoji="1" lang="it-IT" sz="1200" dirty="0" err="1">
                <a:solidFill>
                  <a:srgbClr val="000000"/>
                </a:solidFill>
                <a:latin typeface="Verdana" pitchFamily="34" charset="0"/>
              </a:rPr>
              <a:t>jdbc</a:t>
            </a:r>
            <a:r>
              <a:rPr kumimoji="1" lang="it-IT" sz="1200" dirty="0">
                <a:solidFill>
                  <a:srgbClr val="000000"/>
                </a:solidFill>
                <a:latin typeface="Verdana" pitchFamily="34" charset="0"/>
              </a:rPr>
              <a:t>/webdb2”);</a:t>
            </a:r>
          </a:p>
          <a:p>
            <a:pPr marL="93663" indent="-93663">
              <a:spcBef>
                <a:spcPct val="20000"/>
              </a:spcBef>
              <a:buClr>
                <a:schemeClr val="hlink"/>
              </a:buClr>
              <a:buSzPct val="65000"/>
              <a:buFont typeface="Monotype Sorts" pitchFamily="2" charset="2"/>
              <a:buNone/>
            </a:pPr>
            <a:r>
              <a:rPr kumimoji="1" lang="it-IT" sz="1200" dirty="0">
                <a:solidFill>
                  <a:srgbClr val="000000"/>
                </a:solidFill>
                <a:latin typeface="Verdana" pitchFamily="34" charset="0"/>
              </a:rPr>
              <a:t>  </a:t>
            </a:r>
            <a:r>
              <a:rPr kumimoji="1" lang="it-IT" sz="1200" dirty="0" smtClean="0">
                <a:solidFill>
                  <a:srgbClr val="000000"/>
                </a:solidFill>
                <a:latin typeface="Verdana" pitchFamily="34" charset="0"/>
              </a:rPr>
              <a:t>//</a:t>
            </a:r>
            <a:r>
              <a:rPr kumimoji="1" lang="it-IT" sz="1200" dirty="0" err="1" smtClean="0">
                <a:solidFill>
                  <a:srgbClr val="000000"/>
                </a:solidFill>
                <a:latin typeface="Verdana" pitchFamily="34" charset="0"/>
              </a:rPr>
              <a:t>connect</a:t>
            </a:r>
            <a:r>
              <a:rPr kumimoji="1" lang="it-IT" sz="1200" dirty="0" smtClean="0">
                <a:solidFill>
                  <a:srgbClr val="000000"/>
                </a:solidFill>
                <a:latin typeface="Verdana" pitchFamily="34" charset="0"/>
              </a:rPr>
              <a:t> </a:t>
            </a:r>
            <a:r>
              <a:rPr kumimoji="1" lang="it-IT" sz="1200" dirty="0" err="1" smtClean="0">
                <a:solidFill>
                  <a:srgbClr val="000000"/>
                </a:solidFill>
                <a:latin typeface="Verdana" pitchFamily="34" charset="0"/>
              </a:rPr>
              <a:t>to</a:t>
            </a:r>
            <a:r>
              <a:rPr kumimoji="1" lang="it-IT" sz="1200" dirty="0" smtClean="0">
                <a:solidFill>
                  <a:srgbClr val="000000"/>
                </a:solidFill>
                <a:latin typeface="Verdana" pitchFamily="34" charset="0"/>
              </a:rPr>
              <a:t> the database</a:t>
            </a:r>
            <a:endParaRPr kumimoji="1" lang="it-IT" sz="1200" dirty="0">
              <a:solidFill>
                <a:srgbClr val="000000"/>
              </a:solidFill>
              <a:latin typeface="Verdana" pitchFamily="34" charset="0"/>
            </a:endParaRPr>
          </a:p>
          <a:p>
            <a:pPr marL="93663" indent="-93663">
              <a:spcBef>
                <a:spcPct val="20000"/>
              </a:spcBef>
              <a:buClr>
                <a:schemeClr val="hlink"/>
              </a:buClr>
              <a:buSzPct val="65000"/>
              <a:buFont typeface="Monotype Sorts" pitchFamily="2" charset="2"/>
              <a:buNone/>
            </a:pPr>
            <a:r>
              <a:rPr kumimoji="1" lang="it-IT" sz="1200" dirty="0">
                <a:solidFill>
                  <a:srgbClr val="000000"/>
                </a:solidFill>
                <a:latin typeface="Verdana" pitchFamily="34" charset="0"/>
              </a:rPr>
              <a:t>  connection = </a:t>
            </a:r>
            <a:r>
              <a:rPr kumimoji="1" lang="it-IT" sz="1200" dirty="0" err="1">
                <a:solidFill>
                  <a:srgbClr val="000000"/>
                </a:solidFill>
                <a:latin typeface="Verdana" pitchFamily="34" charset="0"/>
              </a:rPr>
              <a:t>ds.getConnection</a:t>
            </a:r>
            <a:r>
              <a:rPr kumimoji="1" lang="it-IT" sz="1200" dirty="0">
                <a:solidFill>
                  <a:srgbClr val="000000"/>
                </a:solidFill>
                <a:latin typeface="Verdana" pitchFamily="34" charset="0"/>
              </a:rPr>
              <a:t>();</a:t>
            </a:r>
          </a:p>
          <a:p>
            <a:pPr marL="93663" indent="-93663">
              <a:spcBef>
                <a:spcPct val="20000"/>
              </a:spcBef>
              <a:buClr>
                <a:schemeClr val="hlink"/>
              </a:buClr>
              <a:buSzPct val="65000"/>
              <a:buFont typeface="Monotype Sorts" pitchFamily="2" charset="2"/>
              <a:buNone/>
            </a:pPr>
            <a:r>
              <a:rPr kumimoji="1" lang="it-IT" sz="1200" dirty="0">
                <a:solidFill>
                  <a:srgbClr val="000000"/>
                </a:solidFill>
                <a:latin typeface="Verdana" pitchFamily="34" charset="0"/>
              </a:rPr>
              <a:t>	</a:t>
            </a:r>
            <a:r>
              <a:rPr kumimoji="1" lang="it-IT" sz="1200" dirty="0" smtClean="0">
                <a:solidFill>
                  <a:srgbClr val="000000"/>
                </a:solidFill>
                <a:latin typeface="Verdana" pitchFamily="34" charset="0"/>
              </a:rPr>
              <a:t>//</a:t>
            </a:r>
            <a:r>
              <a:rPr kumimoji="1" lang="it-IT" sz="1200" dirty="0" err="1" smtClean="0">
                <a:solidFill>
                  <a:srgbClr val="000000"/>
                </a:solidFill>
                <a:latin typeface="Verdana" pitchFamily="34" charset="0"/>
              </a:rPr>
              <a:t>…use</a:t>
            </a:r>
            <a:r>
              <a:rPr kumimoji="1" lang="it-IT" sz="1200" dirty="0" smtClean="0">
                <a:solidFill>
                  <a:srgbClr val="000000"/>
                </a:solidFill>
                <a:latin typeface="Verdana" pitchFamily="34" charset="0"/>
              </a:rPr>
              <a:t> the </a:t>
            </a:r>
            <a:r>
              <a:rPr kumimoji="1" lang="it-IT" sz="1200" dirty="0" err="1" smtClean="0">
                <a:solidFill>
                  <a:srgbClr val="000000"/>
                </a:solidFill>
                <a:latin typeface="Verdana" pitchFamily="34" charset="0"/>
              </a:rPr>
              <a:t>connection…</a:t>
            </a:r>
            <a:endParaRPr kumimoji="1" lang="it-IT" sz="1200" dirty="0">
              <a:solidFill>
                <a:srgbClr val="000000"/>
              </a:solidFill>
              <a:latin typeface="Verdana" pitchFamily="34" charset="0"/>
            </a:endParaRPr>
          </a:p>
          <a:p>
            <a:pPr marL="93663" indent="-93663">
              <a:spcBef>
                <a:spcPct val="20000"/>
              </a:spcBef>
              <a:buClr>
                <a:schemeClr val="hlink"/>
              </a:buClr>
              <a:buSzPct val="65000"/>
              <a:buFont typeface="Monotype Sorts" pitchFamily="2" charset="2"/>
              <a:buNone/>
            </a:pPr>
            <a:r>
              <a:rPr kumimoji="1" lang="it-IT" sz="1200" dirty="0">
                <a:solidFill>
                  <a:srgbClr val="000000"/>
                </a:solidFill>
                <a:latin typeface="Verdana" pitchFamily="34" charset="0"/>
              </a:rPr>
              <a:t>} catch (</a:t>
            </a:r>
            <a:r>
              <a:rPr kumimoji="1" lang="it-IT" sz="1200" dirty="0" err="1">
                <a:solidFill>
                  <a:srgbClr val="000000"/>
                </a:solidFill>
                <a:latin typeface="Verdana" pitchFamily="34" charset="0"/>
              </a:rPr>
              <a:t>NamingException</a:t>
            </a:r>
            <a:r>
              <a:rPr kumimoji="1" lang="it-IT" sz="1200" dirty="0">
                <a:solidFill>
                  <a:srgbClr val="000000"/>
                </a:solidFill>
                <a:latin typeface="Verdana" pitchFamily="34" charset="0"/>
              </a:rPr>
              <a:t> ex) {</a:t>
            </a:r>
          </a:p>
          <a:p>
            <a:pPr marL="93663" indent="-93663">
              <a:spcBef>
                <a:spcPct val="20000"/>
              </a:spcBef>
              <a:buClr>
                <a:schemeClr val="hlink"/>
              </a:buClr>
              <a:buSzPct val="65000"/>
            </a:pPr>
            <a:r>
              <a:rPr kumimoji="1" lang="it-IT" sz="1200" dirty="0">
                <a:solidFill>
                  <a:srgbClr val="000000"/>
                </a:solidFill>
                <a:latin typeface="Verdana" pitchFamily="34" charset="0"/>
              </a:rPr>
              <a:t>	</a:t>
            </a:r>
            <a:r>
              <a:rPr kumimoji="1" lang="it-IT" sz="1200" dirty="0" smtClean="0">
                <a:solidFill>
                  <a:srgbClr val="000000"/>
                </a:solidFill>
                <a:latin typeface="Verdana" pitchFamily="34" charset="0"/>
              </a:rPr>
              <a:t>//</a:t>
            </a:r>
            <a:r>
              <a:rPr kumimoji="1" lang="en-US" sz="1200" dirty="0" smtClean="0">
                <a:solidFill>
                  <a:srgbClr val="000000"/>
                </a:solidFill>
                <a:latin typeface="Verdana" pitchFamily="34" charset="0"/>
              </a:rPr>
              <a:t>Exception raised if the requested resource does not exist</a:t>
            </a:r>
            <a:endParaRPr kumimoji="1" lang="it-IT" sz="1200" dirty="0">
              <a:solidFill>
                <a:srgbClr val="000000"/>
              </a:solidFill>
              <a:latin typeface="Verdana" pitchFamily="34" charset="0"/>
            </a:endParaRPr>
          </a:p>
          <a:p>
            <a:pPr marL="93663" indent="-93663">
              <a:spcBef>
                <a:spcPct val="20000"/>
              </a:spcBef>
              <a:buClr>
                <a:schemeClr val="hlink"/>
              </a:buClr>
              <a:buSzPct val="65000"/>
              <a:buFont typeface="Monotype Sorts" pitchFamily="2" charset="2"/>
              <a:buNone/>
            </a:pPr>
            <a:r>
              <a:rPr kumimoji="1" lang="it-IT" sz="1200" dirty="0">
                <a:solidFill>
                  <a:srgbClr val="000000"/>
                </a:solidFill>
                <a:latin typeface="Verdana" pitchFamily="34" charset="0"/>
              </a:rPr>
              <a:t>} catch (</a:t>
            </a:r>
            <a:r>
              <a:rPr kumimoji="1" lang="it-IT" sz="1200" dirty="0" err="1">
                <a:solidFill>
                  <a:srgbClr val="000000"/>
                </a:solidFill>
                <a:latin typeface="Verdana" pitchFamily="34" charset="0"/>
              </a:rPr>
              <a:t>SQLException</a:t>
            </a:r>
            <a:r>
              <a:rPr kumimoji="1" lang="it-IT" sz="1200" dirty="0">
                <a:solidFill>
                  <a:srgbClr val="000000"/>
                </a:solidFill>
                <a:latin typeface="Verdana" pitchFamily="34" charset="0"/>
              </a:rPr>
              <a:t> ex) {</a:t>
            </a:r>
          </a:p>
          <a:p>
            <a:pPr marL="93663" indent="-93663">
              <a:spcBef>
                <a:spcPct val="20000"/>
              </a:spcBef>
              <a:buClr>
                <a:schemeClr val="hlink"/>
              </a:buClr>
              <a:buSzPct val="65000"/>
              <a:buFont typeface="Monotype Sorts" pitchFamily="2" charset="2"/>
              <a:buNone/>
            </a:pPr>
            <a:r>
              <a:rPr kumimoji="1" lang="it-IT" sz="1200" dirty="0">
                <a:solidFill>
                  <a:srgbClr val="000000"/>
                </a:solidFill>
                <a:latin typeface="Verdana" pitchFamily="34" charset="0"/>
              </a:rPr>
              <a:t>	</a:t>
            </a:r>
            <a:r>
              <a:rPr kumimoji="1" lang="it-IT" sz="1200" dirty="0" smtClean="0">
                <a:solidFill>
                  <a:srgbClr val="000000"/>
                </a:solidFill>
                <a:latin typeface="Verdana" pitchFamily="34" charset="0"/>
              </a:rPr>
              <a:t>//JDBC standard </a:t>
            </a:r>
            <a:r>
              <a:rPr kumimoji="1" lang="it-IT" sz="1200" dirty="0" err="1" smtClean="0">
                <a:solidFill>
                  <a:srgbClr val="000000"/>
                </a:solidFill>
                <a:latin typeface="Verdana" pitchFamily="34" charset="0"/>
              </a:rPr>
              <a:t>exception</a:t>
            </a:r>
            <a:endParaRPr kumimoji="1" lang="it-IT" sz="1200" dirty="0">
              <a:solidFill>
                <a:srgbClr val="000000"/>
              </a:solidFill>
              <a:latin typeface="Verdana" pitchFamily="34" charset="0"/>
            </a:endParaRPr>
          </a:p>
          <a:p>
            <a:pPr marL="93663" indent="-93663">
              <a:spcBef>
                <a:spcPct val="20000"/>
              </a:spcBef>
              <a:buClr>
                <a:schemeClr val="hlink"/>
              </a:buClr>
              <a:buSzPct val="65000"/>
              <a:buFont typeface="Monotype Sorts" pitchFamily="2" charset="2"/>
              <a:buNone/>
            </a:pPr>
            <a:r>
              <a:rPr kumimoji="1" lang="it-IT" sz="1200" dirty="0">
                <a:solidFill>
                  <a:srgbClr val="000000"/>
                </a:solidFill>
                <a:latin typeface="Verdana" pitchFamily="34" charset="0"/>
              </a:rPr>
              <a:t>} </a:t>
            </a:r>
            <a:r>
              <a:rPr kumimoji="1" lang="it-IT" sz="1200" dirty="0" err="1">
                <a:solidFill>
                  <a:srgbClr val="000000"/>
                </a:solidFill>
                <a:latin typeface="Verdana" pitchFamily="34" charset="0"/>
              </a:rPr>
              <a:t>finally</a:t>
            </a:r>
            <a:r>
              <a:rPr kumimoji="1" lang="it-IT" sz="1200" dirty="0">
                <a:solidFill>
                  <a:srgbClr val="000000"/>
                </a:solidFill>
                <a:latin typeface="Verdana" pitchFamily="34" charset="0"/>
              </a:rPr>
              <a:t> {</a:t>
            </a:r>
          </a:p>
          <a:p>
            <a:pPr marL="93663" indent="-93663">
              <a:spcBef>
                <a:spcPct val="20000"/>
              </a:spcBef>
              <a:buClr>
                <a:schemeClr val="hlink"/>
              </a:buClr>
              <a:buSzPct val="65000"/>
              <a:buFont typeface="Monotype Sorts" pitchFamily="2" charset="2"/>
              <a:buNone/>
            </a:pPr>
            <a:r>
              <a:rPr kumimoji="1" lang="it-IT" sz="1200" dirty="0">
                <a:solidFill>
                  <a:srgbClr val="000000"/>
                </a:solidFill>
                <a:latin typeface="Verdana" pitchFamily="34" charset="0"/>
              </a:rPr>
              <a:t>	</a:t>
            </a:r>
            <a:r>
              <a:rPr kumimoji="1" lang="it-IT" sz="1200" dirty="0" smtClean="0">
                <a:solidFill>
                  <a:srgbClr val="000000"/>
                </a:solidFill>
                <a:latin typeface="Verdana" pitchFamily="34" charset="0"/>
              </a:rPr>
              <a:t>//at the end, the connection MUST </a:t>
            </a:r>
            <a:r>
              <a:rPr kumimoji="1" lang="it-IT" sz="1200" dirty="0" err="1" smtClean="0">
                <a:solidFill>
                  <a:srgbClr val="000000"/>
                </a:solidFill>
                <a:latin typeface="Verdana" pitchFamily="34" charset="0"/>
              </a:rPr>
              <a:t>be</a:t>
            </a:r>
            <a:r>
              <a:rPr kumimoji="1" lang="it-IT" sz="1200" dirty="0" smtClean="0">
                <a:solidFill>
                  <a:srgbClr val="000000"/>
                </a:solidFill>
                <a:latin typeface="Verdana" pitchFamily="34" charset="0"/>
              </a:rPr>
              <a:t> </a:t>
            </a:r>
            <a:r>
              <a:rPr kumimoji="1" lang="it-IT" sz="1200" dirty="0" err="1" smtClean="0">
                <a:solidFill>
                  <a:srgbClr val="000000"/>
                </a:solidFill>
                <a:latin typeface="Verdana" pitchFamily="34" charset="0"/>
              </a:rPr>
              <a:t>closed</a:t>
            </a:r>
            <a:r>
              <a:rPr kumimoji="1" lang="it-IT" sz="1200" dirty="0" smtClean="0">
                <a:solidFill>
                  <a:srgbClr val="000000"/>
                </a:solidFill>
                <a:latin typeface="Verdana" pitchFamily="34" charset="0"/>
              </a:rPr>
              <a:t>!</a:t>
            </a:r>
            <a:endParaRPr kumimoji="1" lang="it-IT" sz="1200" dirty="0">
              <a:solidFill>
                <a:srgbClr val="000000"/>
              </a:solidFill>
              <a:latin typeface="Verdana" pitchFamily="34" charset="0"/>
            </a:endParaRPr>
          </a:p>
          <a:p>
            <a:pPr marL="93663" indent="-93663">
              <a:spcBef>
                <a:spcPct val="20000"/>
              </a:spcBef>
              <a:buClr>
                <a:schemeClr val="hlink"/>
              </a:buClr>
              <a:buSzPct val="65000"/>
              <a:buFont typeface="Monotype Sorts" pitchFamily="2" charset="2"/>
              <a:buNone/>
            </a:pPr>
            <a:r>
              <a:rPr kumimoji="1" lang="it-IT" sz="1200" dirty="0">
                <a:solidFill>
                  <a:srgbClr val="000000"/>
                </a:solidFill>
                <a:latin typeface="Verdana" pitchFamily="34" charset="0"/>
              </a:rPr>
              <a:t>  </a:t>
            </a:r>
            <a:r>
              <a:rPr kumimoji="1" lang="it-IT" sz="1200" dirty="0" err="1">
                <a:solidFill>
                  <a:srgbClr val="000000"/>
                </a:solidFill>
                <a:latin typeface="Verdana" pitchFamily="34" charset="0"/>
              </a:rPr>
              <a:t>try</a:t>
            </a:r>
            <a:r>
              <a:rPr kumimoji="1" lang="it-IT" sz="1200" dirty="0">
                <a:solidFill>
                  <a:srgbClr val="000000"/>
                </a:solidFill>
                <a:latin typeface="Verdana" pitchFamily="34" charset="0"/>
              </a:rPr>
              <a:t> { </a:t>
            </a:r>
            <a:r>
              <a:rPr kumimoji="1" lang="it-IT" sz="1200" dirty="0" err="1">
                <a:solidFill>
                  <a:srgbClr val="000000"/>
                </a:solidFill>
                <a:latin typeface="Verdana" pitchFamily="34" charset="0"/>
              </a:rPr>
              <a:t>connection.close</a:t>
            </a:r>
            <a:r>
              <a:rPr kumimoji="1" lang="it-IT" sz="1200" dirty="0">
                <a:solidFill>
                  <a:srgbClr val="000000"/>
                </a:solidFill>
                <a:latin typeface="Verdana" pitchFamily="34" charset="0"/>
              </a:rPr>
              <a:t>(); } catch (</a:t>
            </a:r>
            <a:r>
              <a:rPr kumimoji="1" lang="it-IT" sz="1200" dirty="0" err="1">
                <a:solidFill>
                  <a:srgbClr val="000000"/>
                </a:solidFill>
                <a:latin typeface="Verdana" pitchFamily="34" charset="0"/>
              </a:rPr>
              <a:t>SQLException</a:t>
            </a:r>
            <a:r>
              <a:rPr kumimoji="1" lang="it-IT" sz="1200" dirty="0">
                <a:solidFill>
                  <a:srgbClr val="000000"/>
                </a:solidFill>
                <a:latin typeface="Verdana" pitchFamily="34" charset="0"/>
              </a:rPr>
              <a:t> ex) {}</a:t>
            </a:r>
          </a:p>
          <a:p>
            <a:pPr marL="93663" indent="-93663">
              <a:spcBef>
                <a:spcPct val="20000"/>
              </a:spcBef>
              <a:buClr>
                <a:schemeClr val="hlink"/>
              </a:buClr>
              <a:buSzPct val="65000"/>
              <a:buFont typeface="Monotype Sorts" pitchFamily="2" charset="2"/>
              <a:buNone/>
            </a:pPr>
            <a:r>
              <a:rPr kumimoji="1" lang="it-IT" sz="1200" dirty="0">
                <a:solidFill>
                  <a:srgbClr val="000000"/>
                </a:solidFill>
                <a:latin typeface="Verdana" pitchFamily="34" charset="0"/>
              </a:rPr>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olo 1"/>
          <p:cNvSpPr>
            <a:spLocks noGrp="1"/>
          </p:cNvSpPr>
          <p:nvPr>
            <p:ph type="title"/>
          </p:nvPr>
        </p:nvSpPr>
        <p:spPr/>
        <p:txBody>
          <a:bodyPr/>
          <a:lstStyle/>
          <a:p>
            <a:r>
              <a:rPr lang="it-IT" altLang="it-IT" dirty="0" smtClean="0"/>
              <a:t>Connection </a:t>
            </a:r>
            <a:r>
              <a:rPr lang="it-IT" altLang="it-IT" dirty="0" err="1" smtClean="0"/>
              <a:t>Pooling</a:t>
            </a:r>
            <a:r>
              <a:rPr lang="it-IT" altLang="it-IT" dirty="0" smtClean="0"/>
              <a:t> </a:t>
            </a:r>
            <a:br>
              <a:rPr lang="it-IT" altLang="it-IT" dirty="0" smtClean="0"/>
            </a:br>
            <a:r>
              <a:rPr lang="it-IT" altLang="it-IT" sz="2000" dirty="0">
                <a:solidFill>
                  <a:srgbClr val="003366"/>
                </a:solidFill>
              </a:rPr>
              <a:t>Resource </a:t>
            </a:r>
            <a:r>
              <a:rPr lang="it-IT" altLang="it-IT" sz="2000" dirty="0" err="1">
                <a:solidFill>
                  <a:srgbClr val="003366"/>
                </a:solidFill>
              </a:rPr>
              <a:t>Injection</a:t>
            </a:r>
            <a:endParaRPr lang="it-IT" altLang="it-IT" dirty="0" smtClean="0"/>
          </a:p>
        </p:txBody>
      </p:sp>
      <p:sp>
        <p:nvSpPr>
          <p:cNvPr id="3" name="Segnaposto contenuto 2"/>
          <p:cNvSpPr>
            <a:spLocks noGrp="1"/>
          </p:cNvSpPr>
          <p:nvPr>
            <p:ph idx="1"/>
          </p:nvPr>
        </p:nvSpPr>
        <p:spPr>
          <a:xfrm>
            <a:off x="5384801" y="1557338"/>
            <a:ext cx="3960813" cy="4953000"/>
          </a:xfrm>
        </p:spPr>
        <p:txBody>
          <a:bodyPr>
            <a:normAutofit fontScale="70000" lnSpcReduction="20000"/>
          </a:bodyPr>
          <a:lstStyle/>
          <a:p>
            <a:r>
              <a:rPr lang="en-US" altLang="it-IT" b="1" dirty="0" smtClean="0">
                <a:latin typeface="Arial Unicode MS"/>
              </a:rPr>
              <a:t>Resource injection </a:t>
            </a:r>
            <a:r>
              <a:rPr lang="en-US" altLang="it-IT" dirty="0" smtClean="0">
                <a:latin typeface="Arial Unicode MS"/>
              </a:rPr>
              <a:t>allows to skip the complex resources lookup process: indeed, Java itself will inject a reference to the </a:t>
            </a:r>
            <a:r>
              <a:rPr lang="en-US" altLang="it-IT" i="1" dirty="0" err="1" smtClean="0">
                <a:latin typeface="Arial Unicode MS"/>
              </a:rPr>
              <a:t>DataSource</a:t>
            </a:r>
            <a:r>
              <a:rPr lang="en-US" altLang="it-IT" dirty="0" smtClean="0">
                <a:latin typeface="Arial Unicode MS"/>
              </a:rPr>
              <a:t> in a user variable . </a:t>
            </a:r>
          </a:p>
          <a:p>
            <a:r>
              <a:rPr lang="en-US" altLang="it-IT" dirty="0" smtClean="0">
                <a:latin typeface="Arial Unicode MS"/>
              </a:rPr>
              <a:t>The injection is usually performed on a class field, which </a:t>
            </a:r>
            <a:r>
              <a:rPr lang="en-US" altLang="it-IT" b="1" dirty="0" smtClean="0">
                <a:latin typeface="Arial Unicode MS"/>
              </a:rPr>
              <a:t>must have the correct type</a:t>
            </a:r>
            <a:r>
              <a:rPr lang="en-US" altLang="it-IT" dirty="0" smtClean="0">
                <a:latin typeface="Arial Unicode MS"/>
              </a:rPr>
              <a:t> (</a:t>
            </a:r>
            <a:r>
              <a:rPr lang="en-US" altLang="it-IT" i="1" dirty="0" err="1" smtClean="0">
                <a:latin typeface="Arial Unicode MS"/>
              </a:rPr>
              <a:t>DataSource</a:t>
            </a:r>
            <a:r>
              <a:rPr lang="en-US" altLang="it-IT" dirty="0" smtClean="0">
                <a:latin typeface="Arial Unicode MS"/>
              </a:rPr>
              <a:t>) . </a:t>
            </a:r>
          </a:p>
          <a:p>
            <a:r>
              <a:rPr lang="en-US" altLang="it-IT" dirty="0" smtClean="0">
                <a:latin typeface="Arial Unicode MS"/>
              </a:rPr>
              <a:t>To perform injection, the field declaration must be preceded by the </a:t>
            </a:r>
            <a:r>
              <a:rPr lang="en-US" altLang="it-IT" b="1" dirty="0" smtClean="0">
                <a:latin typeface="Arial Unicode MS"/>
              </a:rPr>
              <a:t>@Resource </a:t>
            </a:r>
            <a:r>
              <a:rPr lang="en-US" altLang="it-IT" dirty="0" smtClean="0">
                <a:latin typeface="Arial Unicode MS"/>
              </a:rPr>
              <a:t>annotation, with the </a:t>
            </a:r>
            <a:r>
              <a:rPr lang="en-US" altLang="it-IT" b="1" i="1" dirty="0" smtClean="0">
                <a:latin typeface="Arial Unicode MS"/>
              </a:rPr>
              <a:t>name</a:t>
            </a:r>
            <a:r>
              <a:rPr lang="en-US" altLang="it-IT" dirty="0" smtClean="0">
                <a:latin typeface="Arial Unicode MS"/>
              </a:rPr>
              <a:t> parameter equal to the name of the resource to be injected</a:t>
            </a:r>
            <a:endParaRPr lang="en-US" altLang="it-IT" sz="6000" dirty="0">
              <a:latin typeface="Arial" panose="020B0604020202020204" pitchFamily="34" charset="0"/>
            </a:endParaRPr>
          </a:p>
        </p:txBody>
      </p:sp>
      <p:sp>
        <p:nvSpPr>
          <p:cNvPr id="4" name="Segnaposto piè di pagina 3"/>
          <p:cNvSpPr>
            <a:spLocks noGrp="1"/>
          </p:cNvSpPr>
          <p:nvPr>
            <p:ph type="ftr" sz="quarter" idx="12"/>
          </p:nvPr>
        </p:nvSpPr>
        <p:spPr/>
        <p:txBody>
          <a:bodyPr/>
          <a:lstStyle/>
          <a:p>
            <a:pPr>
              <a:defRPr/>
            </a:pPr>
            <a:r>
              <a:rPr lang="it-IT" smtClean="0"/>
              <a:t>Java Servlets</a:t>
            </a:r>
            <a:endParaRPr lang="it-IT"/>
          </a:p>
        </p:txBody>
      </p:sp>
      <p:sp>
        <p:nvSpPr>
          <p:cNvPr id="38917" name="Rectangle 6"/>
          <p:cNvSpPr>
            <a:spLocks noChangeArrowheads="1"/>
          </p:cNvSpPr>
          <p:nvPr/>
        </p:nvSpPr>
        <p:spPr bwMode="auto">
          <a:xfrm>
            <a:off x="704850" y="1557338"/>
            <a:ext cx="4679950" cy="4895850"/>
          </a:xfrm>
          <a:prstGeom prst="rect">
            <a:avLst/>
          </a:prstGeom>
          <a:solidFill>
            <a:srgbClr val="EBFFFF"/>
          </a:solidFill>
          <a:ln w="12700">
            <a:solidFill>
              <a:schemeClr val="tx1"/>
            </a:solidFill>
            <a:miter lim="800000"/>
            <a:headEnd/>
            <a:tailEnd/>
          </a:ln>
        </p:spPr>
        <p:txBody>
          <a:bodyPr lIns="92075" tIns="46038" rIns="92075" bIns="46038"/>
          <a:lstStyle>
            <a:lvl1pPr marL="93663" indent="-93663">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pPr>
              <a:spcBef>
                <a:spcPct val="20000"/>
              </a:spcBef>
              <a:buClr>
                <a:schemeClr val="hlink"/>
              </a:buClr>
              <a:buSzPct val="65000"/>
              <a:buFont typeface="Monotype Sorts" pitchFamily="2" charset="2"/>
              <a:buNone/>
            </a:pPr>
            <a:r>
              <a:rPr kumimoji="1" lang="it-IT" altLang="it-IT" sz="1200" dirty="0" err="1">
                <a:solidFill>
                  <a:srgbClr val="000000"/>
                </a:solidFill>
                <a:latin typeface="Verdana" panose="020B0604030504040204" pitchFamily="34" charset="0"/>
              </a:rPr>
              <a:t>class</a:t>
            </a:r>
            <a:r>
              <a:rPr kumimoji="1" lang="it-IT" altLang="it-IT" sz="1200" dirty="0">
                <a:solidFill>
                  <a:srgbClr val="000000"/>
                </a:solidFill>
                <a:latin typeface="Verdana" panose="020B0604030504040204" pitchFamily="34" charset="0"/>
              </a:rPr>
              <a:t> </a:t>
            </a:r>
            <a:r>
              <a:rPr kumimoji="1" lang="it-IT" altLang="it-IT" sz="1200" dirty="0" err="1">
                <a:solidFill>
                  <a:srgbClr val="000000"/>
                </a:solidFill>
                <a:latin typeface="Verdana" panose="020B0604030504040204" pitchFamily="34" charset="0"/>
              </a:rPr>
              <a:t>DatabaseService</a:t>
            </a:r>
            <a:r>
              <a:rPr kumimoji="1" lang="it-IT" altLang="it-IT" sz="1200" dirty="0">
                <a:solidFill>
                  <a:srgbClr val="000000"/>
                </a:solidFill>
                <a:latin typeface="Verdana" panose="020B0604030504040204" pitchFamily="34" charset="0"/>
              </a:rPr>
              <a:t> {</a:t>
            </a:r>
          </a:p>
          <a:p>
            <a:pPr>
              <a:spcBef>
                <a:spcPct val="20000"/>
              </a:spcBef>
              <a:buClr>
                <a:schemeClr val="hlink"/>
              </a:buClr>
              <a:buSzPct val="65000"/>
              <a:buFont typeface="Monotype Sorts" pitchFamily="2" charset="2"/>
              <a:buNone/>
            </a:pPr>
            <a:r>
              <a:rPr kumimoji="1" lang="it-IT" altLang="it-IT" sz="1200" dirty="0">
                <a:solidFill>
                  <a:srgbClr val="000000"/>
                </a:solidFill>
                <a:latin typeface="Verdana" panose="020B0604030504040204" pitchFamily="34" charset="0"/>
              </a:rPr>
              <a:t> @Resource(</a:t>
            </a:r>
            <a:r>
              <a:rPr kumimoji="1" lang="it-IT" altLang="it-IT" sz="1200" dirty="0" err="1">
                <a:solidFill>
                  <a:srgbClr val="000000"/>
                </a:solidFill>
                <a:latin typeface="Verdana" panose="020B0604030504040204" pitchFamily="34" charset="0"/>
              </a:rPr>
              <a:t>name</a:t>
            </a:r>
            <a:r>
              <a:rPr kumimoji="1" lang="it-IT" altLang="it-IT" sz="1200" dirty="0">
                <a:solidFill>
                  <a:srgbClr val="000000"/>
                </a:solidFill>
                <a:latin typeface="Verdana" panose="020B0604030504040204" pitchFamily="34" charset="0"/>
              </a:rPr>
              <a:t> =“</a:t>
            </a:r>
            <a:r>
              <a:rPr kumimoji="1" lang="it-IT" altLang="it-IT" sz="1200" dirty="0" err="1">
                <a:solidFill>
                  <a:srgbClr val="000000"/>
                </a:solidFill>
                <a:latin typeface="Verdana" panose="020B0604030504040204" pitchFamily="34" charset="0"/>
              </a:rPr>
              <a:t>java:comp</a:t>
            </a:r>
            <a:r>
              <a:rPr kumimoji="1" lang="it-IT" altLang="it-IT" sz="1200" dirty="0">
                <a:solidFill>
                  <a:srgbClr val="000000"/>
                </a:solidFill>
                <a:latin typeface="Verdana" panose="020B0604030504040204" pitchFamily="34" charset="0"/>
              </a:rPr>
              <a:t>/</a:t>
            </a:r>
            <a:r>
              <a:rPr kumimoji="1" lang="it-IT" altLang="it-IT" sz="1200" dirty="0" err="1">
                <a:solidFill>
                  <a:srgbClr val="000000"/>
                </a:solidFill>
                <a:latin typeface="Verdana" panose="020B0604030504040204" pitchFamily="34" charset="0"/>
              </a:rPr>
              <a:t>env</a:t>
            </a:r>
            <a:r>
              <a:rPr kumimoji="1" lang="it-IT" altLang="it-IT" sz="1200" dirty="0">
                <a:solidFill>
                  <a:srgbClr val="000000"/>
                </a:solidFill>
                <a:latin typeface="Verdana" panose="020B0604030504040204" pitchFamily="34" charset="0"/>
              </a:rPr>
              <a:t>/</a:t>
            </a:r>
            <a:r>
              <a:rPr kumimoji="1" lang="it-IT" altLang="it-IT" sz="1200" dirty="0" err="1">
                <a:solidFill>
                  <a:srgbClr val="000000"/>
                </a:solidFill>
                <a:latin typeface="Verdana" panose="020B0604030504040204" pitchFamily="34" charset="0"/>
              </a:rPr>
              <a:t>jdbc</a:t>
            </a:r>
            <a:r>
              <a:rPr kumimoji="1" lang="it-IT" altLang="it-IT" sz="1200" dirty="0">
                <a:solidFill>
                  <a:srgbClr val="000000"/>
                </a:solidFill>
                <a:latin typeface="Verdana" panose="020B0604030504040204" pitchFamily="34" charset="0"/>
              </a:rPr>
              <a:t>/webdb2”)</a:t>
            </a:r>
          </a:p>
          <a:p>
            <a:pPr>
              <a:spcBef>
                <a:spcPct val="20000"/>
              </a:spcBef>
              <a:buClr>
                <a:schemeClr val="hlink"/>
              </a:buClr>
              <a:buSzPct val="65000"/>
              <a:buFont typeface="Monotype Sorts" pitchFamily="2" charset="2"/>
              <a:buNone/>
            </a:pPr>
            <a:r>
              <a:rPr kumimoji="1" lang="it-IT" altLang="it-IT" sz="1200" dirty="0">
                <a:solidFill>
                  <a:srgbClr val="000000"/>
                </a:solidFill>
                <a:latin typeface="Verdana" panose="020B0604030504040204" pitchFamily="34" charset="0"/>
              </a:rPr>
              <a:t> private </a:t>
            </a:r>
            <a:r>
              <a:rPr kumimoji="1" lang="it-IT" altLang="it-IT" sz="1200" dirty="0" err="1">
                <a:solidFill>
                  <a:srgbClr val="000000"/>
                </a:solidFill>
                <a:latin typeface="Verdana" panose="020B0604030504040204" pitchFamily="34" charset="0"/>
              </a:rPr>
              <a:t>DataSource</a:t>
            </a:r>
            <a:r>
              <a:rPr kumimoji="1" lang="it-IT" altLang="it-IT" sz="1200" dirty="0">
                <a:solidFill>
                  <a:srgbClr val="000000"/>
                </a:solidFill>
                <a:latin typeface="Verdana" panose="020B0604030504040204" pitchFamily="34" charset="0"/>
              </a:rPr>
              <a:t> </a:t>
            </a:r>
            <a:r>
              <a:rPr kumimoji="1" lang="it-IT" altLang="it-IT" sz="1200" dirty="0" err="1">
                <a:solidFill>
                  <a:srgbClr val="000000"/>
                </a:solidFill>
                <a:latin typeface="Verdana" panose="020B0604030504040204" pitchFamily="34" charset="0"/>
              </a:rPr>
              <a:t>ds</a:t>
            </a:r>
            <a:r>
              <a:rPr kumimoji="1" lang="it-IT" altLang="it-IT" sz="1200" dirty="0">
                <a:solidFill>
                  <a:srgbClr val="000000"/>
                </a:solidFill>
                <a:latin typeface="Verdana" panose="020B0604030504040204" pitchFamily="34" charset="0"/>
              </a:rPr>
              <a:t>;</a:t>
            </a:r>
          </a:p>
          <a:p>
            <a:pPr>
              <a:spcBef>
                <a:spcPct val="20000"/>
              </a:spcBef>
              <a:buClr>
                <a:schemeClr val="hlink"/>
              </a:buClr>
              <a:buSzPct val="65000"/>
              <a:buFont typeface="Monotype Sorts" pitchFamily="2" charset="2"/>
              <a:buNone/>
            </a:pPr>
            <a:r>
              <a:rPr kumimoji="1" lang="it-IT" altLang="it-IT" sz="1200" dirty="0">
                <a:solidFill>
                  <a:srgbClr val="000000"/>
                </a:solidFill>
                <a:latin typeface="Verdana" panose="020B0604030504040204" pitchFamily="34" charset="0"/>
              </a:rPr>
              <a:t> //…</a:t>
            </a:r>
          </a:p>
          <a:p>
            <a:pPr>
              <a:spcBef>
                <a:spcPct val="20000"/>
              </a:spcBef>
              <a:buClr>
                <a:schemeClr val="hlink"/>
              </a:buClr>
              <a:buSzPct val="65000"/>
              <a:buFont typeface="Monotype Sorts" pitchFamily="2" charset="2"/>
              <a:buNone/>
            </a:pPr>
            <a:r>
              <a:rPr kumimoji="1" lang="it-IT" altLang="it-IT" sz="1200" dirty="0">
                <a:solidFill>
                  <a:srgbClr val="000000"/>
                </a:solidFill>
                <a:latin typeface="Verdana" panose="020B0604030504040204" pitchFamily="34" charset="0"/>
              </a:rPr>
              <a:t> public </a:t>
            </a:r>
            <a:r>
              <a:rPr kumimoji="1" lang="it-IT" altLang="it-IT" sz="1200" dirty="0" err="1">
                <a:solidFill>
                  <a:srgbClr val="000000"/>
                </a:solidFill>
                <a:latin typeface="Verdana" panose="020B0604030504040204" pitchFamily="34" charset="0"/>
              </a:rPr>
              <a:t>void</a:t>
            </a:r>
            <a:r>
              <a:rPr kumimoji="1" lang="it-IT" altLang="it-IT" sz="1200" dirty="0">
                <a:solidFill>
                  <a:srgbClr val="000000"/>
                </a:solidFill>
                <a:latin typeface="Verdana" panose="020B0604030504040204" pitchFamily="34" charset="0"/>
              </a:rPr>
              <a:t> </a:t>
            </a:r>
            <a:r>
              <a:rPr kumimoji="1" lang="it-IT" altLang="it-IT" sz="1200" dirty="0" err="1">
                <a:solidFill>
                  <a:srgbClr val="000000"/>
                </a:solidFill>
                <a:latin typeface="Verdana" panose="020B0604030504040204" pitchFamily="34" charset="0"/>
              </a:rPr>
              <a:t>dbMethod</a:t>
            </a:r>
            <a:r>
              <a:rPr kumimoji="1" lang="it-IT" altLang="it-IT" sz="1200" dirty="0">
                <a:solidFill>
                  <a:srgbClr val="000000"/>
                </a:solidFill>
                <a:latin typeface="Verdana" panose="020B0604030504040204" pitchFamily="34" charset="0"/>
              </a:rPr>
              <a:t>() {</a:t>
            </a:r>
          </a:p>
          <a:p>
            <a:pPr>
              <a:spcBef>
                <a:spcPct val="20000"/>
              </a:spcBef>
              <a:buClr>
                <a:schemeClr val="hlink"/>
              </a:buClr>
              <a:buSzPct val="65000"/>
              <a:buFont typeface="Monotype Sorts" pitchFamily="2" charset="2"/>
              <a:buNone/>
            </a:pPr>
            <a:r>
              <a:rPr kumimoji="1" lang="it-IT" altLang="it-IT" sz="1200" dirty="0">
                <a:solidFill>
                  <a:srgbClr val="000000"/>
                </a:solidFill>
                <a:latin typeface="Verdana" panose="020B0604030504040204" pitchFamily="34" charset="0"/>
              </a:rPr>
              <a:t>  </a:t>
            </a:r>
            <a:r>
              <a:rPr kumimoji="1" lang="it-IT" altLang="it-IT" sz="1200" dirty="0" err="1">
                <a:solidFill>
                  <a:srgbClr val="000000"/>
                </a:solidFill>
                <a:latin typeface="Verdana" panose="020B0604030504040204" pitchFamily="34" charset="0"/>
              </a:rPr>
              <a:t>try</a:t>
            </a:r>
            <a:r>
              <a:rPr kumimoji="1" lang="it-IT" altLang="it-IT" sz="1200" dirty="0">
                <a:solidFill>
                  <a:srgbClr val="000000"/>
                </a:solidFill>
                <a:latin typeface="Verdana" panose="020B0604030504040204" pitchFamily="34" charset="0"/>
              </a:rPr>
              <a:t> {</a:t>
            </a:r>
          </a:p>
          <a:p>
            <a:pPr>
              <a:spcBef>
                <a:spcPct val="20000"/>
              </a:spcBef>
              <a:buClr>
                <a:schemeClr val="hlink"/>
              </a:buClr>
              <a:buSzPct val="65000"/>
              <a:buFont typeface="Monotype Sorts" pitchFamily="2" charset="2"/>
              <a:buNone/>
            </a:pPr>
            <a:r>
              <a:rPr kumimoji="1" lang="it-IT" altLang="it-IT" sz="1200" dirty="0">
                <a:solidFill>
                  <a:srgbClr val="000000"/>
                </a:solidFill>
                <a:latin typeface="Verdana" panose="020B0604030504040204" pitchFamily="34" charset="0"/>
              </a:rPr>
              <a:t> 	 connection = </a:t>
            </a:r>
            <a:r>
              <a:rPr kumimoji="1" lang="it-IT" altLang="it-IT" sz="1200" dirty="0" err="1">
                <a:solidFill>
                  <a:srgbClr val="000000"/>
                </a:solidFill>
                <a:latin typeface="Verdana" panose="020B0604030504040204" pitchFamily="34" charset="0"/>
              </a:rPr>
              <a:t>ds.getConnection</a:t>
            </a:r>
            <a:r>
              <a:rPr kumimoji="1" lang="it-IT" altLang="it-IT" sz="1200" dirty="0">
                <a:solidFill>
                  <a:srgbClr val="000000"/>
                </a:solidFill>
                <a:latin typeface="Verdana" panose="020B0604030504040204" pitchFamily="34" charset="0"/>
              </a:rPr>
              <a:t>();</a:t>
            </a:r>
          </a:p>
          <a:p>
            <a:pPr>
              <a:spcBef>
                <a:spcPct val="20000"/>
              </a:spcBef>
              <a:buClr>
                <a:schemeClr val="hlink"/>
              </a:buClr>
              <a:buSzPct val="65000"/>
            </a:pPr>
            <a:r>
              <a:rPr kumimoji="1" lang="it-IT" sz="1200" dirty="0">
                <a:solidFill>
                  <a:srgbClr val="000000"/>
                </a:solidFill>
                <a:latin typeface="Verdana" pitchFamily="34" charset="0"/>
              </a:rPr>
              <a:t>	</a:t>
            </a:r>
            <a:r>
              <a:rPr kumimoji="1" lang="it-IT" sz="1200" dirty="0" smtClean="0">
                <a:solidFill>
                  <a:srgbClr val="000000"/>
                </a:solidFill>
                <a:latin typeface="Verdana" pitchFamily="34" charset="0"/>
              </a:rPr>
              <a:t>  //…</a:t>
            </a:r>
            <a:r>
              <a:rPr kumimoji="1" lang="it-IT" sz="1200" dirty="0">
                <a:solidFill>
                  <a:srgbClr val="000000"/>
                </a:solidFill>
                <a:latin typeface="Verdana" pitchFamily="34" charset="0"/>
              </a:rPr>
              <a:t>use the connection…</a:t>
            </a:r>
          </a:p>
          <a:p>
            <a:pPr>
              <a:spcBef>
                <a:spcPct val="20000"/>
              </a:spcBef>
              <a:buClr>
                <a:schemeClr val="hlink"/>
              </a:buClr>
              <a:buSzPct val="65000"/>
              <a:buFont typeface="Monotype Sorts" pitchFamily="2" charset="2"/>
              <a:buNone/>
            </a:pPr>
            <a:r>
              <a:rPr kumimoji="1" lang="it-IT" altLang="it-IT" sz="1200" dirty="0" smtClean="0">
                <a:solidFill>
                  <a:srgbClr val="000000"/>
                </a:solidFill>
                <a:latin typeface="Verdana" panose="020B0604030504040204" pitchFamily="34" charset="0"/>
              </a:rPr>
              <a:t>  </a:t>
            </a:r>
            <a:r>
              <a:rPr kumimoji="1" lang="it-IT" altLang="it-IT" sz="1200" dirty="0">
                <a:solidFill>
                  <a:srgbClr val="000000"/>
                </a:solidFill>
                <a:latin typeface="Verdana" panose="020B0604030504040204" pitchFamily="34" charset="0"/>
              </a:rPr>
              <a:t>} catch (</a:t>
            </a:r>
            <a:r>
              <a:rPr kumimoji="1" lang="it-IT" altLang="it-IT" sz="1200" dirty="0" err="1">
                <a:solidFill>
                  <a:srgbClr val="000000"/>
                </a:solidFill>
                <a:latin typeface="Verdana" panose="020B0604030504040204" pitchFamily="34" charset="0"/>
              </a:rPr>
              <a:t>SQLException</a:t>
            </a:r>
            <a:r>
              <a:rPr kumimoji="1" lang="it-IT" altLang="it-IT" sz="1200" dirty="0">
                <a:solidFill>
                  <a:srgbClr val="000000"/>
                </a:solidFill>
                <a:latin typeface="Verdana" panose="020B0604030504040204" pitchFamily="34" charset="0"/>
              </a:rPr>
              <a:t> ex) {</a:t>
            </a:r>
          </a:p>
          <a:p>
            <a:pPr>
              <a:spcBef>
                <a:spcPct val="20000"/>
              </a:spcBef>
              <a:buClr>
                <a:schemeClr val="hlink"/>
              </a:buClr>
              <a:buSzPct val="65000"/>
            </a:pPr>
            <a:r>
              <a:rPr kumimoji="1" lang="it-IT" sz="1200" dirty="0" smtClean="0">
                <a:solidFill>
                  <a:srgbClr val="000000"/>
                </a:solidFill>
                <a:latin typeface="Verdana" pitchFamily="34" charset="0"/>
              </a:rPr>
              <a:t> </a:t>
            </a:r>
            <a:r>
              <a:rPr kumimoji="1" lang="it-IT" sz="1200" dirty="0">
                <a:solidFill>
                  <a:srgbClr val="000000"/>
                </a:solidFill>
                <a:latin typeface="Verdana" pitchFamily="34" charset="0"/>
              </a:rPr>
              <a:t>	</a:t>
            </a:r>
            <a:r>
              <a:rPr kumimoji="1" lang="it-IT" sz="1200" dirty="0" smtClean="0">
                <a:solidFill>
                  <a:srgbClr val="000000"/>
                </a:solidFill>
                <a:latin typeface="Verdana" pitchFamily="34" charset="0"/>
              </a:rPr>
              <a:t>  //</a:t>
            </a:r>
            <a:r>
              <a:rPr kumimoji="1" lang="it-IT" sz="1200" dirty="0">
                <a:solidFill>
                  <a:srgbClr val="000000"/>
                </a:solidFill>
                <a:latin typeface="Verdana" pitchFamily="34" charset="0"/>
              </a:rPr>
              <a:t>JDBC standard </a:t>
            </a:r>
            <a:r>
              <a:rPr kumimoji="1" lang="it-IT" sz="1200" dirty="0" err="1">
                <a:solidFill>
                  <a:srgbClr val="000000"/>
                </a:solidFill>
                <a:latin typeface="Verdana" pitchFamily="34" charset="0"/>
              </a:rPr>
              <a:t>exception</a:t>
            </a:r>
            <a:endParaRPr kumimoji="1" lang="it-IT" sz="1200" dirty="0">
              <a:solidFill>
                <a:srgbClr val="000000"/>
              </a:solidFill>
              <a:latin typeface="Verdana" pitchFamily="34" charset="0"/>
            </a:endParaRPr>
          </a:p>
          <a:p>
            <a:pPr>
              <a:spcBef>
                <a:spcPct val="20000"/>
              </a:spcBef>
              <a:buClr>
                <a:schemeClr val="hlink"/>
              </a:buClr>
              <a:buSzPct val="65000"/>
              <a:buFont typeface="Monotype Sorts" pitchFamily="2" charset="2"/>
              <a:buNone/>
            </a:pPr>
            <a:r>
              <a:rPr kumimoji="1" lang="it-IT" altLang="it-IT" sz="1200" dirty="0" smtClean="0">
                <a:solidFill>
                  <a:srgbClr val="000000"/>
                </a:solidFill>
                <a:latin typeface="Verdana" panose="020B0604030504040204" pitchFamily="34" charset="0"/>
              </a:rPr>
              <a:t>  </a:t>
            </a:r>
            <a:r>
              <a:rPr kumimoji="1" lang="it-IT" altLang="it-IT" sz="1200" dirty="0">
                <a:solidFill>
                  <a:srgbClr val="000000"/>
                </a:solidFill>
                <a:latin typeface="Verdana" panose="020B0604030504040204" pitchFamily="34" charset="0"/>
              </a:rPr>
              <a:t>} </a:t>
            </a:r>
            <a:r>
              <a:rPr kumimoji="1" lang="it-IT" altLang="it-IT" sz="1200" dirty="0" err="1">
                <a:solidFill>
                  <a:srgbClr val="000000"/>
                </a:solidFill>
                <a:latin typeface="Verdana" panose="020B0604030504040204" pitchFamily="34" charset="0"/>
              </a:rPr>
              <a:t>finally</a:t>
            </a:r>
            <a:r>
              <a:rPr kumimoji="1" lang="it-IT" altLang="it-IT" sz="1200" dirty="0">
                <a:solidFill>
                  <a:srgbClr val="000000"/>
                </a:solidFill>
                <a:latin typeface="Verdana" panose="020B0604030504040204" pitchFamily="34" charset="0"/>
              </a:rPr>
              <a:t> {</a:t>
            </a:r>
          </a:p>
          <a:p>
            <a:pPr>
              <a:spcBef>
                <a:spcPct val="20000"/>
              </a:spcBef>
              <a:buClr>
                <a:schemeClr val="hlink"/>
              </a:buClr>
              <a:buSzPct val="65000"/>
            </a:pPr>
            <a:r>
              <a:rPr kumimoji="1" lang="it-IT" sz="1200" dirty="0">
                <a:solidFill>
                  <a:srgbClr val="000000"/>
                </a:solidFill>
                <a:latin typeface="Verdana" pitchFamily="34" charset="0"/>
              </a:rPr>
              <a:t>	</a:t>
            </a:r>
            <a:r>
              <a:rPr kumimoji="1" lang="it-IT" sz="1200" dirty="0" smtClean="0">
                <a:solidFill>
                  <a:srgbClr val="000000"/>
                </a:solidFill>
                <a:latin typeface="Verdana" pitchFamily="34" charset="0"/>
              </a:rPr>
              <a:t>  //</a:t>
            </a:r>
            <a:r>
              <a:rPr kumimoji="1" lang="it-IT" sz="1200" dirty="0" err="1">
                <a:solidFill>
                  <a:srgbClr val="000000"/>
                </a:solidFill>
                <a:latin typeface="Verdana" pitchFamily="34" charset="0"/>
              </a:rPr>
              <a:t>at</a:t>
            </a:r>
            <a:r>
              <a:rPr kumimoji="1" lang="it-IT" sz="1200" dirty="0">
                <a:solidFill>
                  <a:srgbClr val="000000"/>
                </a:solidFill>
                <a:latin typeface="Verdana" pitchFamily="34" charset="0"/>
              </a:rPr>
              <a:t> the end, the connection MUST be </a:t>
            </a:r>
            <a:r>
              <a:rPr kumimoji="1" lang="it-IT" sz="1200" dirty="0" err="1">
                <a:solidFill>
                  <a:srgbClr val="000000"/>
                </a:solidFill>
                <a:latin typeface="Verdana" pitchFamily="34" charset="0"/>
              </a:rPr>
              <a:t>closed</a:t>
            </a:r>
            <a:r>
              <a:rPr kumimoji="1" lang="it-IT" sz="1200" dirty="0">
                <a:solidFill>
                  <a:srgbClr val="000000"/>
                </a:solidFill>
                <a:latin typeface="Verdana" pitchFamily="34" charset="0"/>
              </a:rPr>
              <a:t>!</a:t>
            </a:r>
          </a:p>
          <a:p>
            <a:pPr>
              <a:spcBef>
                <a:spcPct val="20000"/>
              </a:spcBef>
              <a:buClr>
                <a:schemeClr val="hlink"/>
              </a:buClr>
              <a:buSzPct val="65000"/>
              <a:buFont typeface="Monotype Sorts" pitchFamily="2" charset="2"/>
              <a:buNone/>
            </a:pPr>
            <a:r>
              <a:rPr kumimoji="1" lang="it-IT" altLang="it-IT" sz="1200" dirty="0" smtClean="0">
                <a:solidFill>
                  <a:srgbClr val="000000"/>
                </a:solidFill>
                <a:latin typeface="Verdana" panose="020B0604030504040204" pitchFamily="34" charset="0"/>
              </a:rPr>
              <a:t>    </a:t>
            </a:r>
            <a:r>
              <a:rPr kumimoji="1" lang="it-IT" altLang="it-IT" sz="1200" dirty="0" err="1">
                <a:solidFill>
                  <a:srgbClr val="000000"/>
                </a:solidFill>
                <a:latin typeface="Verdana" panose="020B0604030504040204" pitchFamily="34" charset="0"/>
              </a:rPr>
              <a:t>try</a:t>
            </a:r>
            <a:r>
              <a:rPr kumimoji="1" lang="it-IT" altLang="it-IT" sz="1200" dirty="0">
                <a:solidFill>
                  <a:srgbClr val="000000"/>
                </a:solidFill>
                <a:latin typeface="Verdana" panose="020B0604030504040204" pitchFamily="34" charset="0"/>
              </a:rPr>
              <a:t> { </a:t>
            </a:r>
            <a:r>
              <a:rPr kumimoji="1" lang="it-IT" altLang="it-IT" sz="1200" dirty="0" err="1">
                <a:solidFill>
                  <a:srgbClr val="000000"/>
                </a:solidFill>
                <a:latin typeface="Verdana" panose="020B0604030504040204" pitchFamily="34" charset="0"/>
              </a:rPr>
              <a:t>connection.close</a:t>
            </a:r>
            <a:r>
              <a:rPr kumimoji="1" lang="it-IT" altLang="it-IT" sz="1200" dirty="0">
                <a:solidFill>
                  <a:srgbClr val="000000"/>
                </a:solidFill>
                <a:latin typeface="Verdana" panose="020B0604030504040204" pitchFamily="34" charset="0"/>
              </a:rPr>
              <a:t>(); } catch (</a:t>
            </a:r>
            <a:r>
              <a:rPr kumimoji="1" lang="it-IT" altLang="it-IT" sz="1200" dirty="0" err="1">
                <a:solidFill>
                  <a:srgbClr val="000000"/>
                </a:solidFill>
                <a:latin typeface="Verdana" panose="020B0604030504040204" pitchFamily="34" charset="0"/>
              </a:rPr>
              <a:t>SQLException</a:t>
            </a:r>
            <a:r>
              <a:rPr kumimoji="1" lang="it-IT" altLang="it-IT" sz="1200" dirty="0">
                <a:solidFill>
                  <a:srgbClr val="000000"/>
                </a:solidFill>
                <a:latin typeface="Verdana" panose="020B0604030504040204" pitchFamily="34" charset="0"/>
              </a:rPr>
              <a:t> ex) {}</a:t>
            </a:r>
          </a:p>
          <a:p>
            <a:pPr>
              <a:spcBef>
                <a:spcPct val="20000"/>
              </a:spcBef>
              <a:buClr>
                <a:schemeClr val="hlink"/>
              </a:buClr>
              <a:buSzPct val="65000"/>
              <a:buFont typeface="Monotype Sorts" pitchFamily="2" charset="2"/>
              <a:buNone/>
            </a:pPr>
            <a:r>
              <a:rPr kumimoji="1" lang="it-IT" altLang="it-IT" sz="1200" dirty="0">
                <a:solidFill>
                  <a:srgbClr val="000000"/>
                </a:solidFill>
                <a:latin typeface="Verdana" panose="020B0604030504040204" pitchFamily="34" charset="0"/>
              </a:rPr>
              <a:t>  }</a:t>
            </a:r>
          </a:p>
          <a:p>
            <a:pPr>
              <a:spcBef>
                <a:spcPct val="20000"/>
              </a:spcBef>
              <a:buClr>
                <a:schemeClr val="hlink"/>
              </a:buClr>
              <a:buSzPct val="65000"/>
              <a:buFont typeface="Monotype Sorts" pitchFamily="2" charset="2"/>
              <a:buNone/>
            </a:pPr>
            <a:r>
              <a:rPr kumimoji="1" lang="it-IT" altLang="it-IT" sz="1200" dirty="0">
                <a:solidFill>
                  <a:srgbClr val="000000"/>
                </a:solidFill>
                <a:latin typeface="Verdana" panose="020B0604030504040204" pitchFamily="34" charset="0"/>
              </a:rPr>
              <a:t> }</a:t>
            </a:r>
          </a:p>
          <a:p>
            <a:pPr>
              <a:spcBef>
                <a:spcPct val="20000"/>
              </a:spcBef>
              <a:buClr>
                <a:schemeClr val="hlink"/>
              </a:buClr>
              <a:buSzPct val="65000"/>
              <a:buFont typeface="Monotype Sorts" pitchFamily="2" charset="2"/>
              <a:buNone/>
            </a:pPr>
            <a:r>
              <a:rPr kumimoji="1" lang="it-IT" altLang="it-IT" sz="1200" dirty="0">
                <a:solidFill>
                  <a:srgbClr val="000000"/>
                </a:solidFill>
                <a:latin typeface="Verdana" panose="020B0604030504040204" pitchFamily="34" charset="0"/>
              </a:rPr>
              <a:t>}</a:t>
            </a:r>
          </a:p>
        </p:txBody>
      </p:sp>
    </p:spTree>
    <p:extLst>
      <p:ext uri="{BB962C8B-B14F-4D97-AF65-F5344CB8AC3E}">
        <p14:creationId xmlns:p14="http://schemas.microsoft.com/office/powerpoint/2010/main" val="30048583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olo 6"/>
          <p:cNvSpPr>
            <a:spLocks noGrp="1"/>
          </p:cNvSpPr>
          <p:nvPr>
            <p:ph type="title"/>
          </p:nvPr>
        </p:nvSpPr>
        <p:spPr/>
        <p:txBody>
          <a:bodyPr/>
          <a:lstStyle/>
          <a:p>
            <a:r>
              <a:rPr lang="it-IT" dirty="0" err="1" smtClean="0"/>
              <a:t>ServletContextListener</a:t>
            </a:r>
            <a:endParaRPr lang="it-IT" dirty="0" smtClean="0"/>
          </a:p>
        </p:txBody>
      </p:sp>
      <p:sp>
        <p:nvSpPr>
          <p:cNvPr id="39939" name="Segnaposto contenuto 2"/>
          <p:cNvSpPr>
            <a:spLocks noGrp="1"/>
          </p:cNvSpPr>
          <p:nvPr>
            <p:ph idx="1"/>
          </p:nvPr>
        </p:nvSpPr>
        <p:spPr/>
        <p:txBody>
          <a:bodyPr>
            <a:normAutofit fontScale="92500" lnSpcReduction="10000"/>
          </a:bodyPr>
          <a:lstStyle/>
          <a:p>
            <a:r>
              <a:rPr lang="en-US" dirty="0" smtClean="0"/>
              <a:t>A </a:t>
            </a:r>
            <a:r>
              <a:rPr lang="en-US" i="1" dirty="0" smtClean="0"/>
              <a:t>context</a:t>
            </a:r>
            <a:r>
              <a:rPr lang="en-US" dirty="0" smtClean="0"/>
              <a:t> </a:t>
            </a:r>
            <a:r>
              <a:rPr lang="en-US" i="1" dirty="0" smtClean="0"/>
              <a:t>listener,</a:t>
            </a:r>
            <a:r>
              <a:rPr lang="en-US" dirty="0" smtClean="0"/>
              <a:t> can be useful to perform any “global application initialization” (i.e., not specific to a particular servlet). </a:t>
            </a:r>
          </a:p>
          <a:p>
            <a:r>
              <a:rPr lang="en-US" dirty="0" smtClean="0"/>
              <a:t>Objects that implement the interface </a:t>
            </a:r>
            <a:r>
              <a:rPr lang="en-US" b="1" dirty="0" err="1" smtClean="0"/>
              <a:t>ServletContextListener</a:t>
            </a:r>
            <a:r>
              <a:rPr lang="en-US" dirty="0" smtClean="0"/>
              <a:t> can be declared in the deployment descriptor (web.xml) as web application listeners.</a:t>
            </a:r>
          </a:p>
          <a:p>
            <a:r>
              <a:rPr lang="en-US" dirty="0" smtClean="0"/>
              <a:t>The two methods </a:t>
            </a:r>
            <a:r>
              <a:rPr lang="en-US" b="1" dirty="0" err="1" smtClean="0"/>
              <a:t>contextInitialized</a:t>
            </a:r>
            <a:r>
              <a:rPr lang="en-US" dirty="0" smtClean="0"/>
              <a:t> and </a:t>
            </a:r>
            <a:r>
              <a:rPr lang="en-US" b="1" dirty="0" err="1" smtClean="0"/>
              <a:t>contextDestroyed</a:t>
            </a:r>
            <a:r>
              <a:rPr lang="en-US" dirty="0" smtClean="0"/>
              <a:t> of these objects are called, respectively, when the web application starts and stops. </a:t>
            </a:r>
          </a:p>
          <a:p>
            <a:r>
              <a:rPr lang="en-US" dirty="0" smtClean="0"/>
              <a:t>These methods may perform any operation and change the </a:t>
            </a:r>
            <a:r>
              <a:rPr lang="en-US" b="1" dirty="0" err="1" smtClean="0"/>
              <a:t>ServletContext</a:t>
            </a:r>
            <a:r>
              <a:rPr lang="en-US" dirty="0" smtClean="0"/>
              <a:t> that will be a then passed to all the </a:t>
            </a:r>
            <a:r>
              <a:rPr lang="en-US" dirty="0" err="1" smtClean="0"/>
              <a:t>servlets</a:t>
            </a:r>
            <a:r>
              <a:rPr lang="en-US" dirty="0" smtClean="0"/>
              <a:t> at runtime. </a:t>
            </a:r>
            <a:endParaRPr lang="en-US" dirty="0"/>
          </a:p>
        </p:txBody>
      </p:sp>
      <p:sp>
        <p:nvSpPr>
          <p:cNvPr id="4" name="Segnaposto piè di pagina 3"/>
          <p:cNvSpPr>
            <a:spLocks noGrp="1"/>
          </p:cNvSpPr>
          <p:nvPr>
            <p:ph type="ftr" sz="quarter" idx="12"/>
          </p:nvPr>
        </p:nvSpPr>
        <p:spPr/>
        <p:txBody>
          <a:bodyPr/>
          <a:lstStyle/>
          <a:p>
            <a:pPr>
              <a:defRPr/>
            </a:pPr>
            <a:r>
              <a:rPr lang="it-IT" smtClean="0"/>
              <a:t>Java Servlets</a:t>
            </a:r>
            <a:endParaRPr lang="it-IT"/>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piè di pagina 5"/>
          <p:cNvSpPr>
            <a:spLocks noGrp="1"/>
          </p:cNvSpPr>
          <p:nvPr>
            <p:ph type="ftr" sz="quarter" idx="12"/>
          </p:nvPr>
        </p:nvSpPr>
        <p:spPr/>
        <p:txBody>
          <a:bodyPr/>
          <a:lstStyle/>
          <a:p>
            <a:pPr>
              <a:defRPr/>
            </a:pPr>
            <a:r>
              <a:rPr lang="it-IT"/>
              <a:t>Java Servlets</a:t>
            </a:r>
          </a:p>
        </p:txBody>
      </p:sp>
      <p:sp>
        <p:nvSpPr>
          <p:cNvPr id="5123" name="Rectangle 2"/>
          <p:cNvSpPr>
            <a:spLocks noGrp="1" noChangeArrowheads="1"/>
          </p:cNvSpPr>
          <p:nvPr>
            <p:ph type="title"/>
          </p:nvPr>
        </p:nvSpPr>
        <p:spPr/>
        <p:txBody>
          <a:bodyPr/>
          <a:lstStyle/>
          <a:p>
            <a:pPr eaLnBrk="1" hangingPunct="1"/>
            <a:r>
              <a:rPr lang="en-US" dirty="0" smtClean="0"/>
              <a:t>Where and How to Run a </a:t>
            </a:r>
            <a:r>
              <a:rPr lang="en-US" dirty="0" err="1" smtClean="0"/>
              <a:t>Servlet</a:t>
            </a:r>
            <a:endParaRPr lang="it-IT" dirty="0" smtClean="0"/>
          </a:p>
        </p:txBody>
      </p:sp>
      <p:sp>
        <p:nvSpPr>
          <p:cNvPr id="5124" name="Rectangle 3"/>
          <p:cNvSpPr>
            <a:spLocks noGrp="1" noChangeArrowheads="1"/>
          </p:cNvSpPr>
          <p:nvPr>
            <p:ph type="body" idx="1"/>
          </p:nvPr>
        </p:nvSpPr>
        <p:spPr/>
        <p:txBody>
          <a:bodyPr/>
          <a:lstStyle/>
          <a:p>
            <a:r>
              <a:rPr lang="en-US" sz="2400" dirty="0" smtClean="0"/>
              <a:t>To run a </a:t>
            </a:r>
            <a:r>
              <a:rPr lang="en-US" sz="2400" dirty="0" err="1" smtClean="0"/>
              <a:t>servlet</a:t>
            </a:r>
            <a:r>
              <a:rPr lang="en-US" sz="2400" dirty="0" smtClean="0"/>
              <a:t>, a particular server is required which can serve as </a:t>
            </a:r>
            <a:r>
              <a:rPr lang="en-US" sz="2400" b="1" dirty="0" err="1" smtClean="0"/>
              <a:t>servlet</a:t>
            </a:r>
            <a:r>
              <a:rPr lang="en-US" sz="2400" dirty="0" smtClean="0"/>
              <a:t> </a:t>
            </a:r>
            <a:r>
              <a:rPr lang="en-US" sz="2400" b="1" dirty="0" smtClean="0"/>
              <a:t>container,</a:t>
            </a:r>
            <a:r>
              <a:rPr lang="en-US" sz="2400" dirty="0" smtClean="0"/>
              <a:t> providing adequate support to their activation and execution. </a:t>
            </a:r>
          </a:p>
          <a:p>
            <a:r>
              <a:rPr lang="en-US" sz="2400" dirty="0" smtClean="0"/>
              <a:t>The most used </a:t>
            </a:r>
            <a:r>
              <a:rPr lang="en-US" sz="2400" i="1" dirty="0" smtClean="0"/>
              <a:t>free</a:t>
            </a:r>
            <a:r>
              <a:rPr lang="en-US" sz="2400" dirty="0" smtClean="0"/>
              <a:t> servlet container is </a:t>
            </a:r>
            <a:r>
              <a:rPr lang="en-US" sz="2400" b="1" dirty="0" smtClean="0"/>
              <a:t>Tomcat</a:t>
            </a:r>
            <a:r>
              <a:rPr lang="en-US" sz="2400" dirty="0" smtClean="0"/>
              <a:t> (Apache group)</a:t>
            </a:r>
            <a:r>
              <a:rPr lang="en-US" sz="2400" b="1" dirty="0" smtClean="0"/>
              <a:t>.</a:t>
            </a:r>
            <a:r>
              <a:rPr lang="en-US" sz="2400" dirty="0" smtClean="0"/>
              <a:t> </a:t>
            </a:r>
          </a:p>
          <a:p>
            <a:r>
              <a:rPr lang="en-US" sz="2400" dirty="0" smtClean="0"/>
              <a:t>The traditional Apache server is not suitable for containing servlets, but it is possible to install it side-by-side to a Tomcat installation via a suitable </a:t>
            </a:r>
            <a:r>
              <a:rPr lang="en-US" sz="2400" i="1" dirty="0" smtClean="0"/>
              <a:t>connector.</a:t>
            </a:r>
            <a:r>
              <a:rPr lang="en-US" sz="2400" dirty="0" smtClean="0"/>
              <a:t> </a:t>
            </a:r>
          </a:p>
          <a:p>
            <a:pPr lvl="0"/>
            <a:r>
              <a:rPr lang="it-IT" altLang="it-IT" sz="2400" dirty="0" err="1">
                <a:latin typeface="Arial Unicode MS"/>
              </a:rPr>
              <a:t>Tomcat</a:t>
            </a:r>
            <a:r>
              <a:rPr lang="it-IT" altLang="it-IT" sz="2400" dirty="0">
                <a:latin typeface="Arial Unicode MS"/>
              </a:rPr>
              <a:t> </a:t>
            </a:r>
            <a:r>
              <a:rPr lang="it-IT" altLang="it-IT" sz="2400" dirty="0" err="1">
                <a:latin typeface="Arial Unicode MS"/>
              </a:rPr>
              <a:t>is</a:t>
            </a:r>
            <a:r>
              <a:rPr lang="it-IT" altLang="it-IT" sz="2400" dirty="0">
                <a:latin typeface="Arial Unicode MS"/>
              </a:rPr>
              <a:t> a </a:t>
            </a:r>
            <a:r>
              <a:rPr lang="it-IT" altLang="it-IT" sz="2400" i="1" dirty="0" err="1">
                <a:latin typeface="Arial Unicode MS"/>
              </a:rPr>
              <a:t>lightweight</a:t>
            </a:r>
            <a:r>
              <a:rPr lang="it-IT" altLang="it-IT" sz="2400" dirty="0">
                <a:latin typeface="Arial Unicode MS"/>
              </a:rPr>
              <a:t> </a:t>
            </a:r>
            <a:r>
              <a:rPr lang="it-IT" altLang="it-IT" sz="2400" dirty="0" smtClean="0">
                <a:latin typeface="Arial Unicode MS"/>
              </a:rPr>
              <a:t>container, </a:t>
            </a:r>
            <a:r>
              <a:rPr lang="it-IT" altLang="it-IT" sz="2400" dirty="0">
                <a:latin typeface="Arial Unicode MS"/>
              </a:rPr>
              <a:t>and </a:t>
            </a:r>
            <a:r>
              <a:rPr lang="it-IT" altLang="it-IT" sz="2400" b="1" dirty="0" err="1">
                <a:latin typeface="Arial Unicode MS"/>
              </a:rPr>
              <a:t>implements</a:t>
            </a:r>
            <a:r>
              <a:rPr lang="it-IT" altLang="it-IT" sz="2400" b="1" dirty="0">
                <a:latin typeface="Arial Unicode MS"/>
              </a:rPr>
              <a:t> </a:t>
            </a:r>
            <a:r>
              <a:rPr lang="it-IT" altLang="it-IT" sz="2400" b="1" dirty="0" err="1">
                <a:latin typeface="Arial Unicode MS"/>
              </a:rPr>
              <a:t>only</a:t>
            </a:r>
            <a:r>
              <a:rPr lang="it-IT" altLang="it-IT" sz="2400" b="1" dirty="0">
                <a:latin typeface="Arial Unicode MS"/>
              </a:rPr>
              <a:t> the </a:t>
            </a:r>
            <a:r>
              <a:rPr lang="it-IT" altLang="it-IT" sz="2400" b="1" dirty="0" err="1">
                <a:latin typeface="Arial Unicode MS"/>
              </a:rPr>
              <a:t>basic</a:t>
            </a:r>
            <a:r>
              <a:rPr lang="it-IT" altLang="it-IT" sz="2400" b="1" dirty="0">
                <a:latin typeface="Arial Unicode MS"/>
              </a:rPr>
              <a:t> </a:t>
            </a:r>
            <a:r>
              <a:rPr lang="it-IT" altLang="it-IT" sz="2400" b="1" dirty="0" err="1">
                <a:latin typeface="Arial Unicode MS"/>
              </a:rPr>
              <a:t>technologies</a:t>
            </a:r>
            <a:r>
              <a:rPr lang="it-IT" altLang="it-IT" sz="2400" dirty="0">
                <a:latin typeface="Arial Unicode MS"/>
              </a:rPr>
              <a:t> for the </a:t>
            </a:r>
            <a:r>
              <a:rPr lang="it-IT" altLang="it-IT" sz="2400" dirty="0" err="1">
                <a:latin typeface="Arial Unicode MS"/>
              </a:rPr>
              <a:t>development</a:t>
            </a:r>
            <a:r>
              <a:rPr lang="it-IT" altLang="it-IT" sz="2400" dirty="0">
                <a:latin typeface="Arial Unicode MS"/>
              </a:rPr>
              <a:t> of web </a:t>
            </a:r>
            <a:r>
              <a:rPr lang="it-IT" altLang="it-IT" sz="2400" dirty="0" err="1">
                <a:latin typeface="Arial Unicode MS"/>
              </a:rPr>
              <a:t>applications</a:t>
            </a:r>
            <a:r>
              <a:rPr lang="it-IT" altLang="it-IT" sz="2400" dirty="0">
                <a:latin typeface="Arial Unicode MS"/>
              </a:rPr>
              <a:t> </a:t>
            </a:r>
            <a:r>
              <a:rPr lang="it-IT" altLang="it-IT" sz="2400" dirty="0" smtClean="0">
                <a:latin typeface="Arial Unicode MS"/>
              </a:rPr>
              <a:t>(</a:t>
            </a:r>
            <a:r>
              <a:rPr lang="it-IT" altLang="it-IT" sz="2400" i="1" dirty="0" err="1" smtClean="0">
                <a:latin typeface="Arial Unicode MS"/>
              </a:rPr>
              <a:t>Servlets</a:t>
            </a:r>
            <a:r>
              <a:rPr lang="it-IT" altLang="it-IT" sz="2400" dirty="0">
                <a:latin typeface="Arial Unicode MS"/>
              </a:rPr>
              <a:t>, </a:t>
            </a:r>
            <a:r>
              <a:rPr lang="it-IT" altLang="it-IT" sz="2400" i="1" dirty="0" smtClean="0">
                <a:latin typeface="Arial Unicode MS"/>
              </a:rPr>
              <a:t>JSP</a:t>
            </a:r>
            <a:r>
              <a:rPr lang="it-IT" altLang="it-IT" sz="2400" dirty="0" smtClean="0">
                <a:latin typeface="Arial Unicode MS"/>
              </a:rPr>
              <a:t>). </a:t>
            </a:r>
            <a:r>
              <a:rPr lang="it-IT" altLang="it-IT" sz="2400" dirty="0">
                <a:latin typeface="Arial Unicode MS"/>
              </a:rPr>
              <a:t>The complete </a:t>
            </a:r>
            <a:r>
              <a:rPr lang="it-IT" altLang="it-IT" sz="2400" b="1" dirty="0" smtClean="0">
                <a:latin typeface="Arial Unicode MS"/>
              </a:rPr>
              <a:t>JEE Web </a:t>
            </a:r>
            <a:r>
              <a:rPr lang="it-IT" altLang="it-IT" sz="2400" b="1" dirty="0" err="1" smtClean="0">
                <a:latin typeface="Arial Unicode MS"/>
              </a:rPr>
              <a:t>profile</a:t>
            </a:r>
            <a:r>
              <a:rPr lang="it-IT" altLang="it-IT" sz="2400" dirty="0" smtClean="0">
                <a:latin typeface="Arial Unicode MS"/>
              </a:rPr>
              <a:t> </a:t>
            </a:r>
            <a:r>
              <a:rPr lang="it-IT" altLang="it-IT" sz="2400" dirty="0" err="1">
                <a:latin typeface="Arial Unicode MS"/>
              </a:rPr>
              <a:t>is</a:t>
            </a:r>
            <a:r>
              <a:rPr lang="it-IT" altLang="it-IT" sz="2400" dirty="0">
                <a:latin typeface="Arial Unicode MS"/>
              </a:rPr>
              <a:t> </a:t>
            </a:r>
            <a:r>
              <a:rPr lang="it-IT" altLang="it-IT" sz="2400" dirty="0" err="1">
                <a:latin typeface="Arial Unicode MS"/>
              </a:rPr>
              <a:t>available</a:t>
            </a:r>
            <a:r>
              <a:rPr lang="it-IT" altLang="it-IT" sz="2400" dirty="0">
                <a:latin typeface="Arial Unicode MS"/>
              </a:rPr>
              <a:t> in more </a:t>
            </a:r>
            <a:r>
              <a:rPr lang="it-IT" altLang="it-IT" sz="2400" dirty="0" err="1">
                <a:latin typeface="Arial Unicode MS"/>
              </a:rPr>
              <a:t>complex</a:t>
            </a:r>
            <a:r>
              <a:rPr lang="it-IT" altLang="it-IT" sz="2400" dirty="0">
                <a:latin typeface="Arial Unicode MS"/>
              </a:rPr>
              <a:t> </a:t>
            </a:r>
            <a:r>
              <a:rPr lang="it-IT" altLang="it-IT" sz="2400" dirty="0" err="1" smtClean="0">
                <a:latin typeface="Arial Unicode MS"/>
              </a:rPr>
              <a:t>servers</a:t>
            </a:r>
            <a:r>
              <a:rPr lang="it-IT" altLang="it-IT" sz="2400" dirty="0" smtClean="0">
                <a:latin typeface="Arial Unicode MS"/>
              </a:rPr>
              <a:t> </a:t>
            </a:r>
            <a:r>
              <a:rPr lang="it-IT" altLang="it-IT" sz="2400" dirty="0" err="1">
                <a:latin typeface="Arial Unicode MS"/>
              </a:rPr>
              <a:t>as</a:t>
            </a:r>
            <a:r>
              <a:rPr lang="it-IT" altLang="it-IT" sz="2400" dirty="0">
                <a:latin typeface="Arial Unicode MS"/>
              </a:rPr>
              <a:t> </a:t>
            </a:r>
            <a:r>
              <a:rPr lang="it-IT" altLang="it-IT" sz="2400" i="1" dirty="0" err="1" smtClean="0">
                <a:latin typeface="Arial Unicode MS"/>
              </a:rPr>
              <a:t>TomEE</a:t>
            </a:r>
            <a:r>
              <a:rPr lang="it-IT" altLang="it-IT" sz="2400" dirty="0" smtClean="0">
                <a:latin typeface="Arial Unicode MS"/>
              </a:rPr>
              <a:t>, </a:t>
            </a:r>
            <a:r>
              <a:rPr lang="it-IT" altLang="it-IT" sz="2400" dirty="0" err="1" smtClean="0">
                <a:latin typeface="Arial Unicode MS"/>
              </a:rPr>
              <a:t>which</a:t>
            </a:r>
            <a:r>
              <a:rPr lang="it-IT" altLang="it-IT" sz="2400" dirty="0" smtClean="0">
                <a:latin typeface="Arial Unicode MS"/>
              </a:rPr>
              <a:t> </a:t>
            </a:r>
            <a:r>
              <a:rPr lang="it-IT" altLang="it-IT" sz="2400" dirty="0" err="1" smtClean="0">
                <a:latin typeface="Arial Unicode MS"/>
              </a:rPr>
              <a:t>is</a:t>
            </a:r>
            <a:r>
              <a:rPr lang="it-IT" altLang="it-IT" sz="2400" dirty="0" smtClean="0">
                <a:latin typeface="Arial Unicode MS"/>
              </a:rPr>
              <a:t> </a:t>
            </a:r>
            <a:r>
              <a:rPr lang="it-IT" altLang="it-IT" sz="2400" dirty="0" err="1">
                <a:latin typeface="Arial Unicode MS"/>
              </a:rPr>
              <a:t>based</a:t>
            </a:r>
            <a:r>
              <a:rPr lang="it-IT" altLang="it-IT" sz="2400" dirty="0">
                <a:latin typeface="Arial Unicode MS"/>
              </a:rPr>
              <a:t> on </a:t>
            </a:r>
            <a:r>
              <a:rPr lang="it-IT" altLang="it-IT" sz="2400" dirty="0" err="1" smtClean="0">
                <a:latin typeface="Arial Unicode MS"/>
              </a:rPr>
              <a:t>Tomcat</a:t>
            </a:r>
            <a:r>
              <a:rPr lang="it-IT" altLang="it-IT" sz="2400" dirty="0" smtClean="0">
                <a:latin typeface="Arial Unicode MS"/>
              </a:rPr>
              <a:t>, or </a:t>
            </a:r>
            <a:r>
              <a:rPr lang="it-IT" altLang="it-IT" sz="2400" i="1" dirty="0" err="1" smtClean="0">
                <a:latin typeface="Arial Unicode MS"/>
              </a:rPr>
              <a:t>Glassfish</a:t>
            </a:r>
            <a:r>
              <a:rPr lang="it-IT" altLang="it-IT" sz="2400" dirty="0" smtClean="0">
                <a:latin typeface="Arial Unicode MS"/>
              </a:rPr>
              <a:t>.</a:t>
            </a:r>
            <a:endParaRPr lang="it-IT" altLang="it-IT" sz="4800" dirty="0">
              <a:latin typeface="Arial" panose="020B0604020202020204" pitchFamily="34" charset="0"/>
            </a:endParaRPr>
          </a:p>
          <a:p>
            <a:endParaRPr lang="en-US" sz="2400"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olo 1"/>
          <p:cNvSpPr>
            <a:spLocks noGrp="1"/>
          </p:cNvSpPr>
          <p:nvPr>
            <p:ph type="title"/>
          </p:nvPr>
        </p:nvSpPr>
        <p:spPr/>
        <p:txBody>
          <a:bodyPr/>
          <a:lstStyle/>
          <a:p>
            <a:r>
              <a:rPr lang="it-IT" dirty="0" err="1" smtClean="0"/>
              <a:t>ServletContextListener</a:t>
            </a:r>
            <a:r>
              <a:rPr lang="it-IT" dirty="0" smtClean="0"/>
              <a:t/>
            </a:r>
            <a:br>
              <a:rPr lang="it-IT" dirty="0" smtClean="0"/>
            </a:br>
            <a:r>
              <a:rPr lang="it-IT" sz="2000" dirty="0" err="1" smtClean="0"/>
              <a:t>Example</a:t>
            </a:r>
            <a:endParaRPr lang="it-IT" sz="2000" dirty="0" smtClean="0"/>
          </a:p>
        </p:txBody>
      </p:sp>
      <p:sp>
        <p:nvSpPr>
          <p:cNvPr id="3" name="Segnaposto contenuto 2"/>
          <p:cNvSpPr>
            <a:spLocks noGrp="1"/>
          </p:cNvSpPr>
          <p:nvPr>
            <p:ph idx="1"/>
          </p:nvPr>
        </p:nvSpPr>
        <p:spPr>
          <a:xfrm>
            <a:off x="5499894" y="1557338"/>
            <a:ext cx="4211770" cy="4953000"/>
          </a:xfrm>
        </p:spPr>
        <p:txBody>
          <a:bodyPr>
            <a:normAutofit fontScale="85000" lnSpcReduction="20000"/>
          </a:bodyPr>
          <a:lstStyle/>
          <a:p>
            <a:r>
              <a:rPr lang="en-US" dirty="0" smtClean="0"/>
              <a:t>This context listener initialize some context variables when the web application starts, and stores them as </a:t>
            </a:r>
            <a:r>
              <a:rPr lang="en-US" dirty="0" err="1" smtClean="0"/>
              <a:t>ServletContext</a:t>
            </a:r>
            <a:r>
              <a:rPr lang="en-US" dirty="0" smtClean="0"/>
              <a:t> attributes. </a:t>
            </a:r>
          </a:p>
          <a:p>
            <a:r>
              <a:rPr lang="en-US" dirty="0" err="1" smtClean="0"/>
              <a:t>Servlets</a:t>
            </a:r>
            <a:r>
              <a:rPr lang="en-US" dirty="0" smtClean="0"/>
              <a:t> can simply access the prepared </a:t>
            </a:r>
            <a:r>
              <a:rPr lang="en-US" dirty="0" err="1" smtClean="0"/>
              <a:t>DataSource</a:t>
            </a:r>
            <a:r>
              <a:rPr lang="en-US" dirty="0" smtClean="0"/>
              <a:t> with an instruction like </a:t>
            </a:r>
            <a:r>
              <a:rPr lang="en-US" b="1" dirty="0" err="1" smtClean="0"/>
              <a:t>getServletContext</a:t>
            </a:r>
            <a:r>
              <a:rPr lang="en-US" dirty="0" smtClean="0"/>
              <a:t> </a:t>
            </a:r>
            <a:r>
              <a:rPr lang="en-US" b="1" dirty="0" smtClean="0"/>
              <a:t>(). </a:t>
            </a:r>
            <a:r>
              <a:rPr lang="en-US" b="1" dirty="0" err="1" smtClean="0"/>
              <a:t>GetAttribute</a:t>
            </a:r>
            <a:r>
              <a:rPr lang="en-US" b="1" dirty="0" smtClean="0"/>
              <a:t> (“</a:t>
            </a:r>
            <a:r>
              <a:rPr lang="en-US" b="1" dirty="0" err="1" smtClean="0"/>
              <a:t>appID</a:t>
            </a:r>
            <a:r>
              <a:rPr lang="en-US" b="1" dirty="0" smtClean="0"/>
              <a:t>")</a:t>
            </a:r>
            <a:r>
              <a:rPr lang="en-US" dirty="0" smtClean="0"/>
              <a:t> </a:t>
            </a:r>
          </a:p>
          <a:p>
            <a:r>
              <a:rPr lang="en-US" dirty="0" smtClean="0"/>
              <a:t>To activate the context listener, we simply </a:t>
            </a:r>
            <a:r>
              <a:rPr lang="en-US" b="1" dirty="0" smtClean="0"/>
              <a:t>add the snippet below, which specifies the class name,</a:t>
            </a:r>
            <a:r>
              <a:rPr lang="en-US" dirty="0" smtClean="0"/>
              <a:t> to the web.xml. </a:t>
            </a:r>
            <a:endParaRPr lang="en-US" dirty="0"/>
          </a:p>
        </p:txBody>
      </p:sp>
      <p:sp>
        <p:nvSpPr>
          <p:cNvPr id="4" name="Segnaposto piè di pagina 3"/>
          <p:cNvSpPr>
            <a:spLocks noGrp="1"/>
          </p:cNvSpPr>
          <p:nvPr>
            <p:ph type="ftr" sz="quarter" idx="12"/>
          </p:nvPr>
        </p:nvSpPr>
        <p:spPr/>
        <p:txBody>
          <a:bodyPr/>
          <a:lstStyle/>
          <a:p>
            <a:pPr>
              <a:defRPr/>
            </a:pPr>
            <a:r>
              <a:rPr lang="it-IT" smtClean="0"/>
              <a:t>Java Servlets</a:t>
            </a:r>
            <a:endParaRPr lang="it-IT"/>
          </a:p>
        </p:txBody>
      </p:sp>
      <p:sp>
        <p:nvSpPr>
          <p:cNvPr id="11269" name="Rectangle 6"/>
          <p:cNvSpPr>
            <a:spLocks noChangeArrowheads="1"/>
          </p:cNvSpPr>
          <p:nvPr/>
        </p:nvSpPr>
        <p:spPr bwMode="auto">
          <a:xfrm>
            <a:off x="350837" y="1557338"/>
            <a:ext cx="5069946" cy="3455987"/>
          </a:xfrm>
          <a:prstGeom prst="rect">
            <a:avLst/>
          </a:prstGeom>
          <a:solidFill>
            <a:srgbClr val="EBFFFF"/>
          </a:solidFill>
          <a:ln w="12700">
            <a:solidFill>
              <a:schemeClr val="tx1"/>
            </a:solidFill>
            <a:miter lim="800000"/>
            <a:headEnd/>
            <a:tailEnd/>
          </a:ln>
        </p:spPr>
        <p:txBody>
          <a:bodyPr lIns="92075" tIns="46038" rIns="92075" bIns="46038"/>
          <a:lstStyle/>
          <a:p>
            <a:pPr marL="93663" indent="-93663">
              <a:spcBef>
                <a:spcPct val="20000"/>
              </a:spcBef>
              <a:buClr>
                <a:schemeClr val="hlink"/>
              </a:buClr>
              <a:buSzPct val="65000"/>
              <a:buFont typeface="Monotype Sorts" pitchFamily="2" charset="2"/>
              <a:buNone/>
            </a:pPr>
            <a:r>
              <a:rPr kumimoji="1" lang="it-IT" sz="1200" dirty="0">
                <a:solidFill>
                  <a:srgbClr val="000000"/>
                </a:solidFill>
                <a:latin typeface="Verdana" pitchFamily="34" charset="0"/>
              </a:rPr>
              <a:t>public </a:t>
            </a:r>
            <a:r>
              <a:rPr kumimoji="1" lang="it-IT" sz="1200" dirty="0" err="1">
                <a:solidFill>
                  <a:srgbClr val="000000"/>
                </a:solidFill>
                <a:latin typeface="Verdana" pitchFamily="34" charset="0"/>
              </a:rPr>
              <a:t>class</a:t>
            </a:r>
            <a:r>
              <a:rPr kumimoji="1" lang="it-IT" sz="1200" dirty="0">
                <a:solidFill>
                  <a:srgbClr val="000000"/>
                </a:solidFill>
                <a:latin typeface="Verdana" pitchFamily="34" charset="0"/>
              </a:rPr>
              <a:t> </a:t>
            </a:r>
            <a:r>
              <a:rPr kumimoji="1" lang="it-IT" sz="1200" dirty="0" err="1">
                <a:solidFill>
                  <a:srgbClr val="000000"/>
                </a:solidFill>
                <a:latin typeface="Verdana" pitchFamily="34" charset="0"/>
              </a:rPr>
              <a:t>ContextInitializer</a:t>
            </a:r>
            <a:r>
              <a:rPr kumimoji="1" lang="it-IT" sz="1200" dirty="0">
                <a:solidFill>
                  <a:srgbClr val="000000"/>
                </a:solidFill>
                <a:latin typeface="Verdana" pitchFamily="34" charset="0"/>
              </a:rPr>
              <a:t> </a:t>
            </a:r>
            <a:r>
              <a:rPr kumimoji="1" lang="it-IT" sz="1200" dirty="0" err="1">
                <a:solidFill>
                  <a:srgbClr val="000000"/>
                </a:solidFill>
                <a:latin typeface="Verdana" pitchFamily="34" charset="0"/>
              </a:rPr>
              <a:t>implements</a:t>
            </a:r>
            <a:r>
              <a:rPr kumimoji="1" lang="it-IT" sz="1200" dirty="0">
                <a:solidFill>
                  <a:srgbClr val="000000"/>
                </a:solidFill>
                <a:latin typeface="Verdana" pitchFamily="34" charset="0"/>
              </a:rPr>
              <a:t> </a:t>
            </a:r>
            <a:r>
              <a:rPr kumimoji="1" lang="it-IT" sz="1200" dirty="0" err="1">
                <a:solidFill>
                  <a:srgbClr val="000000"/>
                </a:solidFill>
                <a:latin typeface="Verdana" pitchFamily="34" charset="0"/>
              </a:rPr>
              <a:t>ServletContextListener</a:t>
            </a:r>
            <a:r>
              <a:rPr kumimoji="1" lang="it-IT" sz="1200" dirty="0">
                <a:solidFill>
                  <a:srgbClr val="000000"/>
                </a:solidFill>
                <a:latin typeface="Verdana" pitchFamily="34" charset="0"/>
              </a:rPr>
              <a:t> {</a:t>
            </a:r>
          </a:p>
          <a:p>
            <a:pPr marL="93663" indent="-93663">
              <a:spcBef>
                <a:spcPct val="20000"/>
              </a:spcBef>
              <a:buClr>
                <a:schemeClr val="hlink"/>
              </a:buClr>
              <a:buSzPct val="65000"/>
              <a:buFont typeface="Monotype Sorts" pitchFamily="2" charset="2"/>
              <a:buNone/>
            </a:pPr>
            <a:endParaRPr kumimoji="1" lang="it-IT" sz="1200" dirty="0">
              <a:solidFill>
                <a:srgbClr val="000000"/>
              </a:solidFill>
              <a:latin typeface="Verdana" pitchFamily="34" charset="0"/>
            </a:endParaRPr>
          </a:p>
          <a:p>
            <a:pPr marL="93663" indent="-93663">
              <a:spcBef>
                <a:spcPct val="20000"/>
              </a:spcBef>
              <a:buClr>
                <a:schemeClr val="hlink"/>
              </a:buClr>
              <a:buSzPct val="65000"/>
              <a:buFont typeface="Monotype Sorts" pitchFamily="2" charset="2"/>
              <a:buNone/>
            </a:pPr>
            <a:r>
              <a:rPr kumimoji="1" lang="it-IT" sz="1200" dirty="0">
                <a:solidFill>
                  <a:srgbClr val="000000"/>
                </a:solidFill>
                <a:latin typeface="Verdana" pitchFamily="34" charset="0"/>
              </a:rPr>
              <a:t>	public </a:t>
            </a:r>
            <a:r>
              <a:rPr kumimoji="1" lang="it-IT" sz="1200" dirty="0" err="1">
                <a:solidFill>
                  <a:srgbClr val="000000"/>
                </a:solidFill>
                <a:latin typeface="Verdana" pitchFamily="34" charset="0"/>
              </a:rPr>
              <a:t>void</a:t>
            </a:r>
            <a:r>
              <a:rPr kumimoji="1" lang="it-IT" sz="1200" dirty="0">
                <a:solidFill>
                  <a:srgbClr val="000000"/>
                </a:solidFill>
                <a:latin typeface="Verdana" pitchFamily="34" charset="0"/>
              </a:rPr>
              <a:t> </a:t>
            </a:r>
            <a:r>
              <a:rPr kumimoji="1" lang="it-IT" sz="1200" dirty="0" err="1">
                <a:solidFill>
                  <a:srgbClr val="000000"/>
                </a:solidFill>
                <a:latin typeface="Verdana" pitchFamily="34" charset="0"/>
              </a:rPr>
              <a:t>contextInitialized</a:t>
            </a:r>
            <a:r>
              <a:rPr kumimoji="1" lang="it-IT" sz="1200" dirty="0">
                <a:solidFill>
                  <a:srgbClr val="000000"/>
                </a:solidFill>
                <a:latin typeface="Verdana" pitchFamily="34" charset="0"/>
              </a:rPr>
              <a:t>(</a:t>
            </a:r>
            <a:r>
              <a:rPr kumimoji="1" lang="it-IT" sz="1200" dirty="0" err="1">
                <a:solidFill>
                  <a:srgbClr val="000000"/>
                </a:solidFill>
                <a:latin typeface="Verdana" pitchFamily="34" charset="0"/>
              </a:rPr>
              <a:t>ServletContextEvent</a:t>
            </a:r>
            <a:r>
              <a:rPr kumimoji="1" lang="it-IT" sz="1200" dirty="0">
                <a:solidFill>
                  <a:srgbClr val="000000"/>
                </a:solidFill>
                <a:latin typeface="Verdana" pitchFamily="34" charset="0"/>
              </a:rPr>
              <a:t> </a:t>
            </a:r>
            <a:r>
              <a:rPr kumimoji="1" lang="it-IT" sz="1200" dirty="0" err="1">
                <a:solidFill>
                  <a:srgbClr val="000000"/>
                </a:solidFill>
                <a:latin typeface="Verdana" pitchFamily="34" charset="0"/>
              </a:rPr>
              <a:t>sce</a:t>
            </a:r>
            <a:r>
              <a:rPr kumimoji="1" lang="it-IT" sz="1200" dirty="0">
                <a:solidFill>
                  <a:srgbClr val="000000"/>
                </a:solidFill>
                <a:latin typeface="Verdana" pitchFamily="34" charset="0"/>
              </a:rPr>
              <a:t>) </a:t>
            </a:r>
            <a:r>
              <a:rPr kumimoji="1" lang="it-IT" sz="1200" dirty="0" smtClean="0">
                <a:solidFill>
                  <a:srgbClr val="000000"/>
                </a:solidFill>
                <a:latin typeface="Verdana" pitchFamily="34" charset="0"/>
              </a:rPr>
              <a:t>{</a:t>
            </a:r>
          </a:p>
          <a:p>
            <a:pPr marL="93663" indent="-93663">
              <a:spcBef>
                <a:spcPct val="20000"/>
              </a:spcBef>
              <a:buClr>
                <a:schemeClr val="hlink"/>
              </a:buClr>
              <a:buSzPct val="65000"/>
              <a:buFont typeface="Monotype Sorts" pitchFamily="2" charset="2"/>
              <a:buNone/>
            </a:pPr>
            <a:r>
              <a:rPr kumimoji="1" lang="it-IT" sz="1200" dirty="0">
                <a:solidFill>
                  <a:srgbClr val="000000"/>
                </a:solidFill>
                <a:latin typeface="Verdana" pitchFamily="34" charset="0"/>
              </a:rPr>
              <a:t> </a:t>
            </a:r>
            <a:r>
              <a:rPr kumimoji="1" lang="it-IT" sz="1200" dirty="0" smtClean="0">
                <a:solidFill>
                  <a:srgbClr val="000000"/>
                </a:solidFill>
                <a:latin typeface="Verdana" pitchFamily="34" charset="0"/>
              </a:rPr>
              <a:t>  //</a:t>
            </a:r>
            <a:r>
              <a:rPr kumimoji="1" lang="it-IT" sz="1200" dirty="0" err="1" smtClean="0">
                <a:solidFill>
                  <a:srgbClr val="000000"/>
                </a:solidFill>
                <a:latin typeface="Verdana" pitchFamily="34" charset="0"/>
              </a:rPr>
              <a:t>initialize</a:t>
            </a:r>
            <a:r>
              <a:rPr kumimoji="1" lang="it-IT" sz="1200" dirty="0" smtClean="0">
                <a:solidFill>
                  <a:srgbClr val="000000"/>
                </a:solidFill>
                <a:latin typeface="Verdana" pitchFamily="34" charset="0"/>
              </a:rPr>
              <a:t> some global (</a:t>
            </a:r>
            <a:r>
              <a:rPr kumimoji="1" lang="it-IT" sz="1200" dirty="0" err="1" smtClean="0">
                <a:solidFill>
                  <a:srgbClr val="000000"/>
                </a:solidFill>
                <a:latin typeface="Verdana" pitchFamily="34" charset="0"/>
              </a:rPr>
              <a:t>context</a:t>
            </a:r>
            <a:r>
              <a:rPr kumimoji="1" lang="it-IT" sz="1200" dirty="0" smtClean="0">
                <a:solidFill>
                  <a:srgbClr val="000000"/>
                </a:solidFill>
                <a:latin typeface="Verdana" pitchFamily="34" charset="0"/>
              </a:rPr>
              <a:t>) </a:t>
            </a:r>
            <a:r>
              <a:rPr kumimoji="1" lang="it-IT" sz="1200" dirty="0" err="1" smtClean="0">
                <a:solidFill>
                  <a:srgbClr val="000000"/>
                </a:solidFill>
                <a:latin typeface="Verdana" pitchFamily="34" charset="0"/>
              </a:rPr>
              <a:t>variable</a:t>
            </a:r>
            <a:r>
              <a:rPr kumimoji="1" lang="it-IT" sz="1200" dirty="0" smtClean="0">
                <a:solidFill>
                  <a:srgbClr val="000000"/>
                </a:solidFill>
                <a:latin typeface="Verdana" pitchFamily="34" charset="0"/>
              </a:rPr>
              <a:t>…</a:t>
            </a:r>
            <a:endParaRPr kumimoji="1" lang="it-IT" sz="1200" dirty="0">
              <a:solidFill>
                <a:srgbClr val="000000"/>
              </a:solidFill>
              <a:latin typeface="Verdana" pitchFamily="34" charset="0"/>
            </a:endParaRPr>
          </a:p>
          <a:p>
            <a:pPr marL="93663" indent="-93663">
              <a:spcBef>
                <a:spcPct val="20000"/>
              </a:spcBef>
              <a:buClr>
                <a:schemeClr val="hlink"/>
              </a:buClr>
              <a:buSzPct val="65000"/>
              <a:buFont typeface="Monotype Sorts" pitchFamily="2" charset="2"/>
              <a:buNone/>
            </a:pPr>
            <a:r>
              <a:rPr kumimoji="1" lang="it-IT" sz="1200" dirty="0" smtClean="0">
                <a:solidFill>
                  <a:srgbClr val="000000"/>
                </a:solidFill>
                <a:latin typeface="Verdana" pitchFamily="34" charset="0"/>
              </a:rPr>
              <a:t>   </a:t>
            </a:r>
            <a:r>
              <a:rPr kumimoji="1" lang="it-IT" sz="1200" dirty="0" err="1" smtClean="0">
                <a:solidFill>
                  <a:srgbClr val="000000"/>
                </a:solidFill>
                <a:latin typeface="Verdana" pitchFamily="34" charset="0"/>
              </a:rPr>
              <a:t>sce.getServletContext</a:t>
            </a:r>
            <a:r>
              <a:rPr kumimoji="1" lang="it-IT" sz="1200" dirty="0">
                <a:solidFill>
                  <a:srgbClr val="000000"/>
                </a:solidFill>
                <a:latin typeface="Verdana" pitchFamily="34" charset="0"/>
              </a:rPr>
              <a:t>().</a:t>
            </a:r>
            <a:r>
              <a:rPr kumimoji="1" lang="it-IT" sz="1200" dirty="0" err="1">
                <a:solidFill>
                  <a:srgbClr val="000000"/>
                </a:solidFill>
                <a:latin typeface="Verdana" pitchFamily="34" charset="0"/>
              </a:rPr>
              <a:t>setAttribute</a:t>
            </a:r>
            <a:r>
              <a:rPr kumimoji="1" lang="it-IT" sz="1200" dirty="0" smtClean="0">
                <a:solidFill>
                  <a:srgbClr val="000000"/>
                </a:solidFill>
                <a:latin typeface="Verdana" pitchFamily="34" charset="0"/>
              </a:rPr>
              <a:t>("</a:t>
            </a:r>
            <a:r>
              <a:rPr kumimoji="1" lang="it-IT" sz="1200" dirty="0" err="1" smtClean="0">
                <a:solidFill>
                  <a:srgbClr val="000000"/>
                </a:solidFill>
                <a:latin typeface="Verdana" pitchFamily="34" charset="0"/>
              </a:rPr>
              <a:t>appID</a:t>
            </a:r>
            <a:r>
              <a:rPr kumimoji="1" lang="it-IT" sz="1200" dirty="0" smtClean="0">
                <a:solidFill>
                  <a:srgbClr val="000000"/>
                </a:solidFill>
                <a:latin typeface="Verdana" pitchFamily="34" charset="0"/>
              </a:rPr>
              <a:t>", 1);</a:t>
            </a:r>
            <a:endParaRPr kumimoji="1" lang="it-IT" sz="1200" dirty="0">
              <a:solidFill>
                <a:srgbClr val="000000"/>
              </a:solidFill>
              <a:latin typeface="Verdana" pitchFamily="34" charset="0"/>
            </a:endParaRPr>
          </a:p>
          <a:p>
            <a:pPr marL="93663" indent="-93663">
              <a:spcBef>
                <a:spcPct val="20000"/>
              </a:spcBef>
              <a:buClr>
                <a:schemeClr val="hlink"/>
              </a:buClr>
              <a:buSzPct val="65000"/>
              <a:buFont typeface="Monotype Sorts" pitchFamily="2" charset="2"/>
              <a:buNone/>
            </a:pPr>
            <a:r>
              <a:rPr kumimoji="1" lang="it-IT" sz="1200" dirty="0">
                <a:solidFill>
                  <a:srgbClr val="000000"/>
                </a:solidFill>
                <a:latin typeface="Verdana" pitchFamily="34" charset="0"/>
              </a:rPr>
              <a:t>	</a:t>
            </a:r>
            <a:r>
              <a:rPr kumimoji="1" lang="it-IT" sz="1200" dirty="0" smtClean="0">
                <a:solidFill>
                  <a:srgbClr val="000000"/>
                </a:solidFill>
                <a:latin typeface="Verdana" pitchFamily="34" charset="0"/>
              </a:rPr>
              <a:t>}</a:t>
            </a:r>
          </a:p>
          <a:p>
            <a:pPr marL="93663" indent="-93663">
              <a:spcBef>
                <a:spcPct val="20000"/>
              </a:spcBef>
              <a:buClr>
                <a:schemeClr val="hlink"/>
              </a:buClr>
              <a:buSzPct val="65000"/>
              <a:buFont typeface="Monotype Sorts" pitchFamily="2" charset="2"/>
              <a:buNone/>
            </a:pPr>
            <a:endParaRPr kumimoji="1" lang="it-IT" sz="1200" dirty="0">
              <a:solidFill>
                <a:srgbClr val="000000"/>
              </a:solidFill>
              <a:latin typeface="Verdana" pitchFamily="34" charset="0"/>
            </a:endParaRPr>
          </a:p>
          <a:p>
            <a:pPr marL="93663" indent="-93663">
              <a:spcBef>
                <a:spcPct val="20000"/>
              </a:spcBef>
              <a:buClr>
                <a:schemeClr val="hlink"/>
              </a:buClr>
              <a:buSzPct val="65000"/>
              <a:buFont typeface="Monotype Sorts" pitchFamily="2" charset="2"/>
              <a:buNone/>
            </a:pPr>
            <a:r>
              <a:rPr kumimoji="1" lang="it-IT" sz="1200" dirty="0">
                <a:solidFill>
                  <a:srgbClr val="000000"/>
                </a:solidFill>
                <a:latin typeface="Verdana" pitchFamily="34" charset="0"/>
              </a:rPr>
              <a:t>  public </a:t>
            </a:r>
            <a:r>
              <a:rPr kumimoji="1" lang="it-IT" sz="1200" dirty="0" err="1">
                <a:solidFill>
                  <a:srgbClr val="000000"/>
                </a:solidFill>
                <a:latin typeface="Verdana" pitchFamily="34" charset="0"/>
              </a:rPr>
              <a:t>void</a:t>
            </a:r>
            <a:r>
              <a:rPr kumimoji="1" lang="it-IT" sz="1200" dirty="0">
                <a:solidFill>
                  <a:srgbClr val="000000"/>
                </a:solidFill>
                <a:latin typeface="Verdana" pitchFamily="34" charset="0"/>
              </a:rPr>
              <a:t> </a:t>
            </a:r>
            <a:r>
              <a:rPr kumimoji="1" lang="it-IT" sz="1200" dirty="0" err="1">
                <a:solidFill>
                  <a:srgbClr val="000000"/>
                </a:solidFill>
                <a:latin typeface="Verdana" pitchFamily="34" charset="0"/>
              </a:rPr>
              <a:t>contextDestroyed</a:t>
            </a:r>
            <a:r>
              <a:rPr kumimoji="1" lang="it-IT" sz="1200" dirty="0">
                <a:solidFill>
                  <a:srgbClr val="000000"/>
                </a:solidFill>
                <a:latin typeface="Verdana" pitchFamily="34" charset="0"/>
              </a:rPr>
              <a:t>(</a:t>
            </a:r>
            <a:r>
              <a:rPr kumimoji="1" lang="it-IT" sz="1200" dirty="0" err="1">
                <a:solidFill>
                  <a:srgbClr val="000000"/>
                </a:solidFill>
                <a:latin typeface="Verdana" pitchFamily="34" charset="0"/>
              </a:rPr>
              <a:t>ServletContextEvent</a:t>
            </a:r>
            <a:r>
              <a:rPr kumimoji="1" lang="it-IT" sz="1200" dirty="0">
                <a:solidFill>
                  <a:srgbClr val="000000"/>
                </a:solidFill>
                <a:latin typeface="Verdana" pitchFamily="34" charset="0"/>
              </a:rPr>
              <a:t> </a:t>
            </a:r>
            <a:r>
              <a:rPr kumimoji="1" lang="it-IT" sz="1200" dirty="0" err="1">
                <a:solidFill>
                  <a:srgbClr val="000000"/>
                </a:solidFill>
                <a:latin typeface="Verdana" pitchFamily="34" charset="0"/>
              </a:rPr>
              <a:t>sce</a:t>
            </a:r>
            <a:r>
              <a:rPr kumimoji="1" lang="it-IT" sz="1200" dirty="0">
                <a:solidFill>
                  <a:srgbClr val="000000"/>
                </a:solidFill>
                <a:latin typeface="Verdana" pitchFamily="34" charset="0"/>
              </a:rPr>
              <a:t>) </a:t>
            </a:r>
            <a:r>
              <a:rPr kumimoji="1" lang="it-IT" sz="1200" dirty="0" smtClean="0">
                <a:solidFill>
                  <a:srgbClr val="000000"/>
                </a:solidFill>
                <a:latin typeface="Verdana" pitchFamily="34" charset="0"/>
              </a:rPr>
              <a:t>{</a:t>
            </a:r>
          </a:p>
          <a:p>
            <a:pPr marL="93663" indent="-93663">
              <a:spcBef>
                <a:spcPct val="20000"/>
              </a:spcBef>
              <a:buClr>
                <a:schemeClr val="hlink"/>
              </a:buClr>
              <a:buSzPct val="65000"/>
              <a:buFont typeface="Monotype Sorts" pitchFamily="2" charset="2"/>
              <a:buNone/>
            </a:pPr>
            <a:endParaRPr kumimoji="1" lang="it-IT" sz="1200" dirty="0">
              <a:solidFill>
                <a:srgbClr val="000000"/>
              </a:solidFill>
              <a:latin typeface="Verdana" pitchFamily="34" charset="0"/>
            </a:endParaRPr>
          </a:p>
          <a:p>
            <a:pPr marL="93663" indent="-93663">
              <a:spcBef>
                <a:spcPct val="20000"/>
              </a:spcBef>
              <a:buClr>
                <a:schemeClr val="hlink"/>
              </a:buClr>
              <a:buSzPct val="65000"/>
              <a:buFont typeface="Monotype Sorts" pitchFamily="2" charset="2"/>
              <a:buNone/>
            </a:pPr>
            <a:r>
              <a:rPr kumimoji="1" lang="it-IT" sz="1200" dirty="0">
                <a:solidFill>
                  <a:srgbClr val="000000"/>
                </a:solidFill>
                <a:latin typeface="Verdana" pitchFamily="34" charset="0"/>
              </a:rPr>
              <a:t>	}</a:t>
            </a:r>
          </a:p>
          <a:p>
            <a:pPr marL="93663" indent="-93663">
              <a:spcBef>
                <a:spcPct val="20000"/>
              </a:spcBef>
              <a:buClr>
                <a:schemeClr val="hlink"/>
              </a:buClr>
              <a:buSzPct val="65000"/>
              <a:buFont typeface="Monotype Sorts" pitchFamily="2" charset="2"/>
              <a:buNone/>
            </a:pPr>
            <a:r>
              <a:rPr kumimoji="1" lang="it-IT" sz="1200" dirty="0">
                <a:solidFill>
                  <a:srgbClr val="000000"/>
                </a:solidFill>
                <a:latin typeface="Verdana" pitchFamily="34" charset="0"/>
              </a:rPr>
              <a:t>}</a:t>
            </a:r>
          </a:p>
        </p:txBody>
      </p:sp>
      <p:sp>
        <p:nvSpPr>
          <p:cNvPr id="11270" name="Rectangle 6"/>
          <p:cNvSpPr>
            <a:spLocks noChangeArrowheads="1"/>
          </p:cNvSpPr>
          <p:nvPr/>
        </p:nvSpPr>
        <p:spPr bwMode="auto">
          <a:xfrm>
            <a:off x="350837" y="5229226"/>
            <a:ext cx="5069946" cy="1152525"/>
          </a:xfrm>
          <a:prstGeom prst="rect">
            <a:avLst/>
          </a:prstGeom>
          <a:solidFill>
            <a:srgbClr val="EBFFFF"/>
          </a:solidFill>
          <a:ln w="12700">
            <a:solidFill>
              <a:schemeClr val="tx1"/>
            </a:solidFill>
            <a:miter lim="800000"/>
            <a:headEnd/>
            <a:tailEnd/>
          </a:ln>
        </p:spPr>
        <p:txBody>
          <a:bodyPr lIns="92075" tIns="46038" rIns="92075" bIns="46038"/>
          <a:lstStyle/>
          <a:p>
            <a:pPr marL="93663" indent="-93663">
              <a:spcBef>
                <a:spcPct val="20000"/>
              </a:spcBef>
              <a:buClr>
                <a:schemeClr val="hlink"/>
              </a:buClr>
              <a:buSzPct val="65000"/>
              <a:buFont typeface="Monotype Sorts" pitchFamily="2" charset="2"/>
              <a:buNone/>
            </a:pPr>
            <a:r>
              <a:rPr kumimoji="1" lang="it-IT" sz="1200">
                <a:solidFill>
                  <a:srgbClr val="000000"/>
                </a:solidFill>
                <a:latin typeface="Verdana" pitchFamily="34" charset="0"/>
              </a:rPr>
              <a:t>&lt;listener&gt;</a:t>
            </a:r>
          </a:p>
          <a:p>
            <a:pPr marL="93663" indent="-93663">
              <a:spcBef>
                <a:spcPct val="20000"/>
              </a:spcBef>
              <a:buClr>
                <a:schemeClr val="hlink"/>
              </a:buClr>
              <a:buSzPct val="65000"/>
              <a:buFont typeface="Monotype Sorts" pitchFamily="2" charset="2"/>
              <a:buNone/>
            </a:pPr>
            <a:r>
              <a:rPr kumimoji="1" lang="it-IT" sz="1200">
                <a:solidFill>
                  <a:srgbClr val="000000"/>
                </a:solidFill>
                <a:latin typeface="Verdana" pitchFamily="34" charset="0"/>
              </a:rPr>
              <a:t>	&lt;listener-class&gt;</a:t>
            </a:r>
          </a:p>
          <a:p>
            <a:pPr marL="93663" indent="-93663">
              <a:spcBef>
                <a:spcPct val="20000"/>
              </a:spcBef>
              <a:buClr>
                <a:schemeClr val="hlink"/>
              </a:buClr>
              <a:buSzPct val="65000"/>
              <a:buFont typeface="Monotype Sorts" pitchFamily="2" charset="2"/>
              <a:buNone/>
            </a:pPr>
            <a:r>
              <a:rPr kumimoji="1" lang="it-IT" sz="1200">
                <a:solidFill>
                  <a:srgbClr val="000000"/>
                </a:solidFill>
                <a:latin typeface="Verdana" pitchFamily="34" charset="0"/>
              </a:rPr>
              <a:t>	  it.univaq.f4i.iw.examples.ContextInitializer</a:t>
            </a:r>
          </a:p>
          <a:p>
            <a:pPr marL="93663" indent="-93663">
              <a:spcBef>
                <a:spcPct val="20000"/>
              </a:spcBef>
              <a:buClr>
                <a:schemeClr val="hlink"/>
              </a:buClr>
              <a:buSzPct val="65000"/>
              <a:buFont typeface="Monotype Sorts" pitchFamily="2" charset="2"/>
              <a:buNone/>
            </a:pPr>
            <a:r>
              <a:rPr kumimoji="1" lang="it-IT" sz="1200">
                <a:solidFill>
                  <a:srgbClr val="000000"/>
                </a:solidFill>
                <a:latin typeface="Verdana" pitchFamily="34" charset="0"/>
              </a:rPr>
              <a:t>	&lt;/listener-class&gt;</a:t>
            </a:r>
          </a:p>
          <a:p>
            <a:pPr marL="93663" indent="-93663">
              <a:spcBef>
                <a:spcPct val="20000"/>
              </a:spcBef>
              <a:buClr>
                <a:schemeClr val="hlink"/>
              </a:buClr>
              <a:buSzPct val="65000"/>
              <a:buFont typeface="Monotype Sorts" pitchFamily="2" charset="2"/>
              <a:buNone/>
            </a:pPr>
            <a:r>
              <a:rPr kumimoji="1" lang="it-IT" sz="1200">
                <a:solidFill>
                  <a:srgbClr val="000000"/>
                </a:solidFill>
                <a:latin typeface="Verdana" pitchFamily="34" charset="0"/>
              </a:rPr>
              <a:t>&lt;/listener&gt;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olo 6"/>
          <p:cNvSpPr>
            <a:spLocks noGrp="1"/>
          </p:cNvSpPr>
          <p:nvPr>
            <p:ph type="title"/>
          </p:nvPr>
        </p:nvSpPr>
        <p:spPr/>
        <p:txBody>
          <a:bodyPr/>
          <a:lstStyle/>
          <a:p>
            <a:r>
              <a:rPr lang="it-IT" altLang="it-IT" dirty="0" err="1" smtClean="0"/>
              <a:t>Filter</a:t>
            </a:r>
            <a:endParaRPr lang="it-IT" altLang="it-IT" dirty="0" smtClean="0"/>
          </a:p>
        </p:txBody>
      </p:sp>
      <p:sp>
        <p:nvSpPr>
          <p:cNvPr id="39939" name="Segnaposto contenuto 2"/>
          <p:cNvSpPr>
            <a:spLocks noGrp="1"/>
          </p:cNvSpPr>
          <p:nvPr>
            <p:ph idx="1"/>
          </p:nvPr>
        </p:nvSpPr>
        <p:spPr/>
        <p:txBody>
          <a:bodyPr>
            <a:normAutofit fontScale="85000" lnSpcReduction="10000"/>
          </a:bodyPr>
          <a:lstStyle/>
          <a:p>
            <a:pPr>
              <a:defRPr/>
            </a:pPr>
            <a:r>
              <a:rPr lang="it-IT" dirty="0" smtClean="0"/>
              <a:t>A </a:t>
            </a:r>
            <a:r>
              <a:rPr lang="it-IT" i="1" dirty="0" err="1" smtClean="0"/>
              <a:t>filter</a:t>
            </a:r>
            <a:r>
              <a:rPr lang="it-IT" dirty="0" smtClean="0"/>
              <a:t> can be </a:t>
            </a:r>
            <a:r>
              <a:rPr lang="it-IT" dirty="0" err="1" smtClean="0"/>
              <a:t>used</a:t>
            </a:r>
            <a:r>
              <a:rPr lang="it-IT" dirty="0" smtClean="0"/>
              <a:t> to </a:t>
            </a:r>
            <a:r>
              <a:rPr lang="it-IT" b="1" dirty="0" err="1" smtClean="0"/>
              <a:t>modify</a:t>
            </a:r>
            <a:r>
              <a:rPr lang="it-IT" b="1" dirty="0" smtClean="0"/>
              <a:t> «on the </a:t>
            </a:r>
            <a:r>
              <a:rPr lang="it-IT" b="1" dirty="0" err="1" smtClean="0"/>
              <a:t>fly</a:t>
            </a:r>
            <a:r>
              <a:rPr lang="it-IT" b="1" dirty="0" smtClean="0"/>
              <a:t>» the input </a:t>
            </a:r>
            <a:r>
              <a:rPr lang="it-IT" dirty="0" smtClean="0"/>
              <a:t>(</a:t>
            </a:r>
            <a:r>
              <a:rPr lang="en-US" i="1" dirty="0" err="1" smtClean="0"/>
              <a:t>HTTPServletRequest</a:t>
            </a:r>
            <a:r>
              <a:rPr lang="it-IT" dirty="0" smtClean="0"/>
              <a:t>) </a:t>
            </a:r>
            <a:r>
              <a:rPr lang="it-IT" b="1" dirty="0" smtClean="0"/>
              <a:t>and output </a:t>
            </a:r>
            <a:r>
              <a:rPr lang="it-IT" dirty="0" smtClean="0"/>
              <a:t>(</a:t>
            </a:r>
            <a:r>
              <a:rPr lang="it-IT" i="1" dirty="0" err="1" smtClean="0"/>
              <a:t>HTTPServletResponse</a:t>
            </a:r>
            <a:r>
              <a:rPr lang="it-IT" dirty="0" smtClean="0"/>
              <a:t>) data of a </a:t>
            </a:r>
            <a:r>
              <a:rPr lang="it-IT" dirty="0" err="1" smtClean="0"/>
              <a:t>servlet</a:t>
            </a:r>
            <a:r>
              <a:rPr lang="it-IT" dirty="0" smtClean="0"/>
              <a:t>.</a:t>
            </a:r>
          </a:p>
          <a:p>
            <a:r>
              <a:rPr lang="en-US" dirty="0"/>
              <a:t>Objects that implement the </a:t>
            </a:r>
            <a:r>
              <a:rPr lang="en-US" b="1" dirty="0" smtClean="0"/>
              <a:t>Filter </a:t>
            </a:r>
            <a:r>
              <a:rPr lang="en-US" dirty="0"/>
              <a:t>interface </a:t>
            </a:r>
            <a:r>
              <a:rPr lang="en-US" dirty="0" smtClean="0"/>
              <a:t>can </a:t>
            </a:r>
            <a:r>
              <a:rPr lang="en-US" dirty="0"/>
              <a:t>be declared in the deployment descriptor (web.xml) as web application listeners</a:t>
            </a:r>
            <a:r>
              <a:rPr lang="en-US" dirty="0" smtClean="0"/>
              <a:t>.</a:t>
            </a:r>
          </a:p>
          <a:p>
            <a:r>
              <a:rPr lang="en-US" dirty="0"/>
              <a:t>The two methods </a:t>
            </a:r>
            <a:r>
              <a:rPr lang="en-US" b="1" dirty="0" err="1"/>
              <a:t>init</a:t>
            </a:r>
            <a:r>
              <a:rPr lang="en-US" b="1" dirty="0"/>
              <a:t> </a:t>
            </a:r>
            <a:r>
              <a:rPr lang="en-US" dirty="0"/>
              <a:t>and </a:t>
            </a:r>
            <a:r>
              <a:rPr lang="en-US" b="1" dirty="0"/>
              <a:t>destroy </a:t>
            </a:r>
            <a:r>
              <a:rPr lang="en-US" dirty="0"/>
              <a:t>of these objects are called, respectively, when the web application starts and stops. </a:t>
            </a:r>
          </a:p>
          <a:p>
            <a:pPr>
              <a:defRPr/>
            </a:pPr>
            <a:r>
              <a:rPr lang="it-IT" dirty="0"/>
              <a:t>The </a:t>
            </a:r>
            <a:r>
              <a:rPr lang="it-IT" b="1" dirty="0" err="1"/>
              <a:t>doFilter</a:t>
            </a:r>
            <a:r>
              <a:rPr lang="it-IT" b="1" dirty="0"/>
              <a:t> </a:t>
            </a:r>
            <a:r>
              <a:rPr lang="it-IT" dirty="0" err="1"/>
              <a:t>method</a:t>
            </a:r>
            <a:r>
              <a:rPr lang="it-IT" dirty="0"/>
              <a:t> </a:t>
            </a:r>
            <a:r>
              <a:rPr lang="it-IT" dirty="0" err="1"/>
              <a:t>is</a:t>
            </a:r>
            <a:r>
              <a:rPr lang="it-IT" dirty="0"/>
              <a:t> </a:t>
            </a:r>
            <a:r>
              <a:rPr lang="it-IT" dirty="0" err="1"/>
              <a:t>invoked</a:t>
            </a:r>
            <a:r>
              <a:rPr lang="it-IT" dirty="0"/>
              <a:t> </a:t>
            </a:r>
            <a:r>
              <a:rPr lang="it-IT" b="1" dirty="0"/>
              <a:t>for </a:t>
            </a:r>
            <a:r>
              <a:rPr lang="it-IT" b="1" dirty="0" err="1"/>
              <a:t>each</a:t>
            </a:r>
            <a:r>
              <a:rPr lang="it-IT" b="1" dirty="0"/>
              <a:t> </a:t>
            </a:r>
            <a:r>
              <a:rPr lang="it-IT" b="1" dirty="0" err="1"/>
              <a:t>request</a:t>
            </a:r>
            <a:r>
              <a:rPr lang="it-IT" b="1" dirty="0"/>
              <a:t> </a:t>
            </a:r>
            <a:r>
              <a:rPr lang="it-IT" dirty="0"/>
              <a:t>to the </a:t>
            </a:r>
            <a:r>
              <a:rPr lang="it-IT" dirty="0" err="1"/>
              <a:t>servlets</a:t>
            </a:r>
            <a:r>
              <a:rPr lang="it-IT" dirty="0"/>
              <a:t> the </a:t>
            </a:r>
            <a:r>
              <a:rPr lang="it-IT" dirty="0" err="1"/>
              <a:t>filter</a:t>
            </a:r>
            <a:r>
              <a:rPr lang="it-IT" dirty="0"/>
              <a:t> </a:t>
            </a:r>
            <a:r>
              <a:rPr lang="it-IT" dirty="0" err="1"/>
              <a:t>is</a:t>
            </a:r>
            <a:r>
              <a:rPr lang="it-IT" dirty="0"/>
              <a:t> </a:t>
            </a:r>
            <a:r>
              <a:rPr lang="it-IT" dirty="0" err="1"/>
              <a:t>configured</a:t>
            </a:r>
            <a:r>
              <a:rPr lang="it-IT" dirty="0"/>
              <a:t> for, and </a:t>
            </a:r>
            <a:r>
              <a:rPr lang="it-IT" dirty="0" err="1"/>
              <a:t>receives</a:t>
            </a:r>
            <a:r>
              <a:rPr lang="it-IT" dirty="0"/>
              <a:t> the </a:t>
            </a:r>
            <a:r>
              <a:rPr lang="it-IT" dirty="0" err="1"/>
              <a:t>request</a:t>
            </a:r>
            <a:r>
              <a:rPr lang="it-IT" dirty="0"/>
              <a:t> and </a:t>
            </a:r>
            <a:r>
              <a:rPr lang="it-IT" dirty="0" err="1"/>
              <a:t>resposne</a:t>
            </a:r>
            <a:r>
              <a:rPr lang="it-IT" dirty="0"/>
              <a:t> </a:t>
            </a:r>
            <a:r>
              <a:rPr lang="it-IT" dirty="0" err="1"/>
              <a:t>objects</a:t>
            </a:r>
            <a:r>
              <a:rPr lang="it-IT" dirty="0"/>
              <a:t> and a </a:t>
            </a:r>
            <a:r>
              <a:rPr lang="it-IT" i="1" dirty="0" err="1"/>
              <a:t>FilterChain</a:t>
            </a:r>
            <a:r>
              <a:rPr lang="it-IT" dirty="0"/>
              <a:t>.</a:t>
            </a:r>
          </a:p>
          <a:p>
            <a:pPr lvl="1">
              <a:defRPr/>
            </a:pPr>
            <a:r>
              <a:rPr lang="it-IT" dirty="0" err="1"/>
              <a:t>Filters</a:t>
            </a:r>
            <a:r>
              <a:rPr lang="it-IT" dirty="0"/>
              <a:t> can </a:t>
            </a:r>
            <a:r>
              <a:rPr lang="it-IT" b="1" dirty="0" err="1"/>
              <a:t>change</a:t>
            </a:r>
            <a:r>
              <a:rPr lang="it-IT" b="1" dirty="0"/>
              <a:t> the  </a:t>
            </a:r>
            <a:r>
              <a:rPr lang="it-IT" b="1" dirty="0" err="1"/>
              <a:t>request</a:t>
            </a:r>
            <a:r>
              <a:rPr lang="it-IT" b="1" dirty="0"/>
              <a:t>/</a:t>
            </a:r>
            <a:r>
              <a:rPr lang="it-IT" b="1" dirty="0" err="1"/>
              <a:t>response</a:t>
            </a:r>
            <a:r>
              <a:rPr lang="it-IT" b="1" dirty="0"/>
              <a:t> </a:t>
            </a:r>
            <a:r>
              <a:rPr lang="it-IT" b="1" dirty="0" err="1"/>
              <a:t>objects</a:t>
            </a:r>
            <a:r>
              <a:rPr lang="it-IT" b="1" dirty="0"/>
              <a:t> </a:t>
            </a:r>
            <a:r>
              <a:rPr lang="it-IT" dirty="0"/>
              <a:t>with custom </a:t>
            </a:r>
            <a:r>
              <a:rPr lang="it-IT" dirty="0" err="1"/>
              <a:t>implementations</a:t>
            </a:r>
            <a:r>
              <a:rPr lang="it-IT" dirty="0"/>
              <a:t> to control the </a:t>
            </a:r>
            <a:r>
              <a:rPr lang="it-IT" dirty="0" err="1"/>
              <a:t>servelt</a:t>
            </a:r>
            <a:r>
              <a:rPr lang="it-IT" dirty="0"/>
              <a:t> input/</a:t>
            </a:r>
            <a:r>
              <a:rPr lang="it-IT" dirty="0" err="1"/>
              <a:t>ouutput</a:t>
            </a:r>
            <a:r>
              <a:rPr lang="it-IT" dirty="0"/>
              <a:t>.</a:t>
            </a:r>
          </a:p>
          <a:p>
            <a:pPr lvl="1">
              <a:defRPr/>
            </a:pPr>
            <a:r>
              <a:rPr lang="it-IT" dirty="0" err="1" smtClean="0"/>
              <a:t>Filters</a:t>
            </a:r>
            <a:r>
              <a:rPr lang="it-IT" dirty="0" smtClean="0"/>
              <a:t> must call the</a:t>
            </a:r>
            <a:r>
              <a:rPr lang="it-IT" b="1" dirty="0" smtClean="0"/>
              <a:t> </a:t>
            </a:r>
            <a:r>
              <a:rPr lang="it-IT" b="1" dirty="0" err="1"/>
              <a:t>doFilter</a:t>
            </a:r>
            <a:r>
              <a:rPr lang="it-IT" b="1" dirty="0"/>
              <a:t> </a:t>
            </a:r>
            <a:r>
              <a:rPr lang="it-IT" b="1" dirty="0" err="1" smtClean="0"/>
              <a:t>method</a:t>
            </a:r>
            <a:r>
              <a:rPr lang="it-IT" dirty="0" smtClean="0"/>
              <a:t> of the </a:t>
            </a:r>
            <a:r>
              <a:rPr lang="it-IT" dirty="0" err="1" smtClean="0"/>
              <a:t>FilterChain</a:t>
            </a:r>
            <a:r>
              <a:rPr lang="it-IT" dirty="0" smtClean="0"/>
              <a:t>.</a:t>
            </a:r>
            <a:endParaRPr lang="it-IT" dirty="0"/>
          </a:p>
        </p:txBody>
      </p:sp>
      <p:sp>
        <p:nvSpPr>
          <p:cNvPr id="4" name="Segnaposto piè di pagina 3"/>
          <p:cNvSpPr>
            <a:spLocks noGrp="1"/>
          </p:cNvSpPr>
          <p:nvPr>
            <p:ph type="ftr" sz="quarter" idx="12"/>
          </p:nvPr>
        </p:nvSpPr>
        <p:spPr/>
        <p:txBody>
          <a:bodyPr/>
          <a:lstStyle/>
          <a:p>
            <a:pPr>
              <a:defRPr/>
            </a:pPr>
            <a:r>
              <a:rPr lang="it-IT" smtClean="0"/>
              <a:t>Java Servlets</a:t>
            </a:r>
            <a:endParaRPr lang="it-IT"/>
          </a:p>
        </p:txBody>
      </p:sp>
    </p:spTree>
    <p:extLst>
      <p:ext uri="{BB962C8B-B14F-4D97-AF65-F5344CB8AC3E}">
        <p14:creationId xmlns:p14="http://schemas.microsoft.com/office/powerpoint/2010/main" val="26466543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olo 1"/>
          <p:cNvSpPr>
            <a:spLocks noGrp="1"/>
          </p:cNvSpPr>
          <p:nvPr>
            <p:ph type="title"/>
          </p:nvPr>
        </p:nvSpPr>
        <p:spPr/>
        <p:txBody>
          <a:bodyPr/>
          <a:lstStyle/>
          <a:p>
            <a:r>
              <a:rPr lang="it-IT" altLang="it-IT" dirty="0" err="1" smtClean="0"/>
              <a:t>Filter</a:t>
            </a:r>
            <a:r>
              <a:rPr lang="it-IT" altLang="it-IT" dirty="0" smtClean="0"/>
              <a:t/>
            </a:r>
            <a:br>
              <a:rPr lang="it-IT" altLang="it-IT" dirty="0" smtClean="0"/>
            </a:br>
            <a:r>
              <a:rPr lang="it-IT" altLang="it-IT" sz="2000" dirty="0" err="1" smtClean="0"/>
              <a:t>Example</a:t>
            </a:r>
            <a:endParaRPr lang="it-IT" altLang="it-IT" sz="2000" dirty="0"/>
          </a:p>
        </p:txBody>
      </p:sp>
      <p:sp>
        <p:nvSpPr>
          <p:cNvPr id="3" name="Segnaposto contenuto 2"/>
          <p:cNvSpPr>
            <a:spLocks noGrp="1"/>
          </p:cNvSpPr>
          <p:nvPr>
            <p:ph idx="1"/>
          </p:nvPr>
        </p:nvSpPr>
        <p:spPr>
          <a:xfrm>
            <a:off x="5457825" y="1557338"/>
            <a:ext cx="3887788" cy="4953000"/>
          </a:xfrm>
        </p:spPr>
        <p:txBody>
          <a:bodyPr>
            <a:normAutofit fontScale="92500"/>
          </a:bodyPr>
          <a:lstStyle/>
          <a:p>
            <a:pPr>
              <a:defRPr/>
            </a:pPr>
            <a:r>
              <a:rPr lang="it-IT" dirty="0" err="1" smtClean="0"/>
              <a:t>This</a:t>
            </a:r>
            <a:r>
              <a:rPr lang="it-IT" dirty="0" smtClean="0"/>
              <a:t> </a:t>
            </a:r>
            <a:r>
              <a:rPr lang="it-IT" dirty="0" err="1" smtClean="0"/>
              <a:t>filters</a:t>
            </a:r>
            <a:r>
              <a:rPr lang="it-IT" dirty="0" smtClean="0"/>
              <a:t> </a:t>
            </a:r>
            <a:r>
              <a:rPr lang="it-IT" dirty="0" err="1" smtClean="0"/>
              <a:t>does</a:t>
            </a:r>
            <a:r>
              <a:rPr lang="it-IT" dirty="0" smtClean="0"/>
              <a:t> </a:t>
            </a:r>
            <a:r>
              <a:rPr lang="it-IT" dirty="0" err="1" smtClean="0"/>
              <a:t>nothing</a:t>
            </a:r>
            <a:r>
              <a:rPr lang="it-IT" dirty="0" smtClean="0"/>
              <a:t>: </a:t>
            </a:r>
            <a:r>
              <a:rPr lang="it-IT" dirty="0" err="1" smtClean="0"/>
              <a:t>it</a:t>
            </a:r>
            <a:r>
              <a:rPr lang="it-IT" dirty="0" smtClean="0"/>
              <a:t> </a:t>
            </a:r>
            <a:r>
              <a:rPr lang="it-IT" dirty="0" err="1" smtClean="0"/>
              <a:t>simply</a:t>
            </a:r>
            <a:r>
              <a:rPr lang="it-IT" dirty="0" smtClean="0"/>
              <a:t> </a:t>
            </a:r>
            <a:r>
              <a:rPr lang="it-IT" dirty="0" err="1" smtClean="0"/>
              <a:t>calls</a:t>
            </a:r>
            <a:r>
              <a:rPr lang="it-IT" dirty="0" smtClean="0"/>
              <a:t> the </a:t>
            </a:r>
            <a:r>
              <a:rPr lang="it-IT" i="1" dirty="0" err="1" smtClean="0"/>
              <a:t>doFilter</a:t>
            </a:r>
            <a:r>
              <a:rPr lang="it-IT" dirty="0" smtClean="0"/>
              <a:t>  </a:t>
            </a:r>
            <a:r>
              <a:rPr lang="it-IT" dirty="0" err="1" smtClean="0"/>
              <a:t>method</a:t>
            </a:r>
            <a:r>
              <a:rPr lang="it-IT" dirty="0" smtClean="0"/>
              <a:t> on the </a:t>
            </a:r>
            <a:r>
              <a:rPr lang="it-IT" i="1" dirty="0" err="1" smtClean="0"/>
              <a:t>FilterChain</a:t>
            </a:r>
            <a:r>
              <a:rPr lang="it-IT" dirty="0" smtClean="0"/>
              <a:t>.</a:t>
            </a:r>
          </a:p>
          <a:p>
            <a:r>
              <a:rPr lang="en-US" dirty="0"/>
              <a:t>To activate the </a:t>
            </a:r>
            <a:r>
              <a:rPr lang="en-US" dirty="0" smtClean="0"/>
              <a:t>filter, </a:t>
            </a:r>
            <a:r>
              <a:rPr lang="en-US" dirty="0"/>
              <a:t>we simply </a:t>
            </a:r>
            <a:r>
              <a:rPr lang="en-US" b="1" dirty="0"/>
              <a:t>add the snippet below, which specifies the </a:t>
            </a:r>
            <a:r>
              <a:rPr lang="en-US" b="1" dirty="0" smtClean="0"/>
              <a:t>filter class name and the associated </a:t>
            </a:r>
            <a:r>
              <a:rPr lang="en-US" b="1" dirty="0" err="1" smtClean="0"/>
              <a:t>url</a:t>
            </a:r>
            <a:r>
              <a:rPr lang="en-US" b="1" dirty="0" smtClean="0"/>
              <a:t> patterns,</a:t>
            </a:r>
            <a:r>
              <a:rPr lang="en-US" dirty="0" smtClean="0"/>
              <a:t> </a:t>
            </a:r>
            <a:r>
              <a:rPr lang="en-US" dirty="0"/>
              <a:t>to the web.xml. </a:t>
            </a:r>
          </a:p>
        </p:txBody>
      </p:sp>
      <p:sp>
        <p:nvSpPr>
          <p:cNvPr id="4" name="Segnaposto piè di pagina 3"/>
          <p:cNvSpPr>
            <a:spLocks noGrp="1"/>
          </p:cNvSpPr>
          <p:nvPr>
            <p:ph type="ftr" sz="quarter" idx="12"/>
          </p:nvPr>
        </p:nvSpPr>
        <p:spPr/>
        <p:txBody>
          <a:bodyPr/>
          <a:lstStyle/>
          <a:p>
            <a:pPr>
              <a:defRPr/>
            </a:pPr>
            <a:r>
              <a:rPr lang="it-IT" smtClean="0"/>
              <a:t>Java Servlets</a:t>
            </a:r>
            <a:endParaRPr lang="it-IT"/>
          </a:p>
        </p:txBody>
      </p:sp>
      <p:sp>
        <p:nvSpPr>
          <p:cNvPr id="40965" name="Rectangle 6"/>
          <p:cNvSpPr>
            <a:spLocks noChangeArrowheads="1"/>
          </p:cNvSpPr>
          <p:nvPr/>
        </p:nvSpPr>
        <p:spPr bwMode="auto">
          <a:xfrm>
            <a:off x="704850" y="1557338"/>
            <a:ext cx="4679950" cy="2807765"/>
          </a:xfrm>
          <a:prstGeom prst="rect">
            <a:avLst/>
          </a:prstGeom>
          <a:solidFill>
            <a:srgbClr val="EBFFFF"/>
          </a:solidFill>
          <a:ln w="12700">
            <a:solidFill>
              <a:schemeClr val="tx1"/>
            </a:solidFill>
            <a:miter lim="800000"/>
            <a:headEnd/>
            <a:tailEnd/>
          </a:ln>
        </p:spPr>
        <p:txBody>
          <a:bodyPr lIns="92075" tIns="46038" rIns="92075" bIns="46038"/>
          <a:lstStyle>
            <a:lvl1pPr marL="93663" indent="-93663">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pPr>
              <a:spcBef>
                <a:spcPct val="20000"/>
              </a:spcBef>
              <a:buClr>
                <a:schemeClr val="hlink"/>
              </a:buClr>
              <a:buSzPct val="65000"/>
              <a:buFont typeface="Monotype Sorts" pitchFamily="2" charset="2"/>
              <a:buNone/>
            </a:pPr>
            <a:r>
              <a:rPr kumimoji="1" lang="it-IT" altLang="it-IT" sz="1200" dirty="0">
                <a:solidFill>
                  <a:srgbClr val="000000"/>
                </a:solidFill>
                <a:latin typeface="Verdana" panose="020B0604030504040204" pitchFamily="34" charset="0"/>
              </a:rPr>
              <a:t>public </a:t>
            </a:r>
            <a:r>
              <a:rPr kumimoji="1" lang="it-IT" altLang="it-IT" sz="1200" dirty="0" err="1">
                <a:solidFill>
                  <a:srgbClr val="000000"/>
                </a:solidFill>
                <a:latin typeface="Verdana" panose="020B0604030504040204" pitchFamily="34" charset="0"/>
              </a:rPr>
              <a:t>class</a:t>
            </a:r>
            <a:r>
              <a:rPr kumimoji="1" lang="it-IT" altLang="it-IT" sz="1200" dirty="0">
                <a:solidFill>
                  <a:srgbClr val="000000"/>
                </a:solidFill>
                <a:latin typeface="Verdana" panose="020B0604030504040204" pitchFamily="34" charset="0"/>
              </a:rPr>
              <a:t> </a:t>
            </a:r>
            <a:r>
              <a:rPr kumimoji="1" lang="it-IT" altLang="it-IT" sz="1200" dirty="0" err="1">
                <a:solidFill>
                  <a:srgbClr val="000000"/>
                </a:solidFill>
                <a:latin typeface="Verdana" panose="020B0604030504040204" pitchFamily="34" charset="0"/>
              </a:rPr>
              <a:t>EmailObfuscatorFilter</a:t>
            </a:r>
            <a:r>
              <a:rPr kumimoji="1" lang="it-IT" altLang="it-IT" sz="1200" dirty="0">
                <a:solidFill>
                  <a:srgbClr val="000000"/>
                </a:solidFill>
                <a:latin typeface="Verdana" panose="020B0604030504040204" pitchFamily="34" charset="0"/>
              </a:rPr>
              <a:t> </a:t>
            </a:r>
            <a:r>
              <a:rPr kumimoji="1" lang="it-IT" altLang="it-IT" sz="1200" dirty="0" err="1">
                <a:solidFill>
                  <a:srgbClr val="000000"/>
                </a:solidFill>
                <a:latin typeface="Verdana" panose="020B0604030504040204" pitchFamily="34" charset="0"/>
              </a:rPr>
              <a:t>implements</a:t>
            </a:r>
            <a:r>
              <a:rPr kumimoji="1" lang="it-IT" altLang="it-IT" sz="1200" dirty="0">
                <a:solidFill>
                  <a:srgbClr val="000000"/>
                </a:solidFill>
                <a:latin typeface="Verdana" panose="020B0604030504040204" pitchFamily="34" charset="0"/>
              </a:rPr>
              <a:t> </a:t>
            </a:r>
            <a:r>
              <a:rPr kumimoji="1" lang="it-IT" altLang="it-IT" sz="1200" dirty="0" err="1">
                <a:solidFill>
                  <a:srgbClr val="000000"/>
                </a:solidFill>
                <a:latin typeface="Verdana" panose="020B0604030504040204" pitchFamily="34" charset="0"/>
              </a:rPr>
              <a:t>Filter</a:t>
            </a:r>
            <a:r>
              <a:rPr kumimoji="1" lang="it-IT" altLang="it-IT" sz="1200" dirty="0">
                <a:solidFill>
                  <a:srgbClr val="000000"/>
                </a:solidFill>
                <a:latin typeface="Verdana" panose="020B0604030504040204" pitchFamily="34" charset="0"/>
              </a:rPr>
              <a:t> {</a:t>
            </a:r>
          </a:p>
          <a:p>
            <a:pPr>
              <a:spcBef>
                <a:spcPct val="20000"/>
              </a:spcBef>
              <a:buClr>
                <a:schemeClr val="hlink"/>
              </a:buClr>
              <a:buSzPct val="65000"/>
              <a:buFont typeface="Monotype Sorts" pitchFamily="2" charset="2"/>
              <a:buNone/>
            </a:pPr>
            <a:r>
              <a:rPr kumimoji="1" lang="it-IT" altLang="it-IT" sz="1200" dirty="0">
                <a:solidFill>
                  <a:srgbClr val="000000"/>
                </a:solidFill>
                <a:latin typeface="Verdana" panose="020B0604030504040204" pitchFamily="34" charset="0"/>
              </a:rPr>
              <a:t>private </a:t>
            </a:r>
            <a:r>
              <a:rPr kumimoji="1" lang="it-IT" altLang="it-IT" sz="1200" dirty="0" err="1">
                <a:solidFill>
                  <a:srgbClr val="000000"/>
                </a:solidFill>
                <a:latin typeface="Verdana" panose="020B0604030504040204" pitchFamily="34" charset="0"/>
              </a:rPr>
              <a:t>FilterConfig</a:t>
            </a:r>
            <a:r>
              <a:rPr kumimoji="1" lang="it-IT" altLang="it-IT" sz="1200" dirty="0">
                <a:solidFill>
                  <a:srgbClr val="000000"/>
                </a:solidFill>
                <a:latin typeface="Verdana" panose="020B0604030504040204" pitchFamily="34" charset="0"/>
              </a:rPr>
              <a:t> </a:t>
            </a:r>
            <a:r>
              <a:rPr kumimoji="1" lang="it-IT" altLang="it-IT" sz="1200" dirty="0" err="1">
                <a:solidFill>
                  <a:srgbClr val="000000"/>
                </a:solidFill>
                <a:latin typeface="Verdana" panose="020B0604030504040204" pitchFamily="34" charset="0"/>
              </a:rPr>
              <a:t>config</a:t>
            </a:r>
            <a:r>
              <a:rPr kumimoji="1" lang="it-IT" altLang="it-IT" sz="1200" dirty="0">
                <a:solidFill>
                  <a:srgbClr val="000000"/>
                </a:solidFill>
                <a:latin typeface="Verdana" panose="020B0604030504040204" pitchFamily="34" charset="0"/>
              </a:rPr>
              <a:t> = </a:t>
            </a:r>
            <a:r>
              <a:rPr kumimoji="1" lang="it-IT" altLang="it-IT" sz="1200" dirty="0" err="1">
                <a:solidFill>
                  <a:srgbClr val="000000"/>
                </a:solidFill>
                <a:latin typeface="Verdana" panose="020B0604030504040204" pitchFamily="34" charset="0"/>
              </a:rPr>
              <a:t>null</a:t>
            </a:r>
            <a:r>
              <a:rPr kumimoji="1" lang="it-IT" altLang="it-IT" sz="1200" dirty="0">
                <a:solidFill>
                  <a:srgbClr val="000000"/>
                </a:solidFill>
                <a:latin typeface="Verdana" panose="020B0604030504040204" pitchFamily="34" charset="0"/>
              </a:rPr>
              <a:t>;</a:t>
            </a:r>
          </a:p>
          <a:p>
            <a:pPr>
              <a:spcBef>
                <a:spcPct val="20000"/>
              </a:spcBef>
              <a:buClr>
                <a:schemeClr val="hlink"/>
              </a:buClr>
              <a:buSzPct val="65000"/>
              <a:buFont typeface="Monotype Sorts" pitchFamily="2" charset="2"/>
              <a:buNone/>
            </a:pPr>
            <a:r>
              <a:rPr kumimoji="1" lang="it-IT" altLang="it-IT" sz="1200" dirty="0">
                <a:solidFill>
                  <a:srgbClr val="000000"/>
                </a:solidFill>
                <a:latin typeface="Verdana" panose="020B0604030504040204" pitchFamily="34" charset="0"/>
              </a:rPr>
              <a:t>public </a:t>
            </a:r>
            <a:r>
              <a:rPr kumimoji="1" lang="it-IT" altLang="it-IT" sz="1200" dirty="0" err="1">
                <a:solidFill>
                  <a:srgbClr val="000000"/>
                </a:solidFill>
                <a:latin typeface="Verdana" panose="020B0604030504040204" pitchFamily="34" charset="0"/>
              </a:rPr>
              <a:t>void</a:t>
            </a:r>
            <a:r>
              <a:rPr kumimoji="1" lang="it-IT" altLang="it-IT" sz="1200" dirty="0">
                <a:solidFill>
                  <a:srgbClr val="000000"/>
                </a:solidFill>
                <a:latin typeface="Verdana" panose="020B0604030504040204" pitchFamily="34" charset="0"/>
              </a:rPr>
              <a:t> </a:t>
            </a:r>
            <a:r>
              <a:rPr kumimoji="1" lang="it-IT" altLang="it-IT" sz="1200" dirty="0" err="1">
                <a:solidFill>
                  <a:srgbClr val="000000"/>
                </a:solidFill>
                <a:latin typeface="Verdana" panose="020B0604030504040204" pitchFamily="34" charset="0"/>
              </a:rPr>
              <a:t>init</a:t>
            </a:r>
            <a:r>
              <a:rPr kumimoji="1" lang="it-IT" altLang="it-IT" sz="1200" dirty="0">
                <a:solidFill>
                  <a:srgbClr val="000000"/>
                </a:solidFill>
                <a:latin typeface="Verdana" panose="020B0604030504040204" pitchFamily="34" charset="0"/>
              </a:rPr>
              <a:t>(</a:t>
            </a:r>
            <a:r>
              <a:rPr kumimoji="1" lang="it-IT" altLang="it-IT" sz="1200" dirty="0" err="1">
                <a:solidFill>
                  <a:srgbClr val="000000"/>
                </a:solidFill>
                <a:latin typeface="Verdana" panose="020B0604030504040204" pitchFamily="34" charset="0"/>
              </a:rPr>
              <a:t>FilterConfig</a:t>
            </a:r>
            <a:r>
              <a:rPr kumimoji="1" lang="it-IT" altLang="it-IT" sz="1200" dirty="0">
                <a:solidFill>
                  <a:srgbClr val="000000"/>
                </a:solidFill>
                <a:latin typeface="Verdana" panose="020B0604030504040204" pitchFamily="34" charset="0"/>
              </a:rPr>
              <a:t> </a:t>
            </a:r>
            <a:r>
              <a:rPr kumimoji="1" lang="it-IT" altLang="it-IT" sz="1200" dirty="0" err="1">
                <a:solidFill>
                  <a:srgbClr val="000000"/>
                </a:solidFill>
                <a:latin typeface="Verdana" panose="020B0604030504040204" pitchFamily="34" charset="0"/>
              </a:rPr>
              <a:t>filterConfig</a:t>
            </a:r>
            <a:r>
              <a:rPr kumimoji="1" lang="it-IT" altLang="it-IT" sz="1200" dirty="0">
                <a:solidFill>
                  <a:srgbClr val="000000"/>
                </a:solidFill>
                <a:latin typeface="Verdana" panose="020B0604030504040204" pitchFamily="34" charset="0"/>
              </a:rPr>
              <a:t>) </a:t>
            </a:r>
            <a:r>
              <a:rPr kumimoji="1" lang="it-IT" altLang="it-IT" sz="1200" dirty="0" err="1">
                <a:solidFill>
                  <a:srgbClr val="000000"/>
                </a:solidFill>
                <a:latin typeface="Verdana" panose="020B0604030504040204" pitchFamily="34" charset="0"/>
              </a:rPr>
              <a:t>throws</a:t>
            </a:r>
            <a:r>
              <a:rPr kumimoji="1" lang="it-IT" altLang="it-IT" sz="1200" dirty="0">
                <a:solidFill>
                  <a:srgbClr val="000000"/>
                </a:solidFill>
                <a:latin typeface="Verdana" panose="020B0604030504040204" pitchFamily="34" charset="0"/>
              </a:rPr>
              <a:t> </a:t>
            </a:r>
            <a:r>
              <a:rPr kumimoji="1" lang="it-IT" altLang="it-IT" sz="1200" dirty="0" err="1">
                <a:solidFill>
                  <a:srgbClr val="000000"/>
                </a:solidFill>
                <a:latin typeface="Verdana" panose="020B0604030504040204" pitchFamily="34" charset="0"/>
              </a:rPr>
              <a:t>ServletException</a:t>
            </a:r>
            <a:r>
              <a:rPr kumimoji="1" lang="it-IT" altLang="it-IT" sz="1200" dirty="0">
                <a:solidFill>
                  <a:srgbClr val="000000"/>
                </a:solidFill>
                <a:latin typeface="Verdana" panose="020B0604030504040204" pitchFamily="34" charset="0"/>
              </a:rPr>
              <a:t> {</a:t>
            </a:r>
          </a:p>
          <a:p>
            <a:pPr>
              <a:spcBef>
                <a:spcPct val="20000"/>
              </a:spcBef>
              <a:buClr>
                <a:schemeClr val="hlink"/>
              </a:buClr>
              <a:buSzPct val="65000"/>
              <a:buFont typeface="Monotype Sorts" pitchFamily="2" charset="2"/>
              <a:buNone/>
            </a:pPr>
            <a:r>
              <a:rPr kumimoji="1" lang="it-IT" altLang="it-IT" sz="1200" dirty="0">
                <a:solidFill>
                  <a:srgbClr val="000000"/>
                </a:solidFill>
                <a:latin typeface="Verdana" panose="020B0604030504040204" pitchFamily="34" charset="0"/>
              </a:rPr>
              <a:t> </a:t>
            </a:r>
            <a:r>
              <a:rPr kumimoji="1" lang="it-IT" altLang="it-IT" sz="1200" dirty="0" err="1">
                <a:solidFill>
                  <a:srgbClr val="000000"/>
                </a:solidFill>
                <a:latin typeface="Verdana" panose="020B0604030504040204" pitchFamily="34" charset="0"/>
              </a:rPr>
              <a:t>this.config</a:t>
            </a:r>
            <a:r>
              <a:rPr kumimoji="1" lang="it-IT" altLang="it-IT" sz="1200" dirty="0">
                <a:solidFill>
                  <a:srgbClr val="000000"/>
                </a:solidFill>
                <a:latin typeface="Verdana" panose="020B0604030504040204" pitchFamily="34" charset="0"/>
              </a:rPr>
              <a:t> = </a:t>
            </a:r>
            <a:r>
              <a:rPr kumimoji="1" lang="it-IT" altLang="it-IT" sz="1200" dirty="0" err="1">
                <a:solidFill>
                  <a:srgbClr val="000000"/>
                </a:solidFill>
                <a:latin typeface="Verdana" panose="020B0604030504040204" pitchFamily="34" charset="0"/>
              </a:rPr>
              <a:t>filterConfig</a:t>
            </a:r>
            <a:r>
              <a:rPr kumimoji="1" lang="it-IT" altLang="it-IT" sz="1200" dirty="0">
                <a:solidFill>
                  <a:srgbClr val="000000"/>
                </a:solidFill>
                <a:latin typeface="Verdana" panose="020B0604030504040204" pitchFamily="34" charset="0"/>
              </a:rPr>
              <a:t>;</a:t>
            </a:r>
          </a:p>
          <a:p>
            <a:pPr>
              <a:spcBef>
                <a:spcPct val="20000"/>
              </a:spcBef>
              <a:buClr>
                <a:schemeClr val="hlink"/>
              </a:buClr>
              <a:buSzPct val="65000"/>
              <a:buFont typeface="Monotype Sorts" pitchFamily="2" charset="2"/>
              <a:buNone/>
            </a:pPr>
            <a:r>
              <a:rPr kumimoji="1" lang="it-IT" altLang="it-IT" sz="1200" dirty="0">
                <a:solidFill>
                  <a:srgbClr val="000000"/>
                </a:solidFill>
                <a:latin typeface="Verdana" panose="020B0604030504040204" pitchFamily="34" charset="0"/>
              </a:rPr>
              <a:t>}</a:t>
            </a:r>
          </a:p>
          <a:p>
            <a:pPr>
              <a:spcBef>
                <a:spcPct val="20000"/>
              </a:spcBef>
              <a:buClr>
                <a:schemeClr val="hlink"/>
              </a:buClr>
              <a:buSzPct val="65000"/>
              <a:buFont typeface="Monotype Sorts" pitchFamily="2" charset="2"/>
              <a:buNone/>
            </a:pPr>
            <a:r>
              <a:rPr kumimoji="1" lang="it-IT" altLang="it-IT" sz="1200" dirty="0">
                <a:solidFill>
                  <a:srgbClr val="000000"/>
                </a:solidFill>
                <a:latin typeface="Verdana" panose="020B0604030504040204" pitchFamily="34" charset="0"/>
              </a:rPr>
              <a:t>public </a:t>
            </a:r>
            <a:r>
              <a:rPr kumimoji="1" lang="it-IT" altLang="it-IT" sz="1200" dirty="0" err="1">
                <a:solidFill>
                  <a:srgbClr val="000000"/>
                </a:solidFill>
                <a:latin typeface="Verdana" panose="020B0604030504040204" pitchFamily="34" charset="0"/>
              </a:rPr>
              <a:t>void</a:t>
            </a:r>
            <a:r>
              <a:rPr kumimoji="1" lang="it-IT" altLang="it-IT" sz="1200" dirty="0">
                <a:solidFill>
                  <a:srgbClr val="000000"/>
                </a:solidFill>
                <a:latin typeface="Verdana" panose="020B0604030504040204" pitchFamily="34" charset="0"/>
              </a:rPr>
              <a:t> </a:t>
            </a:r>
            <a:r>
              <a:rPr kumimoji="1" lang="it-IT" altLang="it-IT" sz="1200" dirty="0" err="1">
                <a:solidFill>
                  <a:srgbClr val="000000"/>
                </a:solidFill>
                <a:latin typeface="Verdana" panose="020B0604030504040204" pitchFamily="34" charset="0"/>
              </a:rPr>
              <a:t>doFilter</a:t>
            </a:r>
            <a:r>
              <a:rPr kumimoji="1" lang="it-IT" altLang="it-IT" sz="1200" dirty="0">
                <a:solidFill>
                  <a:srgbClr val="000000"/>
                </a:solidFill>
                <a:latin typeface="Verdana" panose="020B0604030504040204" pitchFamily="34" charset="0"/>
              </a:rPr>
              <a:t>(</a:t>
            </a:r>
            <a:r>
              <a:rPr kumimoji="1" lang="it-IT" altLang="it-IT" sz="1200" dirty="0" err="1">
                <a:solidFill>
                  <a:srgbClr val="000000"/>
                </a:solidFill>
                <a:latin typeface="Verdana" panose="020B0604030504040204" pitchFamily="34" charset="0"/>
              </a:rPr>
              <a:t>ServletRequest</a:t>
            </a:r>
            <a:r>
              <a:rPr kumimoji="1" lang="it-IT" altLang="it-IT" sz="1200" dirty="0">
                <a:solidFill>
                  <a:srgbClr val="000000"/>
                </a:solidFill>
                <a:latin typeface="Verdana" panose="020B0604030504040204" pitchFamily="34" charset="0"/>
              </a:rPr>
              <a:t> </a:t>
            </a:r>
            <a:r>
              <a:rPr kumimoji="1" lang="it-IT" altLang="it-IT" sz="1200" dirty="0" err="1">
                <a:solidFill>
                  <a:srgbClr val="000000"/>
                </a:solidFill>
                <a:latin typeface="Verdana" panose="020B0604030504040204" pitchFamily="34" charset="0"/>
              </a:rPr>
              <a:t>request</a:t>
            </a:r>
            <a:r>
              <a:rPr kumimoji="1" lang="it-IT" altLang="it-IT" sz="1200" dirty="0">
                <a:solidFill>
                  <a:srgbClr val="000000"/>
                </a:solidFill>
                <a:latin typeface="Verdana" panose="020B0604030504040204" pitchFamily="34" charset="0"/>
              </a:rPr>
              <a:t>, </a:t>
            </a:r>
            <a:r>
              <a:rPr kumimoji="1" lang="it-IT" altLang="it-IT" sz="1200" dirty="0" err="1">
                <a:solidFill>
                  <a:srgbClr val="000000"/>
                </a:solidFill>
                <a:latin typeface="Verdana" panose="020B0604030504040204" pitchFamily="34" charset="0"/>
              </a:rPr>
              <a:t>ServletResponse</a:t>
            </a:r>
            <a:r>
              <a:rPr kumimoji="1" lang="it-IT" altLang="it-IT" sz="1200" dirty="0">
                <a:solidFill>
                  <a:srgbClr val="000000"/>
                </a:solidFill>
                <a:latin typeface="Verdana" panose="020B0604030504040204" pitchFamily="34" charset="0"/>
              </a:rPr>
              <a:t> </a:t>
            </a:r>
            <a:r>
              <a:rPr kumimoji="1" lang="it-IT" altLang="it-IT" sz="1200" dirty="0" err="1">
                <a:solidFill>
                  <a:srgbClr val="000000"/>
                </a:solidFill>
                <a:latin typeface="Verdana" panose="020B0604030504040204" pitchFamily="34" charset="0"/>
              </a:rPr>
              <a:t>response</a:t>
            </a:r>
            <a:r>
              <a:rPr kumimoji="1" lang="it-IT" altLang="it-IT" sz="1200" dirty="0">
                <a:solidFill>
                  <a:srgbClr val="000000"/>
                </a:solidFill>
                <a:latin typeface="Verdana" panose="020B0604030504040204" pitchFamily="34" charset="0"/>
              </a:rPr>
              <a:t>, </a:t>
            </a:r>
            <a:r>
              <a:rPr kumimoji="1" lang="it-IT" altLang="it-IT" sz="1200" dirty="0" err="1">
                <a:solidFill>
                  <a:srgbClr val="000000"/>
                </a:solidFill>
                <a:latin typeface="Verdana" panose="020B0604030504040204" pitchFamily="34" charset="0"/>
              </a:rPr>
              <a:t>FilterChain</a:t>
            </a:r>
            <a:r>
              <a:rPr kumimoji="1" lang="it-IT" altLang="it-IT" sz="1200" dirty="0">
                <a:solidFill>
                  <a:srgbClr val="000000"/>
                </a:solidFill>
                <a:latin typeface="Verdana" panose="020B0604030504040204" pitchFamily="34" charset="0"/>
              </a:rPr>
              <a:t> </a:t>
            </a:r>
            <a:r>
              <a:rPr kumimoji="1" lang="it-IT" altLang="it-IT" sz="1200" dirty="0" err="1">
                <a:solidFill>
                  <a:srgbClr val="000000"/>
                </a:solidFill>
                <a:latin typeface="Verdana" panose="020B0604030504040204" pitchFamily="34" charset="0"/>
              </a:rPr>
              <a:t>chain</a:t>
            </a:r>
            <a:r>
              <a:rPr kumimoji="1" lang="it-IT" altLang="it-IT" sz="1200" dirty="0">
                <a:solidFill>
                  <a:srgbClr val="000000"/>
                </a:solidFill>
                <a:latin typeface="Verdana" panose="020B0604030504040204" pitchFamily="34" charset="0"/>
              </a:rPr>
              <a:t>) </a:t>
            </a:r>
            <a:r>
              <a:rPr kumimoji="1" lang="it-IT" altLang="it-IT" sz="1200" dirty="0" err="1">
                <a:solidFill>
                  <a:srgbClr val="000000"/>
                </a:solidFill>
                <a:latin typeface="Verdana" panose="020B0604030504040204" pitchFamily="34" charset="0"/>
              </a:rPr>
              <a:t>throws</a:t>
            </a:r>
            <a:r>
              <a:rPr kumimoji="1" lang="it-IT" altLang="it-IT" sz="1200" dirty="0">
                <a:solidFill>
                  <a:srgbClr val="000000"/>
                </a:solidFill>
                <a:latin typeface="Verdana" panose="020B0604030504040204" pitchFamily="34" charset="0"/>
              </a:rPr>
              <a:t> </a:t>
            </a:r>
            <a:r>
              <a:rPr kumimoji="1" lang="it-IT" altLang="it-IT" sz="1200" dirty="0" err="1">
                <a:solidFill>
                  <a:srgbClr val="000000"/>
                </a:solidFill>
                <a:latin typeface="Verdana" panose="020B0604030504040204" pitchFamily="34" charset="0"/>
              </a:rPr>
              <a:t>IOException</a:t>
            </a:r>
            <a:r>
              <a:rPr kumimoji="1" lang="it-IT" altLang="it-IT" sz="1200" dirty="0">
                <a:solidFill>
                  <a:srgbClr val="000000"/>
                </a:solidFill>
                <a:latin typeface="Verdana" panose="020B0604030504040204" pitchFamily="34" charset="0"/>
              </a:rPr>
              <a:t>, </a:t>
            </a:r>
            <a:r>
              <a:rPr kumimoji="1" lang="it-IT" altLang="it-IT" sz="1200" dirty="0" err="1">
                <a:solidFill>
                  <a:srgbClr val="000000"/>
                </a:solidFill>
                <a:latin typeface="Verdana" panose="020B0604030504040204" pitchFamily="34" charset="0"/>
              </a:rPr>
              <a:t>ServletException</a:t>
            </a:r>
            <a:r>
              <a:rPr kumimoji="1" lang="it-IT" altLang="it-IT" sz="1200" dirty="0">
                <a:solidFill>
                  <a:srgbClr val="000000"/>
                </a:solidFill>
                <a:latin typeface="Verdana" panose="020B0604030504040204" pitchFamily="34" charset="0"/>
              </a:rPr>
              <a:t> {</a:t>
            </a:r>
          </a:p>
          <a:p>
            <a:pPr>
              <a:spcBef>
                <a:spcPct val="20000"/>
              </a:spcBef>
              <a:buClr>
                <a:schemeClr val="hlink"/>
              </a:buClr>
              <a:buSzPct val="65000"/>
              <a:buFont typeface="Monotype Sorts" pitchFamily="2" charset="2"/>
              <a:buNone/>
            </a:pPr>
            <a:r>
              <a:rPr kumimoji="1" lang="it-IT" altLang="it-IT" sz="1200" dirty="0">
                <a:solidFill>
                  <a:srgbClr val="000000"/>
                </a:solidFill>
                <a:latin typeface="Verdana" panose="020B0604030504040204" pitchFamily="34" charset="0"/>
              </a:rPr>
              <a:t> </a:t>
            </a:r>
            <a:r>
              <a:rPr kumimoji="1" lang="it-IT" altLang="it-IT" sz="1200" dirty="0" err="1">
                <a:solidFill>
                  <a:srgbClr val="000000"/>
                </a:solidFill>
                <a:latin typeface="Verdana" panose="020B0604030504040204" pitchFamily="34" charset="0"/>
              </a:rPr>
              <a:t>chain.doFilter</a:t>
            </a:r>
            <a:r>
              <a:rPr kumimoji="1" lang="it-IT" altLang="it-IT" sz="1200" dirty="0">
                <a:solidFill>
                  <a:srgbClr val="000000"/>
                </a:solidFill>
                <a:latin typeface="Verdana" panose="020B0604030504040204" pitchFamily="34" charset="0"/>
              </a:rPr>
              <a:t>(</a:t>
            </a:r>
            <a:r>
              <a:rPr kumimoji="1" lang="it-IT" altLang="it-IT" sz="1200" dirty="0" err="1">
                <a:solidFill>
                  <a:srgbClr val="000000"/>
                </a:solidFill>
                <a:latin typeface="Verdana" panose="020B0604030504040204" pitchFamily="34" charset="0"/>
              </a:rPr>
              <a:t>request</a:t>
            </a:r>
            <a:r>
              <a:rPr kumimoji="1" lang="it-IT" altLang="it-IT" sz="1200" dirty="0">
                <a:solidFill>
                  <a:srgbClr val="000000"/>
                </a:solidFill>
                <a:latin typeface="Verdana" panose="020B0604030504040204" pitchFamily="34" charset="0"/>
              </a:rPr>
              <a:t>, </a:t>
            </a:r>
            <a:r>
              <a:rPr kumimoji="1" lang="it-IT" altLang="it-IT" sz="1200" dirty="0" err="1" smtClean="0">
                <a:solidFill>
                  <a:srgbClr val="000000"/>
                </a:solidFill>
                <a:latin typeface="Verdana" panose="020B0604030504040204" pitchFamily="34" charset="0"/>
              </a:rPr>
              <a:t>response</a:t>
            </a:r>
            <a:r>
              <a:rPr kumimoji="1" lang="it-IT" altLang="it-IT" sz="1200" dirty="0">
                <a:solidFill>
                  <a:srgbClr val="000000"/>
                </a:solidFill>
                <a:latin typeface="Verdana" panose="020B0604030504040204" pitchFamily="34" charset="0"/>
              </a:rPr>
              <a:t>);</a:t>
            </a:r>
          </a:p>
          <a:p>
            <a:pPr>
              <a:spcBef>
                <a:spcPct val="20000"/>
              </a:spcBef>
              <a:buClr>
                <a:schemeClr val="hlink"/>
              </a:buClr>
              <a:buSzPct val="65000"/>
              <a:buFont typeface="Monotype Sorts" pitchFamily="2" charset="2"/>
              <a:buNone/>
            </a:pPr>
            <a:r>
              <a:rPr kumimoji="1" lang="it-IT" altLang="it-IT" sz="1200" dirty="0">
                <a:solidFill>
                  <a:srgbClr val="000000"/>
                </a:solidFill>
                <a:latin typeface="Verdana" panose="020B0604030504040204" pitchFamily="34" charset="0"/>
              </a:rPr>
              <a:t>public </a:t>
            </a:r>
            <a:r>
              <a:rPr kumimoji="1" lang="it-IT" altLang="it-IT" sz="1200" dirty="0" err="1">
                <a:solidFill>
                  <a:srgbClr val="000000"/>
                </a:solidFill>
                <a:latin typeface="Verdana" panose="020B0604030504040204" pitchFamily="34" charset="0"/>
              </a:rPr>
              <a:t>void</a:t>
            </a:r>
            <a:r>
              <a:rPr kumimoji="1" lang="it-IT" altLang="it-IT" sz="1200" dirty="0">
                <a:solidFill>
                  <a:srgbClr val="000000"/>
                </a:solidFill>
                <a:latin typeface="Verdana" panose="020B0604030504040204" pitchFamily="34" charset="0"/>
              </a:rPr>
              <a:t> </a:t>
            </a:r>
            <a:r>
              <a:rPr kumimoji="1" lang="it-IT" altLang="it-IT" sz="1200" dirty="0" err="1">
                <a:solidFill>
                  <a:srgbClr val="000000"/>
                </a:solidFill>
                <a:latin typeface="Verdana" panose="020B0604030504040204" pitchFamily="34" charset="0"/>
              </a:rPr>
              <a:t>destroy</a:t>
            </a:r>
            <a:r>
              <a:rPr kumimoji="1" lang="it-IT" altLang="it-IT" sz="1200" dirty="0">
                <a:solidFill>
                  <a:srgbClr val="000000"/>
                </a:solidFill>
                <a:latin typeface="Verdana" panose="020B0604030504040204" pitchFamily="34" charset="0"/>
              </a:rPr>
              <a:t>() {</a:t>
            </a:r>
          </a:p>
          <a:p>
            <a:pPr>
              <a:spcBef>
                <a:spcPct val="20000"/>
              </a:spcBef>
              <a:buClr>
                <a:schemeClr val="hlink"/>
              </a:buClr>
              <a:buSzPct val="65000"/>
              <a:buFont typeface="Monotype Sorts" pitchFamily="2" charset="2"/>
              <a:buNone/>
            </a:pPr>
            <a:r>
              <a:rPr kumimoji="1" lang="it-IT" altLang="it-IT" sz="1200" dirty="0" err="1">
                <a:solidFill>
                  <a:srgbClr val="000000"/>
                </a:solidFill>
                <a:latin typeface="Verdana" panose="020B0604030504040204" pitchFamily="34" charset="0"/>
              </a:rPr>
              <a:t>config</a:t>
            </a:r>
            <a:r>
              <a:rPr kumimoji="1" lang="it-IT" altLang="it-IT" sz="1200" dirty="0">
                <a:solidFill>
                  <a:srgbClr val="000000"/>
                </a:solidFill>
                <a:latin typeface="Verdana" panose="020B0604030504040204" pitchFamily="34" charset="0"/>
              </a:rPr>
              <a:t> = </a:t>
            </a:r>
            <a:r>
              <a:rPr kumimoji="1" lang="it-IT" altLang="it-IT" sz="1200" dirty="0" err="1">
                <a:solidFill>
                  <a:srgbClr val="000000"/>
                </a:solidFill>
                <a:latin typeface="Verdana" panose="020B0604030504040204" pitchFamily="34" charset="0"/>
              </a:rPr>
              <a:t>null</a:t>
            </a:r>
            <a:r>
              <a:rPr kumimoji="1" lang="it-IT" altLang="it-IT" sz="1200" dirty="0">
                <a:solidFill>
                  <a:srgbClr val="000000"/>
                </a:solidFill>
                <a:latin typeface="Verdana" panose="020B0604030504040204" pitchFamily="34" charset="0"/>
              </a:rPr>
              <a:t>;</a:t>
            </a:r>
          </a:p>
          <a:p>
            <a:pPr>
              <a:spcBef>
                <a:spcPct val="20000"/>
              </a:spcBef>
              <a:buClr>
                <a:schemeClr val="hlink"/>
              </a:buClr>
              <a:buSzPct val="65000"/>
              <a:buFont typeface="Monotype Sorts" pitchFamily="2" charset="2"/>
              <a:buNone/>
            </a:pPr>
            <a:r>
              <a:rPr kumimoji="1" lang="it-IT" altLang="it-IT" sz="1200" dirty="0">
                <a:solidFill>
                  <a:srgbClr val="000000"/>
                </a:solidFill>
                <a:latin typeface="Verdana" panose="020B0604030504040204" pitchFamily="34" charset="0"/>
              </a:rPr>
              <a:t>}</a:t>
            </a:r>
          </a:p>
          <a:p>
            <a:pPr>
              <a:spcBef>
                <a:spcPct val="20000"/>
              </a:spcBef>
              <a:buClr>
                <a:schemeClr val="hlink"/>
              </a:buClr>
              <a:buSzPct val="65000"/>
              <a:buFont typeface="Monotype Sorts" pitchFamily="2" charset="2"/>
              <a:buNone/>
            </a:pPr>
            <a:r>
              <a:rPr kumimoji="1" lang="it-IT" altLang="it-IT" sz="1200" dirty="0">
                <a:solidFill>
                  <a:srgbClr val="000000"/>
                </a:solidFill>
                <a:latin typeface="Verdana" panose="020B0604030504040204" pitchFamily="34" charset="0"/>
              </a:rPr>
              <a:t>}</a:t>
            </a:r>
          </a:p>
        </p:txBody>
      </p:sp>
      <p:sp>
        <p:nvSpPr>
          <p:cNvPr id="40966" name="Rectangle 6"/>
          <p:cNvSpPr>
            <a:spLocks noChangeArrowheads="1"/>
          </p:cNvSpPr>
          <p:nvPr/>
        </p:nvSpPr>
        <p:spPr bwMode="auto">
          <a:xfrm>
            <a:off x="704850" y="4365104"/>
            <a:ext cx="4679950" cy="2016647"/>
          </a:xfrm>
          <a:prstGeom prst="rect">
            <a:avLst/>
          </a:prstGeom>
          <a:solidFill>
            <a:srgbClr val="EBFFFF"/>
          </a:solidFill>
          <a:ln w="12700">
            <a:solidFill>
              <a:schemeClr val="tx1"/>
            </a:solidFill>
            <a:miter lim="800000"/>
            <a:headEnd/>
            <a:tailEnd/>
          </a:ln>
        </p:spPr>
        <p:txBody>
          <a:bodyPr lIns="92075" tIns="46038" rIns="92075" bIns="46038"/>
          <a:lstStyle>
            <a:lvl1pPr marL="93663" indent="-93663">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pPr>
              <a:spcBef>
                <a:spcPct val="20000"/>
              </a:spcBef>
              <a:buClr>
                <a:schemeClr val="hlink"/>
              </a:buClr>
              <a:buSzPct val="65000"/>
              <a:buFont typeface="Monotype Sorts" pitchFamily="2" charset="2"/>
              <a:buNone/>
            </a:pPr>
            <a:r>
              <a:rPr kumimoji="1" lang="it-IT" altLang="it-IT" sz="1200" dirty="0">
                <a:solidFill>
                  <a:srgbClr val="000000"/>
                </a:solidFill>
                <a:latin typeface="Verdana" panose="020B0604030504040204" pitchFamily="34" charset="0"/>
              </a:rPr>
              <a:t>&lt;</a:t>
            </a:r>
            <a:r>
              <a:rPr kumimoji="1" lang="it-IT" altLang="it-IT" sz="1200" dirty="0" err="1">
                <a:solidFill>
                  <a:srgbClr val="000000"/>
                </a:solidFill>
                <a:latin typeface="Verdana" panose="020B0604030504040204" pitchFamily="34" charset="0"/>
              </a:rPr>
              <a:t>filter</a:t>
            </a:r>
            <a:r>
              <a:rPr kumimoji="1" lang="it-IT" altLang="it-IT" sz="1200" dirty="0">
                <a:solidFill>
                  <a:srgbClr val="000000"/>
                </a:solidFill>
                <a:latin typeface="Verdana" panose="020B0604030504040204" pitchFamily="34" charset="0"/>
              </a:rPr>
              <a:t>&gt;</a:t>
            </a:r>
          </a:p>
          <a:p>
            <a:pPr>
              <a:spcBef>
                <a:spcPct val="20000"/>
              </a:spcBef>
              <a:buClr>
                <a:schemeClr val="hlink"/>
              </a:buClr>
              <a:buSzPct val="65000"/>
              <a:buFont typeface="Monotype Sorts" pitchFamily="2" charset="2"/>
              <a:buNone/>
            </a:pPr>
            <a:r>
              <a:rPr kumimoji="1" lang="it-IT" altLang="it-IT" sz="1200" dirty="0">
                <a:solidFill>
                  <a:srgbClr val="000000"/>
                </a:solidFill>
                <a:latin typeface="Verdana" panose="020B0604030504040204" pitchFamily="34" charset="0"/>
              </a:rPr>
              <a:t> &lt;</a:t>
            </a:r>
            <a:r>
              <a:rPr kumimoji="1" lang="it-IT" altLang="it-IT" sz="1200" dirty="0" err="1">
                <a:solidFill>
                  <a:srgbClr val="000000"/>
                </a:solidFill>
                <a:latin typeface="Verdana" panose="020B0604030504040204" pitchFamily="34" charset="0"/>
              </a:rPr>
              <a:t>filter-name</a:t>
            </a:r>
            <a:r>
              <a:rPr kumimoji="1" lang="it-IT" altLang="it-IT" sz="1200" dirty="0">
                <a:solidFill>
                  <a:srgbClr val="000000"/>
                </a:solidFill>
                <a:latin typeface="Verdana" panose="020B0604030504040204" pitchFamily="34" charset="0"/>
              </a:rPr>
              <a:t>&gt;</a:t>
            </a:r>
            <a:r>
              <a:rPr kumimoji="1" lang="it-IT" altLang="it-IT" sz="1200" dirty="0" err="1">
                <a:solidFill>
                  <a:srgbClr val="000000"/>
                </a:solidFill>
                <a:latin typeface="Verdana" panose="020B0604030504040204" pitchFamily="34" charset="0"/>
              </a:rPr>
              <a:t>emailfilter</a:t>
            </a:r>
            <a:r>
              <a:rPr kumimoji="1" lang="it-IT" altLang="it-IT" sz="1200" dirty="0">
                <a:solidFill>
                  <a:srgbClr val="000000"/>
                </a:solidFill>
                <a:latin typeface="Verdana" panose="020B0604030504040204" pitchFamily="34" charset="0"/>
              </a:rPr>
              <a:t>&lt;/</a:t>
            </a:r>
            <a:r>
              <a:rPr kumimoji="1" lang="it-IT" altLang="it-IT" sz="1200" dirty="0" err="1">
                <a:solidFill>
                  <a:srgbClr val="000000"/>
                </a:solidFill>
                <a:latin typeface="Verdana" panose="020B0604030504040204" pitchFamily="34" charset="0"/>
              </a:rPr>
              <a:t>filter-name</a:t>
            </a:r>
            <a:r>
              <a:rPr kumimoji="1" lang="it-IT" altLang="it-IT" sz="1200" dirty="0">
                <a:solidFill>
                  <a:srgbClr val="000000"/>
                </a:solidFill>
                <a:latin typeface="Verdana" panose="020B0604030504040204" pitchFamily="34" charset="0"/>
              </a:rPr>
              <a:t>&gt;</a:t>
            </a:r>
          </a:p>
          <a:p>
            <a:pPr>
              <a:spcBef>
                <a:spcPct val="20000"/>
              </a:spcBef>
              <a:buClr>
                <a:schemeClr val="hlink"/>
              </a:buClr>
              <a:buSzPct val="65000"/>
              <a:buFont typeface="Monotype Sorts" pitchFamily="2" charset="2"/>
              <a:buNone/>
            </a:pPr>
            <a:r>
              <a:rPr kumimoji="1" lang="it-IT" altLang="it-IT" sz="1200" dirty="0">
                <a:solidFill>
                  <a:srgbClr val="000000"/>
                </a:solidFill>
                <a:latin typeface="Verdana" panose="020B0604030504040204" pitchFamily="34" charset="0"/>
              </a:rPr>
              <a:t> &lt;</a:t>
            </a:r>
            <a:r>
              <a:rPr kumimoji="1" lang="it-IT" altLang="it-IT" sz="1200" dirty="0" err="1">
                <a:solidFill>
                  <a:srgbClr val="000000"/>
                </a:solidFill>
                <a:latin typeface="Verdana" panose="020B0604030504040204" pitchFamily="34" charset="0"/>
              </a:rPr>
              <a:t>filter-class</a:t>
            </a:r>
            <a:r>
              <a:rPr kumimoji="1" lang="it-IT" altLang="it-IT" sz="1200" dirty="0">
                <a:solidFill>
                  <a:srgbClr val="000000"/>
                </a:solidFill>
                <a:latin typeface="Verdana" panose="020B0604030504040204" pitchFamily="34" charset="0"/>
              </a:rPr>
              <a:t>&gt;</a:t>
            </a:r>
            <a:r>
              <a:rPr kumimoji="1" lang="it-IT" altLang="it-IT" sz="1200" dirty="0" err="1">
                <a:solidFill>
                  <a:srgbClr val="000000"/>
                </a:solidFill>
                <a:latin typeface="Verdana" panose="020B0604030504040204" pitchFamily="34" charset="0"/>
              </a:rPr>
              <a:t>EmailObfuscatorFilter</a:t>
            </a:r>
            <a:r>
              <a:rPr kumimoji="1" lang="it-IT" altLang="it-IT" sz="1200" dirty="0">
                <a:solidFill>
                  <a:srgbClr val="000000"/>
                </a:solidFill>
                <a:latin typeface="Verdana" panose="020B0604030504040204" pitchFamily="34" charset="0"/>
              </a:rPr>
              <a:t>&lt;/</a:t>
            </a:r>
            <a:r>
              <a:rPr kumimoji="1" lang="it-IT" altLang="it-IT" sz="1200" dirty="0" err="1">
                <a:solidFill>
                  <a:srgbClr val="000000"/>
                </a:solidFill>
                <a:latin typeface="Verdana" panose="020B0604030504040204" pitchFamily="34" charset="0"/>
              </a:rPr>
              <a:t>filter-class</a:t>
            </a:r>
            <a:r>
              <a:rPr kumimoji="1" lang="it-IT" altLang="it-IT" sz="1200" dirty="0">
                <a:solidFill>
                  <a:srgbClr val="000000"/>
                </a:solidFill>
                <a:latin typeface="Verdana" panose="020B0604030504040204" pitchFamily="34" charset="0"/>
              </a:rPr>
              <a:t>&gt;</a:t>
            </a:r>
          </a:p>
          <a:p>
            <a:pPr>
              <a:spcBef>
                <a:spcPct val="20000"/>
              </a:spcBef>
              <a:buClr>
                <a:schemeClr val="hlink"/>
              </a:buClr>
              <a:buSzPct val="65000"/>
              <a:buFont typeface="Monotype Sorts" pitchFamily="2" charset="2"/>
              <a:buNone/>
            </a:pPr>
            <a:r>
              <a:rPr kumimoji="1" lang="it-IT" altLang="it-IT" sz="1200" dirty="0">
                <a:solidFill>
                  <a:srgbClr val="000000"/>
                </a:solidFill>
                <a:latin typeface="Verdana" panose="020B0604030504040204" pitchFamily="34" charset="0"/>
              </a:rPr>
              <a:t>&lt;/</a:t>
            </a:r>
            <a:r>
              <a:rPr kumimoji="1" lang="it-IT" altLang="it-IT" sz="1200" dirty="0" err="1">
                <a:solidFill>
                  <a:srgbClr val="000000"/>
                </a:solidFill>
                <a:latin typeface="Verdana" panose="020B0604030504040204" pitchFamily="34" charset="0"/>
              </a:rPr>
              <a:t>filter</a:t>
            </a:r>
            <a:r>
              <a:rPr kumimoji="1" lang="it-IT" altLang="it-IT" sz="1200" dirty="0">
                <a:solidFill>
                  <a:srgbClr val="000000"/>
                </a:solidFill>
                <a:latin typeface="Verdana" panose="020B0604030504040204" pitchFamily="34" charset="0"/>
              </a:rPr>
              <a:t>&gt;</a:t>
            </a:r>
          </a:p>
          <a:p>
            <a:pPr>
              <a:spcBef>
                <a:spcPct val="20000"/>
              </a:spcBef>
              <a:buClr>
                <a:schemeClr val="hlink"/>
              </a:buClr>
              <a:buSzPct val="65000"/>
              <a:buFont typeface="Monotype Sorts" pitchFamily="2" charset="2"/>
              <a:buNone/>
            </a:pPr>
            <a:r>
              <a:rPr kumimoji="1" lang="it-IT" altLang="it-IT" sz="1200" dirty="0">
                <a:solidFill>
                  <a:srgbClr val="000000"/>
                </a:solidFill>
                <a:latin typeface="Verdana" panose="020B0604030504040204" pitchFamily="34" charset="0"/>
              </a:rPr>
              <a:t>&lt;</a:t>
            </a:r>
            <a:r>
              <a:rPr kumimoji="1" lang="it-IT" altLang="it-IT" sz="1200" dirty="0" err="1">
                <a:solidFill>
                  <a:srgbClr val="000000"/>
                </a:solidFill>
                <a:latin typeface="Verdana" panose="020B0604030504040204" pitchFamily="34" charset="0"/>
              </a:rPr>
              <a:t>filter-mapping</a:t>
            </a:r>
            <a:r>
              <a:rPr kumimoji="1" lang="it-IT" altLang="it-IT" sz="1200" dirty="0">
                <a:solidFill>
                  <a:srgbClr val="000000"/>
                </a:solidFill>
                <a:latin typeface="Verdana" panose="020B0604030504040204" pitchFamily="34" charset="0"/>
              </a:rPr>
              <a:t>&gt;</a:t>
            </a:r>
          </a:p>
          <a:p>
            <a:pPr>
              <a:spcBef>
                <a:spcPct val="20000"/>
              </a:spcBef>
              <a:buClr>
                <a:schemeClr val="hlink"/>
              </a:buClr>
              <a:buSzPct val="65000"/>
              <a:buFont typeface="Monotype Sorts" pitchFamily="2" charset="2"/>
              <a:buNone/>
            </a:pPr>
            <a:r>
              <a:rPr kumimoji="1" lang="it-IT" altLang="it-IT" sz="1200" dirty="0">
                <a:solidFill>
                  <a:srgbClr val="000000"/>
                </a:solidFill>
                <a:latin typeface="Verdana" panose="020B0604030504040204" pitchFamily="34" charset="0"/>
              </a:rPr>
              <a:t> &lt;</a:t>
            </a:r>
            <a:r>
              <a:rPr kumimoji="1" lang="it-IT" altLang="it-IT" sz="1200" dirty="0" err="1">
                <a:solidFill>
                  <a:srgbClr val="000000"/>
                </a:solidFill>
                <a:latin typeface="Verdana" panose="020B0604030504040204" pitchFamily="34" charset="0"/>
              </a:rPr>
              <a:t>filter-name</a:t>
            </a:r>
            <a:r>
              <a:rPr kumimoji="1" lang="it-IT" altLang="it-IT" sz="1200" dirty="0">
                <a:solidFill>
                  <a:srgbClr val="000000"/>
                </a:solidFill>
                <a:latin typeface="Verdana" panose="020B0604030504040204" pitchFamily="34" charset="0"/>
              </a:rPr>
              <a:t>&gt;</a:t>
            </a:r>
            <a:r>
              <a:rPr kumimoji="1" lang="it-IT" altLang="it-IT" sz="1200" dirty="0" err="1">
                <a:solidFill>
                  <a:srgbClr val="000000"/>
                </a:solidFill>
                <a:latin typeface="Verdana" panose="020B0604030504040204" pitchFamily="34" charset="0"/>
              </a:rPr>
              <a:t>emailfilter</a:t>
            </a:r>
            <a:r>
              <a:rPr kumimoji="1" lang="it-IT" altLang="it-IT" sz="1200" dirty="0">
                <a:solidFill>
                  <a:srgbClr val="000000"/>
                </a:solidFill>
                <a:latin typeface="Verdana" panose="020B0604030504040204" pitchFamily="34" charset="0"/>
              </a:rPr>
              <a:t>&lt;/</a:t>
            </a:r>
            <a:r>
              <a:rPr kumimoji="1" lang="it-IT" altLang="it-IT" sz="1200" dirty="0" err="1">
                <a:solidFill>
                  <a:srgbClr val="000000"/>
                </a:solidFill>
                <a:latin typeface="Verdana" panose="020B0604030504040204" pitchFamily="34" charset="0"/>
              </a:rPr>
              <a:t>filter-name</a:t>
            </a:r>
            <a:r>
              <a:rPr kumimoji="1" lang="it-IT" altLang="it-IT" sz="1200" dirty="0">
                <a:solidFill>
                  <a:srgbClr val="000000"/>
                </a:solidFill>
                <a:latin typeface="Verdana" panose="020B0604030504040204" pitchFamily="34" charset="0"/>
              </a:rPr>
              <a:t>&gt;</a:t>
            </a:r>
          </a:p>
          <a:p>
            <a:pPr>
              <a:spcBef>
                <a:spcPct val="20000"/>
              </a:spcBef>
              <a:buClr>
                <a:schemeClr val="hlink"/>
              </a:buClr>
              <a:buSzPct val="65000"/>
              <a:buFont typeface="Monotype Sorts" pitchFamily="2" charset="2"/>
              <a:buNone/>
            </a:pPr>
            <a:r>
              <a:rPr kumimoji="1" lang="it-IT" altLang="it-IT" sz="1200" dirty="0">
                <a:solidFill>
                  <a:srgbClr val="000000"/>
                </a:solidFill>
                <a:latin typeface="Verdana" panose="020B0604030504040204" pitchFamily="34" charset="0"/>
              </a:rPr>
              <a:t> &lt;</a:t>
            </a:r>
            <a:r>
              <a:rPr kumimoji="1" lang="it-IT" altLang="it-IT" sz="1200" dirty="0" err="1">
                <a:solidFill>
                  <a:srgbClr val="000000"/>
                </a:solidFill>
                <a:latin typeface="Verdana" panose="020B0604030504040204" pitchFamily="34" charset="0"/>
              </a:rPr>
              <a:t>url</a:t>
            </a:r>
            <a:r>
              <a:rPr kumimoji="1" lang="it-IT" altLang="it-IT" sz="1200" dirty="0">
                <a:solidFill>
                  <a:srgbClr val="000000"/>
                </a:solidFill>
                <a:latin typeface="Verdana" panose="020B0604030504040204" pitchFamily="34" charset="0"/>
              </a:rPr>
              <a:t>-pattern&gt;*&lt;/</a:t>
            </a:r>
            <a:r>
              <a:rPr kumimoji="1" lang="it-IT" altLang="it-IT" sz="1200" dirty="0" err="1">
                <a:solidFill>
                  <a:srgbClr val="000000"/>
                </a:solidFill>
                <a:latin typeface="Verdana" panose="020B0604030504040204" pitchFamily="34" charset="0"/>
              </a:rPr>
              <a:t>url</a:t>
            </a:r>
            <a:r>
              <a:rPr kumimoji="1" lang="it-IT" altLang="it-IT" sz="1200" dirty="0">
                <a:solidFill>
                  <a:srgbClr val="000000"/>
                </a:solidFill>
                <a:latin typeface="Verdana" panose="020B0604030504040204" pitchFamily="34" charset="0"/>
              </a:rPr>
              <a:t>-pattern&gt;</a:t>
            </a:r>
          </a:p>
          <a:p>
            <a:pPr>
              <a:spcBef>
                <a:spcPct val="20000"/>
              </a:spcBef>
              <a:buClr>
                <a:schemeClr val="hlink"/>
              </a:buClr>
              <a:buSzPct val="65000"/>
              <a:buFont typeface="Monotype Sorts" pitchFamily="2" charset="2"/>
              <a:buNone/>
            </a:pPr>
            <a:r>
              <a:rPr kumimoji="1" lang="it-IT" altLang="it-IT" sz="1200" dirty="0">
                <a:solidFill>
                  <a:srgbClr val="000000"/>
                </a:solidFill>
                <a:latin typeface="Verdana" panose="020B0604030504040204" pitchFamily="34" charset="0"/>
              </a:rPr>
              <a:t> &lt;</a:t>
            </a:r>
            <a:r>
              <a:rPr kumimoji="1" lang="it-IT" altLang="it-IT" sz="1200" dirty="0" err="1">
                <a:solidFill>
                  <a:srgbClr val="000000"/>
                </a:solidFill>
                <a:latin typeface="Verdana" panose="020B0604030504040204" pitchFamily="34" charset="0"/>
              </a:rPr>
              <a:t>dispatcher</a:t>
            </a:r>
            <a:r>
              <a:rPr kumimoji="1" lang="it-IT" altLang="it-IT" sz="1200" dirty="0">
                <a:solidFill>
                  <a:srgbClr val="000000"/>
                </a:solidFill>
                <a:latin typeface="Verdana" panose="020B0604030504040204" pitchFamily="34" charset="0"/>
              </a:rPr>
              <a:t>&gt;REQUEST&lt;/</a:t>
            </a:r>
            <a:r>
              <a:rPr kumimoji="1" lang="it-IT" altLang="it-IT" sz="1200" dirty="0" err="1">
                <a:solidFill>
                  <a:srgbClr val="000000"/>
                </a:solidFill>
                <a:latin typeface="Verdana" panose="020B0604030504040204" pitchFamily="34" charset="0"/>
              </a:rPr>
              <a:t>dispatcher</a:t>
            </a:r>
            <a:r>
              <a:rPr kumimoji="1" lang="it-IT" altLang="it-IT" sz="1200" dirty="0">
                <a:solidFill>
                  <a:srgbClr val="000000"/>
                </a:solidFill>
                <a:latin typeface="Verdana" panose="020B0604030504040204" pitchFamily="34" charset="0"/>
              </a:rPr>
              <a:t>&gt;</a:t>
            </a:r>
          </a:p>
          <a:p>
            <a:pPr>
              <a:spcBef>
                <a:spcPct val="20000"/>
              </a:spcBef>
              <a:buClr>
                <a:schemeClr val="hlink"/>
              </a:buClr>
              <a:buSzPct val="65000"/>
              <a:buFont typeface="Monotype Sorts" pitchFamily="2" charset="2"/>
              <a:buNone/>
            </a:pPr>
            <a:r>
              <a:rPr kumimoji="1" lang="it-IT" altLang="it-IT" sz="1200" dirty="0">
                <a:solidFill>
                  <a:srgbClr val="000000"/>
                </a:solidFill>
                <a:latin typeface="Verdana" panose="020B0604030504040204" pitchFamily="34" charset="0"/>
              </a:rPr>
              <a:t>&lt;/</a:t>
            </a:r>
            <a:r>
              <a:rPr kumimoji="1" lang="it-IT" altLang="it-IT" sz="1200" dirty="0" err="1">
                <a:solidFill>
                  <a:srgbClr val="000000"/>
                </a:solidFill>
                <a:latin typeface="Verdana" panose="020B0604030504040204" pitchFamily="34" charset="0"/>
              </a:rPr>
              <a:t>filter-mapping</a:t>
            </a:r>
            <a:r>
              <a:rPr kumimoji="1" lang="it-IT" altLang="it-IT" sz="1200" dirty="0">
                <a:solidFill>
                  <a:srgbClr val="000000"/>
                </a:solidFill>
                <a:latin typeface="Verdana" panose="020B0604030504040204" pitchFamily="34" charset="0"/>
              </a:rPr>
              <a:t>&gt;</a:t>
            </a:r>
          </a:p>
        </p:txBody>
      </p:sp>
    </p:spTree>
    <p:extLst>
      <p:ext uri="{BB962C8B-B14F-4D97-AF65-F5344CB8AC3E}">
        <p14:creationId xmlns:p14="http://schemas.microsoft.com/office/powerpoint/2010/main" val="23933223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piè di pagina 5"/>
          <p:cNvSpPr>
            <a:spLocks noGrp="1"/>
          </p:cNvSpPr>
          <p:nvPr>
            <p:ph type="ftr" sz="quarter" idx="12"/>
          </p:nvPr>
        </p:nvSpPr>
        <p:spPr/>
        <p:txBody>
          <a:bodyPr/>
          <a:lstStyle/>
          <a:p>
            <a:pPr>
              <a:defRPr/>
            </a:pPr>
            <a:r>
              <a:rPr lang="it-IT"/>
              <a:t>Java Servlets</a:t>
            </a:r>
          </a:p>
        </p:txBody>
      </p:sp>
      <p:sp>
        <p:nvSpPr>
          <p:cNvPr id="32771" name="Rectangle 2"/>
          <p:cNvSpPr>
            <a:spLocks noGrp="1" noChangeArrowheads="1"/>
          </p:cNvSpPr>
          <p:nvPr>
            <p:ph type="title"/>
          </p:nvPr>
        </p:nvSpPr>
        <p:spPr/>
        <p:txBody>
          <a:bodyPr/>
          <a:lstStyle/>
          <a:p>
            <a:pPr eaLnBrk="1" hangingPunct="1"/>
            <a:r>
              <a:rPr lang="it-IT" dirty="0" err="1" smtClean="0"/>
              <a:t>References</a:t>
            </a:r>
            <a:endParaRPr lang="it-IT" dirty="0" smtClean="0"/>
          </a:p>
        </p:txBody>
      </p:sp>
      <p:sp>
        <p:nvSpPr>
          <p:cNvPr id="32772" name="Rectangle 3"/>
          <p:cNvSpPr>
            <a:spLocks noGrp="1" noChangeArrowheads="1"/>
          </p:cNvSpPr>
          <p:nvPr>
            <p:ph type="body" idx="1"/>
          </p:nvPr>
        </p:nvSpPr>
        <p:spPr/>
        <p:txBody>
          <a:bodyPr/>
          <a:lstStyle/>
          <a:p>
            <a:pPr eaLnBrk="1" hangingPunct="1"/>
            <a:r>
              <a:rPr lang="it-IT" altLang="it-IT" b="1" dirty="0" err="1"/>
              <a:t>Servlet</a:t>
            </a:r>
            <a:r>
              <a:rPr lang="it-IT" altLang="it-IT" b="1" dirty="0"/>
              <a:t> API</a:t>
            </a:r>
            <a:br>
              <a:rPr lang="it-IT" altLang="it-IT" b="1" dirty="0"/>
            </a:br>
            <a:r>
              <a:rPr lang="it-IT" altLang="it-IT" dirty="0">
                <a:hlinkClick r:id="rId2"/>
              </a:rPr>
              <a:t>https://docs.oracle.com/javaee/7/api/javax/servlet/package-summary.html</a:t>
            </a:r>
            <a:r>
              <a:rPr lang="it-IT" altLang="it-IT" dirty="0"/>
              <a:t> </a:t>
            </a:r>
          </a:p>
          <a:p>
            <a:pPr eaLnBrk="1" hangingPunct="1"/>
            <a:r>
              <a:rPr lang="it-IT" altLang="it-IT" b="1" dirty="0" err="1"/>
              <a:t>Servlet</a:t>
            </a:r>
            <a:r>
              <a:rPr lang="it-IT" altLang="it-IT" b="1" dirty="0"/>
              <a:t> Tutorial</a:t>
            </a:r>
            <a:br>
              <a:rPr lang="it-IT" altLang="it-IT" b="1" dirty="0"/>
            </a:br>
            <a:r>
              <a:rPr lang="it-IT" altLang="it-IT" dirty="0">
                <a:hlinkClick r:id="rId3"/>
              </a:rPr>
              <a:t>https://docs.oracle.com/javaee/7/tutorial/servlets.htm</a:t>
            </a:r>
            <a:endParaRPr lang="it-IT" altLang="it-IT" dirty="0"/>
          </a:p>
          <a:p>
            <a:pPr eaLnBrk="1" hangingPunct="1"/>
            <a:r>
              <a:rPr lang="it-IT" altLang="it-IT" b="1" dirty="0"/>
              <a:t>JDBC Tutorial</a:t>
            </a:r>
            <a:br>
              <a:rPr lang="it-IT" altLang="it-IT" b="1" dirty="0"/>
            </a:br>
            <a:r>
              <a:rPr lang="it-IT" altLang="it-IT" dirty="0">
                <a:hlinkClick r:id="rId4"/>
              </a:rPr>
              <a:t>http://docs.oracle.com/javase/tutorial/jdbc</a:t>
            </a:r>
            <a:endParaRPr lang="it-IT" altLang="it-IT"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piè di pagina 5"/>
          <p:cNvSpPr>
            <a:spLocks noGrp="1"/>
          </p:cNvSpPr>
          <p:nvPr>
            <p:ph type="ftr" sz="quarter" idx="12"/>
          </p:nvPr>
        </p:nvSpPr>
        <p:spPr/>
        <p:txBody>
          <a:bodyPr/>
          <a:lstStyle/>
          <a:p>
            <a:pPr>
              <a:defRPr/>
            </a:pPr>
            <a:r>
              <a:rPr lang="it-IT"/>
              <a:t>Java Servlets</a:t>
            </a:r>
          </a:p>
        </p:txBody>
      </p:sp>
      <p:sp>
        <p:nvSpPr>
          <p:cNvPr id="6147" name="Rectangle 2"/>
          <p:cNvSpPr>
            <a:spLocks noGrp="1" noChangeArrowheads="1"/>
          </p:cNvSpPr>
          <p:nvPr>
            <p:ph type="title"/>
          </p:nvPr>
        </p:nvSpPr>
        <p:spPr/>
        <p:txBody>
          <a:bodyPr/>
          <a:lstStyle/>
          <a:p>
            <a:pPr eaLnBrk="1" hangingPunct="1"/>
            <a:r>
              <a:rPr lang="it-IT" sz="3200" dirty="0" smtClean="0"/>
              <a:t>Apache </a:t>
            </a:r>
            <a:r>
              <a:rPr lang="it-IT" sz="3200" dirty="0" err="1" smtClean="0"/>
              <a:t>Tomcat</a:t>
            </a:r>
            <a:r>
              <a:rPr lang="it-IT" sz="3200" dirty="0" smtClean="0"/>
              <a:t> </a:t>
            </a:r>
            <a:r>
              <a:rPr lang="it-IT" sz="3200" dirty="0" err="1" smtClean="0"/>
              <a:t>Configuration</a:t>
            </a:r>
            <a:r>
              <a:rPr lang="it-IT" sz="3200" dirty="0" smtClean="0"/>
              <a:t/>
            </a:r>
            <a:br>
              <a:rPr lang="it-IT" sz="3200" dirty="0" smtClean="0"/>
            </a:br>
            <a:r>
              <a:rPr lang="it-IT" sz="2400" dirty="0" err="1" smtClean="0"/>
              <a:t>Installation</a:t>
            </a:r>
            <a:endParaRPr lang="it-IT" sz="2400" dirty="0" smtClean="0"/>
          </a:p>
        </p:txBody>
      </p:sp>
      <p:sp>
        <p:nvSpPr>
          <p:cNvPr id="6148" name="Rectangle 3"/>
          <p:cNvSpPr>
            <a:spLocks noGrp="1" noChangeArrowheads="1"/>
          </p:cNvSpPr>
          <p:nvPr>
            <p:ph type="body" idx="1"/>
          </p:nvPr>
        </p:nvSpPr>
        <p:spPr/>
        <p:txBody>
          <a:bodyPr>
            <a:normAutofit fontScale="77500" lnSpcReduction="20000"/>
          </a:bodyPr>
          <a:lstStyle/>
          <a:p>
            <a:r>
              <a:rPr lang="en-US" dirty="0" smtClean="0"/>
              <a:t>Apache Tomcat is available for all platforms (it is itself a Java program) and can be downloaded from http://tomcat.apache.org/. </a:t>
            </a:r>
          </a:p>
          <a:p>
            <a:r>
              <a:rPr lang="en-US" dirty="0" smtClean="0"/>
              <a:t>The installation on Windows and Unix is simplified by a fully automatic installation script. </a:t>
            </a:r>
          </a:p>
          <a:p>
            <a:pPr lvl="1"/>
            <a:r>
              <a:rPr lang="en-US" dirty="0" smtClean="0"/>
              <a:t>On both platforms, you can choose to automatically start the server as a </a:t>
            </a:r>
            <a:r>
              <a:rPr lang="en-US" b="1" dirty="0" smtClean="0"/>
              <a:t>service</a:t>
            </a:r>
            <a:r>
              <a:rPr lang="en-US" dirty="0" smtClean="0"/>
              <a:t> (Windows) or </a:t>
            </a:r>
            <a:r>
              <a:rPr lang="en-US" b="1" dirty="0" smtClean="0"/>
              <a:t>daemon</a:t>
            </a:r>
            <a:r>
              <a:rPr lang="en-US" dirty="0" smtClean="0"/>
              <a:t> (UNIX), or </a:t>
            </a:r>
            <a:r>
              <a:rPr lang="en-US" b="1" dirty="0" smtClean="0"/>
              <a:t>manually.</a:t>
            </a:r>
            <a:r>
              <a:rPr lang="en-US" dirty="0" smtClean="0"/>
              <a:t> </a:t>
            </a:r>
          </a:p>
          <a:p>
            <a:pPr lvl="1"/>
            <a:r>
              <a:rPr lang="en-US" dirty="0" smtClean="0"/>
              <a:t>The Java installation (or, better, the JRE) must be available to the installation script. To this aim, make sure the </a:t>
            </a:r>
            <a:r>
              <a:rPr lang="en-US" b="1" dirty="0" smtClean="0"/>
              <a:t>JAVA_HOME</a:t>
            </a:r>
            <a:r>
              <a:rPr lang="en-US" dirty="0" smtClean="0"/>
              <a:t> environment variable is correctly set. </a:t>
            </a:r>
          </a:p>
          <a:p>
            <a:r>
              <a:rPr lang="en-US" dirty="0" smtClean="0"/>
              <a:t>Once executed, the default Tomcat instance responds on port </a:t>
            </a:r>
            <a:r>
              <a:rPr lang="en-US" b="1" dirty="0" smtClean="0"/>
              <a:t>8080.</a:t>
            </a:r>
            <a:r>
              <a:rPr lang="en-US" dirty="0" smtClean="0"/>
              <a:t> </a:t>
            </a:r>
          </a:p>
          <a:p>
            <a:r>
              <a:rPr lang="en-US" dirty="0" smtClean="0"/>
              <a:t>Via the </a:t>
            </a:r>
            <a:r>
              <a:rPr lang="en-US" dirty="0" err="1" smtClean="0"/>
              <a:t>url</a:t>
            </a:r>
            <a:r>
              <a:rPr lang="en-US" dirty="0" smtClean="0"/>
              <a:t> http://localhost:8080/manager/ you can configure the server through a web application. and monitor the status of the web applications running in the server. </a:t>
            </a:r>
          </a:p>
          <a:p>
            <a:r>
              <a:rPr lang="en-US" dirty="0" smtClean="0"/>
              <a:t>To access such administrative applications, you should first </a:t>
            </a:r>
            <a:r>
              <a:rPr lang="en-US" b="1" dirty="0" smtClean="0"/>
              <a:t>create a user with administrative privileges,</a:t>
            </a:r>
            <a:r>
              <a:rPr lang="en-US" dirty="0" smtClean="0"/>
              <a:t> adding to the </a:t>
            </a:r>
            <a:r>
              <a:rPr lang="en-US" b="1" dirty="0" smtClean="0"/>
              <a:t>conf/tomcat-users.xml</a:t>
            </a:r>
            <a:r>
              <a:rPr lang="en-US" dirty="0" smtClean="0"/>
              <a:t> file a line like the following </a:t>
            </a:r>
          </a:p>
          <a:p>
            <a:pPr eaLnBrk="1" hangingPunct="1">
              <a:lnSpc>
                <a:spcPct val="80000"/>
              </a:lnSpc>
            </a:pPr>
            <a:endParaRPr lang="it-IT" sz="1800" dirty="0" smtClean="0"/>
          </a:p>
          <a:p>
            <a:pPr algn="ctr" eaLnBrk="1" hangingPunct="1">
              <a:lnSpc>
                <a:spcPct val="80000"/>
              </a:lnSpc>
              <a:buFont typeface="Wingdings" pitchFamily="2" charset="2"/>
              <a:buNone/>
            </a:pPr>
            <a:r>
              <a:rPr lang="it-IT" sz="2600" dirty="0" smtClean="0"/>
              <a:t>&lt;</a:t>
            </a:r>
            <a:r>
              <a:rPr lang="it-IT" sz="2600" dirty="0" err="1" smtClean="0"/>
              <a:t>user</a:t>
            </a:r>
            <a:r>
              <a:rPr lang="it-IT" sz="2600" dirty="0" smtClean="0"/>
              <a:t> </a:t>
            </a:r>
            <a:r>
              <a:rPr lang="it-IT" sz="2600" dirty="0" err="1" smtClean="0"/>
              <a:t>username=</a:t>
            </a:r>
            <a:r>
              <a:rPr lang="it-IT" sz="2600" dirty="0" smtClean="0"/>
              <a:t>"</a:t>
            </a:r>
            <a:r>
              <a:rPr lang="it-IT" sz="2600" dirty="0" err="1" smtClean="0"/>
              <a:t>admin</a:t>
            </a:r>
            <a:r>
              <a:rPr lang="it-IT" sz="2600" dirty="0" smtClean="0"/>
              <a:t>" </a:t>
            </a:r>
            <a:r>
              <a:rPr lang="it-IT" sz="2600" dirty="0" err="1" smtClean="0"/>
              <a:t>password=</a:t>
            </a:r>
            <a:r>
              <a:rPr lang="it-IT" sz="2600" dirty="0" smtClean="0"/>
              <a:t>"</a:t>
            </a:r>
            <a:r>
              <a:rPr lang="it-IT" sz="2600" dirty="0" err="1" smtClean="0"/>
              <a:t>adminadmin</a:t>
            </a:r>
            <a:r>
              <a:rPr lang="it-IT" sz="2600" dirty="0" smtClean="0"/>
              <a:t>" </a:t>
            </a:r>
            <a:r>
              <a:rPr lang="it-IT" sz="2600" dirty="0" err="1" smtClean="0"/>
              <a:t>roles=</a:t>
            </a:r>
            <a:r>
              <a:rPr lang="it-IT" sz="2600" dirty="0" smtClean="0"/>
              <a:t>"</a:t>
            </a:r>
            <a:r>
              <a:rPr lang="it-IT" sz="2600" dirty="0" err="1" smtClean="0"/>
              <a:t>admin</a:t>
            </a:r>
            <a:r>
              <a:rPr lang="it-IT" sz="2600" dirty="0" smtClean="0"/>
              <a:t>,manager"/&gt;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piè di pagina 5"/>
          <p:cNvSpPr>
            <a:spLocks noGrp="1"/>
          </p:cNvSpPr>
          <p:nvPr>
            <p:ph type="ftr" sz="quarter" idx="12"/>
          </p:nvPr>
        </p:nvSpPr>
        <p:spPr/>
        <p:txBody>
          <a:bodyPr/>
          <a:lstStyle/>
          <a:p>
            <a:pPr>
              <a:defRPr/>
            </a:pPr>
            <a:r>
              <a:rPr lang="it-IT"/>
              <a:t>Java Servlets</a:t>
            </a:r>
          </a:p>
        </p:txBody>
      </p:sp>
      <p:sp>
        <p:nvSpPr>
          <p:cNvPr id="7171" name="Rectangle 2"/>
          <p:cNvSpPr>
            <a:spLocks noGrp="1" noChangeArrowheads="1"/>
          </p:cNvSpPr>
          <p:nvPr>
            <p:ph type="title"/>
          </p:nvPr>
        </p:nvSpPr>
        <p:spPr/>
        <p:txBody>
          <a:bodyPr/>
          <a:lstStyle/>
          <a:p>
            <a:pPr eaLnBrk="1" hangingPunct="1"/>
            <a:r>
              <a:rPr lang="it-IT" sz="3200" dirty="0" smtClean="0"/>
              <a:t>Apache </a:t>
            </a:r>
            <a:r>
              <a:rPr lang="it-IT" sz="3200" dirty="0" err="1" smtClean="0"/>
              <a:t>Tomcat</a:t>
            </a:r>
            <a:r>
              <a:rPr lang="it-IT" sz="3200" dirty="0" smtClean="0"/>
              <a:t> </a:t>
            </a:r>
            <a:r>
              <a:rPr lang="it-IT" sz="3200" dirty="0" err="1" smtClean="0"/>
              <a:t>Configuration</a:t>
            </a:r>
            <a:r>
              <a:rPr lang="it-IT" sz="3200" dirty="0" smtClean="0"/>
              <a:t> </a:t>
            </a:r>
            <a:br>
              <a:rPr lang="it-IT" sz="3200" dirty="0" smtClean="0"/>
            </a:br>
            <a:r>
              <a:rPr lang="it-IT" sz="2400" dirty="0" err="1" smtClean="0"/>
              <a:t>Creating</a:t>
            </a:r>
            <a:r>
              <a:rPr lang="it-IT" sz="2400" dirty="0" smtClean="0"/>
              <a:t> a </a:t>
            </a:r>
            <a:r>
              <a:rPr lang="it-IT" sz="2400" dirty="0" err="1" smtClean="0"/>
              <a:t>new</a:t>
            </a:r>
            <a:r>
              <a:rPr lang="it-IT" sz="2400" dirty="0" smtClean="0"/>
              <a:t> </a:t>
            </a:r>
            <a:r>
              <a:rPr lang="it-IT" sz="2400" dirty="0" err="1" smtClean="0"/>
              <a:t>context</a:t>
            </a:r>
            <a:endParaRPr lang="it-IT" sz="2400" dirty="0" smtClean="0"/>
          </a:p>
        </p:txBody>
      </p:sp>
      <p:sp>
        <p:nvSpPr>
          <p:cNvPr id="7172" name="Rectangle 3"/>
          <p:cNvSpPr>
            <a:spLocks noGrp="1" noChangeArrowheads="1"/>
          </p:cNvSpPr>
          <p:nvPr>
            <p:ph type="body" idx="1"/>
          </p:nvPr>
        </p:nvSpPr>
        <p:spPr/>
        <p:txBody>
          <a:bodyPr>
            <a:normAutofit lnSpcReduction="10000"/>
          </a:bodyPr>
          <a:lstStyle/>
          <a:p>
            <a:r>
              <a:rPr lang="en-US" sz="2000" dirty="0" smtClean="0"/>
              <a:t>Web applications are executed in </a:t>
            </a:r>
            <a:r>
              <a:rPr lang="en-US" sz="2000" b="1" dirty="0" smtClean="0"/>
              <a:t>contexts</a:t>
            </a:r>
            <a:r>
              <a:rPr lang="en-US" sz="2000" dirty="0" smtClean="0"/>
              <a:t>. In general, each context corresponds to a particular directory configured on the server and associated with a specific URL. </a:t>
            </a:r>
          </a:p>
          <a:p>
            <a:r>
              <a:rPr lang="en-US" sz="2000" dirty="0" smtClean="0"/>
              <a:t>To manually create a new context it is sufficient to create a subdirectory in the </a:t>
            </a:r>
            <a:r>
              <a:rPr lang="en-US" sz="2000" b="1" dirty="0" err="1" smtClean="0"/>
              <a:t>webapps</a:t>
            </a:r>
            <a:r>
              <a:rPr lang="en-US" sz="2000" dirty="0" smtClean="0"/>
              <a:t> directory of Tomcat. The context name will be the one of the directory. </a:t>
            </a:r>
          </a:p>
          <a:p>
            <a:r>
              <a:rPr lang="en-US" sz="2000" dirty="0" smtClean="0"/>
              <a:t>At this point, to test the new context, you can insert a plain html file in the directory and try loading the URL </a:t>
            </a:r>
            <a:r>
              <a:rPr lang="en-US" sz="2000" u="sng" dirty="0" smtClean="0">
                <a:hlinkClick r:id="rId2" tooltip="http://localhost:8080/PATH/NOMEFILE"/>
              </a:rPr>
              <a:t>http://localhost:8080/PATH/FILENAME</a:t>
            </a:r>
            <a:r>
              <a:rPr lang="en-US" sz="2000" dirty="0" smtClean="0"/>
              <a:t>, where path is the name of the context. For example </a:t>
            </a:r>
            <a:r>
              <a:rPr lang="en-US" sz="2000" u="sng" dirty="0" smtClean="0">
                <a:hlinkClick r:id="rId3" tooltip="http://localhost/progetto/index.html"/>
              </a:rPr>
              <a:t>http://localhost/project/index.html</a:t>
            </a:r>
            <a:r>
              <a:rPr lang="en-US" sz="2000" dirty="0" smtClean="0"/>
              <a:t> </a:t>
            </a:r>
          </a:p>
          <a:p>
            <a:r>
              <a:rPr lang="en-US" sz="2000" dirty="0" smtClean="0"/>
              <a:t>In order to make a fully functional web application, we also need to prepare a special subdirectory structure in the context, and write some configuration files. The main elements of this structure are discussed below. </a:t>
            </a:r>
          </a:p>
          <a:p>
            <a:r>
              <a:rPr lang="en-US" sz="2000" dirty="0" smtClean="0"/>
              <a:t>However, </a:t>
            </a:r>
            <a:r>
              <a:rPr lang="en-US" sz="2000" b="1" dirty="0" smtClean="0"/>
              <a:t>the recommended installation method for web applications is to use an IDE (e.g., </a:t>
            </a:r>
            <a:r>
              <a:rPr lang="en-US" sz="2000" b="1" dirty="0" err="1" smtClean="0"/>
              <a:t>Netbeans</a:t>
            </a:r>
            <a:r>
              <a:rPr lang="en-US" sz="2000" b="1" dirty="0" smtClean="0"/>
              <a:t>) to create the application and package it in </a:t>
            </a:r>
            <a:r>
              <a:rPr lang="en-US" sz="2000" b="1" dirty="0" err="1" smtClean="0"/>
              <a:t>awar</a:t>
            </a:r>
            <a:r>
              <a:rPr lang="en-US" sz="2000" b="1" dirty="0" smtClean="0"/>
              <a:t> file (Web </a:t>
            </a:r>
            <a:r>
              <a:rPr lang="en-US" sz="2000" b="1" dirty="0" err="1" smtClean="0"/>
              <a:t>ARchive</a:t>
            </a:r>
            <a:r>
              <a:rPr lang="en-US" sz="2000" b="1" dirty="0" smtClean="0"/>
              <a:t>), which can then be copied directly into the </a:t>
            </a:r>
            <a:r>
              <a:rPr lang="en-US" sz="2000" b="1" dirty="0" err="1" smtClean="0"/>
              <a:t>webapps</a:t>
            </a:r>
            <a:r>
              <a:rPr lang="en-US" sz="2000" b="1" dirty="0" smtClean="0"/>
              <a:t> Tomcat directory.</a:t>
            </a:r>
            <a:r>
              <a:rPr lang="en-US" sz="2000" dirty="0" smtClean="0"/>
              <a: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piè di pagina 5"/>
          <p:cNvSpPr>
            <a:spLocks noGrp="1"/>
          </p:cNvSpPr>
          <p:nvPr>
            <p:ph type="ftr" sz="quarter" idx="12"/>
          </p:nvPr>
        </p:nvSpPr>
        <p:spPr/>
        <p:txBody>
          <a:bodyPr/>
          <a:lstStyle/>
          <a:p>
            <a:pPr>
              <a:defRPr/>
            </a:pPr>
            <a:r>
              <a:rPr lang="it-IT"/>
              <a:t>Java Servlets</a:t>
            </a:r>
          </a:p>
        </p:txBody>
      </p:sp>
      <p:sp>
        <p:nvSpPr>
          <p:cNvPr id="8195" name="Rectangle 2"/>
          <p:cNvSpPr>
            <a:spLocks noGrp="1" noChangeArrowheads="1"/>
          </p:cNvSpPr>
          <p:nvPr>
            <p:ph type="title"/>
          </p:nvPr>
        </p:nvSpPr>
        <p:spPr/>
        <p:txBody>
          <a:bodyPr/>
          <a:lstStyle/>
          <a:p>
            <a:pPr eaLnBrk="1" hangingPunct="1"/>
            <a:r>
              <a:rPr lang="it-IT" sz="3200" dirty="0" smtClean="0"/>
              <a:t>Apache </a:t>
            </a:r>
            <a:r>
              <a:rPr lang="it-IT" sz="3200" dirty="0" err="1" smtClean="0"/>
              <a:t>Tomcat</a:t>
            </a:r>
            <a:r>
              <a:rPr lang="it-IT" sz="3200" dirty="0" smtClean="0"/>
              <a:t> </a:t>
            </a:r>
            <a:r>
              <a:rPr lang="it-IT" sz="3200" dirty="0" err="1" smtClean="0"/>
              <a:t>Configuration</a:t>
            </a:r>
            <a:r>
              <a:rPr lang="it-IT" sz="3200" dirty="0" smtClean="0"/>
              <a:t> </a:t>
            </a:r>
            <a:br>
              <a:rPr lang="it-IT" sz="3200" dirty="0" smtClean="0"/>
            </a:br>
            <a:r>
              <a:rPr lang="it-IT" sz="2400" dirty="0" err="1" smtClean="0"/>
              <a:t>Structure</a:t>
            </a:r>
            <a:r>
              <a:rPr lang="it-IT" sz="2400" dirty="0" smtClean="0"/>
              <a:t> </a:t>
            </a:r>
            <a:r>
              <a:rPr lang="it-IT" sz="2400" dirty="0" err="1" smtClean="0"/>
              <a:t>of</a:t>
            </a:r>
            <a:r>
              <a:rPr lang="it-IT" sz="2400" dirty="0" smtClean="0"/>
              <a:t> a </a:t>
            </a:r>
            <a:r>
              <a:rPr lang="it-IT" sz="2400" dirty="0" err="1" smtClean="0"/>
              <a:t>context</a:t>
            </a:r>
            <a:endParaRPr lang="it-IT" sz="2400" dirty="0" smtClean="0"/>
          </a:p>
        </p:txBody>
      </p:sp>
      <p:sp>
        <p:nvSpPr>
          <p:cNvPr id="8196" name="Rectangle 3"/>
          <p:cNvSpPr>
            <a:spLocks noGrp="1" noChangeArrowheads="1"/>
          </p:cNvSpPr>
          <p:nvPr>
            <p:ph type="body" idx="1"/>
          </p:nvPr>
        </p:nvSpPr>
        <p:spPr/>
        <p:txBody>
          <a:bodyPr>
            <a:normAutofit fontScale="92500" lnSpcReduction="20000"/>
          </a:bodyPr>
          <a:lstStyle/>
          <a:p>
            <a:r>
              <a:rPr lang="en-US" dirty="0" smtClean="0"/>
              <a:t>Context directories have a particular base structure which enables the server to access dynamic (</a:t>
            </a:r>
            <a:r>
              <a:rPr lang="en-US" dirty="0" err="1" smtClean="0"/>
              <a:t>servlets</a:t>
            </a:r>
            <a:r>
              <a:rPr lang="en-US" dirty="0" smtClean="0"/>
              <a:t>, JSP) and static (html, </a:t>
            </a:r>
            <a:r>
              <a:rPr lang="en-US" dirty="0" err="1" smtClean="0"/>
              <a:t>css</a:t>
            </a:r>
            <a:r>
              <a:rPr lang="en-US" dirty="0" smtClean="0"/>
              <a:t>, images, etc..) resources. In particular: </a:t>
            </a:r>
          </a:p>
          <a:p>
            <a:pPr lvl="1"/>
            <a:r>
              <a:rPr lang="en-US" dirty="0" smtClean="0"/>
              <a:t>The WEB-INF subdirectory contains some configuration files, including the </a:t>
            </a:r>
            <a:r>
              <a:rPr lang="en-US" i="1" dirty="0" smtClean="0"/>
              <a:t>web application deployment descriptor</a:t>
            </a:r>
            <a:r>
              <a:rPr lang="en-US" dirty="0" smtClean="0"/>
              <a:t> (web.xml). </a:t>
            </a:r>
          </a:p>
          <a:p>
            <a:pPr lvl="1"/>
            <a:r>
              <a:rPr lang="en-US" dirty="0" smtClean="0"/>
              <a:t>The WEB-INF/classes subdirectory contains the Java classes of the application, including </a:t>
            </a:r>
            <a:r>
              <a:rPr lang="en-US" dirty="0" err="1" smtClean="0"/>
              <a:t>servlets</a:t>
            </a:r>
            <a:r>
              <a:rPr lang="en-US" dirty="0" smtClean="0"/>
              <a:t>. </a:t>
            </a:r>
          </a:p>
          <a:p>
            <a:pPr lvl="2"/>
            <a:r>
              <a:rPr lang="en-US" dirty="0" smtClean="0"/>
              <a:t>Following the Java conventions, individual classes should be placed in a directory structure corresponding to their package name. </a:t>
            </a:r>
          </a:p>
          <a:p>
            <a:pPr lvl="1"/>
            <a:r>
              <a:rPr lang="en-US" dirty="0" smtClean="0"/>
              <a:t>The WEB-INF/lib subdirectory contains the JAR libraries </a:t>
            </a:r>
            <a:r>
              <a:rPr lang="en-US" dirty="0" err="1" smtClean="0"/>
              <a:t>uded</a:t>
            </a:r>
            <a:r>
              <a:rPr lang="en-US" dirty="0" smtClean="0"/>
              <a:t> by the application, including the third party ones, such as JDBC drivers. </a:t>
            </a:r>
          </a:p>
          <a:p>
            <a:pPr lvl="1"/>
            <a:r>
              <a:rPr lang="en-US" dirty="0" smtClean="0"/>
              <a:t>All other subdirectories of the context, including the root directory, will contain normal files as HTML pages, style sheets, images, or JSP pages. </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piè di pagina 6"/>
          <p:cNvSpPr>
            <a:spLocks noGrp="1"/>
          </p:cNvSpPr>
          <p:nvPr>
            <p:ph type="ftr" sz="quarter" idx="12"/>
          </p:nvPr>
        </p:nvSpPr>
        <p:spPr/>
        <p:txBody>
          <a:bodyPr/>
          <a:lstStyle/>
          <a:p>
            <a:pPr>
              <a:defRPr/>
            </a:pPr>
            <a:r>
              <a:rPr lang="it-IT"/>
              <a:t>Java Servlets</a:t>
            </a:r>
          </a:p>
        </p:txBody>
      </p:sp>
      <p:sp>
        <p:nvSpPr>
          <p:cNvPr id="9219" name="Rectangle 2"/>
          <p:cNvSpPr>
            <a:spLocks noGrp="1" noChangeArrowheads="1"/>
          </p:cNvSpPr>
          <p:nvPr>
            <p:ph type="title"/>
          </p:nvPr>
        </p:nvSpPr>
        <p:spPr/>
        <p:txBody>
          <a:bodyPr/>
          <a:lstStyle/>
          <a:p>
            <a:pPr eaLnBrk="1" hangingPunct="1"/>
            <a:r>
              <a:rPr lang="it-IT" sz="3200" dirty="0" smtClean="0"/>
              <a:t>Apache </a:t>
            </a:r>
            <a:r>
              <a:rPr lang="it-IT" sz="3200" dirty="0" err="1" smtClean="0"/>
              <a:t>Tomcat</a:t>
            </a:r>
            <a:r>
              <a:rPr lang="it-IT" sz="3200" dirty="0" smtClean="0"/>
              <a:t> </a:t>
            </a:r>
            <a:r>
              <a:rPr lang="it-IT" sz="3200" dirty="0" err="1" smtClean="0"/>
              <a:t>Configuration</a:t>
            </a:r>
            <a:r>
              <a:rPr lang="it-IT" sz="3200" dirty="0" smtClean="0"/>
              <a:t> </a:t>
            </a:r>
            <a:br>
              <a:rPr lang="it-IT" sz="3200" dirty="0" smtClean="0"/>
            </a:br>
            <a:r>
              <a:rPr lang="it-IT" sz="2400" dirty="0" err="1" smtClean="0"/>
              <a:t>Adding</a:t>
            </a:r>
            <a:r>
              <a:rPr lang="it-IT" sz="2400" dirty="0" smtClean="0"/>
              <a:t> a </a:t>
            </a:r>
            <a:r>
              <a:rPr lang="it-IT" sz="2400" dirty="0" err="1" smtClean="0"/>
              <a:t>servlet</a:t>
            </a:r>
            <a:r>
              <a:rPr lang="it-IT" sz="2400" dirty="0" smtClean="0"/>
              <a:t> </a:t>
            </a:r>
            <a:r>
              <a:rPr lang="it-IT" sz="2400" dirty="0" err="1" smtClean="0"/>
              <a:t>to</a:t>
            </a:r>
            <a:r>
              <a:rPr lang="it-IT" sz="2400" dirty="0" smtClean="0"/>
              <a:t> a </a:t>
            </a:r>
            <a:r>
              <a:rPr lang="it-IT" sz="2400" dirty="0" err="1" smtClean="0"/>
              <a:t>context</a:t>
            </a:r>
            <a:endParaRPr lang="it-IT" sz="2400" dirty="0" smtClean="0"/>
          </a:p>
        </p:txBody>
      </p:sp>
      <p:sp>
        <p:nvSpPr>
          <p:cNvPr id="9220" name="Rectangle 3"/>
          <p:cNvSpPr>
            <a:spLocks noGrp="1" noChangeArrowheads="1"/>
          </p:cNvSpPr>
          <p:nvPr>
            <p:ph type="body" sz="half" idx="1"/>
          </p:nvPr>
        </p:nvSpPr>
        <p:spPr>
          <a:xfrm>
            <a:off x="350838" y="1557339"/>
            <a:ext cx="9360827" cy="1150937"/>
          </a:xfrm>
        </p:spPr>
        <p:txBody>
          <a:bodyPr/>
          <a:lstStyle/>
          <a:p>
            <a:pPr eaLnBrk="1" hangingPunct="1">
              <a:lnSpc>
                <a:spcPct val="80000"/>
              </a:lnSpc>
            </a:pPr>
            <a:r>
              <a:rPr lang="en-US" sz="1800" dirty="0" smtClean="0"/>
              <a:t>To make a Java class available as a </a:t>
            </a:r>
            <a:r>
              <a:rPr lang="en-US" sz="1800" dirty="0" err="1" smtClean="0"/>
              <a:t>servlet</a:t>
            </a:r>
            <a:r>
              <a:rPr lang="en-US" sz="1800" dirty="0" smtClean="0"/>
              <a:t> resource, you must configure its features through a file called </a:t>
            </a:r>
            <a:r>
              <a:rPr lang="en-US" sz="1800" b="1" dirty="0" smtClean="0"/>
              <a:t>web application deployment descriptor</a:t>
            </a:r>
            <a:r>
              <a:rPr lang="en-US" sz="1800" dirty="0" smtClean="0"/>
              <a:t>. This file, named </a:t>
            </a:r>
            <a:r>
              <a:rPr lang="en-US" sz="1800" b="1" dirty="0" smtClean="0"/>
              <a:t>web.xml,</a:t>
            </a:r>
            <a:r>
              <a:rPr lang="en-US" sz="1800" dirty="0" smtClean="0"/>
              <a:t> must be placed in the WEB-INF subdirectory of the context. </a:t>
            </a:r>
          </a:p>
          <a:p>
            <a:pPr eaLnBrk="1" hangingPunct="1">
              <a:lnSpc>
                <a:spcPct val="80000"/>
              </a:lnSpc>
            </a:pPr>
            <a:r>
              <a:rPr lang="en-US" sz="1800" dirty="0" smtClean="0"/>
              <a:t>A simple example of a descriptor is as follows: </a:t>
            </a:r>
            <a:endParaRPr lang="it-IT" sz="1800" dirty="0" smtClean="0"/>
          </a:p>
        </p:txBody>
      </p:sp>
      <p:sp>
        <p:nvSpPr>
          <p:cNvPr id="9221" name="Rectangle 5"/>
          <p:cNvSpPr>
            <a:spLocks noGrp="1" noChangeArrowheads="1"/>
          </p:cNvSpPr>
          <p:nvPr>
            <p:ph type="body" sz="half" idx="2"/>
          </p:nvPr>
        </p:nvSpPr>
        <p:spPr>
          <a:xfrm>
            <a:off x="4953001" y="2781300"/>
            <a:ext cx="4758664" cy="3729038"/>
          </a:xfrm>
        </p:spPr>
        <p:txBody>
          <a:bodyPr/>
          <a:lstStyle/>
          <a:p>
            <a:pPr eaLnBrk="1" hangingPunct="1">
              <a:lnSpc>
                <a:spcPct val="80000"/>
              </a:lnSpc>
            </a:pPr>
            <a:r>
              <a:rPr lang="en-US" sz="1800" dirty="0" smtClean="0"/>
              <a:t>Each </a:t>
            </a:r>
            <a:r>
              <a:rPr lang="en-US" sz="1800" dirty="0" err="1" smtClean="0"/>
              <a:t>servlet</a:t>
            </a:r>
            <a:r>
              <a:rPr lang="en-US" sz="1800" dirty="0" smtClean="0"/>
              <a:t> is configured in a separate </a:t>
            </a:r>
            <a:r>
              <a:rPr lang="en-US" sz="1800" b="1" dirty="0" smtClean="0"/>
              <a:t>&lt;</a:t>
            </a:r>
            <a:r>
              <a:rPr lang="en-US" sz="1800" b="1" dirty="0" err="1" smtClean="0"/>
              <a:t>servlet</a:t>
            </a:r>
            <a:r>
              <a:rPr lang="en-US" sz="1800" b="1" dirty="0" smtClean="0"/>
              <a:t>&gt;</a:t>
            </a:r>
            <a:r>
              <a:rPr lang="en-US" sz="1800" dirty="0" smtClean="0"/>
              <a:t> element</a:t>
            </a:r>
            <a:r>
              <a:rPr lang="en-US" sz="1800" b="1" dirty="0" smtClean="0"/>
              <a:t>.</a:t>
            </a:r>
            <a:r>
              <a:rPr lang="en-US" sz="1800" dirty="0" smtClean="0"/>
              <a:t> The </a:t>
            </a:r>
            <a:r>
              <a:rPr lang="en-US" sz="1800" b="1" dirty="0" smtClean="0"/>
              <a:t>&lt;</a:t>
            </a:r>
            <a:r>
              <a:rPr lang="en-US" sz="1800" b="1" dirty="0" err="1" smtClean="0"/>
              <a:t>servlet</a:t>
            </a:r>
            <a:r>
              <a:rPr lang="en-US" sz="1800" b="1" dirty="0" smtClean="0"/>
              <a:t>-class&gt;</a:t>
            </a:r>
            <a:r>
              <a:rPr lang="en-US" sz="1800" dirty="0" smtClean="0"/>
              <a:t> element contains the full name of the class that implements the </a:t>
            </a:r>
            <a:r>
              <a:rPr lang="en-US" sz="1800" dirty="0" err="1" smtClean="0"/>
              <a:t>servlet</a:t>
            </a:r>
            <a:r>
              <a:rPr lang="en-US" sz="1800" dirty="0" smtClean="0"/>
              <a:t>. </a:t>
            </a:r>
          </a:p>
          <a:p>
            <a:pPr eaLnBrk="1" hangingPunct="1">
              <a:lnSpc>
                <a:spcPct val="80000"/>
              </a:lnSpc>
            </a:pPr>
            <a:r>
              <a:rPr lang="en-US" sz="1800" dirty="0" smtClean="0"/>
              <a:t>Each </a:t>
            </a:r>
            <a:r>
              <a:rPr lang="en-US" sz="1800" dirty="0" err="1" smtClean="0"/>
              <a:t>servlet</a:t>
            </a:r>
            <a:r>
              <a:rPr lang="en-US" sz="1800" dirty="0" smtClean="0"/>
              <a:t> must be mapped to a URL using a </a:t>
            </a:r>
            <a:r>
              <a:rPr lang="en-US" sz="1800" b="1" dirty="0" smtClean="0"/>
              <a:t>&lt;</a:t>
            </a:r>
            <a:r>
              <a:rPr lang="en-US" sz="1800" b="1" dirty="0" err="1" smtClean="0"/>
              <a:t>servlet</a:t>
            </a:r>
            <a:r>
              <a:rPr lang="en-US" sz="1800" b="1" dirty="0" smtClean="0"/>
              <a:t>-mapping&gt;.</a:t>
            </a:r>
            <a:r>
              <a:rPr lang="en-US" sz="1800" dirty="0" smtClean="0"/>
              <a:t> The specified </a:t>
            </a:r>
            <a:r>
              <a:rPr lang="en-US" sz="1800" b="1" dirty="0" smtClean="0"/>
              <a:t>&lt;</a:t>
            </a:r>
            <a:r>
              <a:rPr lang="en-US" sz="1800" b="1" dirty="0" err="1" smtClean="0"/>
              <a:t>url</a:t>
            </a:r>
            <a:r>
              <a:rPr lang="en-US" sz="1800" b="1" dirty="0" smtClean="0"/>
              <a:t>-pattern&gt;</a:t>
            </a:r>
            <a:r>
              <a:rPr lang="en-US" sz="1800" dirty="0" smtClean="0"/>
              <a:t> will compose the </a:t>
            </a:r>
            <a:r>
              <a:rPr lang="en-US" sz="1800" dirty="0" err="1" smtClean="0"/>
              <a:t>servlet</a:t>
            </a:r>
            <a:r>
              <a:rPr lang="en-US" sz="1800" dirty="0" smtClean="0"/>
              <a:t> URL as follows: </a:t>
            </a:r>
          </a:p>
          <a:p>
            <a:pPr eaLnBrk="1" hangingPunct="1">
              <a:lnSpc>
                <a:spcPct val="80000"/>
              </a:lnSpc>
            </a:pPr>
            <a:endParaRPr lang="it-IT" sz="1800" dirty="0" smtClean="0"/>
          </a:p>
          <a:p>
            <a:pPr algn="ctr" eaLnBrk="1" hangingPunct="1">
              <a:lnSpc>
                <a:spcPct val="80000"/>
              </a:lnSpc>
              <a:buFont typeface="Wingdings" pitchFamily="2" charset="2"/>
              <a:buNone/>
            </a:pPr>
            <a:r>
              <a:rPr lang="it-IT" sz="1800" dirty="0" smtClean="0"/>
              <a:t>http://[server </a:t>
            </a:r>
            <a:r>
              <a:rPr lang="it-IT" sz="1800" dirty="0" err="1" smtClean="0"/>
              <a:t>address</a:t>
            </a:r>
            <a:r>
              <a:rPr lang="it-IT" sz="1800" dirty="0" smtClean="0"/>
              <a:t>]/[</a:t>
            </a:r>
            <a:r>
              <a:rPr lang="it-IT" sz="1800" dirty="0" err="1" smtClean="0"/>
              <a:t>context</a:t>
            </a:r>
            <a:r>
              <a:rPr lang="it-IT" sz="1800" dirty="0" smtClean="0"/>
              <a:t>]/[url pattern]</a:t>
            </a:r>
          </a:p>
        </p:txBody>
      </p:sp>
      <p:sp>
        <p:nvSpPr>
          <p:cNvPr id="9222" name="Rectangle 4"/>
          <p:cNvSpPr>
            <a:spLocks noChangeArrowheads="1"/>
          </p:cNvSpPr>
          <p:nvPr/>
        </p:nvSpPr>
        <p:spPr bwMode="auto">
          <a:xfrm>
            <a:off x="429948" y="2781300"/>
            <a:ext cx="4366552" cy="3671888"/>
          </a:xfrm>
          <a:prstGeom prst="rect">
            <a:avLst/>
          </a:prstGeom>
          <a:solidFill>
            <a:srgbClr val="EBFFFF"/>
          </a:solidFill>
          <a:ln w="12700">
            <a:solidFill>
              <a:schemeClr val="tx1"/>
            </a:solidFill>
            <a:miter lim="800000"/>
            <a:headEnd/>
            <a:tailEnd/>
          </a:ln>
        </p:spPr>
        <p:txBody>
          <a:bodyPr lIns="35941" tIns="35941" rIns="35941" bIns="35941" anchor="ctr"/>
          <a:lstStyle/>
          <a:p>
            <a:pPr defTabSz="182563"/>
            <a:r>
              <a:rPr lang="it-IT" sz="1000">
                <a:solidFill>
                  <a:schemeClr val="tx1"/>
                </a:solidFill>
                <a:latin typeface="Verdana" pitchFamily="34" charset="0"/>
              </a:rPr>
              <a:t>&lt;?xml version="1.0" encoding="ISO-8859-1"?&gt; </a:t>
            </a:r>
          </a:p>
          <a:p>
            <a:pPr defTabSz="182563"/>
            <a:r>
              <a:rPr lang="it-IT" sz="1000">
                <a:solidFill>
                  <a:schemeClr val="tx1"/>
                </a:solidFill>
                <a:latin typeface="Verdana" pitchFamily="34" charset="0"/>
              </a:rPr>
              <a:t>&lt;!DOCTYPE web-app PUBLIC "-//Sun Microsystems, Inc.//DTD Web Application 2.3//EN" "http://java.sun.com/dtd/web-app_2_3.dtd"&gt; </a:t>
            </a:r>
          </a:p>
          <a:p>
            <a:pPr defTabSz="182563"/>
            <a:r>
              <a:rPr lang="it-IT" sz="1000">
                <a:solidFill>
                  <a:schemeClr val="tx1"/>
                </a:solidFill>
                <a:latin typeface="Verdana" pitchFamily="34" charset="0"/>
              </a:rPr>
              <a:t>&lt;web-app&gt;</a:t>
            </a:r>
          </a:p>
          <a:p>
            <a:pPr defTabSz="182563"/>
            <a:r>
              <a:rPr lang="it-IT" sz="1000">
                <a:solidFill>
                  <a:schemeClr val="tx1"/>
                </a:solidFill>
                <a:latin typeface="Verdana" pitchFamily="34" charset="0"/>
              </a:rPr>
              <a:t> &lt;display-name&gt;Progetto IW&lt;/display-name&gt; </a:t>
            </a:r>
          </a:p>
          <a:p>
            <a:pPr defTabSz="182563"/>
            <a:r>
              <a:rPr lang="it-IT" sz="1000">
                <a:solidFill>
                  <a:schemeClr val="tx1"/>
                </a:solidFill>
                <a:latin typeface="Verdana" pitchFamily="34" charset="0"/>
              </a:rPr>
              <a:t> &lt;description&gt;Progetto X&lt;/description&gt; </a:t>
            </a:r>
          </a:p>
          <a:p>
            <a:pPr defTabSz="182563"/>
            <a:r>
              <a:rPr lang="it-IT" sz="1000">
                <a:solidFill>
                  <a:schemeClr val="tx1"/>
                </a:solidFill>
                <a:latin typeface="Verdana" pitchFamily="34" charset="0"/>
              </a:rPr>
              <a:t> &lt;servlet&gt; </a:t>
            </a:r>
          </a:p>
          <a:p>
            <a:pPr defTabSz="182563"/>
            <a:r>
              <a:rPr lang="it-IT" sz="1000">
                <a:solidFill>
                  <a:schemeClr val="tx1"/>
                </a:solidFill>
                <a:latin typeface="Verdana" pitchFamily="34" charset="0"/>
              </a:rPr>
              <a:t>  &lt;servlet-name&gt;Servlet1&lt;/servlet-name&gt; </a:t>
            </a:r>
          </a:p>
          <a:p>
            <a:pPr defTabSz="182563"/>
            <a:r>
              <a:rPr lang="it-IT" sz="1000">
                <a:solidFill>
                  <a:schemeClr val="tx1"/>
                </a:solidFill>
                <a:latin typeface="Verdana" pitchFamily="34" charset="0"/>
              </a:rPr>
              <a:t>  &lt;description&gt;Questa servlet implementa la funzione Y &lt;/description&gt; </a:t>
            </a:r>
          </a:p>
          <a:p>
            <a:pPr defTabSz="182563"/>
            <a:r>
              <a:rPr lang="it-IT" sz="1000">
                <a:solidFill>
                  <a:schemeClr val="tx1"/>
                </a:solidFill>
                <a:latin typeface="Verdana" pitchFamily="34" charset="0"/>
              </a:rPr>
              <a:t>  &lt;servlet-class&gt;org.iw.project.class1&lt;/servlet-class&gt; </a:t>
            </a:r>
          </a:p>
          <a:p>
            <a:pPr defTabSz="182563"/>
            <a:r>
              <a:rPr lang="it-IT" sz="1000">
                <a:solidFill>
                  <a:schemeClr val="tx1"/>
                </a:solidFill>
                <a:latin typeface="Verdana" pitchFamily="34" charset="0"/>
              </a:rPr>
              <a:t> &lt;/servlet&gt;</a:t>
            </a:r>
          </a:p>
          <a:p>
            <a:pPr defTabSz="182563"/>
            <a:r>
              <a:rPr lang="it-IT" sz="1000">
                <a:solidFill>
                  <a:schemeClr val="tx1"/>
                </a:solidFill>
                <a:latin typeface="Verdana" pitchFamily="34" charset="0"/>
              </a:rPr>
              <a:t> &lt;servlet-mapping&gt; </a:t>
            </a:r>
          </a:p>
          <a:p>
            <a:pPr defTabSz="182563"/>
            <a:r>
              <a:rPr lang="it-IT" sz="1000">
                <a:solidFill>
                  <a:schemeClr val="tx1"/>
                </a:solidFill>
                <a:latin typeface="Verdana" pitchFamily="34" charset="0"/>
              </a:rPr>
              <a:t>  &lt;servlet-name&gt;Servlet1&lt;/servlet-name&gt; </a:t>
            </a:r>
          </a:p>
          <a:p>
            <a:pPr defTabSz="182563"/>
            <a:r>
              <a:rPr lang="it-IT" sz="1000">
                <a:solidFill>
                  <a:schemeClr val="tx1"/>
                </a:solidFill>
                <a:latin typeface="Verdana" pitchFamily="34" charset="0"/>
              </a:rPr>
              <a:t>  &lt;url-pattern&gt;/funzione1&lt;/url-pattern&gt; </a:t>
            </a:r>
          </a:p>
          <a:p>
            <a:pPr defTabSz="182563"/>
            <a:r>
              <a:rPr lang="it-IT" sz="1000">
                <a:solidFill>
                  <a:schemeClr val="tx1"/>
                </a:solidFill>
                <a:latin typeface="Verdana" pitchFamily="34" charset="0"/>
              </a:rPr>
              <a:t> &lt;/servlet-mapping&gt; </a:t>
            </a:r>
          </a:p>
          <a:p>
            <a:pPr defTabSz="182563"/>
            <a:r>
              <a:rPr lang="it-IT" sz="1000">
                <a:solidFill>
                  <a:schemeClr val="tx1"/>
                </a:solidFill>
                <a:latin typeface="Verdana" pitchFamily="34" charset="0"/>
              </a:rPr>
              <a:t> &lt;session-config&gt; </a:t>
            </a:r>
          </a:p>
          <a:p>
            <a:pPr defTabSz="182563"/>
            <a:r>
              <a:rPr lang="it-IT" sz="1000">
                <a:solidFill>
                  <a:schemeClr val="tx1"/>
                </a:solidFill>
                <a:latin typeface="Verdana" pitchFamily="34" charset="0"/>
              </a:rPr>
              <a:t>  &lt;session-timeout&gt;30&lt;/session-timeout&gt;</a:t>
            </a:r>
          </a:p>
          <a:p>
            <a:pPr defTabSz="182563"/>
            <a:r>
              <a:rPr lang="it-IT" sz="1000">
                <a:solidFill>
                  <a:schemeClr val="tx1"/>
                </a:solidFill>
                <a:latin typeface="Verdana" pitchFamily="34" charset="0"/>
              </a:rPr>
              <a:t> &lt;/session-config&gt; </a:t>
            </a:r>
          </a:p>
          <a:p>
            <a:pPr defTabSz="182563"/>
            <a:r>
              <a:rPr lang="it-IT" sz="1000">
                <a:solidFill>
                  <a:schemeClr val="tx1"/>
                </a:solidFill>
                <a:latin typeface="Verdana" pitchFamily="34" charset="0"/>
              </a:rPr>
              <a:t>&lt;/web-app&gt;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piè di pagina 5"/>
          <p:cNvSpPr>
            <a:spLocks noGrp="1"/>
          </p:cNvSpPr>
          <p:nvPr>
            <p:ph type="ftr" sz="quarter" idx="12"/>
          </p:nvPr>
        </p:nvSpPr>
        <p:spPr/>
        <p:txBody>
          <a:bodyPr/>
          <a:lstStyle/>
          <a:p>
            <a:pPr>
              <a:defRPr/>
            </a:pPr>
            <a:r>
              <a:rPr lang="it-IT"/>
              <a:t>Java Servlets</a:t>
            </a:r>
          </a:p>
        </p:txBody>
      </p:sp>
      <p:sp>
        <p:nvSpPr>
          <p:cNvPr id="10243" name="Rectangle 2"/>
          <p:cNvSpPr>
            <a:spLocks noGrp="1" noChangeArrowheads="1"/>
          </p:cNvSpPr>
          <p:nvPr>
            <p:ph type="title"/>
          </p:nvPr>
        </p:nvSpPr>
        <p:spPr/>
        <p:txBody>
          <a:bodyPr/>
          <a:lstStyle/>
          <a:p>
            <a:pPr eaLnBrk="1" hangingPunct="1"/>
            <a:r>
              <a:rPr lang="it-IT" dirty="0" smtClean="0"/>
              <a:t>The </a:t>
            </a:r>
            <a:r>
              <a:rPr lang="it-IT" dirty="0" err="1" smtClean="0"/>
              <a:t>Servlet</a:t>
            </a:r>
            <a:r>
              <a:rPr lang="it-IT" dirty="0" smtClean="0"/>
              <a:t> Base </a:t>
            </a:r>
            <a:r>
              <a:rPr lang="it-IT" dirty="0" err="1" smtClean="0"/>
              <a:t>Classes</a:t>
            </a:r>
            <a:endParaRPr lang="it-IT" dirty="0" smtClean="0"/>
          </a:p>
        </p:txBody>
      </p:sp>
      <p:sp>
        <p:nvSpPr>
          <p:cNvPr id="10244" name="Rectangle 3"/>
          <p:cNvSpPr>
            <a:spLocks noGrp="1" noChangeArrowheads="1"/>
          </p:cNvSpPr>
          <p:nvPr>
            <p:ph type="body" idx="1"/>
          </p:nvPr>
        </p:nvSpPr>
        <p:spPr/>
        <p:txBody>
          <a:bodyPr>
            <a:normAutofit/>
          </a:bodyPr>
          <a:lstStyle/>
          <a:p>
            <a:r>
              <a:rPr lang="en-US" sz="2000" dirty="0" smtClean="0"/>
              <a:t>The base for a </a:t>
            </a:r>
            <a:r>
              <a:rPr lang="en-US" sz="2000" dirty="0" err="1" smtClean="0"/>
              <a:t>servlet</a:t>
            </a:r>
            <a:r>
              <a:rPr lang="en-US" sz="2000" dirty="0" smtClean="0"/>
              <a:t> implementation is the</a:t>
            </a:r>
            <a:r>
              <a:rPr lang="en-US" sz="2000" b="1" dirty="0" smtClean="0"/>
              <a:t> </a:t>
            </a:r>
            <a:r>
              <a:rPr lang="en-US" sz="2000" b="1" dirty="0" err="1" smtClean="0"/>
              <a:t>Servlet</a:t>
            </a:r>
            <a:r>
              <a:rPr lang="en-US" sz="2000" dirty="0" smtClean="0"/>
              <a:t> interface, which is implemented by a set of base classes like </a:t>
            </a:r>
            <a:r>
              <a:rPr lang="en-US" sz="2000" b="1" dirty="0" err="1" smtClean="0"/>
              <a:t>HttpServlet</a:t>
            </a:r>
            <a:r>
              <a:rPr lang="en-US" sz="2000" b="1" dirty="0" smtClean="0"/>
              <a:t>.</a:t>
            </a:r>
            <a:r>
              <a:rPr lang="en-US" sz="2000" dirty="0" smtClean="0"/>
              <a:t> All the </a:t>
            </a:r>
            <a:r>
              <a:rPr lang="en-US" sz="2000" dirty="0" err="1" smtClean="0"/>
              <a:t>servlets</a:t>
            </a:r>
            <a:r>
              <a:rPr lang="en-US" sz="2000" dirty="0" smtClean="0"/>
              <a:t> will be derived </a:t>
            </a:r>
            <a:r>
              <a:rPr lang="en-US" sz="2000" i="1" dirty="0" smtClean="0"/>
              <a:t>(extend) </a:t>
            </a:r>
            <a:r>
              <a:rPr lang="en-US" sz="2000" dirty="0" smtClean="0"/>
              <a:t>from</a:t>
            </a:r>
            <a:r>
              <a:rPr lang="en-US" sz="2000" i="1" dirty="0" smtClean="0"/>
              <a:t> </a:t>
            </a:r>
            <a:r>
              <a:rPr lang="en-US" sz="2000" dirty="0" smtClean="0"/>
              <a:t>this abstract class. </a:t>
            </a:r>
          </a:p>
          <a:p>
            <a:r>
              <a:rPr lang="en-US" sz="2000" dirty="0" smtClean="0"/>
              <a:t>The other two base classes for the creation of a </a:t>
            </a:r>
            <a:r>
              <a:rPr lang="en-US" sz="2000" dirty="0" err="1" smtClean="0"/>
              <a:t>servlet</a:t>
            </a:r>
            <a:r>
              <a:rPr lang="en-US" sz="2000" dirty="0" smtClean="0"/>
              <a:t> are </a:t>
            </a:r>
            <a:r>
              <a:rPr lang="en-US" sz="2000" b="1" dirty="0" err="1" smtClean="0"/>
              <a:t>ServletRequest</a:t>
            </a:r>
            <a:r>
              <a:rPr lang="en-US" sz="2000" dirty="0" smtClean="0"/>
              <a:t> and </a:t>
            </a:r>
            <a:r>
              <a:rPr lang="en-US" sz="2000" b="1" dirty="0" err="1" smtClean="0"/>
              <a:t>ServletResponse</a:t>
            </a:r>
            <a:r>
              <a:rPr lang="en-US" sz="2000" b="1" dirty="0" smtClean="0"/>
              <a:t>.</a:t>
            </a:r>
            <a:r>
              <a:rPr lang="en-US" sz="2000" dirty="0" smtClean="0"/>
              <a:t> </a:t>
            </a:r>
          </a:p>
          <a:p>
            <a:r>
              <a:rPr lang="en-US" sz="2000" dirty="0" smtClean="0"/>
              <a:t>An instance of </a:t>
            </a:r>
            <a:r>
              <a:rPr lang="en-US" sz="2000" b="1" dirty="0" err="1" smtClean="0"/>
              <a:t>ServletRequest</a:t>
            </a:r>
            <a:r>
              <a:rPr lang="en-US" sz="2000" dirty="0" smtClean="0"/>
              <a:t> is passed from the context to the </a:t>
            </a:r>
            <a:r>
              <a:rPr lang="en-US" sz="2000" dirty="0" err="1" smtClean="0"/>
              <a:t>servlet</a:t>
            </a:r>
            <a:r>
              <a:rPr lang="en-US" sz="2000" dirty="0" smtClean="0"/>
              <a:t> when it is invoked, and contains all information related to the request: these include, for example, GET and POST parameters sent by the client, the server environment variables, </a:t>
            </a:r>
            <a:r>
              <a:rPr lang="en-US" sz="2000" i="1" dirty="0" smtClean="0"/>
              <a:t>headers</a:t>
            </a:r>
            <a:r>
              <a:rPr lang="en-US" sz="2000" dirty="0" smtClean="0"/>
              <a:t> and </a:t>
            </a:r>
            <a:r>
              <a:rPr lang="en-US" sz="2000" i="1" dirty="0" smtClean="0"/>
              <a:t>payload</a:t>
            </a:r>
            <a:r>
              <a:rPr lang="en-US" sz="2000" dirty="0" smtClean="0"/>
              <a:t> of the HTTP request. </a:t>
            </a:r>
          </a:p>
          <a:p>
            <a:r>
              <a:rPr lang="en-US" sz="2000" dirty="0" smtClean="0"/>
              <a:t>An instance of </a:t>
            </a:r>
            <a:r>
              <a:rPr lang="en-US" sz="2000" b="1" dirty="0" err="1" smtClean="0"/>
              <a:t>ServletResponse</a:t>
            </a:r>
            <a:r>
              <a:rPr lang="en-US" sz="2000" dirty="0" smtClean="0"/>
              <a:t> is passed to the </a:t>
            </a:r>
            <a:r>
              <a:rPr lang="en-US" sz="2000" dirty="0" err="1" smtClean="0"/>
              <a:t>servlet</a:t>
            </a:r>
            <a:r>
              <a:rPr lang="en-US" sz="2000" dirty="0" smtClean="0"/>
              <a:t> in order to return some content to the client. The methods of this class allow one to write to a </a:t>
            </a:r>
            <a:r>
              <a:rPr lang="en-US" sz="2000" i="1" dirty="0" smtClean="0"/>
              <a:t>stream</a:t>
            </a:r>
            <a:r>
              <a:rPr lang="en-US" sz="2000" dirty="0" smtClean="0"/>
              <a:t> which is then sent to the client, modify the HTTP response </a:t>
            </a:r>
            <a:r>
              <a:rPr lang="en-US" sz="2000" i="1" dirty="0" smtClean="0"/>
              <a:t>headers,</a:t>
            </a:r>
            <a:r>
              <a:rPr lang="en-US" sz="2000" dirty="0" smtClean="0"/>
              <a:t> etc.. </a:t>
            </a:r>
          </a:p>
          <a:p>
            <a:r>
              <a:rPr lang="en-US" sz="2000" dirty="0" smtClean="0"/>
              <a:t>Other classes included in the </a:t>
            </a:r>
            <a:r>
              <a:rPr lang="en-US" sz="2000" dirty="0" err="1" smtClean="0"/>
              <a:t>servlet</a:t>
            </a:r>
            <a:r>
              <a:rPr lang="en-US" sz="2000" dirty="0" smtClean="0"/>
              <a:t> API, which we will not describe here, allow, e.g., to manage sessions. </a:t>
            </a:r>
            <a:endParaRPr lang="en-US" sz="2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Universitaria Nuova Blu">
  <a:themeElements>
    <a:clrScheme name="Universitaria Nuova Blu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fontScheme name="Universitaria Nuova Blu">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bg1"/>
            </a:solidFill>
            <a:effectLst/>
            <a:latin typeface="Times New Roman" pitchFamily="18"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bg1"/>
            </a:solidFill>
            <a:effectLst/>
            <a:latin typeface="Times New Roman" pitchFamily="18" charset="0"/>
          </a:defRPr>
        </a:defPPr>
      </a:lstStyle>
    </a:lnDef>
  </a:objectDefaults>
  <a:extraClrSchemeLst>
    <a:extraClrScheme>
      <a:clrScheme name="Universitaria Nuova Blu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Universitaria Nuova Blu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Universitaria Nuova Blu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Universitaria Nuova Blu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3962</TotalTime>
  <Words>5476</Words>
  <Application>Microsoft Office PowerPoint</Application>
  <PresentationFormat>A4 (21x29,7 cm)</PresentationFormat>
  <Paragraphs>583</Paragraphs>
  <Slides>43</Slides>
  <Notes>1</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43</vt:i4>
      </vt:variant>
    </vt:vector>
  </HeadingPairs>
  <TitlesOfParts>
    <vt:vector size="51" baseType="lpstr">
      <vt:lpstr>Arial</vt:lpstr>
      <vt:lpstr>Arial Unicode MS</vt:lpstr>
      <vt:lpstr>Monotype Sorts</vt:lpstr>
      <vt:lpstr>Times New Roman</vt:lpstr>
      <vt:lpstr>Trebuchet MS</vt:lpstr>
      <vt:lpstr>Verdana</vt:lpstr>
      <vt:lpstr>Wingdings</vt:lpstr>
      <vt:lpstr>Universitaria Nuova Blu</vt:lpstr>
      <vt:lpstr>Java Servlets  Basic Concepts and Programming</vt:lpstr>
      <vt:lpstr>Notes to the English Version</vt:lpstr>
      <vt:lpstr>Introduction to Servlets</vt:lpstr>
      <vt:lpstr>Where and How to Run a Servlet</vt:lpstr>
      <vt:lpstr>Apache Tomcat Configuration Installation</vt:lpstr>
      <vt:lpstr>Apache Tomcat Configuration  Creating a new context</vt:lpstr>
      <vt:lpstr>Apache Tomcat Configuration  Structure of a context</vt:lpstr>
      <vt:lpstr>Apache Tomcat Configuration  Adding a servlet to a context</vt:lpstr>
      <vt:lpstr>The Servlet Base Classes</vt:lpstr>
      <vt:lpstr>The Servlet Lifecycle</vt:lpstr>
      <vt:lpstr>Writing a Servlet Class</vt:lpstr>
      <vt:lpstr>Writing a Servlet Class Example</vt:lpstr>
      <vt:lpstr>Providing information on a Servlet</vt:lpstr>
      <vt:lpstr>Providing information on a Servlet Example</vt:lpstr>
      <vt:lpstr>Initializing and Finalizing a Servlet </vt:lpstr>
      <vt:lpstr>Initializing and Finalizing a Servlet  Example</vt:lpstr>
      <vt:lpstr>Reading the Request</vt:lpstr>
      <vt:lpstr>Reading the Request Example</vt:lpstr>
      <vt:lpstr>Writing the Response</vt:lpstr>
      <vt:lpstr>Writing the Response Example</vt:lpstr>
      <vt:lpstr>The Sessions</vt:lpstr>
      <vt:lpstr>Managing Sessions with Cookies</vt:lpstr>
      <vt:lpstr>Managing Sessions with Cookies Example</vt:lpstr>
      <vt:lpstr>Managing Sessions with Cookies Example</vt:lpstr>
      <vt:lpstr>Managing Sessions with URLs</vt:lpstr>
      <vt:lpstr>Managing Sessions with URLs Example</vt:lpstr>
      <vt:lpstr>Java and DBMS: the JDBC</vt:lpstr>
      <vt:lpstr>Java and DBMS: the JDBC  Example</vt:lpstr>
      <vt:lpstr>Java and DBMS: the JDBC  The ResultSet</vt:lpstr>
      <vt:lpstr>Java and DBMS: the JDBC  ResultSet Example</vt:lpstr>
      <vt:lpstr>Java and DBMS: the JDBC  Limitations of the “standard” usage pattern</vt:lpstr>
      <vt:lpstr>Connection Pooling</vt:lpstr>
      <vt:lpstr>Connection Pooling Application server support</vt:lpstr>
      <vt:lpstr>Connection Pooling In Tomcat</vt:lpstr>
      <vt:lpstr>Connection Pooling  Application context configuration (context.xml) for Tomcat</vt:lpstr>
      <vt:lpstr>Connection Pooling  Deployment descriptor (web.xml) configuration</vt:lpstr>
      <vt:lpstr>Connection Pooling  Java code</vt:lpstr>
      <vt:lpstr>Connection Pooling  Resource Injection</vt:lpstr>
      <vt:lpstr>ServletContextListener</vt:lpstr>
      <vt:lpstr>ServletContextListener Example</vt:lpstr>
      <vt:lpstr>Filter</vt:lpstr>
      <vt:lpstr>Filter Example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Giuseppe Della Penna</dc:creator>
  <cp:lastModifiedBy>Giuseppe Della Penna</cp:lastModifiedBy>
  <cp:revision>118</cp:revision>
  <cp:lastPrinted>2016-03-31T09:54:17Z</cp:lastPrinted>
  <dcterms:created xsi:type="dcterms:W3CDTF">2006-10-30T10:58:52Z</dcterms:created>
  <dcterms:modified xsi:type="dcterms:W3CDTF">2019-03-28T10:44:58Z</dcterms:modified>
</cp:coreProperties>
</file>