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34"/>
  </p:notesMasterIdLst>
  <p:sldIdLst>
    <p:sldId id="264" r:id="rId2"/>
    <p:sldId id="311" r:id="rId3"/>
    <p:sldId id="265" r:id="rId4"/>
    <p:sldId id="266" r:id="rId5"/>
    <p:sldId id="267" r:id="rId6"/>
    <p:sldId id="268" r:id="rId7"/>
    <p:sldId id="269" r:id="rId8"/>
    <p:sldId id="270" r:id="rId9"/>
    <p:sldId id="307" r:id="rId10"/>
    <p:sldId id="271" r:id="rId11"/>
    <p:sldId id="272" r:id="rId12"/>
    <p:sldId id="308" r:id="rId13"/>
    <p:sldId id="276" r:id="rId14"/>
    <p:sldId id="309" r:id="rId15"/>
    <p:sldId id="281" r:id="rId16"/>
    <p:sldId id="282" r:id="rId17"/>
    <p:sldId id="283" r:id="rId18"/>
    <p:sldId id="277" r:id="rId19"/>
    <p:sldId id="285" r:id="rId20"/>
    <p:sldId id="286" r:id="rId21"/>
    <p:sldId id="275" r:id="rId22"/>
    <p:sldId id="284" r:id="rId23"/>
    <p:sldId id="310" r:id="rId24"/>
    <p:sldId id="293" r:id="rId25"/>
    <p:sldId id="287" r:id="rId26"/>
    <p:sldId id="278" r:id="rId27"/>
    <p:sldId id="279" r:id="rId28"/>
    <p:sldId id="280" r:id="rId29"/>
    <p:sldId id="273" r:id="rId30"/>
    <p:sldId id="274" r:id="rId31"/>
    <p:sldId id="302" r:id="rId32"/>
    <p:sldId id="306" r:id="rId33"/>
  </p:sldIdLst>
  <p:sldSz cx="9906000" cy="6858000" type="A4"/>
  <p:notesSz cx="6769100" cy="9906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BFFFF"/>
    <a:srgbClr val="CCFFFF"/>
    <a:srgbClr val="CCFFCC"/>
    <a:srgbClr val="008080"/>
    <a:srgbClr val="990000"/>
    <a:srgbClr val="00008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5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398" y="-72"/>
      </p:cViewPr>
      <p:guideLst>
        <p:guide orient="horz" pos="3120"/>
        <p:guide pos="21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42950"/>
            <a:ext cx="536575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05350"/>
            <a:ext cx="4962525" cy="4457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F8C5A1C0-D09D-4CA4-9942-583D2365BB1D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FA3BF-1A40-4544-9B49-2C0BA2B487A6}" type="slidenum">
              <a:rPr lang="it-IT"/>
              <a:pPr/>
              <a:t>1</a:t>
            </a:fld>
            <a:endParaRPr lang="it-IT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4A11E-7D2E-470D-8818-AA96EAB35602}" type="slidenum">
              <a:rPr lang="it-IT"/>
              <a:pPr/>
              <a:t>3</a:t>
            </a:fld>
            <a:endParaRPr lang="it-IT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44550" y="1524000"/>
            <a:ext cx="8318500" cy="1066800"/>
          </a:xfrm>
        </p:spPr>
        <p:txBody>
          <a:bodyPr lIns="91440" tIns="45720" rIns="91440" bIns="45720" anchor="b">
            <a:spAutoFit/>
          </a:bodyPr>
          <a:lstStyle>
            <a:lvl1pPr algn="r">
              <a:defRPr sz="32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97300" y="2860675"/>
            <a:ext cx="5365750" cy="3387725"/>
          </a:xfrm>
        </p:spPr>
        <p:txBody>
          <a:bodyPr tIns="45720" bIns="45720" anchor="b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 rot="5400000">
            <a:off x="-3390900" y="3390900"/>
            <a:ext cx="68580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 rot="5400000">
            <a:off x="-3197225" y="3390900"/>
            <a:ext cx="68580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0" y="0"/>
            <a:ext cx="9906000" cy="50958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1412875"/>
            <a:ext cx="9906000" cy="714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pic>
        <p:nvPicPr>
          <p:cNvPr id="146440" name="Picture 8" descr="ste50t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44450"/>
            <a:ext cx="323850" cy="393700"/>
          </a:xfrm>
          <a:prstGeom prst="rect">
            <a:avLst/>
          </a:prstGeom>
          <a:noFill/>
        </p:spPr>
      </p:pic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0" y="6348413"/>
            <a:ext cx="9906000" cy="509587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 rot="5400000">
            <a:off x="-3294856" y="3391694"/>
            <a:ext cx="68580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2066925" y="2708275"/>
            <a:ext cx="7097713" cy="7302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644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584200" y="73025"/>
            <a:ext cx="183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accent1"/>
                </a:solidFill>
                <a:latin typeface="Trebuchet MS" pitchFamily="34" charset="0"/>
              </a:rPr>
              <a:t>University of L’Aquila</a:t>
            </a:r>
            <a:br>
              <a:rPr lang="en-US" sz="800" b="1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sz="800" b="1">
                <a:solidFill>
                  <a:schemeClr val="accent1"/>
                </a:solidFill>
                <a:latin typeface="Trebuchet MS" pitchFamily="34" charset="0"/>
              </a:rPr>
              <a:t>Computer Science Department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AA5E6C-20B8-4D79-B706-51E0358A0AAB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394575" y="533400"/>
            <a:ext cx="2346325" cy="59769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50838" y="533400"/>
            <a:ext cx="6891337" cy="59769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39F821-B802-45B0-A895-A57252781344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11801-81A2-46F2-978F-25003FE2B901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53F594-9E90-44A2-B17F-A038B539A86B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50838" y="1557338"/>
            <a:ext cx="46037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06988" y="1557338"/>
            <a:ext cx="4605337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D62D6A-BFD7-4C08-B723-6842B2A4F13D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23B759-F98C-4E5A-9967-2E20558C0C30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C525CB-2251-436A-975B-B1E1AC495601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7633CE-285E-4772-A3E1-51F895A41C4D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E9C921-CE03-4F0C-BA25-ADB58CBD5EFA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D66966-00D7-43DD-A575-22B318227ED3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 rot="5400000">
            <a:off x="-3390900" y="3390900"/>
            <a:ext cx="68580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 rot="5400000">
            <a:off x="-3197225" y="3390900"/>
            <a:ext cx="6858000" cy="76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533400"/>
            <a:ext cx="9390062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titolo dello schema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557338"/>
            <a:ext cx="93614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659765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58225" y="6597650"/>
            <a:ext cx="1082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900" b="1">
                <a:latin typeface="+mn-lt"/>
              </a:defRPr>
            </a:lvl1pPr>
          </a:lstStyle>
          <a:p>
            <a:fld id="{316CDF86-B6E7-4383-98B5-AE219476B165}" type="slidenum">
              <a:rPr lang="it-IT"/>
              <a:pPr/>
              <a:t>‹N›</a:t>
            </a:fld>
            <a:endParaRPr lang="it-IT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0" y="0"/>
            <a:ext cx="9906000" cy="50958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17" name="Rectangle 9"/>
          <p:cNvSpPr>
            <a:spLocks noChangeArrowheads="1"/>
          </p:cNvSpPr>
          <p:nvPr/>
        </p:nvSpPr>
        <p:spPr bwMode="auto">
          <a:xfrm>
            <a:off x="0" y="1412875"/>
            <a:ext cx="9712325" cy="714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584200" y="73025"/>
            <a:ext cx="1836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>
                <a:solidFill>
                  <a:schemeClr val="accent1"/>
                </a:solidFill>
                <a:latin typeface="Trebuchet MS" pitchFamily="34" charset="0"/>
              </a:rPr>
              <a:t>University of L’Aquila</a:t>
            </a:r>
            <a:br>
              <a:rPr lang="en-US" sz="800" b="1">
                <a:solidFill>
                  <a:schemeClr val="accent1"/>
                </a:solidFill>
                <a:latin typeface="Trebuchet MS" pitchFamily="34" charset="0"/>
              </a:rPr>
            </a:br>
            <a:r>
              <a:rPr lang="en-US" sz="800" b="1">
                <a:solidFill>
                  <a:schemeClr val="accent1"/>
                </a:solidFill>
                <a:latin typeface="Trebuchet MS" pitchFamily="34" charset="0"/>
              </a:rPr>
              <a:t>Computer Science Department</a:t>
            </a:r>
          </a:p>
        </p:txBody>
      </p:sp>
      <p:pic>
        <p:nvPicPr>
          <p:cNvPr id="145419" name="Picture 11" descr="ste50tr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0350" y="44450"/>
            <a:ext cx="323850" cy="393700"/>
          </a:xfrm>
          <a:prstGeom prst="rect">
            <a:avLst/>
          </a:prstGeom>
          <a:noFill/>
        </p:spPr>
      </p:pic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0" y="6524625"/>
            <a:ext cx="9712325" cy="71438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 rot="5400000">
            <a:off x="-3294856" y="3391694"/>
            <a:ext cx="6858000" cy="7461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2000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542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53000" y="76200"/>
            <a:ext cx="4787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i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r>
              <a:rPr lang="it-IT"/>
              <a:t>eXtensible Markup Language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strips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pitchFamily="34" charset="0"/>
        </a:defRPr>
      </a:lvl9pPr>
    </p:titleStyle>
    <p:bodyStyle>
      <a:lvl1pPr marL="292100" indent="-2921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63600" indent="-2921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2827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70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+mn-lt"/>
        </a:defRPr>
      </a:lvl4pPr>
      <a:lvl5pPr marL="2095500" indent="-2032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>
          <a:solidFill>
            <a:schemeClr val="tx1"/>
          </a:solidFill>
          <a:latin typeface="+mn-lt"/>
        </a:defRPr>
      </a:lvl5pPr>
      <a:lvl6pPr marL="2552700" indent="-2032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>
          <a:solidFill>
            <a:schemeClr val="tx1"/>
          </a:solidFill>
          <a:latin typeface="+mn-lt"/>
        </a:defRPr>
      </a:lvl6pPr>
      <a:lvl7pPr marL="3009900" indent="-2032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>
          <a:solidFill>
            <a:schemeClr val="tx1"/>
          </a:solidFill>
          <a:latin typeface="+mn-lt"/>
        </a:defRPr>
      </a:lvl7pPr>
      <a:lvl8pPr marL="3467100" indent="-2032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>
          <a:solidFill>
            <a:schemeClr val="tx1"/>
          </a:solidFill>
          <a:latin typeface="+mn-lt"/>
        </a:defRPr>
      </a:lvl8pPr>
      <a:lvl9pPr marL="3924300" indent="-2032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4550" y="1633528"/>
            <a:ext cx="8318500" cy="954107"/>
          </a:xfrm>
        </p:spPr>
        <p:txBody>
          <a:bodyPr anchor="ctr"/>
          <a:lstStyle/>
          <a:p>
            <a:r>
              <a:rPr lang="it-IT" b="0" dirty="0" err="1"/>
              <a:t>eXtensible</a:t>
            </a:r>
            <a:r>
              <a:rPr lang="it-IT" b="0" dirty="0"/>
              <a:t> Markup </a:t>
            </a:r>
            <a:r>
              <a:rPr lang="it-IT" b="0" dirty="0" err="1"/>
              <a:t>Language</a:t>
            </a:r>
            <a:r>
              <a:rPr lang="it-IT" b="0" dirty="0"/>
              <a:t> (XML)</a:t>
            </a:r>
            <a:br>
              <a:rPr lang="it-IT" b="0" dirty="0"/>
            </a:br>
            <a:r>
              <a:rPr lang="it-IT" sz="2400" b="0" dirty="0" err="1" smtClean="0"/>
              <a:t>Basic</a:t>
            </a:r>
            <a:r>
              <a:rPr lang="it-IT" sz="2400" b="0" dirty="0" smtClean="0"/>
              <a:t> </a:t>
            </a:r>
            <a:r>
              <a:rPr lang="it-IT" sz="2400" b="0" dirty="0" err="1" smtClean="0"/>
              <a:t>Concepts</a:t>
            </a:r>
            <a:endParaRPr lang="it-IT" sz="24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8913" y="2860675"/>
            <a:ext cx="5164137" cy="3387725"/>
          </a:xfrm>
        </p:spPr>
        <p:txBody>
          <a:bodyPr/>
          <a:lstStyle/>
          <a:p>
            <a:r>
              <a:rPr lang="it-IT" sz="2800" b="1"/>
              <a:t>Giuseppe Della Penna</a:t>
            </a:r>
          </a:p>
          <a:p>
            <a:r>
              <a:rPr lang="it-IT"/>
              <a:t>Università degli Studi di L’Aquila</a:t>
            </a:r>
          </a:p>
          <a:p>
            <a:endParaRPr lang="it-IT"/>
          </a:p>
          <a:p>
            <a:r>
              <a:rPr lang="it-IT" sz="2000" i="1"/>
              <a:t>dellapenna@univaq.it</a:t>
            </a:r>
          </a:p>
          <a:p>
            <a:r>
              <a:rPr lang="it-IT" sz="2000" i="1"/>
              <a:t>http://www.di.univaq.it/gdellape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6381750"/>
            <a:ext cx="1343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1568450" y="6350000"/>
            <a:ext cx="7416800" cy="508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>
                <a:latin typeface="+mj-lt"/>
              </a:rPr>
              <a:t>This work is licensed under the Creative Commons Attribution-</a:t>
            </a:r>
            <a:r>
              <a:rPr lang="en-US" sz="900" dirty="0" err="1">
                <a:latin typeface="+mj-lt"/>
              </a:rPr>
              <a:t>NonCommercial</a:t>
            </a:r>
            <a:r>
              <a:rPr lang="en-US" sz="900" dirty="0">
                <a:latin typeface="+mj-lt"/>
              </a:rPr>
              <a:t>-</a:t>
            </a:r>
            <a:r>
              <a:rPr lang="en-US" sz="900" dirty="0" err="1">
                <a:latin typeface="+mj-lt"/>
              </a:rPr>
              <a:t>ShareAlike</a:t>
            </a:r>
            <a:r>
              <a:rPr lang="en-US" sz="900" dirty="0">
                <a:latin typeface="+mj-lt"/>
              </a:rPr>
              <a:t> 3.0 </a:t>
            </a:r>
            <a:r>
              <a:rPr lang="en-US" sz="900" dirty="0" err="1">
                <a:latin typeface="+mj-lt"/>
              </a:rPr>
              <a:t>Unported</a:t>
            </a:r>
            <a:r>
              <a:rPr lang="en-US" sz="900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DA418-2D4B-460F-90C9-55EE3779739A}" type="slidenum">
              <a:rPr lang="it-IT"/>
              <a:pPr/>
              <a:t>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Prologue</a:t>
            </a:r>
            <a:r>
              <a:rPr lang="it-IT" dirty="0" smtClean="0"/>
              <a:t>: XML </a:t>
            </a:r>
            <a:r>
              <a:rPr lang="it-IT" dirty="0" err="1" smtClean="0"/>
              <a:t>Declaration</a:t>
            </a:r>
            <a:endParaRPr lang="it-IT" dirty="0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50838" y="2132857"/>
            <a:ext cx="9361487" cy="437748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first line of the prologue is the </a:t>
            </a:r>
            <a:r>
              <a:rPr lang="en-US" sz="2000" b="1" dirty="0" smtClean="0"/>
              <a:t>XML declaration,</a:t>
            </a:r>
            <a:r>
              <a:rPr lang="en-US" sz="2000" dirty="0" smtClean="0"/>
              <a:t> which is </a:t>
            </a:r>
            <a:r>
              <a:rPr lang="en-US" sz="2000" i="1" dirty="0" smtClean="0"/>
              <a:t>mandatory </a:t>
            </a:r>
            <a:r>
              <a:rPr lang="en-US" sz="2000" dirty="0" smtClean="0"/>
              <a:t>and must appear at </a:t>
            </a:r>
            <a:r>
              <a:rPr lang="en-US" sz="2000" i="1" dirty="0" smtClean="0"/>
              <a:t>the very beginning of the document.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The expression "&lt;?xml" is called </a:t>
            </a:r>
            <a:r>
              <a:rPr lang="en-US" sz="2000" b="1" dirty="0" smtClean="0"/>
              <a:t>the opening tag</a:t>
            </a:r>
            <a:r>
              <a:rPr lang="en-US" sz="2000" dirty="0" smtClean="0"/>
              <a:t> of the XML declaration. The statement is closed by the symbol "?&gt;". </a:t>
            </a:r>
          </a:p>
          <a:p>
            <a:r>
              <a:rPr lang="en-US" sz="2000" dirty="0" smtClean="0"/>
              <a:t>Within the statement, there are two expressions of the form </a:t>
            </a:r>
            <a:r>
              <a:rPr lang="en-US" sz="2000" b="1" dirty="0" smtClean="0"/>
              <a:t>name = "value".</a:t>
            </a:r>
            <a:r>
              <a:rPr lang="en-US" sz="2000" dirty="0" smtClean="0"/>
              <a:t> This type of notation is used to define an </a:t>
            </a:r>
            <a:r>
              <a:rPr lang="en-US" sz="2000" b="1" dirty="0" smtClean="0"/>
              <a:t>attribute</a:t>
            </a:r>
            <a:r>
              <a:rPr lang="en-US" sz="2000" dirty="0" smtClean="0"/>
              <a:t> contained in the tag. An attribute refines or extends the meaning of a tag, and it is widely used in XML.</a:t>
            </a:r>
          </a:p>
          <a:p>
            <a:r>
              <a:rPr lang="en-US" sz="2000" dirty="0" smtClean="0"/>
              <a:t>The attributes of the XML declaration are: </a:t>
            </a:r>
          </a:p>
          <a:p>
            <a:pPr lvl="1"/>
            <a:r>
              <a:rPr lang="en-US" sz="1600" b="1" dirty="0" smtClean="0"/>
              <a:t>version:</a:t>
            </a:r>
            <a:r>
              <a:rPr lang="en-US" sz="1600" dirty="0" smtClean="0"/>
              <a:t> (required) indicates the version of XML used. </a:t>
            </a:r>
          </a:p>
          <a:p>
            <a:pPr lvl="1"/>
            <a:r>
              <a:rPr lang="en-US" sz="1600" b="1" dirty="0" smtClean="0"/>
              <a:t>encoding:</a:t>
            </a:r>
            <a:r>
              <a:rPr lang="en-US" sz="1600" dirty="0" smtClean="0"/>
              <a:t> (optional) is the name of the character encoding used in the document (default: UTF-8 or 16, that is, 8 or 16-bit Unicode, ISO-8859-1 is the most suitable for western European characters) </a:t>
            </a:r>
          </a:p>
          <a:p>
            <a:pPr lvl="1"/>
            <a:r>
              <a:rPr lang="en-US" sz="1600" b="1" dirty="0" smtClean="0"/>
              <a:t>Standalone:</a:t>
            </a:r>
            <a:r>
              <a:rPr lang="en-US" sz="1600" dirty="0" smtClean="0"/>
              <a:t> ​​(optional) if true </a:t>
            </a:r>
            <a:r>
              <a:rPr lang="en-US" sz="1600" i="1" dirty="0" smtClean="0"/>
              <a:t>yes</a:t>
            </a:r>
            <a:r>
              <a:rPr lang="en-US" sz="1600" dirty="0" smtClean="0"/>
              <a:t> indicates that the file does not refer to other external files. (Default: </a:t>
            </a:r>
            <a:r>
              <a:rPr lang="en-US" sz="1600" i="1" dirty="0" smtClean="0"/>
              <a:t>no)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50838" y="1557338"/>
            <a:ext cx="9361487" cy="50323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algn="ctr"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>
                <a:solidFill>
                  <a:srgbClr val="000000"/>
                </a:solidFill>
              </a:rPr>
              <a:t>&lt;?xml version="1.0" encoding="ISO-8859-1"?&gt;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9827D-1FD0-4C96-9372-45253E149269}" type="slidenum">
              <a:rPr lang="it-IT"/>
              <a:pPr/>
              <a:t>11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Prologue</a:t>
            </a:r>
            <a:r>
              <a:rPr lang="it-IT" dirty="0" smtClean="0"/>
              <a:t>: DOCTYPE </a:t>
            </a:r>
            <a:r>
              <a:rPr lang="it-IT" dirty="0" err="1" smtClean="0"/>
              <a:t>Declaration</a:t>
            </a:r>
            <a:endParaRPr lang="it-IT" dirty="0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XML documents can (and should) be associated to </a:t>
            </a:r>
            <a:r>
              <a:rPr lang="en-US" sz="2400" b="1" dirty="0" smtClean="0"/>
              <a:t>a formal specification that defines the language used</a:t>
            </a:r>
            <a:r>
              <a:rPr lang="en-US" sz="2400" dirty="0" smtClean="0"/>
              <a:t> in the document and its syntax rules.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The default XML way to create this specification is the </a:t>
            </a:r>
            <a:r>
              <a:rPr lang="en-US" sz="2400" i="1" dirty="0" smtClean="0"/>
              <a:t>document type definition</a:t>
            </a:r>
            <a:r>
              <a:rPr lang="en-US" sz="2400" dirty="0" smtClean="0"/>
              <a:t> </a:t>
            </a:r>
            <a:r>
              <a:rPr lang="en-US" sz="2400" b="1" dirty="0" smtClean="0"/>
              <a:t>(DTD)</a:t>
            </a:r>
            <a:r>
              <a:rPr lang="en-US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If a document has an associated DTD, you must include a DOCTYPE declaration in the prologue that declares the association. This statement inherits the syntax of the corresponding SGML one.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However, there are other formalisms for the definition of XML languages, such as </a:t>
            </a:r>
            <a:r>
              <a:rPr lang="en-US" sz="2400" i="1" dirty="0" smtClean="0"/>
              <a:t>schemas,</a:t>
            </a:r>
            <a:r>
              <a:rPr lang="en-US" sz="2400" dirty="0" smtClean="0"/>
              <a:t> which use different association  methods. </a:t>
            </a:r>
            <a:endParaRPr kumimoji="1"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1B312-0ED5-4351-BC1C-C36E03908DC7}" type="slidenum">
              <a:rPr lang="it-IT"/>
              <a:pPr/>
              <a:t>12</a:t>
            </a:fld>
            <a:endParaRPr lang="it-IT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Prologue</a:t>
            </a:r>
            <a:r>
              <a:rPr lang="it-IT" dirty="0" smtClean="0"/>
              <a:t>: DOCTYPE </a:t>
            </a:r>
            <a:r>
              <a:rPr lang="it-IT" dirty="0" err="1" smtClean="0"/>
              <a:t>Declaration</a:t>
            </a:r>
            <a:endParaRPr lang="it-IT" dirty="0"/>
          </a:p>
        </p:txBody>
      </p:sp>
      <p:sp>
        <p:nvSpPr>
          <p:cNvPr id="1310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0838" y="2219325"/>
            <a:ext cx="9361487" cy="4233863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declaration begins with the tag "&lt;!DOCTYPE" and is closed by the symbol "&gt;". Inside there are the following:</a:t>
            </a:r>
          </a:p>
          <a:p>
            <a:r>
              <a:rPr lang="en-US" b="1" dirty="0" err="1" smtClean="0"/>
              <a:t>RootElement</a:t>
            </a:r>
            <a:r>
              <a:rPr lang="en-US" dirty="0" smtClean="0"/>
              <a:t> </a:t>
            </a:r>
            <a:r>
              <a:rPr lang="en-US" i="1" dirty="0" smtClean="0"/>
              <a:t>(mandatory)</a:t>
            </a:r>
            <a:r>
              <a:rPr lang="en-US" dirty="0" smtClean="0"/>
              <a:t> is the document root element name, i.e., the name of the tag that will contain the entire document. </a:t>
            </a:r>
          </a:p>
          <a:p>
            <a:r>
              <a:rPr lang="en-US" b="1" dirty="0" err="1" smtClean="0"/>
              <a:t>ExternalDTDReference</a:t>
            </a:r>
            <a:r>
              <a:rPr lang="en-US" dirty="0" smtClean="0"/>
              <a:t> </a:t>
            </a:r>
            <a:r>
              <a:rPr lang="en-US" i="1" dirty="0" smtClean="0"/>
              <a:t>(optional)</a:t>
            </a:r>
            <a:r>
              <a:rPr lang="en-US" dirty="0" smtClean="0"/>
              <a:t> points to a file that contains the DTD itself, and may be: </a:t>
            </a:r>
          </a:p>
          <a:p>
            <a:pPr lvl="1"/>
            <a:r>
              <a:rPr lang="en-US" b="1" dirty="0" smtClean="0"/>
              <a:t>SYSTEM </a:t>
            </a:r>
            <a:r>
              <a:rPr lang="en-US" b="1" i="1" dirty="0" smtClean="0"/>
              <a:t>"</a:t>
            </a:r>
            <a:r>
              <a:rPr lang="en-US" b="1" i="1" dirty="0" err="1" smtClean="0"/>
              <a:t>uri</a:t>
            </a:r>
            <a:r>
              <a:rPr lang="en-US" b="1" i="1" dirty="0" smtClean="0"/>
              <a:t>",</a:t>
            </a:r>
            <a:r>
              <a:rPr lang="en-US" dirty="0" smtClean="0"/>
              <a:t> an </a:t>
            </a:r>
            <a:r>
              <a:rPr lang="en-US" i="1" dirty="0" err="1" smtClean="0"/>
              <a:t>uri</a:t>
            </a:r>
            <a:r>
              <a:rPr lang="en-US" dirty="0" smtClean="0"/>
              <a:t> which identifies an external file. </a:t>
            </a:r>
          </a:p>
          <a:p>
            <a:pPr lvl="1"/>
            <a:r>
              <a:rPr lang="en-US" b="1" dirty="0" smtClean="0"/>
              <a:t>PUBLIC </a:t>
            </a:r>
            <a:r>
              <a:rPr lang="en-US" b="1" i="1" dirty="0" smtClean="0"/>
              <a:t>"</a:t>
            </a:r>
            <a:r>
              <a:rPr lang="en-US" b="1" i="1" dirty="0" err="1" smtClean="0"/>
              <a:t>pubid</a:t>
            </a:r>
            <a:r>
              <a:rPr lang="en-US" b="1" i="1" dirty="0" smtClean="0"/>
              <a:t>" "</a:t>
            </a:r>
            <a:r>
              <a:rPr lang="en-US" b="1" i="1" dirty="0" err="1" smtClean="0"/>
              <a:t>uri</a:t>
            </a:r>
            <a:r>
              <a:rPr lang="en-US" b="1" i="1" dirty="0" smtClean="0"/>
              <a:t>,"</a:t>
            </a:r>
            <a:r>
              <a:rPr lang="en-US" dirty="0" smtClean="0"/>
              <a:t> where </a:t>
            </a:r>
            <a:r>
              <a:rPr lang="en-US" i="1" dirty="0" err="1" smtClean="0"/>
              <a:t>pubid</a:t>
            </a:r>
            <a:r>
              <a:rPr lang="en-US" dirty="0" smtClean="0"/>
              <a:t> is a unique identifier for the DTD and </a:t>
            </a:r>
            <a:r>
              <a:rPr lang="en-US" i="1" dirty="0" err="1" smtClean="0"/>
              <a:t>uri</a:t>
            </a:r>
            <a:r>
              <a:rPr lang="en-US" dirty="0" smtClean="0"/>
              <a:t> points to a file that contains it. </a:t>
            </a:r>
          </a:p>
          <a:p>
            <a:r>
              <a:rPr lang="en-US" b="1" dirty="0" err="1" smtClean="0"/>
              <a:t>InternalDTDSubset</a:t>
            </a:r>
            <a:r>
              <a:rPr lang="en-US" dirty="0" smtClean="0"/>
              <a:t> </a:t>
            </a:r>
            <a:r>
              <a:rPr lang="en-US" i="1" dirty="0" smtClean="0"/>
              <a:t>(optional)</a:t>
            </a:r>
            <a:r>
              <a:rPr lang="en-US" dirty="0" smtClean="0"/>
              <a:t> is a DTD, or a DTD fragment, which can be specified directly within the document. </a:t>
            </a:r>
            <a:endParaRPr lang="en-US" dirty="0"/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350838" y="1557338"/>
            <a:ext cx="9361487" cy="50323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algn="ctr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it-IT" sz="2000"/>
              <a:t>&lt;!DOCTYPE </a:t>
            </a:r>
            <a:r>
              <a:rPr lang="it-IT" sz="2000" i="1"/>
              <a:t>RootElement</a:t>
            </a:r>
            <a:r>
              <a:rPr lang="it-IT" sz="2000"/>
              <a:t> </a:t>
            </a:r>
            <a:r>
              <a:rPr lang="it-IT" sz="2000" i="1"/>
              <a:t>ExternalDTDReference</a:t>
            </a:r>
            <a:r>
              <a:rPr lang="it-IT" sz="2000"/>
              <a:t> [</a:t>
            </a:r>
            <a:r>
              <a:rPr lang="it-IT" sz="2000" i="1"/>
              <a:t>InternalDTDSubset</a:t>
            </a:r>
            <a:r>
              <a:rPr lang="it-IT" sz="2000"/>
              <a:t> ]&gt;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FA487-7758-4B16-8343-CBFDE8AE625D}" type="slidenum">
              <a:rPr lang="it-IT"/>
              <a:pPr/>
              <a:t>13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Elements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57338"/>
            <a:ext cx="9361487" cy="4927600"/>
          </a:xfrm>
        </p:spPr>
        <p:txBody>
          <a:bodyPr/>
          <a:lstStyle/>
          <a:p>
            <a:r>
              <a:rPr lang="en-US" b="1" dirty="0" smtClean="0"/>
              <a:t>Elements</a:t>
            </a:r>
            <a:r>
              <a:rPr lang="en-US" dirty="0" smtClean="0"/>
              <a:t> are the base of the structure of XML documents. </a:t>
            </a:r>
          </a:p>
          <a:p>
            <a:r>
              <a:rPr lang="en-US" dirty="0" smtClean="0"/>
              <a:t>An element is a </a:t>
            </a:r>
            <a:r>
              <a:rPr lang="en-US" b="1" dirty="0" smtClean="0"/>
              <a:t>piece of data, </a:t>
            </a:r>
            <a:r>
              <a:rPr lang="en-US" b="1" i="1" dirty="0" smtClean="0"/>
              <a:t>limited and</a:t>
            </a:r>
            <a:r>
              <a:rPr lang="en-US" dirty="0" smtClean="0"/>
              <a:t> </a:t>
            </a:r>
            <a:r>
              <a:rPr lang="en-US" b="1" i="1" dirty="0" smtClean="0"/>
              <a:t>identified</a:t>
            </a:r>
            <a:r>
              <a:rPr lang="en-US" dirty="0" smtClean="0"/>
              <a:t> (by name) by a </a:t>
            </a:r>
            <a:r>
              <a:rPr lang="en-US" i="1" dirty="0" smtClean="0"/>
              <a:t>tag.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content of an element is anything that appears between its opening tag and its closing tag. </a:t>
            </a:r>
          </a:p>
          <a:p>
            <a:r>
              <a:rPr lang="en-US" dirty="0" smtClean="0"/>
              <a:t>Elements can be nested, i.e., elements may be part of the contents of an outer element.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943819-BA4B-4785-A71F-F8C296F4BA1B}" type="slidenum">
              <a:rPr lang="it-IT"/>
              <a:pPr/>
              <a:t>14</a:t>
            </a:fld>
            <a:endParaRPr lang="it-IT"/>
          </a:p>
        </p:txBody>
      </p:sp>
      <p:sp>
        <p:nvSpPr>
          <p:cNvPr id="20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Elements</a:t>
            </a:r>
            <a:endParaRPr lang="it-IT" dirty="0"/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 rot="900000">
            <a:off x="1157288" y="1773238"/>
            <a:ext cx="1995487" cy="631825"/>
          </a:xfrm>
          <a:prstGeom prst="rightArrow">
            <a:avLst>
              <a:gd name="adj1" fmla="val 49250"/>
              <a:gd name="adj2" fmla="val 67333"/>
            </a:avLst>
          </a:prstGeom>
          <a:solidFill>
            <a:schemeClr val="accent2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1600" b="1" dirty="0" smtClean="0">
                <a:solidFill>
                  <a:srgbClr val="000000"/>
                </a:solidFill>
              </a:rPr>
              <a:t>Opening </a:t>
            </a:r>
            <a:r>
              <a:rPr lang="it-IT" sz="1600" b="1" dirty="0" err="1" smtClean="0">
                <a:solidFill>
                  <a:srgbClr val="000000"/>
                </a:solidFill>
              </a:rPr>
              <a:t>Tag</a:t>
            </a:r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3159125" y="2219325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&lt;head&gt;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3800475" y="2924175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&lt;meta/&gt;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819525" y="3725863"/>
            <a:ext cx="1420813" cy="265112"/>
          </a:xfrm>
          <a:prstGeom prst="hexagon">
            <a:avLst>
              <a:gd name="adj" fmla="val 4423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&lt;title&gt;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3159125" y="4857750"/>
            <a:ext cx="1420813" cy="263525"/>
          </a:xfrm>
          <a:prstGeom prst="hexagon">
            <a:avLst>
              <a:gd name="adj" fmla="val 44505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&lt;/head&gt;</a:t>
            </a: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4816475" y="4103688"/>
            <a:ext cx="1965325" cy="2635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Sito ufficiale…</a:t>
            </a:r>
          </a:p>
        </p:txBody>
      </p:sp>
      <p:sp>
        <p:nvSpPr>
          <p:cNvPr id="27" name="AutoShape 13"/>
          <p:cNvSpPr>
            <a:spLocks/>
          </p:cNvSpPr>
          <p:nvPr/>
        </p:nvSpPr>
        <p:spPr bwMode="auto">
          <a:xfrm>
            <a:off x="3478213" y="2589213"/>
            <a:ext cx="271462" cy="1054100"/>
          </a:xfrm>
          <a:prstGeom prst="leftBrace">
            <a:avLst>
              <a:gd name="adj1" fmla="val 32359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3478213" y="3697288"/>
            <a:ext cx="271462" cy="1054100"/>
          </a:xfrm>
          <a:prstGeom prst="leftBrace">
            <a:avLst>
              <a:gd name="adj1" fmla="val 32359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1547813" y="2747963"/>
            <a:ext cx="1541462" cy="738187"/>
          </a:xfrm>
          <a:prstGeom prst="wedgeEllipseCallout">
            <a:avLst>
              <a:gd name="adj1" fmla="val 67713"/>
              <a:gd name="adj2" fmla="val -2042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it-IT" sz="1600" b="1" dirty="0" smtClean="0">
                <a:solidFill>
                  <a:srgbClr val="000000"/>
                </a:solidFill>
              </a:rPr>
              <a:t>“</a:t>
            </a:r>
            <a:r>
              <a:rPr lang="it-IT" sz="1600" b="1" dirty="0">
                <a:solidFill>
                  <a:srgbClr val="000000"/>
                </a:solidFill>
              </a:rPr>
              <a:t>meta</a:t>
            </a:r>
            <a:r>
              <a:rPr lang="it-IT" sz="1600" b="1" dirty="0" smtClean="0">
                <a:solidFill>
                  <a:srgbClr val="000000"/>
                </a:solidFill>
              </a:rPr>
              <a:t>”</a:t>
            </a:r>
          </a:p>
          <a:p>
            <a:pPr algn="ctr" eaLnBrk="0" hangingPunct="0">
              <a:lnSpc>
                <a:spcPct val="40000"/>
              </a:lnSpc>
              <a:spcBef>
                <a:spcPct val="50000"/>
              </a:spcBef>
            </a:pPr>
            <a:r>
              <a:rPr lang="it-IT" sz="1600" b="1" dirty="0" err="1" smtClean="0">
                <a:solidFill>
                  <a:srgbClr val="000000"/>
                </a:solidFill>
              </a:rPr>
              <a:t>Element</a:t>
            </a:r>
            <a:endParaRPr lang="it-IT" sz="1600" b="1" dirty="0">
              <a:solidFill>
                <a:srgbClr val="000000"/>
              </a:solidFill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1547813" y="3854450"/>
            <a:ext cx="1541462" cy="739775"/>
          </a:xfrm>
          <a:prstGeom prst="wedgeEllipseCallout">
            <a:avLst>
              <a:gd name="adj1" fmla="val 68435"/>
              <a:gd name="adj2" fmla="val -1931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hangingPunct="0"/>
            <a:r>
              <a:rPr lang="it-IT" sz="1600" b="1" dirty="0" smtClean="0">
                <a:solidFill>
                  <a:srgbClr val="000000"/>
                </a:solidFill>
              </a:rPr>
              <a:t>“</a:t>
            </a:r>
            <a:r>
              <a:rPr lang="it-IT" sz="1600" b="1" dirty="0" err="1">
                <a:solidFill>
                  <a:srgbClr val="000000"/>
                </a:solidFill>
              </a:rPr>
              <a:t>title</a:t>
            </a:r>
            <a:r>
              <a:rPr lang="it-IT" sz="1600" b="1" dirty="0" smtClean="0">
                <a:solidFill>
                  <a:srgbClr val="000000"/>
                </a:solidFill>
              </a:rPr>
              <a:t>”</a:t>
            </a:r>
          </a:p>
          <a:p>
            <a:pPr algn="ctr" eaLnBrk="0" hangingPunct="0"/>
            <a:r>
              <a:rPr lang="it-IT" sz="1600" b="1" dirty="0" err="1" smtClean="0">
                <a:solidFill>
                  <a:srgbClr val="000000"/>
                </a:solidFill>
              </a:rPr>
              <a:t>Element</a:t>
            </a:r>
            <a:endParaRPr lang="it-IT" sz="1600" b="1" dirty="0">
              <a:solidFill>
                <a:srgbClr val="000000"/>
              </a:solidFill>
            </a:endParaRPr>
          </a:p>
        </p:txBody>
      </p:sp>
      <p:sp>
        <p:nvSpPr>
          <p:cNvPr id="31" name="AutoShape 17"/>
          <p:cNvSpPr>
            <a:spLocks/>
          </p:cNvSpPr>
          <p:nvPr/>
        </p:nvSpPr>
        <p:spPr bwMode="auto">
          <a:xfrm flipH="1">
            <a:off x="6751638" y="2219325"/>
            <a:ext cx="363537" cy="2954338"/>
          </a:xfrm>
          <a:prstGeom prst="leftBrace">
            <a:avLst>
              <a:gd name="adj1" fmla="val 67722"/>
              <a:gd name="adj2" fmla="val 50000"/>
            </a:avLst>
          </a:prstGeom>
          <a:noFill/>
          <a:ln w="9525" cap="sq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it-IT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 flipH="1">
            <a:off x="7775575" y="3327400"/>
            <a:ext cx="1303338" cy="738188"/>
          </a:xfrm>
          <a:prstGeom prst="wedgeEllipseCallout">
            <a:avLst>
              <a:gd name="adj1" fmla="val 95431"/>
              <a:gd name="adj2" fmla="val -2907"/>
            </a:avLst>
          </a:prstGeom>
          <a:solidFill>
            <a:schemeClr val="accent1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sz="1600" b="1" dirty="0" smtClean="0">
                <a:solidFill>
                  <a:srgbClr val="000000"/>
                </a:solidFill>
              </a:rPr>
              <a:t>“</a:t>
            </a:r>
            <a:r>
              <a:rPr lang="it-IT" sz="1600" b="1" dirty="0">
                <a:solidFill>
                  <a:srgbClr val="000000"/>
                </a:solidFill>
              </a:rPr>
              <a:t>head</a:t>
            </a:r>
            <a:r>
              <a:rPr lang="it-IT" sz="1600" b="1" dirty="0" smtClean="0">
                <a:solidFill>
                  <a:srgbClr val="000000"/>
                </a:solidFill>
              </a:rPr>
              <a:t>”</a:t>
            </a:r>
          </a:p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sz="1600" b="1" dirty="0" err="1" smtClean="0">
                <a:solidFill>
                  <a:srgbClr val="000000"/>
                </a:solidFill>
              </a:rPr>
              <a:t>Element</a:t>
            </a:r>
            <a:endParaRPr lang="it-IT" sz="1600" b="1" dirty="0">
              <a:solidFill>
                <a:srgbClr val="000000"/>
              </a:solidFill>
            </a:endParaRPr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 rot="20700000">
            <a:off x="1136650" y="4957763"/>
            <a:ext cx="1995488" cy="631825"/>
          </a:xfrm>
          <a:prstGeom prst="rightArrow">
            <a:avLst>
              <a:gd name="adj1" fmla="val 49250"/>
              <a:gd name="adj2" fmla="val 67333"/>
            </a:avLst>
          </a:prstGeom>
          <a:solidFill>
            <a:schemeClr val="accent2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1600" b="1" dirty="0" err="1" smtClean="0">
                <a:solidFill>
                  <a:srgbClr val="000000"/>
                </a:solidFill>
              </a:rPr>
              <a:t>Closing</a:t>
            </a:r>
            <a:r>
              <a:rPr lang="it-IT" sz="1600" b="1" dirty="0" smtClean="0">
                <a:solidFill>
                  <a:srgbClr val="000000"/>
                </a:solidFill>
              </a:rPr>
              <a:t> </a:t>
            </a:r>
            <a:r>
              <a:rPr lang="it-IT" sz="1600" b="1" dirty="0" err="1" smtClean="0">
                <a:solidFill>
                  <a:srgbClr val="000000"/>
                </a:solidFill>
              </a:rPr>
              <a:t>Tag</a:t>
            </a:r>
            <a:endParaRPr 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3800475" y="4459288"/>
            <a:ext cx="1420813" cy="265112"/>
          </a:xfrm>
          <a:prstGeom prst="hexagon">
            <a:avLst>
              <a:gd name="adj" fmla="val 4423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&lt;/title&gt;</a:t>
            </a:r>
            <a:endParaRPr lang="it-IT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0584F-29D6-4D0A-A49D-3ED626A36EC0}" type="slidenum">
              <a:rPr lang="it-IT"/>
              <a:pPr/>
              <a:t>15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115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Elements</a:t>
            </a:r>
            <a:r>
              <a:rPr lang="it-IT" dirty="0" smtClean="0"/>
              <a:t>: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endParaRPr lang="it-IT" dirty="0"/>
          </a:p>
        </p:txBody>
      </p:sp>
      <p:sp>
        <p:nvSpPr>
          <p:cNvPr id="91155" name="Rectangle 1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 names are </a:t>
            </a:r>
            <a:r>
              <a:rPr lang="en-US" b="1" dirty="0" smtClean="0"/>
              <a:t>case-sensitive.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Each element must be closed,</a:t>
            </a:r>
            <a:r>
              <a:rPr lang="en-US" dirty="0" smtClean="0"/>
              <a:t> that is, its closing tag must appear before the end of the document. </a:t>
            </a:r>
          </a:p>
          <a:p>
            <a:r>
              <a:rPr lang="en-US" dirty="0" smtClean="0"/>
              <a:t>In the case of nested elements, </a:t>
            </a:r>
            <a:r>
              <a:rPr lang="en-US" b="1" dirty="0" smtClean="0"/>
              <a:t>end tags must appear in reverse order of opening,</a:t>
            </a:r>
            <a:r>
              <a:rPr lang="en-US" dirty="0" smtClean="0"/>
              <a:t> i.e., the element contents cannot "overlap". </a:t>
            </a:r>
          </a:p>
          <a:p>
            <a:r>
              <a:rPr lang="en-US" dirty="0" smtClean="0"/>
              <a:t>Every XML document must have </a:t>
            </a:r>
            <a:r>
              <a:rPr lang="en-US" b="1" dirty="0" smtClean="0"/>
              <a:t>a unique "root“ element,</a:t>
            </a:r>
            <a:r>
              <a:rPr lang="en-US" dirty="0" smtClean="0"/>
              <a:t> where all the others are nested.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94242-3261-4C97-85B3-578203E793AC}" type="slidenum">
              <a:rPr lang="it-IT"/>
              <a:pPr/>
              <a:t>16</a:t>
            </a:fld>
            <a:endParaRPr lang="it-IT"/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218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Elements</a:t>
            </a:r>
            <a:r>
              <a:rPr lang="it-IT" dirty="0" smtClean="0"/>
              <a:t>: </a:t>
            </a:r>
            <a:r>
              <a:rPr lang="it-IT" dirty="0" err="1" smtClean="0"/>
              <a:t>Syntax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218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87900" cy="4953000"/>
          </a:xfrm>
        </p:spPr>
        <p:txBody>
          <a:bodyPr/>
          <a:lstStyle/>
          <a:p>
            <a:r>
              <a:rPr lang="en-US" sz="2400" dirty="0" smtClean="0"/>
              <a:t>The opening tag of an element has the form shown in (1), where </a:t>
            </a:r>
            <a:r>
              <a:rPr lang="en-US" sz="2400" i="1" dirty="0" smtClean="0"/>
              <a:t>name</a:t>
            </a:r>
            <a:r>
              <a:rPr lang="en-US" sz="2400" dirty="0" smtClean="0"/>
              <a:t> is the name of the element. The corresponding closing tag is shown in (2) </a:t>
            </a:r>
          </a:p>
          <a:p>
            <a:r>
              <a:rPr lang="en-US" sz="2400" dirty="0" smtClean="0"/>
              <a:t>Finally, some elements may be empty: in this case you can omit the closing tag writing the opening in the abbreviated form shown in (3). </a:t>
            </a:r>
            <a:endParaRPr lang="en-US" sz="2400" dirty="0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50838" y="1557338"/>
            <a:ext cx="4602162" cy="1008062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&lt;</a:t>
            </a:r>
            <a:r>
              <a:rPr lang="en-US" sz="2000" i="1" dirty="0" smtClean="0"/>
              <a:t>name</a:t>
            </a:r>
            <a:r>
              <a:rPr lang="en-US" sz="2000" dirty="0"/>
              <a:t>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	…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&lt;/</a:t>
            </a:r>
            <a:r>
              <a:rPr lang="en-US" sz="2000" i="1" dirty="0" smtClean="0"/>
              <a:t>name</a:t>
            </a:r>
            <a:r>
              <a:rPr lang="en-US" sz="2000" dirty="0"/>
              <a:t>&gt;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350838" y="2708275"/>
            <a:ext cx="4602162" cy="50323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&lt;</a:t>
            </a:r>
            <a:r>
              <a:rPr lang="en-US" sz="2000" i="1" dirty="0" smtClean="0"/>
              <a:t>name</a:t>
            </a:r>
            <a:r>
              <a:rPr lang="en-US" sz="2000" dirty="0"/>
              <a:t>/&gt;</a:t>
            </a:r>
          </a:p>
        </p:txBody>
      </p: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488950" y="1628775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173" name="Oval 13"/>
          <p:cNvSpPr>
            <a:spLocks noChangeArrowheads="1"/>
          </p:cNvSpPr>
          <p:nvPr/>
        </p:nvSpPr>
        <p:spPr bwMode="auto">
          <a:xfrm>
            <a:off x="488950" y="2278063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488950" y="2925763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350838" y="3429000"/>
            <a:ext cx="4602162" cy="2879725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&lt;a&gt;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&lt;b/&gt;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&lt;c&gt;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smtClean="0">
                <a:solidFill>
                  <a:srgbClr val="000000"/>
                </a:solidFill>
              </a:rPr>
              <a:t>Text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&lt;d&gt;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	&lt;e/&gt;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&lt;/d&gt;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&lt;/c&gt;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&lt;/a&gt;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DFD763-08F9-4BC8-B17B-A5444EB0F247}" type="slidenum">
              <a:rPr lang="it-IT"/>
              <a:pPr/>
              <a:t>17</a:t>
            </a:fld>
            <a:endParaRPr lang="it-IT"/>
          </a:p>
        </p:txBody>
      </p:sp>
      <p:sp>
        <p:nvSpPr>
          <p:cNvPr id="13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Hierarchy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Elements</a:t>
            </a:r>
            <a:endParaRPr lang="it-IT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2775" y="1557338"/>
            <a:ext cx="6559550" cy="49672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Nested elements create the </a:t>
            </a:r>
            <a:r>
              <a:rPr lang="en-US" b="1" dirty="0" smtClean="0"/>
              <a:t>tree</a:t>
            </a:r>
            <a:r>
              <a:rPr lang="en-US" dirty="0" smtClean="0"/>
              <a:t> </a:t>
            </a:r>
            <a:r>
              <a:rPr lang="en-US" b="1" dirty="0" smtClean="0"/>
              <a:t>structure</a:t>
            </a:r>
            <a:r>
              <a:rPr lang="en-US" dirty="0" smtClean="0"/>
              <a:t> of XML documents. </a:t>
            </a:r>
          </a:p>
          <a:p>
            <a:r>
              <a:rPr lang="en-US" dirty="0" smtClean="0"/>
              <a:t>Within this structure it is possible to define some useful “relationships”: </a:t>
            </a:r>
          </a:p>
          <a:p>
            <a:pPr lvl="1"/>
            <a:r>
              <a:rPr lang="en-US" dirty="0" smtClean="0"/>
              <a:t>a is the root node </a:t>
            </a:r>
          </a:p>
          <a:p>
            <a:pPr lvl="1"/>
            <a:r>
              <a:rPr lang="en-US" dirty="0" smtClean="0"/>
              <a:t>b and c are the children of a, the text is the child of b, d is the child of c</a:t>
            </a:r>
          </a:p>
          <a:p>
            <a:pPr lvl="1"/>
            <a:r>
              <a:rPr lang="en-US" dirty="0" smtClean="0"/>
              <a:t>c is the father of d, b is the father of the text, a is the father of b and c </a:t>
            </a:r>
          </a:p>
          <a:p>
            <a:pPr lvl="1"/>
            <a:r>
              <a:rPr lang="en-US" dirty="0" smtClean="0"/>
              <a:t>b and c are brothers </a:t>
            </a:r>
          </a:p>
          <a:p>
            <a:pPr lvl="1"/>
            <a:r>
              <a:rPr lang="en-US" dirty="0" smtClean="0"/>
              <a:t>b, c, d and the text are descendants of a, d is a descendant of c, the text is a descendant of b </a:t>
            </a:r>
          </a:p>
          <a:p>
            <a:pPr lvl="1"/>
            <a:r>
              <a:rPr lang="en-US" dirty="0" smtClean="0"/>
              <a:t>a is a </a:t>
            </a:r>
            <a:r>
              <a:rPr kumimoji="1" lang="it-IT" dirty="0" err="1" smtClean="0"/>
              <a:t>ancestor</a:t>
            </a:r>
            <a:r>
              <a:rPr kumimoji="1" lang="it-IT" dirty="0" smtClean="0"/>
              <a:t> </a:t>
            </a:r>
            <a:r>
              <a:rPr lang="en-US" dirty="0" smtClean="0"/>
              <a:t>of b, c, d and text, b is an ancestor of the text, c is an ancestor of d. </a:t>
            </a:r>
          </a:p>
        </p:txBody>
      </p:sp>
      <p:sp>
        <p:nvSpPr>
          <p:cNvPr id="93188" name="AutoShape 4"/>
          <p:cNvSpPr>
            <a:spLocks noChangeArrowheads="1"/>
          </p:cNvSpPr>
          <p:nvPr/>
        </p:nvSpPr>
        <p:spPr bwMode="auto">
          <a:xfrm>
            <a:off x="776288" y="230346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&lt;a&gt;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93189" name="AutoShape 5"/>
          <p:cNvSpPr>
            <a:spLocks noChangeArrowheads="1"/>
          </p:cNvSpPr>
          <p:nvPr/>
        </p:nvSpPr>
        <p:spPr bwMode="auto">
          <a:xfrm>
            <a:off x="1106488" y="2641600"/>
            <a:ext cx="1225550" cy="265113"/>
          </a:xfrm>
          <a:prstGeom prst="hexagon">
            <a:avLst>
              <a:gd name="adj" fmla="val 3815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&lt;b&gt;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93190" name="AutoShape 6"/>
          <p:cNvSpPr>
            <a:spLocks noChangeArrowheads="1"/>
          </p:cNvSpPr>
          <p:nvPr/>
        </p:nvSpPr>
        <p:spPr bwMode="auto">
          <a:xfrm>
            <a:off x="1106488" y="3659188"/>
            <a:ext cx="1225550" cy="265112"/>
          </a:xfrm>
          <a:prstGeom prst="hexagon">
            <a:avLst>
              <a:gd name="adj" fmla="val 3815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&lt;c&gt;</a:t>
            </a:r>
            <a:endParaRPr lang="it-IT" sz="1400">
              <a:solidFill>
                <a:schemeClr val="accent1"/>
              </a:solidFill>
            </a:endParaRPr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1106488" y="3321050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&lt;/b&gt;</a:t>
            </a:r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auto">
          <a:xfrm>
            <a:off x="1106488" y="4338638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&lt;/c&gt;</a:t>
            </a: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776288" y="467836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&lt;/a&gt;</a:t>
            </a:r>
          </a:p>
        </p:txBody>
      </p:sp>
      <p:sp>
        <p:nvSpPr>
          <p:cNvPr id="93194" name="AutoShape 10"/>
          <p:cNvSpPr>
            <a:spLocks noChangeArrowheads="1"/>
          </p:cNvSpPr>
          <p:nvPr/>
        </p:nvSpPr>
        <p:spPr bwMode="auto">
          <a:xfrm>
            <a:off x="1436688" y="2981325"/>
            <a:ext cx="1225550" cy="263525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 dirty="0" smtClean="0">
                <a:solidFill>
                  <a:schemeClr val="accent1"/>
                </a:solidFill>
              </a:rPr>
              <a:t>Text</a:t>
            </a:r>
            <a:endParaRPr lang="it-IT" sz="2000" dirty="0">
              <a:solidFill>
                <a:schemeClr val="accent1"/>
              </a:solidFill>
            </a:endParaRPr>
          </a:p>
        </p:txBody>
      </p:sp>
      <p:sp>
        <p:nvSpPr>
          <p:cNvPr id="93199" name="AutoShape 15"/>
          <p:cNvSpPr>
            <a:spLocks noChangeArrowheads="1"/>
          </p:cNvSpPr>
          <p:nvPr/>
        </p:nvSpPr>
        <p:spPr bwMode="auto">
          <a:xfrm>
            <a:off x="1436688" y="3998913"/>
            <a:ext cx="1225550" cy="263525"/>
          </a:xfrm>
          <a:prstGeom prst="hexagon">
            <a:avLst>
              <a:gd name="adj" fmla="val 38389"/>
              <a:gd name="vf" fmla="val 115470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2000">
                <a:solidFill>
                  <a:schemeClr val="accent1"/>
                </a:solidFill>
              </a:rPr>
              <a:t>&lt;d/&gt;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EA8DF-5B65-4BDF-B93B-525C62C2AE7F}" type="slidenum">
              <a:rPr lang="it-IT"/>
              <a:pPr/>
              <a:t>18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endParaRPr lang="it-IT" dirty="0"/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Attributes allow you to specify </a:t>
            </a:r>
            <a:r>
              <a:rPr lang="en-US" b="1" dirty="0" smtClean="0"/>
              <a:t>properties of the elements,</a:t>
            </a:r>
            <a:r>
              <a:rPr lang="en-US" dirty="0" smtClean="0"/>
              <a:t> modifying or better defining their meaning. </a:t>
            </a:r>
          </a:p>
          <a:p>
            <a:r>
              <a:rPr lang="en-US" dirty="0" smtClean="0"/>
              <a:t>Attributes are </a:t>
            </a:r>
            <a:r>
              <a:rPr lang="en-US" b="1" dirty="0" smtClean="0"/>
              <a:t>inserted within the opening tag</a:t>
            </a:r>
            <a:r>
              <a:rPr lang="en-US" dirty="0" smtClean="0"/>
              <a:t> of the elements.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order</a:t>
            </a:r>
            <a:r>
              <a:rPr lang="en-US" dirty="0" smtClean="0"/>
              <a:t> in which attributes appear in the opening tag is not significant. </a:t>
            </a:r>
          </a:p>
          <a:p>
            <a:r>
              <a:rPr lang="en-US" dirty="0" smtClean="0"/>
              <a:t>The value of an attribute should be simple: otherwise it is better to use a nested element to contain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9F5C9C-ABFA-42D4-90BC-F64F56618F06}" type="slidenum">
              <a:rPr lang="it-IT"/>
              <a:pPr/>
              <a:t>19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endParaRPr lang="it-IT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Attribute names are </a:t>
            </a:r>
            <a:r>
              <a:rPr lang="en-US" b="1" dirty="0" smtClean="0"/>
              <a:t>case-sensitive.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same element cannot contain two attributes with the same name. </a:t>
            </a:r>
          </a:p>
          <a:p>
            <a:r>
              <a:rPr lang="en-US" dirty="0" smtClean="0"/>
              <a:t>Attributes with no value (only name) are not allowed. </a:t>
            </a:r>
          </a:p>
          <a:p>
            <a:r>
              <a:rPr lang="en-US" dirty="0" smtClean="0"/>
              <a:t>The attribute value must be specified </a:t>
            </a:r>
            <a:r>
              <a:rPr lang="en-US" b="1" dirty="0" smtClean="0"/>
              <a:t>between single or double quotes.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value may contain </a:t>
            </a:r>
            <a:r>
              <a:rPr lang="en-US" b="1" dirty="0" smtClean="0"/>
              <a:t>entity references,</a:t>
            </a:r>
            <a:r>
              <a:rPr lang="en-US" dirty="0" smtClean="0"/>
              <a:t> but no other structure (XML elements, processing instructions, etc.).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to the English Version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 smtClean="0"/>
              <a:t>These slides contain an English translation of the didactic material used in the Web Engineering course at University of L’Aquila, Italy.</a:t>
            </a:r>
          </a:p>
          <a:p>
            <a:pPr algn="ctr">
              <a:buNone/>
            </a:pPr>
            <a:r>
              <a:rPr lang="en-US" i="1" dirty="0" smtClean="0"/>
              <a:t>The slides were initially written in Italian, and the current translation is the first result of a long and complex adaptation work.</a:t>
            </a:r>
          </a:p>
          <a:p>
            <a:pPr algn="ctr">
              <a:buNone/>
            </a:pPr>
            <a:r>
              <a:rPr lang="en-US" i="1" dirty="0" smtClean="0"/>
              <a:t>Therefore, the slides may still contain some errors, typos and poorly readable statements.</a:t>
            </a:r>
          </a:p>
          <a:p>
            <a:pPr algn="ctr">
              <a:buNone/>
            </a:pPr>
            <a:r>
              <a:rPr lang="en-US" i="1" dirty="0" smtClean="0"/>
              <a:t>I’ll do my best to refine the language, but it takes time. </a:t>
            </a:r>
          </a:p>
          <a:p>
            <a:pPr algn="ctr">
              <a:buNone/>
            </a:pPr>
            <a:r>
              <a:rPr lang="en-US" i="1" dirty="0" smtClean="0"/>
              <a:t>Suggestions are always appreciated</a:t>
            </a:r>
            <a:r>
              <a:rPr lang="en-US" i="1" dirty="0" smtClean="0">
                <a:sym typeface="Wingdings" pitchFamily="2" charset="2"/>
              </a:rPr>
              <a:t>!</a:t>
            </a:r>
            <a:endParaRPr lang="en-US" i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811801-81A2-46F2-978F-25003FE2B901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eXtensible Markup Language</a:t>
            </a:r>
            <a:endParaRPr lang="it-IT"/>
          </a:p>
        </p:txBody>
      </p:sp>
    </p:spTree>
  </p:cSld>
  <p:clrMapOvr>
    <a:masterClrMapping/>
  </p:clrMapOvr>
  <p:transition>
    <p:strip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F8C13C-3FA5-483A-9168-0CC568632319}" type="slidenum">
              <a:rPr lang="it-IT"/>
              <a:pPr/>
              <a:t>20</a:t>
            </a:fld>
            <a:endParaRPr lang="it-IT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344488" y="2708275"/>
            <a:ext cx="4608512" cy="4333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&lt;</a:t>
            </a:r>
            <a:r>
              <a:rPr lang="en-US" sz="2000" i="1" dirty="0" smtClean="0"/>
              <a:t>name</a:t>
            </a:r>
            <a:r>
              <a:rPr lang="en-US" sz="2000" dirty="0" smtClean="0"/>
              <a:t> </a:t>
            </a:r>
            <a:r>
              <a:rPr lang="en-US" sz="2000" i="1" dirty="0" smtClean="0"/>
              <a:t>attribute</a:t>
            </a:r>
            <a:r>
              <a:rPr lang="en-US" sz="2000" dirty="0" smtClean="0"/>
              <a:t>=‘ </a:t>
            </a:r>
            <a:r>
              <a:rPr lang="en-US" sz="2000" dirty="0"/>
              <a:t>“</a:t>
            </a:r>
            <a:r>
              <a:rPr lang="en-US" sz="2000" i="1" dirty="0" smtClean="0"/>
              <a:t>value</a:t>
            </a:r>
            <a:r>
              <a:rPr lang="en-US" sz="2000" dirty="0"/>
              <a:t>” ’&gt;</a:t>
            </a:r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344488" y="2133600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</a:t>
            </a:r>
            <a:r>
              <a:rPr lang="en-US" sz="1800" dirty="0"/>
              <a:t>&lt;</a:t>
            </a:r>
            <a:r>
              <a:rPr lang="en-US" sz="1800" i="1" dirty="0" smtClean="0"/>
              <a:t>name</a:t>
            </a:r>
            <a:r>
              <a:rPr lang="en-US" sz="1800" dirty="0" smtClean="0"/>
              <a:t> </a:t>
            </a:r>
            <a:r>
              <a:rPr lang="en-US" sz="1800" i="1" dirty="0"/>
              <a:t>attr1</a:t>
            </a:r>
            <a:r>
              <a:rPr lang="en-US" sz="1800" dirty="0"/>
              <a:t>=“</a:t>
            </a:r>
            <a:r>
              <a:rPr lang="en-US" sz="1800" i="1" dirty="0"/>
              <a:t>val1</a:t>
            </a:r>
            <a:r>
              <a:rPr lang="en-US" sz="1800" dirty="0"/>
              <a:t>” </a:t>
            </a:r>
            <a:r>
              <a:rPr lang="en-US" sz="1800" i="1" dirty="0"/>
              <a:t>attr2</a:t>
            </a:r>
            <a:r>
              <a:rPr lang="en-US" sz="1800" dirty="0"/>
              <a:t>=“</a:t>
            </a:r>
            <a:r>
              <a:rPr lang="en-US" sz="1800" i="1" dirty="0"/>
              <a:t>val2</a:t>
            </a:r>
            <a:r>
              <a:rPr lang="en-US" sz="1800" dirty="0"/>
              <a:t>”&gt;</a:t>
            </a: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344488" y="1557338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&lt;</a:t>
            </a:r>
            <a:r>
              <a:rPr lang="en-US" sz="2000" i="1" dirty="0" smtClean="0"/>
              <a:t>name</a:t>
            </a:r>
            <a:r>
              <a:rPr lang="en-US" sz="2000" dirty="0" smtClean="0"/>
              <a:t> </a:t>
            </a:r>
            <a:r>
              <a:rPr lang="en-US" sz="2000" i="1" dirty="0" smtClean="0"/>
              <a:t>attribute</a:t>
            </a:r>
            <a:r>
              <a:rPr lang="en-US" sz="2000" dirty="0" smtClean="0"/>
              <a:t>=“</a:t>
            </a:r>
            <a:r>
              <a:rPr lang="en-US" sz="2000" i="1" dirty="0" smtClean="0"/>
              <a:t>value</a:t>
            </a:r>
            <a:r>
              <a:rPr lang="en-US" sz="2000" dirty="0"/>
              <a:t>”&gt;</a:t>
            </a:r>
          </a:p>
        </p:txBody>
      </p:sp>
      <p:sp>
        <p:nvSpPr>
          <p:cNvPr id="98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Attributes</a:t>
            </a:r>
            <a:r>
              <a:rPr lang="it-IT" dirty="0" smtClean="0"/>
              <a:t>: </a:t>
            </a:r>
            <a:r>
              <a:rPr lang="it-IT" dirty="0" err="1" smtClean="0"/>
              <a:t>Syntax</a:t>
            </a:r>
            <a:endParaRPr lang="it-IT" dirty="0"/>
          </a:p>
        </p:txBody>
      </p:sp>
      <p:sp>
        <p:nvSpPr>
          <p:cNvPr id="9833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59325" cy="4953000"/>
          </a:xfrm>
        </p:spPr>
        <p:txBody>
          <a:bodyPr/>
          <a:lstStyle/>
          <a:p>
            <a:r>
              <a:rPr lang="en-US" sz="2400" dirty="0" smtClean="0"/>
              <a:t>The basic syntax for an attribute inserted in the opening tag of an element is shown in (1) </a:t>
            </a:r>
          </a:p>
          <a:p>
            <a:r>
              <a:rPr lang="en-US" sz="2400" dirty="0" smtClean="0"/>
              <a:t>To specify multiple attributes it is enough to separate them with one or more spaces as shown in (2) </a:t>
            </a:r>
          </a:p>
          <a:p>
            <a:r>
              <a:rPr lang="en-US" sz="2400" dirty="0" smtClean="0"/>
              <a:t>To include quotation marks in an attribute value, you must use </a:t>
            </a:r>
            <a:r>
              <a:rPr lang="en-US" sz="2400" dirty="0" err="1" smtClean="0"/>
              <a:t>quate</a:t>
            </a:r>
            <a:r>
              <a:rPr lang="en-US" sz="2400" dirty="0" smtClean="0"/>
              <a:t> different from the one used to surround the value itself (3)</a:t>
            </a:r>
          </a:p>
        </p:txBody>
      </p: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415925" y="1700213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321" name="Oval 17"/>
          <p:cNvSpPr>
            <a:spLocks noChangeArrowheads="1"/>
          </p:cNvSpPr>
          <p:nvPr/>
        </p:nvSpPr>
        <p:spPr bwMode="auto">
          <a:xfrm>
            <a:off x="415925" y="2852738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328" name="Oval 24"/>
          <p:cNvSpPr>
            <a:spLocks noChangeArrowheads="1"/>
          </p:cNvSpPr>
          <p:nvPr/>
        </p:nvSpPr>
        <p:spPr bwMode="auto">
          <a:xfrm>
            <a:off x="415925" y="2276475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344488" y="3429000"/>
            <a:ext cx="4608512" cy="295116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&lt;a </a:t>
            </a:r>
            <a:r>
              <a:rPr lang="en-US" sz="2000" b="1" dirty="0">
                <a:solidFill>
                  <a:srgbClr val="000000"/>
                </a:solidFill>
              </a:rPr>
              <a:t>x=“txt” y=“2”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&lt;c&gt; </a:t>
            </a:r>
            <a:r>
              <a:rPr lang="en-US" sz="2000" dirty="0" smtClean="0">
                <a:solidFill>
                  <a:srgbClr val="000000"/>
                </a:solidFill>
              </a:rPr>
              <a:t>Text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&lt;d&gt;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	&lt;e </a:t>
            </a:r>
            <a:r>
              <a:rPr lang="en-US" sz="2000" b="1" dirty="0">
                <a:solidFill>
                  <a:srgbClr val="000000"/>
                </a:solidFill>
              </a:rPr>
              <a:t>z=“abc123”</a:t>
            </a:r>
            <a:r>
              <a:rPr lang="en-US" sz="2000" dirty="0">
                <a:solidFill>
                  <a:srgbClr val="000000"/>
                </a:solidFill>
              </a:rPr>
              <a:t>/&gt;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	&lt;/d&gt;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	&lt;/c&gt;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&lt;/a&gt;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996D2-B0D3-4E4C-9B61-8587C32F3C6F}" type="slidenum">
              <a:rPr lang="it-IT"/>
              <a:pPr/>
              <a:t>21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Namespaces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Namespaces are used to </a:t>
            </a:r>
            <a:r>
              <a:rPr lang="en-US" b="1" dirty="0" smtClean="0"/>
              <a:t>declare membership of elements and attributes to a particular XML language, </a:t>
            </a:r>
            <a:r>
              <a:rPr lang="en-US" dirty="0" smtClean="0"/>
              <a:t>providing a semantics. </a:t>
            </a:r>
          </a:p>
          <a:p>
            <a:r>
              <a:rPr lang="en-US" dirty="0" smtClean="0"/>
              <a:t>They are particularly useful if </a:t>
            </a:r>
            <a:r>
              <a:rPr lang="en-US" b="1" dirty="0" smtClean="0"/>
              <a:t>multiple languages ​​are mixed in the same document,</a:t>
            </a:r>
            <a:r>
              <a:rPr lang="en-US" dirty="0" smtClean="0"/>
              <a:t> with possible name collisions.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namespace declarations</a:t>
            </a:r>
            <a:r>
              <a:rPr lang="en-US" dirty="0" smtClean="0"/>
              <a:t> are inserted in the opening tags, similar to an attribute, and are valid within the element and its contents.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9D337D-0CB6-4446-A7EE-CBA9810F7493}" type="slidenum">
              <a:rPr lang="it-IT"/>
              <a:pPr/>
              <a:t>22</a:t>
            </a:fld>
            <a:endParaRPr lang="it-IT"/>
          </a:p>
        </p:txBody>
      </p:sp>
      <p:sp>
        <p:nvSpPr>
          <p:cNvPr id="11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6274" name="Rectangle 10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Namespaces</a:t>
            </a:r>
            <a:r>
              <a:rPr lang="it-IT" dirty="0" smtClean="0"/>
              <a:t>: </a:t>
            </a:r>
            <a:r>
              <a:rPr lang="it-IT" dirty="0" err="1" smtClean="0"/>
              <a:t>Syntax</a:t>
            </a:r>
            <a:endParaRPr lang="it-IT" dirty="0"/>
          </a:p>
        </p:txBody>
      </p:sp>
      <p:sp>
        <p:nvSpPr>
          <p:cNvPr id="96275" name="Rectangle 1043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59325" cy="4953000"/>
          </a:xfrm>
        </p:spPr>
        <p:txBody>
          <a:bodyPr/>
          <a:lstStyle/>
          <a:p>
            <a:r>
              <a:rPr lang="en-US" sz="1800" dirty="0" smtClean="0"/>
              <a:t>The explicit namespace declaration (1), inserted into an opening tag, indicates that all the elements whose name is prefixed by </a:t>
            </a:r>
            <a:r>
              <a:rPr lang="en-US" sz="1800" i="1" dirty="0" smtClean="0"/>
              <a:t>"</a:t>
            </a:r>
            <a:r>
              <a:rPr lang="en-US" sz="1800" i="1" dirty="0" err="1" smtClean="0"/>
              <a:t>prf</a:t>
            </a:r>
            <a:r>
              <a:rPr lang="en-US" sz="1800" i="1" dirty="0" smtClean="0"/>
              <a:t>"</a:t>
            </a:r>
            <a:r>
              <a:rPr lang="en-US" sz="1800" dirty="0" smtClean="0"/>
              <a:t> (namespace prefix) will be considered as belonging to the namespace identified by </a:t>
            </a:r>
            <a:r>
              <a:rPr lang="en-US" sz="1800" i="1" dirty="0" err="1" smtClean="0"/>
              <a:t>uri</a:t>
            </a:r>
            <a:r>
              <a:rPr lang="en-US" sz="1800" i="1" dirty="0" smtClean="0"/>
              <a:t>.</a:t>
            </a:r>
            <a:r>
              <a:rPr lang="en-US" sz="1800" dirty="0" smtClean="0"/>
              <a:t> </a:t>
            </a:r>
          </a:p>
          <a:p>
            <a:r>
              <a:rPr lang="en-US" sz="1800" dirty="0" smtClean="0"/>
              <a:t>The special standard namespace declaration (2) indicates the namespace of all the elements with no explicit namespace prefix. </a:t>
            </a:r>
          </a:p>
          <a:p>
            <a:r>
              <a:rPr lang="en-US" sz="1800" dirty="0" smtClean="0"/>
              <a:t>In each element it is possible to declare multiple explicit namespace prefixes, but only </a:t>
            </a:r>
            <a:r>
              <a:rPr lang="en-US" sz="1800" dirty="0" err="1" smtClean="0"/>
              <a:t>ane</a:t>
            </a:r>
            <a:r>
              <a:rPr lang="en-US" sz="1800" dirty="0" smtClean="0"/>
              <a:t> default namespace (3) </a:t>
            </a:r>
          </a:p>
          <a:p>
            <a:r>
              <a:rPr lang="en-US" sz="1800" i="1" dirty="0" smtClean="0"/>
              <a:t>URI used in such declarations are only  conventional identifiers associated with different namespaces, and do not point to any particular internet resource.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6263" name="Rectangle 1031"/>
          <p:cNvSpPr>
            <a:spLocks noChangeArrowheads="1"/>
          </p:cNvSpPr>
          <p:nvPr/>
        </p:nvSpPr>
        <p:spPr bwMode="auto">
          <a:xfrm>
            <a:off x="344488" y="4654550"/>
            <a:ext cx="4608512" cy="43021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 dirty="0"/>
              <a:t>		&lt;</a:t>
            </a:r>
            <a:r>
              <a:rPr lang="en-US" sz="1600" i="1" dirty="0" smtClean="0"/>
              <a:t>name</a:t>
            </a:r>
            <a:r>
              <a:rPr lang="en-US" sz="1600" dirty="0" smtClean="0"/>
              <a:t> </a:t>
            </a:r>
            <a:r>
              <a:rPr lang="en-US" sz="1600" i="1" dirty="0" err="1"/>
              <a:t>xmlns</a:t>
            </a:r>
            <a:r>
              <a:rPr lang="en-US" sz="1600" dirty="0"/>
              <a:t>="</a:t>
            </a:r>
            <a:r>
              <a:rPr lang="en-US" sz="1600" i="1" dirty="0" err="1"/>
              <a:t>uri</a:t>
            </a:r>
            <a:r>
              <a:rPr lang="en-US" sz="1600" dirty="0"/>
              <a:t>" </a:t>
            </a:r>
            <a:r>
              <a:rPr lang="en-US" sz="1600" dirty="0" err="1"/>
              <a:t>xmlns:</a:t>
            </a:r>
            <a:r>
              <a:rPr lang="en-US" sz="1600" i="1" dirty="0" err="1"/>
              <a:t>prf</a:t>
            </a:r>
            <a:r>
              <a:rPr lang="en-US" sz="1600" dirty="0"/>
              <a:t>="</a:t>
            </a:r>
            <a:r>
              <a:rPr lang="en-US" sz="1600" i="1" dirty="0" err="1"/>
              <a:t>uri</a:t>
            </a:r>
            <a:r>
              <a:rPr lang="en-US" sz="1600" dirty="0"/>
              <a:t>"&gt;</a:t>
            </a:r>
          </a:p>
        </p:txBody>
      </p:sp>
      <p:sp>
        <p:nvSpPr>
          <p:cNvPr id="96264" name="Rectangle 1032"/>
          <p:cNvSpPr>
            <a:spLocks noChangeArrowheads="1"/>
          </p:cNvSpPr>
          <p:nvPr/>
        </p:nvSpPr>
        <p:spPr bwMode="auto">
          <a:xfrm>
            <a:off x="344488" y="3429000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/>
              <a:t>		&lt;</a:t>
            </a:r>
            <a:r>
              <a:rPr lang="en-US" sz="2000" i="1"/>
              <a:t>name</a:t>
            </a:r>
            <a:r>
              <a:rPr lang="en-US" sz="2000"/>
              <a:t> xmlns="</a:t>
            </a:r>
            <a:r>
              <a:rPr lang="en-US" sz="2000" i="1"/>
              <a:t>uri</a:t>
            </a:r>
            <a:r>
              <a:rPr lang="en-US" sz="2000"/>
              <a:t>"&gt;</a:t>
            </a:r>
          </a:p>
        </p:txBody>
      </p:sp>
      <p:sp>
        <p:nvSpPr>
          <p:cNvPr id="96265" name="Rectangle 1033"/>
          <p:cNvSpPr>
            <a:spLocks noChangeArrowheads="1"/>
          </p:cNvSpPr>
          <p:nvPr/>
        </p:nvSpPr>
        <p:spPr bwMode="auto">
          <a:xfrm>
            <a:off x="344488" y="2133600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/>
              <a:t>		&lt;</a:t>
            </a:r>
            <a:r>
              <a:rPr lang="en-US" sz="2000" i="1"/>
              <a:t>name</a:t>
            </a:r>
            <a:r>
              <a:rPr lang="en-US" sz="2000"/>
              <a:t> xmlns:</a:t>
            </a:r>
            <a:r>
              <a:rPr lang="en-US" sz="2000" i="1"/>
              <a:t>prf</a:t>
            </a:r>
            <a:r>
              <a:rPr lang="en-US" sz="2000"/>
              <a:t>="</a:t>
            </a:r>
            <a:r>
              <a:rPr lang="en-US" sz="2000" i="1"/>
              <a:t>uri</a:t>
            </a:r>
            <a:r>
              <a:rPr lang="en-US" sz="2000"/>
              <a:t>"&gt;</a:t>
            </a:r>
          </a:p>
        </p:txBody>
      </p:sp>
      <p:sp>
        <p:nvSpPr>
          <p:cNvPr id="96268" name="Oval 1036"/>
          <p:cNvSpPr>
            <a:spLocks noChangeArrowheads="1"/>
          </p:cNvSpPr>
          <p:nvPr/>
        </p:nvSpPr>
        <p:spPr bwMode="auto">
          <a:xfrm>
            <a:off x="393700" y="2205038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269" name="Oval 1037"/>
          <p:cNvSpPr>
            <a:spLocks noChangeArrowheads="1"/>
          </p:cNvSpPr>
          <p:nvPr/>
        </p:nvSpPr>
        <p:spPr bwMode="auto">
          <a:xfrm>
            <a:off x="393700" y="4724400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272" name="Oval 1040"/>
          <p:cNvSpPr>
            <a:spLocks noChangeArrowheads="1"/>
          </p:cNvSpPr>
          <p:nvPr/>
        </p:nvSpPr>
        <p:spPr bwMode="auto">
          <a:xfrm>
            <a:off x="393700" y="3500438"/>
            <a:ext cx="238125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9D13B-A078-4FFB-ACB8-C8FF2DFF309E}" type="slidenum">
              <a:rPr lang="it-IT"/>
              <a:pPr/>
              <a:t>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3315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Namespaces</a:t>
            </a:r>
            <a:r>
              <a:rPr lang="it-IT" dirty="0" smtClean="0"/>
              <a:t>: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13315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59325" cy="4953000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Understanding namespaces is important in order to manage complex XML documents and their semantics. </a:t>
            </a:r>
          </a:p>
          <a:p>
            <a:r>
              <a:rPr lang="en-US" sz="2000" dirty="0" smtClean="0"/>
              <a:t>In this example: </a:t>
            </a:r>
          </a:p>
          <a:p>
            <a:r>
              <a:rPr lang="en-US" sz="2000" dirty="0" smtClean="0"/>
              <a:t>The namespace "ns1" contains the elements a, b, d, e. </a:t>
            </a:r>
          </a:p>
          <a:p>
            <a:r>
              <a:rPr lang="en-US" sz="2000" dirty="0" smtClean="0"/>
              <a:t>The namespace "ns2" contains elements </a:t>
            </a:r>
            <a:r>
              <a:rPr lang="en-US" sz="2000" dirty="0" err="1" smtClean="0"/>
              <a:t>html:p</a:t>
            </a:r>
            <a:r>
              <a:rPr lang="en-US" sz="2000" dirty="0" smtClean="0"/>
              <a:t>, </a:t>
            </a:r>
            <a:r>
              <a:rPr lang="en-US" sz="2000" dirty="0" err="1" smtClean="0"/>
              <a:t>html:b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namespace "ns3" contains the elements c and d. </a:t>
            </a:r>
          </a:p>
          <a:p>
            <a:r>
              <a:rPr lang="en-US" sz="2000" dirty="0" smtClean="0"/>
              <a:t>The namespace "ns4" contains the </a:t>
            </a:r>
            <a:r>
              <a:rPr lang="en-US" sz="2000" dirty="0" err="1" smtClean="0"/>
              <a:t>xsl:attr</a:t>
            </a:r>
            <a:r>
              <a:rPr lang="en-US" sz="2000" dirty="0" smtClean="0"/>
              <a:t> attribute and the </a:t>
            </a:r>
            <a:r>
              <a:rPr lang="en-US" sz="2000" dirty="0" err="1" smtClean="0"/>
              <a:t>xsl:f</a:t>
            </a:r>
            <a:r>
              <a:rPr lang="en-US" sz="2000" dirty="0" smtClean="0"/>
              <a:t> element</a:t>
            </a:r>
          </a:p>
          <a:p>
            <a:r>
              <a:rPr lang="en-US" sz="2000" dirty="0" smtClean="0"/>
              <a:t>Note that there are two elements </a:t>
            </a:r>
            <a:r>
              <a:rPr lang="en-US" sz="2000" i="1" dirty="0" smtClean="0"/>
              <a:t>d</a:t>
            </a:r>
            <a:r>
              <a:rPr lang="en-US" sz="2000" dirty="0" smtClean="0"/>
              <a:t> in the document, belonging to different </a:t>
            </a:r>
            <a:r>
              <a:rPr lang="en-US" sz="2000" dirty="0" err="1" smtClean="0"/>
              <a:t>namepsaces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33149" name="Rectangle 29"/>
          <p:cNvSpPr>
            <a:spLocks noChangeArrowheads="1"/>
          </p:cNvSpPr>
          <p:nvPr/>
        </p:nvSpPr>
        <p:spPr bwMode="auto">
          <a:xfrm>
            <a:off x="344488" y="1520825"/>
            <a:ext cx="4608512" cy="493236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&lt;a </a:t>
            </a:r>
            <a:r>
              <a:rPr lang="en-US" sz="1600" b="1">
                <a:solidFill>
                  <a:srgbClr val="000000"/>
                </a:solidFill>
              </a:rPr>
              <a:t>xmlns=“ns1” xmlns:html=“ns2”</a:t>
            </a:r>
            <a:r>
              <a:rPr lang="en-US" sz="1600">
                <a:solidFill>
                  <a:srgbClr val="000000"/>
                </a:solidFill>
              </a:rPr>
              <a:t>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&lt;b/&gt;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&lt;</a:t>
            </a:r>
            <a:r>
              <a:rPr lang="en-US" sz="1600" b="1">
                <a:solidFill>
                  <a:srgbClr val="000000"/>
                </a:solidFill>
              </a:rPr>
              <a:t>html:</a:t>
            </a:r>
            <a:r>
              <a:rPr lang="en-US" sz="1600">
                <a:solidFill>
                  <a:srgbClr val="000000"/>
                </a:solidFill>
              </a:rPr>
              <a:t>p&gt;&lt;</a:t>
            </a:r>
            <a:r>
              <a:rPr lang="en-US" sz="1600" b="1">
                <a:solidFill>
                  <a:srgbClr val="000000"/>
                </a:solidFill>
              </a:rPr>
              <a:t>html:</a:t>
            </a:r>
            <a:r>
              <a:rPr lang="en-US" sz="1600">
                <a:solidFill>
                  <a:srgbClr val="000000"/>
                </a:solidFill>
              </a:rPr>
              <a:t>b&gt;testo&lt;/</a:t>
            </a:r>
            <a:r>
              <a:rPr lang="en-US" sz="1600" b="1">
                <a:solidFill>
                  <a:srgbClr val="000000"/>
                </a:solidFill>
              </a:rPr>
              <a:t>html:</a:t>
            </a:r>
            <a:r>
              <a:rPr lang="en-US" sz="1600">
                <a:solidFill>
                  <a:srgbClr val="000000"/>
                </a:solidFill>
              </a:rPr>
              <a:t>b&gt;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	&lt;c </a:t>
            </a:r>
            <a:r>
              <a:rPr lang="en-US" sz="1600" b="1">
                <a:solidFill>
                  <a:srgbClr val="000000"/>
                </a:solidFill>
              </a:rPr>
              <a:t>xmlns=“ns3”</a:t>
            </a:r>
            <a:r>
              <a:rPr lang="en-US" sz="1600">
                <a:solidFill>
                  <a:srgbClr val="000000"/>
                </a:solidFill>
              </a:rPr>
              <a:t>&gt;&lt;d/&gt;&lt;/c&gt;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	&lt;d/&gt;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	&lt;e </a:t>
            </a:r>
            <a:r>
              <a:rPr lang="en-US" sz="1600" b="1">
                <a:solidFill>
                  <a:srgbClr val="000000"/>
                </a:solidFill>
              </a:rPr>
              <a:t>xmlns:xsl=“ns4”</a:t>
            </a:r>
            <a:r>
              <a:rPr lang="en-US" sz="160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000000"/>
                </a:solidFill>
              </a:rPr>
              <a:t>xsl:</a:t>
            </a:r>
            <a:r>
              <a:rPr lang="en-US" sz="1600">
                <a:solidFill>
                  <a:srgbClr val="000000"/>
                </a:solidFill>
              </a:rPr>
              <a:t>attr=“val”&gt;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		&lt;</a:t>
            </a:r>
            <a:r>
              <a:rPr lang="en-US" sz="1600" b="1">
                <a:solidFill>
                  <a:srgbClr val="000000"/>
                </a:solidFill>
              </a:rPr>
              <a:t>xsl:</a:t>
            </a:r>
            <a:r>
              <a:rPr lang="en-US" sz="1600">
                <a:solidFill>
                  <a:srgbClr val="000000"/>
                </a:solidFill>
              </a:rPr>
              <a:t>f&gt;testo&lt;/</a:t>
            </a:r>
            <a:r>
              <a:rPr lang="en-US" sz="1600" b="1">
                <a:solidFill>
                  <a:srgbClr val="000000"/>
                </a:solidFill>
              </a:rPr>
              <a:t>xsl:</a:t>
            </a:r>
            <a:r>
              <a:rPr lang="en-US" sz="1600">
                <a:solidFill>
                  <a:srgbClr val="000000"/>
                </a:solidFill>
              </a:rPr>
              <a:t>f&gt;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	&lt;/e&gt;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	&lt;/</a:t>
            </a:r>
            <a:r>
              <a:rPr lang="en-US" sz="1600" b="1">
                <a:solidFill>
                  <a:srgbClr val="000000"/>
                </a:solidFill>
              </a:rPr>
              <a:t>html:</a:t>
            </a:r>
            <a:r>
              <a:rPr lang="en-US" sz="1600">
                <a:solidFill>
                  <a:srgbClr val="000000"/>
                </a:solidFill>
              </a:rPr>
              <a:t>p&gt;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1600">
                <a:solidFill>
                  <a:srgbClr val="000000"/>
                </a:solidFill>
              </a:rPr>
              <a:t>&lt;/a&gt;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0C865-9D0F-4B06-AEA0-C6607BCED00A}" type="slidenum">
              <a:rPr lang="it-IT"/>
              <a:pPr/>
              <a:t>24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075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Entities</a:t>
            </a:r>
            <a:endParaRPr lang="it-IT" dirty="0"/>
          </a:p>
        </p:txBody>
      </p:sp>
      <p:sp>
        <p:nvSpPr>
          <p:cNvPr id="10752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XML parlance documents are composed by a set of </a:t>
            </a:r>
            <a:r>
              <a:rPr lang="en-US" i="1" dirty="0" smtClean="0"/>
              <a:t>entities.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character is a </a:t>
            </a:r>
            <a:r>
              <a:rPr lang="en-US" i="1" dirty="0" smtClean="0"/>
              <a:t>character entity,</a:t>
            </a:r>
            <a:r>
              <a:rPr lang="en-US" dirty="0" smtClean="0"/>
              <a:t> each tag is an entity and the document itself is an entity. </a:t>
            </a:r>
          </a:p>
          <a:p>
            <a:r>
              <a:rPr lang="en-US" dirty="0" smtClean="0"/>
              <a:t>Each entity, except for the document and the external DTD, has a name. </a:t>
            </a:r>
          </a:p>
          <a:p>
            <a:r>
              <a:rPr lang="en-US" dirty="0" smtClean="0"/>
              <a:t>The entities are divided into </a:t>
            </a:r>
            <a:r>
              <a:rPr lang="en-US" i="1" dirty="0" smtClean="0"/>
              <a:t>parsed</a:t>
            </a:r>
            <a:r>
              <a:rPr lang="en-US" dirty="0" smtClean="0"/>
              <a:t> and </a:t>
            </a:r>
            <a:r>
              <a:rPr lang="en-US" i="1" dirty="0" smtClean="0"/>
              <a:t>unparsed: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Each </a:t>
            </a:r>
            <a:r>
              <a:rPr lang="en-US" i="1" dirty="0" smtClean="0"/>
              <a:t>parsed</a:t>
            </a:r>
            <a:r>
              <a:rPr lang="en-US" dirty="0" smtClean="0"/>
              <a:t> entity has a corresponding textual value. The XML parser replaces the entity with its value when it parses the document. 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unparsed</a:t>
            </a:r>
            <a:r>
              <a:rPr lang="en-US" dirty="0" smtClean="0"/>
              <a:t> entity, however, is not replaced by the parser, and can have even a binary value, accessible via the </a:t>
            </a:r>
            <a:r>
              <a:rPr lang="en-US" i="1" dirty="0" smtClean="0"/>
              <a:t>notations.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C39580-8940-480D-9793-CC3815BF97D1}" type="slidenum">
              <a:rPr lang="it-IT"/>
              <a:pPr/>
              <a:t>25</a:t>
            </a:fld>
            <a:endParaRPr lang="it-IT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9934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Entities</a:t>
            </a:r>
            <a:r>
              <a:rPr lang="it-IT" dirty="0" smtClean="0"/>
              <a:t> (</a:t>
            </a:r>
            <a:r>
              <a:rPr lang="it-IT" dirty="0" err="1" smtClean="0"/>
              <a:t>parsed</a:t>
            </a:r>
            <a:r>
              <a:rPr lang="it-IT" dirty="0" smtClean="0"/>
              <a:t>): </a:t>
            </a:r>
            <a:r>
              <a:rPr lang="it-IT" dirty="0" err="1" smtClean="0"/>
              <a:t>Syntax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9934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59325" cy="49530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General entities,</a:t>
            </a:r>
            <a:r>
              <a:rPr lang="en-US" sz="2400" dirty="0" smtClean="0"/>
              <a:t> which can represent any string, are defined in the DTD and the XML document refers to them using the syntax (1), where </a:t>
            </a:r>
            <a:r>
              <a:rPr lang="en-US" sz="2400" i="1" dirty="0" smtClean="0"/>
              <a:t>name</a:t>
            </a:r>
            <a:r>
              <a:rPr lang="en-US" sz="2400" dirty="0" smtClean="0"/>
              <a:t> is the name of the entity. </a:t>
            </a:r>
          </a:p>
          <a:p>
            <a:r>
              <a:rPr lang="en-US" sz="2400" b="1" dirty="0" smtClean="0"/>
              <a:t>Character entities,</a:t>
            </a:r>
            <a:r>
              <a:rPr lang="en-US" sz="2400" dirty="0" smtClean="0"/>
              <a:t> which represent single UNICODE characters, are referred with the syntax (2), where </a:t>
            </a:r>
            <a:r>
              <a:rPr lang="en-US" sz="2400" i="1" dirty="0" smtClean="0"/>
              <a:t>number</a:t>
            </a:r>
            <a:r>
              <a:rPr lang="en-US" sz="2400" dirty="0" smtClean="0"/>
              <a:t> is the decimal code for the Unicode character, or with the syntax (3), where </a:t>
            </a:r>
            <a:r>
              <a:rPr lang="en-US" sz="2400" i="1" dirty="0" smtClean="0"/>
              <a:t>number</a:t>
            </a:r>
            <a:r>
              <a:rPr lang="en-US" sz="2400" dirty="0" smtClean="0"/>
              <a:t> is the hexadecimal code for the Unicode character. </a:t>
            </a:r>
            <a:endParaRPr lang="en-US" sz="2400" dirty="0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344488" y="2997200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&amp;#</a:t>
            </a:r>
            <a:r>
              <a:rPr lang="en-US" sz="2000" dirty="0" err="1" smtClean="0"/>
              <a:t>x</a:t>
            </a:r>
            <a:r>
              <a:rPr lang="en-US" sz="2000" i="1" dirty="0" err="1" smtClean="0"/>
              <a:t>number</a:t>
            </a:r>
            <a:r>
              <a:rPr lang="en-US" sz="2000" i="1" dirty="0" smtClean="0"/>
              <a:t>;</a:t>
            </a:r>
            <a:endParaRPr lang="en-US" sz="2000" i="1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344488" y="2276475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&amp;#</a:t>
            </a:r>
            <a:r>
              <a:rPr lang="en-US" sz="2000" dirty="0" smtClean="0"/>
              <a:t>number;</a:t>
            </a:r>
            <a:endParaRPr lang="en-US" sz="2000" dirty="0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344488" y="1557338"/>
            <a:ext cx="4608512" cy="4318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/>
              <a:t>		&amp;</a:t>
            </a:r>
            <a:r>
              <a:rPr lang="en-US" sz="2000" dirty="0" smtClean="0"/>
              <a:t>name</a:t>
            </a:r>
            <a:r>
              <a:rPr lang="en-US" sz="2000" dirty="0"/>
              <a:t>;</a:t>
            </a:r>
          </a:p>
        </p:txBody>
      </p:sp>
      <p:sp>
        <p:nvSpPr>
          <p:cNvPr id="99341" name="Oval 13"/>
          <p:cNvSpPr>
            <a:spLocks noChangeArrowheads="1"/>
          </p:cNvSpPr>
          <p:nvPr/>
        </p:nvSpPr>
        <p:spPr bwMode="auto">
          <a:xfrm>
            <a:off x="415925" y="1628775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415925" y="3141663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345" name="Oval 17"/>
          <p:cNvSpPr>
            <a:spLocks noChangeArrowheads="1"/>
          </p:cNvSpPr>
          <p:nvPr/>
        </p:nvSpPr>
        <p:spPr bwMode="auto">
          <a:xfrm>
            <a:off x="415925" y="2349500"/>
            <a:ext cx="215900" cy="2159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pPr algn="ctr" eaLnBrk="0" hangingPunct="0">
              <a:spcBef>
                <a:spcPct val="50000"/>
              </a:spcBef>
            </a:pPr>
            <a:r>
              <a:rPr lang="it-IT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44488" y="4076700"/>
            <a:ext cx="4608512" cy="230505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&amp;</a:t>
            </a:r>
            <a:r>
              <a:rPr lang="en-US" sz="2000" dirty="0" err="1">
                <a:solidFill>
                  <a:srgbClr val="000000"/>
                </a:solidFill>
              </a:rPr>
              <a:t>gt</a:t>
            </a:r>
            <a:r>
              <a:rPr lang="en-US" sz="2000" dirty="0">
                <a:solidFill>
                  <a:srgbClr val="000000"/>
                </a:solidFill>
              </a:rPr>
              <a:t>; 			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	&gt;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&amp;</a:t>
            </a:r>
            <a:r>
              <a:rPr lang="en-US" sz="2000" dirty="0" err="1">
                <a:solidFill>
                  <a:srgbClr val="000000"/>
                </a:solidFill>
              </a:rPr>
              <a:t>lt</a:t>
            </a:r>
            <a:r>
              <a:rPr lang="en-US" sz="2000" dirty="0">
                <a:solidFill>
                  <a:srgbClr val="000000"/>
                </a:solidFill>
              </a:rPr>
              <a:t>; 			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	&lt;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&amp;</a:t>
            </a:r>
            <a:r>
              <a:rPr lang="en-US" sz="2000" dirty="0" err="1">
                <a:solidFill>
                  <a:srgbClr val="000000"/>
                </a:solidFill>
              </a:rPr>
              <a:t>quot</a:t>
            </a:r>
            <a:r>
              <a:rPr lang="en-US" sz="2000" dirty="0">
                <a:solidFill>
                  <a:srgbClr val="000000"/>
                </a:solidFill>
              </a:rPr>
              <a:t>;	 	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	“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&amp;amp;			&amp;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&amp;#32;		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	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[space]</a:t>
            </a:r>
            <a:endParaRPr lang="en-US" sz="2000" dirty="0">
              <a:solidFill>
                <a:srgbClr val="000000"/>
              </a:solidFill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&amp;#x20;	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	[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space]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0807B9-D1CA-4534-96E0-351EC4061D86}" type="slidenum">
              <a:rPr lang="it-IT"/>
              <a:pPr/>
              <a:t>26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Entities</a:t>
            </a:r>
            <a:r>
              <a:rPr lang="it-IT" dirty="0" smtClean="0"/>
              <a:t>: </a:t>
            </a:r>
            <a:r>
              <a:rPr lang="it-IT" dirty="0" err="1" smtClean="0"/>
              <a:t>Use</a:t>
            </a:r>
            <a:endParaRPr lang="it-IT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Parsed entities are a handy way to insert strings in the document referring to an external definition, instead of writing them explicitly. </a:t>
            </a:r>
          </a:p>
          <a:p>
            <a:r>
              <a:rPr lang="en-US" dirty="0" smtClean="0"/>
              <a:t>They are useful if there are </a:t>
            </a:r>
            <a:r>
              <a:rPr lang="en-US" b="1" dirty="0" smtClean="0"/>
              <a:t>characters that cannot directly</a:t>
            </a:r>
            <a:r>
              <a:rPr lang="en-US" dirty="0" smtClean="0"/>
              <a:t> typed, or to </a:t>
            </a:r>
            <a:r>
              <a:rPr lang="en-US" b="1" dirty="0" smtClean="0"/>
              <a:t>expand strings used frequently,</a:t>
            </a:r>
            <a:r>
              <a:rPr lang="en-US" dirty="0" smtClean="0"/>
              <a:t> or to write </a:t>
            </a:r>
            <a:r>
              <a:rPr lang="en-US" b="1" dirty="0" smtClean="0"/>
              <a:t>characters that are not explicitly allowed in a context,</a:t>
            </a:r>
            <a:r>
              <a:rPr lang="en-US" dirty="0" smtClean="0"/>
              <a:t> such as </a:t>
            </a:r>
            <a:r>
              <a:rPr lang="en-US" dirty="0" err="1" smtClean="0"/>
              <a:t>quatation</a:t>
            </a:r>
            <a:r>
              <a:rPr lang="en-US" dirty="0" smtClean="0"/>
              <a:t> marks or the '&lt;' and '&gt;' symbols.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650E4-88FA-48A9-8986-035896391B61}" type="slidenum">
              <a:rPr lang="it-IT"/>
              <a:pPr/>
              <a:t>27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Text</a:t>
            </a:r>
            <a:endParaRPr lang="it-IT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text that can be inserted in XML documents </a:t>
            </a:r>
            <a:r>
              <a:rPr lang="en-US" b="1" dirty="0" smtClean="0"/>
              <a:t>includes all the characters defined in UNICODE.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insert special or reserved characters using </a:t>
            </a:r>
            <a:r>
              <a:rPr lang="en-US" b="1" dirty="0" smtClean="0"/>
              <a:t>character entities.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can insert predefined strings using </a:t>
            </a:r>
            <a:r>
              <a:rPr lang="en-US" b="1" dirty="0" smtClean="0"/>
              <a:t>general entities.</a:t>
            </a:r>
            <a:r>
              <a:rPr lang="en-US" dirty="0" smtClean="0"/>
              <a:t> </a:t>
            </a:r>
          </a:p>
          <a:p>
            <a:r>
              <a:rPr lang="en-US" b="1" i="1" u="sng" dirty="0" smtClean="0"/>
              <a:t>You can not explicitly use</a:t>
            </a:r>
            <a:r>
              <a:rPr lang="en-US" dirty="0" smtClean="0"/>
              <a:t> the characters '&gt;', '&lt;' and '&amp;', for which you should always use the corresponding character entities.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9478A-DDCE-4F28-8294-3692ADA0B19B}" type="slidenum">
              <a:rPr lang="it-IT"/>
              <a:pPr/>
              <a:t>28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CDATA </a:t>
            </a:r>
            <a:r>
              <a:rPr lang="it-IT" dirty="0" err="1" smtClean="0"/>
              <a:t>sections</a:t>
            </a:r>
            <a:endParaRPr lang="it-IT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0" y="1557338"/>
            <a:ext cx="4759325" cy="4967287"/>
          </a:xfrm>
        </p:spPr>
        <p:txBody>
          <a:bodyPr/>
          <a:lstStyle/>
          <a:p>
            <a:r>
              <a:rPr lang="en-US" sz="2400" dirty="0" smtClean="0"/>
              <a:t>CDATA sections explicitly define </a:t>
            </a:r>
            <a:r>
              <a:rPr lang="en-US" sz="2400" b="1" dirty="0" smtClean="0"/>
              <a:t>areas where there is only text.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within CDATA sections the parser does not look for elements, attributes, entities, and other XML structures </a:t>
            </a:r>
          </a:p>
          <a:p>
            <a:r>
              <a:rPr lang="en-US" sz="2400" dirty="0" smtClean="0"/>
              <a:t>The opening tag of a CDATA section is the string "&lt;![CDATA[", while the closing tag of "]]&gt;", which obviously can not appear in the content. </a:t>
            </a:r>
            <a:endParaRPr lang="en-US" sz="2400" dirty="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44488" y="1557338"/>
            <a:ext cx="4608512" cy="489585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b="1" dirty="0">
                <a:latin typeface="Times New Roman" pitchFamily="18" charset="0"/>
              </a:rPr>
              <a:t>&lt;![CDATA[ 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latin typeface="Times New Roman" pitchFamily="18" charset="0"/>
              </a:rPr>
              <a:t>&lt;&lt; </a:t>
            </a:r>
            <a:r>
              <a:rPr lang="en-US" sz="2000" dirty="0" smtClean="0">
                <a:latin typeface="Times New Roman" pitchFamily="18" charset="0"/>
              </a:rPr>
              <a:t>&amp;goofy; </a:t>
            </a:r>
            <a:endParaRPr lang="en-US" sz="2000" dirty="0">
              <a:latin typeface="Times New Roman" pitchFamily="18" charset="0"/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 smtClean="0">
                <a:latin typeface="Times New Roman" pitchFamily="18" charset="0"/>
              </a:rPr>
              <a:t>Text only!&lt;</a:t>
            </a:r>
            <a:endParaRPr lang="en-US" sz="2000" dirty="0">
              <a:latin typeface="Times New Roman" pitchFamily="18" charset="0"/>
            </a:endParaRP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dirty="0">
                <a:latin typeface="Times New Roman" pitchFamily="18" charset="0"/>
              </a:rPr>
              <a:t>&gt;&gt; </a:t>
            </a:r>
          </a:p>
          <a:p>
            <a:pPr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b="1" dirty="0">
                <a:latin typeface="Times New Roman" pitchFamily="18" charset="0"/>
              </a:rPr>
              <a:t>]]&gt;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FCAA5-8940-4C55-9109-77B76035F496}" type="slidenum">
              <a:rPr lang="it-IT"/>
              <a:pPr/>
              <a:t>29</a:t>
            </a:fld>
            <a:endParaRPr lang="it-IT"/>
          </a:p>
        </p:txBody>
      </p:sp>
      <p:sp>
        <p:nvSpPr>
          <p:cNvPr id="7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Processing Instructions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2133600"/>
            <a:ext cx="9361487" cy="345598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 Processing Instructions (PIs) are used to </a:t>
            </a:r>
            <a:r>
              <a:rPr lang="en-US" sz="2000" b="1" dirty="0" smtClean="0"/>
              <a:t>pass extra information to programs that manipulate the XML file</a:t>
            </a:r>
            <a:r>
              <a:rPr lang="en-US" sz="2000" dirty="0" smtClean="0"/>
              <a:t> and can appear anywhere in the document. </a:t>
            </a:r>
          </a:p>
          <a:p>
            <a:r>
              <a:rPr lang="en-US" sz="2000" dirty="0" smtClean="0"/>
              <a:t>The general form of a PI has an opening tag like £&lt;? t</a:t>
            </a:r>
            <a:r>
              <a:rPr lang="en-US" sz="2000" i="1" dirty="0" smtClean="0"/>
              <a:t>arget</a:t>
            </a:r>
            <a:r>
              <a:rPr lang="en-US" sz="2000" dirty="0" smtClean="0"/>
              <a:t>” where </a:t>
            </a:r>
            <a:r>
              <a:rPr lang="en-US" sz="2000" i="1" dirty="0" smtClean="0"/>
              <a:t>target</a:t>
            </a:r>
            <a:r>
              <a:rPr lang="en-US" sz="2000" dirty="0" smtClean="0"/>
              <a:t> identifies which application will process the instruction, and a closing tag "?&gt;". Note that the XML declaration is nothing more than a processing instruction! </a:t>
            </a:r>
          </a:p>
          <a:p>
            <a:r>
              <a:rPr lang="en-US" sz="2000" dirty="0" smtClean="0"/>
              <a:t>Inside the tag you can write any type of textual data. The only rule is that the data cannot contain the sequence "?&gt;". The two examples below are respectively (1) the PI that associates an XSL style sheet to a document and (2) a PHP script. </a:t>
            </a:r>
            <a:endParaRPr lang="en-US" sz="2000" dirty="0"/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44488" y="5661025"/>
            <a:ext cx="9288462" cy="720725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algn="ctr"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b="1"/>
              <a:t>&lt;?xml-stylesheet type="text/xsl" href="sms_pdf.xslt"?&gt;</a:t>
            </a:r>
          </a:p>
          <a:p>
            <a:pPr algn="ctr"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sz="2000" b="1"/>
              <a:t>&lt;?php echo “hello” ?&gt;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350838" y="1557338"/>
            <a:ext cx="9361487" cy="50323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algn="ctr"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>
                <a:solidFill>
                  <a:srgbClr val="000000"/>
                </a:solidFill>
              </a:rPr>
              <a:t>&lt;?</a:t>
            </a:r>
            <a:r>
              <a:rPr lang="en-US" i="1">
                <a:solidFill>
                  <a:srgbClr val="000000"/>
                </a:solidFill>
              </a:rPr>
              <a:t>target</a:t>
            </a:r>
            <a:r>
              <a:rPr lang="en-US">
                <a:solidFill>
                  <a:srgbClr val="000000"/>
                </a:solidFill>
              </a:rPr>
              <a:t>  </a:t>
            </a:r>
            <a:r>
              <a:rPr lang="en-US" i="1">
                <a:solidFill>
                  <a:srgbClr val="000000"/>
                </a:solidFill>
              </a:rPr>
              <a:t>data</a:t>
            </a:r>
            <a:r>
              <a:rPr lang="en-US">
                <a:solidFill>
                  <a:srgbClr val="000000"/>
                </a:solidFill>
              </a:rPr>
              <a:t> 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6AEED-5E5A-45C2-8EB4-C8B653985569}" type="slidenum">
              <a:rPr lang="it-IT"/>
              <a:pPr/>
              <a:t>3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Origins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XML</a:t>
            </a:r>
            <a:endParaRPr lang="it-IT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XML is a </a:t>
            </a:r>
            <a:r>
              <a:rPr lang="en-US" sz="2400" i="1" dirty="0" err="1" smtClean="0"/>
              <a:t>metalanguage</a:t>
            </a:r>
            <a:r>
              <a:rPr lang="en-US" sz="2400" i="1" dirty="0" smtClean="0"/>
              <a:t>,</a:t>
            </a:r>
            <a:r>
              <a:rPr lang="en-US" sz="2400" dirty="0" smtClean="0"/>
              <a:t> i.e., a language that is used to create other languages. </a:t>
            </a:r>
          </a:p>
          <a:p>
            <a:r>
              <a:rPr lang="en-US" sz="2400" dirty="0" smtClean="0"/>
              <a:t>In particular, XML defines the basic rules for creating </a:t>
            </a:r>
            <a:r>
              <a:rPr lang="en-US" sz="2400" b="1" i="1" dirty="0" smtClean="0"/>
              <a:t>markup</a:t>
            </a:r>
            <a:r>
              <a:rPr lang="en-US" sz="2400" b="1" dirty="0" smtClean="0"/>
              <a:t> languages,</a:t>
            </a:r>
            <a:r>
              <a:rPr lang="en-US" sz="2400" dirty="0" smtClean="0"/>
              <a:t> i.e., languages ​​whose content (text) is structured by special delimiters called </a:t>
            </a:r>
            <a:r>
              <a:rPr lang="en-US" sz="2400" i="1" dirty="0" smtClean="0"/>
              <a:t>tags.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XML derives from </a:t>
            </a:r>
            <a:r>
              <a:rPr lang="en-US" sz="2400" b="1" dirty="0" smtClean="0"/>
              <a:t>SGML,</a:t>
            </a:r>
            <a:r>
              <a:rPr lang="en-US" sz="2400" dirty="0" smtClean="0"/>
              <a:t> another well </a:t>
            </a:r>
            <a:r>
              <a:rPr lang="en-US" sz="2400" dirty="0" err="1" smtClean="0"/>
              <a:t>metalanguage</a:t>
            </a:r>
            <a:r>
              <a:rPr lang="en-US" sz="2400" dirty="0" smtClean="0"/>
              <a:t> used mainly in professional settings (e.g., publishing). </a:t>
            </a:r>
          </a:p>
          <a:p>
            <a:r>
              <a:rPr lang="en-US" sz="2400" dirty="0" smtClean="0"/>
              <a:t>Compared to SGML, XML has been greatly </a:t>
            </a:r>
            <a:r>
              <a:rPr lang="en-US" sz="2400" b="1" dirty="0" smtClean="0"/>
              <a:t>simplified</a:t>
            </a:r>
            <a:r>
              <a:rPr lang="en-US" sz="2400" dirty="0" smtClean="0"/>
              <a:t> and small </a:t>
            </a:r>
            <a:r>
              <a:rPr lang="en-US" sz="2400" b="1" dirty="0" smtClean="0"/>
              <a:t>extensions</a:t>
            </a:r>
            <a:r>
              <a:rPr lang="en-US" sz="2400" dirty="0" smtClean="0"/>
              <a:t> have been added to make it more user friendly. </a:t>
            </a:r>
            <a:endParaRPr lang="it-IT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2711DA-0AF8-4149-8933-1E845B788329}" type="slidenum">
              <a:rPr lang="it-IT"/>
              <a:pPr/>
              <a:t>30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Comments</a:t>
            </a:r>
            <a:endParaRPr lang="it-IT" dirty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4488" y="2154238"/>
            <a:ext cx="9361487" cy="4298950"/>
          </a:xfrm>
        </p:spPr>
        <p:txBody>
          <a:bodyPr/>
          <a:lstStyle/>
          <a:p>
            <a:r>
              <a:rPr lang="en-US" sz="2400" dirty="0" smtClean="0"/>
              <a:t>Comments are useful to humans, and are ignored by XML manipulation programs. </a:t>
            </a:r>
          </a:p>
          <a:p>
            <a:r>
              <a:rPr lang="en-US" sz="2400" dirty="0" smtClean="0"/>
              <a:t>Comments may appear anywhere except within the value of an attribute. </a:t>
            </a:r>
          </a:p>
          <a:p>
            <a:r>
              <a:rPr lang="en-US" sz="2400" dirty="0" smtClean="0"/>
              <a:t>The comments follow the syntax of SGML, and are identical to those used, for example, in HTML. </a:t>
            </a:r>
          </a:p>
          <a:p>
            <a:r>
              <a:rPr lang="en-US" sz="2400" dirty="0" smtClean="0"/>
              <a:t>The opening tag of a comment is the sequence "&lt;!--", and the closing tag is the sequence "--&gt;" </a:t>
            </a:r>
          </a:p>
          <a:p>
            <a:r>
              <a:rPr lang="en-US" sz="2400" dirty="0" smtClean="0"/>
              <a:t>The content of the comment is generic text, which should not contain the closing sequence. </a:t>
            </a:r>
            <a:endParaRPr lang="en-US" sz="2400" dirty="0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50838" y="1557338"/>
            <a:ext cx="9361487" cy="50323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5941" tIns="35941" rIns="35941" bIns="35941" anchor="ctr"/>
          <a:lstStyle/>
          <a:p>
            <a:pPr algn="ctr" eaLnBrk="0" hangingPunct="0"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</a:pPr>
            <a:r>
              <a:rPr lang="en-US" b="1" dirty="0">
                <a:solidFill>
                  <a:srgbClr val="000000"/>
                </a:solidFill>
              </a:rPr>
              <a:t>&lt;!--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This is a XML (and SGML) comment </a:t>
            </a:r>
            <a:r>
              <a:rPr lang="en-US" b="1" dirty="0" smtClean="0">
                <a:solidFill>
                  <a:srgbClr val="000000"/>
                </a:solidFill>
              </a:rPr>
              <a:t>--&gt;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22160-F0BB-4E2B-9ACB-EB522B3F6860}" type="slidenum">
              <a:rPr lang="it-IT"/>
              <a:pPr/>
              <a:t>31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it-IT" dirty="0" err="1" smtClean="0"/>
              <a:t>Validation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XML </a:t>
            </a:r>
            <a:r>
              <a:rPr lang="it-IT" dirty="0" err="1" smtClean="0"/>
              <a:t>Documents</a:t>
            </a:r>
            <a:endParaRPr lang="it-IT" dirty="0"/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 XML document is </a:t>
            </a:r>
            <a:r>
              <a:rPr lang="en-US" b="1" i="1" dirty="0" smtClean="0"/>
              <a:t>well formed</a:t>
            </a:r>
            <a:r>
              <a:rPr lang="en-US" dirty="0" smtClean="0"/>
              <a:t> if it respects the general syntax rules seen in the previous slides. </a:t>
            </a:r>
          </a:p>
          <a:p>
            <a:r>
              <a:rPr lang="en-US" b="1" dirty="0" smtClean="0"/>
              <a:t>An XML document is</a:t>
            </a:r>
            <a:r>
              <a:rPr lang="en-US" dirty="0" smtClean="0"/>
              <a:t> well formed and </a:t>
            </a:r>
            <a:r>
              <a:rPr lang="en-US" b="1" i="1" dirty="0" smtClean="0"/>
              <a:t>valid</a:t>
            </a:r>
            <a:r>
              <a:rPr lang="en-US" dirty="0" smtClean="0"/>
              <a:t> if it meets the syntactic and semantic rules contained in the associated DTD. </a:t>
            </a:r>
            <a:r>
              <a:rPr lang="en-US" b="1" dirty="0" smtClean="0"/>
              <a:t>A document with no DTD is never valid.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</a:t>
            </a:r>
            <a:r>
              <a:rPr lang="en-US" b="1" dirty="0" smtClean="0"/>
              <a:t>validating </a:t>
            </a:r>
            <a:r>
              <a:rPr lang="en-US" dirty="0" smtClean="0"/>
              <a:t>and </a:t>
            </a:r>
            <a:r>
              <a:rPr lang="en-US" b="1" dirty="0" smtClean="0"/>
              <a:t>not validating parsers.</a:t>
            </a:r>
            <a:r>
              <a:rPr lang="en-US" dirty="0" smtClean="0"/>
              <a:t> The latter may ignore any DTD, except for the definition  of general entities.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EBB98B-906F-4AFB-94C9-42B89E3BA30F}" type="slidenum">
              <a:rPr lang="it-IT"/>
              <a:pPr/>
              <a:t>32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US" b="1" dirty="0" smtClean="0"/>
              <a:t>XML specification from the W3C</a:t>
            </a:r>
            <a:r>
              <a:rPr lang="en-US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http://www.w3c.org/TR/XML/</a:t>
            </a:r>
            <a:r>
              <a:rPr lang="it-IT" dirty="0" smtClean="0"/>
              <a:t>/</a:t>
            </a:r>
            <a:endParaRPr lang="it-IT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FC1A88-D8AF-4753-9CE5-08F5F9C0E6F9}" type="slidenum">
              <a:rPr lang="it-IT"/>
              <a:pPr/>
              <a:t>4</a:t>
            </a:fld>
            <a:endParaRPr lang="it-IT"/>
          </a:p>
        </p:txBody>
      </p:sp>
      <p:sp>
        <p:nvSpPr>
          <p:cNvPr id="26" name="Segnaposto piè di pagina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Family </a:t>
            </a:r>
            <a:r>
              <a:rPr lang="it-IT" dirty="0" err="1" smtClean="0"/>
              <a:t>of</a:t>
            </a:r>
            <a:r>
              <a:rPr lang="it-IT" dirty="0" smtClean="0"/>
              <a:t> XML </a:t>
            </a:r>
            <a:endParaRPr lang="it-IT" dirty="0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581400" y="3563938"/>
            <a:ext cx="1452563" cy="1250950"/>
          </a:xfrm>
          <a:prstGeom prst="rect">
            <a:avLst/>
          </a:prstGeom>
          <a:solidFill>
            <a:schemeClr val="hlink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XML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3870325" y="2725738"/>
            <a:ext cx="2519363" cy="2073275"/>
            <a:chOff x="1536" y="1296"/>
            <a:chExt cx="2112" cy="1488"/>
          </a:xfrm>
        </p:grpSpPr>
        <p:sp>
          <p:nvSpPr>
            <p:cNvPr id="74759" name="Freeform 7"/>
            <p:cNvSpPr>
              <a:spLocks/>
            </p:cNvSpPr>
            <p:nvPr/>
          </p:nvSpPr>
          <p:spPr bwMode="auto">
            <a:xfrm>
              <a:off x="1536" y="1296"/>
              <a:ext cx="2112" cy="1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2" y="0"/>
                </a:cxn>
                <a:cxn ang="0">
                  <a:pos x="2112" y="1296"/>
                </a:cxn>
                <a:cxn ang="0">
                  <a:pos x="1056" y="1296"/>
                </a:cxn>
                <a:cxn ang="0">
                  <a:pos x="1056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2112" h="1296">
                  <a:moveTo>
                    <a:pt x="0" y="0"/>
                  </a:moveTo>
                  <a:lnTo>
                    <a:pt x="2112" y="0"/>
                  </a:lnTo>
                  <a:lnTo>
                    <a:pt x="2112" y="1296"/>
                  </a:lnTo>
                  <a:lnTo>
                    <a:pt x="1056" y="1296"/>
                  </a:lnTo>
                  <a:lnTo>
                    <a:pt x="1056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sq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it-IT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1947" y="1381"/>
              <a:ext cx="1344" cy="461"/>
            </a:xfrm>
            <a:prstGeom prst="rect">
              <a:avLst/>
            </a:prstGeom>
            <a:solidFill>
              <a:schemeClr val="bg1"/>
            </a:solidFill>
            <a:ln w="9525" cap="sq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it-IT" sz="36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SGML</a:t>
              </a:r>
            </a:p>
          </p:txBody>
        </p:sp>
      </p:grp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700088" y="1574800"/>
            <a:ext cx="2065337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HTML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>
            <a:off x="700088" y="2281238"/>
            <a:ext cx="2089150" cy="6477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XHTML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700088" y="2989263"/>
            <a:ext cx="2065337" cy="6477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WML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65" name="AutoShape 13"/>
          <p:cNvSpPr>
            <a:spLocks noChangeArrowheads="1"/>
          </p:cNvSpPr>
          <p:nvPr/>
        </p:nvSpPr>
        <p:spPr bwMode="auto">
          <a:xfrm>
            <a:off x="4011613" y="58229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SOAP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7254875" y="5822950"/>
            <a:ext cx="2090738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MathML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2" name="AutoShape 20"/>
          <p:cNvSpPr>
            <a:spLocks noChangeArrowheads="1"/>
          </p:cNvSpPr>
          <p:nvPr/>
        </p:nvSpPr>
        <p:spPr bwMode="auto">
          <a:xfrm>
            <a:off x="4011613" y="5030788"/>
            <a:ext cx="2089150" cy="63023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WSDL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3" name="AutoShape 21"/>
          <p:cNvSpPr>
            <a:spLocks noChangeArrowheads="1"/>
          </p:cNvSpPr>
          <p:nvPr/>
        </p:nvSpPr>
        <p:spPr bwMode="auto">
          <a:xfrm>
            <a:off x="7253288" y="157480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50000"/>
              </a:spcBef>
            </a:pPr>
            <a:r>
              <a:rPr lang="it-IT" sz="4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DTD</a:t>
            </a:r>
            <a:endParaRPr lang="it-IT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4" name="AutoShape 22"/>
          <p:cNvSpPr>
            <a:spLocks noChangeArrowheads="1"/>
          </p:cNvSpPr>
          <p:nvPr/>
        </p:nvSpPr>
        <p:spPr bwMode="auto">
          <a:xfrm>
            <a:off x="7253288" y="228282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XML Schema</a:t>
            </a:r>
            <a:endParaRPr lang="it-IT" sz="9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5" name="AutoShape 23"/>
          <p:cNvSpPr>
            <a:spLocks noChangeArrowheads="1"/>
          </p:cNvSpPr>
          <p:nvPr/>
        </p:nvSpPr>
        <p:spPr bwMode="auto">
          <a:xfrm>
            <a:off x="7253288" y="29908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XMI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6" name="AutoShape 24"/>
          <p:cNvSpPr>
            <a:spLocks noChangeArrowheads="1"/>
          </p:cNvSpPr>
          <p:nvPr/>
        </p:nvSpPr>
        <p:spPr bwMode="auto">
          <a:xfrm>
            <a:off x="700088" y="43878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XSL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7" name="AutoShape 25"/>
          <p:cNvSpPr>
            <a:spLocks noChangeArrowheads="1"/>
          </p:cNvSpPr>
          <p:nvPr/>
        </p:nvSpPr>
        <p:spPr bwMode="auto">
          <a:xfrm>
            <a:off x="700088" y="5078413"/>
            <a:ext cx="2089150" cy="684212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XSL-FO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78" name="AutoShape 26"/>
          <p:cNvSpPr>
            <a:spLocks noChangeArrowheads="1"/>
          </p:cNvSpPr>
          <p:nvPr/>
        </p:nvSpPr>
        <p:spPr bwMode="auto">
          <a:xfrm>
            <a:off x="7253288" y="369887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SVG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7253288" y="440690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VML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81" name="AutoShape 29"/>
          <p:cNvSpPr>
            <a:spLocks noChangeArrowheads="1"/>
          </p:cNvSpPr>
          <p:nvPr/>
        </p:nvSpPr>
        <p:spPr bwMode="auto">
          <a:xfrm>
            <a:off x="7253288" y="5114925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CML</a:t>
            </a:r>
            <a:endParaRPr lang="it-IT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82" name="AutoShape 30"/>
          <p:cNvSpPr>
            <a:spLocks noChangeArrowheads="1"/>
          </p:cNvSpPr>
          <p:nvPr/>
        </p:nvSpPr>
        <p:spPr bwMode="auto">
          <a:xfrm>
            <a:off x="700088" y="5822950"/>
            <a:ext cx="2089150" cy="630238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XML Signature</a:t>
            </a:r>
            <a:endParaRPr lang="it-IT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700088" y="3697288"/>
            <a:ext cx="2089150" cy="630237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60000"/>
              </a:lnSpc>
              <a:spcBef>
                <a:spcPct val="50000"/>
              </a:spcBef>
            </a:pPr>
            <a:r>
              <a:rPr lang="it-IT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VoiceML</a:t>
            </a:r>
            <a:endParaRPr lang="it-IT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4784" name="AutoShape 32"/>
          <p:cNvCxnSpPr>
            <a:cxnSpLocks noChangeShapeType="1"/>
            <a:stCxn id="74759" idx="6"/>
            <a:endCxn id="74762" idx="3"/>
          </p:cNvCxnSpPr>
          <p:nvPr/>
        </p:nvCxnSpPr>
        <p:spPr bwMode="auto">
          <a:xfrm flipH="1" flipV="1">
            <a:off x="2765425" y="1898650"/>
            <a:ext cx="1104900" cy="8270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74785" name="AutoShape 33"/>
          <p:cNvCxnSpPr>
            <a:cxnSpLocks noChangeShapeType="1"/>
            <a:stCxn id="74759" idx="1"/>
            <a:endCxn id="74773" idx="1"/>
          </p:cNvCxnSpPr>
          <p:nvPr/>
        </p:nvCxnSpPr>
        <p:spPr bwMode="auto">
          <a:xfrm flipV="1">
            <a:off x="6389688" y="1890713"/>
            <a:ext cx="863600" cy="8350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5EAE04-9959-4634-A467-A48C476BB000}" type="slidenum">
              <a:rPr lang="it-IT"/>
              <a:pPr/>
              <a:t>5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</a:t>
            </a:r>
            <a:r>
              <a:rPr lang="it-IT" dirty="0" err="1" smtClean="0"/>
              <a:t>Pros</a:t>
            </a:r>
            <a:endParaRPr lang="it-IT" dirty="0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XML allows developers to easily create </a:t>
            </a:r>
            <a:r>
              <a:rPr lang="en-US" sz="2000" b="1" dirty="0" smtClean="0"/>
              <a:t>ad-hoc languages</a:t>
            </a:r>
            <a:r>
              <a:rPr lang="en-US" sz="2000" dirty="0" smtClean="0"/>
              <a:t> ​​to contain </a:t>
            </a:r>
            <a:r>
              <a:rPr lang="en-US" sz="2000" b="1" dirty="0" smtClean="0"/>
              <a:t>structured information.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XML is completely </a:t>
            </a:r>
            <a:r>
              <a:rPr lang="en-US" sz="2000" b="1" dirty="0" smtClean="0"/>
              <a:t>text-based,</a:t>
            </a:r>
            <a:r>
              <a:rPr lang="en-US" sz="2000" dirty="0" smtClean="0"/>
              <a:t> so it is </a:t>
            </a:r>
            <a:r>
              <a:rPr lang="en-US" sz="2000" dirty="0" err="1" smtClean="0"/>
              <a:t>humanreadable</a:t>
            </a:r>
            <a:r>
              <a:rPr lang="en-US" sz="2000" dirty="0" smtClean="0"/>
              <a:t> and can be easily hand-edited. It Supports UNICODE, so it is suitable for all types of languages. </a:t>
            </a:r>
          </a:p>
          <a:p>
            <a:r>
              <a:rPr lang="en-US" sz="2000" dirty="0" smtClean="0"/>
              <a:t>The structures defined with XML are useful for creating platform-independent and self-descriptive </a:t>
            </a:r>
            <a:r>
              <a:rPr lang="en-US" sz="2000" b="1" dirty="0" smtClean="0"/>
              <a:t>data structures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automatic processing</a:t>
            </a:r>
            <a:r>
              <a:rPr lang="en-US" sz="2000" dirty="0" smtClean="0"/>
              <a:t> of an XML language is particularly simple and efficient. The strict syntactic rules of XML-based languages ​​make them very suitable for automatic processing. </a:t>
            </a:r>
          </a:p>
          <a:p>
            <a:r>
              <a:rPr lang="en-US" sz="2000" dirty="0" smtClean="0"/>
              <a:t>Since XML is actually written as plain text, XML data can be easily and safely </a:t>
            </a:r>
            <a:r>
              <a:rPr lang="en-US" sz="2000" b="1" dirty="0" smtClean="0"/>
              <a:t>transported using the HTTP protocol</a:t>
            </a:r>
            <a:r>
              <a:rPr lang="en-US" sz="2000" dirty="0" smtClean="0"/>
              <a:t> through firewalls (SOAP, web services).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8FF9F-9F35-40E6-BD84-AD9EA4A13374}" type="slidenum">
              <a:rPr lang="it-IT"/>
              <a:pPr/>
              <a:t>6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</a:t>
            </a:r>
            <a:r>
              <a:rPr lang="it-IT" dirty="0" err="1" smtClean="0"/>
              <a:t>Cons</a:t>
            </a:r>
            <a:endParaRPr lang="it-IT" dirty="0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documents, because of their textual structure and tags, tend to be much more large than the corresponding binary format. </a:t>
            </a:r>
          </a:p>
          <a:p>
            <a:r>
              <a:rPr lang="en-US" dirty="0" smtClean="0"/>
              <a:t>XML manipulation libraries are not as fast as the ad-hoc parsers written for specific formats, especially the binary ones.</a:t>
            </a:r>
          </a:p>
          <a:p>
            <a:r>
              <a:rPr lang="en-US" dirty="0" smtClean="0"/>
              <a:t>In general, therefore, the use of XML is more expensive in terms of necessary resources (network, memory and CPU time required for decoding it, etc..)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8586C2-D7FF-42E5-BA73-D2E691975726}" type="slidenum">
              <a:rPr lang="it-IT"/>
              <a:pPr/>
              <a:t>7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XML </a:t>
            </a:r>
            <a:r>
              <a:rPr lang="it-IT" dirty="0" err="1" smtClean="0"/>
              <a:t>Applications</a:t>
            </a:r>
            <a:endParaRPr lang="it-IT" dirty="0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Despite the (few) disadvantages seen, the use of XML is widespread and growing:</a:t>
            </a:r>
            <a:endParaRPr lang="it-IT" sz="2400" dirty="0"/>
          </a:p>
          <a:p>
            <a:pPr lvl="1">
              <a:lnSpc>
                <a:spcPct val="90000"/>
              </a:lnSpc>
            </a:pPr>
            <a:r>
              <a:rPr lang="it-IT" sz="2000" b="1" dirty="0" smtClean="0"/>
              <a:t>Web </a:t>
            </a:r>
            <a:r>
              <a:rPr lang="it-IT" sz="2000" b="1" dirty="0" err="1" smtClean="0"/>
              <a:t>Services</a:t>
            </a:r>
            <a:endParaRPr lang="it-IT" sz="2000" b="1" dirty="0"/>
          </a:p>
          <a:p>
            <a:pPr lvl="2">
              <a:lnSpc>
                <a:spcPct val="90000"/>
              </a:lnSpc>
            </a:pPr>
            <a:r>
              <a:rPr lang="it-IT" dirty="0"/>
              <a:t>SOAP, WSDL, …</a:t>
            </a:r>
          </a:p>
          <a:p>
            <a:pPr lvl="1">
              <a:lnSpc>
                <a:spcPct val="90000"/>
              </a:lnSpc>
            </a:pPr>
            <a:r>
              <a:rPr lang="it-IT" sz="2000" b="1" dirty="0" smtClean="0"/>
              <a:t>Science</a:t>
            </a:r>
            <a:endParaRPr lang="it-IT" sz="2000" b="1" dirty="0"/>
          </a:p>
          <a:p>
            <a:pPr lvl="2">
              <a:lnSpc>
                <a:spcPct val="90000"/>
              </a:lnSpc>
            </a:pPr>
            <a:r>
              <a:rPr lang="it-IT" dirty="0" err="1"/>
              <a:t>MathML</a:t>
            </a:r>
            <a:r>
              <a:rPr lang="it-IT" dirty="0"/>
              <a:t>, CML,…</a:t>
            </a:r>
          </a:p>
          <a:p>
            <a:pPr lvl="1">
              <a:lnSpc>
                <a:spcPct val="90000"/>
              </a:lnSpc>
            </a:pPr>
            <a:r>
              <a:rPr lang="it-IT" sz="2000" b="1" dirty="0"/>
              <a:t>Web </a:t>
            </a:r>
            <a:r>
              <a:rPr lang="it-IT" sz="2000" b="1" dirty="0" smtClean="0"/>
              <a:t>and </a:t>
            </a:r>
            <a:r>
              <a:rPr lang="it-IT" sz="2000" b="1" dirty="0" err="1" smtClean="0"/>
              <a:t>Publishing</a:t>
            </a:r>
            <a:endParaRPr lang="it-IT" sz="2000" b="1" dirty="0"/>
          </a:p>
          <a:p>
            <a:pPr lvl="2">
              <a:lnSpc>
                <a:spcPct val="90000"/>
              </a:lnSpc>
            </a:pPr>
            <a:r>
              <a:rPr lang="it-IT" dirty="0"/>
              <a:t>XHTML, WML, </a:t>
            </a:r>
            <a:r>
              <a:rPr lang="it-IT" dirty="0" err="1"/>
              <a:t>VoiceML</a:t>
            </a:r>
            <a:r>
              <a:rPr lang="it-IT" dirty="0"/>
              <a:t>, XSL, XSL-FO, …</a:t>
            </a:r>
          </a:p>
          <a:p>
            <a:pPr lvl="1">
              <a:lnSpc>
                <a:spcPct val="90000"/>
              </a:lnSpc>
            </a:pPr>
            <a:r>
              <a:rPr lang="it-IT" sz="2000" b="1" dirty="0"/>
              <a:t>Multimedia</a:t>
            </a:r>
          </a:p>
          <a:p>
            <a:pPr lvl="2">
              <a:lnSpc>
                <a:spcPct val="90000"/>
              </a:lnSpc>
            </a:pPr>
            <a:r>
              <a:rPr lang="it-IT" dirty="0"/>
              <a:t>SMIL, SVG,…</a:t>
            </a:r>
          </a:p>
          <a:p>
            <a:pPr lvl="1">
              <a:lnSpc>
                <a:spcPct val="90000"/>
              </a:lnSpc>
            </a:pPr>
            <a:r>
              <a:rPr lang="it-IT" sz="2000" b="1" dirty="0" err="1" smtClean="0"/>
              <a:t>Definition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of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formal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structures</a:t>
            </a:r>
            <a:endParaRPr lang="it-IT" sz="2000" b="1" dirty="0" smtClean="0"/>
          </a:p>
          <a:p>
            <a:pPr lvl="2">
              <a:lnSpc>
                <a:spcPct val="90000"/>
              </a:lnSpc>
            </a:pPr>
            <a:r>
              <a:rPr lang="it-IT" dirty="0" err="1" smtClean="0"/>
              <a:t>XMLSchema</a:t>
            </a:r>
            <a:r>
              <a:rPr lang="it-IT" dirty="0"/>
              <a:t>, XMI,…</a:t>
            </a:r>
          </a:p>
          <a:p>
            <a:pPr lvl="1">
              <a:lnSpc>
                <a:spcPct val="90000"/>
              </a:lnSpc>
            </a:pPr>
            <a:r>
              <a:rPr lang="it-IT" sz="2000" b="1" dirty="0" smtClean="0"/>
              <a:t>Security</a:t>
            </a:r>
            <a:endParaRPr lang="it-IT" sz="2000" b="1" dirty="0"/>
          </a:p>
          <a:p>
            <a:pPr lvl="2">
              <a:lnSpc>
                <a:spcPct val="90000"/>
              </a:lnSpc>
            </a:pPr>
            <a:r>
              <a:rPr lang="it-IT" dirty="0"/>
              <a:t>XML </a:t>
            </a:r>
            <a:r>
              <a:rPr lang="it-IT" dirty="0" err="1"/>
              <a:t>Encryption</a:t>
            </a:r>
            <a:r>
              <a:rPr lang="it-IT" dirty="0"/>
              <a:t>, XML </a:t>
            </a:r>
            <a:r>
              <a:rPr lang="it-IT" dirty="0" err="1"/>
              <a:t>Signature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E8B9E-E10A-4022-AD22-8216147FE475}" type="slidenum">
              <a:rPr lang="it-IT"/>
              <a:pPr/>
              <a:t>8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 XML </a:t>
            </a:r>
            <a:r>
              <a:rPr lang="it-IT" dirty="0" err="1" smtClean="0"/>
              <a:t>Document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838" y="1557338"/>
            <a:ext cx="9361487" cy="495300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&lt;?xml version="1.0" encoding="iso-8859-1"?&gt;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&lt;!DOCTYPE html PUBLIC "-//W3C//DTD XHTML 1.0 Transitional//EN"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  "http://www.w3.org/TR/xhtml1/DTD/xhtml1-transitional.dtd"&gt;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html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xmlns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http://www.w3.org/1999/xhtml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head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meta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http-equiv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Content-Language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content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"/&gt;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title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Sito Ufficiale dei Corsi di Laurea  in Informatica – Universit&amp;agrave; dell'Aquila ::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&lt;?php echo $pageTitle; ?&gt;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&lt;/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title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link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rel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stylesheet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media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print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href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css/stile_stampa.css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type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text/css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"/&gt;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link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rel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=“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stylesheet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media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screen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href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css/stile_grafico.css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type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text/css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title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deep blue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"/&gt;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&lt;!--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[if lte IE 6]&gt;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&lt;link rel="stylesheet" media="all" type="text/css" href="css/ie6_hacks.css" /&gt;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&lt;![endif]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--&gt;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link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rel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SHORTCUT ICON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href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favicon.ico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type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image/x-icon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"/&gt;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script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type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text/javascript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//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&lt;![CDATA[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...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//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]]&gt;&lt;/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script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link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rel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alternate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type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application/rss+xml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title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RSS Feed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" 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href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="..."/&gt;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head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body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...</a:t>
            </a: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	&lt;/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body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  <a:endParaRPr kumimoji="0" lang="it-IT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0" marR="0" lvl="0" indent="0" algn="l" defTabSz="3810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&lt;/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html</a:t>
            </a:r>
            <a:r>
              <a:rPr kumimoji="0" lang="it-IT" sz="12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7EEC81-165A-4529-A2F7-C176BC717413}" type="slidenum">
              <a:rPr lang="it-IT"/>
              <a:pPr/>
              <a:t>9</a:t>
            </a:fld>
            <a:endParaRPr lang="it-IT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eXtensible Markup Language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Structure of an XML document</a:t>
            </a:r>
            <a:endParaRPr lang="it-IT" sz="32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XML document consists of a </a:t>
            </a:r>
            <a:r>
              <a:rPr lang="en-US" i="1" dirty="0" smtClean="0"/>
              <a:t>prologue</a:t>
            </a:r>
            <a:r>
              <a:rPr lang="en-US" dirty="0" smtClean="0"/>
              <a:t> and a </a:t>
            </a:r>
            <a:r>
              <a:rPr lang="en-US" i="1" dirty="0" smtClean="0"/>
              <a:t>body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body of the document may contain: </a:t>
            </a:r>
          </a:p>
          <a:p>
            <a:pPr lvl="1"/>
            <a:r>
              <a:rPr lang="en-US" b="1" dirty="0" smtClean="0"/>
              <a:t>text,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tags</a:t>
            </a:r>
            <a:r>
              <a:rPr lang="en-US" dirty="0" smtClean="0"/>
              <a:t> (element delimiters), </a:t>
            </a:r>
          </a:p>
          <a:p>
            <a:pPr lvl="1"/>
            <a:r>
              <a:rPr lang="en-US" b="1" dirty="0" smtClean="0"/>
              <a:t>annotations</a:t>
            </a:r>
            <a:r>
              <a:rPr lang="en-US" dirty="0" smtClean="0"/>
              <a:t> (comments) </a:t>
            </a:r>
          </a:p>
          <a:p>
            <a:pPr lvl="1"/>
            <a:r>
              <a:rPr lang="en-US" b="1" dirty="0" smtClean="0"/>
              <a:t>processing instructions</a:t>
            </a:r>
            <a:r>
              <a:rPr lang="en-US" dirty="0" smtClean="0"/>
              <a:t> (instructions for external automatic processors) </a:t>
            </a:r>
          </a:p>
          <a:p>
            <a:pPr lvl="1"/>
            <a:r>
              <a:rPr lang="en-US" b="1" dirty="0" smtClean="0"/>
              <a:t>entities</a:t>
            </a:r>
            <a:r>
              <a:rPr lang="en-US" dirty="0" smtClean="0"/>
              <a:t> (similar to macros) </a:t>
            </a:r>
          </a:p>
          <a:p>
            <a:pPr lvl="1"/>
            <a:r>
              <a:rPr lang="en-US" dirty="0" smtClean="0"/>
              <a:t>In addition, tags may contain </a:t>
            </a:r>
            <a:r>
              <a:rPr lang="en-US" b="1" dirty="0" smtClean="0"/>
              <a:t>attributes</a:t>
            </a:r>
            <a:r>
              <a:rPr lang="en-US" dirty="0" smtClean="0"/>
              <a:t> and </a:t>
            </a:r>
            <a:r>
              <a:rPr lang="en-US" b="1" dirty="0" smtClean="0"/>
              <a:t>namespaces.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aria Nuova Blu">
  <a:themeElements>
    <a:clrScheme name="Universitaria Nuova Blu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Universitaria Nuova Blu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Universitaria Nuova Blu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versitaria Nuova Blu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aria Nuova Blu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aria Nuova Blu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Universitaria Nuova Blu</Template>
  <TotalTime>2312</TotalTime>
  <Words>2817</Words>
  <Application>Microsoft Office PowerPoint</Application>
  <PresentationFormat>A4 (21x29,7 cm)</PresentationFormat>
  <Paragraphs>366</Paragraphs>
  <Slides>32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3" baseType="lpstr">
      <vt:lpstr>Universitaria Nuova Blu</vt:lpstr>
      <vt:lpstr>eXtensible Markup Language (XML) Basic Concepts</vt:lpstr>
      <vt:lpstr>Notes to the English Version</vt:lpstr>
      <vt:lpstr>Origins of XML</vt:lpstr>
      <vt:lpstr>The Family of XML </vt:lpstr>
      <vt:lpstr>XML Pros</vt:lpstr>
      <vt:lpstr>XML Cons</vt:lpstr>
      <vt:lpstr>XML Applications</vt:lpstr>
      <vt:lpstr>An XML Document </vt:lpstr>
      <vt:lpstr>The Structure of an XML document</vt:lpstr>
      <vt:lpstr>Prologue: XML Declaration</vt:lpstr>
      <vt:lpstr>Prologue: DOCTYPE Declaration</vt:lpstr>
      <vt:lpstr>Prologue: DOCTYPE Declaration</vt:lpstr>
      <vt:lpstr>Elements </vt:lpstr>
      <vt:lpstr>Elements</vt:lpstr>
      <vt:lpstr>Elements: Basic Rules</vt:lpstr>
      <vt:lpstr>Elements: Syntax </vt:lpstr>
      <vt:lpstr>Hierarchy of Elements</vt:lpstr>
      <vt:lpstr>Attributes</vt:lpstr>
      <vt:lpstr>Attributes: Basic Rules</vt:lpstr>
      <vt:lpstr>Attributes: Syntax</vt:lpstr>
      <vt:lpstr>Namespaces</vt:lpstr>
      <vt:lpstr>Namespaces: Syntax</vt:lpstr>
      <vt:lpstr>Namespaces: Examples</vt:lpstr>
      <vt:lpstr>Entities</vt:lpstr>
      <vt:lpstr>Entities (parsed): Syntax </vt:lpstr>
      <vt:lpstr>Entities: Use</vt:lpstr>
      <vt:lpstr>Text</vt:lpstr>
      <vt:lpstr>CDATA sections</vt:lpstr>
      <vt:lpstr>Processing Instructions</vt:lpstr>
      <vt:lpstr>Comments</vt:lpstr>
      <vt:lpstr>Validation of XML Documents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Giuseppe Della Penna</dc:creator>
  <cp:lastModifiedBy>Giuseppe Della Penna</cp:lastModifiedBy>
  <cp:revision>81</cp:revision>
  <cp:lastPrinted>2001-02-14T15:24:50Z</cp:lastPrinted>
  <dcterms:created xsi:type="dcterms:W3CDTF">2000-10-12T16:44:15Z</dcterms:created>
  <dcterms:modified xsi:type="dcterms:W3CDTF">2012-03-12T15:42:57Z</dcterms:modified>
</cp:coreProperties>
</file>