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1" r:id="rId1"/>
  </p:sldMasterIdLst>
  <p:notesMasterIdLst>
    <p:notesMasterId r:id="rId52"/>
  </p:notesMasterIdLst>
  <p:sldIdLst>
    <p:sldId id="256" r:id="rId2"/>
    <p:sldId id="341" r:id="rId3"/>
    <p:sldId id="261" r:id="rId4"/>
    <p:sldId id="257" r:id="rId5"/>
    <p:sldId id="313" r:id="rId6"/>
    <p:sldId id="260" r:id="rId7"/>
    <p:sldId id="259" r:id="rId8"/>
    <p:sldId id="290" r:id="rId9"/>
    <p:sldId id="289" r:id="rId10"/>
    <p:sldId id="288" r:id="rId11"/>
    <p:sldId id="262" r:id="rId12"/>
    <p:sldId id="263" r:id="rId13"/>
    <p:sldId id="265" r:id="rId14"/>
    <p:sldId id="295" r:id="rId15"/>
    <p:sldId id="266" r:id="rId16"/>
    <p:sldId id="294" r:id="rId17"/>
    <p:sldId id="269" r:id="rId18"/>
    <p:sldId id="292" r:id="rId19"/>
    <p:sldId id="296" r:id="rId20"/>
    <p:sldId id="267" r:id="rId21"/>
    <p:sldId id="299" r:id="rId22"/>
    <p:sldId id="302" r:id="rId23"/>
    <p:sldId id="303" r:id="rId24"/>
    <p:sldId id="314" r:id="rId25"/>
    <p:sldId id="315" r:id="rId26"/>
    <p:sldId id="316" r:id="rId27"/>
    <p:sldId id="317" r:id="rId28"/>
    <p:sldId id="318" r:id="rId29"/>
    <p:sldId id="319" r:id="rId30"/>
    <p:sldId id="320" r:id="rId31"/>
    <p:sldId id="321" r:id="rId32"/>
    <p:sldId id="323" r:id="rId33"/>
    <p:sldId id="327" r:id="rId34"/>
    <p:sldId id="324" r:id="rId35"/>
    <p:sldId id="325" r:id="rId36"/>
    <p:sldId id="326" r:id="rId37"/>
    <p:sldId id="328" r:id="rId38"/>
    <p:sldId id="329" r:id="rId39"/>
    <p:sldId id="330" r:id="rId40"/>
    <p:sldId id="331" r:id="rId41"/>
    <p:sldId id="332" r:id="rId42"/>
    <p:sldId id="333" r:id="rId43"/>
    <p:sldId id="334" r:id="rId44"/>
    <p:sldId id="335" r:id="rId45"/>
    <p:sldId id="336" r:id="rId46"/>
    <p:sldId id="337" r:id="rId47"/>
    <p:sldId id="338" r:id="rId48"/>
    <p:sldId id="342" r:id="rId49"/>
    <p:sldId id="339" r:id="rId50"/>
    <p:sldId id="340" r:id="rId51"/>
  </p:sldIdLst>
  <p:sldSz cx="9906000" cy="6858000" type="A4"/>
  <p:notesSz cx="7099300" cy="10234613"/>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FFF"/>
    <a:srgbClr val="FFFFCC"/>
    <a:srgbClr val="CCFFCC"/>
    <a:srgbClr val="FFCCCC"/>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9" d="100"/>
          <a:sy n="109" d="100"/>
        </p:scale>
        <p:origin x="726" y="90"/>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3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smtClean="0">
                <a:latin typeface="Times New Roman" pitchFamily="18" charset="0"/>
              </a:defRPr>
            </a:lvl1pPr>
          </a:lstStyle>
          <a:p>
            <a:pPr>
              <a:defRPr/>
            </a:pPr>
            <a:endParaRPr lang="en-US"/>
          </a:p>
        </p:txBody>
      </p:sp>
      <p:sp>
        <p:nvSpPr>
          <p:cNvPr id="103427"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smtClean="0">
                <a:latin typeface="Times New Roman" pitchFamily="18"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779463" y="768350"/>
            <a:ext cx="5540375" cy="3836988"/>
          </a:xfrm>
          <a:prstGeom prst="rect">
            <a:avLst/>
          </a:prstGeom>
          <a:noFill/>
          <a:ln w="9525">
            <a:solidFill>
              <a:srgbClr val="000000"/>
            </a:solidFill>
            <a:miter lim="800000"/>
            <a:headEnd/>
            <a:tailEnd/>
          </a:ln>
        </p:spPr>
      </p:sp>
      <p:sp>
        <p:nvSpPr>
          <p:cNvPr id="103429"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430"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smtClean="0">
                <a:latin typeface="Times New Roman" pitchFamily="18" charset="0"/>
              </a:defRPr>
            </a:lvl1pPr>
          </a:lstStyle>
          <a:p>
            <a:pPr>
              <a:defRPr/>
            </a:pPr>
            <a:endParaRPr lang="en-US"/>
          </a:p>
        </p:txBody>
      </p:sp>
      <p:sp>
        <p:nvSpPr>
          <p:cNvPr id="103431"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smtClean="0">
                <a:latin typeface="Times New Roman" pitchFamily="18" charset="0"/>
              </a:defRPr>
            </a:lvl1pPr>
          </a:lstStyle>
          <a:p>
            <a:pPr>
              <a:defRPr/>
            </a:pPr>
            <a:fld id="{3C81050B-E2E0-4D35-AA16-D55AE48A022E}"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Rectangle 4"/>
          <p:cNvSpPr>
            <a:spLocks noChangeArrowheads="1"/>
          </p:cNvSpPr>
          <p:nvPr/>
        </p:nvSpPr>
        <p:spPr bwMode="auto">
          <a:xfrm rot="5400000">
            <a:off x="-3391165"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5" name="Rectangle 5"/>
          <p:cNvSpPr>
            <a:spLocks noChangeArrowheads="1"/>
          </p:cNvSpPr>
          <p:nvPr/>
        </p:nvSpPr>
        <p:spPr bwMode="auto">
          <a:xfrm rot="5400000">
            <a:off x="-3196828"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6" name="Rectangle 6"/>
          <p:cNvSpPr>
            <a:spLocks noChangeArrowheads="1"/>
          </p:cNvSpPr>
          <p:nvPr/>
        </p:nvSpPr>
        <p:spPr bwMode="auto">
          <a:xfrm>
            <a:off x="0" y="0"/>
            <a:ext cx="9906000" cy="509588"/>
          </a:xfrm>
          <a:prstGeom prst="rect">
            <a:avLst/>
          </a:prstGeom>
          <a:gradFill rotWithShape="0">
            <a:gsLst>
              <a:gs pos="0">
                <a:schemeClr val="tx2"/>
              </a:gs>
              <a:gs pos="100000">
                <a:schemeClr val="tx2">
                  <a:gamma/>
                  <a:tint val="20000"/>
                  <a:invGamma/>
                </a:schemeClr>
              </a:gs>
            </a:gsLst>
            <a:lin ang="2700000" scaled="1"/>
          </a:gradFill>
          <a:ln w="9525">
            <a:noFill/>
            <a:miter lim="800000"/>
            <a:headEnd/>
            <a:tailEnd/>
          </a:ln>
          <a:effectLst/>
        </p:spPr>
        <p:txBody>
          <a:bodyPr wrap="none" anchor="ctr"/>
          <a:lstStyle/>
          <a:p>
            <a:pPr>
              <a:defRPr/>
            </a:pPr>
            <a:endParaRPr lang="it-IT"/>
          </a:p>
        </p:txBody>
      </p:sp>
      <p:sp>
        <p:nvSpPr>
          <p:cNvPr id="7" name="Rectangle 7"/>
          <p:cNvSpPr>
            <a:spLocks noChangeArrowheads="1"/>
          </p:cNvSpPr>
          <p:nvPr/>
        </p:nvSpPr>
        <p:spPr bwMode="auto">
          <a:xfrm>
            <a:off x="0" y="1412875"/>
            <a:ext cx="9906000" cy="71438"/>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pPr>
              <a:defRPr/>
            </a:pPr>
            <a:endParaRPr lang="it-IT"/>
          </a:p>
        </p:txBody>
      </p:sp>
      <p:pic>
        <p:nvPicPr>
          <p:cNvPr id="8" name="Picture 8" descr="ste50tra"/>
          <p:cNvPicPr>
            <a:picLocks noChangeAspect="1" noChangeArrowheads="1"/>
          </p:cNvPicPr>
          <p:nvPr/>
        </p:nvPicPr>
        <p:blipFill>
          <a:blip r:embed="rId2" cstate="print"/>
          <a:srcRect/>
          <a:stretch>
            <a:fillRect/>
          </a:stretch>
        </p:blipFill>
        <p:spPr bwMode="auto">
          <a:xfrm>
            <a:off x="259690" y="44450"/>
            <a:ext cx="325040" cy="393700"/>
          </a:xfrm>
          <a:prstGeom prst="rect">
            <a:avLst/>
          </a:prstGeom>
          <a:noFill/>
          <a:ln w="9525">
            <a:noFill/>
            <a:miter lim="800000"/>
            <a:headEnd/>
            <a:tailEnd/>
          </a:ln>
        </p:spPr>
      </p:pic>
      <p:sp>
        <p:nvSpPr>
          <p:cNvPr id="9" name="Rectangle 9"/>
          <p:cNvSpPr>
            <a:spLocks noChangeArrowheads="1"/>
          </p:cNvSpPr>
          <p:nvPr/>
        </p:nvSpPr>
        <p:spPr bwMode="auto">
          <a:xfrm>
            <a:off x="0" y="6348414"/>
            <a:ext cx="9906000" cy="509587"/>
          </a:xfrm>
          <a:prstGeom prst="rect">
            <a:avLst/>
          </a:prstGeom>
          <a:gradFill rotWithShape="0">
            <a:gsLst>
              <a:gs pos="0">
                <a:schemeClr val="tx2"/>
              </a:gs>
              <a:gs pos="100000">
                <a:schemeClr val="tx2">
                  <a:gamma/>
                  <a:tint val="20000"/>
                  <a:invGamma/>
                </a:schemeClr>
              </a:gs>
            </a:gsLst>
            <a:lin ang="2700000" scaled="1"/>
          </a:gradFill>
          <a:ln w="9525">
            <a:noFill/>
            <a:miter lim="800000"/>
            <a:headEnd/>
            <a:tailEnd/>
          </a:ln>
          <a:effectLst/>
        </p:spPr>
        <p:txBody>
          <a:bodyPr wrap="none" anchor="ctr"/>
          <a:lstStyle/>
          <a:p>
            <a:pPr>
              <a:defRPr/>
            </a:pPr>
            <a:endParaRPr lang="it-IT"/>
          </a:p>
        </p:txBody>
      </p:sp>
      <p:sp>
        <p:nvSpPr>
          <p:cNvPr id="10" name="Rectangle 10"/>
          <p:cNvSpPr>
            <a:spLocks noChangeArrowheads="1"/>
          </p:cNvSpPr>
          <p:nvPr/>
        </p:nvSpPr>
        <p:spPr bwMode="auto">
          <a:xfrm rot="5400000">
            <a:off x="-3294856"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11" name="Rectangle 11"/>
          <p:cNvSpPr>
            <a:spLocks noChangeArrowheads="1"/>
          </p:cNvSpPr>
          <p:nvPr/>
        </p:nvSpPr>
        <p:spPr bwMode="auto">
          <a:xfrm>
            <a:off x="2067190" y="2708276"/>
            <a:ext cx="7097581" cy="73025"/>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pPr>
              <a:defRPr/>
            </a:pPr>
            <a:endParaRPr lang="it-IT"/>
          </a:p>
        </p:txBody>
      </p:sp>
      <p:sp>
        <p:nvSpPr>
          <p:cNvPr id="12" name="Text Box 13"/>
          <p:cNvSpPr txBox="1">
            <a:spLocks noChangeArrowheads="1"/>
          </p:cNvSpPr>
          <p:nvPr/>
        </p:nvSpPr>
        <p:spPr bwMode="auto">
          <a:xfrm>
            <a:off x="584729" y="73025"/>
            <a:ext cx="1836738" cy="336550"/>
          </a:xfrm>
          <a:prstGeom prst="rect">
            <a:avLst/>
          </a:prstGeom>
          <a:noFill/>
          <a:ln w="9525">
            <a:noFill/>
            <a:miter lim="800000"/>
            <a:headEnd/>
            <a:tailEnd/>
          </a:ln>
          <a:effectLst/>
        </p:spPr>
        <p:txBody>
          <a:bodyPr>
            <a:spAutoFit/>
          </a:bodyPr>
          <a:lstStyle/>
          <a:p>
            <a:pPr>
              <a:spcBef>
                <a:spcPct val="50000"/>
              </a:spcBef>
              <a:defRPr/>
            </a:pPr>
            <a:r>
              <a:rPr lang="en-US" sz="800" b="1">
                <a:solidFill>
                  <a:schemeClr val="accent1"/>
                </a:solidFill>
                <a:latin typeface="Trebuchet MS" pitchFamily="34" charset="0"/>
              </a:rPr>
              <a:t>University of L’Aquila</a:t>
            </a:r>
            <a:br>
              <a:rPr lang="en-US" sz="800" b="1">
                <a:solidFill>
                  <a:schemeClr val="accent1"/>
                </a:solidFill>
                <a:latin typeface="Trebuchet MS" pitchFamily="34" charset="0"/>
              </a:rPr>
            </a:br>
            <a:r>
              <a:rPr lang="en-US" sz="800" b="1">
                <a:solidFill>
                  <a:schemeClr val="accent1"/>
                </a:solidFill>
                <a:latin typeface="Trebuchet MS" pitchFamily="34" charset="0"/>
              </a:rPr>
              <a:t>Computer Science Department</a:t>
            </a:r>
          </a:p>
        </p:txBody>
      </p:sp>
      <p:sp>
        <p:nvSpPr>
          <p:cNvPr id="556034" name="Rectangle 2"/>
          <p:cNvSpPr>
            <a:spLocks noGrp="1" noChangeArrowheads="1"/>
          </p:cNvSpPr>
          <p:nvPr>
            <p:ph type="ctrTitle" sz="quarter"/>
          </p:nvPr>
        </p:nvSpPr>
        <p:spPr>
          <a:xfrm>
            <a:off x="844419" y="1524000"/>
            <a:ext cx="8318632" cy="1066800"/>
          </a:xfrm>
        </p:spPr>
        <p:txBody>
          <a:bodyPr lIns="91440" tIns="45720" rIns="91440" bIns="45720" anchor="b">
            <a:spAutoFit/>
          </a:bodyPr>
          <a:lstStyle>
            <a:lvl1pPr algn="r">
              <a:defRPr sz="3200" b="1"/>
            </a:lvl1pPr>
          </a:lstStyle>
          <a:p>
            <a:r>
              <a:rPr lang="it-IT"/>
              <a:t>Fare clic per modificare lo stile del titolo dello schema</a:t>
            </a:r>
          </a:p>
        </p:txBody>
      </p:sp>
      <p:sp>
        <p:nvSpPr>
          <p:cNvPr id="556035" name="Rectangle 3"/>
          <p:cNvSpPr>
            <a:spLocks noGrp="1" noChangeArrowheads="1"/>
          </p:cNvSpPr>
          <p:nvPr>
            <p:ph type="subTitle" sz="quarter" idx="1"/>
          </p:nvPr>
        </p:nvSpPr>
        <p:spPr>
          <a:xfrm>
            <a:off x="3797300" y="2860676"/>
            <a:ext cx="5365750" cy="3387725"/>
          </a:xfrm>
        </p:spPr>
        <p:txBody>
          <a:bodyPr tIns="45720" bIns="45720" anchor="b"/>
          <a:lstStyle>
            <a:lvl1pPr marL="0" indent="0">
              <a:buFont typeface="Wingdings" pitchFamily="2" charset="2"/>
              <a:buNone/>
              <a:defRPr sz="2400"/>
            </a:lvl1pPr>
          </a:lstStyle>
          <a:p>
            <a:r>
              <a:rPr lang="it-IT"/>
              <a:t>Fare clic per modificare lo stile del sottotitolo dello schema</a:t>
            </a:r>
          </a:p>
        </p:txBody>
      </p:sp>
      <p:sp>
        <p:nvSpPr>
          <p:cNvPr id="13" name="Rectangle 12"/>
          <p:cNvSpPr>
            <a:spLocks noGrp="1" noChangeArrowheads="1"/>
          </p:cNvSpPr>
          <p:nvPr>
            <p:ph type="ftr" sz="quarter" idx="10"/>
          </p:nvPr>
        </p:nvSpPr>
        <p:spPr/>
        <p:txBody>
          <a:bodyPr/>
          <a:lstStyle>
            <a:lvl1pPr>
              <a:defRPr smtClean="0"/>
            </a:lvl1pPr>
          </a:lstStyle>
          <a:p>
            <a:pPr>
              <a:defRPr/>
            </a:pPr>
            <a:r>
              <a:rPr lang="it-IT"/>
              <a:t>DOM HTML</a:t>
            </a:r>
          </a:p>
        </p:txBody>
      </p:sp>
    </p:spTree>
  </p:cSld>
  <p:clrMapOvr>
    <a:masterClrMapping/>
  </p:clrMapOvr>
  <p:transition>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
          <p:cNvSpPr>
            <a:spLocks noGrp="1" noChangeArrowheads="1"/>
          </p:cNvSpPr>
          <p:nvPr>
            <p:ph type="dt" sz="half" idx="10"/>
          </p:nvPr>
        </p:nvSpPr>
        <p:spPr>
          <a:ln/>
        </p:spPr>
        <p:txBody>
          <a:bodyPr/>
          <a:lstStyle>
            <a:lvl1pPr>
              <a:defRPr/>
            </a:lvl1pPr>
          </a:lstStyle>
          <a:p>
            <a:pPr>
              <a:defRPr/>
            </a:pPr>
            <a:endParaRPr lang="it-IT"/>
          </a:p>
        </p:txBody>
      </p:sp>
      <p:sp>
        <p:nvSpPr>
          <p:cNvPr id="5" name="Rectangle 7"/>
          <p:cNvSpPr>
            <a:spLocks noGrp="1" noChangeArrowheads="1"/>
          </p:cNvSpPr>
          <p:nvPr>
            <p:ph type="sldNum" sz="quarter" idx="11"/>
          </p:nvPr>
        </p:nvSpPr>
        <p:spPr>
          <a:ln/>
        </p:spPr>
        <p:txBody>
          <a:bodyPr/>
          <a:lstStyle>
            <a:lvl1pPr>
              <a:defRPr/>
            </a:lvl1pPr>
          </a:lstStyle>
          <a:p>
            <a:pPr>
              <a:defRPr/>
            </a:pPr>
            <a:fld id="{42F375A9-DA3A-4A70-981E-1ACE3BD4CA2E}" type="slidenum">
              <a:rPr lang="it-IT"/>
              <a:pPr>
                <a:defRPr/>
              </a:pPr>
              <a:t>‹N›</a:t>
            </a:fld>
            <a:endParaRPr lang="it-IT"/>
          </a:p>
        </p:txBody>
      </p:sp>
      <p:sp>
        <p:nvSpPr>
          <p:cNvPr id="6"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393386" y="533400"/>
            <a:ext cx="2347515" cy="59769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350838" y="533400"/>
            <a:ext cx="6877447" cy="59769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
          <p:cNvSpPr>
            <a:spLocks noGrp="1" noChangeArrowheads="1"/>
          </p:cNvSpPr>
          <p:nvPr>
            <p:ph type="dt" sz="half" idx="10"/>
          </p:nvPr>
        </p:nvSpPr>
        <p:spPr>
          <a:ln/>
        </p:spPr>
        <p:txBody>
          <a:bodyPr/>
          <a:lstStyle>
            <a:lvl1pPr>
              <a:defRPr/>
            </a:lvl1pPr>
          </a:lstStyle>
          <a:p>
            <a:pPr>
              <a:defRPr/>
            </a:pPr>
            <a:endParaRPr lang="it-IT"/>
          </a:p>
        </p:txBody>
      </p:sp>
      <p:sp>
        <p:nvSpPr>
          <p:cNvPr id="5" name="Rectangle 7"/>
          <p:cNvSpPr>
            <a:spLocks noGrp="1" noChangeArrowheads="1"/>
          </p:cNvSpPr>
          <p:nvPr>
            <p:ph type="sldNum" sz="quarter" idx="11"/>
          </p:nvPr>
        </p:nvSpPr>
        <p:spPr>
          <a:ln/>
        </p:spPr>
        <p:txBody>
          <a:bodyPr/>
          <a:lstStyle>
            <a:lvl1pPr>
              <a:defRPr/>
            </a:lvl1pPr>
          </a:lstStyle>
          <a:p>
            <a:pPr>
              <a:defRPr/>
            </a:pPr>
            <a:fld id="{08D6EBB1-6592-4102-B0EC-CA7DCEC6FC7F}" type="slidenum">
              <a:rPr lang="it-IT"/>
              <a:pPr>
                <a:defRPr/>
              </a:pPr>
              <a:t>‹N›</a:t>
            </a:fld>
            <a:endParaRPr lang="it-IT"/>
          </a:p>
        </p:txBody>
      </p:sp>
      <p:sp>
        <p:nvSpPr>
          <p:cNvPr id="6"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
          <p:cNvSpPr>
            <a:spLocks noGrp="1" noChangeArrowheads="1"/>
          </p:cNvSpPr>
          <p:nvPr>
            <p:ph type="dt" sz="half" idx="10"/>
          </p:nvPr>
        </p:nvSpPr>
        <p:spPr>
          <a:ln/>
        </p:spPr>
        <p:txBody>
          <a:bodyPr/>
          <a:lstStyle>
            <a:lvl1pPr>
              <a:defRPr/>
            </a:lvl1pPr>
          </a:lstStyle>
          <a:p>
            <a:pPr>
              <a:defRPr/>
            </a:pPr>
            <a:endParaRPr lang="it-IT"/>
          </a:p>
        </p:txBody>
      </p:sp>
      <p:sp>
        <p:nvSpPr>
          <p:cNvPr id="5" name="Rectangle 7"/>
          <p:cNvSpPr>
            <a:spLocks noGrp="1" noChangeArrowheads="1"/>
          </p:cNvSpPr>
          <p:nvPr>
            <p:ph type="sldNum" sz="quarter" idx="11"/>
          </p:nvPr>
        </p:nvSpPr>
        <p:spPr>
          <a:ln/>
        </p:spPr>
        <p:txBody>
          <a:bodyPr/>
          <a:lstStyle>
            <a:lvl1pPr>
              <a:defRPr/>
            </a:lvl1pPr>
          </a:lstStyle>
          <a:p>
            <a:pPr>
              <a:defRPr/>
            </a:pPr>
            <a:fld id="{EDCB9477-4FD3-4461-A785-31DCBB86E769}" type="slidenum">
              <a:rPr lang="it-IT"/>
              <a:pPr>
                <a:defRPr/>
              </a:pPr>
              <a:t>‹N›</a:t>
            </a:fld>
            <a:endParaRPr lang="it-IT"/>
          </a:p>
        </p:txBody>
      </p:sp>
      <p:sp>
        <p:nvSpPr>
          <p:cNvPr id="6"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506" y="4406901"/>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
          <p:cNvSpPr>
            <a:spLocks noGrp="1" noChangeArrowheads="1"/>
          </p:cNvSpPr>
          <p:nvPr>
            <p:ph type="dt" sz="half" idx="10"/>
          </p:nvPr>
        </p:nvSpPr>
        <p:spPr>
          <a:ln/>
        </p:spPr>
        <p:txBody>
          <a:bodyPr/>
          <a:lstStyle>
            <a:lvl1pPr>
              <a:defRPr/>
            </a:lvl1pPr>
          </a:lstStyle>
          <a:p>
            <a:pPr>
              <a:defRPr/>
            </a:pPr>
            <a:endParaRPr lang="it-IT"/>
          </a:p>
        </p:txBody>
      </p:sp>
      <p:sp>
        <p:nvSpPr>
          <p:cNvPr id="5" name="Rectangle 7"/>
          <p:cNvSpPr>
            <a:spLocks noGrp="1" noChangeArrowheads="1"/>
          </p:cNvSpPr>
          <p:nvPr>
            <p:ph type="sldNum" sz="quarter" idx="11"/>
          </p:nvPr>
        </p:nvSpPr>
        <p:spPr>
          <a:ln/>
        </p:spPr>
        <p:txBody>
          <a:bodyPr/>
          <a:lstStyle>
            <a:lvl1pPr>
              <a:defRPr/>
            </a:lvl1pPr>
          </a:lstStyle>
          <a:p>
            <a:pPr>
              <a:defRPr/>
            </a:pPr>
            <a:fld id="{C45015F3-CFCB-4A7A-A83F-79BA6541904F}" type="slidenum">
              <a:rPr lang="it-IT"/>
              <a:pPr>
                <a:defRPr/>
              </a:pPr>
              <a:t>‹N›</a:t>
            </a:fld>
            <a:endParaRPr lang="it-IT"/>
          </a:p>
        </p:txBody>
      </p:sp>
      <p:sp>
        <p:nvSpPr>
          <p:cNvPr id="6"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350837" y="1557338"/>
            <a:ext cx="4597004"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112942" y="1557338"/>
            <a:ext cx="4598723"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
          <p:cNvSpPr>
            <a:spLocks noGrp="1" noChangeArrowheads="1"/>
          </p:cNvSpPr>
          <p:nvPr>
            <p:ph type="dt" sz="half" idx="10"/>
          </p:nvPr>
        </p:nvSpPr>
        <p:spPr>
          <a:ln/>
        </p:spPr>
        <p:txBody>
          <a:bodyPr/>
          <a:lstStyle>
            <a:lvl1pPr>
              <a:defRPr/>
            </a:lvl1pPr>
          </a:lstStyle>
          <a:p>
            <a:pPr>
              <a:defRPr/>
            </a:pPr>
            <a:endParaRPr lang="it-IT"/>
          </a:p>
        </p:txBody>
      </p:sp>
      <p:sp>
        <p:nvSpPr>
          <p:cNvPr id="6" name="Rectangle 7"/>
          <p:cNvSpPr>
            <a:spLocks noGrp="1" noChangeArrowheads="1"/>
          </p:cNvSpPr>
          <p:nvPr>
            <p:ph type="sldNum" sz="quarter" idx="11"/>
          </p:nvPr>
        </p:nvSpPr>
        <p:spPr>
          <a:ln/>
        </p:spPr>
        <p:txBody>
          <a:bodyPr/>
          <a:lstStyle>
            <a:lvl1pPr>
              <a:defRPr/>
            </a:lvl1pPr>
          </a:lstStyle>
          <a:p>
            <a:pPr>
              <a:defRPr/>
            </a:pPr>
            <a:fld id="{B9230CCC-F03E-452E-8394-18FCB3A19B57}" type="slidenum">
              <a:rPr lang="it-IT"/>
              <a:pPr>
                <a:defRPr/>
              </a:pPr>
              <a:t>‹N›</a:t>
            </a:fld>
            <a:endParaRPr lang="it-IT"/>
          </a:p>
        </p:txBody>
      </p:sp>
      <p:sp>
        <p:nvSpPr>
          <p:cNvPr id="7"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
          <p:cNvSpPr>
            <a:spLocks noGrp="1" noChangeArrowheads="1"/>
          </p:cNvSpPr>
          <p:nvPr>
            <p:ph type="dt" sz="half" idx="10"/>
          </p:nvPr>
        </p:nvSpPr>
        <p:spPr>
          <a:ln/>
        </p:spPr>
        <p:txBody>
          <a:bodyPr/>
          <a:lstStyle>
            <a:lvl1pPr>
              <a:defRPr/>
            </a:lvl1pPr>
          </a:lstStyle>
          <a:p>
            <a:pPr>
              <a:defRPr/>
            </a:pPr>
            <a:endParaRPr lang="it-IT"/>
          </a:p>
        </p:txBody>
      </p:sp>
      <p:sp>
        <p:nvSpPr>
          <p:cNvPr id="8" name="Rectangle 7"/>
          <p:cNvSpPr>
            <a:spLocks noGrp="1" noChangeArrowheads="1"/>
          </p:cNvSpPr>
          <p:nvPr>
            <p:ph type="sldNum" sz="quarter" idx="11"/>
          </p:nvPr>
        </p:nvSpPr>
        <p:spPr>
          <a:ln/>
        </p:spPr>
        <p:txBody>
          <a:bodyPr/>
          <a:lstStyle>
            <a:lvl1pPr>
              <a:defRPr/>
            </a:lvl1pPr>
          </a:lstStyle>
          <a:p>
            <a:pPr>
              <a:defRPr/>
            </a:pPr>
            <a:fld id="{57B72400-4490-4B9B-85DB-362D414312A4}" type="slidenum">
              <a:rPr lang="it-IT"/>
              <a:pPr>
                <a:defRPr/>
              </a:pPr>
              <a:t>‹N›</a:t>
            </a:fld>
            <a:endParaRPr lang="it-IT"/>
          </a:p>
        </p:txBody>
      </p:sp>
      <p:sp>
        <p:nvSpPr>
          <p:cNvPr id="9"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
          <p:cNvSpPr>
            <a:spLocks noGrp="1" noChangeArrowheads="1"/>
          </p:cNvSpPr>
          <p:nvPr>
            <p:ph type="dt" sz="half" idx="10"/>
          </p:nvPr>
        </p:nvSpPr>
        <p:spPr>
          <a:ln/>
        </p:spPr>
        <p:txBody>
          <a:bodyPr/>
          <a:lstStyle>
            <a:lvl1pPr>
              <a:defRPr/>
            </a:lvl1pPr>
          </a:lstStyle>
          <a:p>
            <a:pPr>
              <a:defRPr/>
            </a:pPr>
            <a:endParaRPr lang="it-IT"/>
          </a:p>
        </p:txBody>
      </p:sp>
      <p:sp>
        <p:nvSpPr>
          <p:cNvPr id="4" name="Rectangle 7"/>
          <p:cNvSpPr>
            <a:spLocks noGrp="1" noChangeArrowheads="1"/>
          </p:cNvSpPr>
          <p:nvPr>
            <p:ph type="sldNum" sz="quarter" idx="11"/>
          </p:nvPr>
        </p:nvSpPr>
        <p:spPr>
          <a:ln/>
        </p:spPr>
        <p:txBody>
          <a:bodyPr/>
          <a:lstStyle>
            <a:lvl1pPr>
              <a:defRPr/>
            </a:lvl1pPr>
          </a:lstStyle>
          <a:p>
            <a:pPr>
              <a:defRPr/>
            </a:pPr>
            <a:fld id="{DB01C39D-0A84-4743-91BF-5591346D452A}" type="slidenum">
              <a:rPr lang="it-IT"/>
              <a:pPr>
                <a:defRPr/>
              </a:pPr>
              <a:t>‹N›</a:t>
            </a:fld>
            <a:endParaRPr lang="it-IT"/>
          </a:p>
        </p:txBody>
      </p:sp>
      <p:sp>
        <p:nvSpPr>
          <p:cNvPr id="5"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it-IT"/>
          </a:p>
        </p:txBody>
      </p:sp>
      <p:sp>
        <p:nvSpPr>
          <p:cNvPr id="3" name="Rectangle 7"/>
          <p:cNvSpPr>
            <a:spLocks noGrp="1" noChangeArrowheads="1"/>
          </p:cNvSpPr>
          <p:nvPr>
            <p:ph type="sldNum" sz="quarter" idx="11"/>
          </p:nvPr>
        </p:nvSpPr>
        <p:spPr>
          <a:ln/>
        </p:spPr>
        <p:txBody>
          <a:bodyPr/>
          <a:lstStyle>
            <a:lvl1pPr>
              <a:defRPr/>
            </a:lvl1pPr>
          </a:lstStyle>
          <a:p>
            <a:pPr>
              <a:defRPr/>
            </a:pPr>
            <a:fld id="{1D8B3A07-A062-495B-A49E-E31EC7320DED}" type="slidenum">
              <a:rPr lang="it-IT"/>
              <a:pPr>
                <a:defRPr/>
              </a:pPr>
              <a:t>‹N›</a:t>
            </a:fld>
            <a:endParaRPr lang="it-IT"/>
          </a:p>
        </p:txBody>
      </p:sp>
      <p:sp>
        <p:nvSpPr>
          <p:cNvPr id="4"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006"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
          <p:cNvSpPr>
            <a:spLocks noGrp="1" noChangeArrowheads="1"/>
          </p:cNvSpPr>
          <p:nvPr>
            <p:ph type="dt" sz="half" idx="10"/>
          </p:nvPr>
        </p:nvSpPr>
        <p:spPr>
          <a:ln/>
        </p:spPr>
        <p:txBody>
          <a:bodyPr/>
          <a:lstStyle>
            <a:lvl1pPr>
              <a:defRPr/>
            </a:lvl1pPr>
          </a:lstStyle>
          <a:p>
            <a:pPr>
              <a:defRPr/>
            </a:pPr>
            <a:endParaRPr lang="it-IT"/>
          </a:p>
        </p:txBody>
      </p:sp>
      <p:sp>
        <p:nvSpPr>
          <p:cNvPr id="6" name="Rectangle 7"/>
          <p:cNvSpPr>
            <a:spLocks noGrp="1" noChangeArrowheads="1"/>
          </p:cNvSpPr>
          <p:nvPr>
            <p:ph type="sldNum" sz="quarter" idx="11"/>
          </p:nvPr>
        </p:nvSpPr>
        <p:spPr>
          <a:ln/>
        </p:spPr>
        <p:txBody>
          <a:bodyPr/>
          <a:lstStyle>
            <a:lvl1pPr>
              <a:defRPr/>
            </a:lvl1pPr>
          </a:lstStyle>
          <a:p>
            <a:pPr>
              <a:defRPr/>
            </a:pPr>
            <a:fld id="{615CAA29-B9A9-4BD5-A2FC-0F25E484E3AE}" type="slidenum">
              <a:rPr lang="it-IT"/>
              <a:pPr>
                <a:defRPr/>
              </a:pPr>
              <a:t>‹N›</a:t>
            </a:fld>
            <a:endParaRPr lang="it-IT"/>
          </a:p>
        </p:txBody>
      </p:sp>
      <p:sp>
        <p:nvSpPr>
          <p:cNvPr id="7"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645"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
          <p:cNvSpPr>
            <a:spLocks noGrp="1" noChangeArrowheads="1"/>
          </p:cNvSpPr>
          <p:nvPr>
            <p:ph type="dt" sz="half" idx="10"/>
          </p:nvPr>
        </p:nvSpPr>
        <p:spPr>
          <a:ln/>
        </p:spPr>
        <p:txBody>
          <a:bodyPr/>
          <a:lstStyle>
            <a:lvl1pPr>
              <a:defRPr/>
            </a:lvl1pPr>
          </a:lstStyle>
          <a:p>
            <a:pPr>
              <a:defRPr/>
            </a:pPr>
            <a:endParaRPr lang="it-IT"/>
          </a:p>
        </p:txBody>
      </p:sp>
      <p:sp>
        <p:nvSpPr>
          <p:cNvPr id="6" name="Rectangle 7"/>
          <p:cNvSpPr>
            <a:spLocks noGrp="1" noChangeArrowheads="1"/>
          </p:cNvSpPr>
          <p:nvPr>
            <p:ph type="sldNum" sz="quarter" idx="11"/>
          </p:nvPr>
        </p:nvSpPr>
        <p:spPr>
          <a:ln/>
        </p:spPr>
        <p:txBody>
          <a:bodyPr/>
          <a:lstStyle>
            <a:lvl1pPr>
              <a:defRPr/>
            </a:lvl1pPr>
          </a:lstStyle>
          <a:p>
            <a:pPr>
              <a:defRPr/>
            </a:pPr>
            <a:fld id="{9B85BDE7-1FE6-4AD7-8774-7EDA3E269310}" type="slidenum">
              <a:rPr lang="it-IT"/>
              <a:pPr>
                <a:defRPr/>
              </a:pPr>
              <a:t>‹N›</a:t>
            </a:fld>
            <a:endParaRPr lang="it-IT"/>
          </a:p>
        </p:txBody>
      </p:sp>
      <p:sp>
        <p:nvSpPr>
          <p:cNvPr id="7" name="Rectangle 14"/>
          <p:cNvSpPr>
            <a:spLocks noGrp="1" noChangeArrowheads="1"/>
          </p:cNvSpPr>
          <p:nvPr>
            <p:ph type="ftr" sz="quarter" idx="12"/>
          </p:nvPr>
        </p:nvSpPr>
        <p:spPr>
          <a:ln/>
        </p:spPr>
        <p:txBody>
          <a:bodyPr/>
          <a:lstStyle>
            <a:lvl1pPr>
              <a:defRPr/>
            </a:lvl1pPr>
          </a:lstStyle>
          <a:p>
            <a:pPr>
              <a:defRPr/>
            </a:pPr>
            <a:r>
              <a:rPr lang="it-IT"/>
              <a:t>DOM HTML</a:t>
            </a:r>
          </a:p>
        </p:txBody>
      </p:sp>
    </p:spTree>
  </p:cSld>
  <p:clrMapOvr>
    <a:masterClrMapping/>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55010" name="Rectangle 2"/>
          <p:cNvSpPr>
            <a:spLocks noChangeArrowheads="1"/>
          </p:cNvSpPr>
          <p:nvPr/>
        </p:nvSpPr>
        <p:spPr bwMode="auto">
          <a:xfrm rot="5400000">
            <a:off x="-3391165"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555011" name="Rectangle 3"/>
          <p:cNvSpPr>
            <a:spLocks noChangeArrowheads="1"/>
          </p:cNvSpPr>
          <p:nvPr/>
        </p:nvSpPr>
        <p:spPr bwMode="auto">
          <a:xfrm rot="5400000">
            <a:off x="-3196828"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1028" name="Rectangle 4"/>
          <p:cNvSpPr>
            <a:spLocks noGrp="1" noChangeArrowheads="1"/>
          </p:cNvSpPr>
          <p:nvPr>
            <p:ph type="title"/>
          </p:nvPr>
        </p:nvSpPr>
        <p:spPr bwMode="auto">
          <a:xfrm>
            <a:off x="350837" y="533401"/>
            <a:ext cx="9390063" cy="8794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titolo dello schema</a:t>
            </a:r>
          </a:p>
        </p:txBody>
      </p:sp>
      <p:sp>
        <p:nvSpPr>
          <p:cNvPr id="1029" name="Rectangle 5"/>
          <p:cNvSpPr>
            <a:spLocks noGrp="1" noChangeArrowheads="1"/>
          </p:cNvSpPr>
          <p:nvPr>
            <p:ph type="body" idx="1"/>
          </p:nvPr>
        </p:nvSpPr>
        <p:spPr bwMode="auto">
          <a:xfrm>
            <a:off x="350838" y="1557338"/>
            <a:ext cx="9360827" cy="4953000"/>
          </a:xfrm>
          <a:prstGeom prst="rect">
            <a:avLst/>
          </a:prstGeom>
          <a:noFill/>
          <a:ln w="9525">
            <a:noFill/>
            <a:miter lim="800000"/>
            <a:headEnd/>
            <a:tailEnd/>
          </a:ln>
        </p:spPr>
        <p:txBody>
          <a:bodyPr vert="horz" wrap="square" lIns="91440" tIns="0" rIns="91440" bIns="0" numCol="1" anchor="t" anchorCtr="0" compatLnSpc="1">
            <a:prstTxWarp prst="textNoShape">
              <a:avLst/>
            </a:prstTxWarp>
          </a:bodyPr>
          <a:lstStyle/>
          <a:p>
            <a:pPr lvl="0"/>
            <a:r>
              <a:rPr lang="en-US" smtClean="0"/>
              <a:t>Fare clic per modificare gli stili del testo dello schema</a:t>
            </a:r>
          </a:p>
          <a:p>
            <a:pPr lvl="1"/>
            <a:r>
              <a:rPr lang="en-US" smtClean="0"/>
              <a:t>Secondo livello</a:t>
            </a:r>
          </a:p>
          <a:p>
            <a:pPr lvl="2"/>
            <a:r>
              <a:rPr lang="en-US" smtClean="0"/>
              <a:t>Terzo livello</a:t>
            </a:r>
          </a:p>
          <a:p>
            <a:pPr lvl="3"/>
            <a:r>
              <a:rPr lang="en-US" smtClean="0"/>
              <a:t>Quarto livello</a:t>
            </a:r>
          </a:p>
          <a:p>
            <a:pPr lvl="4"/>
            <a:r>
              <a:rPr lang="en-US" smtClean="0"/>
              <a:t>Quinto livello</a:t>
            </a:r>
          </a:p>
        </p:txBody>
      </p:sp>
      <p:sp>
        <p:nvSpPr>
          <p:cNvPr id="555014" name="Rectangle 6"/>
          <p:cNvSpPr>
            <a:spLocks noGrp="1" noChangeArrowheads="1"/>
          </p:cNvSpPr>
          <p:nvPr>
            <p:ph type="dt" sz="half" idx="2"/>
          </p:nvPr>
        </p:nvSpPr>
        <p:spPr bwMode="auto">
          <a:xfrm>
            <a:off x="350838" y="6597650"/>
            <a:ext cx="2063750" cy="228600"/>
          </a:xfrm>
          <a:prstGeom prst="rect">
            <a:avLst/>
          </a:prstGeom>
          <a:noFill/>
          <a:ln w="9525">
            <a:noFill/>
            <a:miter lim="800000"/>
            <a:headEnd/>
            <a:tailEnd/>
          </a:ln>
          <a:effectLst/>
        </p:spPr>
        <p:txBody>
          <a:bodyPr vert="horz" wrap="none" lIns="91440" tIns="45720" rIns="91440" bIns="0" numCol="1" anchor="b" anchorCtr="0" compatLnSpc="1">
            <a:prstTxWarp prst="textNoShape">
              <a:avLst/>
            </a:prstTxWarp>
          </a:bodyPr>
          <a:lstStyle>
            <a:lvl1pPr>
              <a:defRPr sz="900" smtClean="0">
                <a:latin typeface="+mn-lt"/>
              </a:defRPr>
            </a:lvl1pPr>
          </a:lstStyle>
          <a:p>
            <a:pPr>
              <a:defRPr/>
            </a:pPr>
            <a:endParaRPr lang="it-IT"/>
          </a:p>
        </p:txBody>
      </p:sp>
      <p:sp>
        <p:nvSpPr>
          <p:cNvPr id="555015" name="Rectangle 7"/>
          <p:cNvSpPr>
            <a:spLocks noGrp="1" noChangeArrowheads="1"/>
          </p:cNvSpPr>
          <p:nvPr>
            <p:ph type="sldNum" sz="quarter" idx="4"/>
          </p:nvPr>
        </p:nvSpPr>
        <p:spPr bwMode="auto">
          <a:xfrm>
            <a:off x="8657432" y="6597650"/>
            <a:ext cx="1083469" cy="228600"/>
          </a:xfrm>
          <a:prstGeom prst="rect">
            <a:avLst/>
          </a:prstGeom>
          <a:noFill/>
          <a:ln w="9525">
            <a:noFill/>
            <a:miter lim="800000"/>
            <a:headEnd/>
            <a:tailEnd/>
          </a:ln>
          <a:effectLst/>
        </p:spPr>
        <p:txBody>
          <a:bodyPr vert="horz" wrap="none" lIns="91440" tIns="45720" rIns="91440" bIns="0" numCol="1" anchor="b" anchorCtr="0" compatLnSpc="1">
            <a:prstTxWarp prst="textNoShape">
              <a:avLst/>
            </a:prstTxWarp>
          </a:bodyPr>
          <a:lstStyle>
            <a:lvl1pPr algn="r">
              <a:defRPr sz="900" b="1" smtClean="0">
                <a:latin typeface="+mn-lt"/>
              </a:defRPr>
            </a:lvl1pPr>
          </a:lstStyle>
          <a:p>
            <a:pPr>
              <a:defRPr/>
            </a:pPr>
            <a:fld id="{AEC3D85A-50D0-41DE-B0ED-EEBF6C45745D}" type="slidenum">
              <a:rPr lang="it-IT"/>
              <a:pPr>
                <a:defRPr/>
              </a:pPr>
              <a:t>‹N›</a:t>
            </a:fld>
            <a:endParaRPr lang="it-IT"/>
          </a:p>
        </p:txBody>
      </p:sp>
      <p:sp>
        <p:nvSpPr>
          <p:cNvPr id="555016" name="Rectangle 8"/>
          <p:cNvSpPr>
            <a:spLocks noChangeArrowheads="1"/>
          </p:cNvSpPr>
          <p:nvPr/>
        </p:nvSpPr>
        <p:spPr bwMode="auto">
          <a:xfrm>
            <a:off x="0" y="0"/>
            <a:ext cx="9906000" cy="509588"/>
          </a:xfrm>
          <a:prstGeom prst="rect">
            <a:avLst/>
          </a:prstGeom>
          <a:gradFill rotWithShape="0">
            <a:gsLst>
              <a:gs pos="0">
                <a:schemeClr val="tx2"/>
              </a:gs>
              <a:gs pos="100000">
                <a:schemeClr val="tx2">
                  <a:gamma/>
                  <a:tint val="20000"/>
                  <a:invGamma/>
                </a:schemeClr>
              </a:gs>
            </a:gsLst>
            <a:lin ang="2700000" scaled="1"/>
          </a:gradFill>
          <a:ln w="9525">
            <a:noFill/>
            <a:miter lim="800000"/>
            <a:headEnd/>
            <a:tailEnd/>
          </a:ln>
          <a:effectLst/>
        </p:spPr>
        <p:txBody>
          <a:bodyPr wrap="none" anchor="ctr"/>
          <a:lstStyle/>
          <a:p>
            <a:pPr>
              <a:defRPr/>
            </a:pPr>
            <a:endParaRPr lang="it-IT"/>
          </a:p>
        </p:txBody>
      </p:sp>
      <p:sp>
        <p:nvSpPr>
          <p:cNvPr id="555017" name="Rectangle 9"/>
          <p:cNvSpPr>
            <a:spLocks noChangeArrowheads="1"/>
          </p:cNvSpPr>
          <p:nvPr/>
        </p:nvSpPr>
        <p:spPr bwMode="auto">
          <a:xfrm>
            <a:off x="1" y="1412875"/>
            <a:ext cx="9711664" cy="71438"/>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pPr>
              <a:defRPr/>
            </a:pPr>
            <a:endParaRPr lang="it-IT"/>
          </a:p>
        </p:txBody>
      </p:sp>
      <p:sp>
        <p:nvSpPr>
          <p:cNvPr id="555018" name="Text Box 10"/>
          <p:cNvSpPr txBox="1">
            <a:spLocks noChangeArrowheads="1"/>
          </p:cNvSpPr>
          <p:nvPr/>
        </p:nvSpPr>
        <p:spPr bwMode="auto">
          <a:xfrm>
            <a:off x="584729" y="73025"/>
            <a:ext cx="1836738" cy="336550"/>
          </a:xfrm>
          <a:prstGeom prst="rect">
            <a:avLst/>
          </a:prstGeom>
          <a:noFill/>
          <a:ln w="9525">
            <a:noFill/>
            <a:miter lim="800000"/>
            <a:headEnd/>
            <a:tailEnd/>
          </a:ln>
          <a:effectLst/>
        </p:spPr>
        <p:txBody>
          <a:bodyPr>
            <a:spAutoFit/>
          </a:bodyPr>
          <a:lstStyle/>
          <a:p>
            <a:pPr>
              <a:spcBef>
                <a:spcPct val="50000"/>
              </a:spcBef>
              <a:defRPr/>
            </a:pPr>
            <a:r>
              <a:rPr lang="en-US" sz="800" b="1">
                <a:solidFill>
                  <a:schemeClr val="accent1"/>
                </a:solidFill>
                <a:latin typeface="Trebuchet MS" pitchFamily="34" charset="0"/>
              </a:rPr>
              <a:t>University of L’Aquila</a:t>
            </a:r>
            <a:br>
              <a:rPr lang="en-US" sz="800" b="1">
                <a:solidFill>
                  <a:schemeClr val="accent1"/>
                </a:solidFill>
                <a:latin typeface="Trebuchet MS" pitchFamily="34" charset="0"/>
              </a:rPr>
            </a:br>
            <a:r>
              <a:rPr lang="en-US" sz="800" b="1">
                <a:solidFill>
                  <a:schemeClr val="accent1"/>
                </a:solidFill>
                <a:latin typeface="Trebuchet MS" pitchFamily="34" charset="0"/>
              </a:rPr>
              <a:t>Computer Science Department</a:t>
            </a:r>
          </a:p>
        </p:txBody>
      </p:sp>
      <p:pic>
        <p:nvPicPr>
          <p:cNvPr id="1035" name="Picture 11" descr="ste50tra"/>
          <p:cNvPicPr>
            <a:picLocks noChangeAspect="1" noChangeArrowheads="1"/>
          </p:cNvPicPr>
          <p:nvPr/>
        </p:nvPicPr>
        <p:blipFill>
          <a:blip r:embed="rId13" cstate="print"/>
          <a:srcRect/>
          <a:stretch>
            <a:fillRect/>
          </a:stretch>
        </p:blipFill>
        <p:spPr bwMode="auto">
          <a:xfrm>
            <a:off x="259690" y="44450"/>
            <a:ext cx="325040" cy="393700"/>
          </a:xfrm>
          <a:prstGeom prst="rect">
            <a:avLst/>
          </a:prstGeom>
          <a:noFill/>
          <a:ln w="9525">
            <a:noFill/>
            <a:miter lim="800000"/>
            <a:headEnd/>
            <a:tailEnd/>
          </a:ln>
        </p:spPr>
      </p:pic>
      <p:sp>
        <p:nvSpPr>
          <p:cNvPr id="555020" name="Rectangle 12"/>
          <p:cNvSpPr>
            <a:spLocks noChangeArrowheads="1"/>
          </p:cNvSpPr>
          <p:nvPr/>
        </p:nvSpPr>
        <p:spPr bwMode="auto">
          <a:xfrm>
            <a:off x="1" y="6524625"/>
            <a:ext cx="9711664" cy="71438"/>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pPr>
              <a:defRPr/>
            </a:pPr>
            <a:endParaRPr lang="it-IT"/>
          </a:p>
        </p:txBody>
      </p:sp>
      <p:sp>
        <p:nvSpPr>
          <p:cNvPr id="555021" name="Rectangle 13"/>
          <p:cNvSpPr>
            <a:spLocks noChangeArrowheads="1"/>
          </p:cNvSpPr>
          <p:nvPr/>
        </p:nvSpPr>
        <p:spPr bwMode="auto">
          <a:xfrm rot="5400000">
            <a:off x="-3294856"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555022" name="Rectangle 14"/>
          <p:cNvSpPr>
            <a:spLocks noGrp="1" noChangeArrowheads="1"/>
          </p:cNvSpPr>
          <p:nvPr>
            <p:ph type="ftr" sz="quarter" idx="3"/>
          </p:nvPr>
        </p:nvSpPr>
        <p:spPr bwMode="auto">
          <a:xfrm>
            <a:off x="4953000" y="76200"/>
            <a:ext cx="47879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i="1" smtClean="0">
                <a:effectLst>
                  <a:outerShdw blurRad="38100" dist="38100" dir="2700000" algn="tl">
                    <a:srgbClr val="C0C0C0"/>
                  </a:outerShdw>
                </a:effectLst>
                <a:latin typeface="+mn-lt"/>
              </a:defRPr>
            </a:lvl1pPr>
          </a:lstStyle>
          <a:p>
            <a:pPr>
              <a:defRPr/>
            </a:pPr>
            <a:r>
              <a:rPr lang="it-IT"/>
              <a:t>DOM HTML</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strips/>
  </p:transition>
  <p:timing>
    <p:tnLst>
      <p:par>
        <p:cTn id="1" dur="indefinite" restart="never" nodeType="tmRoot"/>
      </p:par>
    </p:tnLst>
  </p:timing>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rebuchet MS" pitchFamily="34" charset="0"/>
        </a:defRPr>
      </a:lvl2pPr>
      <a:lvl3pPr algn="l" rtl="0" eaLnBrk="0" fontAlgn="base" hangingPunct="0">
        <a:spcBef>
          <a:spcPct val="0"/>
        </a:spcBef>
        <a:spcAft>
          <a:spcPct val="0"/>
        </a:spcAft>
        <a:defRPr sz="3600">
          <a:solidFill>
            <a:schemeClr val="tx2"/>
          </a:solidFill>
          <a:latin typeface="Trebuchet MS" pitchFamily="34" charset="0"/>
        </a:defRPr>
      </a:lvl3pPr>
      <a:lvl4pPr algn="l" rtl="0" eaLnBrk="0" fontAlgn="base" hangingPunct="0">
        <a:spcBef>
          <a:spcPct val="0"/>
        </a:spcBef>
        <a:spcAft>
          <a:spcPct val="0"/>
        </a:spcAft>
        <a:defRPr sz="3600">
          <a:solidFill>
            <a:schemeClr val="tx2"/>
          </a:solidFill>
          <a:latin typeface="Trebuchet MS" pitchFamily="34" charset="0"/>
        </a:defRPr>
      </a:lvl4pPr>
      <a:lvl5pPr algn="l" rtl="0" eaLnBrk="0" fontAlgn="base" hangingPunct="0">
        <a:spcBef>
          <a:spcPct val="0"/>
        </a:spcBef>
        <a:spcAft>
          <a:spcPct val="0"/>
        </a:spcAft>
        <a:defRPr sz="3600">
          <a:solidFill>
            <a:schemeClr val="tx2"/>
          </a:solidFill>
          <a:latin typeface="Trebuchet MS" pitchFamily="34" charset="0"/>
        </a:defRPr>
      </a:lvl5pPr>
      <a:lvl6pPr marL="457200" algn="l" rtl="0" fontAlgn="base">
        <a:spcBef>
          <a:spcPct val="0"/>
        </a:spcBef>
        <a:spcAft>
          <a:spcPct val="0"/>
        </a:spcAft>
        <a:defRPr sz="3600">
          <a:solidFill>
            <a:schemeClr val="tx2"/>
          </a:solidFill>
          <a:latin typeface="Trebuchet MS" pitchFamily="34" charset="0"/>
        </a:defRPr>
      </a:lvl6pPr>
      <a:lvl7pPr marL="914400" algn="l" rtl="0" fontAlgn="base">
        <a:spcBef>
          <a:spcPct val="0"/>
        </a:spcBef>
        <a:spcAft>
          <a:spcPct val="0"/>
        </a:spcAft>
        <a:defRPr sz="3600">
          <a:solidFill>
            <a:schemeClr val="tx2"/>
          </a:solidFill>
          <a:latin typeface="Trebuchet MS" pitchFamily="34" charset="0"/>
        </a:defRPr>
      </a:lvl7pPr>
      <a:lvl8pPr marL="1371600" algn="l" rtl="0" fontAlgn="base">
        <a:spcBef>
          <a:spcPct val="0"/>
        </a:spcBef>
        <a:spcAft>
          <a:spcPct val="0"/>
        </a:spcAft>
        <a:defRPr sz="3600">
          <a:solidFill>
            <a:schemeClr val="tx2"/>
          </a:solidFill>
          <a:latin typeface="Trebuchet MS" pitchFamily="34" charset="0"/>
        </a:defRPr>
      </a:lvl8pPr>
      <a:lvl9pPr marL="1828800" algn="l" rtl="0" fontAlgn="base">
        <a:spcBef>
          <a:spcPct val="0"/>
        </a:spcBef>
        <a:spcAft>
          <a:spcPct val="0"/>
        </a:spcAft>
        <a:defRPr sz="3600">
          <a:solidFill>
            <a:schemeClr val="tx2"/>
          </a:solidFill>
          <a:latin typeface="Trebuchet MS" pitchFamily="34" charset="0"/>
        </a:defRPr>
      </a:lvl9pPr>
    </p:titleStyle>
    <p:bodyStyle>
      <a:lvl1pPr marL="292100" indent="-292100" algn="l" rtl="0" eaLnBrk="0" fontAlgn="base" hangingPunct="0">
        <a:spcBef>
          <a:spcPct val="20000"/>
        </a:spcBef>
        <a:spcAft>
          <a:spcPct val="0"/>
        </a:spcAft>
        <a:buClr>
          <a:schemeClr val="folHlink"/>
        </a:buClr>
        <a:buSzPct val="70000"/>
        <a:buFont typeface="Wingdings" pitchFamily="2" charset="2"/>
        <a:buChar char="n"/>
        <a:defRPr sz="2800">
          <a:solidFill>
            <a:schemeClr val="tx1"/>
          </a:solidFill>
          <a:latin typeface="+mn-lt"/>
          <a:ea typeface="+mn-ea"/>
          <a:cs typeface="+mn-cs"/>
        </a:defRPr>
      </a:lvl1pPr>
      <a:lvl2pPr marL="863600" indent="-292100" algn="l" rtl="0" eaLnBrk="0" fontAlgn="base" hangingPunct="0">
        <a:spcBef>
          <a:spcPct val="20000"/>
        </a:spcBef>
        <a:spcAft>
          <a:spcPct val="0"/>
        </a:spcAft>
        <a:buClr>
          <a:schemeClr val="folHlink"/>
        </a:buClr>
        <a:buSzPct val="70000"/>
        <a:buFont typeface="Wingdings" pitchFamily="2" charset="2"/>
        <a:buChar char="n"/>
        <a:defRPr sz="2400">
          <a:solidFill>
            <a:schemeClr val="tx1"/>
          </a:solidFill>
          <a:latin typeface="+mn-lt"/>
        </a:defRPr>
      </a:lvl2pPr>
      <a:lvl3pPr marL="1282700" indent="-228600" algn="l" rtl="0" eaLnBrk="0" fontAlgn="base" hangingPunct="0">
        <a:spcBef>
          <a:spcPct val="20000"/>
        </a:spcBef>
        <a:spcAft>
          <a:spcPct val="0"/>
        </a:spcAft>
        <a:buClr>
          <a:schemeClr val="tx2"/>
        </a:buClr>
        <a:buChar char="•"/>
        <a:defRPr sz="2200">
          <a:solidFill>
            <a:schemeClr val="tx1"/>
          </a:solidFill>
          <a:latin typeface="+mn-lt"/>
        </a:defRPr>
      </a:lvl3pPr>
      <a:lvl4pPr marL="1701800" indent="-228600" algn="l" rtl="0" eaLnBrk="0" fontAlgn="base" hangingPunct="0">
        <a:spcBef>
          <a:spcPct val="20000"/>
        </a:spcBef>
        <a:spcAft>
          <a:spcPct val="0"/>
        </a:spcAft>
        <a:buClr>
          <a:schemeClr val="hlink"/>
        </a:buClr>
        <a:buChar char="•"/>
        <a:defRPr>
          <a:solidFill>
            <a:schemeClr val="tx1"/>
          </a:solidFill>
          <a:latin typeface="+mn-lt"/>
        </a:defRPr>
      </a:lvl4pPr>
      <a:lvl5pPr marL="2095500" indent="-203200" algn="l" rtl="0" eaLnBrk="0" fontAlgn="base" hangingPunct="0">
        <a:spcBef>
          <a:spcPct val="20000"/>
        </a:spcBef>
        <a:spcAft>
          <a:spcPct val="0"/>
        </a:spcAft>
        <a:buClr>
          <a:schemeClr val="tx1"/>
        </a:buClr>
        <a:buSzPct val="85000"/>
        <a:buChar char="•"/>
        <a:defRPr>
          <a:solidFill>
            <a:schemeClr val="tx1"/>
          </a:solidFill>
          <a:latin typeface="+mn-lt"/>
        </a:defRPr>
      </a:lvl5pPr>
      <a:lvl6pPr marL="2552700" indent="-203200" algn="l" rtl="0" fontAlgn="base">
        <a:spcBef>
          <a:spcPct val="20000"/>
        </a:spcBef>
        <a:spcAft>
          <a:spcPct val="0"/>
        </a:spcAft>
        <a:buClr>
          <a:schemeClr val="tx1"/>
        </a:buClr>
        <a:buSzPct val="85000"/>
        <a:buChar char="•"/>
        <a:defRPr>
          <a:solidFill>
            <a:schemeClr val="tx1"/>
          </a:solidFill>
          <a:latin typeface="+mn-lt"/>
        </a:defRPr>
      </a:lvl6pPr>
      <a:lvl7pPr marL="3009900" indent="-203200" algn="l" rtl="0" fontAlgn="base">
        <a:spcBef>
          <a:spcPct val="20000"/>
        </a:spcBef>
        <a:spcAft>
          <a:spcPct val="0"/>
        </a:spcAft>
        <a:buClr>
          <a:schemeClr val="tx1"/>
        </a:buClr>
        <a:buSzPct val="85000"/>
        <a:buChar char="•"/>
        <a:defRPr>
          <a:solidFill>
            <a:schemeClr val="tx1"/>
          </a:solidFill>
          <a:latin typeface="+mn-lt"/>
        </a:defRPr>
      </a:lvl7pPr>
      <a:lvl8pPr marL="3467100" indent="-203200" algn="l" rtl="0" fontAlgn="base">
        <a:spcBef>
          <a:spcPct val="20000"/>
        </a:spcBef>
        <a:spcAft>
          <a:spcPct val="0"/>
        </a:spcAft>
        <a:buClr>
          <a:schemeClr val="tx1"/>
        </a:buClr>
        <a:buSzPct val="85000"/>
        <a:buChar char="•"/>
        <a:defRPr>
          <a:solidFill>
            <a:schemeClr val="tx1"/>
          </a:solidFill>
          <a:latin typeface="+mn-lt"/>
        </a:defRPr>
      </a:lvl8pPr>
      <a:lvl9pPr marL="3924300" indent="-203200" algn="l" rtl="0" fontAlgn="base">
        <a:spcBef>
          <a:spcPct val="20000"/>
        </a:spcBef>
        <a:spcAft>
          <a:spcPct val="0"/>
        </a:spcAft>
        <a:buClr>
          <a:schemeClr val="tx1"/>
        </a:buClr>
        <a:buSzPct val="85000"/>
        <a:buChar char="•"/>
        <a:defRPr>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it-IT" b="0" dirty="0" err="1" smtClean="0"/>
              <a:t>Document</a:t>
            </a:r>
            <a:r>
              <a:rPr lang="it-IT" b="0" dirty="0" smtClean="0"/>
              <a:t> </a:t>
            </a:r>
            <a:r>
              <a:rPr lang="it-IT" b="0" dirty="0" err="1" smtClean="0"/>
              <a:t>Object</a:t>
            </a:r>
            <a:r>
              <a:rPr lang="it-IT" b="0" dirty="0" smtClean="0"/>
              <a:t> </a:t>
            </a:r>
            <a:r>
              <a:rPr lang="it-IT" b="0" dirty="0" err="1" smtClean="0"/>
              <a:t>Model</a:t>
            </a:r>
            <a:r>
              <a:rPr lang="it-IT" b="0" dirty="0" smtClean="0"/>
              <a:t> (DOM)</a:t>
            </a:r>
            <a:br>
              <a:rPr lang="it-IT" b="0" dirty="0" smtClean="0"/>
            </a:br>
            <a:r>
              <a:rPr lang="it-IT" b="0" dirty="0" smtClean="0"/>
              <a:t>XML, XHTML, CSS and </a:t>
            </a:r>
            <a:r>
              <a:rPr lang="it-IT" b="0" dirty="0" err="1" smtClean="0"/>
              <a:t>Events</a:t>
            </a:r>
            <a:endParaRPr lang="it-IT" b="0" dirty="0" smtClean="0"/>
          </a:p>
        </p:txBody>
      </p:sp>
      <p:sp>
        <p:nvSpPr>
          <p:cNvPr id="3075" name="Rectangle 3"/>
          <p:cNvSpPr>
            <a:spLocks noGrp="1" noChangeArrowheads="1"/>
          </p:cNvSpPr>
          <p:nvPr>
            <p:ph type="subTitle" idx="1"/>
          </p:nvPr>
        </p:nvSpPr>
        <p:spPr/>
        <p:txBody>
          <a:bodyPr/>
          <a:lstStyle/>
          <a:p>
            <a:pPr eaLnBrk="1" hangingPunct="1"/>
            <a:r>
              <a:rPr lang="it-IT" sz="2800" b="1" smtClean="0"/>
              <a:t>Giuseppe Della Penna</a:t>
            </a:r>
          </a:p>
          <a:p>
            <a:pPr eaLnBrk="1" hangingPunct="1"/>
            <a:r>
              <a:rPr lang="it-IT" smtClean="0"/>
              <a:t>Università degli Studi di L’Aquila</a:t>
            </a:r>
          </a:p>
          <a:p>
            <a:pPr eaLnBrk="1" hangingPunct="1"/>
            <a:endParaRPr lang="it-IT" smtClean="0"/>
          </a:p>
          <a:p>
            <a:pPr eaLnBrk="1" hangingPunct="1"/>
            <a:r>
              <a:rPr lang="it-IT" sz="2000" i="1" smtClean="0"/>
              <a:t>dellapenna@univaq.it</a:t>
            </a:r>
          </a:p>
          <a:p>
            <a:pPr eaLnBrk="1" hangingPunct="1"/>
            <a:r>
              <a:rPr lang="it-IT" sz="2000" i="1" smtClean="0"/>
              <a:t>http://www.di.univaq.it/gdellape</a:t>
            </a:r>
          </a:p>
        </p:txBody>
      </p:sp>
      <p:pic>
        <p:nvPicPr>
          <p:cNvPr id="4" name="Picture 5"/>
          <p:cNvPicPr>
            <a:picLocks noChangeAspect="1" noChangeArrowheads="1"/>
          </p:cNvPicPr>
          <p:nvPr/>
        </p:nvPicPr>
        <p:blipFill>
          <a:blip r:embed="rId2" cstate="print"/>
          <a:srcRect/>
          <a:stretch>
            <a:fillRect/>
          </a:stretch>
        </p:blipFill>
        <p:spPr bwMode="auto">
          <a:xfrm>
            <a:off x="216694" y="6381750"/>
            <a:ext cx="1454944" cy="476250"/>
          </a:xfrm>
          <a:prstGeom prst="rect">
            <a:avLst/>
          </a:prstGeom>
          <a:noFill/>
          <a:ln w="9525">
            <a:noFill/>
            <a:miter lim="800000"/>
            <a:headEnd/>
            <a:tailEnd/>
          </a:ln>
        </p:spPr>
      </p:pic>
      <p:sp>
        <p:nvSpPr>
          <p:cNvPr id="5" name="CasellaDiTesto 4"/>
          <p:cNvSpPr txBox="1"/>
          <p:nvPr/>
        </p:nvSpPr>
        <p:spPr>
          <a:xfrm>
            <a:off x="1699154" y="6350000"/>
            <a:ext cx="8034867" cy="508000"/>
          </a:xfrm>
          <a:prstGeom prst="rect">
            <a:avLst/>
          </a:prstGeom>
          <a:noFill/>
        </p:spPr>
        <p:txBody>
          <a:bodyPr>
            <a:spAutoFit/>
          </a:bodyPr>
          <a:lstStyle/>
          <a:p>
            <a:pPr>
              <a:defRPr/>
            </a:pPr>
            <a:r>
              <a:rPr lang="en-US" sz="900" dirty="0">
                <a:latin typeface="+mj-lt"/>
              </a:rPr>
              <a:t>This work is licensed under the Creative Commons Attribution-</a:t>
            </a:r>
            <a:r>
              <a:rPr lang="en-US" sz="900" dirty="0" err="1">
                <a:latin typeface="+mj-lt"/>
              </a:rPr>
              <a:t>NonCommercial</a:t>
            </a:r>
            <a:r>
              <a:rPr lang="en-US" sz="900" dirty="0">
                <a:latin typeface="+mj-lt"/>
              </a:rPr>
              <a:t>-</a:t>
            </a:r>
            <a:r>
              <a:rPr lang="en-US" sz="900" dirty="0" err="1">
                <a:latin typeface="+mj-lt"/>
              </a:rPr>
              <a:t>ShareAlike</a:t>
            </a:r>
            <a:r>
              <a:rPr lang="en-US" sz="900" dirty="0">
                <a:latin typeface="+mj-lt"/>
              </a:rPr>
              <a:t> 3.0 </a:t>
            </a:r>
            <a:r>
              <a:rPr lang="en-US" sz="900" dirty="0" err="1">
                <a:latin typeface="+mj-lt"/>
              </a:rPr>
              <a:t>Unported</a:t>
            </a:r>
            <a:r>
              <a:rPr lang="en-US" sz="900" dirty="0">
                <a:latin typeface="+mj-lt"/>
              </a:rPr>
              <a:t> License. To view a copy of this license, visit http://creativecommons.org/licenses/by-nc-sa/3.0/ or send a letter to Creative Commons, 444 Castro Street, Suite 900, Mountain View, California, 94041, USA.</a:t>
            </a:r>
          </a:p>
        </p:txBody>
      </p:sp>
    </p:spTree>
  </p:cSld>
  <p:clrMapOvr>
    <a:masterClrMapping/>
  </p:clrMapOvr>
  <p:transition>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egnaposto numero diapositiva 3"/>
          <p:cNvSpPr>
            <a:spLocks noGrp="1"/>
          </p:cNvSpPr>
          <p:nvPr>
            <p:ph type="sldNum" sz="quarter" idx="11"/>
          </p:nvPr>
        </p:nvSpPr>
        <p:spPr/>
        <p:txBody>
          <a:bodyPr/>
          <a:lstStyle/>
          <a:p>
            <a:pPr>
              <a:defRPr/>
            </a:pPr>
            <a:fld id="{0BBE76BF-9324-44A2-93AF-FE87C9B8BA7E}" type="slidenum">
              <a:rPr lang="it-IT"/>
              <a:pPr>
                <a:defRPr/>
              </a:pPr>
              <a:t>10</a:t>
            </a:fld>
            <a:endParaRPr lang="it-IT"/>
          </a:p>
        </p:txBody>
      </p:sp>
      <p:sp>
        <p:nvSpPr>
          <p:cNvPr id="34" name="Segnaposto piè di pagina 4"/>
          <p:cNvSpPr>
            <a:spLocks noGrp="1"/>
          </p:cNvSpPr>
          <p:nvPr>
            <p:ph type="ftr" sz="quarter" idx="12"/>
          </p:nvPr>
        </p:nvSpPr>
        <p:spPr/>
        <p:txBody>
          <a:bodyPr/>
          <a:lstStyle/>
          <a:p>
            <a:pPr>
              <a:defRPr/>
            </a:pPr>
            <a:r>
              <a:rPr lang="it-IT"/>
              <a:t>DOM HTML</a:t>
            </a:r>
          </a:p>
        </p:txBody>
      </p:sp>
      <p:sp>
        <p:nvSpPr>
          <p:cNvPr id="11268" name="Rectangle 4"/>
          <p:cNvSpPr>
            <a:spLocks noGrp="1" noChangeArrowheads="1"/>
          </p:cNvSpPr>
          <p:nvPr>
            <p:ph type="title"/>
          </p:nvPr>
        </p:nvSpPr>
        <p:spPr/>
        <p:txBody>
          <a:bodyPr/>
          <a:lstStyle/>
          <a:p>
            <a:pPr eaLnBrk="1" hangingPunct="1"/>
            <a:r>
              <a:rPr lang="it-IT" sz="3200" dirty="0" smtClean="0"/>
              <a:t>DOM </a:t>
            </a:r>
            <a:r>
              <a:rPr lang="it-IT" sz="3200" dirty="0" err="1" smtClean="0"/>
              <a:t>Objects</a:t>
            </a:r>
            <a:endParaRPr lang="it-IT" sz="3200" dirty="0" smtClean="0"/>
          </a:p>
        </p:txBody>
      </p:sp>
      <p:sp>
        <p:nvSpPr>
          <p:cNvPr id="509086" name="AutoShape 158"/>
          <p:cNvSpPr>
            <a:spLocks noChangeArrowheads="1"/>
          </p:cNvSpPr>
          <p:nvPr/>
        </p:nvSpPr>
        <p:spPr bwMode="auto">
          <a:xfrm>
            <a:off x="6280680" y="3068638"/>
            <a:ext cx="2027635" cy="315912"/>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Attr</a:t>
            </a:r>
          </a:p>
        </p:txBody>
      </p:sp>
      <p:sp>
        <p:nvSpPr>
          <p:cNvPr id="509087" name="AutoShape 159"/>
          <p:cNvSpPr>
            <a:spLocks noChangeArrowheads="1"/>
          </p:cNvSpPr>
          <p:nvPr/>
        </p:nvSpPr>
        <p:spPr bwMode="auto">
          <a:xfrm>
            <a:off x="5188612" y="6137276"/>
            <a:ext cx="2027634" cy="315913"/>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CDataSection</a:t>
            </a:r>
          </a:p>
        </p:txBody>
      </p:sp>
      <p:sp>
        <p:nvSpPr>
          <p:cNvPr id="509088" name="AutoShape 160"/>
          <p:cNvSpPr>
            <a:spLocks noChangeArrowheads="1"/>
          </p:cNvSpPr>
          <p:nvPr/>
        </p:nvSpPr>
        <p:spPr bwMode="auto">
          <a:xfrm>
            <a:off x="6278960" y="5057776"/>
            <a:ext cx="2027634" cy="315913"/>
          </a:xfrm>
          <a:prstGeom prst="flowChartAlternateProcess">
            <a:avLst/>
          </a:prstGeom>
          <a:solidFill>
            <a:schemeClr val="hlink"/>
          </a:solidFill>
          <a:ln w="9525">
            <a:solidFill>
              <a:schemeClr val="folHlink"/>
            </a:solidFill>
            <a:prstDash val="dash"/>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CharacterData</a:t>
            </a:r>
          </a:p>
        </p:txBody>
      </p:sp>
      <p:sp>
        <p:nvSpPr>
          <p:cNvPr id="509089" name="AutoShape 161"/>
          <p:cNvSpPr>
            <a:spLocks noChangeArrowheads="1"/>
          </p:cNvSpPr>
          <p:nvPr/>
        </p:nvSpPr>
        <p:spPr bwMode="auto">
          <a:xfrm>
            <a:off x="7450138" y="5632451"/>
            <a:ext cx="2027635" cy="315913"/>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Comment</a:t>
            </a:r>
          </a:p>
        </p:txBody>
      </p:sp>
      <p:sp>
        <p:nvSpPr>
          <p:cNvPr id="509090" name="AutoShape 162"/>
          <p:cNvSpPr>
            <a:spLocks noChangeArrowheads="1"/>
          </p:cNvSpPr>
          <p:nvPr/>
        </p:nvSpPr>
        <p:spPr bwMode="auto">
          <a:xfrm>
            <a:off x="6280680" y="2565401"/>
            <a:ext cx="2027635" cy="315913"/>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Document</a:t>
            </a:r>
          </a:p>
        </p:txBody>
      </p:sp>
      <p:sp>
        <p:nvSpPr>
          <p:cNvPr id="509091" name="AutoShape 163"/>
          <p:cNvSpPr>
            <a:spLocks noChangeArrowheads="1"/>
          </p:cNvSpPr>
          <p:nvPr/>
        </p:nvSpPr>
        <p:spPr bwMode="auto">
          <a:xfrm>
            <a:off x="976842" y="2249488"/>
            <a:ext cx="2027635" cy="315912"/>
          </a:xfrm>
          <a:prstGeom prst="flowChartAlternateProcess">
            <a:avLst/>
          </a:prstGeom>
          <a:solidFill>
            <a:schemeClr val="hlink"/>
          </a:solidFill>
          <a:ln w="9525">
            <a:solidFill>
              <a:schemeClr val="folHlink"/>
            </a:solidFill>
            <a:prstDash val="dash"/>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DocumentFragment</a:t>
            </a:r>
          </a:p>
        </p:txBody>
      </p:sp>
      <p:sp>
        <p:nvSpPr>
          <p:cNvPr id="509092" name="AutoShape 164"/>
          <p:cNvSpPr>
            <a:spLocks noChangeArrowheads="1"/>
          </p:cNvSpPr>
          <p:nvPr/>
        </p:nvSpPr>
        <p:spPr bwMode="auto">
          <a:xfrm>
            <a:off x="6280680" y="1557338"/>
            <a:ext cx="2027635" cy="315912"/>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DocumentType</a:t>
            </a:r>
          </a:p>
        </p:txBody>
      </p:sp>
      <p:sp>
        <p:nvSpPr>
          <p:cNvPr id="509093" name="AutoShape 165"/>
          <p:cNvSpPr>
            <a:spLocks noChangeArrowheads="1"/>
          </p:cNvSpPr>
          <p:nvPr/>
        </p:nvSpPr>
        <p:spPr bwMode="auto">
          <a:xfrm>
            <a:off x="976842" y="5156201"/>
            <a:ext cx="2027635" cy="315913"/>
          </a:xfrm>
          <a:prstGeom prst="flowChartAlternateProcess">
            <a:avLst/>
          </a:prstGeom>
          <a:solidFill>
            <a:schemeClr val="hlink"/>
          </a:solidFill>
          <a:ln w="9525">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DOMImplementation</a:t>
            </a:r>
          </a:p>
        </p:txBody>
      </p:sp>
      <p:sp>
        <p:nvSpPr>
          <p:cNvPr id="509094" name="AutoShape 166"/>
          <p:cNvSpPr>
            <a:spLocks noChangeArrowheads="1"/>
          </p:cNvSpPr>
          <p:nvPr/>
        </p:nvSpPr>
        <p:spPr bwMode="auto">
          <a:xfrm>
            <a:off x="6280680" y="3573463"/>
            <a:ext cx="2027635" cy="315912"/>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Element</a:t>
            </a:r>
          </a:p>
        </p:txBody>
      </p:sp>
      <p:sp>
        <p:nvSpPr>
          <p:cNvPr id="509095" name="AutoShape 167"/>
          <p:cNvSpPr>
            <a:spLocks noChangeArrowheads="1"/>
          </p:cNvSpPr>
          <p:nvPr/>
        </p:nvSpPr>
        <p:spPr bwMode="auto">
          <a:xfrm>
            <a:off x="6280680" y="4076701"/>
            <a:ext cx="2027635" cy="315913"/>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Entity</a:t>
            </a:r>
          </a:p>
        </p:txBody>
      </p:sp>
      <p:sp>
        <p:nvSpPr>
          <p:cNvPr id="509096" name="AutoShape 168"/>
          <p:cNvSpPr>
            <a:spLocks noChangeArrowheads="1"/>
          </p:cNvSpPr>
          <p:nvPr/>
        </p:nvSpPr>
        <p:spPr bwMode="auto">
          <a:xfrm>
            <a:off x="976842" y="4221163"/>
            <a:ext cx="2027635" cy="315912"/>
          </a:xfrm>
          <a:prstGeom prst="flowChartAlternateProcess">
            <a:avLst/>
          </a:prstGeom>
          <a:solidFill>
            <a:schemeClr val="hlink"/>
          </a:solidFill>
          <a:ln w="9525">
            <a:solidFill>
              <a:schemeClr val="folHlink"/>
            </a:solidFill>
            <a:prstDash val="dash"/>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EntityReference</a:t>
            </a:r>
          </a:p>
        </p:txBody>
      </p:sp>
      <p:sp>
        <p:nvSpPr>
          <p:cNvPr id="509097" name="AutoShape 169"/>
          <p:cNvSpPr>
            <a:spLocks noChangeArrowheads="1"/>
          </p:cNvSpPr>
          <p:nvPr/>
        </p:nvSpPr>
        <p:spPr bwMode="auto">
          <a:xfrm>
            <a:off x="976842" y="5589588"/>
            <a:ext cx="2027635" cy="315912"/>
          </a:xfrm>
          <a:prstGeom prst="flowChartAlternateProcess">
            <a:avLst/>
          </a:prstGeom>
          <a:solidFill>
            <a:schemeClr val="hlink"/>
          </a:solidFill>
          <a:ln w="9525">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NamedNodeMap</a:t>
            </a:r>
          </a:p>
        </p:txBody>
      </p:sp>
      <p:sp>
        <p:nvSpPr>
          <p:cNvPr id="509098" name="AutoShape 170"/>
          <p:cNvSpPr>
            <a:spLocks noChangeArrowheads="1"/>
          </p:cNvSpPr>
          <p:nvPr/>
        </p:nvSpPr>
        <p:spPr bwMode="auto">
          <a:xfrm>
            <a:off x="976842" y="3284538"/>
            <a:ext cx="2027635" cy="315912"/>
          </a:xfrm>
          <a:prstGeom prst="flowChartAlternateProcess">
            <a:avLst/>
          </a:prstGeom>
          <a:solidFill>
            <a:schemeClr val="hlink"/>
          </a:solidFill>
          <a:ln w="9525">
            <a:solidFill>
              <a:schemeClr val="folHlink"/>
            </a:solidFill>
            <a:prstDash val="dash"/>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Node</a:t>
            </a:r>
          </a:p>
        </p:txBody>
      </p:sp>
      <p:sp>
        <p:nvSpPr>
          <p:cNvPr id="509099" name="AutoShape 171"/>
          <p:cNvSpPr>
            <a:spLocks noChangeArrowheads="1"/>
          </p:cNvSpPr>
          <p:nvPr/>
        </p:nvSpPr>
        <p:spPr bwMode="auto">
          <a:xfrm>
            <a:off x="976842" y="6021388"/>
            <a:ext cx="2027635" cy="315912"/>
          </a:xfrm>
          <a:prstGeom prst="flowChartAlternateProcess">
            <a:avLst/>
          </a:prstGeom>
          <a:solidFill>
            <a:schemeClr val="hlink"/>
          </a:solidFill>
          <a:ln w="9525">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NodeList</a:t>
            </a:r>
          </a:p>
        </p:txBody>
      </p:sp>
      <p:sp>
        <p:nvSpPr>
          <p:cNvPr id="509100" name="AutoShape 172"/>
          <p:cNvSpPr>
            <a:spLocks noChangeArrowheads="1"/>
          </p:cNvSpPr>
          <p:nvPr/>
        </p:nvSpPr>
        <p:spPr bwMode="auto">
          <a:xfrm>
            <a:off x="6280680" y="4581526"/>
            <a:ext cx="2027635" cy="315913"/>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Notation</a:t>
            </a:r>
          </a:p>
        </p:txBody>
      </p:sp>
      <p:sp>
        <p:nvSpPr>
          <p:cNvPr id="509101" name="AutoShape 173"/>
          <p:cNvSpPr>
            <a:spLocks noChangeArrowheads="1"/>
          </p:cNvSpPr>
          <p:nvPr/>
        </p:nvSpPr>
        <p:spPr bwMode="auto">
          <a:xfrm>
            <a:off x="6280680" y="2060576"/>
            <a:ext cx="2027635" cy="315913"/>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ProcessingInstruction</a:t>
            </a:r>
          </a:p>
        </p:txBody>
      </p:sp>
      <p:sp>
        <p:nvSpPr>
          <p:cNvPr id="509102" name="AutoShape 174"/>
          <p:cNvSpPr>
            <a:spLocks noChangeArrowheads="1"/>
          </p:cNvSpPr>
          <p:nvPr/>
        </p:nvSpPr>
        <p:spPr bwMode="auto">
          <a:xfrm>
            <a:off x="5188612" y="5632451"/>
            <a:ext cx="2027634" cy="315913"/>
          </a:xfrm>
          <a:prstGeom prst="flowChartAlternateProcess">
            <a:avLst/>
          </a:prstGeom>
          <a:solidFill>
            <a:schemeClr val="hlink"/>
          </a:solidFill>
          <a:ln w="190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Text</a:t>
            </a:r>
          </a:p>
        </p:txBody>
      </p:sp>
      <p:cxnSp>
        <p:nvCxnSpPr>
          <p:cNvPr id="11286" name="AutoShape 176"/>
          <p:cNvCxnSpPr>
            <a:cxnSpLocks noChangeShapeType="1"/>
            <a:stCxn id="509090" idx="1"/>
            <a:endCxn id="509098" idx="3"/>
          </p:cNvCxnSpPr>
          <p:nvPr/>
        </p:nvCxnSpPr>
        <p:spPr bwMode="auto">
          <a:xfrm flipH="1">
            <a:off x="3004477" y="2724150"/>
            <a:ext cx="3265884" cy="719138"/>
          </a:xfrm>
          <a:prstGeom prst="straightConnector1">
            <a:avLst/>
          </a:prstGeom>
          <a:noFill/>
          <a:ln w="9525">
            <a:solidFill>
              <a:schemeClr val="tx1"/>
            </a:solidFill>
            <a:miter lim="800000"/>
            <a:headEnd/>
            <a:tailEnd type="triangle" w="med" len="med"/>
          </a:ln>
        </p:spPr>
      </p:cxnSp>
      <p:cxnSp>
        <p:nvCxnSpPr>
          <p:cNvPr id="11287" name="AutoShape 177"/>
          <p:cNvCxnSpPr>
            <a:cxnSpLocks noChangeShapeType="1"/>
            <a:stCxn id="509094" idx="1"/>
            <a:endCxn id="509098" idx="3"/>
          </p:cNvCxnSpPr>
          <p:nvPr/>
        </p:nvCxnSpPr>
        <p:spPr bwMode="auto">
          <a:xfrm flipH="1" flipV="1">
            <a:off x="3004477" y="3443289"/>
            <a:ext cx="3265884" cy="288925"/>
          </a:xfrm>
          <a:prstGeom prst="straightConnector1">
            <a:avLst/>
          </a:prstGeom>
          <a:noFill/>
          <a:ln w="9525">
            <a:solidFill>
              <a:schemeClr val="tx1"/>
            </a:solidFill>
            <a:miter lim="800000"/>
            <a:headEnd/>
            <a:tailEnd type="triangle" w="med" len="med"/>
          </a:ln>
        </p:spPr>
      </p:cxnSp>
      <p:cxnSp>
        <p:nvCxnSpPr>
          <p:cNvPr id="11288" name="AutoShape 178"/>
          <p:cNvCxnSpPr>
            <a:cxnSpLocks noChangeShapeType="1"/>
            <a:stCxn id="509086" idx="1"/>
            <a:endCxn id="509098" idx="3"/>
          </p:cNvCxnSpPr>
          <p:nvPr/>
        </p:nvCxnSpPr>
        <p:spPr bwMode="auto">
          <a:xfrm flipH="1">
            <a:off x="3004477" y="3227388"/>
            <a:ext cx="3265884" cy="215900"/>
          </a:xfrm>
          <a:prstGeom prst="straightConnector1">
            <a:avLst/>
          </a:prstGeom>
          <a:noFill/>
          <a:ln w="9525">
            <a:solidFill>
              <a:schemeClr val="tx1"/>
            </a:solidFill>
            <a:miter lim="800000"/>
            <a:headEnd/>
            <a:tailEnd type="triangle" w="med" len="med"/>
          </a:ln>
        </p:spPr>
      </p:cxnSp>
      <p:cxnSp>
        <p:nvCxnSpPr>
          <p:cNvPr id="11289" name="AutoShape 179"/>
          <p:cNvCxnSpPr>
            <a:cxnSpLocks noChangeShapeType="1"/>
            <a:stCxn id="509088" idx="1"/>
            <a:endCxn id="509098" idx="3"/>
          </p:cNvCxnSpPr>
          <p:nvPr/>
        </p:nvCxnSpPr>
        <p:spPr bwMode="auto">
          <a:xfrm flipH="1" flipV="1">
            <a:off x="3004477" y="3443289"/>
            <a:ext cx="3274483" cy="1773237"/>
          </a:xfrm>
          <a:prstGeom prst="straightConnector1">
            <a:avLst/>
          </a:prstGeom>
          <a:noFill/>
          <a:ln w="9525">
            <a:solidFill>
              <a:schemeClr val="tx1"/>
            </a:solidFill>
            <a:miter lim="800000"/>
            <a:headEnd/>
            <a:tailEnd type="triangle" w="med" len="med"/>
          </a:ln>
        </p:spPr>
      </p:cxnSp>
      <p:cxnSp>
        <p:nvCxnSpPr>
          <p:cNvPr id="11290" name="AutoShape 180"/>
          <p:cNvCxnSpPr>
            <a:cxnSpLocks noChangeShapeType="1"/>
            <a:stCxn id="509087" idx="0"/>
            <a:endCxn id="509102" idx="2"/>
          </p:cNvCxnSpPr>
          <p:nvPr/>
        </p:nvCxnSpPr>
        <p:spPr bwMode="auto">
          <a:xfrm flipV="1">
            <a:off x="6203289" y="5957888"/>
            <a:ext cx="0" cy="169862"/>
          </a:xfrm>
          <a:prstGeom prst="straightConnector1">
            <a:avLst/>
          </a:prstGeom>
          <a:noFill/>
          <a:ln w="9525">
            <a:solidFill>
              <a:schemeClr val="tx1"/>
            </a:solidFill>
            <a:miter lim="800000"/>
            <a:headEnd/>
            <a:tailEnd type="triangle" w="med" len="med"/>
          </a:ln>
        </p:spPr>
      </p:cxnSp>
      <p:cxnSp>
        <p:nvCxnSpPr>
          <p:cNvPr id="11291" name="AutoShape 181"/>
          <p:cNvCxnSpPr>
            <a:cxnSpLocks noChangeShapeType="1"/>
            <a:stCxn id="509102" idx="0"/>
            <a:endCxn id="509088" idx="2"/>
          </p:cNvCxnSpPr>
          <p:nvPr/>
        </p:nvCxnSpPr>
        <p:spPr bwMode="auto">
          <a:xfrm flipV="1">
            <a:off x="6203290" y="5373689"/>
            <a:ext cx="1090348" cy="249237"/>
          </a:xfrm>
          <a:prstGeom prst="straightConnector1">
            <a:avLst/>
          </a:prstGeom>
          <a:noFill/>
          <a:ln w="9525">
            <a:solidFill>
              <a:schemeClr val="tx1"/>
            </a:solidFill>
            <a:miter lim="800000"/>
            <a:headEnd/>
            <a:tailEnd type="triangle" w="med" len="med"/>
          </a:ln>
        </p:spPr>
      </p:cxnSp>
      <p:cxnSp>
        <p:nvCxnSpPr>
          <p:cNvPr id="11292" name="AutoShape 182"/>
          <p:cNvCxnSpPr>
            <a:cxnSpLocks noChangeShapeType="1"/>
            <a:stCxn id="509089" idx="0"/>
            <a:endCxn id="509088" idx="2"/>
          </p:cNvCxnSpPr>
          <p:nvPr/>
        </p:nvCxnSpPr>
        <p:spPr bwMode="auto">
          <a:xfrm flipH="1" flipV="1">
            <a:off x="7293637" y="5373689"/>
            <a:ext cx="1171178" cy="249237"/>
          </a:xfrm>
          <a:prstGeom prst="straightConnector1">
            <a:avLst/>
          </a:prstGeom>
          <a:noFill/>
          <a:ln w="9525">
            <a:solidFill>
              <a:schemeClr val="tx1"/>
            </a:solidFill>
            <a:miter lim="800000"/>
            <a:headEnd/>
            <a:tailEnd type="triangle" w="med" len="med"/>
          </a:ln>
        </p:spPr>
      </p:cxnSp>
      <p:cxnSp>
        <p:nvCxnSpPr>
          <p:cNvPr id="11293" name="AutoShape 183"/>
          <p:cNvCxnSpPr>
            <a:cxnSpLocks noChangeShapeType="1"/>
            <a:stCxn id="509091" idx="2"/>
            <a:endCxn id="509098" idx="0"/>
          </p:cNvCxnSpPr>
          <p:nvPr/>
        </p:nvCxnSpPr>
        <p:spPr bwMode="auto">
          <a:xfrm>
            <a:off x="1991519" y="2565400"/>
            <a:ext cx="0" cy="719138"/>
          </a:xfrm>
          <a:prstGeom prst="straightConnector1">
            <a:avLst/>
          </a:prstGeom>
          <a:noFill/>
          <a:ln w="9525">
            <a:solidFill>
              <a:schemeClr val="tx1"/>
            </a:solidFill>
            <a:miter lim="800000"/>
            <a:headEnd/>
            <a:tailEnd type="triangle" w="med" len="med"/>
          </a:ln>
        </p:spPr>
      </p:cxnSp>
      <p:cxnSp>
        <p:nvCxnSpPr>
          <p:cNvPr id="11294" name="AutoShape 184"/>
          <p:cNvCxnSpPr>
            <a:cxnSpLocks noChangeShapeType="1"/>
            <a:stCxn id="509092" idx="1"/>
            <a:endCxn id="509098" idx="3"/>
          </p:cNvCxnSpPr>
          <p:nvPr/>
        </p:nvCxnSpPr>
        <p:spPr bwMode="auto">
          <a:xfrm flipH="1">
            <a:off x="3004477" y="1716088"/>
            <a:ext cx="3265884" cy="1727200"/>
          </a:xfrm>
          <a:prstGeom prst="straightConnector1">
            <a:avLst/>
          </a:prstGeom>
          <a:noFill/>
          <a:ln w="9525">
            <a:solidFill>
              <a:schemeClr val="tx1"/>
            </a:solidFill>
            <a:miter lim="800000"/>
            <a:headEnd/>
            <a:tailEnd type="triangle" w="med" len="med"/>
          </a:ln>
        </p:spPr>
      </p:cxnSp>
      <p:cxnSp>
        <p:nvCxnSpPr>
          <p:cNvPr id="11295" name="AutoShape 185"/>
          <p:cNvCxnSpPr>
            <a:cxnSpLocks noChangeShapeType="1"/>
            <a:stCxn id="509095" idx="1"/>
            <a:endCxn id="509098" idx="3"/>
          </p:cNvCxnSpPr>
          <p:nvPr/>
        </p:nvCxnSpPr>
        <p:spPr bwMode="auto">
          <a:xfrm flipH="1" flipV="1">
            <a:off x="3004477" y="3443288"/>
            <a:ext cx="3265884" cy="792162"/>
          </a:xfrm>
          <a:prstGeom prst="straightConnector1">
            <a:avLst/>
          </a:prstGeom>
          <a:noFill/>
          <a:ln w="9525">
            <a:solidFill>
              <a:schemeClr val="tx1"/>
            </a:solidFill>
            <a:miter lim="800000"/>
            <a:headEnd/>
            <a:tailEnd type="triangle" w="med" len="med"/>
          </a:ln>
        </p:spPr>
      </p:cxnSp>
      <p:cxnSp>
        <p:nvCxnSpPr>
          <p:cNvPr id="11296" name="AutoShape 186"/>
          <p:cNvCxnSpPr>
            <a:cxnSpLocks noChangeShapeType="1"/>
            <a:stCxn id="509096" idx="0"/>
            <a:endCxn id="509098" idx="2"/>
          </p:cNvCxnSpPr>
          <p:nvPr/>
        </p:nvCxnSpPr>
        <p:spPr bwMode="auto">
          <a:xfrm flipV="1">
            <a:off x="1991519" y="3600451"/>
            <a:ext cx="0" cy="620713"/>
          </a:xfrm>
          <a:prstGeom prst="straightConnector1">
            <a:avLst/>
          </a:prstGeom>
          <a:noFill/>
          <a:ln w="9525">
            <a:solidFill>
              <a:schemeClr val="tx1"/>
            </a:solidFill>
            <a:miter lim="800000"/>
            <a:headEnd/>
            <a:tailEnd type="triangle" w="med" len="med"/>
          </a:ln>
        </p:spPr>
      </p:cxnSp>
      <p:cxnSp>
        <p:nvCxnSpPr>
          <p:cNvPr id="11297" name="AutoShape 187"/>
          <p:cNvCxnSpPr>
            <a:cxnSpLocks noChangeShapeType="1"/>
            <a:stCxn id="509101" idx="1"/>
            <a:endCxn id="509098" idx="3"/>
          </p:cNvCxnSpPr>
          <p:nvPr/>
        </p:nvCxnSpPr>
        <p:spPr bwMode="auto">
          <a:xfrm flipH="1">
            <a:off x="3004477" y="2219326"/>
            <a:ext cx="3265884" cy="1223963"/>
          </a:xfrm>
          <a:prstGeom prst="straightConnector1">
            <a:avLst/>
          </a:prstGeom>
          <a:noFill/>
          <a:ln w="9525">
            <a:solidFill>
              <a:schemeClr val="tx1"/>
            </a:solidFill>
            <a:miter lim="800000"/>
            <a:headEnd/>
            <a:tailEnd type="triangle" w="med" len="med"/>
          </a:ln>
        </p:spPr>
      </p:cxnSp>
      <p:cxnSp>
        <p:nvCxnSpPr>
          <p:cNvPr id="11298" name="AutoShape 188"/>
          <p:cNvCxnSpPr>
            <a:cxnSpLocks noChangeShapeType="1"/>
            <a:stCxn id="509100" idx="1"/>
            <a:endCxn id="509098" idx="3"/>
          </p:cNvCxnSpPr>
          <p:nvPr/>
        </p:nvCxnSpPr>
        <p:spPr bwMode="auto">
          <a:xfrm flipH="1" flipV="1">
            <a:off x="3004477" y="3443289"/>
            <a:ext cx="3265884" cy="1296987"/>
          </a:xfrm>
          <a:prstGeom prst="straightConnector1">
            <a:avLst/>
          </a:prstGeom>
          <a:noFill/>
          <a:ln w="9525">
            <a:solidFill>
              <a:schemeClr val="tx1"/>
            </a:solidFill>
            <a:miter lim="800000"/>
            <a:headEnd/>
            <a:tailEnd type="triangle" w="med" len="med"/>
          </a:ln>
        </p:spPr>
      </p:cxnSp>
    </p:spTree>
  </p:cSld>
  <p:clrMapOvr>
    <a:masterClrMapping/>
  </p:clrMapOvr>
  <p:transition>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E914BF6C-30C3-4449-A152-C5BB2F9FBFAF}" type="slidenum">
              <a:rPr lang="it-IT"/>
              <a:pPr>
                <a:defRPr/>
              </a:pPr>
              <a:t>11</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12292" name="Rectangle 2"/>
          <p:cNvSpPr>
            <a:spLocks noGrp="1" noChangeArrowheads="1"/>
          </p:cNvSpPr>
          <p:nvPr>
            <p:ph type="title"/>
          </p:nvPr>
        </p:nvSpPr>
        <p:spPr/>
        <p:txBody>
          <a:bodyPr/>
          <a:lstStyle/>
          <a:p>
            <a:pPr eaLnBrk="1" hangingPunct="1"/>
            <a:r>
              <a:rPr lang="en-US" dirty="0" smtClean="0"/>
              <a:t>Node objects: the DOM building block</a:t>
            </a:r>
            <a:endParaRPr lang="it-IT" dirty="0" smtClean="0"/>
          </a:p>
        </p:txBody>
      </p:sp>
      <p:sp>
        <p:nvSpPr>
          <p:cNvPr id="12293" name="Rectangle 3"/>
          <p:cNvSpPr>
            <a:spLocks noGrp="1" noChangeArrowheads="1"/>
          </p:cNvSpPr>
          <p:nvPr>
            <p:ph type="body" idx="1"/>
          </p:nvPr>
        </p:nvSpPr>
        <p:spPr/>
        <p:txBody>
          <a:bodyPr>
            <a:normAutofit/>
          </a:bodyPr>
          <a:lstStyle/>
          <a:p>
            <a:r>
              <a:rPr lang="en-US" dirty="0" smtClean="0"/>
              <a:t>DOM nodes are represented by objects of class </a:t>
            </a:r>
            <a:r>
              <a:rPr lang="en-US" i="1" dirty="0" smtClean="0"/>
              <a:t>Node.</a:t>
            </a:r>
            <a:r>
              <a:rPr lang="en-US" dirty="0" smtClean="0"/>
              <a:t> </a:t>
            </a:r>
          </a:p>
          <a:p>
            <a:pPr lvl="1"/>
            <a:r>
              <a:rPr lang="en-US" dirty="0" smtClean="0"/>
              <a:t>Nodes of type Element and Document can have zero or more child nodes. </a:t>
            </a:r>
          </a:p>
          <a:p>
            <a:pPr lvl="1"/>
            <a:r>
              <a:rPr lang="en-US" dirty="0" smtClean="0"/>
              <a:t>Each node, except the Document, has a parent node. </a:t>
            </a:r>
          </a:p>
          <a:p>
            <a:r>
              <a:rPr lang="en-US" dirty="0" smtClean="0"/>
              <a:t>The Node interface includes basic operations that apply to any node (regardless of its specific type). </a:t>
            </a:r>
          </a:p>
          <a:p>
            <a:r>
              <a:rPr lang="en-US" dirty="0" smtClean="0"/>
              <a:t>Each node also implements some derivate interfaces, which include more specific operations for their actual type. </a:t>
            </a:r>
          </a:p>
          <a:p>
            <a:r>
              <a:rPr lang="en-US" dirty="0" smtClean="0"/>
              <a:t>Note: The specification of the DOM is provided by means of the IDL used by CORBA 2.2. </a:t>
            </a:r>
            <a:endParaRPr lang="en-US" dirty="0"/>
          </a:p>
        </p:txBody>
      </p:sp>
    </p:spTree>
  </p:cSld>
  <p:clrMapOvr>
    <a:masterClrMapping/>
  </p:clrMapOvr>
  <p:transition>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1E291617-0F74-40A5-B0C1-8E8466517F19}" type="slidenum">
              <a:rPr lang="it-IT"/>
              <a:pPr>
                <a:defRPr/>
              </a:pPr>
              <a:t>12</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13316" name="Rectangle 2"/>
          <p:cNvSpPr>
            <a:spLocks noGrp="1" noChangeArrowheads="1"/>
          </p:cNvSpPr>
          <p:nvPr>
            <p:ph type="title"/>
          </p:nvPr>
        </p:nvSpPr>
        <p:spPr/>
        <p:txBody>
          <a:bodyPr/>
          <a:lstStyle/>
          <a:p>
            <a:pPr eaLnBrk="1" hangingPunct="1"/>
            <a:r>
              <a:rPr lang="it-IT" dirty="0" err="1" smtClean="0"/>
              <a:t>Node</a:t>
            </a:r>
            <a:r>
              <a:rPr lang="it-IT" dirty="0" smtClean="0"/>
              <a:t> interface</a:t>
            </a:r>
          </a:p>
        </p:txBody>
      </p:sp>
      <p:sp>
        <p:nvSpPr>
          <p:cNvPr id="13317" name="Rectangle 4"/>
          <p:cNvSpPr>
            <a:spLocks noChangeArrowheads="1"/>
          </p:cNvSpPr>
          <p:nvPr/>
        </p:nvSpPr>
        <p:spPr bwMode="auto">
          <a:xfrm>
            <a:off x="350837" y="1557338"/>
            <a:ext cx="4602163" cy="4103687"/>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Node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ELEMENT_NODE = 1;</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 altre costanti di tipo: vedi dopo</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DOMString nodeName;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nodeValue;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textcontent; //L3</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unsigned short nodeType;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Node parentNode;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NodeList childNodes;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Node firstChild;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Node lastChild;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Node previousSibling;</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Node nextSibling;</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NamedNodeMap attributes;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Document ownerDocument;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Node insertBefore(in Node newChild,in Node refChild);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Node replaceChild(in Node newChild, in Node oldChild);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Node removeChild(in Node oldChild);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Node appendChild(in Node newChild);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boolean hasAttributes(); // L 2</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boolean hasChildNodes();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
        <p:nvSpPr>
          <p:cNvPr id="13318" name="Rectangle 5"/>
          <p:cNvSpPr>
            <a:spLocks noGrp="1" noChangeArrowheads="1"/>
          </p:cNvSpPr>
          <p:nvPr>
            <p:ph type="body" idx="1"/>
          </p:nvPr>
        </p:nvSpPr>
        <p:spPr>
          <a:xfrm>
            <a:off x="4953001" y="1557339"/>
            <a:ext cx="4758664" cy="4967287"/>
          </a:xfrm>
          <a:noFill/>
        </p:spPr>
        <p:txBody>
          <a:bodyPr>
            <a:normAutofit fontScale="55000" lnSpcReduction="20000"/>
          </a:bodyPr>
          <a:lstStyle/>
          <a:p>
            <a:r>
              <a:rPr lang="en-US" dirty="0" smtClean="0"/>
              <a:t>The attribute </a:t>
            </a:r>
            <a:r>
              <a:rPr lang="en-US" i="1" dirty="0" err="1" smtClean="0"/>
              <a:t>nodeType</a:t>
            </a:r>
            <a:r>
              <a:rPr lang="en-US" dirty="0" smtClean="0"/>
              <a:t> allows to identify the specific type of node through a series of constants defined in the </a:t>
            </a:r>
            <a:r>
              <a:rPr lang="en-US" i="1" dirty="0" smtClean="0"/>
              <a:t>Node</a:t>
            </a:r>
            <a:r>
              <a:rPr lang="en-US" dirty="0" smtClean="0"/>
              <a:t> interface </a:t>
            </a:r>
            <a:r>
              <a:rPr lang="en-US" i="1" dirty="0" smtClean="0"/>
              <a:t>:</a:t>
            </a:r>
            <a:r>
              <a:rPr lang="en-US" dirty="0" smtClean="0"/>
              <a:t> </a:t>
            </a:r>
          </a:p>
          <a:p>
            <a:pPr lvl="1"/>
            <a:r>
              <a:rPr lang="en-US" b="1" dirty="0" smtClean="0"/>
              <a:t>ELEMENT_NODE:</a:t>
            </a:r>
            <a:r>
              <a:rPr lang="en-US" dirty="0" smtClean="0"/>
              <a:t> the node is an </a:t>
            </a:r>
            <a:r>
              <a:rPr lang="en-US" b="1" dirty="0" smtClean="0"/>
              <a:t>element</a:t>
            </a:r>
            <a:r>
              <a:rPr lang="en-US" dirty="0" smtClean="0"/>
              <a:t> </a:t>
            </a:r>
          </a:p>
          <a:p>
            <a:pPr lvl="1"/>
            <a:r>
              <a:rPr lang="en-US" b="1" dirty="0" smtClean="0"/>
              <a:t>ATTRIBUTE_NODE:</a:t>
            </a:r>
            <a:r>
              <a:rPr lang="en-US" dirty="0" smtClean="0"/>
              <a:t> the node is an </a:t>
            </a:r>
            <a:r>
              <a:rPr lang="en-US" b="1" dirty="0" smtClean="0"/>
              <a:t>attribute</a:t>
            </a:r>
            <a:r>
              <a:rPr lang="en-US" dirty="0" smtClean="0"/>
              <a:t> </a:t>
            </a:r>
          </a:p>
          <a:p>
            <a:pPr lvl="1"/>
            <a:r>
              <a:rPr lang="en-US" b="1" dirty="0" smtClean="0"/>
              <a:t>TEXT_NODE:</a:t>
            </a:r>
            <a:r>
              <a:rPr lang="en-US" dirty="0" smtClean="0"/>
              <a:t> the node is </a:t>
            </a:r>
            <a:r>
              <a:rPr lang="en-US" b="1" dirty="0" smtClean="0"/>
              <a:t>text</a:t>
            </a:r>
            <a:r>
              <a:rPr lang="en-US" dirty="0" smtClean="0"/>
              <a:t> </a:t>
            </a:r>
          </a:p>
          <a:p>
            <a:pPr lvl="1"/>
            <a:r>
              <a:rPr lang="en-US" b="1" dirty="0" smtClean="0"/>
              <a:t>CDATA_SECTION_NODE:</a:t>
            </a:r>
            <a:r>
              <a:rPr lang="en-US" dirty="0" smtClean="0"/>
              <a:t> the node is a </a:t>
            </a:r>
            <a:r>
              <a:rPr lang="en-US" b="1" dirty="0" smtClean="0"/>
              <a:t>CDATA</a:t>
            </a:r>
            <a:r>
              <a:rPr lang="en-US" dirty="0" smtClean="0"/>
              <a:t> section </a:t>
            </a:r>
          </a:p>
          <a:p>
            <a:pPr lvl="1"/>
            <a:r>
              <a:rPr lang="en-US" b="1" dirty="0" smtClean="0"/>
              <a:t>ENTITY_REFERENCE_NODE:</a:t>
            </a:r>
            <a:r>
              <a:rPr lang="en-US" dirty="0" smtClean="0"/>
              <a:t> the node is an </a:t>
            </a:r>
            <a:r>
              <a:rPr lang="en-US" b="1" dirty="0" smtClean="0"/>
              <a:t>entity</a:t>
            </a:r>
            <a:r>
              <a:rPr lang="en-US" dirty="0" smtClean="0"/>
              <a:t> </a:t>
            </a:r>
            <a:r>
              <a:rPr lang="en-US" b="1" dirty="0" smtClean="0"/>
              <a:t>reference</a:t>
            </a:r>
            <a:r>
              <a:rPr lang="en-US" dirty="0" smtClean="0"/>
              <a:t> </a:t>
            </a:r>
          </a:p>
          <a:p>
            <a:pPr lvl="1"/>
            <a:r>
              <a:rPr lang="en-US" b="1" dirty="0" smtClean="0"/>
              <a:t>ENTITY_NODE:</a:t>
            </a:r>
            <a:r>
              <a:rPr lang="en-US" dirty="0" smtClean="0"/>
              <a:t> the node is an </a:t>
            </a:r>
            <a:r>
              <a:rPr lang="en-US" b="1" dirty="0" smtClean="0"/>
              <a:t>entity</a:t>
            </a:r>
            <a:r>
              <a:rPr lang="en-US" dirty="0" smtClean="0"/>
              <a:t> </a:t>
            </a:r>
          </a:p>
          <a:p>
            <a:pPr lvl="1"/>
            <a:r>
              <a:rPr lang="en-US" b="1" dirty="0" smtClean="0"/>
              <a:t>PROCESSING_INSTRUCTION_NODE:</a:t>
            </a:r>
            <a:r>
              <a:rPr lang="en-US" dirty="0" smtClean="0"/>
              <a:t> the node is a </a:t>
            </a:r>
            <a:r>
              <a:rPr lang="en-US" b="1" dirty="0" smtClean="0"/>
              <a:t>PI</a:t>
            </a:r>
            <a:r>
              <a:rPr lang="en-US" dirty="0" smtClean="0"/>
              <a:t> </a:t>
            </a:r>
          </a:p>
          <a:p>
            <a:pPr lvl="1"/>
            <a:r>
              <a:rPr lang="en-US" b="1" dirty="0" smtClean="0"/>
              <a:t>COMMENT_NODE:</a:t>
            </a:r>
            <a:r>
              <a:rPr lang="en-US" dirty="0" smtClean="0"/>
              <a:t> the node is a </a:t>
            </a:r>
            <a:r>
              <a:rPr lang="en-US" b="1" dirty="0" smtClean="0"/>
              <a:t>comment</a:t>
            </a:r>
            <a:r>
              <a:rPr lang="en-US" dirty="0" smtClean="0"/>
              <a:t> </a:t>
            </a:r>
          </a:p>
          <a:p>
            <a:pPr lvl="1"/>
            <a:r>
              <a:rPr lang="en-US" b="1" dirty="0" smtClean="0"/>
              <a:t>DOCUMENT_NODE:</a:t>
            </a:r>
            <a:r>
              <a:rPr lang="en-US" dirty="0" smtClean="0"/>
              <a:t> the node is a </a:t>
            </a:r>
            <a:r>
              <a:rPr lang="en-US" b="1" dirty="0" smtClean="0"/>
              <a:t>document</a:t>
            </a:r>
            <a:r>
              <a:rPr lang="en-US" dirty="0" smtClean="0"/>
              <a:t> (not the root!) </a:t>
            </a:r>
          </a:p>
          <a:p>
            <a:pPr lvl="1"/>
            <a:r>
              <a:rPr lang="en-US" b="1" dirty="0" smtClean="0"/>
              <a:t>DOCUMENT_TYPE_NODE:</a:t>
            </a:r>
            <a:r>
              <a:rPr lang="en-US" dirty="0" smtClean="0"/>
              <a:t> the node is a </a:t>
            </a:r>
            <a:r>
              <a:rPr lang="en-US" b="1" dirty="0" smtClean="0"/>
              <a:t>DOCTYPE</a:t>
            </a:r>
            <a:r>
              <a:rPr lang="en-US" dirty="0" smtClean="0"/>
              <a:t>  declaration</a:t>
            </a:r>
          </a:p>
          <a:p>
            <a:pPr lvl="1"/>
            <a:r>
              <a:rPr lang="en-US" b="1" dirty="0" smtClean="0"/>
              <a:t>DOCUMENT_FRAGMENT_NODE:</a:t>
            </a:r>
            <a:r>
              <a:rPr lang="en-US" dirty="0" smtClean="0"/>
              <a:t> the node is a </a:t>
            </a:r>
            <a:r>
              <a:rPr lang="en-US" b="1" dirty="0" smtClean="0"/>
              <a:t>document</a:t>
            </a:r>
            <a:r>
              <a:rPr lang="en-US" dirty="0" smtClean="0"/>
              <a:t> </a:t>
            </a:r>
            <a:r>
              <a:rPr lang="en-US" b="1" dirty="0" smtClean="0"/>
              <a:t>fragment</a:t>
            </a:r>
            <a:r>
              <a:rPr lang="en-US" dirty="0" smtClean="0"/>
              <a:t> </a:t>
            </a:r>
          </a:p>
          <a:p>
            <a:pPr lvl="1"/>
            <a:r>
              <a:rPr lang="en-US" b="1" dirty="0" smtClean="0"/>
              <a:t>NOTATION_NODE:</a:t>
            </a:r>
            <a:r>
              <a:rPr lang="en-US" dirty="0" smtClean="0"/>
              <a:t> the node is a </a:t>
            </a:r>
            <a:r>
              <a:rPr lang="en-US" b="1" dirty="0" smtClean="0"/>
              <a:t>NOTATION</a:t>
            </a:r>
            <a:r>
              <a:rPr lang="en-US" dirty="0" smtClean="0"/>
              <a:t> </a:t>
            </a:r>
            <a:endParaRPr lang="en-US" dirty="0"/>
          </a:p>
        </p:txBody>
      </p:sp>
    </p:spTree>
  </p:cSld>
  <p:clrMapOvr>
    <a:masterClrMapping/>
  </p:clrMapOvr>
  <p:transition>
    <p:strip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gnaposto numero diapositiva 3"/>
          <p:cNvSpPr>
            <a:spLocks noGrp="1"/>
          </p:cNvSpPr>
          <p:nvPr>
            <p:ph type="sldNum" sz="quarter" idx="11"/>
          </p:nvPr>
        </p:nvSpPr>
        <p:spPr/>
        <p:txBody>
          <a:bodyPr/>
          <a:lstStyle/>
          <a:p>
            <a:pPr>
              <a:defRPr/>
            </a:pPr>
            <a:fld id="{F6644C86-84F8-416C-B6B9-30A0309CC88A}" type="slidenum">
              <a:rPr lang="it-IT"/>
              <a:pPr>
                <a:defRPr/>
              </a:pPr>
              <a:t>13</a:t>
            </a:fld>
            <a:endParaRPr lang="it-IT"/>
          </a:p>
        </p:txBody>
      </p:sp>
      <p:sp>
        <p:nvSpPr>
          <p:cNvPr id="62" name="Segnaposto piè di pagina 4"/>
          <p:cNvSpPr>
            <a:spLocks noGrp="1"/>
          </p:cNvSpPr>
          <p:nvPr>
            <p:ph type="ftr" sz="quarter" idx="12"/>
          </p:nvPr>
        </p:nvSpPr>
        <p:spPr/>
        <p:txBody>
          <a:bodyPr/>
          <a:lstStyle/>
          <a:p>
            <a:pPr>
              <a:defRPr/>
            </a:pPr>
            <a:r>
              <a:rPr lang="it-IT"/>
              <a:t>DOM HTML</a:t>
            </a:r>
          </a:p>
        </p:txBody>
      </p:sp>
      <p:sp>
        <p:nvSpPr>
          <p:cNvPr id="14340" name="Rectangle 2"/>
          <p:cNvSpPr>
            <a:spLocks noGrp="1" noChangeArrowheads="1"/>
          </p:cNvSpPr>
          <p:nvPr>
            <p:ph type="title"/>
          </p:nvPr>
        </p:nvSpPr>
        <p:spPr/>
        <p:txBody>
          <a:bodyPr/>
          <a:lstStyle/>
          <a:p>
            <a:pPr eaLnBrk="1" hangingPunct="1"/>
            <a:r>
              <a:rPr lang="it-IT" dirty="0" err="1" smtClean="0"/>
              <a:t>nodeName</a:t>
            </a:r>
            <a:r>
              <a:rPr lang="it-IT" dirty="0" smtClean="0"/>
              <a:t> and </a:t>
            </a:r>
            <a:r>
              <a:rPr lang="it-IT" dirty="0" err="1" smtClean="0"/>
              <a:t>nodeValue</a:t>
            </a:r>
            <a:endParaRPr lang="it-IT" dirty="0" smtClean="0"/>
          </a:p>
        </p:txBody>
      </p:sp>
      <p:graphicFrame>
        <p:nvGraphicFramePr>
          <p:cNvPr id="455805" name="Group 125"/>
          <p:cNvGraphicFramePr>
            <a:graphicFrameLocks noGrp="1"/>
          </p:cNvGraphicFramePr>
          <p:nvPr/>
        </p:nvGraphicFramePr>
        <p:xfrm>
          <a:off x="741231" y="1787525"/>
          <a:ext cx="8581761" cy="4089406"/>
        </p:xfrm>
        <a:graphic>
          <a:graphicData uri="http://schemas.openxmlformats.org/drawingml/2006/table">
            <a:tbl>
              <a:tblPr/>
              <a:tblGrid>
                <a:gridCol w="2497138">
                  <a:extLst>
                    <a:ext uri="{9D8B030D-6E8A-4147-A177-3AD203B41FA5}">
                      <a16:colId xmlns:a16="http://schemas.microsoft.com/office/drawing/2014/main" val="20000"/>
                    </a:ext>
                  </a:extLst>
                </a:gridCol>
                <a:gridCol w="2885810">
                  <a:extLst>
                    <a:ext uri="{9D8B030D-6E8A-4147-A177-3AD203B41FA5}">
                      <a16:colId xmlns:a16="http://schemas.microsoft.com/office/drawing/2014/main" val="20001"/>
                    </a:ext>
                  </a:extLst>
                </a:gridCol>
                <a:gridCol w="3198813">
                  <a:extLst>
                    <a:ext uri="{9D8B030D-6E8A-4147-A177-3AD203B41FA5}">
                      <a16:colId xmlns:a16="http://schemas.microsoft.com/office/drawing/2014/main" val="20002"/>
                    </a:ext>
                  </a:extLst>
                </a:gridCol>
              </a:tblGrid>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1" u="none" strike="noStrike" cap="none" normalizeH="0" baseline="0" dirty="0" err="1" smtClean="0">
                          <a:ln>
                            <a:noFill/>
                          </a:ln>
                          <a:solidFill>
                            <a:schemeClr val="tx1"/>
                          </a:solidFill>
                          <a:effectLst/>
                          <a:latin typeface="Trebuchet MS" pitchFamily="34" charset="0"/>
                        </a:rPr>
                        <a:t>Node</a:t>
                      </a:r>
                      <a:r>
                        <a:rPr kumimoji="0" lang="it-IT" sz="1400" b="1" i="1" u="none" strike="noStrike" cap="none" normalizeH="0" baseline="0" dirty="0" smtClean="0">
                          <a:ln>
                            <a:noFill/>
                          </a:ln>
                          <a:solidFill>
                            <a:schemeClr val="tx1"/>
                          </a:solidFill>
                          <a:effectLst/>
                          <a:latin typeface="Trebuchet MS" pitchFamily="34" charset="0"/>
                        </a:rPr>
                        <a:t> </a:t>
                      </a:r>
                      <a:r>
                        <a:rPr kumimoji="0" lang="it-IT" sz="1400" b="1" i="1" u="none" strike="noStrike" cap="none" normalizeH="0" baseline="0" dirty="0" err="1" smtClean="0">
                          <a:ln>
                            <a:noFill/>
                          </a:ln>
                          <a:solidFill>
                            <a:schemeClr val="tx1"/>
                          </a:solidFill>
                          <a:effectLst/>
                          <a:latin typeface="Trebuchet MS" pitchFamily="34" charset="0"/>
                        </a:rPr>
                        <a:t>type</a:t>
                      </a:r>
                      <a:endParaRPr kumimoji="0" lang="it-IT" sz="1400" b="1" i="1" u="none" strike="noStrike" cap="none" normalizeH="0" baseline="0" dirty="0" smtClean="0">
                        <a:ln>
                          <a:noFill/>
                        </a:ln>
                        <a:solidFill>
                          <a:schemeClr val="tx1"/>
                        </a:solidFill>
                        <a:effectLst/>
                        <a:latin typeface="Trebuchet MS" pitchFamily="34" charset="0"/>
                      </a:endParaRP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1" u="none" strike="noStrike" cap="none" normalizeH="0" baseline="0" smtClean="0">
                          <a:ln>
                            <a:noFill/>
                          </a:ln>
                          <a:solidFill>
                            <a:schemeClr val="tx1"/>
                          </a:solidFill>
                          <a:effectLst/>
                          <a:latin typeface="Trebuchet MS" pitchFamily="34" charset="0"/>
                        </a:rPr>
                        <a:t>nodeName</a:t>
                      </a: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1" u="none" strike="noStrike" cap="none" normalizeH="0" baseline="0" smtClean="0">
                          <a:ln>
                            <a:noFill/>
                          </a:ln>
                          <a:solidFill>
                            <a:schemeClr val="tx1"/>
                          </a:solidFill>
                          <a:effectLst/>
                          <a:latin typeface="Trebuchet MS" pitchFamily="34" charset="0"/>
                        </a:rPr>
                        <a:t>nodeValue</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FFF"/>
                    </a:soli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Element</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Tag</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name</a:t>
                      </a:r>
                      <a:endParaRPr kumimoji="0" lang="it-IT" sz="1400" b="0" i="0" u="none" strike="noStrike" cap="none" normalizeH="0" baseline="0" dirty="0" smtClean="0">
                        <a:ln>
                          <a:noFill/>
                        </a:ln>
                        <a:solidFill>
                          <a:schemeClr val="tx1"/>
                        </a:solidFill>
                        <a:effectLst/>
                        <a:latin typeface="Trebuchet MS" pitchFamily="34" charset="0"/>
                      </a:endParaRP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null</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Attr</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Attribute</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name</a:t>
                      </a:r>
                      <a:endParaRPr kumimoji="0" lang="it-IT" sz="1400" b="0" i="0" u="none" strike="noStrike" cap="none" normalizeH="0" baseline="0" dirty="0" smtClean="0">
                        <a:ln>
                          <a:noFill/>
                        </a:ln>
                        <a:solidFill>
                          <a:schemeClr val="tx1"/>
                        </a:solidFill>
                        <a:effectLst/>
                        <a:latin typeface="Trebuchet MS" pitchFamily="34" charset="0"/>
                      </a:endParaRP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Attribute</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value</a:t>
                      </a:r>
                      <a:endParaRPr kumimoji="0" lang="it-IT" sz="1400" b="0" i="0" u="none" strike="noStrike" cap="none" normalizeH="0" baseline="0" dirty="0" smtClean="0">
                        <a:ln>
                          <a:noFill/>
                        </a:ln>
                        <a:solidFill>
                          <a:schemeClr val="tx1"/>
                        </a:solidFill>
                        <a:effectLst/>
                        <a:latin typeface="Trebuchet MS" pitchFamily="34" charset="0"/>
                      </a:endParaRP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Text</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“#text”</a:t>
                      </a: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Associated</a:t>
                      </a:r>
                      <a:r>
                        <a:rPr kumimoji="0" lang="it-IT" sz="1400" b="0" i="0" u="none" strike="noStrike" cap="none" normalizeH="0" baseline="0" dirty="0" smtClean="0">
                          <a:ln>
                            <a:noFill/>
                          </a:ln>
                          <a:solidFill>
                            <a:schemeClr val="tx1"/>
                          </a:solidFill>
                          <a:effectLst/>
                          <a:latin typeface="Trebuchet MS" pitchFamily="34" charset="0"/>
                        </a:rPr>
                        <a:t> text</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CDATASection</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“#cdata-section”</a:t>
                      </a: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Associated</a:t>
                      </a:r>
                      <a:r>
                        <a:rPr kumimoji="0" lang="it-IT" sz="1400" b="0" i="0" u="none" strike="noStrike" cap="none" normalizeH="0" baseline="0" dirty="0" smtClean="0">
                          <a:ln>
                            <a:noFill/>
                          </a:ln>
                          <a:solidFill>
                            <a:schemeClr val="tx1"/>
                          </a:solidFill>
                          <a:effectLst/>
                          <a:latin typeface="Trebuchet MS" pitchFamily="34" charset="0"/>
                        </a:rPr>
                        <a:t> text</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EntityReference</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Entity</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name</a:t>
                      </a:r>
                      <a:endParaRPr kumimoji="0" lang="it-IT" sz="1400" b="0" i="0" u="none" strike="noStrike" cap="none" normalizeH="0" baseline="0" dirty="0" smtClean="0">
                        <a:ln>
                          <a:noFill/>
                        </a:ln>
                        <a:solidFill>
                          <a:schemeClr val="tx1"/>
                        </a:solidFill>
                        <a:effectLst/>
                        <a:latin typeface="Trebuchet MS" pitchFamily="34" charset="0"/>
                      </a:endParaRP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null</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Entity</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Entity</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name</a:t>
                      </a:r>
                      <a:endParaRPr kumimoji="0" lang="it-IT" sz="1400" b="0" i="0" u="none" strike="noStrike" cap="none" normalizeH="0" baseline="0" dirty="0" smtClean="0">
                        <a:ln>
                          <a:noFill/>
                        </a:ln>
                        <a:solidFill>
                          <a:schemeClr val="tx1"/>
                        </a:solidFill>
                        <a:effectLst/>
                        <a:latin typeface="Trebuchet MS" pitchFamily="34" charset="0"/>
                      </a:endParaRP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null</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ProcessingInstruction</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smtClean="0">
                          <a:ln>
                            <a:noFill/>
                          </a:ln>
                          <a:solidFill>
                            <a:schemeClr val="tx1"/>
                          </a:solidFill>
                          <a:effectLst/>
                          <a:latin typeface="Trebuchet MS" pitchFamily="34" charset="0"/>
                        </a:rPr>
                        <a:t>Target </a:t>
                      </a:r>
                      <a:r>
                        <a:rPr kumimoji="0" lang="it-IT" sz="1400" b="0" i="0" u="none" strike="noStrike" cap="none" normalizeH="0" baseline="0" dirty="0" err="1" smtClean="0">
                          <a:ln>
                            <a:noFill/>
                          </a:ln>
                          <a:solidFill>
                            <a:schemeClr val="tx1"/>
                          </a:solidFill>
                          <a:effectLst/>
                          <a:latin typeface="Trebuchet MS" pitchFamily="34" charset="0"/>
                        </a:rPr>
                        <a:t>attribute</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value</a:t>
                      </a:r>
                      <a:endParaRPr kumimoji="0" lang="it-IT" sz="1400" b="0" i="0" u="none" strike="noStrike" cap="none" normalizeH="0" baseline="0" dirty="0" smtClean="0">
                        <a:ln>
                          <a:noFill/>
                        </a:ln>
                        <a:solidFill>
                          <a:schemeClr val="tx1"/>
                        </a:solidFill>
                        <a:effectLst/>
                        <a:latin typeface="Trebuchet MS" pitchFamily="34" charset="0"/>
                      </a:endParaRP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Content</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except</a:t>
                      </a:r>
                      <a:r>
                        <a:rPr kumimoji="0" lang="it-IT" sz="1400" b="0" i="0" u="none" strike="noStrike" cap="none" normalizeH="0" baseline="0" dirty="0" smtClean="0">
                          <a:ln>
                            <a:noFill/>
                          </a:ln>
                          <a:solidFill>
                            <a:schemeClr val="tx1"/>
                          </a:solidFill>
                          <a:effectLst/>
                          <a:latin typeface="Trebuchet MS" pitchFamily="34" charset="0"/>
                        </a:rPr>
                        <a:t> target</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Comment</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“#comment”</a:t>
                      </a: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Associated</a:t>
                      </a:r>
                      <a:r>
                        <a:rPr kumimoji="0" lang="it-IT" sz="1400" b="0" i="0" u="none" strike="noStrike" cap="none" normalizeH="0" baseline="0" dirty="0" smtClean="0">
                          <a:ln>
                            <a:noFill/>
                          </a:ln>
                          <a:solidFill>
                            <a:schemeClr val="tx1"/>
                          </a:solidFill>
                          <a:effectLst/>
                          <a:latin typeface="Trebuchet MS" pitchFamily="34" charset="0"/>
                        </a:rPr>
                        <a:t> text</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Document</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“#document”</a:t>
                      </a: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null</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DocumentType</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Name</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of</a:t>
                      </a:r>
                      <a:r>
                        <a:rPr kumimoji="0" lang="it-IT" sz="1400" b="0" i="0" u="none" strike="noStrike" cap="none" normalizeH="0" baseline="0" dirty="0" smtClean="0">
                          <a:ln>
                            <a:noFill/>
                          </a:ln>
                          <a:solidFill>
                            <a:schemeClr val="tx1"/>
                          </a:solidFill>
                          <a:effectLst/>
                          <a:latin typeface="Trebuchet MS" pitchFamily="34" charset="0"/>
                        </a:rPr>
                        <a:t> the </a:t>
                      </a:r>
                      <a:r>
                        <a:rPr kumimoji="0" lang="it-IT" sz="1400" b="0" i="0" u="none" strike="noStrike" cap="none" normalizeH="0" baseline="0" dirty="0" err="1" smtClean="0">
                          <a:ln>
                            <a:noFill/>
                          </a:ln>
                          <a:solidFill>
                            <a:schemeClr val="tx1"/>
                          </a:solidFill>
                          <a:effectLst/>
                          <a:latin typeface="Trebuchet MS" pitchFamily="34" charset="0"/>
                        </a:rPr>
                        <a:t>document</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type</a:t>
                      </a:r>
                      <a:endParaRPr kumimoji="0" lang="it-IT" sz="1400" b="0" i="0" u="none" strike="noStrike" cap="none" normalizeH="0" baseline="0" dirty="0" smtClean="0">
                        <a:ln>
                          <a:noFill/>
                        </a:ln>
                        <a:solidFill>
                          <a:schemeClr val="tx1"/>
                        </a:solidFill>
                        <a:effectLst/>
                        <a:latin typeface="Trebuchet MS" pitchFamily="34" charset="0"/>
                      </a:endParaRP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null</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DocumentFragment</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“#document-fragment”</a:t>
                      </a: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null</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1" i="0" u="none" strike="noStrike" cap="none" normalizeH="0" baseline="0" smtClean="0">
                          <a:ln>
                            <a:noFill/>
                          </a:ln>
                          <a:solidFill>
                            <a:schemeClr val="tx1"/>
                          </a:solidFill>
                          <a:effectLst/>
                          <a:latin typeface="Trebuchet MS" pitchFamily="34" charset="0"/>
                        </a:rPr>
                        <a:t>Notation</a:t>
                      </a:r>
                    </a:p>
                  </a:txBody>
                  <a:tcPr marL="20638" marR="20638" marT="19050" marB="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dirty="0" err="1" smtClean="0">
                          <a:ln>
                            <a:noFill/>
                          </a:ln>
                          <a:solidFill>
                            <a:schemeClr val="tx1"/>
                          </a:solidFill>
                          <a:effectLst/>
                          <a:latin typeface="Trebuchet MS" pitchFamily="34" charset="0"/>
                        </a:rPr>
                        <a:t>Name</a:t>
                      </a:r>
                      <a:r>
                        <a:rPr kumimoji="0" lang="it-IT" sz="1400" b="0" i="0" u="none" strike="noStrike" cap="none" normalizeH="0" baseline="0" dirty="0" smtClean="0">
                          <a:ln>
                            <a:noFill/>
                          </a:ln>
                          <a:solidFill>
                            <a:schemeClr val="tx1"/>
                          </a:solidFill>
                          <a:effectLst/>
                          <a:latin typeface="Trebuchet MS" pitchFamily="34" charset="0"/>
                        </a:rPr>
                        <a:t> </a:t>
                      </a:r>
                      <a:r>
                        <a:rPr kumimoji="0" lang="it-IT" sz="1400" b="0" i="0" u="none" strike="noStrike" cap="none" normalizeH="0" baseline="0" dirty="0" err="1" smtClean="0">
                          <a:ln>
                            <a:noFill/>
                          </a:ln>
                          <a:solidFill>
                            <a:schemeClr val="tx1"/>
                          </a:solidFill>
                          <a:effectLst/>
                          <a:latin typeface="Trebuchet MS" pitchFamily="34" charset="0"/>
                        </a:rPr>
                        <a:t>of</a:t>
                      </a:r>
                      <a:r>
                        <a:rPr kumimoji="0" lang="it-IT" sz="1400" b="0" i="0" u="none" strike="noStrike" cap="none" normalizeH="0" baseline="0" dirty="0" smtClean="0">
                          <a:ln>
                            <a:noFill/>
                          </a:ln>
                          <a:solidFill>
                            <a:schemeClr val="tx1"/>
                          </a:solidFill>
                          <a:effectLst/>
                          <a:latin typeface="Trebuchet MS" pitchFamily="34" charset="0"/>
                        </a:rPr>
                        <a:t> the NOTATION</a:t>
                      </a:r>
                    </a:p>
                  </a:txBody>
                  <a:tcPr marL="20638" marR="20638"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0000"/>
                        <a:buFont typeface="Wingdings" pitchFamily="2" charset="2"/>
                        <a:buNone/>
                        <a:tabLst/>
                      </a:pPr>
                      <a:r>
                        <a:rPr kumimoji="0" lang="it-IT" sz="1400" b="0" i="0" u="none" strike="noStrike" cap="none" normalizeH="0" baseline="0" smtClean="0">
                          <a:ln>
                            <a:noFill/>
                          </a:ln>
                          <a:solidFill>
                            <a:schemeClr val="tx1"/>
                          </a:solidFill>
                          <a:effectLst/>
                          <a:latin typeface="Trebuchet MS" pitchFamily="34" charset="0"/>
                        </a:rPr>
                        <a:t>null</a:t>
                      </a:r>
                    </a:p>
                  </a:txBody>
                  <a:tcPr marL="20638" marR="20638" marT="19050" marB="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8C1A0911-4636-4B97-ADC0-B43EBED96649}" type="slidenum">
              <a:rPr lang="it-IT"/>
              <a:pPr>
                <a:defRPr/>
              </a:pPr>
              <a:t>14</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15364" name="Rectangle 2"/>
          <p:cNvSpPr>
            <a:spLocks noGrp="1" noChangeArrowheads="1"/>
          </p:cNvSpPr>
          <p:nvPr>
            <p:ph type="title"/>
          </p:nvPr>
        </p:nvSpPr>
        <p:spPr/>
        <p:txBody>
          <a:bodyPr/>
          <a:lstStyle/>
          <a:p>
            <a:pPr eaLnBrk="1" hangingPunct="1"/>
            <a:r>
              <a:rPr lang="it-IT" dirty="0" err="1" smtClean="0"/>
              <a:t>Traversing</a:t>
            </a:r>
            <a:r>
              <a:rPr lang="it-IT" dirty="0" smtClean="0"/>
              <a:t> the </a:t>
            </a:r>
            <a:r>
              <a:rPr lang="it-IT" dirty="0" err="1" smtClean="0"/>
              <a:t>tree</a:t>
            </a:r>
            <a:r>
              <a:rPr lang="it-IT" dirty="0" smtClean="0"/>
              <a:t> </a:t>
            </a:r>
            <a:r>
              <a:rPr lang="it-IT" dirty="0" err="1" smtClean="0"/>
              <a:t>through</a:t>
            </a:r>
            <a:r>
              <a:rPr lang="it-IT" dirty="0" smtClean="0"/>
              <a:t> </a:t>
            </a:r>
            <a:r>
              <a:rPr lang="it-IT" dirty="0" err="1" smtClean="0"/>
              <a:t>Node</a:t>
            </a:r>
            <a:endParaRPr lang="it-IT" dirty="0" smtClean="0"/>
          </a:p>
        </p:txBody>
      </p:sp>
      <p:sp>
        <p:nvSpPr>
          <p:cNvPr id="15365" name="Rectangle 3"/>
          <p:cNvSpPr>
            <a:spLocks noGrp="1" noChangeArrowheads="1"/>
          </p:cNvSpPr>
          <p:nvPr>
            <p:ph type="body" idx="1"/>
          </p:nvPr>
        </p:nvSpPr>
        <p:spPr/>
        <p:txBody>
          <a:bodyPr>
            <a:normAutofit fontScale="92500" lnSpcReduction="20000"/>
          </a:bodyPr>
          <a:lstStyle/>
          <a:p>
            <a:r>
              <a:rPr lang="en-US" dirty="0" smtClean="0"/>
              <a:t>The Node interface provides several attributes to traverse the DOM tree : </a:t>
            </a:r>
          </a:p>
          <a:p>
            <a:pPr lvl="1"/>
            <a:r>
              <a:rPr lang="en-US" b="1" i="1" dirty="0" err="1" smtClean="0"/>
              <a:t>ownerDocument</a:t>
            </a:r>
            <a:r>
              <a:rPr lang="en-US" dirty="0" smtClean="0"/>
              <a:t> returns the Document that contains the current node. </a:t>
            </a:r>
          </a:p>
          <a:p>
            <a:pPr lvl="1"/>
            <a:r>
              <a:rPr lang="en-US" b="1" i="1" dirty="0" err="1" smtClean="0"/>
              <a:t>firstChild</a:t>
            </a:r>
            <a:r>
              <a:rPr lang="en-US" b="1" i="1" dirty="0" smtClean="0"/>
              <a:t> </a:t>
            </a:r>
            <a:r>
              <a:rPr lang="en-US" dirty="0" smtClean="0"/>
              <a:t>and </a:t>
            </a:r>
            <a:r>
              <a:rPr lang="en-US" b="1" i="1" dirty="0" err="1" smtClean="0"/>
              <a:t>lastChild</a:t>
            </a:r>
            <a:r>
              <a:rPr lang="en-US" dirty="0" smtClean="0"/>
              <a:t> return the first and the last child node of the current node. </a:t>
            </a:r>
          </a:p>
          <a:p>
            <a:pPr lvl="1"/>
            <a:r>
              <a:rPr lang="en-US" b="1" i="1" dirty="0" err="1" smtClean="0"/>
              <a:t>parentNode</a:t>
            </a:r>
            <a:r>
              <a:rPr lang="en-US" dirty="0" smtClean="0"/>
              <a:t> returns the parent of current node. </a:t>
            </a:r>
          </a:p>
          <a:p>
            <a:pPr lvl="1"/>
            <a:r>
              <a:rPr lang="en-US" b="1" i="1" dirty="0" err="1" smtClean="0"/>
              <a:t>previousSibling</a:t>
            </a:r>
            <a:r>
              <a:rPr lang="en-US" dirty="0" smtClean="0"/>
              <a:t> and </a:t>
            </a:r>
            <a:r>
              <a:rPr lang="en-US" b="1" i="1" dirty="0" err="1" smtClean="0"/>
              <a:t>nextSibling</a:t>
            </a:r>
            <a:r>
              <a:rPr lang="en-US" dirty="0" smtClean="0"/>
              <a:t> return the previous and next sibling (relative to their parent) of the current node. </a:t>
            </a:r>
          </a:p>
          <a:p>
            <a:pPr lvl="1"/>
            <a:r>
              <a:rPr lang="en-US" b="1" i="1" dirty="0" err="1" smtClean="0"/>
              <a:t>childNodes</a:t>
            </a:r>
            <a:r>
              <a:rPr lang="en-US" dirty="0" smtClean="0"/>
              <a:t> returns the list of children of the current node (a </a:t>
            </a:r>
            <a:r>
              <a:rPr lang="en-US" dirty="0" err="1" smtClean="0"/>
              <a:t>NodeList</a:t>
            </a:r>
            <a:r>
              <a:rPr lang="en-US" dirty="0" smtClean="0"/>
              <a:t>, see below). </a:t>
            </a:r>
          </a:p>
          <a:p>
            <a:pPr lvl="1"/>
            <a:r>
              <a:rPr lang="en-US" b="1" i="1" dirty="0" smtClean="0"/>
              <a:t>attributes</a:t>
            </a:r>
            <a:r>
              <a:rPr lang="en-US" dirty="0" smtClean="0"/>
              <a:t> returns the list of attributes of the current node (a </a:t>
            </a:r>
            <a:r>
              <a:rPr lang="en-US" dirty="0" err="1" smtClean="0"/>
              <a:t>NamedNodeMap</a:t>
            </a:r>
            <a:r>
              <a:rPr lang="en-US" dirty="0" smtClean="0"/>
              <a:t>). </a:t>
            </a:r>
          </a:p>
          <a:p>
            <a:pPr lvl="2"/>
            <a:r>
              <a:rPr lang="en-US" dirty="0" smtClean="0"/>
              <a:t>The objects returned by </a:t>
            </a:r>
            <a:r>
              <a:rPr lang="en-US" i="1" dirty="0" err="1" smtClean="0"/>
              <a:t>childNodes</a:t>
            </a:r>
            <a:r>
              <a:rPr lang="en-US" dirty="0" smtClean="0"/>
              <a:t> and </a:t>
            </a:r>
            <a:r>
              <a:rPr lang="en-US" i="1" dirty="0" smtClean="0"/>
              <a:t>attributes</a:t>
            </a:r>
            <a:r>
              <a:rPr lang="en-US" dirty="0" smtClean="0"/>
              <a:t> usually have also an array-like interface. </a:t>
            </a:r>
            <a:endParaRPr lang="en-US" dirty="0"/>
          </a:p>
        </p:txBody>
      </p:sp>
    </p:spTree>
  </p:cSld>
  <p:clrMapOvr>
    <a:masterClrMapping/>
  </p:clrMapOvr>
  <p:transition>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C716BD5A-8070-478F-8E69-C4C1991A8F64}" type="slidenum">
              <a:rPr lang="it-IT"/>
              <a:pPr>
                <a:defRPr/>
              </a:pPr>
              <a:t>15</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16388" name="Rectangle 2"/>
          <p:cNvSpPr>
            <a:spLocks noGrp="1" noChangeArrowheads="1"/>
          </p:cNvSpPr>
          <p:nvPr>
            <p:ph type="title"/>
          </p:nvPr>
        </p:nvSpPr>
        <p:spPr/>
        <p:txBody>
          <a:bodyPr/>
          <a:lstStyle/>
          <a:p>
            <a:pPr eaLnBrk="1" hangingPunct="1"/>
            <a:r>
              <a:rPr lang="it-IT" dirty="0" err="1" smtClean="0"/>
              <a:t>Manipulating</a:t>
            </a:r>
            <a:r>
              <a:rPr lang="it-IT" dirty="0" smtClean="0"/>
              <a:t> the </a:t>
            </a:r>
            <a:r>
              <a:rPr lang="it-IT" dirty="0" err="1" smtClean="0"/>
              <a:t>tree</a:t>
            </a:r>
            <a:r>
              <a:rPr lang="it-IT" dirty="0" smtClean="0"/>
              <a:t> </a:t>
            </a:r>
            <a:r>
              <a:rPr lang="it-IT" dirty="0" err="1" smtClean="0"/>
              <a:t>through</a:t>
            </a:r>
            <a:r>
              <a:rPr lang="it-IT" dirty="0" smtClean="0"/>
              <a:t> </a:t>
            </a:r>
            <a:r>
              <a:rPr lang="it-IT" dirty="0" err="1" smtClean="0"/>
              <a:t>Node</a:t>
            </a:r>
            <a:endParaRPr lang="it-IT" dirty="0" smtClean="0"/>
          </a:p>
        </p:txBody>
      </p:sp>
      <p:sp>
        <p:nvSpPr>
          <p:cNvPr id="16389" name="Rectangle 3"/>
          <p:cNvSpPr>
            <a:spLocks noGrp="1" noChangeArrowheads="1"/>
          </p:cNvSpPr>
          <p:nvPr>
            <p:ph type="body" idx="1"/>
          </p:nvPr>
        </p:nvSpPr>
        <p:spPr/>
        <p:txBody>
          <a:bodyPr>
            <a:normAutofit fontScale="92500" lnSpcReduction="20000"/>
          </a:bodyPr>
          <a:lstStyle/>
          <a:p>
            <a:r>
              <a:rPr lang="en-US" dirty="0" smtClean="0"/>
              <a:t>The </a:t>
            </a:r>
            <a:r>
              <a:rPr lang="en-US" i="1" dirty="0" smtClean="0"/>
              <a:t>Node</a:t>
            </a:r>
            <a:r>
              <a:rPr lang="en-US" dirty="0" smtClean="0"/>
              <a:t> interface has also some methods which allow to manipulate its children: </a:t>
            </a:r>
          </a:p>
          <a:p>
            <a:pPr lvl="1"/>
            <a:r>
              <a:rPr lang="en-US" b="1" i="1" dirty="0" err="1" smtClean="0"/>
              <a:t>appendChild</a:t>
            </a:r>
            <a:r>
              <a:rPr lang="en-US" b="1" i="1" dirty="0" smtClean="0"/>
              <a:t> (n):</a:t>
            </a:r>
            <a:r>
              <a:rPr lang="en-US" dirty="0" smtClean="0"/>
              <a:t> append a node </a:t>
            </a:r>
            <a:r>
              <a:rPr lang="en-US" i="1" dirty="0" smtClean="0"/>
              <a:t>n</a:t>
            </a:r>
            <a:r>
              <a:rPr lang="en-US" dirty="0" smtClean="0"/>
              <a:t> to the list of children of the current node </a:t>
            </a:r>
          </a:p>
          <a:p>
            <a:pPr lvl="1"/>
            <a:r>
              <a:rPr lang="en-US" b="1" i="1" dirty="0" err="1" smtClean="0"/>
              <a:t>removeChild</a:t>
            </a:r>
            <a:r>
              <a:rPr lang="en-US" b="1" i="1" dirty="0" smtClean="0"/>
              <a:t> (n):</a:t>
            </a:r>
            <a:r>
              <a:rPr lang="en-US" dirty="0" smtClean="0"/>
              <a:t> removes a node from the list of children of the current node. </a:t>
            </a:r>
          </a:p>
          <a:p>
            <a:pPr lvl="1"/>
            <a:r>
              <a:rPr lang="en-US" b="1" i="1" dirty="0" err="1" smtClean="0"/>
              <a:t>replaceChild</a:t>
            </a:r>
            <a:r>
              <a:rPr lang="en-US" b="1" i="1" dirty="0" smtClean="0"/>
              <a:t> (n, o):</a:t>
            </a:r>
            <a:r>
              <a:rPr lang="en-US" dirty="0" smtClean="0"/>
              <a:t> replaces a child node </a:t>
            </a:r>
            <a:r>
              <a:rPr lang="en-US" i="1" dirty="0" smtClean="0"/>
              <a:t>o</a:t>
            </a:r>
            <a:r>
              <a:rPr lang="en-US" dirty="0" smtClean="0"/>
              <a:t> with a new node </a:t>
            </a:r>
            <a:r>
              <a:rPr lang="en-US" i="1" dirty="0" smtClean="0"/>
              <a:t>n</a:t>
            </a:r>
            <a:r>
              <a:rPr lang="en-US" dirty="0" smtClean="0"/>
              <a:t>. </a:t>
            </a:r>
          </a:p>
          <a:p>
            <a:pPr lvl="1"/>
            <a:r>
              <a:rPr lang="en-US" b="1" i="1" dirty="0" err="1" smtClean="0"/>
              <a:t>insertBefore</a:t>
            </a:r>
            <a:r>
              <a:rPr lang="en-US" b="1" i="1" dirty="0" smtClean="0"/>
              <a:t> (n, r):</a:t>
            </a:r>
            <a:r>
              <a:rPr lang="en-US" dirty="0" smtClean="0"/>
              <a:t> inserts a node </a:t>
            </a:r>
            <a:r>
              <a:rPr lang="en-US" i="1" dirty="0" smtClean="0"/>
              <a:t>n</a:t>
            </a:r>
            <a:r>
              <a:rPr lang="en-US" dirty="0" smtClean="0"/>
              <a:t> in the list of children, placing it before a particular child </a:t>
            </a:r>
            <a:r>
              <a:rPr lang="en-US" i="1" dirty="0" smtClean="0"/>
              <a:t>r</a:t>
            </a:r>
            <a:r>
              <a:rPr lang="en-US" dirty="0" smtClean="0"/>
              <a:t>. </a:t>
            </a:r>
          </a:p>
          <a:p>
            <a:pPr lvl="1"/>
            <a:r>
              <a:rPr lang="en-US" dirty="0" smtClean="0"/>
              <a:t>There is also the </a:t>
            </a:r>
            <a:r>
              <a:rPr lang="en-US" b="1" i="1" dirty="0" err="1" smtClean="0"/>
              <a:t>textContent</a:t>
            </a:r>
            <a:r>
              <a:rPr lang="en-US" b="1" i="1" dirty="0" smtClean="0"/>
              <a:t> </a:t>
            </a:r>
            <a:r>
              <a:rPr lang="en-US" dirty="0" smtClean="0"/>
              <a:t>attribute that, if assigned to a string, replaces the children of the current node with a single text node containing the string itself. This attribute is also available for reading. </a:t>
            </a:r>
          </a:p>
          <a:p>
            <a:r>
              <a:rPr lang="en-US" dirty="0" smtClean="0"/>
              <a:t>The applicability of these methods depends on the actual type of the node. If the operation is not available (e.g., </a:t>
            </a:r>
            <a:r>
              <a:rPr lang="en-US" i="1" dirty="0" err="1" smtClean="0"/>
              <a:t>appendChild</a:t>
            </a:r>
            <a:r>
              <a:rPr lang="en-US" dirty="0" smtClean="0"/>
              <a:t> on a </a:t>
            </a:r>
            <a:r>
              <a:rPr lang="en-US" i="1" dirty="0" smtClean="0"/>
              <a:t>Text</a:t>
            </a:r>
            <a:r>
              <a:rPr lang="en-US" dirty="0" smtClean="0"/>
              <a:t> node), a </a:t>
            </a:r>
            <a:r>
              <a:rPr lang="en-US" i="1" dirty="0" err="1" smtClean="0"/>
              <a:t>DOMException</a:t>
            </a:r>
            <a:r>
              <a:rPr lang="en-US" dirty="0" smtClean="0"/>
              <a:t> is raised. </a:t>
            </a:r>
            <a:endParaRPr lang="en-US" dirty="0"/>
          </a:p>
        </p:txBody>
      </p:sp>
    </p:spTree>
  </p:cSld>
  <p:clrMapOvr>
    <a:masterClrMapping/>
  </p:clrMapOvr>
  <p:transition>
    <p:strip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BAD76C1D-73D6-4561-B8DA-99B1DBEA0261}" type="slidenum">
              <a:rPr lang="it-IT"/>
              <a:pPr>
                <a:defRPr/>
              </a:pPr>
              <a:t>16</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17412" name="Rectangle 2"/>
          <p:cNvSpPr>
            <a:spLocks noGrp="1" noChangeArrowheads="1"/>
          </p:cNvSpPr>
          <p:nvPr>
            <p:ph type="title"/>
          </p:nvPr>
        </p:nvSpPr>
        <p:spPr/>
        <p:txBody>
          <a:bodyPr/>
          <a:lstStyle/>
          <a:p>
            <a:pPr eaLnBrk="1" hangingPunct="1"/>
            <a:r>
              <a:rPr lang="it-IT" dirty="0" smtClean="0"/>
              <a:t>The </a:t>
            </a:r>
            <a:r>
              <a:rPr lang="it-IT" dirty="0" err="1" smtClean="0"/>
              <a:t>Document</a:t>
            </a:r>
            <a:r>
              <a:rPr lang="it-IT" dirty="0" smtClean="0"/>
              <a:t> </a:t>
            </a:r>
            <a:r>
              <a:rPr lang="it-IT" dirty="0" err="1" smtClean="0"/>
              <a:t>object</a:t>
            </a:r>
            <a:r>
              <a:rPr lang="it-IT" dirty="0" smtClean="0"/>
              <a:t> </a:t>
            </a:r>
          </a:p>
        </p:txBody>
      </p:sp>
      <p:sp>
        <p:nvSpPr>
          <p:cNvPr id="17413" name="Rectangle 3"/>
          <p:cNvSpPr>
            <a:spLocks noGrp="1" noChangeArrowheads="1"/>
          </p:cNvSpPr>
          <p:nvPr>
            <p:ph type="body" idx="1"/>
          </p:nvPr>
        </p:nvSpPr>
        <p:spPr/>
        <p:txBody>
          <a:bodyPr/>
          <a:lstStyle/>
          <a:p>
            <a:r>
              <a:rPr lang="en-US" sz="2400" dirty="0" smtClean="0"/>
              <a:t>The </a:t>
            </a:r>
            <a:r>
              <a:rPr lang="en-US" sz="2400" i="1" dirty="0" smtClean="0"/>
              <a:t>Document</a:t>
            </a:r>
            <a:r>
              <a:rPr lang="en-US" sz="2400" dirty="0" smtClean="0"/>
              <a:t> object is a special Node that represents the entire XML document. </a:t>
            </a:r>
          </a:p>
          <a:p>
            <a:r>
              <a:rPr lang="en-US" sz="2400" dirty="0" smtClean="0"/>
              <a:t>Generally, when an XML document is loaded in memory, the corresponding Document object is created and returned. </a:t>
            </a:r>
          </a:p>
          <a:p>
            <a:r>
              <a:rPr lang="en-US" sz="2400" dirty="0" smtClean="0"/>
              <a:t>The Document children are the document root element and all the comments and processing instruction that precede and follow it. </a:t>
            </a:r>
          </a:p>
          <a:p>
            <a:r>
              <a:rPr lang="en-US" sz="2400" dirty="0" smtClean="0"/>
              <a:t>The attribute </a:t>
            </a:r>
            <a:r>
              <a:rPr lang="en-US" sz="2400" i="1" dirty="0" err="1" smtClean="0"/>
              <a:t>documentElement</a:t>
            </a:r>
            <a:r>
              <a:rPr lang="en-US" sz="2400" dirty="0" smtClean="0"/>
              <a:t> points directly to the root element of the XML document. </a:t>
            </a:r>
          </a:p>
          <a:p>
            <a:r>
              <a:rPr lang="en-US" sz="2400" dirty="0" smtClean="0"/>
              <a:t>All the nodes to be included in the document should be created by its </a:t>
            </a:r>
            <a:r>
              <a:rPr lang="en-US" sz="2400" i="1" dirty="0" err="1" smtClean="0"/>
              <a:t>CreateX</a:t>
            </a:r>
            <a:r>
              <a:rPr lang="en-US" sz="2400" dirty="0" smtClean="0"/>
              <a:t>() methods </a:t>
            </a:r>
            <a:endParaRPr lang="en-US" sz="2400" dirty="0"/>
          </a:p>
        </p:txBody>
      </p:sp>
    </p:spTree>
  </p:cSld>
  <p:clrMapOvr>
    <a:masterClrMapping/>
  </p:clrMapOvr>
  <p:transition>
    <p:strip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BE1F2B57-B6FD-4226-BE17-7AED7FF691A5}" type="slidenum">
              <a:rPr lang="it-IT"/>
              <a:pPr>
                <a:defRPr/>
              </a:pPr>
              <a:t>17</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18436" name="Rectangle 15"/>
          <p:cNvSpPr>
            <a:spLocks noGrp="1" noChangeArrowheads="1"/>
          </p:cNvSpPr>
          <p:nvPr>
            <p:ph type="title"/>
          </p:nvPr>
        </p:nvSpPr>
        <p:spPr/>
        <p:txBody>
          <a:bodyPr/>
          <a:lstStyle/>
          <a:p>
            <a:pPr eaLnBrk="1" hangingPunct="1"/>
            <a:r>
              <a:rPr lang="it-IT" dirty="0" smtClean="0"/>
              <a:t>The </a:t>
            </a:r>
            <a:r>
              <a:rPr lang="it-IT" dirty="0" err="1" smtClean="0"/>
              <a:t>Document</a:t>
            </a:r>
            <a:r>
              <a:rPr lang="it-IT" dirty="0" smtClean="0"/>
              <a:t> Interface </a:t>
            </a:r>
          </a:p>
        </p:txBody>
      </p:sp>
      <p:sp>
        <p:nvSpPr>
          <p:cNvPr id="18437" name="Rectangle 16"/>
          <p:cNvSpPr>
            <a:spLocks noGrp="1" noChangeArrowheads="1"/>
          </p:cNvSpPr>
          <p:nvPr>
            <p:ph type="body" idx="1"/>
          </p:nvPr>
        </p:nvSpPr>
        <p:spPr>
          <a:xfrm>
            <a:off x="4953001" y="1557338"/>
            <a:ext cx="4758664" cy="4953000"/>
          </a:xfrm>
        </p:spPr>
        <p:txBody>
          <a:bodyPr/>
          <a:lstStyle/>
          <a:p>
            <a:r>
              <a:rPr lang="en-US" sz="2400" i="1" dirty="0" smtClean="0"/>
              <a:t>Document</a:t>
            </a:r>
            <a:r>
              <a:rPr lang="en-US" sz="2400" dirty="0" smtClean="0"/>
              <a:t> inherits from Node all the traversal an manipulation functionalities. </a:t>
            </a:r>
          </a:p>
          <a:p>
            <a:r>
              <a:rPr lang="en-US" sz="2400" dirty="0" smtClean="0"/>
              <a:t>The </a:t>
            </a:r>
            <a:r>
              <a:rPr lang="en-US" sz="2400" i="1" dirty="0" err="1" smtClean="0"/>
              <a:t>getElementById</a:t>
            </a:r>
            <a:r>
              <a:rPr lang="en-US" sz="2400" dirty="0" smtClean="0"/>
              <a:t> method returns the only element present in the document that has the given value in its attribute of ID type. </a:t>
            </a:r>
          </a:p>
          <a:p>
            <a:r>
              <a:rPr lang="en-US" sz="2400" dirty="0" smtClean="0"/>
              <a:t>The </a:t>
            </a:r>
            <a:r>
              <a:rPr lang="en-US" sz="2400" i="1" dirty="0" err="1" smtClean="0"/>
              <a:t>getElementsByTagName</a:t>
            </a:r>
            <a:r>
              <a:rPr lang="en-US" sz="2400" dirty="0" smtClean="0"/>
              <a:t> method will be illustrated in the Element object. </a:t>
            </a:r>
            <a:endParaRPr lang="en-US" sz="2400" dirty="0"/>
          </a:p>
        </p:txBody>
      </p:sp>
      <p:sp>
        <p:nvSpPr>
          <p:cNvPr id="18438" name="Rectangle 17"/>
          <p:cNvSpPr>
            <a:spLocks noChangeArrowheads="1"/>
          </p:cNvSpPr>
          <p:nvPr/>
        </p:nvSpPr>
        <p:spPr bwMode="auto">
          <a:xfrm>
            <a:off x="350837" y="1557339"/>
            <a:ext cx="4602163" cy="3743325"/>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Document : Node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DocumentType doctype;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DOMImplementation implementation;</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Element documentElement;</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Element createElement(in DOMString tagName); DocumentFragment createDocumentFragment();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Text createTextNode(in DOMString data);</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Comment createComment(in DOMString data);</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CDATASection createCDATASection(in DOMString data);</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ProcessingInstruction createProcessingInstruction(in DOMString target, in DOMString data);</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 createAttribute(in DOMString name);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EntityReference createEntityReference(in DOMString name);</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NodeList getElementsByTagName(in DOMString tagname);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Element getElementById(in DOMString elementId); // L 2</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Tree>
  </p:cSld>
  <p:clrMapOvr>
    <a:masterClrMapping/>
  </p:clrMapOvr>
  <p:transition>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numero diapositiva 4"/>
          <p:cNvSpPr>
            <a:spLocks noGrp="1"/>
          </p:cNvSpPr>
          <p:nvPr>
            <p:ph type="sldNum" sz="quarter" idx="11"/>
          </p:nvPr>
        </p:nvSpPr>
        <p:spPr/>
        <p:txBody>
          <a:bodyPr/>
          <a:lstStyle/>
          <a:p>
            <a:pPr>
              <a:defRPr/>
            </a:pPr>
            <a:fld id="{511C7DBA-51E2-4278-AFA5-30C65ADA5826}" type="slidenum">
              <a:rPr lang="it-IT"/>
              <a:pPr>
                <a:defRPr/>
              </a:pPr>
              <a:t>18</a:t>
            </a:fld>
            <a:endParaRPr lang="it-IT"/>
          </a:p>
        </p:txBody>
      </p:sp>
      <p:sp>
        <p:nvSpPr>
          <p:cNvPr id="14" name="Segnaposto piè di pagina 5"/>
          <p:cNvSpPr>
            <a:spLocks noGrp="1"/>
          </p:cNvSpPr>
          <p:nvPr>
            <p:ph type="ftr" sz="quarter" idx="12"/>
          </p:nvPr>
        </p:nvSpPr>
        <p:spPr/>
        <p:txBody>
          <a:bodyPr/>
          <a:lstStyle/>
          <a:p>
            <a:pPr>
              <a:defRPr/>
            </a:pPr>
            <a:r>
              <a:rPr lang="it-IT"/>
              <a:t>DOM HTML</a:t>
            </a:r>
          </a:p>
        </p:txBody>
      </p:sp>
      <p:sp>
        <p:nvSpPr>
          <p:cNvPr id="19460" name="Rectangle 4"/>
          <p:cNvSpPr>
            <a:spLocks noGrp="1" noChangeArrowheads="1"/>
          </p:cNvSpPr>
          <p:nvPr>
            <p:ph type="title"/>
          </p:nvPr>
        </p:nvSpPr>
        <p:spPr/>
        <p:txBody>
          <a:bodyPr/>
          <a:lstStyle/>
          <a:p>
            <a:pPr eaLnBrk="1" hangingPunct="1"/>
            <a:r>
              <a:rPr lang="it-IT" dirty="0" err="1" smtClean="0"/>
              <a:t>Node</a:t>
            </a:r>
            <a:r>
              <a:rPr lang="it-IT" dirty="0" smtClean="0"/>
              <a:t> </a:t>
            </a:r>
            <a:r>
              <a:rPr lang="it-IT" dirty="0" err="1" smtClean="0"/>
              <a:t>objects</a:t>
            </a:r>
            <a:r>
              <a:rPr lang="it-IT" dirty="0" smtClean="0"/>
              <a:t>: Java </a:t>
            </a:r>
            <a:r>
              <a:rPr lang="it-IT" dirty="0" err="1" smtClean="0"/>
              <a:t>Examples</a:t>
            </a:r>
            <a:endParaRPr lang="it-IT" dirty="0" smtClean="0"/>
          </a:p>
        </p:txBody>
      </p:sp>
      <p:sp>
        <p:nvSpPr>
          <p:cNvPr id="19461" name="Rectangle 19"/>
          <p:cNvSpPr>
            <a:spLocks noGrp="1" noChangeArrowheads="1"/>
          </p:cNvSpPr>
          <p:nvPr>
            <p:ph type="body" idx="1"/>
          </p:nvPr>
        </p:nvSpPr>
        <p:spPr>
          <a:xfrm>
            <a:off x="4953001" y="1557338"/>
            <a:ext cx="4758664" cy="4895850"/>
          </a:xfrm>
        </p:spPr>
        <p:txBody>
          <a:bodyPr/>
          <a:lstStyle/>
          <a:p>
            <a:r>
              <a:rPr lang="en-US" sz="1400" dirty="0" smtClean="0"/>
              <a:t>The DOM interfaces are in the </a:t>
            </a:r>
            <a:r>
              <a:rPr lang="en-US" sz="1400" b="1" dirty="0" smtClean="0"/>
              <a:t>org.w3c.dom</a:t>
            </a:r>
            <a:r>
              <a:rPr lang="en-US" sz="1400" dirty="0" smtClean="0"/>
              <a:t> package </a:t>
            </a:r>
          </a:p>
          <a:p>
            <a:r>
              <a:rPr lang="en-US" sz="1400" dirty="0" smtClean="0"/>
              <a:t>(1) creates an element using </a:t>
            </a:r>
            <a:r>
              <a:rPr lang="en-US" sz="1400" i="1" dirty="0" err="1" smtClean="0"/>
              <a:t>createElement</a:t>
            </a:r>
            <a:r>
              <a:rPr lang="en-US" sz="1400" i="1" dirty="0" smtClean="0"/>
              <a:t> </a:t>
            </a:r>
            <a:r>
              <a:rPr lang="en-US" sz="1400" dirty="0" smtClean="0"/>
              <a:t>and passing the node name. </a:t>
            </a:r>
          </a:p>
          <a:p>
            <a:r>
              <a:rPr lang="en-US" sz="1400" dirty="0" smtClean="0"/>
              <a:t>(2) creates the document root by appending an element with </a:t>
            </a:r>
            <a:r>
              <a:rPr lang="en-US" sz="1400" i="1" dirty="0" err="1" smtClean="0"/>
              <a:t>appendChild</a:t>
            </a:r>
            <a:r>
              <a:rPr lang="en-US" sz="1400" dirty="0" smtClean="0"/>
              <a:t> directly to the </a:t>
            </a:r>
            <a:r>
              <a:rPr lang="en-US" sz="1400" i="1" dirty="0" smtClean="0"/>
              <a:t>Document.</a:t>
            </a:r>
            <a:r>
              <a:rPr lang="en-US" sz="1400" dirty="0" smtClean="0"/>
              <a:t> </a:t>
            </a:r>
          </a:p>
          <a:p>
            <a:r>
              <a:rPr lang="en-US" sz="1400" dirty="0" smtClean="0"/>
              <a:t>(3) puts a set of child nodes in the root. </a:t>
            </a:r>
          </a:p>
          <a:p>
            <a:r>
              <a:rPr lang="en-US" sz="1400" dirty="0" smtClean="0"/>
              <a:t>(4) gets the first sibling of the first child of the root (i.e., the second child of the root). </a:t>
            </a:r>
          </a:p>
          <a:p>
            <a:r>
              <a:rPr lang="en-US" sz="1400" dirty="0" smtClean="0"/>
              <a:t>(5) creates a comment with </a:t>
            </a:r>
            <a:r>
              <a:rPr lang="en-US" sz="1400" i="1" dirty="0" err="1" smtClean="0"/>
              <a:t>createComment</a:t>
            </a:r>
            <a:r>
              <a:rPr lang="en-US" sz="1400" dirty="0" smtClean="0"/>
              <a:t> and inserts it before the node retrieved in the previous step. </a:t>
            </a:r>
          </a:p>
          <a:p>
            <a:r>
              <a:rPr lang="en-US" sz="1400" dirty="0" smtClean="0"/>
              <a:t>(6) creates a text fragment and appends it to the contents of the element retrieved in step 4. </a:t>
            </a:r>
          </a:p>
          <a:p>
            <a:r>
              <a:rPr lang="en-US" sz="1400" dirty="0" smtClean="0"/>
              <a:t>(7) sets directly the text content of the node (removing all of its contents - only available in DOM Level 3). </a:t>
            </a:r>
          </a:p>
          <a:p>
            <a:r>
              <a:rPr lang="en-US" sz="1400" dirty="0" smtClean="0"/>
              <a:t>(8) creates a PI </a:t>
            </a:r>
            <a:r>
              <a:rPr lang="en-US" sz="1400" dirty="0" err="1" smtClean="0"/>
              <a:t>twith</a:t>
            </a:r>
            <a:r>
              <a:rPr lang="en-US" sz="1400" dirty="0" smtClean="0"/>
              <a:t> </a:t>
            </a:r>
            <a:r>
              <a:rPr lang="en-US" sz="1400" dirty="0" err="1" smtClean="0"/>
              <a:t>arget</a:t>
            </a:r>
            <a:r>
              <a:rPr lang="en-US" sz="1400" dirty="0" smtClean="0"/>
              <a:t> "</a:t>
            </a:r>
            <a:r>
              <a:rPr lang="en-US" sz="1400" dirty="0" err="1" smtClean="0"/>
              <a:t>php</a:t>
            </a:r>
            <a:r>
              <a:rPr lang="en-US" sz="1400" dirty="0" smtClean="0"/>
              <a:t>" and content "echo('</a:t>
            </a:r>
            <a:r>
              <a:rPr lang="en-US" sz="1400" dirty="0" err="1" smtClean="0"/>
              <a:t>foo</a:t>
            </a:r>
            <a:r>
              <a:rPr lang="en-US" sz="1400" dirty="0" smtClean="0"/>
              <a:t>');" and appends it to the document root. </a:t>
            </a:r>
          </a:p>
        </p:txBody>
      </p:sp>
      <p:sp>
        <p:nvSpPr>
          <p:cNvPr id="19462" name="Rectangle 6"/>
          <p:cNvSpPr>
            <a:spLocks noChangeArrowheads="1"/>
          </p:cNvSpPr>
          <p:nvPr/>
        </p:nvSpPr>
        <p:spPr bwMode="auto">
          <a:xfrm>
            <a:off x="350838" y="1557338"/>
            <a:ext cx="4524772" cy="4895850"/>
          </a:xfrm>
          <a:prstGeom prst="rect">
            <a:avLst/>
          </a:prstGeom>
          <a:solidFill>
            <a:srgbClr val="EBFFFF"/>
          </a:solidFill>
          <a:ln w="12700">
            <a:solidFill>
              <a:schemeClr val="tx1"/>
            </a:solidFill>
            <a:miter lim="800000"/>
            <a:headEnd/>
            <a:tailEnd/>
          </a:ln>
        </p:spPr>
        <p:txBody>
          <a:bodyPr lIns="35941" tIns="35941" rIns="35941" bIns="35941" anchor="ctr"/>
          <a:lstStyle/>
          <a:p>
            <a:pPr eaLnBrk="0" hangingPunct="0">
              <a:tabLst>
                <a:tab pos="190500" algn="l"/>
                <a:tab pos="381000" algn="l"/>
                <a:tab pos="571500" algn="l"/>
                <a:tab pos="762000" algn="l"/>
                <a:tab pos="952500" algn="l"/>
                <a:tab pos="1143000" algn="l"/>
              </a:tabLst>
            </a:pPr>
            <a:r>
              <a:rPr lang="en-US" sz="1400" dirty="0"/>
              <a:t>function domtest1() {</a:t>
            </a:r>
          </a:p>
          <a:p>
            <a:pPr eaLnBrk="0" hangingPunct="0">
              <a:tabLst>
                <a:tab pos="190500" algn="l"/>
                <a:tab pos="381000" algn="l"/>
                <a:tab pos="571500" algn="l"/>
                <a:tab pos="762000" algn="l"/>
                <a:tab pos="952500" algn="l"/>
                <a:tab pos="1143000" algn="l"/>
              </a:tabLst>
            </a:pPr>
            <a:r>
              <a:rPr lang="en-US" sz="1400" dirty="0"/>
              <a:t>	</a:t>
            </a:r>
            <a:r>
              <a:rPr lang="en-US" sz="1400" dirty="0" err="1"/>
              <a:t>var</a:t>
            </a:r>
            <a:r>
              <a:rPr lang="en-US" sz="1400" dirty="0"/>
              <a:t> </a:t>
            </a:r>
            <a:r>
              <a:rPr lang="en-US" sz="1400" dirty="0" err="1"/>
              <a:t>e,r</a:t>
            </a:r>
            <a:r>
              <a:rPr lang="en-US" sz="1400" dirty="0"/>
              <a:t>; </a:t>
            </a:r>
          </a:p>
          <a:p>
            <a:pPr eaLnBrk="0" hangingPunct="0">
              <a:tabLst>
                <a:tab pos="190500" algn="l"/>
                <a:tab pos="381000" algn="l"/>
                <a:tab pos="571500" algn="l"/>
                <a:tab pos="762000" algn="l"/>
                <a:tab pos="952500" algn="l"/>
                <a:tab pos="1143000" algn="l"/>
              </a:tabLst>
            </a:pPr>
            <a:r>
              <a:rPr lang="en-US" sz="1400" dirty="0"/>
              <a:t>	r = </a:t>
            </a:r>
            <a:r>
              <a:rPr lang="en-US" sz="1400" dirty="0" err="1"/>
              <a:t>document.createElement</a:t>
            </a:r>
            <a:r>
              <a:rPr lang="en-US" sz="1400" dirty="0" smtClean="0"/>
              <a:t>(“Root");</a:t>
            </a: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smtClean="0"/>
              <a:t>document.appendChild</a:t>
            </a:r>
            <a:r>
              <a:rPr lang="en-US" sz="1400" dirty="0" smtClean="0"/>
              <a:t>(r);</a:t>
            </a:r>
            <a:endParaRPr lang="en-US" sz="1400" dirty="0"/>
          </a:p>
          <a:p>
            <a:pPr eaLnBrk="0" hangingPunct="0">
              <a:tabLst>
                <a:tab pos="190500" algn="l"/>
                <a:tab pos="381000" algn="l"/>
                <a:tab pos="571500" algn="l"/>
                <a:tab pos="762000" algn="l"/>
                <a:tab pos="952500" algn="l"/>
                <a:tab pos="1143000" algn="l"/>
              </a:tabLst>
            </a:pPr>
            <a:r>
              <a:rPr lang="en-US" sz="1400" dirty="0"/>
              <a:t> </a:t>
            </a:r>
          </a:p>
          <a:p>
            <a:pPr eaLnBrk="0" hangingPunct="0">
              <a:tabLst>
                <a:tab pos="190500" algn="l"/>
                <a:tab pos="381000" algn="l"/>
                <a:tab pos="571500" algn="l"/>
                <a:tab pos="762000" algn="l"/>
                <a:tab pos="952500" algn="l"/>
                <a:tab pos="1143000" algn="l"/>
              </a:tabLst>
            </a:pPr>
            <a:r>
              <a:rPr lang="en-US" sz="1400" dirty="0"/>
              <a:t>	for(</a:t>
            </a:r>
            <a:r>
              <a:rPr lang="en-US" sz="1400" dirty="0" err="1"/>
              <a:t>i</a:t>
            </a:r>
            <a:r>
              <a:rPr lang="en-US" sz="1400" dirty="0"/>
              <a:t>=1; </a:t>
            </a:r>
            <a:r>
              <a:rPr lang="en-US" sz="1400" dirty="0" err="1"/>
              <a:t>i</a:t>
            </a:r>
            <a:r>
              <a:rPr lang="en-US" sz="1400" dirty="0"/>
              <a:t>&lt;10; </a:t>
            </a:r>
            <a:r>
              <a:rPr lang="en-US" sz="1400" dirty="0" err="1"/>
              <a:t>i</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smtClean="0"/>
              <a:t>r.appendChild</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document.createElement</a:t>
            </a:r>
            <a:r>
              <a:rPr lang="en-US" sz="1400" dirty="0"/>
              <a:t>("</a:t>
            </a:r>
            <a:r>
              <a:rPr lang="en-US" sz="1400" dirty="0" smtClean="0"/>
              <a:t>node" </a:t>
            </a:r>
            <a:r>
              <a:rPr lang="en-US" sz="1400" dirty="0"/>
              <a:t>+ </a:t>
            </a:r>
            <a:r>
              <a:rPr lang="en-US" sz="1400" dirty="0" err="1"/>
              <a:t>i</a:t>
            </a:r>
            <a:r>
              <a:rPr lang="en-US" sz="1400" dirty="0"/>
              <a:t>));</a:t>
            </a:r>
          </a:p>
          <a:p>
            <a:pPr eaLnBrk="0" hangingPunct="0">
              <a:tabLst>
                <a:tab pos="190500" algn="l"/>
                <a:tab pos="381000" algn="l"/>
                <a:tab pos="571500" algn="l"/>
                <a:tab pos="762000" algn="l"/>
                <a:tab pos="952500" algn="l"/>
                <a:tab pos="1143000" algn="l"/>
              </a:tabLst>
            </a:pPr>
            <a:endParaRPr lang="en-US" sz="1400" dirty="0"/>
          </a:p>
          <a:p>
            <a:pPr eaLnBrk="0" hangingPunct="0">
              <a:tabLst>
                <a:tab pos="190500" algn="l"/>
                <a:tab pos="381000" algn="l"/>
                <a:tab pos="571500" algn="l"/>
                <a:tab pos="762000" algn="l"/>
                <a:tab pos="952500" algn="l"/>
                <a:tab pos="1143000" algn="l"/>
              </a:tabLst>
            </a:pPr>
            <a:r>
              <a:rPr lang="en-US" sz="1400" dirty="0"/>
              <a:t>	e = </a:t>
            </a:r>
            <a:r>
              <a:rPr lang="en-US" sz="1400" dirty="0" err="1" smtClean="0"/>
              <a:t>r.firstChild.nextSibling</a:t>
            </a:r>
            <a:r>
              <a:rPr lang="en-US" sz="1400" dirty="0"/>
              <a:t>;</a:t>
            </a:r>
          </a:p>
          <a:p>
            <a:pPr eaLnBrk="0" hangingPunct="0">
              <a:tabLst>
                <a:tab pos="190500" algn="l"/>
                <a:tab pos="381000" algn="l"/>
                <a:tab pos="571500" algn="l"/>
                <a:tab pos="762000" algn="l"/>
                <a:tab pos="952500" algn="l"/>
                <a:tab pos="1143000" algn="l"/>
              </a:tabLst>
            </a:pP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smtClean="0"/>
              <a:t>r.insertBefore</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document.createComment</a:t>
            </a:r>
            <a:r>
              <a:rPr lang="en-US" sz="1400" dirty="0"/>
              <a:t>(“</a:t>
            </a:r>
            <a:r>
              <a:rPr lang="en-US" sz="1400" dirty="0" smtClean="0"/>
              <a:t>Node </a:t>
            </a:r>
            <a:r>
              <a:rPr lang="en-US" sz="1400" dirty="0"/>
              <a:t>2"),e);</a:t>
            </a:r>
          </a:p>
          <a:p>
            <a:pPr eaLnBrk="0" hangingPunct="0">
              <a:tabLst>
                <a:tab pos="190500" algn="l"/>
                <a:tab pos="381000" algn="l"/>
                <a:tab pos="571500" algn="l"/>
                <a:tab pos="762000" algn="l"/>
                <a:tab pos="952500" algn="l"/>
                <a:tab pos="1143000" algn="l"/>
              </a:tabLst>
            </a:pP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a:t>e.appendChild</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document.createTextNode</a:t>
            </a:r>
            <a:r>
              <a:rPr lang="en-US" sz="1400" dirty="0"/>
              <a:t> </a:t>
            </a:r>
            <a:r>
              <a:rPr lang="en-US" sz="1400" dirty="0" smtClean="0"/>
              <a:t>(“Two"));</a:t>
            </a: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a:t>e.textContent</a:t>
            </a:r>
            <a:r>
              <a:rPr lang="en-US" sz="1400" dirty="0"/>
              <a:t> = </a:t>
            </a:r>
            <a:r>
              <a:rPr lang="en-US" sz="1400" dirty="0" smtClean="0"/>
              <a:t>“Two- </a:t>
            </a:r>
            <a:r>
              <a:rPr lang="en-US" sz="1400" dirty="0" err="1"/>
              <a:t>bis</a:t>
            </a:r>
            <a:r>
              <a:rPr lang="en-US" sz="1400" dirty="0"/>
              <a:t>";</a:t>
            </a:r>
          </a:p>
          <a:p>
            <a:pPr eaLnBrk="0" hangingPunct="0">
              <a:tabLst>
                <a:tab pos="190500" algn="l"/>
                <a:tab pos="381000" algn="l"/>
                <a:tab pos="571500" algn="l"/>
                <a:tab pos="762000" algn="l"/>
                <a:tab pos="952500" algn="l"/>
                <a:tab pos="1143000" algn="l"/>
              </a:tabLst>
            </a:pP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smtClean="0"/>
              <a:t>r.appendChild</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document.createProcessingInstruction</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php</a:t>
            </a:r>
            <a:r>
              <a:rPr lang="en-US" sz="1400" dirty="0"/>
              <a:t>", "</a:t>
            </a:r>
            <a:r>
              <a:rPr lang="en-US" sz="1400" dirty="0" smtClean="0"/>
              <a:t>echo(</a:t>
            </a:r>
            <a:r>
              <a:rPr lang="en-US" sz="1400" dirty="0" err="1" smtClean="0"/>
              <a:t>foo</a:t>
            </a:r>
            <a:r>
              <a:rPr lang="en-US" sz="1400" dirty="0" smtClean="0"/>
              <a:t>');"));</a:t>
            </a:r>
            <a:endParaRPr lang="en-US" sz="1400" dirty="0"/>
          </a:p>
          <a:p>
            <a:pPr eaLnBrk="0" hangingPunct="0">
              <a:tabLst>
                <a:tab pos="190500" algn="l"/>
                <a:tab pos="381000" algn="l"/>
                <a:tab pos="571500" algn="l"/>
                <a:tab pos="762000" algn="l"/>
                <a:tab pos="952500" algn="l"/>
                <a:tab pos="1143000" algn="l"/>
              </a:tabLst>
            </a:pPr>
            <a:r>
              <a:rPr lang="en-US" sz="1400" dirty="0"/>
              <a:t>}</a:t>
            </a:r>
          </a:p>
        </p:txBody>
      </p:sp>
      <p:sp>
        <p:nvSpPr>
          <p:cNvPr id="19463" name="Oval 8"/>
          <p:cNvSpPr>
            <a:spLocks noChangeArrowheads="1"/>
          </p:cNvSpPr>
          <p:nvPr/>
        </p:nvSpPr>
        <p:spPr bwMode="auto">
          <a:xfrm>
            <a:off x="350837" y="2133600"/>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1</a:t>
            </a:r>
          </a:p>
        </p:txBody>
      </p:sp>
      <p:sp>
        <p:nvSpPr>
          <p:cNvPr id="19464" name="Oval 9"/>
          <p:cNvSpPr>
            <a:spLocks noChangeArrowheads="1"/>
          </p:cNvSpPr>
          <p:nvPr/>
        </p:nvSpPr>
        <p:spPr bwMode="auto">
          <a:xfrm>
            <a:off x="350837" y="2349500"/>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2</a:t>
            </a:r>
          </a:p>
        </p:txBody>
      </p:sp>
      <p:sp>
        <p:nvSpPr>
          <p:cNvPr id="19465" name="Oval 10"/>
          <p:cNvSpPr>
            <a:spLocks noChangeArrowheads="1"/>
          </p:cNvSpPr>
          <p:nvPr/>
        </p:nvSpPr>
        <p:spPr bwMode="auto">
          <a:xfrm>
            <a:off x="350837" y="3068638"/>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3</a:t>
            </a:r>
          </a:p>
        </p:txBody>
      </p:sp>
      <p:sp>
        <p:nvSpPr>
          <p:cNvPr id="19466" name="Oval 11"/>
          <p:cNvSpPr>
            <a:spLocks noChangeArrowheads="1"/>
          </p:cNvSpPr>
          <p:nvPr/>
        </p:nvSpPr>
        <p:spPr bwMode="auto">
          <a:xfrm>
            <a:off x="350837" y="3573463"/>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4</a:t>
            </a:r>
          </a:p>
        </p:txBody>
      </p:sp>
      <p:sp>
        <p:nvSpPr>
          <p:cNvPr id="19467" name="Oval 12"/>
          <p:cNvSpPr>
            <a:spLocks noChangeArrowheads="1"/>
          </p:cNvSpPr>
          <p:nvPr/>
        </p:nvSpPr>
        <p:spPr bwMode="auto">
          <a:xfrm>
            <a:off x="350837" y="4221163"/>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5</a:t>
            </a:r>
          </a:p>
        </p:txBody>
      </p:sp>
      <p:sp>
        <p:nvSpPr>
          <p:cNvPr id="19468" name="Oval 13"/>
          <p:cNvSpPr>
            <a:spLocks noChangeArrowheads="1"/>
          </p:cNvSpPr>
          <p:nvPr/>
        </p:nvSpPr>
        <p:spPr bwMode="auto">
          <a:xfrm>
            <a:off x="350837" y="4868863"/>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6</a:t>
            </a:r>
          </a:p>
        </p:txBody>
      </p:sp>
      <p:sp>
        <p:nvSpPr>
          <p:cNvPr id="19469" name="Oval 14"/>
          <p:cNvSpPr>
            <a:spLocks noChangeArrowheads="1"/>
          </p:cNvSpPr>
          <p:nvPr/>
        </p:nvSpPr>
        <p:spPr bwMode="auto">
          <a:xfrm>
            <a:off x="350837" y="5157788"/>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7</a:t>
            </a:r>
          </a:p>
        </p:txBody>
      </p:sp>
      <p:sp>
        <p:nvSpPr>
          <p:cNvPr id="19470" name="Oval 18"/>
          <p:cNvSpPr>
            <a:spLocks noChangeArrowheads="1"/>
          </p:cNvSpPr>
          <p:nvPr/>
        </p:nvSpPr>
        <p:spPr bwMode="auto">
          <a:xfrm>
            <a:off x="350837" y="5734050"/>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8</a:t>
            </a:r>
          </a:p>
        </p:txBody>
      </p:sp>
    </p:spTree>
  </p:cSld>
  <p:clrMapOvr>
    <a:masterClrMapping/>
  </p:clrMapOvr>
  <p:transition>
    <p:strip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3"/>
          <p:cNvSpPr>
            <a:spLocks noGrp="1"/>
          </p:cNvSpPr>
          <p:nvPr>
            <p:ph type="sldNum" sz="quarter" idx="11"/>
          </p:nvPr>
        </p:nvSpPr>
        <p:spPr/>
        <p:txBody>
          <a:bodyPr/>
          <a:lstStyle/>
          <a:p>
            <a:pPr>
              <a:defRPr/>
            </a:pPr>
            <a:fld id="{59D2567A-4973-47D3-945C-41959285DDF9}" type="slidenum">
              <a:rPr lang="it-IT"/>
              <a:pPr>
                <a:defRPr/>
              </a:pPr>
              <a:t>19</a:t>
            </a:fld>
            <a:endParaRPr lang="it-IT"/>
          </a:p>
        </p:txBody>
      </p:sp>
      <p:sp>
        <p:nvSpPr>
          <p:cNvPr id="10" name="Segnaposto piè di pagina 4"/>
          <p:cNvSpPr>
            <a:spLocks noGrp="1"/>
          </p:cNvSpPr>
          <p:nvPr>
            <p:ph type="ftr" sz="quarter" idx="12"/>
          </p:nvPr>
        </p:nvSpPr>
        <p:spPr/>
        <p:txBody>
          <a:bodyPr/>
          <a:lstStyle/>
          <a:p>
            <a:pPr>
              <a:defRPr/>
            </a:pPr>
            <a:r>
              <a:rPr lang="it-IT"/>
              <a:t>DOM HTML</a:t>
            </a:r>
          </a:p>
        </p:txBody>
      </p:sp>
      <p:sp>
        <p:nvSpPr>
          <p:cNvPr id="20484" name="Rectangle 2"/>
          <p:cNvSpPr>
            <a:spLocks noGrp="1" noChangeArrowheads="1"/>
          </p:cNvSpPr>
          <p:nvPr>
            <p:ph type="title"/>
          </p:nvPr>
        </p:nvSpPr>
        <p:spPr/>
        <p:txBody>
          <a:bodyPr/>
          <a:lstStyle/>
          <a:p>
            <a:pPr eaLnBrk="1" hangingPunct="1"/>
            <a:r>
              <a:rPr lang="it-IT" dirty="0" err="1" smtClean="0"/>
              <a:t>Node</a:t>
            </a:r>
            <a:r>
              <a:rPr lang="it-IT" dirty="0" smtClean="0"/>
              <a:t> </a:t>
            </a:r>
            <a:r>
              <a:rPr lang="it-IT" dirty="0" err="1" smtClean="0"/>
              <a:t>objects</a:t>
            </a:r>
            <a:r>
              <a:rPr lang="it-IT" dirty="0" smtClean="0"/>
              <a:t>: Java </a:t>
            </a:r>
            <a:r>
              <a:rPr lang="it-IT" dirty="0" err="1" smtClean="0"/>
              <a:t>Examples</a:t>
            </a:r>
            <a:endParaRPr lang="it-IT" dirty="0" smtClean="0"/>
          </a:p>
        </p:txBody>
      </p:sp>
      <p:sp>
        <p:nvSpPr>
          <p:cNvPr id="20485" name="Rectangle 13"/>
          <p:cNvSpPr>
            <a:spLocks noChangeArrowheads="1"/>
          </p:cNvSpPr>
          <p:nvPr/>
        </p:nvSpPr>
        <p:spPr bwMode="auto">
          <a:xfrm>
            <a:off x="5109502" y="1557338"/>
            <a:ext cx="4524771" cy="4895850"/>
          </a:xfrm>
          <a:prstGeom prst="rect">
            <a:avLst/>
          </a:prstGeom>
          <a:solidFill>
            <a:srgbClr val="EBFFFF"/>
          </a:solidFill>
          <a:ln w="12700">
            <a:solidFill>
              <a:schemeClr val="tx1"/>
            </a:solidFill>
            <a:miter lim="800000"/>
            <a:headEnd/>
            <a:tailEnd/>
          </a:ln>
        </p:spPr>
        <p:txBody>
          <a:bodyPr lIns="35941" tIns="35941" rIns="35941" bIns="35941" anchor="ctr"/>
          <a:lstStyle/>
          <a:p>
            <a:pPr eaLnBrk="0" hangingPunct="0">
              <a:tabLst>
                <a:tab pos="190500" algn="l"/>
                <a:tab pos="381000" algn="l"/>
                <a:tab pos="571500" algn="l"/>
                <a:tab pos="762000" algn="l"/>
                <a:tab pos="952500" algn="l"/>
                <a:tab pos="1143000" algn="l"/>
              </a:tabLst>
            </a:pPr>
            <a:r>
              <a:rPr lang="en-US" sz="1400" dirty="0" smtClean="0">
                <a:solidFill>
                  <a:srgbClr val="000000"/>
                </a:solidFill>
              </a:rPr>
              <a:t>&lt;Root&gt;</a:t>
            </a:r>
            <a:endParaRPr lang="en-US" sz="1400" dirty="0">
              <a:solidFill>
                <a:srgbClr val="000000"/>
              </a:solidFill>
            </a:endParaRPr>
          </a:p>
          <a:p>
            <a:pPr eaLnBrk="0" hangingPunct="0">
              <a:tabLst>
                <a:tab pos="190500" algn="l"/>
                <a:tab pos="381000" algn="l"/>
                <a:tab pos="571500" algn="l"/>
                <a:tab pos="762000" algn="l"/>
                <a:tab pos="952500" algn="l"/>
                <a:tab pos="1143000" algn="l"/>
              </a:tabLst>
            </a:pPr>
            <a:r>
              <a:rPr lang="en-US" sz="1400" dirty="0">
                <a:solidFill>
                  <a:srgbClr val="000000"/>
                </a:solidFill>
              </a:rPr>
              <a:t> &lt;</a:t>
            </a:r>
            <a:r>
              <a:rPr lang="en-US" sz="1400" dirty="0" smtClean="0">
                <a:solidFill>
                  <a:srgbClr val="000000"/>
                </a:solidFill>
              </a:rPr>
              <a:t>node1</a:t>
            </a:r>
            <a:r>
              <a:rPr lang="en-US" sz="1400" dirty="0">
                <a:solidFill>
                  <a:srgbClr val="000000"/>
                </a:solidFill>
              </a:rPr>
              <a:t>/&gt;</a:t>
            </a:r>
          </a:p>
          <a:p>
            <a:pPr eaLnBrk="0" hangingPunct="0">
              <a:tabLst>
                <a:tab pos="190500" algn="l"/>
                <a:tab pos="381000" algn="l"/>
                <a:tab pos="571500" algn="l"/>
                <a:tab pos="762000" algn="l"/>
                <a:tab pos="952500" algn="l"/>
                <a:tab pos="1143000" algn="l"/>
              </a:tabLst>
            </a:pPr>
            <a:r>
              <a:rPr lang="en-US" sz="1400" dirty="0">
                <a:solidFill>
                  <a:srgbClr val="000000"/>
                </a:solidFill>
              </a:rPr>
              <a:t> &lt;!--</a:t>
            </a:r>
            <a:r>
              <a:rPr lang="en-US" sz="1400" dirty="0" smtClean="0">
                <a:solidFill>
                  <a:srgbClr val="000000"/>
                </a:solidFill>
              </a:rPr>
              <a:t>Node </a:t>
            </a:r>
            <a:r>
              <a:rPr lang="en-US" sz="1400" dirty="0">
                <a:solidFill>
                  <a:srgbClr val="000000"/>
                </a:solidFill>
              </a:rPr>
              <a:t>2--&gt;</a:t>
            </a:r>
          </a:p>
          <a:p>
            <a:pPr eaLnBrk="0" hangingPunct="0">
              <a:tabLst>
                <a:tab pos="190500" algn="l"/>
                <a:tab pos="381000" algn="l"/>
                <a:tab pos="571500" algn="l"/>
                <a:tab pos="762000" algn="l"/>
                <a:tab pos="952500" algn="l"/>
                <a:tab pos="1143000" algn="l"/>
              </a:tabLst>
            </a:pPr>
            <a:r>
              <a:rPr lang="en-US" sz="1400" dirty="0">
                <a:solidFill>
                  <a:srgbClr val="000000"/>
                </a:solidFill>
              </a:rPr>
              <a:t> </a:t>
            </a:r>
            <a:r>
              <a:rPr lang="en-US" sz="1400" dirty="0"/>
              <a:t>&lt;</a:t>
            </a:r>
            <a:r>
              <a:rPr lang="en-US" sz="1400" dirty="0" smtClean="0"/>
              <a:t>node2&gt;Two</a:t>
            </a:r>
            <a:r>
              <a:rPr lang="en-US" sz="1400" dirty="0" smtClean="0">
                <a:solidFill>
                  <a:srgbClr val="000000"/>
                </a:solidFill>
              </a:rPr>
              <a:t>&lt;/node2</a:t>
            </a:r>
            <a:r>
              <a:rPr lang="en-US" sz="1400" dirty="0">
                <a:solidFill>
                  <a:srgbClr val="000000"/>
                </a:solidFill>
              </a:rPr>
              <a:t>&gt;</a:t>
            </a:r>
          </a:p>
          <a:p>
            <a:pPr eaLnBrk="0" hangingPunct="0">
              <a:tabLst>
                <a:tab pos="190500" algn="l"/>
                <a:tab pos="381000" algn="l"/>
                <a:tab pos="571500" algn="l"/>
                <a:tab pos="762000" algn="l"/>
                <a:tab pos="952500" algn="l"/>
                <a:tab pos="1143000" algn="l"/>
              </a:tabLst>
            </a:pPr>
            <a:r>
              <a:rPr lang="en-US" sz="1400" dirty="0">
                <a:solidFill>
                  <a:srgbClr val="000000"/>
                </a:solidFill>
              </a:rPr>
              <a:t> &lt;</a:t>
            </a:r>
            <a:r>
              <a:rPr lang="en-US" sz="1400" dirty="0" smtClean="0">
                <a:solidFill>
                  <a:srgbClr val="000000"/>
                </a:solidFill>
              </a:rPr>
              <a:t>node3</a:t>
            </a:r>
            <a:r>
              <a:rPr lang="en-US" sz="1400" dirty="0">
                <a:solidFill>
                  <a:srgbClr val="000000"/>
                </a:solidFill>
              </a:rPr>
              <a:t>/&gt;</a:t>
            </a:r>
          </a:p>
          <a:p>
            <a:pPr eaLnBrk="0" hangingPunct="0">
              <a:tabLst>
                <a:tab pos="190500" algn="l"/>
                <a:tab pos="381000" algn="l"/>
                <a:tab pos="571500" algn="l"/>
                <a:tab pos="762000" algn="l"/>
                <a:tab pos="952500" algn="l"/>
                <a:tab pos="1143000" algn="l"/>
              </a:tabLst>
            </a:pPr>
            <a:r>
              <a:rPr lang="en-US" sz="1400" dirty="0">
                <a:solidFill>
                  <a:srgbClr val="000000"/>
                </a:solidFill>
              </a:rPr>
              <a:t> &lt;</a:t>
            </a:r>
            <a:r>
              <a:rPr lang="en-US" sz="1400" dirty="0" smtClean="0">
                <a:solidFill>
                  <a:srgbClr val="000000"/>
                </a:solidFill>
              </a:rPr>
              <a:t>node4</a:t>
            </a:r>
            <a:r>
              <a:rPr lang="en-US" sz="1400" dirty="0">
                <a:solidFill>
                  <a:srgbClr val="000000"/>
                </a:solidFill>
              </a:rPr>
              <a:t>/&gt;</a:t>
            </a:r>
          </a:p>
          <a:p>
            <a:pPr eaLnBrk="0" hangingPunct="0">
              <a:tabLst>
                <a:tab pos="190500" algn="l"/>
                <a:tab pos="381000" algn="l"/>
                <a:tab pos="571500" algn="l"/>
                <a:tab pos="762000" algn="l"/>
                <a:tab pos="952500" algn="l"/>
                <a:tab pos="1143000" algn="l"/>
              </a:tabLst>
            </a:pPr>
            <a:r>
              <a:rPr lang="en-US" sz="1400" dirty="0">
                <a:solidFill>
                  <a:srgbClr val="000000"/>
                </a:solidFill>
              </a:rPr>
              <a:t> &lt;</a:t>
            </a:r>
            <a:r>
              <a:rPr lang="en-US" sz="1400" dirty="0" smtClean="0">
                <a:solidFill>
                  <a:srgbClr val="000000"/>
                </a:solidFill>
              </a:rPr>
              <a:t>node5</a:t>
            </a:r>
            <a:r>
              <a:rPr lang="en-US" sz="1400" dirty="0">
                <a:solidFill>
                  <a:srgbClr val="000000"/>
                </a:solidFill>
              </a:rPr>
              <a:t>/&gt;</a:t>
            </a:r>
          </a:p>
          <a:p>
            <a:pPr eaLnBrk="0" hangingPunct="0">
              <a:tabLst>
                <a:tab pos="190500" algn="l"/>
                <a:tab pos="381000" algn="l"/>
                <a:tab pos="571500" algn="l"/>
                <a:tab pos="762000" algn="l"/>
                <a:tab pos="952500" algn="l"/>
                <a:tab pos="1143000" algn="l"/>
              </a:tabLst>
            </a:pPr>
            <a:r>
              <a:rPr lang="en-US" sz="1400" dirty="0">
                <a:solidFill>
                  <a:srgbClr val="000000"/>
                </a:solidFill>
              </a:rPr>
              <a:t> &lt;</a:t>
            </a:r>
            <a:r>
              <a:rPr lang="en-US" sz="1400" dirty="0" smtClean="0">
                <a:solidFill>
                  <a:srgbClr val="000000"/>
                </a:solidFill>
              </a:rPr>
              <a:t>node6</a:t>
            </a:r>
            <a:r>
              <a:rPr lang="en-US" sz="1400" dirty="0">
                <a:solidFill>
                  <a:srgbClr val="000000"/>
                </a:solidFill>
              </a:rPr>
              <a:t>/&gt;</a:t>
            </a:r>
          </a:p>
          <a:p>
            <a:pPr eaLnBrk="0" hangingPunct="0">
              <a:tabLst>
                <a:tab pos="190500" algn="l"/>
                <a:tab pos="381000" algn="l"/>
                <a:tab pos="571500" algn="l"/>
                <a:tab pos="762000" algn="l"/>
                <a:tab pos="952500" algn="l"/>
                <a:tab pos="1143000" algn="l"/>
              </a:tabLst>
            </a:pPr>
            <a:r>
              <a:rPr lang="en-US" sz="1400" dirty="0">
                <a:solidFill>
                  <a:srgbClr val="000000"/>
                </a:solidFill>
              </a:rPr>
              <a:t> &lt;</a:t>
            </a:r>
            <a:r>
              <a:rPr lang="en-US" sz="1400" dirty="0" smtClean="0">
                <a:solidFill>
                  <a:srgbClr val="000000"/>
                </a:solidFill>
              </a:rPr>
              <a:t>node7</a:t>
            </a:r>
            <a:r>
              <a:rPr lang="en-US" sz="1400" dirty="0">
                <a:solidFill>
                  <a:srgbClr val="000000"/>
                </a:solidFill>
              </a:rPr>
              <a:t>/&gt;</a:t>
            </a:r>
          </a:p>
          <a:p>
            <a:pPr eaLnBrk="0" hangingPunct="0">
              <a:tabLst>
                <a:tab pos="190500" algn="l"/>
                <a:tab pos="381000" algn="l"/>
                <a:tab pos="571500" algn="l"/>
                <a:tab pos="762000" algn="l"/>
                <a:tab pos="952500" algn="l"/>
                <a:tab pos="1143000" algn="l"/>
              </a:tabLst>
            </a:pPr>
            <a:r>
              <a:rPr lang="en-US" sz="1400" dirty="0">
                <a:solidFill>
                  <a:srgbClr val="000000"/>
                </a:solidFill>
              </a:rPr>
              <a:t> &lt;</a:t>
            </a:r>
            <a:r>
              <a:rPr lang="en-US" sz="1400" dirty="0" smtClean="0">
                <a:solidFill>
                  <a:srgbClr val="000000"/>
                </a:solidFill>
              </a:rPr>
              <a:t>node8</a:t>
            </a:r>
            <a:r>
              <a:rPr lang="en-US" sz="1400" dirty="0">
                <a:solidFill>
                  <a:srgbClr val="000000"/>
                </a:solidFill>
              </a:rPr>
              <a:t>/&gt;</a:t>
            </a:r>
          </a:p>
          <a:p>
            <a:pPr eaLnBrk="0" hangingPunct="0">
              <a:tabLst>
                <a:tab pos="190500" algn="l"/>
                <a:tab pos="381000" algn="l"/>
                <a:tab pos="571500" algn="l"/>
                <a:tab pos="762000" algn="l"/>
                <a:tab pos="952500" algn="l"/>
                <a:tab pos="1143000" algn="l"/>
              </a:tabLst>
            </a:pPr>
            <a:r>
              <a:rPr lang="en-US" sz="1400" dirty="0">
                <a:solidFill>
                  <a:srgbClr val="000000"/>
                </a:solidFill>
              </a:rPr>
              <a:t> &lt;</a:t>
            </a:r>
            <a:r>
              <a:rPr lang="en-US" sz="1400" dirty="0" smtClean="0">
                <a:solidFill>
                  <a:srgbClr val="000000"/>
                </a:solidFill>
              </a:rPr>
              <a:t>node9</a:t>
            </a:r>
            <a:r>
              <a:rPr lang="en-US" sz="1400" dirty="0">
                <a:solidFill>
                  <a:srgbClr val="000000"/>
                </a:solidFill>
              </a:rPr>
              <a:t>/&gt;&lt;?</a:t>
            </a:r>
            <a:r>
              <a:rPr lang="en-US" sz="1400" dirty="0" err="1">
                <a:solidFill>
                  <a:srgbClr val="000000"/>
                </a:solidFill>
              </a:rPr>
              <a:t>php</a:t>
            </a:r>
            <a:r>
              <a:rPr lang="en-US" sz="1400" dirty="0">
                <a:solidFill>
                  <a:srgbClr val="000000"/>
                </a:solidFill>
              </a:rPr>
              <a:t> echo</a:t>
            </a:r>
            <a:r>
              <a:rPr lang="en-US" sz="1400" dirty="0" smtClean="0">
                <a:solidFill>
                  <a:srgbClr val="000000"/>
                </a:solidFill>
              </a:rPr>
              <a:t>('</a:t>
            </a:r>
            <a:r>
              <a:rPr lang="en-US" sz="1400" dirty="0" err="1" smtClean="0">
                <a:solidFill>
                  <a:srgbClr val="000000"/>
                </a:solidFill>
              </a:rPr>
              <a:t>Foo</a:t>
            </a:r>
            <a:r>
              <a:rPr lang="en-US" sz="1400" dirty="0" smtClean="0">
                <a:solidFill>
                  <a:srgbClr val="000000"/>
                </a:solidFill>
              </a:rPr>
              <a:t>');?&gt;</a:t>
            </a:r>
            <a:endParaRPr lang="en-US" sz="1400" dirty="0">
              <a:solidFill>
                <a:srgbClr val="000000"/>
              </a:solidFill>
            </a:endParaRPr>
          </a:p>
          <a:p>
            <a:pPr eaLnBrk="0" hangingPunct="0">
              <a:tabLst>
                <a:tab pos="190500" algn="l"/>
                <a:tab pos="381000" algn="l"/>
                <a:tab pos="571500" algn="l"/>
                <a:tab pos="762000" algn="l"/>
                <a:tab pos="952500" algn="l"/>
                <a:tab pos="1143000" algn="l"/>
              </a:tabLst>
            </a:pPr>
            <a:r>
              <a:rPr lang="en-US" sz="1400" dirty="0">
                <a:solidFill>
                  <a:srgbClr val="000000"/>
                </a:solidFill>
              </a:rPr>
              <a:t>&lt;/</a:t>
            </a:r>
            <a:r>
              <a:rPr lang="en-US" sz="1400" dirty="0" smtClean="0">
                <a:solidFill>
                  <a:srgbClr val="000000"/>
                </a:solidFill>
              </a:rPr>
              <a:t>Root&gt;</a:t>
            </a:r>
            <a:endParaRPr lang="en-US" sz="1400" dirty="0">
              <a:solidFill>
                <a:srgbClr val="000000"/>
              </a:solidFill>
            </a:endParaRPr>
          </a:p>
        </p:txBody>
      </p:sp>
      <p:sp>
        <p:nvSpPr>
          <p:cNvPr id="20486" name="Rectangle 37"/>
          <p:cNvSpPr>
            <a:spLocks noChangeArrowheads="1"/>
          </p:cNvSpPr>
          <p:nvPr/>
        </p:nvSpPr>
        <p:spPr bwMode="auto">
          <a:xfrm>
            <a:off x="350837" y="1557338"/>
            <a:ext cx="4602163" cy="4895850"/>
          </a:xfrm>
          <a:prstGeom prst="rect">
            <a:avLst/>
          </a:prstGeom>
          <a:solidFill>
            <a:srgbClr val="EBFFFF"/>
          </a:solidFill>
          <a:ln w="12700">
            <a:solidFill>
              <a:schemeClr val="tx1"/>
            </a:solidFill>
            <a:miter lim="800000"/>
            <a:headEnd/>
            <a:tailEnd/>
          </a:ln>
        </p:spPr>
        <p:txBody>
          <a:bodyPr lIns="35941" tIns="35941" rIns="35941" bIns="35941" anchor="ctr"/>
          <a:lstStyle/>
          <a:p>
            <a:pPr eaLnBrk="0" hangingPunct="0">
              <a:tabLst>
                <a:tab pos="190500" algn="l"/>
                <a:tab pos="381000" algn="l"/>
                <a:tab pos="571500" algn="l"/>
                <a:tab pos="762000" algn="l"/>
                <a:tab pos="952500" algn="l"/>
                <a:tab pos="1143000" algn="l"/>
              </a:tabLst>
            </a:pPr>
            <a:r>
              <a:rPr lang="en-US" sz="1400" dirty="0"/>
              <a:t>function domtest1() {</a:t>
            </a:r>
          </a:p>
          <a:p>
            <a:pPr eaLnBrk="0" hangingPunct="0">
              <a:tabLst>
                <a:tab pos="190500" algn="l"/>
                <a:tab pos="381000" algn="l"/>
                <a:tab pos="571500" algn="l"/>
                <a:tab pos="762000" algn="l"/>
                <a:tab pos="952500" algn="l"/>
                <a:tab pos="1143000" algn="l"/>
              </a:tabLst>
            </a:pPr>
            <a:r>
              <a:rPr lang="en-US" sz="1400" dirty="0"/>
              <a:t>	</a:t>
            </a:r>
            <a:r>
              <a:rPr lang="en-US" sz="1400" dirty="0" err="1"/>
              <a:t>var</a:t>
            </a:r>
            <a:r>
              <a:rPr lang="en-US" sz="1400" dirty="0"/>
              <a:t> </a:t>
            </a:r>
            <a:r>
              <a:rPr lang="en-US" sz="1400" dirty="0" err="1"/>
              <a:t>e,r</a:t>
            </a:r>
            <a:r>
              <a:rPr lang="en-US" sz="1400" dirty="0"/>
              <a:t>; </a:t>
            </a:r>
          </a:p>
          <a:p>
            <a:pPr eaLnBrk="0" hangingPunct="0">
              <a:tabLst>
                <a:tab pos="190500" algn="l"/>
                <a:tab pos="381000" algn="l"/>
                <a:tab pos="571500" algn="l"/>
                <a:tab pos="762000" algn="l"/>
                <a:tab pos="952500" algn="l"/>
                <a:tab pos="1143000" algn="l"/>
              </a:tabLst>
            </a:pPr>
            <a:r>
              <a:rPr lang="en-US" sz="1400" dirty="0"/>
              <a:t>	r = </a:t>
            </a:r>
            <a:r>
              <a:rPr lang="en-US" sz="1400" dirty="0" err="1"/>
              <a:t>document.createElement</a:t>
            </a:r>
            <a:r>
              <a:rPr lang="en-US" sz="1400" dirty="0" smtClean="0"/>
              <a:t>(“Root");</a:t>
            </a: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smtClean="0"/>
              <a:t>document.appendChild</a:t>
            </a:r>
            <a:r>
              <a:rPr lang="en-US" sz="1400" dirty="0" smtClean="0"/>
              <a:t>(r);</a:t>
            </a:r>
            <a:endParaRPr lang="en-US" sz="1400" dirty="0"/>
          </a:p>
          <a:p>
            <a:pPr eaLnBrk="0" hangingPunct="0">
              <a:tabLst>
                <a:tab pos="190500" algn="l"/>
                <a:tab pos="381000" algn="l"/>
                <a:tab pos="571500" algn="l"/>
                <a:tab pos="762000" algn="l"/>
                <a:tab pos="952500" algn="l"/>
                <a:tab pos="1143000" algn="l"/>
              </a:tabLst>
            </a:pPr>
            <a:r>
              <a:rPr lang="en-US" sz="1400" dirty="0"/>
              <a:t> </a:t>
            </a:r>
          </a:p>
          <a:p>
            <a:pPr eaLnBrk="0" hangingPunct="0">
              <a:tabLst>
                <a:tab pos="190500" algn="l"/>
                <a:tab pos="381000" algn="l"/>
                <a:tab pos="571500" algn="l"/>
                <a:tab pos="762000" algn="l"/>
                <a:tab pos="952500" algn="l"/>
                <a:tab pos="1143000" algn="l"/>
              </a:tabLst>
            </a:pPr>
            <a:r>
              <a:rPr lang="en-US" sz="1400" dirty="0"/>
              <a:t>	for(</a:t>
            </a:r>
            <a:r>
              <a:rPr lang="en-US" sz="1400" dirty="0" err="1"/>
              <a:t>i</a:t>
            </a:r>
            <a:r>
              <a:rPr lang="en-US" sz="1400" dirty="0"/>
              <a:t>=1; </a:t>
            </a:r>
            <a:r>
              <a:rPr lang="en-US" sz="1400" dirty="0" err="1"/>
              <a:t>i</a:t>
            </a:r>
            <a:r>
              <a:rPr lang="en-US" sz="1400" dirty="0"/>
              <a:t>&lt;10; </a:t>
            </a:r>
            <a:r>
              <a:rPr lang="en-US" sz="1400" dirty="0" err="1"/>
              <a:t>i</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smtClean="0"/>
              <a:t>r.appendChild</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document.createElement</a:t>
            </a:r>
            <a:r>
              <a:rPr lang="en-US" sz="1400" dirty="0"/>
              <a:t>("</a:t>
            </a:r>
            <a:r>
              <a:rPr lang="en-US" sz="1400" dirty="0" smtClean="0"/>
              <a:t>node" </a:t>
            </a:r>
            <a:r>
              <a:rPr lang="en-US" sz="1400" dirty="0"/>
              <a:t>+ </a:t>
            </a:r>
            <a:r>
              <a:rPr lang="en-US" sz="1400" dirty="0" err="1"/>
              <a:t>i</a:t>
            </a:r>
            <a:r>
              <a:rPr lang="en-US" sz="1400" dirty="0"/>
              <a:t>));</a:t>
            </a:r>
          </a:p>
          <a:p>
            <a:pPr eaLnBrk="0" hangingPunct="0">
              <a:tabLst>
                <a:tab pos="190500" algn="l"/>
                <a:tab pos="381000" algn="l"/>
                <a:tab pos="571500" algn="l"/>
                <a:tab pos="762000" algn="l"/>
                <a:tab pos="952500" algn="l"/>
                <a:tab pos="1143000" algn="l"/>
              </a:tabLst>
            </a:pPr>
            <a:endParaRPr lang="en-US" sz="1400" dirty="0"/>
          </a:p>
          <a:p>
            <a:pPr eaLnBrk="0" hangingPunct="0">
              <a:tabLst>
                <a:tab pos="190500" algn="l"/>
                <a:tab pos="381000" algn="l"/>
                <a:tab pos="571500" algn="l"/>
                <a:tab pos="762000" algn="l"/>
                <a:tab pos="952500" algn="l"/>
                <a:tab pos="1143000" algn="l"/>
              </a:tabLst>
            </a:pPr>
            <a:r>
              <a:rPr lang="en-US" sz="1400" dirty="0"/>
              <a:t>	e = </a:t>
            </a:r>
            <a:r>
              <a:rPr lang="en-US" sz="1400" dirty="0" err="1"/>
              <a:t>radice.firstChild.nextSibling</a:t>
            </a:r>
            <a:r>
              <a:rPr lang="en-US" sz="1400" dirty="0"/>
              <a:t>;</a:t>
            </a:r>
          </a:p>
          <a:p>
            <a:pPr eaLnBrk="0" hangingPunct="0">
              <a:tabLst>
                <a:tab pos="190500" algn="l"/>
                <a:tab pos="381000" algn="l"/>
                <a:tab pos="571500" algn="l"/>
                <a:tab pos="762000" algn="l"/>
                <a:tab pos="952500" algn="l"/>
                <a:tab pos="1143000" algn="l"/>
              </a:tabLst>
            </a:pP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smtClean="0"/>
              <a:t>r.insertBefore</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document.createComment</a:t>
            </a:r>
            <a:r>
              <a:rPr lang="en-US" sz="1400" dirty="0"/>
              <a:t>(“</a:t>
            </a:r>
            <a:r>
              <a:rPr lang="en-US" sz="1400" dirty="0" smtClean="0"/>
              <a:t>Node </a:t>
            </a:r>
            <a:r>
              <a:rPr lang="en-US" sz="1400" dirty="0"/>
              <a:t>2"),e);</a:t>
            </a:r>
          </a:p>
          <a:p>
            <a:pPr eaLnBrk="0" hangingPunct="0">
              <a:tabLst>
                <a:tab pos="190500" algn="l"/>
                <a:tab pos="381000" algn="l"/>
                <a:tab pos="571500" algn="l"/>
                <a:tab pos="762000" algn="l"/>
                <a:tab pos="952500" algn="l"/>
                <a:tab pos="1143000" algn="l"/>
              </a:tabLst>
            </a:pP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a:t>e.appendChild</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document.createTextNode</a:t>
            </a:r>
            <a:r>
              <a:rPr lang="en-US" sz="1400" dirty="0"/>
              <a:t> </a:t>
            </a:r>
            <a:r>
              <a:rPr lang="en-US" sz="1400" dirty="0" smtClean="0"/>
              <a:t>(“Two"));</a:t>
            </a: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a:t>e.textContent</a:t>
            </a:r>
            <a:r>
              <a:rPr lang="en-US" sz="1400" dirty="0"/>
              <a:t> = </a:t>
            </a:r>
            <a:r>
              <a:rPr lang="en-US" sz="1400" dirty="0" smtClean="0"/>
              <a:t>“Two </a:t>
            </a:r>
            <a:r>
              <a:rPr lang="en-US" sz="1400" dirty="0"/>
              <a:t>- </a:t>
            </a:r>
            <a:r>
              <a:rPr lang="en-US" sz="1400" dirty="0" err="1"/>
              <a:t>bis</a:t>
            </a:r>
            <a:r>
              <a:rPr lang="en-US" sz="1400" dirty="0"/>
              <a:t>";</a:t>
            </a:r>
          </a:p>
          <a:p>
            <a:pPr eaLnBrk="0" hangingPunct="0">
              <a:tabLst>
                <a:tab pos="190500" algn="l"/>
                <a:tab pos="381000" algn="l"/>
                <a:tab pos="571500" algn="l"/>
                <a:tab pos="762000" algn="l"/>
                <a:tab pos="952500" algn="l"/>
                <a:tab pos="1143000" algn="l"/>
              </a:tabLst>
            </a:pPr>
            <a:endParaRPr lang="en-US" sz="1400" dirty="0"/>
          </a:p>
          <a:p>
            <a:pPr eaLnBrk="0" hangingPunct="0">
              <a:tabLst>
                <a:tab pos="190500" algn="l"/>
                <a:tab pos="381000" algn="l"/>
                <a:tab pos="571500" algn="l"/>
                <a:tab pos="762000" algn="l"/>
                <a:tab pos="952500" algn="l"/>
                <a:tab pos="1143000" algn="l"/>
              </a:tabLst>
            </a:pPr>
            <a:r>
              <a:rPr lang="en-US" sz="1400" dirty="0"/>
              <a:t>	</a:t>
            </a:r>
            <a:r>
              <a:rPr lang="en-US" sz="1400" dirty="0" err="1" smtClean="0"/>
              <a:t>r.appendChild</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document.createProcessingInstruction</a:t>
            </a:r>
            <a:r>
              <a:rPr lang="en-US" sz="1400" dirty="0"/>
              <a:t>(</a:t>
            </a:r>
          </a:p>
          <a:p>
            <a:pPr eaLnBrk="0" hangingPunct="0">
              <a:tabLst>
                <a:tab pos="190500" algn="l"/>
                <a:tab pos="381000" algn="l"/>
                <a:tab pos="571500" algn="l"/>
                <a:tab pos="762000" algn="l"/>
                <a:tab pos="952500" algn="l"/>
                <a:tab pos="1143000" algn="l"/>
              </a:tabLst>
            </a:pPr>
            <a:r>
              <a:rPr lang="en-US" sz="1400" dirty="0"/>
              <a:t>			"</a:t>
            </a:r>
            <a:r>
              <a:rPr lang="en-US" sz="1400" dirty="0" err="1"/>
              <a:t>php</a:t>
            </a:r>
            <a:r>
              <a:rPr lang="en-US" sz="1400" dirty="0"/>
              <a:t>", "</a:t>
            </a:r>
            <a:r>
              <a:rPr lang="en-US" sz="1400" dirty="0" smtClean="0"/>
              <a:t>echo(</a:t>
            </a:r>
            <a:r>
              <a:rPr lang="en-US" sz="1400" dirty="0" err="1" smtClean="0"/>
              <a:t>foo</a:t>
            </a:r>
            <a:r>
              <a:rPr lang="en-US" sz="1400" dirty="0" smtClean="0"/>
              <a:t>');"));</a:t>
            </a:r>
            <a:endParaRPr lang="en-US" sz="1400" dirty="0"/>
          </a:p>
          <a:p>
            <a:pPr eaLnBrk="0" hangingPunct="0">
              <a:tabLst>
                <a:tab pos="190500" algn="l"/>
                <a:tab pos="381000" algn="l"/>
                <a:tab pos="571500" algn="l"/>
                <a:tab pos="762000" algn="l"/>
                <a:tab pos="952500" algn="l"/>
                <a:tab pos="1143000" algn="l"/>
              </a:tabLst>
            </a:pPr>
            <a:r>
              <a:rPr lang="en-US" sz="1400" dirty="0"/>
              <a:t>}</a:t>
            </a:r>
          </a:p>
        </p:txBody>
      </p:sp>
      <p:sp>
        <p:nvSpPr>
          <p:cNvPr id="20487" name="Freeform 19"/>
          <p:cNvSpPr>
            <a:spLocks/>
          </p:cNvSpPr>
          <p:nvPr/>
        </p:nvSpPr>
        <p:spPr bwMode="auto">
          <a:xfrm>
            <a:off x="4406106" y="5086350"/>
            <a:ext cx="2497138" cy="863600"/>
          </a:xfrm>
          <a:custGeom>
            <a:avLst/>
            <a:gdLst>
              <a:gd name="T0" fmla="*/ 0 w 1769"/>
              <a:gd name="T1" fmla="*/ 544 h 544"/>
              <a:gd name="T2" fmla="*/ 1768 w 1769"/>
              <a:gd name="T3" fmla="*/ 529 h 544"/>
              <a:gd name="T4" fmla="*/ 1769 w 1769"/>
              <a:gd name="T5" fmla="*/ 0 h 544"/>
              <a:gd name="T6" fmla="*/ 0 60000 65536"/>
              <a:gd name="T7" fmla="*/ 0 60000 65536"/>
              <a:gd name="T8" fmla="*/ 0 60000 65536"/>
              <a:gd name="T9" fmla="*/ 0 w 1769"/>
              <a:gd name="T10" fmla="*/ 0 h 544"/>
              <a:gd name="T11" fmla="*/ 1769 w 1769"/>
              <a:gd name="T12" fmla="*/ 544 h 544"/>
            </a:gdLst>
            <a:ahLst/>
            <a:cxnLst>
              <a:cxn ang="T6">
                <a:pos x="T0" y="T1"/>
              </a:cxn>
              <a:cxn ang="T7">
                <a:pos x="T2" y="T3"/>
              </a:cxn>
              <a:cxn ang="T8">
                <a:pos x="T4" y="T5"/>
              </a:cxn>
            </a:cxnLst>
            <a:rect l="T9" t="T10" r="T11" b="T12"/>
            <a:pathLst>
              <a:path w="1769" h="544">
                <a:moveTo>
                  <a:pt x="0" y="544"/>
                </a:moveTo>
                <a:lnTo>
                  <a:pt x="1768" y="529"/>
                </a:lnTo>
                <a:lnTo>
                  <a:pt x="1769" y="0"/>
                </a:lnTo>
              </a:path>
            </a:pathLst>
          </a:custGeom>
          <a:noFill/>
          <a:ln w="19050">
            <a:solidFill>
              <a:srgbClr val="800000"/>
            </a:solidFill>
            <a:miter lim="800000"/>
            <a:headEnd/>
            <a:tailEnd type="triangle" w="lg" len="lg"/>
          </a:ln>
        </p:spPr>
        <p:txBody>
          <a:bodyPr wrap="none"/>
          <a:lstStyle/>
          <a:p>
            <a:endParaRPr lang="it-IT"/>
          </a:p>
        </p:txBody>
      </p:sp>
      <p:sp>
        <p:nvSpPr>
          <p:cNvPr id="20488" name="Line 17"/>
          <p:cNvSpPr>
            <a:spLocks noChangeShapeType="1"/>
          </p:cNvSpPr>
          <p:nvPr/>
        </p:nvSpPr>
        <p:spPr bwMode="auto">
          <a:xfrm flipV="1">
            <a:off x="3470540" y="3213101"/>
            <a:ext cx="1482460" cy="936625"/>
          </a:xfrm>
          <a:prstGeom prst="line">
            <a:avLst/>
          </a:prstGeom>
          <a:noFill/>
          <a:ln w="19050">
            <a:solidFill>
              <a:srgbClr val="800000"/>
            </a:solidFill>
            <a:miter lim="800000"/>
            <a:headEnd/>
            <a:tailEnd type="triangle" w="lg" len="lg"/>
          </a:ln>
        </p:spPr>
        <p:txBody>
          <a:bodyPr wrap="none"/>
          <a:lstStyle/>
          <a:p>
            <a:endParaRPr lang="it-IT"/>
          </a:p>
        </p:txBody>
      </p:sp>
      <p:sp>
        <p:nvSpPr>
          <p:cNvPr id="20489" name="Line 18"/>
          <p:cNvSpPr>
            <a:spLocks noChangeShapeType="1"/>
          </p:cNvSpPr>
          <p:nvPr/>
        </p:nvSpPr>
        <p:spPr bwMode="auto">
          <a:xfrm flipV="1">
            <a:off x="4017434" y="3644901"/>
            <a:ext cx="1871133" cy="1152525"/>
          </a:xfrm>
          <a:prstGeom prst="line">
            <a:avLst/>
          </a:prstGeom>
          <a:noFill/>
          <a:ln w="19050">
            <a:solidFill>
              <a:srgbClr val="800000"/>
            </a:solidFill>
            <a:miter lim="800000"/>
            <a:headEnd/>
            <a:tailEnd type="triangle" w="lg" len="lg"/>
          </a:ln>
        </p:spPr>
        <p:txBody>
          <a:bodyPr wrap="none"/>
          <a:lstStyle/>
          <a:p>
            <a:endParaRPr lang="it-IT"/>
          </a:p>
        </p:txBody>
      </p:sp>
      <p:sp>
        <p:nvSpPr>
          <p:cNvPr id="20490" name="Line 20"/>
          <p:cNvSpPr>
            <a:spLocks noChangeShapeType="1"/>
          </p:cNvSpPr>
          <p:nvPr/>
        </p:nvSpPr>
        <p:spPr bwMode="auto">
          <a:xfrm>
            <a:off x="3938324" y="2420938"/>
            <a:ext cx="1092068" cy="431800"/>
          </a:xfrm>
          <a:prstGeom prst="line">
            <a:avLst/>
          </a:prstGeom>
          <a:noFill/>
          <a:ln w="19050">
            <a:solidFill>
              <a:srgbClr val="800000"/>
            </a:solidFill>
            <a:miter lim="800000"/>
            <a:headEnd/>
            <a:tailEnd type="triangle" w="lg" len="lg"/>
          </a:ln>
        </p:spPr>
        <p:txBody>
          <a:bodyPr wrap="none"/>
          <a:lstStyle/>
          <a:p>
            <a:endParaRPr lang="it-IT"/>
          </a:p>
        </p:txBody>
      </p:sp>
    </p:spTree>
  </p:cSld>
  <p:clrMapOvr>
    <a:masterClrMapping/>
  </p:clrMapOvr>
  <p:transition>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Notes to the English Version</a:t>
            </a:r>
            <a:endParaRPr lang="it-IT" dirty="0"/>
          </a:p>
        </p:txBody>
      </p:sp>
      <p:sp>
        <p:nvSpPr>
          <p:cNvPr id="3" name="Segnaposto contenuto 2"/>
          <p:cNvSpPr>
            <a:spLocks noGrp="1"/>
          </p:cNvSpPr>
          <p:nvPr>
            <p:ph idx="1"/>
          </p:nvPr>
        </p:nvSpPr>
        <p:spPr/>
        <p:txBody>
          <a:bodyPr/>
          <a:lstStyle/>
          <a:p>
            <a:pPr algn="ctr">
              <a:buNone/>
            </a:pPr>
            <a:r>
              <a:rPr lang="en-US" i="1" dirty="0" smtClean="0"/>
              <a:t>These slides contain an English translation of the didactic material used in the Web Engineering course at University of L’Aquila, Italy.</a:t>
            </a:r>
          </a:p>
          <a:p>
            <a:pPr algn="ctr">
              <a:buNone/>
            </a:pPr>
            <a:r>
              <a:rPr lang="en-US" i="1" dirty="0" smtClean="0"/>
              <a:t>The slides were initially written in Italian, and the current translation is the first result of a long and complex adaptation work.</a:t>
            </a:r>
          </a:p>
          <a:p>
            <a:pPr algn="ctr">
              <a:buNone/>
            </a:pPr>
            <a:r>
              <a:rPr lang="en-US" i="1" dirty="0" smtClean="0"/>
              <a:t>Therefore, the slides may still contain some errors, typos and poorly readable statements.</a:t>
            </a:r>
          </a:p>
          <a:p>
            <a:pPr algn="ctr">
              <a:buNone/>
            </a:pPr>
            <a:r>
              <a:rPr lang="en-US" i="1" dirty="0" smtClean="0"/>
              <a:t>I’ll do my best to refine the language, but it takes time. </a:t>
            </a:r>
          </a:p>
          <a:p>
            <a:pPr algn="ctr">
              <a:buNone/>
            </a:pPr>
            <a:r>
              <a:rPr lang="en-US" i="1" dirty="0" smtClean="0"/>
              <a:t>Suggestions are always appreciated</a:t>
            </a:r>
            <a:r>
              <a:rPr lang="en-US" i="1" dirty="0" smtClean="0">
                <a:sym typeface="Wingdings" pitchFamily="2" charset="2"/>
              </a:rPr>
              <a:t>!</a:t>
            </a:r>
            <a:endParaRPr lang="en-US" i="1" dirty="0" smtClean="0"/>
          </a:p>
          <a:p>
            <a:endParaRPr lang="it-IT" dirty="0"/>
          </a:p>
        </p:txBody>
      </p:sp>
      <p:sp>
        <p:nvSpPr>
          <p:cNvPr id="4" name="Segnaposto numero diapositiva 3"/>
          <p:cNvSpPr>
            <a:spLocks noGrp="1"/>
          </p:cNvSpPr>
          <p:nvPr>
            <p:ph type="sldNum" sz="quarter" idx="11"/>
          </p:nvPr>
        </p:nvSpPr>
        <p:spPr/>
        <p:txBody>
          <a:bodyPr/>
          <a:lstStyle/>
          <a:p>
            <a:pPr>
              <a:defRPr/>
            </a:pPr>
            <a:fld id="{EDCB9477-4FD3-4461-A785-31DCBB86E769}" type="slidenum">
              <a:rPr lang="it-IT" smtClean="0"/>
              <a:pPr>
                <a:defRPr/>
              </a:pPr>
              <a:t>2</a:t>
            </a:fld>
            <a:endParaRPr lang="it-IT"/>
          </a:p>
        </p:txBody>
      </p:sp>
      <p:sp>
        <p:nvSpPr>
          <p:cNvPr id="5" name="Segnaposto piè di pagina 4"/>
          <p:cNvSpPr>
            <a:spLocks noGrp="1"/>
          </p:cNvSpPr>
          <p:nvPr>
            <p:ph type="ftr" sz="quarter" idx="12"/>
          </p:nvPr>
        </p:nvSpPr>
        <p:spPr/>
        <p:txBody>
          <a:bodyPr/>
          <a:lstStyle/>
          <a:p>
            <a:pPr>
              <a:defRPr/>
            </a:pPr>
            <a:r>
              <a:rPr lang="it-IT" smtClean="0"/>
              <a:t>DOM HTML</a:t>
            </a:r>
            <a:endParaRPr lang="it-IT"/>
          </a:p>
        </p:txBody>
      </p:sp>
    </p:spTree>
  </p:cSld>
  <p:clrMapOvr>
    <a:masterClrMapping/>
  </p:clrMapOvr>
  <p:transition>
    <p:strip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82FF715E-D733-451D-A75E-48AFB5769BDA}" type="slidenum">
              <a:rPr lang="it-IT"/>
              <a:pPr>
                <a:defRPr/>
              </a:pPr>
              <a:t>20</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21508" name="Rectangle 2"/>
          <p:cNvSpPr>
            <a:spLocks noGrp="1" noChangeArrowheads="1"/>
          </p:cNvSpPr>
          <p:nvPr>
            <p:ph type="title"/>
          </p:nvPr>
        </p:nvSpPr>
        <p:spPr/>
        <p:txBody>
          <a:bodyPr/>
          <a:lstStyle/>
          <a:p>
            <a:pPr eaLnBrk="1" hangingPunct="1"/>
            <a:r>
              <a:rPr lang="it-IT" dirty="0" err="1" smtClean="0"/>
              <a:t>Element</a:t>
            </a:r>
            <a:r>
              <a:rPr lang="it-IT" dirty="0" smtClean="0"/>
              <a:t> </a:t>
            </a:r>
            <a:r>
              <a:rPr lang="it-IT" dirty="0" err="1" smtClean="0"/>
              <a:t>objects</a:t>
            </a:r>
            <a:endParaRPr lang="it-IT" dirty="0" smtClean="0"/>
          </a:p>
        </p:txBody>
      </p:sp>
      <p:sp>
        <p:nvSpPr>
          <p:cNvPr id="21509" name="Rectangle 9"/>
          <p:cNvSpPr>
            <a:spLocks noGrp="1" noChangeArrowheads="1"/>
          </p:cNvSpPr>
          <p:nvPr>
            <p:ph type="body" idx="1"/>
          </p:nvPr>
        </p:nvSpPr>
        <p:spPr>
          <a:xfrm>
            <a:off x="4953001" y="1557338"/>
            <a:ext cx="4758664" cy="4953000"/>
          </a:xfrm>
        </p:spPr>
        <p:txBody>
          <a:bodyPr>
            <a:normAutofit fontScale="55000" lnSpcReduction="20000"/>
          </a:bodyPr>
          <a:lstStyle/>
          <a:p>
            <a:r>
              <a:rPr lang="en-US" i="1" dirty="0" smtClean="0"/>
              <a:t>Element</a:t>
            </a:r>
            <a:r>
              <a:rPr lang="en-US" dirty="0" smtClean="0"/>
              <a:t> objects represent nodes of type element. </a:t>
            </a:r>
          </a:p>
          <a:p>
            <a:r>
              <a:rPr lang="en-US" dirty="0" smtClean="0"/>
              <a:t>The </a:t>
            </a:r>
            <a:r>
              <a:rPr lang="en-US" i="1" dirty="0" smtClean="0"/>
              <a:t>Element</a:t>
            </a:r>
            <a:r>
              <a:rPr lang="en-US" dirty="0" smtClean="0"/>
              <a:t> interface inherits all the traversal and manipulation functionalities from the Node interface, and adds attributes and methods for manipulating attributes. </a:t>
            </a:r>
          </a:p>
          <a:p>
            <a:pPr lvl="1"/>
            <a:r>
              <a:rPr lang="en-US" b="1" i="1" dirty="0" err="1" smtClean="0"/>
              <a:t>getAttribute</a:t>
            </a:r>
            <a:r>
              <a:rPr lang="en-US" b="1" i="1" dirty="0" smtClean="0"/>
              <a:t> (s):</a:t>
            </a:r>
            <a:r>
              <a:rPr lang="en-US" dirty="0" smtClean="0"/>
              <a:t> returns the value of attribute </a:t>
            </a:r>
            <a:r>
              <a:rPr lang="en-US" i="1" dirty="0" smtClean="0"/>
              <a:t>s</a:t>
            </a:r>
            <a:r>
              <a:rPr lang="en-US" dirty="0" smtClean="0"/>
              <a:t>. </a:t>
            </a:r>
          </a:p>
          <a:p>
            <a:pPr lvl="1"/>
            <a:r>
              <a:rPr lang="en-US" b="1" i="1" dirty="0" err="1" smtClean="0"/>
              <a:t>setAttribute</a:t>
            </a:r>
            <a:r>
              <a:rPr lang="en-US" b="1" i="1" dirty="0" smtClean="0"/>
              <a:t> (s, v):</a:t>
            </a:r>
            <a:r>
              <a:rPr lang="en-US" dirty="0" smtClean="0"/>
              <a:t> creates the attribute </a:t>
            </a:r>
            <a:r>
              <a:rPr lang="en-US" i="1" dirty="0" smtClean="0"/>
              <a:t>s</a:t>
            </a:r>
            <a:r>
              <a:rPr lang="en-US" dirty="0" smtClean="0"/>
              <a:t> and sets its value to </a:t>
            </a:r>
            <a:r>
              <a:rPr lang="en-US" i="1" dirty="0" smtClean="0"/>
              <a:t>v</a:t>
            </a:r>
            <a:r>
              <a:rPr lang="en-US" dirty="0" smtClean="0"/>
              <a:t>, or updates the value of </a:t>
            </a:r>
            <a:r>
              <a:rPr lang="en-US" i="1" dirty="0" smtClean="0"/>
              <a:t>s</a:t>
            </a:r>
            <a:r>
              <a:rPr lang="en-US" dirty="0" smtClean="0"/>
              <a:t> if it already exists. </a:t>
            </a:r>
          </a:p>
          <a:p>
            <a:pPr lvl="1"/>
            <a:r>
              <a:rPr lang="en-US" b="1" i="1" dirty="0" err="1" smtClean="0"/>
              <a:t>removeAttribute</a:t>
            </a:r>
            <a:r>
              <a:rPr lang="en-US" b="1" i="1" dirty="0" smtClean="0"/>
              <a:t> (s):</a:t>
            </a:r>
            <a:r>
              <a:rPr lang="en-US" dirty="0" smtClean="0"/>
              <a:t> removes the attribute </a:t>
            </a:r>
            <a:r>
              <a:rPr lang="en-US" i="1" dirty="0" smtClean="0"/>
              <a:t>s</a:t>
            </a:r>
            <a:r>
              <a:rPr lang="en-US" dirty="0" smtClean="0"/>
              <a:t>. </a:t>
            </a:r>
          </a:p>
          <a:p>
            <a:r>
              <a:rPr lang="en-US" dirty="0" smtClean="0"/>
              <a:t>The </a:t>
            </a:r>
            <a:r>
              <a:rPr lang="en-US" i="1" dirty="0" err="1" smtClean="0"/>
              <a:t>tagName</a:t>
            </a:r>
            <a:r>
              <a:rPr lang="en-US" dirty="0" smtClean="0"/>
              <a:t> attribute returns the name of the element tag.</a:t>
            </a:r>
          </a:p>
          <a:p>
            <a:r>
              <a:rPr lang="en-US" dirty="0" smtClean="0"/>
              <a:t>The </a:t>
            </a:r>
            <a:r>
              <a:rPr lang="en-US" b="1" i="1" dirty="0" err="1" smtClean="0"/>
              <a:t>getElementsByTagName</a:t>
            </a:r>
            <a:r>
              <a:rPr lang="en-US" dirty="0" smtClean="0"/>
              <a:t> method returns the children of the current element which have a specific (tag) name (i.e., filters </a:t>
            </a:r>
            <a:r>
              <a:rPr lang="en-US" i="1" dirty="0" err="1" smtClean="0"/>
              <a:t>childNodes</a:t>
            </a:r>
            <a:r>
              <a:rPr lang="en-US" i="1" dirty="0" smtClean="0"/>
              <a:t>).</a:t>
            </a:r>
            <a:r>
              <a:rPr lang="en-US" dirty="0" smtClean="0"/>
              <a:t> </a:t>
            </a:r>
          </a:p>
          <a:p>
            <a:r>
              <a:rPr lang="en-US" dirty="0" smtClean="0"/>
              <a:t>The </a:t>
            </a:r>
            <a:r>
              <a:rPr lang="en-US" b="1" i="1" dirty="0" smtClean="0"/>
              <a:t>normalize</a:t>
            </a:r>
            <a:r>
              <a:rPr lang="en-US" dirty="0" smtClean="0"/>
              <a:t> method is used to merge adjacent </a:t>
            </a:r>
            <a:r>
              <a:rPr lang="en-US" i="1" dirty="0" smtClean="0"/>
              <a:t>Text</a:t>
            </a:r>
            <a:r>
              <a:rPr lang="en-US" dirty="0" smtClean="0"/>
              <a:t> nodes in the </a:t>
            </a:r>
            <a:r>
              <a:rPr lang="en-US" dirty="0" err="1" smtClean="0"/>
              <a:t>subtree</a:t>
            </a:r>
            <a:r>
              <a:rPr lang="en-US" dirty="0" smtClean="0"/>
              <a:t> controlled by the element. </a:t>
            </a:r>
            <a:endParaRPr lang="en-US" dirty="0"/>
          </a:p>
        </p:txBody>
      </p:sp>
      <p:sp>
        <p:nvSpPr>
          <p:cNvPr id="21510" name="Rectangle 6"/>
          <p:cNvSpPr>
            <a:spLocks noChangeArrowheads="1"/>
          </p:cNvSpPr>
          <p:nvPr/>
        </p:nvSpPr>
        <p:spPr bwMode="auto">
          <a:xfrm>
            <a:off x="349119" y="1557338"/>
            <a:ext cx="4603882" cy="4176712"/>
          </a:xfrm>
          <a:prstGeom prst="rect">
            <a:avLst/>
          </a:prstGeom>
          <a:solidFill>
            <a:srgbClr val="EBFFFF"/>
          </a:solidFill>
          <a:ln w="12700">
            <a:solidFill>
              <a:schemeClr val="tx1"/>
            </a:solidFill>
            <a:miter lim="800000"/>
            <a:headEnd/>
            <a:tailEnd/>
          </a:ln>
        </p:spPr>
        <p:txBody>
          <a:bodyPr lIns="92075" tIns="46038" rIns="92075" bIns="46038"/>
          <a:lstStyle/>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interface Element : Node {</a:t>
            </a: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	readonly attribute DOMString tagName;</a:t>
            </a:r>
          </a:p>
          <a:p>
            <a:pPr marL="92075" indent="-92075" eaLnBrk="0" hangingPunct="0">
              <a:spcBef>
                <a:spcPct val="20000"/>
              </a:spcBef>
              <a:buClr>
                <a:schemeClr val="hlink"/>
              </a:buClr>
              <a:buSzPct val="65000"/>
              <a:buFont typeface="Monotype Sorts" pitchFamily="2" charset="2"/>
              <a:buNone/>
            </a:pPr>
            <a:endParaRPr kumimoji="1" lang="it-IT" sz="1200">
              <a:solidFill>
                <a:srgbClr val="000000"/>
              </a:solidFill>
            </a:endParaRP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	DOMString getAttribute(in DOMString name);</a:t>
            </a:r>
          </a:p>
          <a:p>
            <a:pPr marL="92075" indent="-92075" eaLnBrk="0" hangingPunct="0">
              <a:spcBef>
                <a:spcPct val="20000"/>
              </a:spcBef>
              <a:buClr>
                <a:schemeClr val="hlink"/>
              </a:buClr>
              <a:buSzPct val="65000"/>
              <a:buFont typeface="Monotype Sorts" pitchFamily="2" charset="2"/>
              <a:buNone/>
            </a:pPr>
            <a:endParaRPr kumimoji="1" lang="it-IT" sz="1200">
              <a:solidFill>
                <a:srgbClr val="000000"/>
              </a:solidFill>
            </a:endParaRP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	void setAttribute(in DOMString name, in DOMString value);</a:t>
            </a:r>
          </a:p>
          <a:p>
            <a:pPr marL="92075" indent="-92075" eaLnBrk="0" hangingPunct="0">
              <a:spcBef>
                <a:spcPct val="20000"/>
              </a:spcBef>
              <a:buClr>
                <a:schemeClr val="hlink"/>
              </a:buClr>
              <a:buSzPct val="65000"/>
              <a:buFont typeface="Monotype Sorts" pitchFamily="2" charset="2"/>
              <a:buNone/>
            </a:pPr>
            <a:endParaRPr kumimoji="1" lang="it-IT" sz="1200">
              <a:solidFill>
                <a:srgbClr val="000000"/>
              </a:solidFill>
            </a:endParaRP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	void removeAttribute(in DOMString name);</a:t>
            </a:r>
          </a:p>
          <a:p>
            <a:pPr marL="92075" indent="-92075" eaLnBrk="0" hangingPunct="0">
              <a:spcBef>
                <a:spcPct val="20000"/>
              </a:spcBef>
              <a:buClr>
                <a:schemeClr val="hlink"/>
              </a:buClr>
              <a:buSzPct val="65000"/>
              <a:buFont typeface="Monotype Sorts" pitchFamily="2" charset="2"/>
              <a:buNone/>
            </a:pPr>
            <a:endParaRPr kumimoji="1" lang="it-IT" sz="1200">
              <a:solidFill>
                <a:srgbClr val="000000"/>
              </a:solidFill>
            </a:endParaRP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	Attr getAttributeNode(in DOMString name);</a:t>
            </a: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	Attr setAttributeNode(in Attr newAttr);</a:t>
            </a: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	Attr removeAttributeNode(in Attr oldAttr);</a:t>
            </a:r>
          </a:p>
          <a:p>
            <a:pPr marL="92075" indent="-92075" eaLnBrk="0" hangingPunct="0">
              <a:spcBef>
                <a:spcPct val="20000"/>
              </a:spcBef>
              <a:buClr>
                <a:schemeClr val="hlink"/>
              </a:buClr>
              <a:buSzPct val="65000"/>
              <a:buFont typeface="Monotype Sorts" pitchFamily="2" charset="2"/>
              <a:buNone/>
            </a:pPr>
            <a:endParaRPr kumimoji="1" lang="it-IT" sz="1200">
              <a:solidFill>
                <a:srgbClr val="000000"/>
              </a:solidFill>
            </a:endParaRP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	NodeList getElementsByTagName(in DOMString name);</a:t>
            </a:r>
          </a:p>
          <a:p>
            <a:pPr marL="92075" indent="-92075" eaLnBrk="0" hangingPunct="0">
              <a:spcBef>
                <a:spcPct val="20000"/>
              </a:spcBef>
              <a:buClr>
                <a:schemeClr val="hlink"/>
              </a:buClr>
              <a:buSzPct val="65000"/>
              <a:buFont typeface="Monotype Sorts" pitchFamily="2" charset="2"/>
              <a:buNone/>
            </a:pPr>
            <a:endParaRPr kumimoji="1" lang="it-IT" sz="1200">
              <a:solidFill>
                <a:srgbClr val="000000"/>
              </a:solidFill>
            </a:endParaRP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	void normalize();</a:t>
            </a:r>
          </a:p>
          <a:p>
            <a:pPr marL="92075" indent="-92075" eaLnBrk="0" hangingPunct="0">
              <a:spcBef>
                <a:spcPct val="20000"/>
              </a:spcBef>
              <a:buClr>
                <a:schemeClr val="hlink"/>
              </a:buClr>
              <a:buSzPct val="65000"/>
              <a:buFont typeface="Monotype Sorts" pitchFamily="2" charset="2"/>
              <a:buNone/>
            </a:pPr>
            <a:r>
              <a:rPr kumimoji="1" lang="it-IT" sz="1200">
                <a:solidFill>
                  <a:srgbClr val="000000"/>
                </a:solidFill>
              </a:rPr>
              <a:t>}</a:t>
            </a:r>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4"/>
          <p:cNvSpPr>
            <a:spLocks noGrp="1"/>
          </p:cNvSpPr>
          <p:nvPr>
            <p:ph type="sldNum" sz="quarter" idx="11"/>
          </p:nvPr>
        </p:nvSpPr>
        <p:spPr/>
        <p:txBody>
          <a:bodyPr/>
          <a:lstStyle/>
          <a:p>
            <a:pPr>
              <a:defRPr/>
            </a:pPr>
            <a:fld id="{7A5EEE92-A888-4A41-B69C-CF78DB95820E}" type="slidenum">
              <a:rPr lang="it-IT"/>
              <a:pPr>
                <a:defRPr/>
              </a:pPr>
              <a:t>21</a:t>
            </a:fld>
            <a:endParaRPr lang="it-IT"/>
          </a:p>
        </p:txBody>
      </p:sp>
      <p:sp>
        <p:nvSpPr>
          <p:cNvPr id="11" name="Segnaposto piè di pagina 5"/>
          <p:cNvSpPr>
            <a:spLocks noGrp="1"/>
          </p:cNvSpPr>
          <p:nvPr>
            <p:ph type="ftr" sz="quarter" idx="12"/>
          </p:nvPr>
        </p:nvSpPr>
        <p:spPr/>
        <p:txBody>
          <a:bodyPr/>
          <a:lstStyle/>
          <a:p>
            <a:pPr>
              <a:defRPr/>
            </a:pPr>
            <a:r>
              <a:rPr lang="it-IT"/>
              <a:t>DOM HTML</a:t>
            </a:r>
          </a:p>
        </p:txBody>
      </p:sp>
      <p:sp>
        <p:nvSpPr>
          <p:cNvPr id="22532" name="Rectangle 2"/>
          <p:cNvSpPr>
            <a:spLocks noGrp="1" noChangeArrowheads="1"/>
          </p:cNvSpPr>
          <p:nvPr>
            <p:ph type="title"/>
          </p:nvPr>
        </p:nvSpPr>
        <p:spPr/>
        <p:txBody>
          <a:bodyPr/>
          <a:lstStyle/>
          <a:p>
            <a:pPr eaLnBrk="1" hangingPunct="1"/>
            <a:r>
              <a:rPr lang="it-IT" dirty="0" err="1" smtClean="0"/>
              <a:t>Element</a:t>
            </a:r>
            <a:r>
              <a:rPr lang="it-IT" dirty="0" smtClean="0"/>
              <a:t> </a:t>
            </a:r>
            <a:r>
              <a:rPr lang="it-IT" dirty="0" err="1" smtClean="0"/>
              <a:t>objects</a:t>
            </a:r>
            <a:r>
              <a:rPr lang="it-IT" dirty="0" smtClean="0"/>
              <a:t>: Java </a:t>
            </a:r>
            <a:r>
              <a:rPr lang="it-IT" dirty="0" err="1" smtClean="0"/>
              <a:t>Examples</a:t>
            </a:r>
            <a:r>
              <a:rPr lang="it-IT" dirty="0" smtClean="0"/>
              <a:t> </a:t>
            </a:r>
          </a:p>
        </p:txBody>
      </p:sp>
      <p:sp>
        <p:nvSpPr>
          <p:cNvPr id="22533" name="Rectangle 13"/>
          <p:cNvSpPr>
            <a:spLocks noGrp="1" noChangeArrowheads="1"/>
          </p:cNvSpPr>
          <p:nvPr>
            <p:ph type="body" idx="1"/>
          </p:nvPr>
        </p:nvSpPr>
        <p:spPr>
          <a:xfrm>
            <a:off x="4953001" y="1557338"/>
            <a:ext cx="4758664" cy="4953000"/>
          </a:xfrm>
        </p:spPr>
        <p:txBody>
          <a:bodyPr/>
          <a:lstStyle/>
          <a:p>
            <a:r>
              <a:rPr lang="en-US" sz="2000" dirty="0" smtClean="0"/>
              <a:t>The DOM interfaces are in the </a:t>
            </a:r>
            <a:r>
              <a:rPr lang="en-US" sz="2000" b="1" dirty="0" smtClean="0"/>
              <a:t>org.w3c.dom</a:t>
            </a:r>
            <a:r>
              <a:rPr lang="en-US" sz="2000" dirty="0" smtClean="0"/>
              <a:t> package </a:t>
            </a:r>
          </a:p>
          <a:p>
            <a:r>
              <a:rPr lang="en-US" sz="2000" dirty="0" smtClean="0"/>
              <a:t>(1) </a:t>
            </a:r>
            <a:r>
              <a:rPr lang="en-US" sz="2000" i="1" dirty="0" err="1" smtClean="0"/>
              <a:t>createElement</a:t>
            </a:r>
            <a:r>
              <a:rPr lang="en-US" sz="2000" dirty="0" smtClean="0"/>
              <a:t> returns a new </a:t>
            </a:r>
            <a:r>
              <a:rPr lang="en-US" sz="2000" i="1" dirty="0" smtClean="0"/>
              <a:t>Element</a:t>
            </a:r>
            <a:r>
              <a:rPr lang="en-US" sz="2000" dirty="0" smtClean="0"/>
              <a:t> object. </a:t>
            </a:r>
          </a:p>
          <a:p>
            <a:r>
              <a:rPr lang="en-US" sz="2000" dirty="0" smtClean="0"/>
              <a:t>(2) The </a:t>
            </a:r>
            <a:r>
              <a:rPr lang="en-US" sz="2000" i="1" dirty="0" smtClean="0"/>
              <a:t>Node</a:t>
            </a:r>
            <a:r>
              <a:rPr lang="en-US" sz="2000" dirty="0" smtClean="0"/>
              <a:t> methods return </a:t>
            </a:r>
            <a:r>
              <a:rPr lang="en-US" sz="2000" i="1" dirty="0" smtClean="0"/>
              <a:t>Node </a:t>
            </a:r>
            <a:r>
              <a:rPr lang="en-US" sz="2000" dirty="0" smtClean="0"/>
              <a:t>objects </a:t>
            </a:r>
            <a:r>
              <a:rPr lang="en-US" sz="2000" i="1" dirty="0" smtClean="0"/>
              <a:t>,</a:t>
            </a:r>
            <a:r>
              <a:rPr lang="en-US" sz="2000" dirty="0" smtClean="0"/>
              <a:t> so to access the underlying </a:t>
            </a:r>
            <a:r>
              <a:rPr lang="en-US" sz="2000" i="1" dirty="0" smtClean="0"/>
              <a:t>Element</a:t>
            </a:r>
            <a:r>
              <a:rPr lang="en-US" sz="2000" dirty="0" smtClean="0"/>
              <a:t> interface a cast is needed. </a:t>
            </a:r>
          </a:p>
          <a:p>
            <a:r>
              <a:rPr lang="en-US" sz="2000" dirty="0" smtClean="0"/>
              <a:t>(3) </a:t>
            </a:r>
            <a:r>
              <a:rPr lang="en-US" sz="2000" i="1" dirty="0" err="1" smtClean="0"/>
              <a:t>setAttribute</a:t>
            </a:r>
            <a:r>
              <a:rPr lang="en-US" sz="2000" i="1" dirty="0" smtClean="0"/>
              <a:t> </a:t>
            </a:r>
            <a:r>
              <a:rPr lang="en-US" sz="2000" dirty="0" smtClean="0"/>
              <a:t>is an easy way to create an attribute</a:t>
            </a:r>
            <a:r>
              <a:rPr lang="en-US" sz="2000" i="1" dirty="0" smtClean="0"/>
              <a:t>.</a:t>
            </a:r>
            <a:r>
              <a:rPr lang="en-US" sz="2000" dirty="0" smtClean="0"/>
              <a:t> </a:t>
            </a:r>
          </a:p>
          <a:p>
            <a:r>
              <a:rPr lang="en-US" sz="2000" dirty="0" smtClean="0"/>
              <a:t>(4) get all the children of the root element that are named "node5". </a:t>
            </a:r>
          </a:p>
          <a:p>
            <a:r>
              <a:rPr lang="en-US" sz="2000" dirty="0" smtClean="0"/>
              <a:t>(5) on each node found, insert an attribute with a namespace. </a:t>
            </a:r>
            <a:endParaRPr lang="en-US" sz="2000" dirty="0"/>
          </a:p>
        </p:txBody>
      </p:sp>
      <p:sp>
        <p:nvSpPr>
          <p:cNvPr id="22534" name="Rectangle 4"/>
          <p:cNvSpPr>
            <a:spLocks noChangeArrowheads="1"/>
          </p:cNvSpPr>
          <p:nvPr/>
        </p:nvSpPr>
        <p:spPr bwMode="auto">
          <a:xfrm>
            <a:off x="350837" y="1557338"/>
            <a:ext cx="4602163" cy="4895850"/>
          </a:xfrm>
          <a:prstGeom prst="rect">
            <a:avLst/>
          </a:prstGeom>
          <a:solidFill>
            <a:srgbClr val="EBFFFF"/>
          </a:solidFill>
          <a:ln w="12700">
            <a:solidFill>
              <a:schemeClr val="tx1"/>
            </a:solidFill>
            <a:miter lim="800000"/>
            <a:headEnd/>
            <a:tailEnd/>
          </a:ln>
        </p:spPr>
        <p:txBody>
          <a:bodyPr lIns="35941" tIns="35941" rIns="35941" bIns="35941" anchor="ctr"/>
          <a:lstStyle/>
          <a:p>
            <a:pPr defTabSz="182563"/>
            <a:r>
              <a:rPr lang="en-US" sz="1200" dirty="0"/>
              <a:t>function domtest2() {</a:t>
            </a:r>
          </a:p>
          <a:p>
            <a:pPr defTabSz="182563"/>
            <a:r>
              <a:rPr lang="en-US" sz="1200" dirty="0"/>
              <a:t>	</a:t>
            </a:r>
            <a:r>
              <a:rPr lang="en-US" sz="1200" dirty="0" err="1"/>
              <a:t>var</a:t>
            </a:r>
            <a:r>
              <a:rPr lang="en-US" sz="1200" dirty="0"/>
              <a:t> </a:t>
            </a:r>
            <a:r>
              <a:rPr lang="en-US" sz="1200" dirty="0" err="1"/>
              <a:t>e,r</a:t>
            </a:r>
            <a:r>
              <a:rPr lang="en-US" sz="1200" dirty="0"/>
              <a:t>; </a:t>
            </a:r>
          </a:p>
          <a:p>
            <a:pPr defTabSz="182563"/>
            <a:endParaRPr lang="en-US" sz="1200" dirty="0"/>
          </a:p>
          <a:p>
            <a:pPr defTabSz="182563"/>
            <a:r>
              <a:rPr lang="en-US" sz="1200" dirty="0"/>
              <a:t>	r = </a:t>
            </a:r>
            <a:r>
              <a:rPr lang="en-US" sz="1200" dirty="0" err="1"/>
              <a:t>document.createElement</a:t>
            </a:r>
            <a:r>
              <a:rPr lang="en-US" sz="1200" dirty="0" smtClean="0"/>
              <a:t>(“Root");</a:t>
            </a:r>
            <a:endParaRPr lang="en-US" sz="1200" dirty="0"/>
          </a:p>
          <a:p>
            <a:pPr defTabSz="182563"/>
            <a:r>
              <a:rPr lang="en-US" sz="1200" dirty="0"/>
              <a:t>	</a:t>
            </a:r>
            <a:r>
              <a:rPr lang="en-US" sz="1200" dirty="0" err="1" smtClean="0"/>
              <a:t>document.appendChild</a:t>
            </a:r>
            <a:r>
              <a:rPr lang="en-US" sz="1200" dirty="0" smtClean="0"/>
              <a:t>(r);</a:t>
            </a:r>
            <a:endParaRPr lang="en-US" sz="1200" dirty="0"/>
          </a:p>
          <a:p>
            <a:pPr defTabSz="182563"/>
            <a:r>
              <a:rPr lang="en-US" sz="1200" dirty="0"/>
              <a:t> </a:t>
            </a:r>
          </a:p>
          <a:p>
            <a:pPr defTabSz="182563"/>
            <a:r>
              <a:rPr lang="en-US" sz="1200" dirty="0"/>
              <a:t>	for(</a:t>
            </a:r>
            <a:r>
              <a:rPr lang="en-US" sz="1200" dirty="0" err="1"/>
              <a:t>i</a:t>
            </a:r>
            <a:r>
              <a:rPr lang="en-US" sz="1200" dirty="0"/>
              <a:t>=1; </a:t>
            </a:r>
            <a:r>
              <a:rPr lang="en-US" sz="1200" dirty="0" err="1"/>
              <a:t>i</a:t>
            </a:r>
            <a:r>
              <a:rPr lang="en-US" sz="1200" dirty="0"/>
              <a:t>&lt;10; </a:t>
            </a:r>
            <a:r>
              <a:rPr lang="en-US" sz="1200" dirty="0" err="1"/>
              <a:t>i</a:t>
            </a:r>
            <a:r>
              <a:rPr lang="en-US" sz="1200" dirty="0"/>
              <a:t>++)</a:t>
            </a:r>
          </a:p>
          <a:p>
            <a:pPr defTabSz="182563"/>
            <a:r>
              <a:rPr lang="en-US" sz="1200" dirty="0"/>
              <a:t>		</a:t>
            </a:r>
            <a:r>
              <a:rPr lang="en-US" sz="1200" dirty="0" err="1" smtClean="0"/>
              <a:t>r.appendChild</a:t>
            </a:r>
            <a:r>
              <a:rPr lang="en-US" sz="1200" dirty="0"/>
              <a:t>(</a:t>
            </a:r>
          </a:p>
          <a:p>
            <a:pPr defTabSz="182563"/>
            <a:r>
              <a:rPr lang="en-US" sz="1200" dirty="0"/>
              <a:t>			</a:t>
            </a:r>
            <a:r>
              <a:rPr lang="en-US" sz="1200" dirty="0" err="1"/>
              <a:t>document.createElement</a:t>
            </a:r>
            <a:r>
              <a:rPr lang="en-US" sz="1200" dirty="0"/>
              <a:t>("</a:t>
            </a:r>
            <a:r>
              <a:rPr lang="en-US" sz="1200" dirty="0" smtClean="0"/>
              <a:t>node" </a:t>
            </a:r>
            <a:r>
              <a:rPr lang="en-US" sz="1200" dirty="0"/>
              <a:t>+ </a:t>
            </a:r>
            <a:r>
              <a:rPr lang="en-US" sz="1200" dirty="0" err="1"/>
              <a:t>i</a:t>
            </a:r>
            <a:r>
              <a:rPr lang="en-US" sz="1200" dirty="0"/>
              <a:t>));</a:t>
            </a:r>
          </a:p>
          <a:p>
            <a:pPr defTabSz="182563"/>
            <a:endParaRPr lang="en-US" sz="1200" dirty="0"/>
          </a:p>
          <a:p>
            <a:pPr defTabSz="182563"/>
            <a:r>
              <a:rPr lang="en-US" sz="1200" dirty="0"/>
              <a:t>	e = </a:t>
            </a:r>
            <a:r>
              <a:rPr lang="en-US" sz="1200" dirty="0" err="1"/>
              <a:t>radice.firstChild.nextSibling</a:t>
            </a:r>
            <a:r>
              <a:rPr lang="en-US" sz="1200" dirty="0"/>
              <a:t>;</a:t>
            </a:r>
          </a:p>
          <a:p>
            <a:pPr defTabSz="182563"/>
            <a:endParaRPr lang="en-US" sz="1200" dirty="0"/>
          </a:p>
          <a:p>
            <a:pPr defTabSz="182563"/>
            <a:r>
              <a:rPr lang="en-US" sz="1200" dirty="0"/>
              <a:t>	</a:t>
            </a:r>
            <a:r>
              <a:rPr lang="en-US" sz="1200" dirty="0" err="1"/>
              <a:t>e.setAttribute</a:t>
            </a:r>
            <a:r>
              <a:rPr lang="en-US" sz="1200" dirty="0"/>
              <a:t> ("a1","v1");</a:t>
            </a:r>
          </a:p>
          <a:p>
            <a:pPr defTabSz="182563" eaLnBrk="0" hangingPunct="0"/>
            <a:endParaRPr lang="en-US" sz="1200" dirty="0"/>
          </a:p>
          <a:p>
            <a:pPr defTabSz="182563" eaLnBrk="0" hangingPunct="0"/>
            <a:r>
              <a:rPr lang="en-US" sz="1200" dirty="0"/>
              <a:t>	</a:t>
            </a:r>
            <a:r>
              <a:rPr lang="en-US" sz="1200" dirty="0" err="1"/>
              <a:t>var</a:t>
            </a:r>
            <a:r>
              <a:rPr lang="en-US" sz="1200" dirty="0"/>
              <a:t> list = </a:t>
            </a:r>
          </a:p>
          <a:p>
            <a:pPr defTabSz="182563" eaLnBrk="0" hangingPunct="0"/>
            <a:r>
              <a:rPr lang="en-US" sz="1200" dirty="0"/>
              <a:t>		</a:t>
            </a:r>
            <a:r>
              <a:rPr lang="en-US" sz="1200" dirty="0" err="1" smtClean="0"/>
              <a:t>r.getElementsByTagName</a:t>
            </a:r>
            <a:r>
              <a:rPr lang="en-US" sz="1200" dirty="0" smtClean="0"/>
              <a:t> </a:t>
            </a:r>
            <a:r>
              <a:rPr lang="en-US" sz="1200" dirty="0"/>
              <a:t>("</a:t>
            </a:r>
            <a:r>
              <a:rPr lang="en-US" sz="1200" dirty="0" smtClean="0"/>
              <a:t>node5</a:t>
            </a:r>
            <a:r>
              <a:rPr lang="en-US" sz="1200" dirty="0"/>
              <a:t>");</a:t>
            </a:r>
          </a:p>
          <a:p>
            <a:pPr defTabSz="182563" eaLnBrk="0" hangingPunct="0"/>
            <a:endParaRPr lang="en-US" sz="1200" dirty="0"/>
          </a:p>
          <a:p>
            <a:pPr defTabSz="182563" eaLnBrk="0" hangingPunct="0"/>
            <a:r>
              <a:rPr lang="en-US" sz="1200" dirty="0"/>
              <a:t>	for(</a:t>
            </a:r>
            <a:r>
              <a:rPr lang="en-US" sz="1200" dirty="0" err="1"/>
              <a:t>i</a:t>
            </a:r>
            <a:r>
              <a:rPr lang="en-US" sz="1200" dirty="0"/>
              <a:t>=0; </a:t>
            </a:r>
            <a:r>
              <a:rPr lang="en-US" sz="1200" dirty="0" err="1"/>
              <a:t>i</a:t>
            </a:r>
            <a:r>
              <a:rPr lang="en-US" sz="1200" dirty="0"/>
              <a:t>&lt;</a:t>
            </a:r>
            <a:r>
              <a:rPr lang="en-US" sz="1200" dirty="0" err="1"/>
              <a:t>list.length</a:t>
            </a:r>
            <a:r>
              <a:rPr lang="en-US" sz="1200" dirty="0"/>
              <a:t>(); </a:t>
            </a:r>
            <a:r>
              <a:rPr lang="en-US" sz="1200" dirty="0" err="1"/>
              <a:t>i</a:t>
            </a:r>
            <a:r>
              <a:rPr lang="en-US" sz="1200" dirty="0"/>
              <a:t>++) </a:t>
            </a:r>
          </a:p>
          <a:p>
            <a:pPr defTabSz="182563" eaLnBrk="0" hangingPunct="0"/>
            <a:r>
              <a:rPr lang="en-US" sz="1200" dirty="0"/>
              <a:t>		(</a:t>
            </a:r>
            <a:r>
              <a:rPr lang="en-US" sz="1200" dirty="0" err="1"/>
              <a:t>list.item</a:t>
            </a:r>
            <a:r>
              <a:rPr lang="en-US" sz="1200" dirty="0"/>
              <a:t>(</a:t>
            </a:r>
            <a:r>
              <a:rPr lang="en-US" sz="1200" dirty="0" err="1"/>
              <a:t>i</a:t>
            </a:r>
            <a:r>
              <a:rPr lang="en-US" sz="1200" dirty="0"/>
              <a:t>)).</a:t>
            </a:r>
            <a:r>
              <a:rPr lang="en-US" sz="1200" dirty="0" err="1"/>
              <a:t>setAttributeNS</a:t>
            </a:r>
            <a:r>
              <a:rPr lang="en-US" sz="1200" dirty="0"/>
              <a:t> ("</a:t>
            </a:r>
            <a:r>
              <a:rPr lang="en-US" sz="1200" dirty="0" err="1"/>
              <a:t>prfx","attr</a:t>
            </a:r>
            <a:r>
              <a:rPr lang="en-US" sz="1200" dirty="0"/>
              <a:t>", "</a:t>
            </a:r>
            <a:r>
              <a:rPr lang="en-US" sz="1200" dirty="0" err="1"/>
              <a:t>val</a:t>
            </a:r>
            <a:r>
              <a:rPr lang="en-US" sz="1200" dirty="0"/>
              <a:t>");</a:t>
            </a:r>
          </a:p>
          <a:p>
            <a:pPr defTabSz="182563" eaLnBrk="0" hangingPunct="0"/>
            <a:r>
              <a:rPr lang="en-US" sz="1200" dirty="0"/>
              <a:t>}</a:t>
            </a:r>
          </a:p>
        </p:txBody>
      </p:sp>
      <p:sp>
        <p:nvSpPr>
          <p:cNvPr id="22535" name="Oval 6"/>
          <p:cNvSpPr>
            <a:spLocks noChangeArrowheads="1"/>
          </p:cNvSpPr>
          <p:nvPr/>
        </p:nvSpPr>
        <p:spPr bwMode="auto">
          <a:xfrm>
            <a:off x="271727" y="2636838"/>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1</a:t>
            </a:r>
          </a:p>
        </p:txBody>
      </p:sp>
      <p:sp>
        <p:nvSpPr>
          <p:cNvPr id="22536" name="Oval 7"/>
          <p:cNvSpPr>
            <a:spLocks noChangeArrowheads="1"/>
          </p:cNvSpPr>
          <p:nvPr/>
        </p:nvSpPr>
        <p:spPr bwMode="auto">
          <a:xfrm>
            <a:off x="271727" y="3933825"/>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2</a:t>
            </a:r>
          </a:p>
        </p:txBody>
      </p:sp>
      <p:sp>
        <p:nvSpPr>
          <p:cNvPr id="22537" name="Oval 8"/>
          <p:cNvSpPr>
            <a:spLocks noChangeArrowheads="1"/>
          </p:cNvSpPr>
          <p:nvPr/>
        </p:nvSpPr>
        <p:spPr bwMode="auto">
          <a:xfrm>
            <a:off x="271727" y="4292600"/>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3</a:t>
            </a:r>
          </a:p>
        </p:txBody>
      </p:sp>
      <p:sp>
        <p:nvSpPr>
          <p:cNvPr id="22538" name="Oval 10"/>
          <p:cNvSpPr>
            <a:spLocks noChangeArrowheads="1"/>
          </p:cNvSpPr>
          <p:nvPr/>
        </p:nvSpPr>
        <p:spPr bwMode="auto">
          <a:xfrm>
            <a:off x="271727" y="4797425"/>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4</a:t>
            </a:r>
          </a:p>
        </p:txBody>
      </p:sp>
      <p:sp>
        <p:nvSpPr>
          <p:cNvPr id="22539" name="Oval 11"/>
          <p:cNvSpPr>
            <a:spLocks noChangeArrowheads="1"/>
          </p:cNvSpPr>
          <p:nvPr/>
        </p:nvSpPr>
        <p:spPr bwMode="auto">
          <a:xfrm>
            <a:off x="271727" y="5373688"/>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rPr>
              <a:t>5</a:t>
            </a:r>
          </a:p>
        </p:txBody>
      </p:sp>
    </p:spTree>
  </p:cSld>
  <p:clrMapOvr>
    <a:masterClrMapping/>
  </p:clrMapOvr>
  <p:transition>
    <p:strip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3"/>
          <p:cNvSpPr>
            <a:spLocks noGrp="1"/>
          </p:cNvSpPr>
          <p:nvPr>
            <p:ph type="sldNum" sz="quarter" idx="11"/>
          </p:nvPr>
        </p:nvSpPr>
        <p:spPr/>
        <p:txBody>
          <a:bodyPr/>
          <a:lstStyle/>
          <a:p>
            <a:pPr>
              <a:defRPr/>
            </a:pPr>
            <a:fld id="{F6C77C5B-0B08-425D-AFE5-C7E846E03967}" type="slidenum">
              <a:rPr lang="it-IT"/>
              <a:pPr>
                <a:defRPr/>
              </a:pPr>
              <a:t>22</a:t>
            </a:fld>
            <a:endParaRPr lang="it-IT"/>
          </a:p>
        </p:txBody>
      </p:sp>
      <p:sp>
        <p:nvSpPr>
          <p:cNvPr id="10" name="Segnaposto piè di pagina 4"/>
          <p:cNvSpPr>
            <a:spLocks noGrp="1"/>
          </p:cNvSpPr>
          <p:nvPr>
            <p:ph type="ftr" sz="quarter" idx="12"/>
          </p:nvPr>
        </p:nvSpPr>
        <p:spPr/>
        <p:txBody>
          <a:bodyPr/>
          <a:lstStyle/>
          <a:p>
            <a:pPr>
              <a:defRPr/>
            </a:pPr>
            <a:r>
              <a:rPr lang="it-IT"/>
              <a:t>DOM HTML</a:t>
            </a:r>
          </a:p>
        </p:txBody>
      </p:sp>
      <p:sp>
        <p:nvSpPr>
          <p:cNvPr id="23556" name="Rectangle 2"/>
          <p:cNvSpPr>
            <a:spLocks noGrp="1" noChangeArrowheads="1"/>
          </p:cNvSpPr>
          <p:nvPr>
            <p:ph type="title"/>
          </p:nvPr>
        </p:nvSpPr>
        <p:spPr/>
        <p:txBody>
          <a:bodyPr/>
          <a:lstStyle/>
          <a:p>
            <a:pPr eaLnBrk="1" hangingPunct="1"/>
            <a:r>
              <a:rPr lang="it-IT" dirty="0" err="1" smtClean="0"/>
              <a:t>Element</a:t>
            </a:r>
            <a:r>
              <a:rPr lang="it-IT" dirty="0" smtClean="0"/>
              <a:t> </a:t>
            </a:r>
            <a:r>
              <a:rPr lang="it-IT" dirty="0" err="1" smtClean="0"/>
              <a:t>objects</a:t>
            </a:r>
            <a:r>
              <a:rPr lang="it-IT" dirty="0" smtClean="0"/>
              <a:t>: Java </a:t>
            </a:r>
            <a:r>
              <a:rPr lang="it-IT" dirty="0" err="1" smtClean="0"/>
              <a:t>Examples</a:t>
            </a:r>
            <a:r>
              <a:rPr lang="it-IT" dirty="0" smtClean="0"/>
              <a:t> </a:t>
            </a:r>
          </a:p>
        </p:txBody>
      </p:sp>
      <p:sp>
        <p:nvSpPr>
          <p:cNvPr id="23557" name="Rectangle 11"/>
          <p:cNvSpPr>
            <a:spLocks noChangeArrowheads="1"/>
          </p:cNvSpPr>
          <p:nvPr/>
        </p:nvSpPr>
        <p:spPr bwMode="auto">
          <a:xfrm>
            <a:off x="5109502" y="1557338"/>
            <a:ext cx="4524771" cy="4895850"/>
          </a:xfrm>
          <a:prstGeom prst="rect">
            <a:avLst/>
          </a:prstGeom>
          <a:solidFill>
            <a:srgbClr val="EBFFFF"/>
          </a:solidFill>
          <a:ln w="12700">
            <a:solidFill>
              <a:schemeClr val="tx1"/>
            </a:solidFill>
            <a:miter lim="800000"/>
            <a:headEnd/>
            <a:tailEnd/>
          </a:ln>
        </p:spPr>
        <p:txBody>
          <a:bodyPr lIns="35941" tIns="35941" rIns="35941" bIns="35941" anchor="ctr"/>
          <a:lstStyle/>
          <a:p>
            <a:pPr eaLnBrk="0" hangingPunct="0">
              <a:tabLst>
                <a:tab pos="190500" algn="l"/>
                <a:tab pos="381000" algn="l"/>
                <a:tab pos="571500" algn="l"/>
                <a:tab pos="762000" algn="l"/>
                <a:tab pos="952500" algn="l"/>
                <a:tab pos="1143000" algn="l"/>
              </a:tabLst>
            </a:pPr>
            <a:r>
              <a:rPr lang="en-US" sz="1200" dirty="0">
                <a:solidFill>
                  <a:srgbClr val="000000"/>
                </a:solidFill>
              </a:rPr>
              <a:t>&lt;</a:t>
            </a:r>
            <a:r>
              <a:rPr lang="en-US" sz="1200" dirty="0" smtClean="0">
                <a:solidFill>
                  <a:srgbClr val="000000"/>
                </a:solidFill>
              </a:rPr>
              <a:t>Root&gt;</a:t>
            </a:r>
            <a:endParaRPr lang="en-US" sz="1200" dirty="0">
              <a:solidFill>
                <a:srgbClr val="000000"/>
              </a:solidFill>
            </a:endParaRPr>
          </a:p>
          <a:p>
            <a:pPr eaLnBrk="0" hangingPunct="0">
              <a:tabLst>
                <a:tab pos="190500" algn="l"/>
                <a:tab pos="381000" algn="l"/>
                <a:tab pos="571500" algn="l"/>
                <a:tab pos="762000" algn="l"/>
                <a:tab pos="952500" algn="l"/>
                <a:tab pos="1143000" algn="l"/>
              </a:tabLst>
            </a:pPr>
            <a:r>
              <a:rPr lang="en-US" sz="1200" dirty="0">
                <a:solidFill>
                  <a:srgbClr val="000000"/>
                </a:solidFill>
              </a:rPr>
              <a:t> &lt;</a:t>
            </a:r>
            <a:r>
              <a:rPr lang="en-US" sz="1200" dirty="0" smtClean="0">
                <a:solidFill>
                  <a:srgbClr val="000000"/>
                </a:solidFill>
              </a:rPr>
              <a:t>node1</a:t>
            </a:r>
            <a:r>
              <a:rPr lang="en-US" sz="1200" dirty="0">
                <a:solidFill>
                  <a:srgbClr val="000000"/>
                </a:solidFill>
              </a:rPr>
              <a:t>/&gt;</a:t>
            </a:r>
          </a:p>
          <a:p>
            <a:pPr eaLnBrk="0" hangingPunct="0">
              <a:tabLst>
                <a:tab pos="190500" algn="l"/>
                <a:tab pos="381000" algn="l"/>
                <a:tab pos="571500" algn="l"/>
                <a:tab pos="762000" algn="l"/>
                <a:tab pos="952500" algn="l"/>
                <a:tab pos="1143000" algn="l"/>
              </a:tabLst>
            </a:pPr>
            <a:r>
              <a:rPr lang="en-US" sz="1200" dirty="0">
                <a:solidFill>
                  <a:srgbClr val="000000"/>
                </a:solidFill>
              </a:rPr>
              <a:t> &lt;</a:t>
            </a:r>
            <a:r>
              <a:rPr lang="en-US" sz="1200" dirty="0" smtClean="0">
                <a:solidFill>
                  <a:srgbClr val="000000"/>
                </a:solidFill>
              </a:rPr>
              <a:t>node2 </a:t>
            </a:r>
            <a:r>
              <a:rPr lang="en-US" sz="1200" dirty="0">
                <a:solidFill>
                  <a:srgbClr val="000000"/>
                </a:solidFill>
              </a:rPr>
              <a:t>a1="v1"/&gt;</a:t>
            </a:r>
          </a:p>
          <a:p>
            <a:pPr eaLnBrk="0" hangingPunct="0">
              <a:tabLst>
                <a:tab pos="190500" algn="l"/>
                <a:tab pos="381000" algn="l"/>
                <a:tab pos="571500" algn="l"/>
                <a:tab pos="762000" algn="l"/>
                <a:tab pos="952500" algn="l"/>
                <a:tab pos="1143000" algn="l"/>
              </a:tabLst>
            </a:pPr>
            <a:r>
              <a:rPr lang="en-US" sz="1200" dirty="0">
                <a:solidFill>
                  <a:srgbClr val="000000"/>
                </a:solidFill>
              </a:rPr>
              <a:t> &lt;</a:t>
            </a:r>
            <a:r>
              <a:rPr lang="en-US" sz="1200" dirty="0" smtClean="0">
                <a:solidFill>
                  <a:srgbClr val="000000"/>
                </a:solidFill>
              </a:rPr>
              <a:t>node3</a:t>
            </a:r>
            <a:r>
              <a:rPr lang="en-US" sz="1200" dirty="0">
                <a:solidFill>
                  <a:srgbClr val="000000"/>
                </a:solidFill>
              </a:rPr>
              <a:t>/&gt;</a:t>
            </a:r>
          </a:p>
          <a:p>
            <a:pPr eaLnBrk="0" hangingPunct="0">
              <a:tabLst>
                <a:tab pos="190500" algn="l"/>
                <a:tab pos="381000" algn="l"/>
                <a:tab pos="571500" algn="l"/>
                <a:tab pos="762000" algn="l"/>
                <a:tab pos="952500" algn="l"/>
                <a:tab pos="1143000" algn="l"/>
              </a:tabLst>
            </a:pPr>
            <a:r>
              <a:rPr lang="en-US" sz="1200" dirty="0">
                <a:solidFill>
                  <a:srgbClr val="000000"/>
                </a:solidFill>
              </a:rPr>
              <a:t> &lt;</a:t>
            </a:r>
            <a:r>
              <a:rPr lang="en-US" sz="1200" dirty="0" smtClean="0">
                <a:solidFill>
                  <a:srgbClr val="000000"/>
                </a:solidFill>
              </a:rPr>
              <a:t>node4</a:t>
            </a:r>
            <a:r>
              <a:rPr lang="en-US" sz="1200" dirty="0">
                <a:solidFill>
                  <a:srgbClr val="000000"/>
                </a:solidFill>
              </a:rPr>
              <a:t>/&gt;</a:t>
            </a:r>
          </a:p>
          <a:p>
            <a:pPr eaLnBrk="0" hangingPunct="0">
              <a:tabLst>
                <a:tab pos="190500" algn="l"/>
                <a:tab pos="381000" algn="l"/>
                <a:tab pos="571500" algn="l"/>
                <a:tab pos="762000" algn="l"/>
                <a:tab pos="952500" algn="l"/>
                <a:tab pos="1143000" algn="l"/>
              </a:tabLst>
            </a:pPr>
            <a:r>
              <a:rPr lang="en-US" sz="1200" dirty="0">
                <a:solidFill>
                  <a:srgbClr val="000000"/>
                </a:solidFill>
              </a:rPr>
              <a:t> &lt;</a:t>
            </a:r>
            <a:r>
              <a:rPr lang="en-US" sz="1200" dirty="0" smtClean="0">
                <a:solidFill>
                  <a:srgbClr val="000000"/>
                </a:solidFill>
              </a:rPr>
              <a:t>node5 </a:t>
            </a:r>
            <a:r>
              <a:rPr lang="en-US" sz="1200" dirty="0" err="1">
                <a:solidFill>
                  <a:srgbClr val="000000"/>
                </a:solidFill>
              </a:rPr>
              <a:t>xmlns:N</a:t>
            </a:r>
            <a:r>
              <a:rPr lang="en-US" sz="1200" dirty="0">
                <a:solidFill>
                  <a:srgbClr val="000000"/>
                </a:solidFill>
              </a:rPr>
              <a:t>="</a:t>
            </a:r>
            <a:r>
              <a:rPr lang="en-US" sz="1200" dirty="0" err="1">
                <a:solidFill>
                  <a:srgbClr val="000000"/>
                </a:solidFill>
              </a:rPr>
              <a:t>prfx</a:t>
            </a:r>
            <a:r>
              <a:rPr lang="en-US" sz="1200" dirty="0">
                <a:solidFill>
                  <a:srgbClr val="000000"/>
                </a:solidFill>
              </a:rPr>
              <a:t>" N:attr="</a:t>
            </a:r>
            <a:r>
              <a:rPr lang="en-US" sz="1200" dirty="0" err="1">
                <a:solidFill>
                  <a:srgbClr val="000000"/>
                </a:solidFill>
              </a:rPr>
              <a:t>val</a:t>
            </a:r>
            <a:r>
              <a:rPr lang="en-US" sz="1200" dirty="0">
                <a:solidFill>
                  <a:srgbClr val="000000"/>
                </a:solidFill>
              </a:rPr>
              <a:t>"/&gt;</a:t>
            </a:r>
          </a:p>
          <a:p>
            <a:pPr eaLnBrk="0" hangingPunct="0">
              <a:tabLst>
                <a:tab pos="190500" algn="l"/>
                <a:tab pos="381000" algn="l"/>
                <a:tab pos="571500" algn="l"/>
                <a:tab pos="762000" algn="l"/>
                <a:tab pos="952500" algn="l"/>
                <a:tab pos="1143000" algn="l"/>
              </a:tabLst>
            </a:pPr>
            <a:r>
              <a:rPr lang="en-US" sz="1200" dirty="0">
                <a:solidFill>
                  <a:srgbClr val="000000"/>
                </a:solidFill>
              </a:rPr>
              <a:t> &lt;</a:t>
            </a:r>
            <a:r>
              <a:rPr lang="en-US" sz="1200" dirty="0" smtClean="0">
                <a:solidFill>
                  <a:srgbClr val="000000"/>
                </a:solidFill>
              </a:rPr>
              <a:t>node6</a:t>
            </a:r>
            <a:r>
              <a:rPr lang="en-US" sz="1200" dirty="0">
                <a:solidFill>
                  <a:srgbClr val="000000"/>
                </a:solidFill>
              </a:rPr>
              <a:t>/&gt;</a:t>
            </a:r>
          </a:p>
          <a:p>
            <a:pPr eaLnBrk="0" hangingPunct="0">
              <a:tabLst>
                <a:tab pos="190500" algn="l"/>
                <a:tab pos="381000" algn="l"/>
                <a:tab pos="571500" algn="l"/>
                <a:tab pos="762000" algn="l"/>
                <a:tab pos="952500" algn="l"/>
                <a:tab pos="1143000" algn="l"/>
              </a:tabLst>
            </a:pPr>
            <a:r>
              <a:rPr lang="en-US" sz="1200" dirty="0">
                <a:solidFill>
                  <a:srgbClr val="000000"/>
                </a:solidFill>
              </a:rPr>
              <a:t> &lt;</a:t>
            </a:r>
            <a:r>
              <a:rPr lang="en-US" sz="1200" dirty="0" smtClean="0">
                <a:solidFill>
                  <a:srgbClr val="000000"/>
                </a:solidFill>
              </a:rPr>
              <a:t>node7</a:t>
            </a:r>
            <a:r>
              <a:rPr lang="en-US" sz="1200" dirty="0">
                <a:solidFill>
                  <a:srgbClr val="000000"/>
                </a:solidFill>
              </a:rPr>
              <a:t>/&gt;</a:t>
            </a:r>
          </a:p>
          <a:p>
            <a:pPr eaLnBrk="0" hangingPunct="0">
              <a:tabLst>
                <a:tab pos="190500" algn="l"/>
                <a:tab pos="381000" algn="l"/>
                <a:tab pos="571500" algn="l"/>
                <a:tab pos="762000" algn="l"/>
                <a:tab pos="952500" algn="l"/>
                <a:tab pos="1143000" algn="l"/>
              </a:tabLst>
            </a:pPr>
            <a:r>
              <a:rPr lang="en-US" sz="1200" dirty="0">
                <a:solidFill>
                  <a:srgbClr val="000000"/>
                </a:solidFill>
              </a:rPr>
              <a:t> &lt;</a:t>
            </a:r>
            <a:r>
              <a:rPr lang="en-US" sz="1200" dirty="0" smtClean="0">
                <a:solidFill>
                  <a:srgbClr val="000000"/>
                </a:solidFill>
              </a:rPr>
              <a:t>node8</a:t>
            </a:r>
            <a:r>
              <a:rPr lang="en-US" sz="1200" dirty="0">
                <a:solidFill>
                  <a:srgbClr val="000000"/>
                </a:solidFill>
              </a:rPr>
              <a:t>/&gt;</a:t>
            </a:r>
          </a:p>
          <a:p>
            <a:pPr eaLnBrk="0" hangingPunct="0">
              <a:tabLst>
                <a:tab pos="190500" algn="l"/>
                <a:tab pos="381000" algn="l"/>
                <a:tab pos="571500" algn="l"/>
                <a:tab pos="762000" algn="l"/>
                <a:tab pos="952500" algn="l"/>
                <a:tab pos="1143000" algn="l"/>
              </a:tabLst>
            </a:pPr>
            <a:r>
              <a:rPr lang="en-US" sz="1200" dirty="0">
                <a:solidFill>
                  <a:srgbClr val="000000"/>
                </a:solidFill>
              </a:rPr>
              <a:t> &lt;</a:t>
            </a:r>
            <a:r>
              <a:rPr lang="en-US" sz="1200" dirty="0" smtClean="0">
                <a:solidFill>
                  <a:srgbClr val="000000"/>
                </a:solidFill>
              </a:rPr>
              <a:t>node9</a:t>
            </a:r>
            <a:r>
              <a:rPr lang="en-US" sz="1200" dirty="0">
                <a:solidFill>
                  <a:srgbClr val="000000"/>
                </a:solidFill>
              </a:rPr>
              <a:t>/&gt;</a:t>
            </a:r>
          </a:p>
          <a:p>
            <a:pPr eaLnBrk="0" hangingPunct="0">
              <a:tabLst>
                <a:tab pos="190500" algn="l"/>
                <a:tab pos="381000" algn="l"/>
                <a:tab pos="571500" algn="l"/>
                <a:tab pos="762000" algn="l"/>
                <a:tab pos="952500" algn="l"/>
                <a:tab pos="1143000" algn="l"/>
              </a:tabLst>
            </a:pPr>
            <a:r>
              <a:rPr lang="en-US" sz="1200" dirty="0">
                <a:solidFill>
                  <a:srgbClr val="000000"/>
                </a:solidFill>
              </a:rPr>
              <a:t>&lt;/</a:t>
            </a:r>
            <a:r>
              <a:rPr lang="en-US" sz="1200" dirty="0" smtClean="0">
                <a:solidFill>
                  <a:srgbClr val="000000"/>
                </a:solidFill>
              </a:rPr>
              <a:t>Root&gt;</a:t>
            </a:r>
            <a:endParaRPr lang="en-US" sz="1200" dirty="0">
              <a:solidFill>
                <a:srgbClr val="000000"/>
              </a:solidFill>
            </a:endParaRPr>
          </a:p>
        </p:txBody>
      </p:sp>
      <p:sp>
        <p:nvSpPr>
          <p:cNvPr id="23558" name="Rectangle 22"/>
          <p:cNvSpPr>
            <a:spLocks noChangeArrowheads="1"/>
          </p:cNvSpPr>
          <p:nvPr/>
        </p:nvSpPr>
        <p:spPr bwMode="auto">
          <a:xfrm>
            <a:off x="350837" y="1557338"/>
            <a:ext cx="4602163" cy="4895850"/>
          </a:xfrm>
          <a:prstGeom prst="rect">
            <a:avLst/>
          </a:prstGeom>
          <a:solidFill>
            <a:srgbClr val="EBFFFF"/>
          </a:solidFill>
          <a:ln w="12700">
            <a:solidFill>
              <a:schemeClr val="tx1"/>
            </a:solidFill>
            <a:miter lim="800000"/>
            <a:headEnd/>
            <a:tailEnd/>
          </a:ln>
        </p:spPr>
        <p:txBody>
          <a:bodyPr lIns="35941" tIns="35941" rIns="35941" bIns="35941" anchor="ctr"/>
          <a:lstStyle/>
          <a:p>
            <a:pPr defTabSz="182563"/>
            <a:r>
              <a:rPr lang="en-US" sz="1200" dirty="0"/>
              <a:t>function domtest2() {</a:t>
            </a:r>
          </a:p>
          <a:p>
            <a:pPr defTabSz="182563"/>
            <a:r>
              <a:rPr lang="en-US" sz="1200" dirty="0"/>
              <a:t>	</a:t>
            </a:r>
            <a:r>
              <a:rPr lang="en-US" sz="1200" dirty="0" err="1"/>
              <a:t>var</a:t>
            </a:r>
            <a:r>
              <a:rPr lang="en-US" sz="1200" dirty="0"/>
              <a:t> </a:t>
            </a:r>
            <a:r>
              <a:rPr lang="en-US" sz="1200" dirty="0" err="1"/>
              <a:t>e,r</a:t>
            </a:r>
            <a:r>
              <a:rPr lang="en-US" sz="1200" dirty="0"/>
              <a:t>; </a:t>
            </a:r>
          </a:p>
          <a:p>
            <a:pPr defTabSz="182563"/>
            <a:endParaRPr lang="en-US" sz="1200" dirty="0"/>
          </a:p>
          <a:p>
            <a:pPr defTabSz="182563"/>
            <a:r>
              <a:rPr lang="en-US" sz="1200" dirty="0"/>
              <a:t>	r = </a:t>
            </a:r>
            <a:r>
              <a:rPr lang="en-US" sz="1200" dirty="0" err="1"/>
              <a:t>document.createElement</a:t>
            </a:r>
            <a:r>
              <a:rPr lang="en-US" sz="1200" dirty="0" smtClean="0"/>
              <a:t>(“Root");</a:t>
            </a:r>
            <a:endParaRPr lang="en-US" sz="1200" dirty="0"/>
          </a:p>
          <a:p>
            <a:pPr defTabSz="182563"/>
            <a:r>
              <a:rPr lang="en-US" sz="1200" dirty="0"/>
              <a:t>	</a:t>
            </a:r>
            <a:r>
              <a:rPr lang="en-US" sz="1200" dirty="0" err="1" smtClean="0"/>
              <a:t>document.appendChild</a:t>
            </a:r>
            <a:r>
              <a:rPr lang="en-US" sz="1200" dirty="0" smtClean="0"/>
              <a:t>(r);</a:t>
            </a:r>
            <a:endParaRPr lang="en-US" sz="1200" dirty="0"/>
          </a:p>
          <a:p>
            <a:pPr defTabSz="182563"/>
            <a:r>
              <a:rPr lang="en-US" sz="1200" dirty="0"/>
              <a:t> </a:t>
            </a:r>
          </a:p>
          <a:p>
            <a:pPr defTabSz="182563"/>
            <a:r>
              <a:rPr lang="en-US" sz="1200" dirty="0"/>
              <a:t>	for(</a:t>
            </a:r>
            <a:r>
              <a:rPr lang="en-US" sz="1200" dirty="0" err="1"/>
              <a:t>i</a:t>
            </a:r>
            <a:r>
              <a:rPr lang="en-US" sz="1200" dirty="0"/>
              <a:t>=1; </a:t>
            </a:r>
            <a:r>
              <a:rPr lang="en-US" sz="1200" dirty="0" err="1"/>
              <a:t>i</a:t>
            </a:r>
            <a:r>
              <a:rPr lang="en-US" sz="1200" dirty="0"/>
              <a:t>&lt;10; </a:t>
            </a:r>
            <a:r>
              <a:rPr lang="en-US" sz="1200" dirty="0" err="1"/>
              <a:t>i</a:t>
            </a:r>
            <a:r>
              <a:rPr lang="en-US" sz="1200" dirty="0"/>
              <a:t>++)</a:t>
            </a:r>
          </a:p>
          <a:p>
            <a:pPr defTabSz="182563"/>
            <a:r>
              <a:rPr lang="en-US" sz="1200" dirty="0"/>
              <a:t>		</a:t>
            </a:r>
            <a:r>
              <a:rPr lang="en-US" sz="1200" dirty="0" err="1" smtClean="0"/>
              <a:t>r.appendChild</a:t>
            </a:r>
            <a:r>
              <a:rPr lang="en-US" sz="1200" dirty="0"/>
              <a:t>(</a:t>
            </a:r>
          </a:p>
          <a:p>
            <a:pPr defTabSz="182563"/>
            <a:r>
              <a:rPr lang="en-US" sz="1200" dirty="0"/>
              <a:t>			</a:t>
            </a:r>
            <a:r>
              <a:rPr lang="en-US" sz="1200" dirty="0" err="1"/>
              <a:t>document.createElement</a:t>
            </a:r>
            <a:r>
              <a:rPr lang="en-US" sz="1200" dirty="0"/>
              <a:t>("</a:t>
            </a:r>
            <a:r>
              <a:rPr lang="en-US" sz="1200" dirty="0" smtClean="0"/>
              <a:t>node" </a:t>
            </a:r>
            <a:r>
              <a:rPr lang="en-US" sz="1200" dirty="0"/>
              <a:t>+ </a:t>
            </a:r>
            <a:r>
              <a:rPr lang="en-US" sz="1200" dirty="0" err="1"/>
              <a:t>i</a:t>
            </a:r>
            <a:r>
              <a:rPr lang="en-US" sz="1200" dirty="0"/>
              <a:t>));</a:t>
            </a:r>
          </a:p>
          <a:p>
            <a:pPr defTabSz="182563"/>
            <a:endParaRPr lang="en-US" sz="1200" dirty="0"/>
          </a:p>
          <a:p>
            <a:pPr defTabSz="182563"/>
            <a:r>
              <a:rPr lang="en-US" sz="1200" dirty="0"/>
              <a:t>	e = </a:t>
            </a:r>
            <a:r>
              <a:rPr lang="en-US" sz="1200" dirty="0" err="1"/>
              <a:t>radice.firstChild.nextSibling</a:t>
            </a:r>
            <a:r>
              <a:rPr lang="en-US" sz="1200" dirty="0"/>
              <a:t>;</a:t>
            </a:r>
          </a:p>
          <a:p>
            <a:pPr defTabSz="182563"/>
            <a:endParaRPr lang="en-US" sz="1200" dirty="0"/>
          </a:p>
          <a:p>
            <a:pPr defTabSz="182563"/>
            <a:r>
              <a:rPr lang="en-US" sz="1200" dirty="0"/>
              <a:t>	</a:t>
            </a:r>
            <a:r>
              <a:rPr lang="en-US" sz="1200" dirty="0" err="1"/>
              <a:t>e.setAttribute</a:t>
            </a:r>
            <a:r>
              <a:rPr lang="en-US" sz="1200" dirty="0"/>
              <a:t> ("a1","v1");</a:t>
            </a:r>
          </a:p>
          <a:p>
            <a:pPr defTabSz="182563"/>
            <a:endParaRPr lang="en-US" sz="1200" dirty="0"/>
          </a:p>
          <a:p>
            <a:pPr defTabSz="182563"/>
            <a:r>
              <a:rPr lang="en-US" sz="1200" dirty="0"/>
              <a:t>	</a:t>
            </a:r>
            <a:r>
              <a:rPr lang="en-US" sz="1200" dirty="0" err="1"/>
              <a:t>var</a:t>
            </a:r>
            <a:r>
              <a:rPr lang="en-US" sz="1200" dirty="0"/>
              <a:t> list = </a:t>
            </a:r>
          </a:p>
          <a:p>
            <a:pPr defTabSz="182563"/>
            <a:r>
              <a:rPr lang="en-US" sz="1200" dirty="0"/>
              <a:t>		</a:t>
            </a:r>
            <a:r>
              <a:rPr lang="en-US" sz="1200" dirty="0" err="1" smtClean="0"/>
              <a:t>r.getElementsByTagName</a:t>
            </a:r>
            <a:r>
              <a:rPr lang="en-US" sz="1200" dirty="0" smtClean="0"/>
              <a:t> </a:t>
            </a:r>
            <a:r>
              <a:rPr lang="en-US" sz="1200" dirty="0"/>
              <a:t>("</a:t>
            </a:r>
            <a:r>
              <a:rPr lang="en-US" sz="1200" dirty="0" smtClean="0"/>
              <a:t>node5</a:t>
            </a:r>
            <a:r>
              <a:rPr lang="en-US" sz="1200" dirty="0"/>
              <a:t>");</a:t>
            </a:r>
          </a:p>
          <a:p>
            <a:pPr defTabSz="182563"/>
            <a:endParaRPr lang="en-US" sz="1200" dirty="0"/>
          </a:p>
          <a:p>
            <a:pPr defTabSz="182563"/>
            <a:r>
              <a:rPr lang="en-US" sz="1200" dirty="0"/>
              <a:t>	for(</a:t>
            </a:r>
            <a:r>
              <a:rPr lang="en-US" sz="1200" dirty="0" err="1"/>
              <a:t>i</a:t>
            </a:r>
            <a:r>
              <a:rPr lang="en-US" sz="1200" dirty="0"/>
              <a:t>=0; </a:t>
            </a:r>
            <a:r>
              <a:rPr lang="en-US" sz="1200" dirty="0" err="1"/>
              <a:t>i</a:t>
            </a:r>
            <a:r>
              <a:rPr lang="en-US" sz="1200" dirty="0"/>
              <a:t>&lt;</a:t>
            </a:r>
            <a:r>
              <a:rPr lang="en-US" sz="1200" dirty="0" err="1"/>
              <a:t>list.length</a:t>
            </a:r>
            <a:r>
              <a:rPr lang="en-US" sz="1200" dirty="0"/>
              <a:t>(); </a:t>
            </a:r>
            <a:r>
              <a:rPr lang="en-US" sz="1200" dirty="0" err="1"/>
              <a:t>i</a:t>
            </a:r>
            <a:r>
              <a:rPr lang="en-US" sz="1200" dirty="0"/>
              <a:t>++) </a:t>
            </a:r>
          </a:p>
          <a:p>
            <a:pPr defTabSz="182563"/>
            <a:r>
              <a:rPr lang="en-US" sz="1200" dirty="0"/>
              <a:t>		(</a:t>
            </a:r>
            <a:r>
              <a:rPr lang="en-US" sz="1200" dirty="0" err="1"/>
              <a:t>list.item</a:t>
            </a:r>
            <a:r>
              <a:rPr lang="en-US" sz="1200" dirty="0"/>
              <a:t>(</a:t>
            </a:r>
            <a:r>
              <a:rPr lang="en-US" sz="1200" dirty="0" err="1"/>
              <a:t>i</a:t>
            </a:r>
            <a:r>
              <a:rPr lang="en-US" sz="1200" dirty="0"/>
              <a:t>)).</a:t>
            </a:r>
            <a:r>
              <a:rPr lang="en-US" sz="1200" dirty="0" err="1"/>
              <a:t>setAttributeNS</a:t>
            </a:r>
            <a:r>
              <a:rPr lang="en-US" sz="1200" dirty="0"/>
              <a:t> ("</a:t>
            </a:r>
            <a:r>
              <a:rPr lang="en-US" sz="1200" dirty="0" err="1"/>
              <a:t>prfx","attr</a:t>
            </a:r>
            <a:r>
              <a:rPr lang="en-US" sz="1200" dirty="0"/>
              <a:t>", "</a:t>
            </a:r>
            <a:r>
              <a:rPr lang="en-US" sz="1200" dirty="0" err="1"/>
              <a:t>val</a:t>
            </a:r>
            <a:r>
              <a:rPr lang="en-US" sz="1200" dirty="0"/>
              <a:t>");</a:t>
            </a:r>
          </a:p>
          <a:p>
            <a:pPr defTabSz="182563"/>
            <a:r>
              <a:rPr lang="en-US" sz="1200" dirty="0"/>
              <a:t>}</a:t>
            </a:r>
          </a:p>
        </p:txBody>
      </p:sp>
      <p:sp>
        <p:nvSpPr>
          <p:cNvPr id="23559" name="Line 12"/>
          <p:cNvSpPr>
            <a:spLocks noChangeShapeType="1"/>
          </p:cNvSpPr>
          <p:nvPr/>
        </p:nvSpPr>
        <p:spPr bwMode="auto">
          <a:xfrm flipV="1">
            <a:off x="2846256" y="3573463"/>
            <a:ext cx="3355313" cy="792162"/>
          </a:xfrm>
          <a:prstGeom prst="line">
            <a:avLst/>
          </a:prstGeom>
          <a:noFill/>
          <a:ln w="19050">
            <a:solidFill>
              <a:srgbClr val="800000"/>
            </a:solidFill>
            <a:miter lim="800000"/>
            <a:headEnd/>
            <a:tailEnd type="triangle" w="lg" len="lg"/>
          </a:ln>
        </p:spPr>
        <p:txBody>
          <a:bodyPr wrap="none"/>
          <a:lstStyle/>
          <a:p>
            <a:endParaRPr lang="it-IT"/>
          </a:p>
        </p:txBody>
      </p:sp>
      <p:sp>
        <p:nvSpPr>
          <p:cNvPr id="23560" name="Line 13"/>
          <p:cNvSpPr>
            <a:spLocks noChangeShapeType="1"/>
          </p:cNvSpPr>
          <p:nvPr/>
        </p:nvSpPr>
        <p:spPr bwMode="auto">
          <a:xfrm flipV="1">
            <a:off x="4328716" y="4076701"/>
            <a:ext cx="935567" cy="792163"/>
          </a:xfrm>
          <a:prstGeom prst="line">
            <a:avLst/>
          </a:prstGeom>
          <a:noFill/>
          <a:ln w="19050">
            <a:solidFill>
              <a:srgbClr val="800000"/>
            </a:solidFill>
            <a:miter lim="800000"/>
            <a:headEnd/>
            <a:tailEnd type="triangle" w="lg" len="lg"/>
          </a:ln>
        </p:spPr>
        <p:txBody>
          <a:bodyPr wrap="none"/>
          <a:lstStyle/>
          <a:p>
            <a:endParaRPr lang="it-IT"/>
          </a:p>
        </p:txBody>
      </p:sp>
      <p:sp>
        <p:nvSpPr>
          <p:cNvPr id="23561" name="Freeform 14"/>
          <p:cNvSpPr>
            <a:spLocks/>
          </p:cNvSpPr>
          <p:nvPr/>
        </p:nvSpPr>
        <p:spPr bwMode="auto">
          <a:xfrm>
            <a:off x="4172215" y="4149725"/>
            <a:ext cx="3511815" cy="1295400"/>
          </a:xfrm>
          <a:custGeom>
            <a:avLst/>
            <a:gdLst>
              <a:gd name="T0" fmla="*/ 0 w 1769"/>
              <a:gd name="T1" fmla="*/ 544 h 544"/>
              <a:gd name="T2" fmla="*/ 1768 w 1769"/>
              <a:gd name="T3" fmla="*/ 529 h 544"/>
              <a:gd name="T4" fmla="*/ 1769 w 1769"/>
              <a:gd name="T5" fmla="*/ 0 h 544"/>
              <a:gd name="T6" fmla="*/ 0 60000 65536"/>
              <a:gd name="T7" fmla="*/ 0 60000 65536"/>
              <a:gd name="T8" fmla="*/ 0 60000 65536"/>
              <a:gd name="T9" fmla="*/ 0 w 1769"/>
              <a:gd name="T10" fmla="*/ 0 h 544"/>
              <a:gd name="T11" fmla="*/ 1769 w 1769"/>
              <a:gd name="T12" fmla="*/ 544 h 544"/>
            </a:gdLst>
            <a:ahLst/>
            <a:cxnLst>
              <a:cxn ang="T6">
                <a:pos x="T0" y="T1"/>
              </a:cxn>
              <a:cxn ang="T7">
                <a:pos x="T2" y="T3"/>
              </a:cxn>
              <a:cxn ang="T8">
                <a:pos x="T4" y="T5"/>
              </a:cxn>
            </a:cxnLst>
            <a:rect l="T9" t="T10" r="T11" b="T12"/>
            <a:pathLst>
              <a:path w="1769" h="544">
                <a:moveTo>
                  <a:pt x="0" y="544"/>
                </a:moveTo>
                <a:lnTo>
                  <a:pt x="1768" y="529"/>
                </a:lnTo>
                <a:lnTo>
                  <a:pt x="1769" y="0"/>
                </a:lnTo>
              </a:path>
            </a:pathLst>
          </a:custGeom>
          <a:noFill/>
          <a:ln w="19050">
            <a:solidFill>
              <a:srgbClr val="800000"/>
            </a:solidFill>
            <a:miter lim="800000"/>
            <a:headEnd/>
            <a:tailEnd type="triangle" w="lg" len="lg"/>
          </a:ln>
        </p:spPr>
        <p:txBody>
          <a:bodyPr wrap="none"/>
          <a:lstStyle/>
          <a:p>
            <a:endParaRPr lang="it-IT"/>
          </a:p>
        </p:txBody>
      </p:sp>
      <p:sp>
        <p:nvSpPr>
          <p:cNvPr id="23562" name="Line 15"/>
          <p:cNvSpPr>
            <a:spLocks noChangeShapeType="1"/>
          </p:cNvSpPr>
          <p:nvPr/>
        </p:nvSpPr>
        <p:spPr bwMode="auto">
          <a:xfrm>
            <a:off x="3704431" y="2924176"/>
            <a:ext cx="1403350" cy="73025"/>
          </a:xfrm>
          <a:prstGeom prst="line">
            <a:avLst/>
          </a:prstGeom>
          <a:noFill/>
          <a:ln w="19050">
            <a:solidFill>
              <a:srgbClr val="800000"/>
            </a:solidFill>
            <a:miter lim="800000"/>
            <a:headEnd/>
            <a:tailEnd type="triangle" w="lg" len="lg"/>
          </a:ln>
        </p:spPr>
        <p:txBody>
          <a:bodyPr wrap="none"/>
          <a:lstStyle/>
          <a:p>
            <a:endParaRPr lang="it-IT"/>
          </a:p>
        </p:txBody>
      </p:sp>
    </p:spTree>
  </p:cSld>
  <p:clrMapOvr>
    <a:masterClrMapping/>
  </p:clrMapOvr>
  <p:transition>
    <p:strip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4"/>
          <p:cNvSpPr>
            <a:spLocks noGrp="1"/>
          </p:cNvSpPr>
          <p:nvPr>
            <p:ph type="sldNum" sz="quarter" idx="11"/>
          </p:nvPr>
        </p:nvSpPr>
        <p:spPr/>
        <p:txBody>
          <a:bodyPr/>
          <a:lstStyle/>
          <a:p>
            <a:pPr>
              <a:defRPr/>
            </a:pPr>
            <a:fld id="{4E5E75CA-6717-4791-86B4-2703B0595F64}" type="slidenum">
              <a:rPr lang="it-IT"/>
              <a:pPr>
                <a:defRPr/>
              </a:pPr>
              <a:t>23</a:t>
            </a:fld>
            <a:endParaRPr lang="it-IT"/>
          </a:p>
        </p:txBody>
      </p:sp>
      <p:sp>
        <p:nvSpPr>
          <p:cNvPr id="8" name="Segnaposto piè di pagina 5"/>
          <p:cNvSpPr>
            <a:spLocks noGrp="1"/>
          </p:cNvSpPr>
          <p:nvPr>
            <p:ph type="ftr" sz="quarter" idx="12"/>
          </p:nvPr>
        </p:nvSpPr>
        <p:spPr/>
        <p:txBody>
          <a:bodyPr/>
          <a:lstStyle/>
          <a:p>
            <a:pPr>
              <a:defRPr/>
            </a:pPr>
            <a:r>
              <a:rPr lang="it-IT"/>
              <a:t>DOM HTML</a:t>
            </a:r>
          </a:p>
        </p:txBody>
      </p:sp>
      <p:sp>
        <p:nvSpPr>
          <p:cNvPr id="24580" name="Rectangle 2"/>
          <p:cNvSpPr>
            <a:spLocks noGrp="1" noChangeArrowheads="1"/>
          </p:cNvSpPr>
          <p:nvPr>
            <p:ph type="title"/>
          </p:nvPr>
        </p:nvSpPr>
        <p:spPr/>
        <p:txBody>
          <a:bodyPr/>
          <a:lstStyle/>
          <a:p>
            <a:pPr eaLnBrk="1" hangingPunct="1"/>
            <a:r>
              <a:rPr lang="it-IT" sz="3200" dirty="0" err="1" smtClean="0"/>
              <a:t>NodeList</a:t>
            </a:r>
            <a:r>
              <a:rPr lang="it-IT" sz="3200" dirty="0" smtClean="0"/>
              <a:t> and </a:t>
            </a:r>
            <a:r>
              <a:rPr lang="it-IT" sz="3200" dirty="0" err="1" smtClean="0"/>
              <a:t>NamedNodeMap</a:t>
            </a:r>
            <a:r>
              <a:rPr lang="it-IT" sz="3200" dirty="0" smtClean="0"/>
              <a:t> </a:t>
            </a:r>
            <a:r>
              <a:rPr lang="it-IT" sz="3200" dirty="0" err="1" smtClean="0"/>
              <a:t>interfaces</a:t>
            </a:r>
            <a:endParaRPr lang="it-IT" sz="3200" dirty="0" smtClean="0"/>
          </a:p>
        </p:txBody>
      </p:sp>
      <p:sp>
        <p:nvSpPr>
          <p:cNvPr id="24581" name="Rectangle 11"/>
          <p:cNvSpPr>
            <a:spLocks noGrp="1" noChangeArrowheads="1"/>
          </p:cNvSpPr>
          <p:nvPr>
            <p:ph type="body" idx="1"/>
          </p:nvPr>
        </p:nvSpPr>
        <p:spPr>
          <a:xfrm>
            <a:off x="4953001" y="1557338"/>
            <a:ext cx="4758664" cy="4953000"/>
          </a:xfrm>
        </p:spPr>
        <p:txBody>
          <a:bodyPr>
            <a:normAutofit fontScale="85000" lnSpcReduction="20000"/>
          </a:bodyPr>
          <a:lstStyle/>
          <a:p>
            <a:r>
              <a:rPr lang="en-US" dirty="0" smtClean="0"/>
              <a:t>Various DOM methods return lists. </a:t>
            </a:r>
          </a:p>
          <a:p>
            <a:r>
              <a:rPr lang="en-US" dirty="0" smtClean="0"/>
              <a:t>The </a:t>
            </a:r>
            <a:r>
              <a:rPr lang="en-US" b="1" dirty="0" err="1" smtClean="0"/>
              <a:t>NodeList</a:t>
            </a:r>
            <a:r>
              <a:rPr lang="en-US" dirty="0" smtClean="0"/>
              <a:t> object allows to manage an ordered list of nodes. </a:t>
            </a:r>
          </a:p>
          <a:p>
            <a:pPr lvl="1"/>
            <a:r>
              <a:rPr lang="en-US" dirty="0" smtClean="0"/>
              <a:t>The </a:t>
            </a:r>
            <a:r>
              <a:rPr lang="en-US" b="1" i="1" dirty="0" smtClean="0"/>
              <a:t>length</a:t>
            </a:r>
            <a:r>
              <a:rPr lang="en-US" dirty="0" smtClean="0"/>
              <a:t> attribute returns the length of the list. </a:t>
            </a:r>
          </a:p>
          <a:p>
            <a:pPr lvl="1"/>
            <a:r>
              <a:rPr lang="en-US" dirty="0" smtClean="0"/>
              <a:t>The method of </a:t>
            </a:r>
            <a:r>
              <a:rPr lang="en-US" b="1" i="1" dirty="0" smtClean="0"/>
              <a:t>item(</a:t>
            </a:r>
            <a:r>
              <a:rPr lang="en-US" b="1" i="1" dirty="0" err="1" smtClean="0"/>
              <a:t>i</a:t>
            </a:r>
            <a:r>
              <a:rPr lang="en-US" b="1" i="1" dirty="0" smtClean="0"/>
              <a:t>)</a:t>
            </a:r>
            <a:r>
              <a:rPr lang="en-US" dirty="0" smtClean="0"/>
              <a:t> returns the </a:t>
            </a:r>
            <a:r>
              <a:rPr lang="en-US" dirty="0" err="1" smtClean="0"/>
              <a:t>i-th</a:t>
            </a:r>
            <a:r>
              <a:rPr lang="en-US" dirty="0" smtClean="0"/>
              <a:t> node in the list. </a:t>
            </a:r>
          </a:p>
          <a:p>
            <a:r>
              <a:rPr lang="en-US" dirty="0" smtClean="0"/>
              <a:t>The object </a:t>
            </a:r>
            <a:r>
              <a:rPr lang="en-US" i="1" dirty="0" err="1" smtClean="0"/>
              <a:t>NamedNodeMap</a:t>
            </a:r>
            <a:r>
              <a:rPr lang="en-US" dirty="0" smtClean="0"/>
              <a:t> contains nodes which can be accessed through an index (as in </a:t>
            </a:r>
            <a:r>
              <a:rPr lang="en-US" i="1" dirty="0" err="1" smtClean="0"/>
              <a:t>NodeList</a:t>
            </a:r>
            <a:r>
              <a:rPr lang="en-US" i="1" dirty="0" smtClean="0"/>
              <a:t>),</a:t>
            </a:r>
            <a:r>
              <a:rPr lang="en-US" dirty="0" smtClean="0"/>
              <a:t> as well as through their name (i.e., their </a:t>
            </a:r>
            <a:r>
              <a:rPr lang="en-US" i="1" dirty="0" err="1" smtClean="0"/>
              <a:t>nodeName</a:t>
            </a:r>
            <a:r>
              <a:rPr lang="en-US" i="1" dirty="0" smtClean="0"/>
              <a:t> </a:t>
            </a:r>
            <a:r>
              <a:rPr lang="en-US" dirty="0" smtClean="0"/>
              <a:t>attribute)</a:t>
            </a:r>
            <a:r>
              <a:rPr lang="en-US" i="1" dirty="0" smtClean="0"/>
              <a:t>.</a:t>
            </a:r>
            <a:r>
              <a:rPr lang="en-US" dirty="0" smtClean="0"/>
              <a:t> </a:t>
            </a:r>
            <a:endParaRPr lang="en-US" dirty="0"/>
          </a:p>
        </p:txBody>
      </p:sp>
      <p:sp>
        <p:nvSpPr>
          <p:cNvPr id="24582" name="Rectangle 3"/>
          <p:cNvSpPr>
            <a:spLocks noChangeArrowheads="1"/>
          </p:cNvSpPr>
          <p:nvPr/>
        </p:nvSpPr>
        <p:spPr bwMode="auto">
          <a:xfrm>
            <a:off x="350837" y="2781300"/>
            <a:ext cx="4602163" cy="1905000"/>
          </a:xfrm>
          <a:prstGeom prst="rect">
            <a:avLst/>
          </a:prstGeom>
          <a:solidFill>
            <a:srgbClr val="EBFFFF"/>
          </a:solidFill>
          <a:ln w="12700">
            <a:solidFill>
              <a:schemeClr val="tx1"/>
            </a:solidFill>
            <a:miter lim="800000"/>
            <a:headEnd/>
            <a:tailEnd/>
          </a:ln>
        </p:spPr>
        <p:txBody>
          <a:bodyPr lIns="92075" tIns="46038" rIns="92075" bIns="46038"/>
          <a:lstStyle/>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interface NamedNodeMap {</a:t>
            </a:r>
          </a:p>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	Node getNamedItem(in DOMString name);</a:t>
            </a:r>
          </a:p>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	Node setNamedItem(in Node arg) raises(DOMException);</a:t>
            </a:r>
          </a:p>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	Node removeNamedItem(in DOMString name) raises(DOMException);</a:t>
            </a:r>
          </a:p>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	Node item(in unsigned long index);</a:t>
            </a:r>
          </a:p>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	readonly attribute unsigned long length;</a:t>
            </a:r>
          </a:p>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a:t>
            </a:r>
          </a:p>
        </p:txBody>
      </p:sp>
      <p:sp>
        <p:nvSpPr>
          <p:cNvPr id="24583" name="Rectangle 4"/>
          <p:cNvSpPr>
            <a:spLocks noChangeArrowheads="1"/>
          </p:cNvSpPr>
          <p:nvPr/>
        </p:nvSpPr>
        <p:spPr bwMode="auto">
          <a:xfrm>
            <a:off x="350837" y="1557338"/>
            <a:ext cx="4602163" cy="1143000"/>
          </a:xfrm>
          <a:prstGeom prst="rect">
            <a:avLst/>
          </a:prstGeom>
          <a:solidFill>
            <a:srgbClr val="EBFFFF"/>
          </a:solidFill>
          <a:ln w="12700">
            <a:solidFill>
              <a:schemeClr val="tx1"/>
            </a:solidFill>
            <a:miter lim="800000"/>
            <a:headEnd/>
            <a:tailEnd/>
          </a:ln>
        </p:spPr>
        <p:txBody>
          <a:bodyPr lIns="92075" tIns="46038" rIns="92075" bIns="46038"/>
          <a:lstStyle/>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interface NodeList {</a:t>
            </a:r>
          </a:p>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	Node item(in unsigned long index);</a:t>
            </a:r>
          </a:p>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	readonly attribute unsigned long length;</a:t>
            </a:r>
          </a:p>
          <a:p>
            <a:pPr marL="342900" indent="-342900" eaLnBrk="0" hangingPunct="0">
              <a:spcBef>
                <a:spcPct val="20000"/>
              </a:spcBef>
              <a:buClr>
                <a:schemeClr val="hlink"/>
              </a:buClr>
              <a:buSzPct val="65000"/>
              <a:buFont typeface="Monotype Sorts" pitchFamily="2" charset="2"/>
              <a:buNone/>
            </a:pPr>
            <a:r>
              <a:rPr kumimoji="1" lang="it-IT" sz="1200">
                <a:solidFill>
                  <a:srgbClr val="000000"/>
                </a:solidFill>
              </a:rPr>
              <a:t>}</a:t>
            </a:r>
          </a:p>
        </p:txBody>
      </p:sp>
      <p:sp>
        <p:nvSpPr>
          <p:cNvPr id="24584" name="Rectangle 10"/>
          <p:cNvSpPr>
            <a:spLocks noChangeArrowheads="1"/>
          </p:cNvSpPr>
          <p:nvPr/>
        </p:nvSpPr>
        <p:spPr bwMode="auto">
          <a:xfrm>
            <a:off x="350837" y="4797426"/>
            <a:ext cx="4602163" cy="1655763"/>
          </a:xfrm>
          <a:prstGeom prst="rect">
            <a:avLst/>
          </a:prstGeom>
          <a:solidFill>
            <a:srgbClr val="EBFFFF"/>
          </a:solidFill>
          <a:ln w="12700">
            <a:solidFill>
              <a:schemeClr val="tx1"/>
            </a:solidFill>
            <a:miter lim="800000"/>
            <a:headEnd/>
            <a:tailEnd/>
          </a:ln>
        </p:spPr>
        <p:txBody>
          <a:bodyPr lIns="35941" tIns="35941" rIns="35941" bIns="35941" anchor="ctr"/>
          <a:lstStyle/>
          <a:p>
            <a:pPr eaLnBrk="0" hangingPunct="0">
              <a:tabLst>
                <a:tab pos="190500" algn="l"/>
                <a:tab pos="381000" algn="l"/>
                <a:tab pos="571500" algn="l"/>
                <a:tab pos="762000" algn="l"/>
                <a:tab pos="952500" algn="l"/>
                <a:tab pos="1143000" algn="l"/>
              </a:tabLst>
            </a:pPr>
            <a:r>
              <a:rPr lang="en-US" sz="1200" dirty="0"/>
              <a:t>list = </a:t>
            </a:r>
            <a:r>
              <a:rPr lang="en-US" sz="1200" dirty="0" err="1" smtClean="0"/>
              <a:t>r.childNodes</a:t>
            </a:r>
            <a:r>
              <a:rPr lang="en-US" sz="1200" dirty="0"/>
              <a:t>;</a:t>
            </a:r>
          </a:p>
          <a:p>
            <a:pPr eaLnBrk="0" hangingPunct="0">
              <a:tabLst>
                <a:tab pos="190500" algn="l"/>
                <a:tab pos="381000" algn="l"/>
                <a:tab pos="571500" algn="l"/>
                <a:tab pos="762000" algn="l"/>
                <a:tab pos="952500" algn="l"/>
                <a:tab pos="1143000" algn="l"/>
              </a:tabLst>
            </a:pPr>
            <a:r>
              <a:rPr lang="en-US" sz="1200" dirty="0"/>
              <a:t>if (</a:t>
            </a:r>
            <a:r>
              <a:rPr lang="en-US" sz="1200" dirty="0" err="1"/>
              <a:t>list.item</a:t>
            </a:r>
            <a:r>
              <a:rPr lang="en-US" sz="1200" dirty="0"/>
              <a:t>(8) != null) </a:t>
            </a:r>
            <a:r>
              <a:rPr lang="en-US" sz="1200" dirty="0" err="1" smtClean="0"/>
              <a:t>r.insertBefore</a:t>
            </a:r>
            <a:r>
              <a:rPr lang="en-US" sz="1200" dirty="0"/>
              <a:t>(</a:t>
            </a:r>
          </a:p>
          <a:p>
            <a:pPr eaLnBrk="0" hangingPunct="0">
              <a:tabLst>
                <a:tab pos="190500" algn="l"/>
                <a:tab pos="381000" algn="l"/>
                <a:tab pos="571500" algn="l"/>
                <a:tab pos="762000" algn="l"/>
                <a:tab pos="952500" algn="l"/>
                <a:tab pos="1143000" algn="l"/>
              </a:tabLst>
            </a:pPr>
            <a:r>
              <a:rPr lang="en-US" sz="1200" dirty="0"/>
              <a:t>	</a:t>
            </a:r>
            <a:r>
              <a:rPr lang="en-US" sz="1200" dirty="0" err="1"/>
              <a:t>document.createComment</a:t>
            </a:r>
            <a:r>
              <a:rPr lang="en-US" sz="1200" dirty="0"/>
              <a:t> </a:t>
            </a:r>
            <a:r>
              <a:rPr lang="en-US" sz="1200" dirty="0" smtClean="0"/>
              <a:t>("eight"),</a:t>
            </a:r>
            <a:r>
              <a:rPr lang="en-US" sz="1200" dirty="0" err="1"/>
              <a:t>list.item</a:t>
            </a:r>
            <a:r>
              <a:rPr lang="en-US" sz="1200" dirty="0"/>
              <a:t>(8));</a:t>
            </a:r>
          </a:p>
          <a:p>
            <a:pPr eaLnBrk="0" hangingPunct="0">
              <a:tabLst>
                <a:tab pos="190500" algn="l"/>
                <a:tab pos="381000" algn="l"/>
                <a:tab pos="571500" algn="l"/>
                <a:tab pos="762000" algn="l"/>
                <a:tab pos="952500" algn="l"/>
                <a:tab pos="1143000" algn="l"/>
              </a:tabLst>
            </a:pPr>
            <a:r>
              <a:rPr lang="en-US" sz="1200" dirty="0"/>
              <a:t>f = </a:t>
            </a:r>
            <a:r>
              <a:rPr lang="en-US" sz="1200" dirty="0" err="1"/>
              <a:t>document.createElement</a:t>
            </a:r>
            <a:r>
              <a:rPr lang="en-US" sz="1200" dirty="0"/>
              <a:t> ("Qwerty");</a:t>
            </a:r>
          </a:p>
          <a:p>
            <a:pPr eaLnBrk="0" hangingPunct="0">
              <a:tabLst>
                <a:tab pos="190500" algn="l"/>
                <a:tab pos="381000" algn="l"/>
                <a:tab pos="571500" algn="l"/>
                <a:tab pos="762000" algn="l"/>
                <a:tab pos="952500" algn="l"/>
                <a:tab pos="1143000" algn="l"/>
              </a:tabLst>
            </a:pPr>
            <a:r>
              <a:rPr lang="en-US" sz="1200" dirty="0" err="1"/>
              <a:t>f.setAttribute</a:t>
            </a:r>
            <a:r>
              <a:rPr lang="en-US" sz="1200" dirty="0"/>
              <a:t> ("a", "v");</a:t>
            </a:r>
          </a:p>
          <a:p>
            <a:pPr eaLnBrk="0" hangingPunct="0">
              <a:tabLst>
                <a:tab pos="190500" algn="l"/>
                <a:tab pos="381000" algn="l"/>
                <a:tab pos="571500" algn="l"/>
                <a:tab pos="762000" algn="l"/>
                <a:tab pos="952500" algn="l"/>
                <a:tab pos="1143000" algn="l"/>
              </a:tabLst>
            </a:pPr>
            <a:r>
              <a:rPr lang="en-US" sz="1200" dirty="0" err="1"/>
              <a:t>nmp</a:t>
            </a:r>
            <a:r>
              <a:rPr lang="en-US" sz="1200" dirty="0"/>
              <a:t> = </a:t>
            </a:r>
            <a:r>
              <a:rPr lang="en-US" sz="1200" dirty="0" err="1"/>
              <a:t>f.attributes</a:t>
            </a:r>
            <a:r>
              <a:rPr lang="en-US" sz="1200" dirty="0"/>
              <a:t>;</a:t>
            </a:r>
          </a:p>
          <a:p>
            <a:pPr eaLnBrk="0" hangingPunct="0">
              <a:tabLst>
                <a:tab pos="190500" algn="l"/>
                <a:tab pos="381000" algn="l"/>
                <a:tab pos="571500" algn="l"/>
                <a:tab pos="762000" algn="l"/>
                <a:tab pos="952500" algn="l"/>
                <a:tab pos="1143000" algn="l"/>
              </a:tabLst>
            </a:pPr>
            <a:r>
              <a:rPr lang="en-US" sz="1200" dirty="0" err="1"/>
              <a:t>nmp.getNamedItem</a:t>
            </a:r>
            <a:r>
              <a:rPr lang="en-US" sz="1200" dirty="0"/>
              <a:t>("a").value</a:t>
            </a:r>
          </a:p>
        </p:txBody>
      </p:sp>
    </p:spTree>
  </p:cSld>
  <p:clrMapOvr>
    <a:masterClrMapping/>
  </p:clrMapOvr>
  <p:transition>
    <p:strip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FEA15E17-35FD-4CCD-A712-FC567D43B7F9}" type="slidenum">
              <a:rPr lang="it-IT"/>
              <a:pPr>
                <a:defRPr/>
              </a:pPr>
              <a:t>24</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25604" name="Rectangle 2"/>
          <p:cNvSpPr>
            <a:spLocks noGrp="1" noChangeArrowheads="1"/>
          </p:cNvSpPr>
          <p:nvPr>
            <p:ph type="title"/>
          </p:nvPr>
        </p:nvSpPr>
        <p:spPr/>
        <p:txBody>
          <a:bodyPr/>
          <a:lstStyle/>
          <a:p>
            <a:pPr eaLnBrk="1" hangingPunct="1"/>
            <a:r>
              <a:rPr lang="it-IT" dirty="0" smtClean="0"/>
              <a:t>The XHTML DOM</a:t>
            </a:r>
          </a:p>
        </p:txBody>
      </p:sp>
      <p:sp>
        <p:nvSpPr>
          <p:cNvPr id="25605" name="Rectangle 3"/>
          <p:cNvSpPr>
            <a:spLocks noGrp="1" noChangeArrowheads="1"/>
          </p:cNvSpPr>
          <p:nvPr>
            <p:ph type="body" idx="1"/>
          </p:nvPr>
        </p:nvSpPr>
        <p:spPr/>
        <p:txBody>
          <a:bodyPr>
            <a:normAutofit fontScale="92500" lnSpcReduction="20000"/>
          </a:bodyPr>
          <a:lstStyle/>
          <a:p>
            <a:r>
              <a:rPr lang="en-US" dirty="0" smtClean="0"/>
              <a:t>The DOM seen so far provides methods for accessing and manipulating generic documents based on the XML meta language. </a:t>
            </a:r>
          </a:p>
          <a:p>
            <a:r>
              <a:rPr lang="en-US" dirty="0" smtClean="0"/>
              <a:t>For XML-based languages ​​such as XHTML, the W3C has defined also a specific DOM, derived from the XML one. </a:t>
            </a:r>
          </a:p>
          <a:p>
            <a:r>
              <a:rPr lang="en-US" dirty="0" smtClean="0"/>
              <a:t>This derived DOM provides all the classes and properties seen so far, but defines also some derived interfaces used to quickly perform the most common operations specific to HTML elements: </a:t>
            </a:r>
          </a:p>
          <a:p>
            <a:pPr lvl="1"/>
            <a:r>
              <a:rPr lang="en-US" dirty="0" smtClean="0"/>
              <a:t>A class derived from Document provides a richer view on the document XHTML </a:t>
            </a:r>
          </a:p>
          <a:p>
            <a:pPr lvl="1"/>
            <a:r>
              <a:rPr lang="en-US" dirty="0" smtClean="0"/>
              <a:t>A series of classes derived from Element provide direct access to the most common properties of their corresponding XHTML elements </a:t>
            </a:r>
            <a:endParaRPr lang="en-US" dirty="0"/>
          </a:p>
        </p:txBody>
      </p:sp>
    </p:spTree>
  </p:cSld>
  <p:clrMapOvr>
    <a:masterClrMapping/>
  </p:clrMapOvr>
  <p:transition>
    <p:strip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BFDD803B-73B0-4A5E-9F91-C435A9E63532}" type="slidenum">
              <a:rPr lang="it-IT"/>
              <a:pPr>
                <a:defRPr/>
              </a:pPr>
              <a:t>25</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26628" name="Rectangle 2"/>
          <p:cNvSpPr>
            <a:spLocks noGrp="1" noChangeArrowheads="1"/>
          </p:cNvSpPr>
          <p:nvPr>
            <p:ph type="title"/>
          </p:nvPr>
        </p:nvSpPr>
        <p:spPr/>
        <p:txBody>
          <a:bodyPr/>
          <a:lstStyle/>
          <a:p>
            <a:pPr eaLnBrk="1" hangingPunct="1"/>
            <a:r>
              <a:rPr lang="it-IT" sz="3200" dirty="0" smtClean="0"/>
              <a:t>The XHTML DOM</a:t>
            </a:r>
            <a:br>
              <a:rPr lang="it-IT" sz="3200" dirty="0" smtClean="0"/>
            </a:br>
            <a:r>
              <a:rPr lang="it-IT" sz="2000" dirty="0" smtClean="0"/>
              <a:t>Style and </a:t>
            </a:r>
            <a:r>
              <a:rPr lang="it-IT" sz="2000" dirty="0" err="1" smtClean="0"/>
              <a:t>Events</a:t>
            </a:r>
            <a:r>
              <a:rPr lang="it-IT" sz="2000" dirty="0" smtClean="0"/>
              <a:t> </a:t>
            </a:r>
          </a:p>
        </p:txBody>
      </p:sp>
      <p:sp>
        <p:nvSpPr>
          <p:cNvPr id="26629" name="Rectangle 3"/>
          <p:cNvSpPr>
            <a:spLocks noGrp="1" noChangeArrowheads="1"/>
          </p:cNvSpPr>
          <p:nvPr>
            <p:ph type="body" idx="1"/>
          </p:nvPr>
        </p:nvSpPr>
        <p:spPr/>
        <p:txBody>
          <a:bodyPr/>
          <a:lstStyle/>
          <a:p>
            <a:r>
              <a:rPr lang="en-US" dirty="0" smtClean="0"/>
              <a:t>The DOM Level 2 has also introduced several new features specific to the XHTML DOM: </a:t>
            </a:r>
          </a:p>
          <a:p>
            <a:pPr lvl="1"/>
            <a:r>
              <a:rPr lang="en-US" dirty="0" smtClean="0"/>
              <a:t>Some new classes model the cascading style sheets and their application to XHTML elements. </a:t>
            </a:r>
          </a:p>
          <a:p>
            <a:pPr lvl="1"/>
            <a:r>
              <a:rPr lang="en-US" dirty="0" smtClean="0"/>
              <a:t>An event model allows building dynamic web pages, by capturing and managing events such as user clicks. </a:t>
            </a:r>
            <a:endParaRPr lang="en-US" dirty="0"/>
          </a:p>
        </p:txBody>
      </p:sp>
    </p:spTree>
  </p:cSld>
  <p:clrMapOvr>
    <a:masterClrMapping/>
  </p:clrMapOvr>
  <p:transition>
    <p:strip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p:cNvSpPr>
            <a:spLocks noGrp="1"/>
          </p:cNvSpPr>
          <p:nvPr>
            <p:ph type="sldNum" sz="quarter" idx="11"/>
          </p:nvPr>
        </p:nvSpPr>
        <p:spPr/>
        <p:txBody>
          <a:bodyPr/>
          <a:lstStyle/>
          <a:p>
            <a:pPr>
              <a:defRPr/>
            </a:pPr>
            <a:fld id="{39E975BB-D384-4DF0-9766-766D2D1C852D}" type="slidenum">
              <a:rPr lang="it-IT"/>
              <a:pPr>
                <a:defRPr/>
              </a:pPr>
              <a:t>26</a:t>
            </a:fld>
            <a:endParaRPr lang="it-IT"/>
          </a:p>
        </p:txBody>
      </p:sp>
      <p:sp>
        <p:nvSpPr>
          <p:cNvPr id="7" name="Segnaposto piè di pagina 5"/>
          <p:cNvSpPr>
            <a:spLocks noGrp="1"/>
          </p:cNvSpPr>
          <p:nvPr>
            <p:ph type="ftr" sz="quarter" idx="12"/>
          </p:nvPr>
        </p:nvSpPr>
        <p:spPr/>
        <p:txBody>
          <a:bodyPr/>
          <a:lstStyle/>
          <a:p>
            <a:pPr>
              <a:defRPr/>
            </a:pPr>
            <a:r>
              <a:rPr lang="it-IT"/>
              <a:t>DOM HTML</a:t>
            </a:r>
          </a:p>
        </p:txBody>
      </p:sp>
      <p:sp>
        <p:nvSpPr>
          <p:cNvPr id="27652" name="Rectangle 2"/>
          <p:cNvSpPr>
            <a:spLocks noGrp="1" noChangeArrowheads="1"/>
          </p:cNvSpPr>
          <p:nvPr>
            <p:ph type="title"/>
          </p:nvPr>
        </p:nvSpPr>
        <p:spPr/>
        <p:txBody>
          <a:bodyPr/>
          <a:lstStyle/>
          <a:p>
            <a:pPr eaLnBrk="1" hangingPunct="1"/>
            <a:r>
              <a:rPr lang="it-IT" sz="3200" dirty="0" smtClean="0"/>
              <a:t>The XHTML DOM</a:t>
            </a:r>
            <a:br>
              <a:rPr lang="it-IT" sz="3200" dirty="0" smtClean="0"/>
            </a:br>
            <a:r>
              <a:rPr lang="it-IT" sz="2000" dirty="0" err="1" smtClean="0"/>
              <a:t>HTMLDocument</a:t>
            </a:r>
            <a:r>
              <a:rPr lang="it-IT" sz="2000" dirty="0" smtClean="0"/>
              <a:t> Interface </a:t>
            </a:r>
          </a:p>
        </p:txBody>
      </p:sp>
      <p:sp>
        <p:nvSpPr>
          <p:cNvPr id="27653" name="Rectangle 3"/>
          <p:cNvSpPr>
            <a:spLocks noGrp="1" noChangeArrowheads="1"/>
          </p:cNvSpPr>
          <p:nvPr>
            <p:ph type="body" idx="1"/>
          </p:nvPr>
        </p:nvSpPr>
        <p:spPr>
          <a:xfrm>
            <a:off x="4953001" y="1557338"/>
            <a:ext cx="4758664" cy="4953000"/>
          </a:xfrm>
        </p:spPr>
        <p:txBody>
          <a:bodyPr>
            <a:normAutofit fontScale="55000" lnSpcReduction="20000"/>
          </a:bodyPr>
          <a:lstStyle/>
          <a:p>
            <a:r>
              <a:rPr lang="en-US" b="1" dirty="0" err="1" smtClean="0"/>
              <a:t>HTMLDocument</a:t>
            </a:r>
            <a:r>
              <a:rPr lang="en-US" dirty="0" smtClean="0"/>
              <a:t> objects provide access to the entire DOM document using the functions inherited from the Document  objects</a:t>
            </a:r>
          </a:p>
          <a:p>
            <a:r>
              <a:rPr lang="en-US" dirty="0" smtClean="0"/>
              <a:t>In addition, some new attributes are present to quickly access: </a:t>
            </a:r>
          </a:p>
          <a:p>
            <a:pPr lvl="1"/>
            <a:r>
              <a:rPr lang="en-US" dirty="0" smtClean="0"/>
              <a:t>The &lt;body&gt; Element </a:t>
            </a:r>
            <a:r>
              <a:rPr lang="en-US" i="1" dirty="0" smtClean="0"/>
              <a:t>(body)</a:t>
            </a:r>
            <a:r>
              <a:rPr lang="en-US" dirty="0" smtClean="0"/>
              <a:t> </a:t>
            </a:r>
          </a:p>
          <a:p>
            <a:pPr lvl="1"/>
            <a:r>
              <a:rPr lang="en-US" dirty="0" smtClean="0"/>
              <a:t>All the &lt;</a:t>
            </a:r>
            <a:r>
              <a:rPr lang="en-US" dirty="0" err="1" smtClean="0"/>
              <a:t>img</a:t>
            </a:r>
            <a:r>
              <a:rPr lang="en-US" dirty="0" smtClean="0"/>
              <a:t>&gt; items </a:t>
            </a:r>
            <a:r>
              <a:rPr lang="en-US" i="1" dirty="0" smtClean="0"/>
              <a:t>(images)</a:t>
            </a:r>
            <a:r>
              <a:rPr lang="en-US" dirty="0" smtClean="0"/>
              <a:t> </a:t>
            </a:r>
          </a:p>
          <a:p>
            <a:pPr lvl="1"/>
            <a:r>
              <a:rPr lang="en-US" dirty="0" smtClean="0"/>
              <a:t>All the &lt;applet&gt; elements </a:t>
            </a:r>
            <a:r>
              <a:rPr lang="en-US" i="1" dirty="0" smtClean="0"/>
              <a:t>(applets)</a:t>
            </a:r>
            <a:r>
              <a:rPr lang="en-US" dirty="0" smtClean="0"/>
              <a:t> </a:t>
            </a:r>
          </a:p>
          <a:p>
            <a:pPr lvl="1"/>
            <a:r>
              <a:rPr lang="en-US" dirty="0" smtClean="0"/>
              <a:t>All the &lt;a&gt; elements with </a:t>
            </a:r>
            <a:r>
              <a:rPr lang="en-US" dirty="0" err="1" smtClean="0"/>
              <a:t>href</a:t>
            </a:r>
            <a:r>
              <a:rPr lang="en-US" dirty="0" smtClean="0"/>
              <a:t> </a:t>
            </a:r>
            <a:r>
              <a:rPr lang="en-US" i="1" dirty="0" smtClean="0"/>
              <a:t>(links)</a:t>
            </a:r>
            <a:r>
              <a:rPr lang="en-US" dirty="0" smtClean="0"/>
              <a:t> </a:t>
            </a:r>
          </a:p>
          <a:p>
            <a:pPr lvl="1"/>
            <a:r>
              <a:rPr lang="en-US" dirty="0" smtClean="0"/>
              <a:t>All the&lt;form&gt; elements </a:t>
            </a:r>
            <a:r>
              <a:rPr lang="en-US" i="1" dirty="0" smtClean="0"/>
              <a:t>(forms)</a:t>
            </a:r>
            <a:r>
              <a:rPr lang="en-US" dirty="0" smtClean="0"/>
              <a:t> </a:t>
            </a:r>
          </a:p>
          <a:p>
            <a:pPr lvl="1"/>
            <a:r>
              <a:rPr lang="en-US" dirty="0" smtClean="0"/>
              <a:t>All  the  &lt;a&gt; elements with name </a:t>
            </a:r>
            <a:r>
              <a:rPr lang="en-US" i="1" dirty="0" smtClean="0"/>
              <a:t>(anchors)</a:t>
            </a:r>
            <a:r>
              <a:rPr lang="en-US" dirty="0" smtClean="0"/>
              <a:t> </a:t>
            </a:r>
          </a:p>
          <a:p>
            <a:r>
              <a:rPr lang="en-US" dirty="0" smtClean="0"/>
              <a:t>The lists are returned as </a:t>
            </a:r>
            <a:r>
              <a:rPr lang="en-US" dirty="0" err="1" smtClean="0"/>
              <a:t>HTMLCollection</a:t>
            </a:r>
            <a:r>
              <a:rPr lang="en-US" dirty="0" smtClean="0"/>
              <a:t> objects. </a:t>
            </a:r>
          </a:p>
          <a:p>
            <a:r>
              <a:rPr lang="en-US" dirty="0" smtClean="0"/>
              <a:t>It is also possible to read the </a:t>
            </a:r>
            <a:r>
              <a:rPr lang="en-US" dirty="0" err="1" smtClean="0"/>
              <a:t>uri</a:t>
            </a:r>
            <a:r>
              <a:rPr lang="en-US" dirty="0" smtClean="0"/>
              <a:t> of the document </a:t>
            </a:r>
            <a:r>
              <a:rPr lang="en-US" i="1" dirty="0" smtClean="0"/>
              <a:t>(URL)</a:t>
            </a:r>
            <a:r>
              <a:rPr lang="en-US" dirty="0" smtClean="0"/>
              <a:t> and any cookies associated with it </a:t>
            </a:r>
            <a:r>
              <a:rPr lang="en-US" i="1" dirty="0" smtClean="0"/>
              <a:t>(cookies)</a:t>
            </a:r>
            <a:r>
              <a:rPr lang="en-US" dirty="0" smtClean="0"/>
              <a:t> </a:t>
            </a:r>
          </a:p>
          <a:p>
            <a:r>
              <a:rPr lang="en-US" dirty="0" smtClean="0"/>
              <a:t>The </a:t>
            </a:r>
            <a:r>
              <a:rPr lang="en-US" i="1" dirty="0" smtClean="0"/>
              <a:t>open</a:t>
            </a:r>
            <a:r>
              <a:rPr lang="en-US" dirty="0" smtClean="0"/>
              <a:t> method opens the document as a stream for writing. Its current contents are deleted. </a:t>
            </a:r>
          </a:p>
          <a:p>
            <a:r>
              <a:rPr lang="en-US" dirty="0" smtClean="0"/>
              <a:t>The </a:t>
            </a:r>
            <a:r>
              <a:rPr lang="en-US" i="1" dirty="0" smtClean="0"/>
              <a:t>write</a:t>
            </a:r>
            <a:r>
              <a:rPr lang="en-US" dirty="0" smtClean="0"/>
              <a:t> and </a:t>
            </a:r>
            <a:r>
              <a:rPr lang="en-US" i="1" dirty="0" err="1" smtClean="0"/>
              <a:t>writeln</a:t>
            </a:r>
            <a:r>
              <a:rPr lang="en-US" dirty="0" smtClean="0"/>
              <a:t> methods allow to write in the document after a call to </a:t>
            </a:r>
            <a:r>
              <a:rPr lang="en-US" i="1" dirty="0" smtClean="0"/>
              <a:t>open.</a:t>
            </a:r>
            <a:r>
              <a:rPr lang="en-US" dirty="0" smtClean="0"/>
              <a:t> In many cases, the first call to one of these functions determines an implicit </a:t>
            </a:r>
            <a:r>
              <a:rPr lang="en-US" i="1" dirty="0" smtClean="0"/>
              <a:t>open</a:t>
            </a:r>
            <a:r>
              <a:rPr lang="en-US" dirty="0" smtClean="0"/>
              <a:t>. </a:t>
            </a:r>
            <a:endParaRPr lang="en-US" dirty="0"/>
          </a:p>
        </p:txBody>
      </p:sp>
      <p:sp>
        <p:nvSpPr>
          <p:cNvPr id="27654" name="Rectangle 5"/>
          <p:cNvSpPr>
            <a:spLocks noChangeArrowheads="1"/>
          </p:cNvSpPr>
          <p:nvPr/>
        </p:nvSpPr>
        <p:spPr bwMode="auto">
          <a:xfrm>
            <a:off x="350837" y="1557338"/>
            <a:ext cx="4602163" cy="3384550"/>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HTMLDocument : Document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title;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DOMString referrer;</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DOMString domain;</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DOMString URL;</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HTMLElement body;</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HTMLCollection images;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HTMLCollection applets;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HTMLCollection links;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HTMLCollection forms;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HTMLCollection anchors;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cookie;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open();</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close();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write(in DOMString text);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writeln(in DOMString text);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NodeList getElementsByName(in DOMString elementName);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
        <p:nvSpPr>
          <p:cNvPr id="27655" name="Rectangle 6"/>
          <p:cNvSpPr>
            <a:spLocks noChangeArrowheads="1"/>
          </p:cNvSpPr>
          <p:nvPr/>
        </p:nvSpPr>
        <p:spPr bwMode="auto">
          <a:xfrm>
            <a:off x="350837" y="5013326"/>
            <a:ext cx="4602163" cy="1008063"/>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t>interface HTMLCollection { </a:t>
            </a:r>
          </a:p>
          <a:p>
            <a:pPr marL="93663" indent="-93663" eaLnBrk="0" hangingPunct="0">
              <a:spcBef>
                <a:spcPct val="20000"/>
              </a:spcBef>
              <a:buClr>
                <a:schemeClr val="hlink"/>
              </a:buClr>
              <a:buSzPct val="65000"/>
              <a:buFont typeface="Monotype Sorts" pitchFamily="2" charset="2"/>
              <a:buNone/>
            </a:pPr>
            <a:r>
              <a:rPr kumimoji="1" lang="it-IT" sz="1000"/>
              <a:t>	readonly attribute unsigned long length; </a:t>
            </a:r>
          </a:p>
          <a:p>
            <a:pPr marL="93663" indent="-93663" eaLnBrk="0" hangingPunct="0">
              <a:spcBef>
                <a:spcPct val="20000"/>
              </a:spcBef>
              <a:buClr>
                <a:schemeClr val="hlink"/>
              </a:buClr>
              <a:buSzPct val="65000"/>
              <a:buFont typeface="Monotype Sorts" pitchFamily="2" charset="2"/>
              <a:buNone/>
            </a:pPr>
            <a:r>
              <a:rPr kumimoji="1" lang="it-IT" sz="1000"/>
              <a:t>	Node item(in unsigned long index); </a:t>
            </a:r>
          </a:p>
          <a:p>
            <a:pPr marL="93663" indent="-93663" eaLnBrk="0" hangingPunct="0">
              <a:spcBef>
                <a:spcPct val="20000"/>
              </a:spcBef>
              <a:buClr>
                <a:schemeClr val="hlink"/>
              </a:buClr>
              <a:buSzPct val="65000"/>
              <a:buFont typeface="Monotype Sorts" pitchFamily="2" charset="2"/>
              <a:buNone/>
            </a:pPr>
            <a:r>
              <a:rPr kumimoji="1" lang="it-IT" sz="1000"/>
              <a:t>	Node namedItem(in DOMString name); </a:t>
            </a:r>
          </a:p>
          <a:p>
            <a:pPr marL="93663" indent="-93663" eaLnBrk="0" hangingPunct="0">
              <a:spcBef>
                <a:spcPct val="20000"/>
              </a:spcBef>
              <a:buClr>
                <a:schemeClr val="hlink"/>
              </a:buClr>
              <a:buSzPct val="65000"/>
              <a:buFont typeface="Monotype Sorts" pitchFamily="2" charset="2"/>
              <a:buNone/>
            </a:pPr>
            <a:r>
              <a:rPr kumimoji="1" lang="it-IT" sz="1000"/>
              <a:t>}</a:t>
            </a:r>
          </a:p>
        </p:txBody>
      </p:sp>
    </p:spTree>
  </p:cSld>
  <p:clrMapOvr>
    <a:masterClrMapping/>
  </p:clrMapOvr>
  <p:transition>
    <p:strip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5078C03F-CB9B-4B1C-9CCC-37AE8A20CCAF}" type="slidenum">
              <a:rPr lang="it-IT"/>
              <a:pPr>
                <a:defRPr/>
              </a:pPr>
              <a:t>27</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28676" name="Rectangle 2"/>
          <p:cNvSpPr>
            <a:spLocks noGrp="1" noChangeArrowheads="1"/>
          </p:cNvSpPr>
          <p:nvPr>
            <p:ph type="title"/>
          </p:nvPr>
        </p:nvSpPr>
        <p:spPr/>
        <p:txBody>
          <a:bodyPr/>
          <a:lstStyle/>
          <a:p>
            <a:pPr eaLnBrk="1" hangingPunct="1"/>
            <a:r>
              <a:rPr lang="it-IT" sz="3200" dirty="0" smtClean="0"/>
              <a:t>The XHTML DOM</a:t>
            </a:r>
            <a:br>
              <a:rPr lang="it-IT" sz="3200" dirty="0" smtClean="0"/>
            </a:br>
            <a:r>
              <a:rPr lang="it-IT" sz="2000" dirty="0" err="1" smtClean="0"/>
              <a:t>HTMLElement</a:t>
            </a:r>
            <a:r>
              <a:rPr lang="it-IT" sz="2000" dirty="0" smtClean="0"/>
              <a:t> interface </a:t>
            </a:r>
          </a:p>
        </p:txBody>
      </p:sp>
      <p:sp>
        <p:nvSpPr>
          <p:cNvPr id="28677" name="Rectangle 3"/>
          <p:cNvSpPr>
            <a:spLocks noGrp="1" noChangeArrowheads="1"/>
          </p:cNvSpPr>
          <p:nvPr>
            <p:ph type="body" idx="1"/>
          </p:nvPr>
        </p:nvSpPr>
        <p:spPr>
          <a:xfrm>
            <a:off x="4953001" y="1557338"/>
            <a:ext cx="4758664" cy="4953000"/>
          </a:xfrm>
        </p:spPr>
        <p:txBody>
          <a:bodyPr>
            <a:normAutofit fontScale="62500" lnSpcReduction="20000"/>
          </a:bodyPr>
          <a:lstStyle/>
          <a:p>
            <a:r>
              <a:rPr lang="en-US" dirty="0" smtClean="0"/>
              <a:t>In general, the interfaces connected to particular HTML elements have </a:t>
            </a:r>
            <a:r>
              <a:rPr lang="en-US" b="1" dirty="0" smtClean="0"/>
              <a:t>attributes corresponding to the characteristic attributes of the element itself.</a:t>
            </a:r>
            <a:r>
              <a:rPr lang="en-US" dirty="0" smtClean="0"/>
              <a:t> </a:t>
            </a:r>
          </a:p>
          <a:p>
            <a:pPr lvl="1"/>
            <a:r>
              <a:rPr lang="en-US" dirty="0" smtClean="0"/>
              <a:t>The </a:t>
            </a:r>
            <a:r>
              <a:rPr lang="en-US" dirty="0" err="1" smtClean="0"/>
              <a:t>HTMLElement</a:t>
            </a:r>
            <a:r>
              <a:rPr lang="en-US" dirty="0" smtClean="0"/>
              <a:t> interface exposes the attributes common to all the HTML elements, i.e., id and class (here called </a:t>
            </a:r>
            <a:r>
              <a:rPr lang="en-US" dirty="0" err="1" smtClean="0"/>
              <a:t>className</a:t>
            </a:r>
            <a:r>
              <a:rPr lang="en-US" dirty="0" smtClean="0"/>
              <a:t>) </a:t>
            </a:r>
          </a:p>
          <a:p>
            <a:r>
              <a:rPr lang="en-US" dirty="0" smtClean="0"/>
              <a:t>The current HTML DOM </a:t>
            </a:r>
            <a:r>
              <a:rPr lang="en-US" b="1" dirty="0" smtClean="0"/>
              <a:t>does not have functions or attributes that return the size or the position of the elements.</a:t>
            </a:r>
            <a:r>
              <a:rPr lang="en-US" dirty="0" smtClean="0"/>
              <a:t> </a:t>
            </a:r>
          </a:p>
          <a:p>
            <a:pPr lvl="1"/>
            <a:r>
              <a:rPr lang="en-US" dirty="0" smtClean="0"/>
              <a:t>For elements positioned with CSS, it is often possible to read such values through the properties left, top, width, and height. </a:t>
            </a:r>
          </a:p>
          <a:p>
            <a:pPr lvl="1"/>
            <a:r>
              <a:rPr lang="en-US" dirty="0" smtClean="0"/>
              <a:t>In general, the DOM implemented in various programming languages ​​provides a series of semi-standard attributes </a:t>
            </a:r>
            <a:r>
              <a:rPr lang="en-US" i="1" dirty="0" err="1" smtClean="0"/>
              <a:t>offsetX</a:t>
            </a:r>
            <a:r>
              <a:rPr lang="en-US" i="1" dirty="0" smtClean="0"/>
              <a:t>,</a:t>
            </a:r>
            <a:r>
              <a:rPr lang="en-US" dirty="0" smtClean="0"/>
              <a:t> where X can be Top, Left, Width, Height. </a:t>
            </a:r>
          </a:p>
          <a:p>
            <a:pPr lvl="1"/>
            <a:r>
              <a:rPr lang="en-US" dirty="0" smtClean="0"/>
              <a:t>The size and position of an element are always relative to its container, indicated by </a:t>
            </a:r>
            <a:r>
              <a:rPr lang="en-US" i="1" dirty="0" err="1" smtClean="0"/>
              <a:t>offsetParent</a:t>
            </a:r>
            <a:r>
              <a:rPr lang="en-US" i="1" dirty="0" smtClean="0"/>
              <a:t>.</a:t>
            </a:r>
            <a:r>
              <a:rPr lang="en-US" dirty="0" smtClean="0"/>
              <a:t> </a:t>
            </a:r>
            <a:endParaRPr lang="en-US" dirty="0"/>
          </a:p>
        </p:txBody>
      </p:sp>
      <p:sp>
        <p:nvSpPr>
          <p:cNvPr id="28678" name="Rectangle 4"/>
          <p:cNvSpPr>
            <a:spLocks noChangeArrowheads="1"/>
          </p:cNvSpPr>
          <p:nvPr/>
        </p:nvSpPr>
        <p:spPr bwMode="auto">
          <a:xfrm>
            <a:off x="350837" y="1557338"/>
            <a:ext cx="4602163" cy="2663825"/>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interface </a:t>
            </a:r>
            <a:r>
              <a:rPr kumimoji="1" lang="it-IT" sz="1000" dirty="0" err="1">
                <a:solidFill>
                  <a:srgbClr val="000000"/>
                </a:solidFill>
              </a:rPr>
              <a:t>HTMLElement</a:t>
            </a:r>
            <a:r>
              <a:rPr kumimoji="1" lang="it-IT" sz="1000" dirty="0">
                <a:solidFill>
                  <a:srgbClr val="000000"/>
                </a:solidFill>
              </a:rPr>
              <a:t> : </a:t>
            </a:r>
            <a:r>
              <a:rPr kumimoji="1" lang="it-IT" sz="1000" dirty="0" err="1">
                <a:solidFill>
                  <a:srgbClr val="000000"/>
                </a:solidFill>
              </a:rPr>
              <a:t>Element</a:t>
            </a:r>
            <a:r>
              <a:rPr kumimoji="1" lang="it-IT" sz="1000" dirty="0">
                <a:solidFill>
                  <a:srgbClr val="000000"/>
                </a:solidFill>
              </a:rPr>
              <a:t> {</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DOMString</a:t>
            </a:r>
            <a:r>
              <a:rPr kumimoji="1" lang="it-IT" sz="1000" dirty="0">
                <a:solidFill>
                  <a:srgbClr val="000000"/>
                </a:solidFill>
              </a:rPr>
              <a:t> </a:t>
            </a:r>
            <a:r>
              <a:rPr kumimoji="1" lang="it-IT" sz="1000" dirty="0" err="1">
                <a:solidFill>
                  <a:srgbClr val="000000"/>
                </a:solidFill>
              </a:rPr>
              <a:t>id</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DOMString</a:t>
            </a:r>
            <a:r>
              <a:rPr kumimoji="1" lang="it-IT" sz="1000" dirty="0">
                <a:solidFill>
                  <a:srgbClr val="000000"/>
                </a:solidFill>
              </a:rPr>
              <a:t> </a:t>
            </a:r>
            <a:r>
              <a:rPr kumimoji="1" lang="it-IT" sz="1000" dirty="0" err="1">
                <a:solidFill>
                  <a:srgbClr val="000000"/>
                </a:solidFill>
              </a:rPr>
              <a:t>title</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DOMString</a:t>
            </a:r>
            <a:r>
              <a:rPr kumimoji="1" lang="it-IT" sz="1000" dirty="0">
                <a:solidFill>
                  <a:srgbClr val="000000"/>
                </a:solidFill>
              </a:rPr>
              <a:t> </a:t>
            </a:r>
            <a:r>
              <a:rPr kumimoji="1" lang="it-IT" sz="1000" dirty="0" err="1">
                <a:solidFill>
                  <a:srgbClr val="000000"/>
                </a:solidFill>
              </a:rPr>
              <a:t>lang</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DOMString</a:t>
            </a:r>
            <a:r>
              <a:rPr kumimoji="1" lang="it-IT" sz="1000" dirty="0">
                <a:solidFill>
                  <a:srgbClr val="000000"/>
                </a:solidFill>
              </a:rPr>
              <a:t> dir;</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DOMString</a:t>
            </a:r>
            <a:r>
              <a:rPr kumimoji="1" lang="it-IT" sz="1000" dirty="0">
                <a:solidFill>
                  <a:srgbClr val="000000"/>
                </a:solidFill>
              </a:rPr>
              <a:t> </a:t>
            </a:r>
            <a:r>
              <a:rPr kumimoji="1" lang="it-IT" sz="1000" dirty="0" err="1">
                <a:solidFill>
                  <a:srgbClr val="000000"/>
                </a:solidFill>
              </a:rPr>
              <a:t>className</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smtClean="0">
                <a:solidFill>
                  <a:srgbClr val="000000"/>
                </a:solidFill>
              </a:rPr>
              <a:t>//The </a:t>
            </a:r>
            <a:r>
              <a:rPr kumimoji="1" lang="it-IT" sz="1000" dirty="0" err="1" smtClean="0">
                <a:solidFill>
                  <a:srgbClr val="000000"/>
                </a:solidFill>
              </a:rPr>
              <a:t>following</a:t>
            </a:r>
            <a:r>
              <a:rPr kumimoji="1" lang="it-IT" sz="1000" dirty="0" smtClean="0">
                <a:solidFill>
                  <a:srgbClr val="000000"/>
                </a:solidFill>
              </a:rPr>
              <a:t> </a:t>
            </a:r>
            <a:r>
              <a:rPr kumimoji="1" lang="it-IT" sz="1000" dirty="0" err="1" smtClean="0">
                <a:solidFill>
                  <a:srgbClr val="000000"/>
                </a:solidFill>
              </a:rPr>
              <a:t>attributes</a:t>
            </a:r>
            <a:r>
              <a:rPr kumimoji="1" lang="it-IT" sz="1000" dirty="0" smtClean="0">
                <a:solidFill>
                  <a:srgbClr val="000000"/>
                </a:solidFill>
              </a:rPr>
              <a:t> ARE NOT PART OF THE DOM STANDARD INTERFACE</a:t>
            </a:r>
            <a:endParaRPr kumimoji="1" lang="it-IT" sz="1000" dirty="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HTMLElement</a:t>
            </a:r>
            <a:r>
              <a:rPr kumimoji="1" lang="it-IT" sz="1000" dirty="0">
                <a:solidFill>
                  <a:srgbClr val="000000"/>
                </a:solidFill>
              </a:rPr>
              <a:t> </a:t>
            </a:r>
            <a:r>
              <a:rPr kumimoji="1" lang="it-IT" sz="1000" dirty="0" err="1">
                <a:solidFill>
                  <a:srgbClr val="000000"/>
                </a:solidFill>
              </a:rPr>
              <a:t>offsetParent</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smtClean="0">
                <a:solidFill>
                  <a:srgbClr val="000000"/>
                </a:solidFill>
              </a:rPr>
              <a:t>long </a:t>
            </a:r>
            <a:r>
              <a:rPr kumimoji="1" lang="it-IT" sz="1000" dirty="0" err="1" smtClean="0">
                <a:solidFill>
                  <a:srgbClr val="000000"/>
                </a:solidFill>
              </a:rPr>
              <a:t>offsetTop</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smtClean="0">
                <a:solidFill>
                  <a:srgbClr val="000000"/>
                </a:solidFill>
              </a:rPr>
              <a:t>long </a:t>
            </a:r>
            <a:r>
              <a:rPr kumimoji="1" lang="it-IT" sz="1000" dirty="0" err="1" smtClean="0">
                <a:solidFill>
                  <a:srgbClr val="000000"/>
                </a:solidFill>
              </a:rPr>
              <a:t>offsetLeft</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smtClean="0">
                <a:solidFill>
                  <a:srgbClr val="000000"/>
                </a:solidFill>
              </a:rPr>
              <a:t>long </a:t>
            </a:r>
            <a:r>
              <a:rPr kumimoji="1" lang="it-IT" sz="1000" dirty="0" err="1" smtClean="0">
                <a:solidFill>
                  <a:srgbClr val="000000"/>
                </a:solidFill>
              </a:rPr>
              <a:t>offsetHeight</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smtClean="0">
                <a:solidFill>
                  <a:srgbClr val="000000"/>
                </a:solidFill>
              </a:rPr>
              <a:t>long </a:t>
            </a:r>
            <a:r>
              <a:rPr kumimoji="1" lang="it-IT" sz="1000" dirty="0" err="1" smtClean="0">
                <a:solidFill>
                  <a:srgbClr val="000000"/>
                </a:solidFill>
              </a:rPr>
              <a:t>offsetWidth</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a:t>
            </a:r>
          </a:p>
        </p:txBody>
      </p:sp>
    </p:spTree>
  </p:cSld>
  <p:clrMapOvr>
    <a:masterClrMapping/>
  </p:clrMapOvr>
  <p:transition>
    <p:strip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C720AAC8-D916-4935-A93A-C185FB240D63}" type="slidenum">
              <a:rPr lang="it-IT"/>
              <a:pPr>
                <a:defRPr/>
              </a:pPr>
              <a:t>28</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29700" name="Rectangle 2"/>
          <p:cNvSpPr>
            <a:spLocks noGrp="1" noChangeArrowheads="1"/>
          </p:cNvSpPr>
          <p:nvPr>
            <p:ph type="title"/>
          </p:nvPr>
        </p:nvSpPr>
        <p:spPr/>
        <p:txBody>
          <a:bodyPr/>
          <a:lstStyle/>
          <a:p>
            <a:pPr eaLnBrk="1" hangingPunct="1"/>
            <a:r>
              <a:rPr lang="it-IT" sz="3200" dirty="0" smtClean="0"/>
              <a:t>The XHTML DOM</a:t>
            </a:r>
            <a:br>
              <a:rPr lang="it-IT" sz="3200" dirty="0" smtClean="0"/>
            </a:br>
            <a:r>
              <a:rPr lang="it-IT" sz="2000" dirty="0" err="1" smtClean="0"/>
              <a:t>HTMLFormElement</a:t>
            </a:r>
            <a:r>
              <a:rPr lang="it-IT" sz="2000" dirty="0" smtClean="0"/>
              <a:t> Interface</a:t>
            </a:r>
          </a:p>
        </p:txBody>
      </p:sp>
      <p:sp>
        <p:nvSpPr>
          <p:cNvPr id="29701" name="Rectangle 4"/>
          <p:cNvSpPr>
            <a:spLocks noGrp="1" noChangeArrowheads="1"/>
          </p:cNvSpPr>
          <p:nvPr>
            <p:ph type="body" idx="1"/>
          </p:nvPr>
        </p:nvSpPr>
        <p:spPr>
          <a:xfrm>
            <a:off x="4953001" y="1557338"/>
            <a:ext cx="4758664" cy="4953000"/>
          </a:xfrm>
          <a:noFill/>
        </p:spPr>
        <p:txBody>
          <a:bodyPr>
            <a:normAutofit/>
          </a:bodyPr>
          <a:lstStyle/>
          <a:p>
            <a:r>
              <a:rPr lang="en-US" sz="2400" dirty="0" smtClean="0"/>
              <a:t>The </a:t>
            </a:r>
            <a:r>
              <a:rPr lang="en-US" sz="2400" dirty="0" err="1" smtClean="0"/>
              <a:t>HTMLFormElement</a:t>
            </a:r>
            <a:r>
              <a:rPr lang="en-US" sz="2400" dirty="0" smtClean="0"/>
              <a:t> class has attributes for all the &lt;form&gt; element attributes</a:t>
            </a:r>
          </a:p>
          <a:p>
            <a:r>
              <a:rPr lang="en-US" sz="2400" dirty="0" smtClean="0"/>
              <a:t>The </a:t>
            </a:r>
            <a:r>
              <a:rPr lang="en-US" sz="2400" i="1" dirty="0" smtClean="0"/>
              <a:t>elements</a:t>
            </a:r>
            <a:r>
              <a:rPr lang="en-US" sz="2400" dirty="0" smtClean="0"/>
              <a:t> attribute gives access to the collection of form fields, whose number is indicated by </a:t>
            </a:r>
            <a:r>
              <a:rPr lang="en-US" sz="2400" i="1" dirty="0" smtClean="0"/>
              <a:t>length</a:t>
            </a:r>
            <a:r>
              <a:rPr lang="en-US" sz="2400" dirty="0" smtClean="0"/>
              <a:t> </a:t>
            </a:r>
          </a:p>
          <a:p>
            <a:r>
              <a:rPr lang="en-US" sz="2400" dirty="0" smtClean="0"/>
              <a:t>The </a:t>
            </a:r>
            <a:r>
              <a:rPr lang="en-US" sz="2400" i="1" dirty="0" smtClean="0"/>
              <a:t>submit</a:t>
            </a:r>
            <a:r>
              <a:rPr lang="en-US" sz="2400" dirty="0" smtClean="0"/>
              <a:t> and </a:t>
            </a:r>
            <a:r>
              <a:rPr lang="en-US" sz="2400" i="1" dirty="0" smtClean="0"/>
              <a:t>reset</a:t>
            </a:r>
            <a:r>
              <a:rPr lang="en-US" sz="2400" dirty="0" smtClean="0"/>
              <a:t> methods have the same function as the corresponding buttons on the form.</a:t>
            </a:r>
            <a:endParaRPr lang="en-US" sz="2400" dirty="0"/>
          </a:p>
        </p:txBody>
      </p:sp>
      <p:sp>
        <p:nvSpPr>
          <p:cNvPr id="29702" name="Rectangle 5"/>
          <p:cNvSpPr>
            <a:spLocks noChangeArrowheads="1"/>
          </p:cNvSpPr>
          <p:nvPr/>
        </p:nvSpPr>
        <p:spPr bwMode="auto">
          <a:xfrm>
            <a:off x="350837" y="1557338"/>
            <a:ext cx="4602163" cy="2303462"/>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HTMLFormElement : HTMLElement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HTMLCollection elements;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long length;</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name;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acceptCharset;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action;</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enctype;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method;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target;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submit();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reset();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Tree>
  </p:cSld>
  <p:clrMapOvr>
    <a:masterClrMapping/>
  </p:clrMapOvr>
  <p:transition>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D9F51E4F-FE3B-4CC4-AE6D-83F403454904}" type="slidenum">
              <a:rPr lang="it-IT"/>
              <a:pPr>
                <a:defRPr/>
              </a:pPr>
              <a:t>29</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30724" name="Rectangle 2"/>
          <p:cNvSpPr>
            <a:spLocks noGrp="1" noChangeArrowheads="1"/>
          </p:cNvSpPr>
          <p:nvPr>
            <p:ph type="title"/>
          </p:nvPr>
        </p:nvSpPr>
        <p:spPr/>
        <p:txBody>
          <a:bodyPr/>
          <a:lstStyle/>
          <a:p>
            <a:pPr eaLnBrk="1" hangingPunct="1"/>
            <a:r>
              <a:rPr lang="it-IT" sz="3200" dirty="0" smtClean="0"/>
              <a:t>The XHTML DOM</a:t>
            </a:r>
            <a:br>
              <a:rPr lang="it-IT" sz="3200" dirty="0" smtClean="0"/>
            </a:br>
            <a:r>
              <a:rPr lang="it-IT" sz="2000" dirty="0" err="1" smtClean="0"/>
              <a:t>Interfaces</a:t>
            </a:r>
            <a:r>
              <a:rPr lang="it-IT" sz="2000" dirty="0" smtClean="0"/>
              <a:t> </a:t>
            </a:r>
            <a:r>
              <a:rPr lang="it-IT" sz="2000" dirty="0" err="1" smtClean="0"/>
              <a:t>HTMLSelectElement</a:t>
            </a:r>
            <a:r>
              <a:rPr lang="it-IT" sz="2000" dirty="0" smtClean="0"/>
              <a:t> and </a:t>
            </a:r>
            <a:r>
              <a:rPr lang="it-IT" sz="2000" dirty="0" err="1" smtClean="0"/>
              <a:t>HTMLOptionElement</a:t>
            </a:r>
            <a:r>
              <a:rPr lang="it-IT" sz="2000" dirty="0" smtClean="0"/>
              <a:t> </a:t>
            </a:r>
          </a:p>
        </p:txBody>
      </p:sp>
      <p:sp>
        <p:nvSpPr>
          <p:cNvPr id="30725" name="Rectangle 5"/>
          <p:cNvSpPr>
            <a:spLocks noChangeArrowheads="1"/>
          </p:cNvSpPr>
          <p:nvPr/>
        </p:nvSpPr>
        <p:spPr bwMode="auto">
          <a:xfrm>
            <a:off x="350837" y="1557339"/>
            <a:ext cx="4602163" cy="4967287"/>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HTMLSelectElement : HTMLElement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DOMString type;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selectedIndex;</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value;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unsigned long length;</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HTMLFormElement form;</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HTMLOptionsCollection options;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disabled;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multiple;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name;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size;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tabIndex;</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add(in HTMLElement element, in HTMLElement before)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remove(in long index);</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blur();</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focus();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HTMLOptionElement : HTMLElement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HTMLFormElement form;</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defaultSelected;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DOMString text;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long index;</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disabled;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label;</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selected;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value;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
        <p:nvSpPr>
          <p:cNvPr id="30726" name="Rectangle 8"/>
          <p:cNvSpPr>
            <a:spLocks noGrp="1" noChangeArrowheads="1"/>
          </p:cNvSpPr>
          <p:nvPr>
            <p:ph type="body" idx="1"/>
          </p:nvPr>
        </p:nvSpPr>
        <p:spPr>
          <a:xfrm>
            <a:off x="4953001" y="1557338"/>
            <a:ext cx="4758664" cy="4953000"/>
          </a:xfrm>
          <a:noFill/>
        </p:spPr>
        <p:txBody>
          <a:bodyPr/>
          <a:lstStyle/>
          <a:p>
            <a:r>
              <a:rPr lang="en-US" sz="1400" dirty="0" smtClean="0"/>
              <a:t>The </a:t>
            </a:r>
            <a:r>
              <a:rPr lang="en-US" sz="1400" dirty="0" err="1" smtClean="0"/>
              <a:t>HTMLSelectElement</a:t>
            </a:r>
            <a:r>
              <a:rPr lang="en-US" sz="1400" dirty="0" smtClean="0"/>
              <a:t> class corresponds to &lt;select&gt; controls</a:t>
            </a:r>
          </a:p>
          <a:p>
            <a:r>
              <a:rPr lang="en-US" sz="1400" dirty="0" smtClean="0"/>
              <a:t>As any field in a form, this class has a reference to the container </a:t>
            </a:r>
            <a:r>
              <a:rPr lang="en-US" sz="1400" dirty="0" err="1" smtClean="0"/>
              <a:t>HTMLFormElement</a:t>
            </a:r>
            <a:endParaRPr lang="en-US" sz="1400" dirty="0" smtClean="0"/>
          </a:p>
          <a:p>
            <a:r>
              <a:rPr lang="en-US" sz="1400" dirty="0" smtClean="0"/>
              <a:t>The</a:t>
            </a:r>
            <a:r>
              <a:rPr lang="en-US" sz="1400" i="1" dirty="0" smtClean="0"/>
              <a:t> options</a:t>
            </a:r>
            <a:r>
              <a:rPr lang="en-US" sz="1400" dirty="0" smtClean="0"/>
              <a:t> collection contains all the nested </a:t>
            </a:r>
            <a:r>
              <a:rPr lang="en-US" sz="1400" dirty="0" err="1" smtClean="0"/>
              <a:t>HTMLOptionElement</a:t>
            </a:r>
            <a:r>
              <a:rPr lang="en-US" sz="1400" dirty="0" smtClean="0"/>
              <a:t> objects corresponding to &lt;option&gt; elements. The number of options is indicated by </a:t>
            </a:r>
            <a:r>
              <a:rPr lang="en-US" sz="1400" i="1" dirty="0" smtClean="0"/>
              <a:t>length</a:t>
            </a:r>
            <a:r>
              <a:rPr lang="en-US" sz="1400" dirty="0" smtClean="0"/>
              <a:t> </a:t>
            </a:r>
          </a:p>
          <a:p>
            <a:r>
              <a:rPr lang="en-US" sz="1400" dirty="0" smtClean="0"/>
              <a:t>The </a:t>
            </a:r>
            <a:r>
              <a:rPr lang="en-US" sz="1400" i="1" dirty="0" err="1" smtClean="0"/>
              <a:t>selectedIndex</a:t>
            </a:r>
            <a:r>
              <a:rPr lang="en-US" sz="1400" dirty="0" smtClean="0"/>
              <a:t> attribute gives the index of the currently selected </a:t>
            </a:r>
            <a:r>
              <a:rPr lang="en-US" sz="1400" i="1" dirty="0" smtClean="0"/>
              <a:t>options</a:t>
            </a:r>
            <a:r>
              <a:rPr lang="en-US" sz="1400" dirty="0" smtClean="0"/>
              <a:t> item (-1 in case of no selection), while </a:t>
            </a:r>
            <a:r>
              <a:rPr lang="en-US" sz="1400" i="1" dirty="0" smtClean="0"/>
              <a:t>value</a:t>
            </a:r>
            <a:r>
              <a:rPr lang="en-US" sz="1400" dirty="0" smtClean="0"/>
              <a:t> contains a copy of the </a:t>
            </a:r>
            <a:r>
              <a:rPr lang="en-US" sz="1400" i="1" dirty="0" smtClean="0"/>
              <a:t>value</a:t>
            </a:r>
            <a:r>
              <a:rPr lang="en-US" sz="1400" dirty="0" smtClean="0"/>
              <a:t> for the selected option. </a:t>
            </a:r>
          </a:p>
          <a:p>
            <a:r>
              <a:rPr lang="en-US" sz="1400" dirty="0" smtClean="0"/>
              <a:t>The </a:t>
            </a:r>
            <a:r>
              <a:rPr lang="en-US" sz="1400" i="1" dirty="0" smtClean="0"/>
              <a:t>add</a:t>
            </a:r>
            <a:r>
              <a:rPr lang="en-US" sz="1400" dirty="0" smtClean="0"/>
              <a:t> method adds a </a:t>
            </a:r>
            <a:r>
              <a:rPr lang="en-US" sz="1400" dirty="0" err="1" smtClean="0"/>
              <a:t>HTMLOptionElement</a:t>
            </a:r>
            <a:r>
              <a:rPr lang="en-US" sz="1400" dirty="0" smtClean="0"/>
              <a:t> to the list at the specified location, and </a:t>
            </a:r>
            <a:r>
              <a:rPr lang="en-US" sz="1400" i="1" dirty="0" smtClean="0"/>
              <a:t>remove</a:t>
            </a:r>
            <a:r>
              <a:rPr lang="en-US" sz="1400" dirty="0" smtClean="0"/>
              <a:t> allows to remove it. </a:t>
            </a:r>
          </a:p>
          <a:p>
            <a:r>
              <a:rPr lang="en-US" sz="1400" dirty="0" smtClean="0"/>
              <a:t>The </a:t>
            </a:r>
            <a:r>
              <a:rPr lang="en-US" sz="1400" i="1" dirty="0" smtClean="0"/>
              <a:t>blur</a:t>
            </a:r>
            <a:r>
              <a:rPr lang="en-US" sz="1400" dirty="0" smtClean="0"/>
              <a:t> and </a:t>
            </a:r>
            <a:r>
              <a:rPr lang="en-US" sz="1400" i="1" dirty="0" smtClean="0"/>
              <a:t>focus</a:t>
            </a:r>
            <a:r>
              <a:rPr lang="en-US" sz="1400" dirty="0" smtClean="0"/>
              <a:t> methods are used to control the field focus. </a:t>
            </a:r>
          </a:p>
          <a:p>
            <a:r>
              <a:rPr lang="en-US" sz="1400" dirty="0" smtClean="0"/>
              <a:t>The </a:t>
            </a:r>
            <a:r>
              <a:rPr lang="en-US" sz="1400" dirty="0" err="1" smtClean="0"/>
              <a:t>HTMLOptionElement</a:t>
            </a:r>
            <a:r>
              <a:rPr lang="en-US" sz="1400" dirty="0" smtClean="0"/>
              <a:t> interface we may note the the </a:t>
            </a:r>
            <a:r>
              <a:rPr lang="en-US" sz="1400" i="1" dirty="0" smtClean="0"/>
              <a:t>index</a:t>
            </a:r>
            <a:r>
              <a:rPr lang="en-US" sz="1400" dirty="0" smtClean="0"/>
              <a:t> attribute, which indicates the position of the option in the list, and the </a:t>
            </a:r>
            <a:r>
              <a:rPr lang="en-US" sz="1400" i="1" dirty="0" smtClean="0"/>
              <a:t>selected</a:t>
            </a:r>
            <a:r>
              <a:rPr lang="en-US" sz="1400" dirty="0" smtClean="0"/>
              <a:t> attribute, which determines its selection state.</a:t>
            </a:r>
            <a:endParaRPr lang="en-US" sz="1400" dirty="0"/>
          </a:p>
        </p:txBody>
      </p:sp>
    </p:spTree>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B90A64EB-DE8C-4822-83E3-275446A765AE}" type="slidenum">
              <a:rPr lang="it-IT"/>
              <a:pPr>
                <a:defRPr/>
              </a:pPr>
              <a:t>3</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4100" name="Rectangle 4"/>
          <p:cNvSpPr>
            <a:spLocks noGrp="1" noChangeArrowheads="1"/>
          </p:cNvSpPr>
          <p:nvPr>
            <p:ph type="title"/>
          </p:nvPr>
        </p:nvSpPr>
        <p:spPr/>
        <p:txBody>
          <a:bodyPr/>
          <a:lstStyle/>
          <a:p>
            <a:pPr eaLnBrk="1" hangingPunct="1"/>
            <a:r>
              <a:rPr lang="it-IT" dirty="0" err="1" smtClean="0"/>
              <a:t>Object</a:t>
            </a:r>
            <a:r>
              <a:rPr lang="it-IT" dirty="0" smtClean="0"/>
              <a:t> </a:t>
            </a:r>
            <a:r>
              <a:rPr lang="it-IT" dirty="0" err="1" smtClean="0"/>
              <a:t>Models</a:t>
            </a:r>
            <a:endParaRPr lang="it-IT" dirty="0" smtClean="0"/>
          </a:p>
        </p:txBody>
      </p:sp>
      <p:sp>
        <p:nvSpPr>
          <p:cNvPr id="4101" name="Rectangle 5"/>
          <p:cNvSpPr>
            <a:spLocks noGrp="1" noChangeArrowheads="1"/>
          </p:cNvSpPr>
          <p:nvPr>
            <p:ph type="body" idx="1"/>
          </p:nvPr>
        </p:nvSpPr>
        <p:spPr/>
        <p:txBody>
          <a:bodyPr>
            <a:normAutofit/>
          </a:bodyPr>
          <a:lstStyle/>
          <a:p>
            <a:r>
              <a:rPr lang="en-US" dirty="0" smtClean="0"/>
              <a:t>An </a:t>
            </a:r>
            <a:r>
              <a:rPr lang="en-US" b="1" dirty="0" smtClean="0"/>
              <a:t>object model</a:t>
            </a:r>
            <a:r>
              <a:rPr lang="en-US" dirty="0" smtClean="0"/>
              <a:t> defines: </a:t>
            </a:r>
          </a:p>
          <a:p>
            <a:pPr lvl="1"/>
            <a:r>
              <a:rPr lang="en-US" dirty="0" smtClean="0"/>
              <a:t>The </a:t>
            </a:r>
            <a:r>
              <a:rPr lang="en-US" b="1" dirty="0" smtClean="0"/>
              <a:t>objects</a:t>
            </a:r>
            <a:r>
              <a:rPr lang="en-US" dirty="0" smtClean="0"/>
              <a:t> used to represent and manipulate a particular type of information. </a:t>
            </a:r>
          </a:p>
          <a:p>
            <a:pPr lvl="1"/>
            <a:r>
              <a:rPr lang="en-US" dirty="0" smtClean="0"/>
              <a:t>The </a:t>
            </a:r>
            <a:r>
              <a:rPr lang="en-US" b="1" dirty="0" smtClean="0"/>
              <a:t>interfaces</a:t>
            </a:r>
            <a:r>
              <a:rPr lang="en-US" dirty="0" smtClean="0"/>
              <a:t> used to interact with these objects. </a:t>
            </a:r>
          </a:p>
          <a:p>
            <a:pPr lvl="1"/>
            <a:r>
              <a:rPr lang="en-US" dirty="0" smtClean="0"/>
              <a:t>The </a:t>
            </a:r>
            <a:r>
              <a:rPr lang="en-US" b="1" dirty="0" smtClean="0"/>
              <a:t>semantics </a:t>
            </a:r>
            <a:r>
              <a:rPr lang="en-US" dirty="0" smtClean="0"/>
              <a:t>of these objects and interfaces. </a:t>
            </a:r>
          </a:p>
          <a:p>
            <a:pPr lvl="1"/>
            <a:r>
              <a:rPr lang="en-US" dirty="0" smtClean="0"/>
              <a:t>The </a:t>
            </a:r>
            <a:r>
              <a:rPr lang="en-US" b="1" dirty="0" smtClean="0"/>
              <a:t>relationships</a:t>
            </a:r>
            <a:r>
              <a:rPr lang="en-US" dirty="0" smtClean="0"/>
              <a:t> and interactions between these objects. </a:t>
            </a:r>
          </a:p>
          <a:p>
            <a:r>
              <a:rPr lang="en-US" dirty="0" smtClean="0"/>
              <a:t>In our case, the object model is applied to the structure of XML documents. </a:t>
            </a:r>
            <a:endParaRPr lang="it-IT" dirty="0" smtClean="0"/>
          </a:p>
        </p:txBody>
      </p:sp>
    </p:spTree>
  </p:cSld>
  <p:clrMapOvr>
    <a:masterClrMapping/>
  </p:clrMapOvr>
  <p:transition>
    <p:strip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09B9A6C7-CD48-4A8C-AE5B-06A7EE556B66}" type="slidenum">
              <a:rPr lang="it-IT"/>
              <a:pPr>
                <a:defRPr/>
              </a:pPr>
              <a:t>30</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31748" name="Rectangle 2"/>
          <p:cNvSpPr>
            <a:spLocks noGrp="1" noChangeArrowheads="1"/>
          </p:cNvSpPr>
          <p:nvPr>
            <p:ph type="title"/>
          </p:nvPr>
        </p:nvSpPr>
        <p:spPr/>
        <p:txBody>
          <a:bodyPr/>
          <a:lstStyle/>
          <a:p>
            <a:pPr eaLnBrk="1" hangingPunct="1"/>
            <a:r>
              <a:rPr lang="it-IT" sz="3200" dirty="0" smtClean="0"/>
              <a:t>The XHTML DOM</a:t>
            </a:r>
            <a:br>
              <a:rPr lang="it-IT" sz="3200" dirty="0" smtClean="0"/>
            </a:br>
            <a:r>
              <a:rPr lang="it-IT" sz="2000" dirty="0" err="1" smtClean="0"/>
              <a:t>HTMLInputElement</a:t>
            </a:r>
            <a:r>
              <a:rPr lang="it-IT" sz="2000" dirty="0" smtClean="0"/>
              <a:t> Interface</a:t>
            </a:r>
          </a:p>
        </p:txBody>
      </p:sp>
      <p:sp>
        <p:nvSpPr>
          <p:cNvPr id="31749" name="Rectangle 5"/>
          <p:cNvSpPr>
            <a:spLocks noChangeArrowheads="1"/>
          </p:cNvSpPr>
          <p:nvPr/>
        </p:nvSpPr>
        <p:spPr bwMode="auto">
          <a:xfrm>
            <a:off x="350837" y="1557338"/>
            <a:ext cx="4602163" cy="4464050"/>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HTMLInputElement : HTMLElement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defaultValue;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defaultChecked;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HTMLFormElement form;</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accept;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accessKey;</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align;</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alt;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checked;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disabled;</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maxLength;</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name;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readOnly;</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unsigned long size;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src;</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tabIndex;</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type;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useMap;</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value;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blur();</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focus();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select();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click();</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
        <p:nvSpPr>
          <p:cNvPr id="31750" name="Rectangle 6"/>
          <p:cNvSpPr>
            <a:spLocks noGrp="1" noChangeArrowheads="1"/>
          </p:cNvSpPr>
          <p:nvPr>
            <p:ph type="body" idx="1"/>
          </p:nvPr>
        </p:nvSpPr>
        <p:spPr>
          <a:xfrm>
            <a:off x="4953001" y="1557338"/>
            <a:ext cx="4758664" cy="4953000"/>
          </a:xfrm>
          <a:noFill/>
        </p:spPr>
        <p:txBody>
          <a:bodyPr>
            <a:normAutofit/>
          </a:bodyPr>
          <a:lstStyle/>
          <a:p>
            <a:r>
              <a:rPr lang="en-US" sz="2400" dirty="0" smtClean="0"/>
              <a:t>The </a:t>
            </a:r>
            <a:r>
              <a:rPr lang="en-US" sz="2400" dirty="0" err="1" smtClean="0"/>
              <a:t>HTMLInputElement</a:t>
            </a:r>
            <a:r>
              <a:rPr lang="en-US" sz="2400" dirty="0" smtClean="0"/>
              <a:t> class corresponds to &lt;input&gt; fields</a:t>
            </a:r>
          </a:p>
          <a:p>
            <a:r>
              <a:rPr lang="en-US" sz="2400" dirty="0" smtClean="0"/>
              <a:t>Many attributes are present, due to the multiple uses of &lt;input&gt;. However, only those allowed by the current </a:t>
            </a:r>
            <a:r>
              <a:rPr lang="en-US" sz="2400" i="1" dirty="0" smtClean="0"/>
              <a:t>type</a:t>
            </a:r>
            <a:r>
              <a:rPr lang="en-US" sz="2400" dirty="0" smtClean="0"/>
              <a:t> can be read and set </a:t>
            </a:r>
          </a:p>
          <a:p>
            <a:r>
              <a:rPr lang="en-US" sz="2400" dirty="0" smtClean="0"/>
              <a:t>The </a:t>
            </a:r>
            <a:r>
              <a:rPr lang="en-US" sz="2400" i="1" dirty="0" smtClean="0"/>
              <a:t>select</a:t>
            </a:r>
            <a:r>
              <a:rPr lang="en-US" sz="2400" dirty="0" smtClean="0"/>
              <a:t> method selects the text in the input field</a:t>
            </a:r>
          </a:p>
          <a:p>
            <a:r>
              <a:rPr lang="en-US" sz="2400" dirty="0" smtClean="0"/>
              <a:t>The </a:t>
            </a:r>
            <a:r>
              <a:rPr lang="en-US" sz="2400" i="1" dirty="0" smtClean="0"/>
              <a:t>click</a:t>
            </a:r>
            <a:r>
              <a:rPr lang="en-US" sz="2400" dirty="0" smtClean="0"/>
              <a:t> method simulates a mouse click on the input field (of type button)</a:t>
            </a:r>
            <a:endParaRPr lang="en-US" sz="2400" dirty="0"/>
          </a:p>
        </p:txBody>
      </p:sp>
    </p:spTree>
  </p:cSld>
  <p:clrMapOvr>
    <a:masterClrMapping/>
  </p:clrMapOvr>
  <p:transition>
    <p:strip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4"/>
          <p:cNvSpPr>
            <a:spLocks noGrp="1"/>
          </p:cNvSpPr>
          <p:nvPr>
            <p:ph type="sldNum" sz="quarter" idx="11"/>
          </p:nvPr>
        </p:nvSpPr>
        <p:spPr/>
        <p:txBody>
          <a:bodyPr/>
          <a:lstStyle/>
          <a:p>
            <a:pPr>
              <a:defRPr/>
            </a:pPr>
            <a:fld id="{7ADA0E46-73F9-411A-ADA9-2E567E45418A}" type="slidenum">
              <a:rPr lang="it-IT"/>
              <a:pPr>
                <a:defRPr/>
              </a:pPr>
              <a:t>31</a:t>
            </a:fld>
            <a:endParaRPr lang="it-IT"/>
          </a:p>
        </p:txBody>
      </p:sp>
      <p:sp>
        <p:nvSpPr>
          <p:cNvPr id="7" name="Segnaposto piè di pagina 5"/>
          <p:cNvSpPr>
            <a:spLocks noGrp="1"/>
          </p:cNvSpPr>
          <p:nvPr>
            <p:ph type="ftr" sz="quarter" idx="12"/>
          </p:nvPr>
        </p:nvSpPr>
        <p:spPr/>
        <p:txBody>
          <a:bodyPr/>
          <a:lstStyle/>
          <a:p>
            <a:pPr>
              <a:defRPr/>
            </a:pPr>
            <a:r>
              <a:rPr lang="it-IT"/>
              <a:t>DOM HTML</a:t>
            </a:r>
          </a:p>
        </p:txBody>
      </p:sp>
      <p:sp>
        <p:nvSpPr>
          <p:cNvPr id="32772" name="Rectangle 2"/>
          <p:cNvSpPr>
            <a:spLocks noGrp="1" noChangeArrowheads="1"/>
          </p:cNvSpPr>
          <p:nvPr>
            <p:ph type="title"/>
          </p:nvPr>
        </p:nvSpPr>
        <p:spPr/>
        <p:txBody>
          <a:bodyPr/>
          <a:lstStyle/>
          <a:p>
            <a:pPr eaLnBrk="1" hangingPunct="1"/>
            <a:r>
              <a:rPr lang="it-IT" sz="3200" dirty="0" smtClean="0"/>
              <a:t>The XHTML DOM</a:t>
            </a:r>
            <a:br>
              <a:rPr lang="it-IT" sz="3200" dirty="0" smtClean="0"/>
            </a:br>
            <a:r>
              <a:rPr lang="it-IT" sz="2000" dirty="0" err="1" smtClean="0"/>
              <a:t>HTMLAnchorElement</a:t>
            </a:r>
            <a:r>
              <a:rPr lang="it-IT" sz="2000" dirty="0" smtClean="0"/>
              <a:t> Interface</a:t>
            </a:r>
          </a:p>
        </p:txBody>
      </p:sp>
      <p:sp>
        <p:nvSpPr>
          <p:cNvPr id="32773" name="Rectangle 4"/>
          <p:cNvSpPr>
            <a:spLocks noGrp="1" noChangeArrowheads="1"/>
          </p:cNvSpPr>
          <p:nvPr>
            <p:ph type="body" idx="1"/>
          </p:nvPr>
        </p:nvSpPr>
        <p:spPr>
          <a:xfrm>
            <a:off x="350838" y="4724400"/>
            <a:ext cx="9360827" cy="1785938"/>
          </a:xfrm>
          <a:noFill/>
        </p:spPr>
        <p:txBody>
          <a:bodyPr>
            <a:normAutofit/>
          </a:bodyPr>
          <a:lstStyle/>
          <a:p>
            <a:r>
              <a:rPr lang="en-US" sz="2000" dirty="0" smtClean="0"/>
              <a:t>Other examples of objects representing HTML elements: </a:t>
            </a:r>
            <a:r>
              <a:rPr lang="en-US" sz="2000" dirty="0" err="1" smtClean="0"/>
              <a:t>HTMLAnchorElement</a:t>
            </a:r>
            <a:r>
              <a:rPr lang="en-US" sz="2000" dirty="0" smtClean="0"/>
              <a:t> (&lt;a&gt;) and </a:t>
            </a:r>
            <a:r>
              <a:rPr lang="en-US" sz="2000" dirty="0" err="1" smtClean="0"/>
              <a:t>HTMLImageElement</a:t>
            </a:r>
            <a:r>
              <a:rPr lang="en-US" sz="2000" dirty="0" smtClean="0"/>
              <a:t> (&lt;</a:t>
            </a:r>
            <a:r>
              <a:rPr lang="en-US" sz="2000" dirty="0" err="1" smtClean="0"/>
              <a:t>img</a:t>
            </a:r>
            <a:r>
              <a:rPr lang="en-US" sz="2000" dirty="0" smtClean="0"/>
              <a:t>&gt;). </a:t>
            </a:r>
          </a:p>
          <a:p>
            <a:r>
              <a:rPr lang="en-US" sz="2000" dirty="0" smtClean="0"/>
              <a:t>The attributes of the interface correspond to those of the element. </a:t>
            </a:r>
          </a:p>
          <a:p>
            <a:r>
              <a:rPr lang="en-US" sz="2000" dirty="0" smtClean="0"/>
              <a:t>Objects corresponding to "interactive" elements, such as links, always have the </a:t>
            </a:r>
            <a:r>
              <a:rPr lang="en-US" sz="2000" i="1" dirty="0" smtClean="0"/>
              <a:t>focus</a:t>
            </a:r>
            <a:r>
              <a:rPr lang="en-US" sz="2000" dirty="0" smtClean="0"/>
              <a:t> and </a:t>
            </a:r>
            <a:r>
              <a:rPr lang="en-US" sz="2000" i="1" dirty="0" smtClean="0"/>
              <a:t>blur</a:t>
            </a:r>
            <a:r>
              <a:rPr lang="en-US" sz="2000" dirty="0" smtClean="0"/>
              <a:t> methods. </a:t>
            </a:r>
          </a:p>
        </p:txBody>
      </p:sp>
      <p:sp>
        <p:nvSpPr>
          <p:cNvPr id="32774" name="Rectangle 5"/>
          <p:cNvSpPr>
            <a:spLocks noChangeArrowheads="1"/>
          </p:cNvSpPr>
          <p:nvPr/>
        </p:nvSpPr>
        <p:spPr bwMode="auto">
          <a:xfrm>
            <a:off x="350837" y="1557339"/>
            <a:ext cx="4602163" cy="3024187"/>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HTMLAnchorElement : HTMLElement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accessKey;</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charset;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coords;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href;</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hreflang;</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name;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rel;</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rev;</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shape;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tabIndex;</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target;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type;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blur();</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focus();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
        <p:nvSpPr>
          <p:cNvPr id="32775" name="Rectangle 6"/>
          <p:cNvSpPr>
            <a:spLocks noChangeArrowheads="1"/>
          </p:cNvSpPr>
          <p:nvPr/>
        </p:nvSpPr>
        <p:spPr bwMode="auto">
          <a:xfrm>
            <a:off x="5109501" y="1557339"/>
            <a:ext cx="4602163" cy="3024187"/>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HTMLImageElement : HTMLElement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name;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align;</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alt;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border;</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height;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hspace;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boolean isMap;</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longDesc;</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src;</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useMap;</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vspace;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long width;</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Tree>
  </p:cSld>
  <p:clrMapOvr>
    <a:masterClrMapping/>
  </p:clrMapOvr>
  <p:transition>
    <p:strip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EFAA5F80-44AA-4A1D-B144-B96AE879F192}" type="slidenum">
              <a:rPr lang="it-IT"/>
              <a:pPr>
                <a:defRPr/>
              </a:pPr>
              <a:t>32</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33796" name="Rectangle 2"/>
          <p:cNvSpPr>
            <a:spLocks noGrp="1" noChangeArrowheads="1"/>
          </p:cNvSpPr>
          <p:nvPr>
            <p:ph type="title"/>
          </p:nvPr>
        </p:nvSpPr>
        <p:spPr/>
        <p:txBody>
          <a:bodyPr/>
          <a:lstStyle/>
          <a:p>
            <a:pPr eaLnBrk="1" hangingPunct="1"/>
            <a:r>
              <a:rPr lang="it-IT" dirty="0" smtClean="0"/>
              <a:t>The CSS 2.0 DOM</a:t>
            </a:r>
          </a:p>
        </p:txBody>
      </p:sp>
      <p:sp>
        <p:nvSpPr>
          <p:cNvPr id="33797" name="Rectangle 3"/>
          <p:cNvSpPr>
            <a:spLocks noGrp="1" noChangeArrowheads="1"/>
          </p:cNvSpPr>
          <p:nvPr>
            <p:ph type="body" idx="1"/>
          </p:nvPr>
        </p:nvSpPr>
        <p:spPr/>
        <p:txBody>
          <a:bodyPr/>
          <a:lstStyle/>
          <a:p>
            <a:r>
              <a:rPr lang="en-US" dirty="0" smtClean="0"/>
              <a:t>For the handling of the CSS styles applied to documents (XHTML, but not only), the DOM Level 2 defines a number of new classes: </a:t>
            </a:r>
          </a:p>
          <a:p>
            <a:pPr lvl="1"/>
            <a:r>
              <a:rPr lang="en-US" dirty="0" smtClean="0"/>
              <a:t>Classes for representing style sheets </a:t>
            </a:r>
            <a:r>
              <a:rPr lang="en-US" i="1" dirty="0" smtClean="0"/>
              <a:t>(</a:t>
            </a:r>
            <a:r>
              <a:rPr lang="en-US" i="1" dirty="0" err="1" smtClean="0"/>
              <a:t>CSSStyleSheet</a:t>
            </a:r>
            <a:r>
              <a:rPr lang="en-US" i="1" dirty="0" smtClean="0"/>
              <a:t>)</a:t>
            </a:r>
            <a:r>
              <a:rPr lang="en-US" dirty="0" smtClean="0"/>
              <a:t> </a:t>
            </a:r>
          </a:p>
          <a:p>
            <a:pPr lvl="1"/>
            <a:r>
              <a:rPr lang="en-US" dirty="0" smtClean="0"/>
              <a:t>Classes for the representation of the CSS rules </a:t>
            </a:r>
            <a:r>
              <a:rPr lang="en-US" i="1" dirty="0" smtClean="0"/>
              <a:t>(</a:t>
            </a:r>
            <a:r>
              <a:rPr lang="en-US" i="1" dirty="0" err="1" smtClean="0"/>
              <a:t>CSSStyleRule</a:t>
            </a:r>
            <a:r>
              <a:rPr lang="en-US" i="1" dirty="0" smtClean="0"/>
              <a:t>)</a:t>
            </a:r>
            <a:r>
              <a:rPr lang="en-US" dirty="0" smtClean="0"/>
              <a:t> </a:t>
            </a:r>
          </a:p>
          <a:p>
            <a:pPr lvl="1"/>
            <a:r>
              <a:rPr lang="en-US" dirty="0" smtClean="0"/>
              <a:t>Classes for representing specific style properties </a:t>
            </a:r>
            <a:r>
              <a:rPr lang="en-US" i="1" dirty="0" smtClean="0"/>
              <a:t>(</a:t>
            </a:r>
            <a:r>
              <a:rPr lang="en-US" i="1" dirty="0" err="1" smtClean="0"/>
              <a:t>CSSStyleDeclaration</a:t>
            </a:r>
            <a:r>
              <a:rPr lang="en-US" i="1" dirty="0" smtClean="0"/>
              <a:t>).</a:t>
            </a:r>
            <a:r>
              <a:rPr lang="en-US" dirty="0" smtClean="0"/>
              <a:t> </a:t>
            </a:r>
          </a:p>
          <a:p>
            <a:r>
              <a:rPr lang="en-US" dirty="0" smtClean="0"/>
              <a:t>And 'possible to access the computed style for an element or that stated in the item itself. </a:t>
            </a:r>
            <a:endParaRPr lang="en-US" dirty="0"/>
          </a:p>
        </p:txBody>
      </p:sp>
    </p:spTree>
  </p:cSld>
  <p:clrMapOvr>
    <a:masterClrMapping/>
  </p:clrMapOvr>
  <p:transition>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194B6702-8536-4F60-A009-DAFB4A3B5EAB}" type="slidenum">
              <a:rPr lang="it-IT"/>
              <a:pPr>
                <a:defRPr/>
              </a:pPr>
              <a:t>33</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34820" name="Rectangle 2"/>
          <p:cNvSpPr>
            <a:spLocks noGrp="1" noChangeArrowheads="1"/>
          </p:cNvSpPr>
          <p:nvPr>
            <p:ph type="title"/>
          </p:nvPr>
        </p:nvSpPr>
        <p:spPr/>
        <p:txBody>
          <a:bodyPr/>
          <a:lstStyle/>
          <a:p>
            <a:pPr eaLnBrk="1" hangingPunct="1"/>
            <a:r>
              <a:rPr lang="it-IT" sz="3200" dirty="0" smtClean="0"/>
              <a:t>The CSS 2.0 DOM</a:t>
            </a:r>
            <a:br>
              <a:rPr lang="it-IT" sz="3200" dirty="0" smtClean="0"/>
            </a:br>
            <a:r>
              <a:rPr lang="en-US" sz="2000" dirty="0" smtClean="0"/>
              <a:t> Accessing the style of an element </a:t>
            </a:r>
            <a:endParaRPr lang="it-IT" sz="2000" dirty="0" smtClean="0"/>
          </a:p>
        </p:txBody>
      </p:sp>
      <p:sp>
        <p:nvSpPr>
          <p:cNvPr id="34821" name="Rectangle 4"/>
          <p:cNvSpPr>
            <a:spLocks noGrp="1" noChangeArrowheads="1"/>
          </p:cNvSpPr>
          <p:nvPr>
            <p:ph type="body" idx="1"/>
          </p:nvPr>
        </p:nvSpPr>
        <p:spPr>
          <a:xfrm>
            <a:off x="350838" y="3141664"/>
            <a:ext cx="9360827" cy="3368675"/>
          </a:xfrm>
          <a:noFill/>
        </p:spPr>
        <p:txBody>
          <a:bodyPr/>
          <a:lstStyle/>
          <a:p>
            <a:r>
              <a:rPr lang="en-US" sz="2400" dirty="0" smtClean="0"/>
              <a:t>The </a:t>
            </a:r>
            <a:r>
              <a:rPr lang="en-US" sz="2400" i="1" dirty="0" err="1" smtClean="0"/>
              <a:t>ViewCSS</a:t>
            </a:r>
            <a:r>
              <a:rPr lang="en-US" sz="2400" dirty="0" smtClean="0"/>
              <a:t> interface allows to read the </a:t>
            </a:r>
            <a:r>
              <a:rPr lang="en-US" sz="2400" i="1" dirty="0" smtClean="0"/>
              <a:t>calculated</a:t>
            </a:r>
            <a:r>
              <a:rPr lang="en-US" sz="2400" dirty="0" smtClean="0"/>
              <a:t> style of an element (which is </a:t>
            </a:r>
            <a:r>
              <a:rPr lang="en-US" sz="2400" b="1" dirty="0" smtClean="0"/>
              <a:t>read-only).</a:t>
            </a:r>
            <a:r>
              <a:rPr lang="en-US" sz="2400" dirty="0" smtClean="0"/>
              <a:t> In JavaScript, this interface is implemented by the </a:t>
            </a:r>
            <a:r>
              <a:rPr lang="en-US" sz="2400" i="1" dirty="0" smtClean="0"/>
              <a:t>window</a:t>
            </a:r>
            <a:r>
              <a:rPr lang="en-US" sz="2400" dirty="0" smtClean="0"/>
              <a:t> object</a:t>
            </a:r>
            <a:r>
              <a:rPr lang="en-US" sz="2400" i="1" dirty="0" smtClean="0"/>
              <a:t>.</a:t>
            </a:r>
            <a:r>
              <a:rPr lang="en-US" sz="2400" dirty="0" smtClean="0"/>
              <a:t> </a:t>
            </a:r>
          </a:p>
          <a:p>
            <a:r>
              <a:rPr lang="en-US" sz="2400" dirty="0" smtClean="0"/>
              <a:t>The </a:t>
            </a:r>
            <a:r>
              <a:rPr lang="en-US" sz="2400" i="1" dirty="0" err="1" smtClean="0"/>
              <a:t>ElementCSSInlineStyle</a:t>
            </a:r>
            <a:r>
              <a:rPr lang="en-US" sz="2400" dirty="0" smtClean="0"/>
              <a:t> interface allows to </a:t>
            </a:r>
            <a:r>
              <a:rPr lang="en-US" sz="2400" b="1" dirty="0" smtClean="0"/>
              <a:t>read and edit</a:t>
            </a:r>
            <a:r>
              <a:rPr lang="en-US" sz="2400" dirty="0" smtClean="0"/>
              <a:t> style rules included in the </a:t>
            </a:r>
            <a:r>
              <a:rPr lang="en-US" sz="2400" i="1" dirty="0" smtClean="0"/>
              <a:t>style</a:t>
            </a:r>
            <a:r>
              <a:rPr lang="en-US" sz="2400" dirty="0" smtClean="0"/>
              <a:t> of an element. The </a:t>
            </a:r>
            <a:r>
              <a:rPr lang="en-US" sz="2400" dirty="0" err="1" smtClean="0"/>
              <a:t>HTMLElement</a:t>
            </a:r>
            <a:r>
              <a:rPr lang="en-US" sz="2400" dirty="0" smtClean="0"/>
              <a:t> class implements this interface in browsers that support the DOM Level 2.</a:t>
            </a:r>
          </a:p>
        </p:txBody>
      </p:sp>
      <p:sp>
        <p:nvSpPr>
          <p:cNvPr id="34822" name="Rectangle 5"/>
          <p:cNvSpPr>
            <a:spLocks noChangeArrowheads="1"/>
          </p:cNvSpPr>
          <p:nvPr/>
        </p:nvSpPr>
        <p:spPr bwMode="auto">
          <a:xfrm>
            <a:off x="350838" y="1557338"/>
            <a:ext cx="9360827" cy="1511300"/>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ViewCSS : views::AbstractView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CSSStyleDeclaration getComputedStyle(in Element elt, in DOMString pseudoElt);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ElementCSSInlineStyle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CSSStyleDeclaration style;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Tree>
  </p:cSld>
  <p:clrMapOvr>
    <a:masterClrMapping/>
  </p:clrMapOvr>
  <p:transition>
    <p:strip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DEEC8346-F052-414F-86E3-FDFAD1F5723F}" type="slidenum">
              <a:rPr lang="it-IT"/>
              <a:pPr>
                <a:defRPr/>
              </a:pPr>
              <a:t>34</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35844" name="Rectangle 2"/>
          <p:cNvSpPr>
            <a:spLocks noGrp="1" noChangeArrowheads="1"/>
          </p:cNvSpPr>
          <p:nvPr>
            <p:ph type="title"/>
          </p:nvPr>
        </p:nvSpPr>
        <p:spPr/>
        <p:txBody>
          <a:bodyPr/>
          <a:lstStyle/>
          <a:p>
            <a:pPr eaLnBrk="1" hangingPunct="1"/>
            <a:r>
              <a:rPr lang="it-IT" sz="3200" dirty="0" smtClean="0"/>
              <a:t>The CSS 2.0 DOM </a:t>
            </a:r>
            <a:br>
              <a:rPr lang="it-IT" sz="3200" dirty="0" smtClean="0"/>
            </a:br>
            <a:r>
              <a:rPr lang="it-IT" sz="2000" dirty="0" err="1" smtClean="0"/>
              <a:t>CSSStyleSheet</a:t>
            </a:r>
            <a:r>
              <a:rPr lang="it-IT" sz="2000" dirty="0" smtClean="0"/>
              <a:t> Interface</a:t>
            </a:r>
          </a:p>
        </p:txBody>
      </p:sp>
      <p:sp>
        <p:nvSpPr>
          <p:cNvPr id="35845" name="Rectangle 4"/>
          <p:cNvSpPr>
            <a:spLocks noGrp="1" noChangeArrowheads="1"/>
          </p:cNvSpPr>
          <p:nvPr>
            <p:ph type="body" idx="1"/>
          </p:nvPr>
        </p:nvSpPr>
        <p:spPr>
          <a:xfrm>
            <a:off x="4953001" y="1557338"/>
            <a:ext cx="4758664" cy="4953000"/>
          </a:xfrm>
          <a:noFill/>
        </p:spPr>
        <p:txBody>
          <a:bodyPr>
            <a:normAutofit lnSpcReduction="10000"/>
          </a:bodyPr>
          <a:lstStyle/>
          <a:p>
            <a:r>
              <a:rPr lang="en-US" sz="2400" dirty="0" smtClean="0"/>
              <a:t>The </a:t>
            </a:r>
            <a:r>
              <a:rPr lang="en-US" sz="2400" i="1" dirty="0" err="1" smtClean="0"/>
              <a:t>CSSStyleSheet</a:t>
            </a:r>
            <a:r>
              <a:rPr lang="en-US" sz="2400" dirty="0" smtClean="0"/>
              <a:t> interface allows to interact with the style sheets embedded in a document. </a:t>
            </a:r>
          </a:p>
          <a:p>
            <a:r>
              <a:rPr lang="en-US" sz="2400" dirty="0" smtClean="0"/>
              <a:t>The interface allows to insert, modify and delete </a:t>
            </a:r>
            <a:r>
              <a:rPr lang="en-US" sz="2400" b="1" dirty="0" smtClean="0"/>
              <a:t>style</a:t>
            </a:r>
            <a:r>
              <a:rPr lang="en-US" sz="2400" dirty="0" smtClean="0"/>
              <a:t> </a:t>
            </a:r>
            <a:r>
              <a:rPr lang="en-US" sz="2400" b="1" dirty="0" smtClean="0"/>
              <a:t>rules </a:t>
            </a:r>
            <a:r>
              <a:rPr lang="en-US" sz="2400" dirty="0" smtClean="0"/>
              <a:t>from a CSS document. </a:t>
            </a:r>
          </a:p>
          <a:p>
            <a:r>
              <a:rPr lang="en-US" sz="2400" dirty="0" smtClean="0"/>
              <a:t>It is usually used only to create </a:t>
            </a:r>
            <a:r>
              <a:rPr lang="en-US" sz="2400" b="1" dirty="0" smtClean="0"/>
              <a:t>dynamic </a:t>
            </a:r>
            <a:r>
              <a:rPr lang="en-US" sz="2400" b="1" dirty="0" err="1" smtClean="0"/>
              <a:t>stylesheets</a:t>
            </a:r>
            <a:r>
              <a:rPr lang="en-US" sz="2400" b="1" dirty="0" smtClean="0"/>
              <a:t>.</a:t>
            </a:r>
            <a:r>
              <a:rPr lang="en-US" sz="2400" dirty="0" smtClean="0"/>
              <a:t> For the “common” dynamic HTML it is preferable to manipulate the style applied to the elements rather than the rules that generate it. </a:t>
            </a:r>
            <a:endParaRPr lang="en-US" sz="2400" dirty="0"/>
          </a:p>
        </p:txBody>
      </p:sp>
      <p:sp>
        <p:nvSpPr>
          <p:cNvPr id="35846" name="Rectangle 5"/>
          <p:cNvSpPr>
            <a:spLocks noChangeArrowheads="1"/>
          </p:cNvSpPr>
          <p:nvPr/>
        </p:nvSpPr>
        <p:spPr bwMode="auto">
          <a:xfrm>
            <a:off x="350837" y="1557338"/>
            <a:ext cx="4602163" cy="1871662"/>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CSSStyleSheet : stylesheets::StyleSheet {</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CSSRule ownerRule;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CSSRuleList cssRules;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unsigned long insertRule(in DOMString rule, in unsigned long index)</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deleteRule(in unsigned long index);</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Tree>
  </p:cSld>
  <p:clrMapOvr>
    <a:masterClrMapping/>
  </p:clrMapOvr>
  <p:transition>
    <p:strip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4B5D3047-90DF-4B7D-AA97-54686F4C58EF}" type="slidenum">
              <a:rPr lang="it-IT"/>
              <a:pPr>
                <a:defRPr/>
              </a:pPr>
              <a:t>35</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36868" name="Rectangle 2"/>
          <p:cNvSpPr>
            <a:spLocks noGrp="1" noChangeArrowheads="1"/>
          </p:cNvSpPr>
          <p:nvPr>
            <p:ph type="title"/>
          </p:nvPr>
        </p:nvSpPr>
        <p:spPr/>
        <p:txBody>
          <a:bodyPr/>
          <a:lstStyle/>
          <a:p>
            <a:pPr eaLnBrk="1" hangingPunct="1"/>
            <a:r>
              <a:rPr lang="it-IT" sz="3200" dirty="0" smtClean="0"/>
              <a:t>The CSS 2.0 DOM </a:t>
            </a:r>
            <a:br>
              <a:rPr lang="it-IT" sz="3200" dirty="0" smtClean="0"/>
            </a:br>
            <a:r>
              <a:rPr lang="it-IT" sz="2000" dirty="0" err="1" smtClean="0"/>
              <a:t>Interfaces</a:t>
            </a:r>
            <a:r>
              <a:rPr lang="it-IT" sz="2000" dirty="0" smtClean="0"/>
              <a:t> </a:t>
            </a:r>
            <a:r>
              <a:rPr lang="it-IT" sz="2000" dirty="0" err="1" smtClean="0"/>
              <a:t>CSSRule</a:t>
            </a:r>
            <a:r>
              <a:rPr lang="it-IT" sz="2000" dirty="0" smtClean="0"/>
              <a:t> and </a:t>
            </a:r>
            <a:r>
              <a:rPr lang="it-IT" sz="2000" dirty="0" err="1" smtClean="0"/>
              <a:t>CSSStyleRule</a:t>
            </a:r>
            <a:endParaRPr lang="it-IT" sz="2000" dirty="0" smtClean="0"/>
          </a:p>
        </p:txBody>
      </p:sp>
      <p:sp>
        <p:nvSpPr>
          <p:cNvPr id="36869" name="Rectangle 4"/>
          <p:cNvSpPr>
            <a:spLocks noGrp="1" noChangeArrowheads="1"/>
          </p:cNvSpPr>
          <p:nvPr>
            <p:ph type="body" idx="1"/>
          </p:nvPr>
        </p:nvSpPr>
        <p:spPr>
          <a:xfrm>
            <a:off x="4953001" y="1557338"/>
            <a:ext cx="4758664" cy="4953000"/>
          </a:xfrm>
          <a:noFill/>
        </p:spPr>
        <p:txBody>
          <a:bodyPr>
            <a:normAutofit fontScale="85000" lnSpcReduction="10000"/>
          </a:bodyPr>
          <a:lstStyle/>
          <a:p>
            <a:r>
              <a:rPr lang="en-US" dirty="0" smtClean="0"/>
              <a:t>The </a:t>
            </a:r>
            <a:r>
              <a:rPr lang="en-US" i="1" dirty="0" err="1" smtClean="0"/>
              <a:t>CSSRule</a:t>
            </a:r>
            <a:r>
              <a:rPr lang="en-US" dirty="0" err="1" smtClean="0"/>
              <a:t>interface</a:t>
            </a:r>
            <a:r>
              <a:rPr lang="en-US" dirty="0" smtClean="0"/>
              <a:t> represents a generic CSS rule</a:t>
            </a:r>
            <a:r>
              <a:rPr lang="en-US" i="1" dirty="0" smtClean="0"/>
              <a:t>,</a:t>
            </a:r>
            <a:r>
              <a:rPr lang="en-US" dirty="0" smtClean="0"/>
              <a:t> as indicated by the </a:t>
            </a:r>
            <a:r>
              <a:rPr lang="en-US" i="1" dirty="0" smtClean="0"/>
              <a:t>type </a:t>
            </a:r>
            <a:r>
              <a:rPr lang="en-US" dirty="0" smtClean="0"/>
              <a:t>attribute</a:t>
            </a:r>
            <a:r>
              <a:rPr lang="en-US" i="1" dirty="0" smtClean="0"/>
              <a:t>.</a:t>
            </a:r>
            <a:r>
              <a:rPr lang="en-US" dirty="0" smtClean="0"/>
              <a:t> </a:t>
            </a:r>
          </a:p>
          <a:p>
            <a:pPr lvl="1"/>
            <a:r>
              <a:rPr lang="en-US" dirty="0" smtClean="0"/>
              <a:t>The most interesting rules are those of type STYLE_RULE, represented by the derived class </a:t>
            </a:r>
            <a:r>
              <a:rPr lang="en-US" dirty="0" err="1" smtClean="0"/>
              <a:t>CSSStyleRule</a:t>
            </a:r>
            <a:r>
              <a:rPr lang="en-US" dirty="0" smtClean="0"/>
              <a:t>. </a:t>
            </a:r>
          </a:p>
          <a:p>
            <a:r>
              <a:rPr lang="en-US" dirty="0" smtClean="0"/>
              <a:t>Each </a:t>
            </a:r>
            <a:r>
              <a:rPr lang="en-US" i="1" dirty="0" err="1" smtClean="0"/>
              <a:t>CSSStyleRule</a:t>
            </a:r>
            <a:r>
              <a:rPr lang="en-US" dirty="0" smtClean="0"/>
              <a:t> represents a single CSS style rule. </a:t>
            </a:r>
          </a:p>
          <a:p>
            <a:pPr lvl="1"/>
            <a:r>
              <a:rPr lang="en-US" dirty="0" smtClean="0"/>
              <a:t>A </a:t>
            </a:r>
            <a:r>
              <a:rPr lang="en-US" i="1" dirty="0" err="1" smtClean="0"/>
              <a:t>CSSStyleRule</a:t>
            </a:r>
            <a:r>
              <a:rPr lang="en-US" dirty="0" smtClean="0"/>
              <a:t> consists of a string, that contains the rule selector, and a list of style attributes, set in a </a:t>
            </a:r>
            <a:r>
              <a:rPr lang="en-US" i="1" dirty="0" err="1" smtClean="0"/>
              <a:t>CSSStyleDeclaration</a:t>
            </a:r>
            <a:r>
              <a:rPr lang="en-US" i="1" dirty="0" smtClean="0"/>
              <a:t>.</a:t>
            </a:r>
            <a:r>
              <a:rPr lang="en-US" dirty="0" smtClean="0"/>
              <a:t> </a:t>
            </a:r>
            <a:endParaRPr lang="en-US" dirty="0"/>
          </a:p>
        </p:txBody>
      </p:sp>
      <p:sp>
        <p:nvSpPr>
          <p:cNvPr id="36870" name="Rectangle 5"/>
          <p:cNvSpPr>
            <a:spLocks noChangeArrowheads="1"/>
          </p:cNvSpPr>
          <p:nvPr/>
        </p:nvSpPr>
        <p:spPr bwMode="auto">
          <a:xfrm>
            <a:off x="350837" y="1557338"/>
            <a:ext cx="4602163" cy="4176712"/>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CSSRule {</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UNKNOWN_RULE = 0;</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STYLE_RULE = 1;</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CHARSET_RULE = 2;</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IMPORT_RULE = 3;</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MEDIA_RULE = 4;</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FONT_FACE_RULE = 5;</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PAGE_RULE = 6;</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unsigned short type;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cssText;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CSSStyleSheet parentStyleSheet;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CSSRule parentRule;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CSSStyleRule : CSSRule {</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selectorText;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CSSStyleDeclaration style;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p:txBody>
      </p:sp>
    </p:spTree>
  </p:cSld>
  <p:clrMapOvr>
    <a:masterClrMapping/>
  </p:clrMapOvr>
  <p:transition>
    <p:strip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957D39B8-2EF7-4F17-9E6A-E0E886873DDB}" type="slidenum">
              <a:rPr lang="it-IT"/>
              <a:pPr>
                <a:defRPr/>
              </a:pPr>
              <a:t>36</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37892" name="Rectangle 2"/>
          <p:cNvSpPr>
            <a:spLocks noGrp="1" noChangeArrowheads="1"/>
          </p:cNvSpPr>
          <p:nvPr>
            <p:ph type="title"/>
          </p:nvPr>
        </p:nvSpPr>
        <p:spPr/>
        <p:txBody>
          <a:bodyPr/>
          <a:lstStyle/>
          <a:p>
            <a:pPr eaLnBrk="1" hangingPunct="1"/>
            <a:r>
              <a:rPr lang="it-IT" sz="3200" dirty="0" smtClean="0"/>
              <a:t>The CSS 2.0 DOM </a:t>
            </a:r>
            <a:br>
              <a:rPr lang="it-IT" sz="3200" dirty="0" smtClean="0"/>
            </a:br>
            <a:r>
              <a:rPr lang="it-IT" sz="2000" dirty="0" smtClean="0"/>
              <a:t>Interface </a:t>
            </a:r>
            <a:r>
              <a:rPr lang="it-IT" sz="2000" dirty="0" err="1" smtClean="0"/>
              <a:t>CSSStyleDeclaration</a:t>
            </a:r>
            <a:endParaRPr lang="it-IT" sz="2000" dirty="0" smtClean="0"/>
          </a:p>
        </p:txBody>
      </p:sp>
      <p:sp>
        <p:nvSpPr>
          <p:cNvPr id="37893" name="Rectangle 4"/>
          <p:cNvSpPr>
            <a:spLocks noGrp="1" noChangeArrowheads="1"/>
          </p:cNvSpPr>
          <p:nvPr>
            <p:ph type="body" idx="1"/>
          </p:nvPr>
        </p:nvSpPr>
        <p:spPr>
          <a:xfrm>
            <a:off x="4953001" y="1557338"/>
            <a:ext cx="4758664" cy="4953000"/>
          </a:xfrm>
          <a:noFill/>
        </p:spPr>
        <p:txBody>
          <a:bodyPr/>
          <a:lstStyle/>
          <a:p>
            <a:r>
              <a:rPr lang="en-US" sz="1800" dirty="0" smtClean="0"/>
              <a:t>A </a:t>
            </a:r>
            <a:r>
              <a:rPr lang="en-US" sz="1800" i="1" dirty="0" err="1" smtClean="0"/>
              <a:t>CSSStyleDeclaration</a:t>
            </a:r>
            <a:r>
              <a:rPr lang="en-US" sz="1800" dirty="0" smtClean="0"/>
              <a:t> represents a set of settings for the style attributes </a:t>
            </a:r>
          </a:p>
          <a:p>
            <a:r>
              <a:rPr lang="en-US" sz="1800" dirty="0" smtClean="0"/>
              <a:t>The </a:t>
            </a:r>
            <a:r>
              <a:rPr lang="en-US" sz="1800" i="1" dirty="0" smtClean="0"/>
              <a:t>item</a:t>
            </a:r>
            <a:r>
              <a:rPr lang="en-US" sz="1800" dirty="0" smtClean="0"/>
              <a:t> method is used to read the text corresponding to each setting </a:t>
            </a:r>
            <a:r>
              <a:rPr lang="en-US" sz="1800" i="1" dirty="0" smtClean="0"/>
              <a:t>(length</a:t>
            </a:r>
            <a:r>
              <a:rPr lang="en-US" sz="1800" dirty="0" smtClean="0"/>
              <a:t> is the total number of settings) </a:t>
            </a:r>
          </a:p>
          <a:p>
            <a:r>
              <a:rPr lang="en-US" sz="1800" dirty="0" smtClean="0"/>
              <a:t>It is possible to read the value and the priority assigned to a particular attribute using the methods </a:t>
            </a:r>
            <a:r>
              <a:rPr lang="en-US" sz="1800" dirty="0" err="1" smtClean="0"/>
              <a:t>g</a:t>
            </a:r>
            <a:r>
              <a:rPr lang="en-US" sz="1800" i="1" dirty="0" err="1" smtClean="0"/>
              <a:t>etPropertyValue</a:t>
            </a:r>
            <a:r>
              <a:rPr lang="en-US" sz="1800" i="1" dirty="0" smtClean="0"/>
              <a:t> </a:t>
            </a:r>
            <a:r>
              <a:rPr lang="en-US" sz="1800" dirty="0" smtClean="0"/>
              <a:t>and </a:t>
            </a:r>
            <a:r>
              <a:rPr lang="en-US" sz="1800" i="1" dirty="0" err="1" smtClean="0"/>
              <a:t>getPropertyPriority</a:t>
            </a:r>
            <a:r>
              <a:rPr lang="en-US" sz="1800" dirty="0" smtClean="0"/>
              <a:t> </a:t>
            </a:r>
          </a:p>
          <a:p>
            <a:r>
              <a:rPr lang="en-US" sz="1800" dirty="0" smtClean="0"/>
              <a:t>It is also possible to set or reset the value and the priority of a particular attribute through the </a:t>
            </a:r>
            <a:r>
              <a:rPr lang="en-US" sz="1800" i="1" dirty="0" err="1" smtClean="0"/>
              <a:t>setProperty</a:t>
            </a:r>
            <a:r>
              <a:rPr lang="en-US" sz="1800" dirty="0" smtClean="0"/>
              <a:t> method ,or delete the setting of an attribute with </a:t>
            </a:r>
            <a:r>
              <a:rPr lang="en-US" sz="1800" i="1" dirty="0" err="1" smtClean="0"/>
              <a:t>removeProperty</a:t>
            </a:r>
            <a:r>
              <a:rPr lang="en-US" sz="1800" i="1" dirty="0" smtClean="0"/>
              <a:t>.</a:t>
            </a:r>
            <a:r>
              <a:rPr lang="en-US" sz="1800" dirty="0" smtClean="0"/>
              <a:t> </a:t>
            </a:r>
            <a:endParaRPr lang="en-US" sz="1800" dirty="0"/>
          </a:p>
        </p:txBody>
      </p:sp>
      <p:sp>
        <p:nvSpPr>
          <p:cNvPr id="37894" name="Rectangle 5"/>
          <p:cNvSpPr>
            <a:spLocks noChangeArrowheads="1"/>
          </p:cNvSpPr>
          <p:nvPr/>
        </p:nvSpPr>
        <p:spPr bwMode="auto">
          <a:xfrm>
            <a:off x="350837" y="1557339"/>
            <a:ext cx="4602163" cy="3671887"/>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CSSStyleDeclaration {</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attribute DOMString cssText;</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DOMString	getPropertyValue(in DOMString propertyName);</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CSSValue getPropertyCSSValue(in DOMString propertyName);</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DOMString removeProperty(in DOMString propertyName);</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DOMString getPropertyPriority(in DOMString propertyName);</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setProperty(in DOMString propertyName, in DOMString value, in DOMString priority);</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unsigned long length;</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DOMString item(in unsigned long index);</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CSSRule parentRule;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Tree>
  </p:cSld>
  <p:clrMapOvr>
    <a:masterClrMapping/>
  </p:clrMapOvr>
  <p:transition>
    <p:strip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6C8AE3BD-54DF-4057-944C-723D34774CE9}" type="slidenum">
              <a:rPr lang="it-IT"/>
              <a:pPr>
                <a:defRPr/>
              </a:pPr>
              <a:t>37</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38916" name="Rectangle 2"/>
          <p:cNvSpPr>
            <a:spLocks noGrp="1" noChangeArrowheads="1"/>
          </p:cNvSpPr>
          <p:nvPr>
            <p:ph type="title"/>
          </p:nvPr>
        </p:nvSpPr>
        <p:spPr/>
        <p:txBody>
          <a:bodyPr/>
          <a:lstStyle/>
          <a:p>
            <a:pPr eaLnBrk="1" hangingPunct="1"/>
            <a:r>
              <a:rPr lang="it-IT" sz="3200" dirty="0" smtClean="0"/>
              <a:t>The CSS 2.0 DOM </a:t>
            </a:r>
            <a:br>
              <a:rPr lang="it-IT" sz="3200" dirty="0" smtClean="0"/>
            </a:br>
            <a:r>
              <a:rPr lang="it-IT" sz="2000" dirty="0" smtClean="0"/>
              <a:t>Interface CSS2Properties</a:t>
            </a:r>
          </a:p>
        </p:txBody>
      </p:sp>
      <p:sp>
        <p:nvSpPr>
          <p:cNvPr id="38917" name="Rectangle 5"/>
          <p:cNvSpPr>
            <a:spLocks noChangeArrowheads="1"/>
          </p:cNvSpPr>
          <p:nvPr/>
        </p:nvSpPr>
        <p:spPr bwMode="auto">
          <a:xfrm>
            <a:off x="350838" y="1557338"/>
            <a:ext cx="9360827" cy="4176712"/>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interface CSS2Properties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background; attribute DOMString backgroundAttachment; attribute DOMString backgroundColor;</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backgroundImage; attribute DOMString backgroundPosition; attribute DOMString backgroundRepeat;</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border; attribute DOMString borderCollapse; attribute DOMString borderColor;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borderSpacing; attribute DOMString borderStyle; attribute DOMString borderTop;</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borderRight; attribute DOMString borderBottom; attribute DOMString borderLeft;</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borderTopColor; attribute DOMString borderRightColor; attribute DOMString borderBottomColor;</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borderLeftColor; attribute DOMString borderTopStyle; attribute DOMString borderRightStyle;</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borderBottomStyle; attribute DOMString borderLeftStyle; attribute DOMString borderTopWidth;</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borderRightWidth; attribute DOMString borderBottomWidth; attribute DOMString borderLeftWidth;</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borderWidth; attribute DOMString bottom; attribute DOMString clear; attribute DOMString clip;</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color; attribute DOMString content; attribute DOMString counterIncrement;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counterReset; attribute DOMString cursor; attribute DOMString direction; attribute DOMString display;</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cssFloat; attribute DOMString font; attribute DOMString fontFamily; attribute DOMString fontSize;</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fontSizeAdjust; attribute DOMString fontStretch; attribute DOMString fontStyle;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fontVariant; attribute DOMString fontWeight; attribute DOMString height; attribute DOMString left;</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letterSpacing; attribute DOMString lineHeight; attribute DOMString listStyle;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listStyleImage; attribute DOMString listStylePosition; attribute DOMString listStyleType;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margin; attribute DOMString marginTop; attribute DOMString marginRight;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marginBottom; attribute DOMString marginLeft; attribute DOMString maxHeight;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maxWidth; attribute DOMString minHeight; attribute DOMString minWidth; attribute DOMString overflow;</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padding; attribute DOMString paddingTop; attribute DOMString paddingRight;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paddingBottom; attribute DOMString paddingLeft; attribute DOMString position; </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quotes; attribute DOMString right; attribute DOMString size; attribute DOMString textAlign;</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textDecoration; attribute DOMString textIndent; attribute DOMString textShadow;</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textTransform; attribute DOMString top; attribute DOMString verticalAlign; attribute DOMString visibility;</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	attribute DOMString width; attribute DOMString wordSpacing; attribute DOMString zIndex;</a:t>
            </a:r>
          </a:p>
          <a:p>
            <a:pPr marL="93663" indent="-93663" eaLnBrk="0" hangingPunct="0">
              <a:spcBef>
                <a:spcPct val="20000"/>
              </a:spcBef>
              <a:buClr>
                <a:schemeClr val="hlink"/>
              </a:buClr>
              <a:buSzPct val="65000"/>
              <a:buFont typeface="Monotype Sorts" pitchFamily="2" charset="2"/>
              <a:buNone/>
            </a:pPr>
            <a:r>
              <a:rPr kumimoji="1" lang="it-IT" sz="800">
                <a:solidFill>
                  <a:srgbClr val="000000"/>
                </a:solidFill>
              </a:rPr>
              <a:t>};</a:t>
            </a:r>
          </a:p>
        </p:txBody>
      </p:sp>
      <p:sp>
        <p:nvSpPr>
          <p:cNvPr id="38918" name="Rectangle 6"/>
          <p:cNvSpPr>
            <a:spLocks noGrp="1" noChangeArrowheads="1"/>
          </p:cNvSpPr>
          <p:nvPr>
            <p:ph type="body" idx="1"/>
          </p:nvPr>
        </p:nvSpPr>
        <p:spPr>
          <a:xfrm>
            <a:off x="350838" y="5805488"/>
            <a:ext cx="9360827" cy="704850"/>
          </a:xfrm>
          <a:noFill/>
        </p:spPr>
        <p:txBody>
          <a:bodyPr/>
          <a:lstStyle/>
          <a:p>
            <a:r>
              <a:rPr lang="it-IT" sz="1400" i="1" dirty="0" err="1" smtClean="0"/>
              <a:t>CSSProperties</a:t>
            </a:r>
            <a:r>
              <a:rPr lang="it-IT" sz="1400" dirty="0" smtClean="0"/>
              <a:t> </a:t>
            </a:r>
            <a:r>
              <a:rPr lang="it-IT" sz="1400" dirty="0" err="1" smtClean="0"/>
              <a:t>is</a:t>
            </a:r>
            <a:r>
              <a:rPr lang="it-IT" sz="1400" dirty="0" smtClean="0"/>
              <a:t> </a:t>
            </a:r>
            <a:r>
              <a:rPr lang="it-IT" sz="1400" dirty="0" err="1" smtClean="0"/>
              <a:t>an</a:t>
            </a:r>
            <a:r>
              <a:rPr lang="it-IT" sz="1400" dirty="0" smtClean="0"/>
              <a:t> optional interface </a:t>
            </a:r>
            <a:r>
              <a:rPr lang="it-IT" sz="1400" dirty="0" err="1" smtClean="0"/>
              <a:t>used</a:t>
            </a:r>
            <a:r>
              <a:rPr lang="it-IT" sz="1400" dirty="0" smtClean="0"/>
              <a:t> </a:t>
            </a:r>
            <a:r>
              <a:rPr lang="it-IT" sz="1400" dirty="0" err="1" smtClean="0"/>
              <a:t>to</a:t>
            </a:r>
            <a:r>
              <a:rPr lang="it-IT" sz="1400" dirty="0" smtClean="0"/>
              <a:t> </a:t>
            </a:r>
            <a:r>
              <a:rPr lang="it-IT" sz="1400" dirty="0" err="1" smtClean="0"/>
              <a:t>quickly</a:t>
            </a:r>
            <a:r>
              <a:rPr lang="it-IT" sz="1400" dirty="0" smtClean="0"/>
              <a:t> </a:t>
            </a:r>
            <a:r>
              <a:rPr lang="it-IT" sz="1400" dirty="0" err="1" smtClean="0"/>
              <a:t>access</a:t>
            </a:r>
            <a:r>
              <a:rPr lang="it-IT" sz="1400" dirty="0" smtClean="0"/>
              <a:t> the CSS </a:t>
            </a:r>
            <a:r>
              <a:rPr lang="it-IT" sz="1400" dirty="0" err="1" smtClean="0"/>
              <a:t>properties</a:t>
            </a:r>
            <a:r>
              <a:rPr lang="it-IT" sz="1400" dirty="0" smtClean="0"/>
              <a:t>, </a:t>
            </a:r>
            <a:r>
              <a:rPr lang="it-IT" sz="1400" dirty="0" err="1" smtClean="0"/>
              <a:t>as</a:t>
            </a:r>
            <a:r>
              <a:rPr lang="it-IT" sz="1400" dirty="0" smtClean="0"/>
              <a:t> </a:t>
            </a:r>
            <a:r>
              <a:rPr lang="it-IT" sz="1400" dirty="0" err="1" smtClean="0"/>
              <a:t>an</a:t>
            </a:r>
            <a:r>
              <a:rPr lang="it-IT" sz="1400" dirty="0" smtClean="0"/>
              <a:t> alternative </a:t>
            </a:r>
            <a:r>
              <a:rPr lang="it-IT" sz="1400" dirty="0" err="1" smtClean="0"/>
              <a:t>to</a:t>
            </a:r>
            <a:r>
              <a:rPr lang="it-IT" sz="1400" dirty="0" smtClean="0"/>
              <a:t> the </a:t>
            </a:r>
            <a:r>
              <a:rPr lang="it-IT" sz="1400" i="1" dirty="0" err="1" smtClean="0"/>
              <a:t>getProperty</a:t>
            </a:r>
            <a:r>
              <a:rPr lang="it-IT" sz="1400" dirty="0" smtClean="0"/>
              <a:t> and </a:t>
            </a:r>
            <a:r>
              <a:rPr lang="it-IT" sz="1400" i="1" dirty="0" err="1" smtClean="0"/>
              <a:t>setProperty</a:t>
            </a:r>
            <a:r>
              <a:rPr lang="it-IT" sz="1400" dirty="0" smtClean="0"/>
              <a:t> </a:t>
            </a:r>
            <a:r>
              <a:rPr lang="it-IT" sz="1400" dirty="0" err="1" smtClean="0"/>
              <a:t>methods</a:t>
            </a:r>
            <a:r>
              <a:rPr lang="it-IT" sz="1400" dirty="0" smtClean="0"/>
              <a:t> </a:t>
            </a:r>
            <a:r>
              <a:rPr lang="it-IT" sz="1400" dirty="0" err="1" smtClean="0"/>
              <a:t>of</a:t>
            </a:r>
            <a:r>
              <a:rPr lang="it-IT" sz="1400" dirty="0" smtClean="0"/>
              <a:t> the </a:t>
            </a:r>
            <a:r>
              <a:rPr lang="it-IT" sz="1400" i="1" dirty="0" err="1" smtClean="0"/>
              <a:t>CSSStyleDeclaration</a:t>
            </a:r>
            <a:r>
              <a:rPr lang="it-IT" sz="1400" dirty="0" smtClean="0"/>
              <a:t> interface. </a:t>
            </a:r>
            <a:r>
              <a:rPr lang="it-IT" sz="1400" dirty="0" err="1" smtClean="0"/>
              <a:t>If</a:t>
            </a:r>
            <a:r>
              <a:rPr lang="it-IT" sz="1400" dirty="0" smtClean="0"/>
              <a:t> </a:t>
            </a:r>
            <a:r>
              <a:rPr lang="it-IT" sz="1400" dirty="0" err="1" smtClean="0"/>
              <a:t>implemented</a:t>
            </a:r>
            <a:r>
              <a:rPr lang="it-IT" sz="1400" dirty="0" smtClean="0"/>
              <a:t>, </a:t>
            </a:r>
            <a:r>
              <a:rPr lang="it-IT" sz="1400" b="1" dirty="0" err="1" smtClean="0"/>
              <a:t>it</a:t>
            </a:r>
            <a:r>
              <a:rPr lang="it-IT" sz="1400" b="1" dirty="0" smtClean="0"/>
              <a:t> </a:t>
            </a:r>
            <a:r>
              <a:rPr lang="it-IT" sz="1400" b="1" dirty="0" err="1" smtClean="0"/>
              <a:t>is</a:t>
            </a:r>
            <a:r>
              <a:rPr lang="it-IT" sz="1400" b="1" dirty="0" smtClean="0"/>
              <a:t> </a:t>
            </a:r>
            <a:r>
              <a:rPr lang="it-IT" sz="1400" b="1" dirty="0" err="1" smtClean="0"/>
              <a:t>usually</a:t>
            </a:r>
            <a:r>
              <a:rPr lang="it-IT" sz="1400" b="1" dirty="0" smtClean="0"/>
              <a:t> </a:t>
            </a:r>
            <a:r>
              <a:rPr lang="it-IT" sz="1400" b="1" dirty="0" err="1" smtClean="0"/>
              <a:t>available</a:t>
            </a:r>
            <a:r>
              <a:rPr lang="it-IT" sz="1400" b="1" dirty="0" smtClean="0"/>
              <a:t> </a:t>
            </a:r>
            <a:r>
              <a:rPr lang="it-IT" sz="1400" b="1" dirty="0" err="1" smtClean="0"/>
              <a:t>from</a:t>
            </a:r>
            <a:r>
              <a:rPr lang="it-IT" sz="1400" b="1" dirty="0" smtClean="0"/>
              <a:t> </a:t>
            </a:r>
            <a:r>
              <a:rPr lang="it-IT" sz="1400" b="1" dirty="0" err="1" smtClean="0"/>
              <a:t>all</a:t>
            </a:r>
            <a:r>
              <a:rPr lang="it-IT" sz="1400" b="1" dirty="0" smtClean="0"/>
              <a:t> the </a:t>
            </a:r>
            <a:r>
              <a:rPr lang="it-IT" sz="1400" b="1" dirty="0" err="1" smtClean="0"/>
              <a:t>objects</a:t>
            </a:r>
            <a:r>
              <a:rPr lang="it-IT" sz="1400" b="1" dirty="0" smtClean="0"/>
              <a:t> </a:t>
            </a:r>
            <a:r>
              <a:rPr lang="it-IT" sz="1400" b="1" dirty="0" err="1" smtClean="0"/>
              <a:t>that</a:t>
            </a:r>
            <a:r>
              <a:rPr lang="it-IT" sz="1400" b="1" dirty="0" smtClean="0"/>
              <a:t> </a:t>
            </a:r>
            <a:r>
              <a:rPr lang="it-IT" sz="1400" b="1" dirty="0" err="1" smtClean="0"/>
              <a:t>implelent</a:t>
            </a:r>
            <a:r>
              <a:rPr lang="it-IT" sz="1400" b="1" dirty="0" smtClean="0"/>
              <a:t> </a:t>
            </a:r>
            <a:r>
              <a:rPr lang="it-IT" sz="1400" b="1" dirty="0" err="1" smtClean="0"/>
              <a:t>also</a:t>
            </a:r>
            <a:r>
              <a:rPr lang="it-IT" sz="1400" b="1" dirty="0" smtClean="0"/>
              <a:t> the </a:t>
            </a:r>
            <a:r>
              <a:rPr lang="it-IT" sz="1400" b="1" dirty="0" err="1" smtClean="0"/>
              <a:t>CSSStyleDeclaration</a:t>
            </a:r>
            <a:r>
              <a:rPr lang="it-IT" sz="1400" b="1" dirty="0" smtClean="0"/>
              <a:t> interface. </a:t>
            </a:r>
            <a:endParaRPr lang="it-IT" sz="1400" b="1" dirty="0"/>
          </a:p>
        </p:txBody>
      </p:sp>
    </p:spTree>
  </p:cSld>
  <p:clrMapOvr>
    <a:masterClrMapping/>
  </p:clrMapOvr>
  <p:transition>
    <p:strip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467EC497-5418-46D5-8ED9-8811F24605C7}" type="slidenum">
              <a:rPr lang="it-IT"/>
              <a:pPr>
                <a:defRPr/>
              </a:pPr>
              <a:t>38</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3076" name="Rectangle 2"/>
          <p:cNvSpPr>
            <a:spLocks noGrp="1" noChangeArrowheads="1"/>
          </p:cNvSpPr>
          <p:nvPr>
            <p:ph type="title"/>
          </p:nvPr>
        </p:nvSpPr>
        <p:spPr/>
        <p:txBody>
          <a:bodyPr/>
          <a:lstStyle/>
          <a:p>
            <a:pPr eaLnBrk="1" hangingPunct="1"/>
            <a:r>
              <a:rPr lang="it-IT" dirty="0" smtClean="0"/>
              <a:t>The DOM </a:t>
            </a:r>
            <a:r>
              <a:rPr lang="it-IT" dirty="0" err="1" smtClean="0"/>
              <a:t>Event</a:t>
            </a:r>
            <a:r>
              <a:rPr lang="it-IT" dirty="0" smtClean="0"/>
              <a:t> </a:t>
            </a:r>
            <a:r>
              <a:rPr lang="it-IT" dirty="0" err="1" smtClean="0"/>
              <a:t>Model</a:t>
            </a:r>
            <a:endParaRPr lang="it-IT" dirty="0" smtClean="0"/>
          </a:p>
        </p:txBody>
      </p:sp>
      <p:sp>
        <p:nvSpPr>
          <p:cNvPr id="3077" name="Rectangle 3"/>
          <p:cNvSpPr>
            <a:spLocks noGrp="1" noChangeArrowheads="1"/>
          </p:cNvSpPr>
          <p:nvPr>
            <p:ph type="body" idx="1"/>
          </p:nvPr>
        </p:nvSpPr>
        <p:spPr/>
        <p:txBody>
          <a:bodyPr/>
          <a:lstStyle/>
          <a:p>
            <a:r>
              <a:rPr lang="en-US" dirty="0" smtClean="0"/>
              <a:t>The DOM event model, available from the level 2, provides the interfaces and semantics of a generic event handling system for HTML documents.</a:t>
            </a:r>
          </a:p>
          <a:p>
            <a:r>
              <a:rPr lang="en-US" dirty="0" smtClean="0"/>
              <a:t>The DOM event model is built from a common subset of the custom event management features originally developed in different browsers, to ensure some interoperability.</a:t>
            </a:r>
            <a:endParaRPr lang="en-US" dirty="0"/>
          </a:p>
        </p:txBody>
      </p:sp>
    </p:spTree>
  </p:cSld>
  <p:clrMapOvr>
    <a:masterClrMapping/>
  </p:clrMapOvr>
  <p:transition>
    <p:strip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C73BCD34-BACF-49CD-B776-901B0CA72C15}" type="slidenum">
              <a:rPr lang="it-IT"/>
              <a:pPr>
                <a:defRPr/>
              </a:pPr>
              <a:t>39</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4100" name="Rectangle 2"/>
          <p:cNvSpPr>
            <a:spLocks noGrp="1" noChangeArrowheads="1"/>
          </p:cNvSpPr>
          <p:nvPr>
            <p:ph type="title"/>
          </p:nvPr>
        </p:nvSpPr>
        <p:spPr/>
        <p:txBody>
          <a:bodyPr/>
          <a:lstStyle/>
          <a:p>
            <a:pPr eaLnBrk="1" hangingPunct="1"/>
            <a:r>
              <a:rPr lang="it-IT" smtClean="0"/>
              <a:t>Event Bubbling</a:t>
            </a:r>
          </a:p>
        </p:txBody>
      </p:sp>
      <p:sp>
        <p:nvSpPr>
          <p:cNvPr id="4101" name="Rectangle 3"/>
          <p:cNvSpPr>
            <a:spLocks noGrp="1" noChangeArrowheads="1"/>
          </p:cNvSpPr>
          <p:nvPr>
            <p:ph type="body" idx="1"/>
          </p:nvPr>
        </p:nvSpPr>
        <p:spPr/>
        <p:txBody>
          <a:bodyPr/>
          <a:lstStyle/>
          <a:p>
            <a:r>
              <a:rPr lang="en-US" sz="2400" dirty="0" smtClean="0"/>
              <a:t>Each event has a </a:t>
            </a:r>
            <a:r>
              <a:rPr lang="en-US" sz="2400" b="1" dirty="0" smtClean="0"/>
              <a:t>target</a:t>
            </a:r>
            <a:r>
              <a:rPr lang="en-US" sz="2400" dirty="0" smtClean="0"/>
              <a:t> element, which is the one on which it was generated.</a:t>
            </a:r>
          </a:p>
          <a:p>
            <a:pPr lvl="1"/>
            <a:r>
              <a:rPr lang="en-US" sz="2000" dirty="0" smtClean="0"/>
              <a:t>For example, a click on a text generates a click event on the paragraph that contains that text.</a:t>
            </a:r>
          </a:p>
          <a:p>
            <a:pPr lvl="1"/>
            <a:r>
              <a:rPr lang="en-US" sz="2000" dirty="0" smtClean="0"/>
              <a:t>The target is determined by inspecting the DOM tree, which can sometimes differ from what you "see“!</a:t>
            </a:r>
          </a:p>
          <a:p>
            <a:r>
              <a:rPr lang="en-US" sz="2400" dirty="0" smtClean="0"/>
              <a:t>After activating the corresponding event handler on its target, if present, the event is passed to all the target ancestor elements, in the order given by the DOM hierarchy, until it gets to the document object. This behavior is called </a:t>
            </a:r>
            <a:r>
              <a:rPr lang="en-US" sz="2400" b="1" dirty="0" smtClean="0"/>
              <a:t>event bubbling</a:t>
            </a:r>
            <a:r>
              <a:rPr lang="en-US" sz="2400" dirty="0" smtClean="0"/>
              <a:t>.</a:t>
            </a:r>
          </a:p>
          <a:p>
            <a:pPr lvl="1"/>
            <a:r>
              <a:rPr lang="en-US" sz="2000" dirty="0" smtClean="0"/>
              <a:t>Bubbling can be stopped in any event handler, as we will see.</a:t>
            </a:r>
            <a:endParaRPr lang="en-US" sz="2000" dirty="0"/>
          </a:p>
        </p:txBody>
      </p:sp>
    </p:spTree>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003CA03A-9C1A-4A8C-AE60-06603115B46B}" type="slidenum">
              <a:rPr lang="it-IT"/>
              <a:pPr>
                <a:defRPr/>
              </a:pPr>
              <a:t>4</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5124" name="Rectangle 2"/>
          <p:cNvSpPr>
            <a:spLocks noGrp="1" noChangeArrowheads="1"/>
          </p:cNvSpPr>
          <p:nvPr>
            <p:ph type="title"/>
          </p:nvPr>
        </p:nvSpPr>
        <p:spPr/>
        <p:txBody>
          <a:bodyPr/>
          <a:lstStyle/>
          <a:p>
            <a:pPr eaLnBrk="1" hangingPunct="1"/>
            <a:r>
              <a:rPr lang="it-IT" dirty="0" smtClean="0"/>
              <a:t>The XML DOM</a:t>
            </a:r>
          </a:p>
        </p:txBody>
      </p:sp>
      <p:sp>
        <p:nvSpPr>
          <p:cNvPr id="5125" name="Rectangle 3"/>
          <p:cNvSpPr>
            <a:spLocks noGrp="1" noChangeArrowheads="1"/>
          </p:cNvSpPr>
          <p:nvPr>
            <p:ph type="body" idx="1"/>
          </p:nvPr>
        </p:nvSpPr>
        <p:spPr/>
        <p:txBody>
          <a:bodyPr/>
          <a:lstStyle/>
          <a:p>
            <a:r>
              <a:rPr lang="en-US" dirty="0" smtClean="0"/>
              <a:t>The XML Document Object Model (DOM) is a generic object model applicable to all the documents written in an XML-based language. </a:t>
            </a:r>
          </a:p>
          <a:p>
            <a:r>
              <a:rPr lang="en-US" dirty="0" smtClean="0"/>
              <a:t>The XML DOM: </a:t>
            </a:r>
          </a:p>
          <a:p>
            <a:pPr lvl="1"/>
            <a:r>
              <a:rPr lang="en-US" dirty="0" smtClean="0"/>
              <a:t>Provides a representation of XML documents compatible with many popular programming languages. </a:t>
            </a:r>
          </a:p>
          <a:p>
            <a:pPr lvl="1"/>
            <a:r>
              <a:rPr lang="en-US" dirty="0" smtClean="0"/>
              <a:t>Encapsulates every characteristic feature of XML (elements, attributes, comments, ...) in a specific object, which provides a manipulation interface. </a:t>
            </a:r>
          </a:p>
          <a:p>
            <a:pPr lvl="1"/>
            <a:r>
              <a:rPr lang="en-US" dirty="0" smtClean="0"/>
              <a:t>Allows to manipulate the document structure in an object-oriented manner. </a:t>
            </a:r>
            <a:endParaRPr lang="en-US" dirty="0"/>
          </a:p>
        </p:txBody>
      </p:sp>
    </p:spTree>
  </p:cSld>
  <p:clrMapOvr>
    <a:masterClrMapping/>
  </p:clrMapOvr>
  <p:transition>
    <p:strip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numero diapositiva 4"/>
          <p:cNvSpPr>
            <a:spLocks noGrp="1"/>
          </p:cNvSpPr>
          <p:nvPr>
            <p:ph type="sldNum" sz="quarter" idx="11"/>
          </p:nvPr>
        </p:nvSpPr>
        <p:spPr/>
        <p:txBody>
          <a:bodyPr/>
          <a:lstStyle/>
          <a:p>
            <a:pPr>
              <a:defRPr/>
            </a:pPr>
            <a:fld id="{CC9895AB-5E25-43E5-9FFA-1C6476571684}" type="slidenum">
              <a:rPr lang="it-IT"/>
              <a:pPr>
                <a:defRPr/>
              </a:pPr>
              <a:t>40</a:t>
            </a:fld>
            <a:endParaRPr lang="it-IT"/>
          </a:p>
        </p:txBody>
      </p:sp>
      <p:sp>
        <p:nvSpPr>
          <p:cNvPr id="15" name="Segnaposto piè di pagina 5"/>
          <p:cNvSpPr>
            <a:spLocks noGrp="1"/>
          </p:cNvSpPr>
          <p:nvPr>
            <p:ph type="ftr" sz="quarter" idx="12"/>
          </p:nvPr>
        </p:nvSpPr>
        <p:spPr/>
        <p:txBody>
          <a:bodyPr/>
          <a:lstStyle/>
          <a:p>
            <a:pPr>
              <a:defRPr/>
            </a:pPr>
            <a:r>
              <a:rPr lang="it-IT"/>
              <a:t>DOM HTML</a:t>
            </a:r>
          </a:p>
        </p:txBody>
      </p:sp>
      <p:sp>
        <p:nvSpPr>
          <p:cNvPr id="5124" name="Rectangle 2"/>
          <p:cNvSpPr>
            <a:spLocks noGrp="1" noChangeArrowheads="1"/>
          </p:cNvSpPr>
          <p:nvPr>
            <p:ph type="title"/>
          </p:nvPr>
        </p:nvSpPr>
        <p:spPr/>
        <p:txBody>
          <a:bodyPr/>
          <a:lstStyle/>
          <a:p>
            <a:pPr eaLnBrk="1" hangingPunct="1"/>
            <a:r>
              <a:rPr lang="it-IT" smtClean="0"/>
              <a:t>Event Bubbling</a:t>
            </a:r>
          </a:p>
        </p:txBody>
      </p:sp>
      <p:sp>
        <p:nvSpPr>
          <p:cNvPr id="5125" name="Rectangle 4"/>
          <p:cNvSpPr>
            <a:spLocks noChangeArrowheads="1"/>
          </p:cNvSpPr>
          <p:nvPr/>
        </p:nvSpPr>
        <p:spPr bwMode="auto">
          <a:xfrm>
            <a:off x="5109501" y="1557338"/>
            <a:ext cx="4602163" cy="1871662"/>
          </a:xfrm>
          <a:prstGeom prst="rect">
            <a:avLst/>
          </a:prstGeom>
          <a:solidFill>
            <a:srgbClr val="EBFFFF"/>
          </a:solidFill>
          <a:ln w="12700">
            <a:solidFill>
              <a:schemeClr val="tx1"/>
            </a:solidFill>
            <a:miter lim="800000"/>
            <a:headEnd/>
            <a:tailEnd/>
          </a:ln>
        </p:spPr>
        <p:txBody>
          <a:bodyPr lIns="35941" tIns="35941" rIns="35941" bIns="35941" anchor="ctr"/>
          <a:lstStyle/>
          <a:p>
            <a:pPr eaLnBrk="0" hangingPunct="0">
              <a:tabLst>
                <a:tab pos="190500" algn="l"/>
                <a:tab pos="381000" algn="l"/>
                <a:tab pos="571500" algn="l"/>
                <a:tab pos="762000" algn="l"/>
                <a:tab pos="952500" algn="l"/>
                <a:tab pos="1143000" algn="l"/>
              </a:tabLst>
            </a:pPr>
            <a:r>
              <a:rPr lang="en-US" sz="1400" b="1" dirty="0">
                <a:solidFill>
                  <a:srgbClr val="000000"/>
                </a:solidFill>
              </a:rPr>
              <a:t>&lt;html&gt;</a:t>
            </a:r>
          </a:p>
          <a:p>
            <a:pPr eaLnBrk="0" hangingPunct="0">
              <a:tabLst>
                <a:tab pos="190500" algn="l"/>
                <a:tab pos="381000" algn="l"/>
                <a:tab pos="571500" algn="l"/>
                <a:tab pos="762000" algn="l"/>
                <a:tab pos="952500" algn="l"/>
                <a:tab pos="1143000" algn="l"/>
              </a:tabLst>
            </a:pPr>
            <a:r>
              <a:rPr lang="en-US" sz="1400" b="1" dirty="0">
                <a:solidFill>
                  <a:srgbClr val="000000"/>
                </a:solidFill>
              </a:rPr>
              <a:t>	&lt;body&gt;</a:t>
            </a:r>
          </a:p>
          <a:p>
            <a:pPr eaLnBrk="0" hangingPunct="0">
              <a:tabLst>
                <a:tab pos="190500" algn="l"/>
                <a:tab pos="381000" algn="l"/>
                <a:tab pos="571500" algn="l"/>
                <a:tab pos="762000" algn="l"/>
                <a:tab pos="952500" algn="l"/>
                <a:tab pos="1143000" algn="l"/>
              </a:tabLst>
            </a:pPr>
            <a:r>
              <a:rPr lang="en-US" sz="1400" b="1" dirty="0">
                <a:solidFill>
                  <a:srgbClr val="000000"/>
                </a:solidFill>
              </a:rPr>
              <a:t>		&lt;div&gt;</a:t>
            </a:r>
          </a:p>
          <a:p>
            <a:pPr eaLnBrk="0" hangingPunct="0">
              <a:tabLst>
                <a:tab pos="190500" algn="l"/>
                <a:tab pos="381000" algn="l"/>
                <a:tab pos="571500" algn="l"/>
                <a:tab pos="762000" algn="l"/>
                <a:tab pos="952500" algn="l"/>
                <a:tab pos="1143000" algn="l"/>
              </a:tabLst>
            </a:pPr>
            <a:r>
              <a:rPr lang="en-US" sz="1400" b="1" dirty="0">
                <a:solidFill>
                  <a:srgbClr val="000000"/>
                </a:solidFill>
              </a:rPr>
              <a:t>			&lt;</a:t>
            </a:r>
            <a:r>
              <a:rPr lang="en-US" sz="1400" b="1" dirty="0" smtClean="0">
                <a:solidFill>
                  <a:srgbClr val="000000"/>
                </a:solidFill>
              </a:rPr>
              <a:t>p&gt;Text&lt;/</a:t>
            </a:r>
            <a:r>
              <a:rPr lang="en-US" sz="1400" b="1" dirty="0">
                <a:solidFill>
                  <a:srgbClr val="000000"/>
                </a:solidFill>
              </a:rPr>
              <a:t>p&gt;</a:t>
            </a:r>
          </a:p>
          <a:p>
            <a:pPr eaLnBrk="0" hangingPunct="0">
              <a:tabLst>
                <a:tab pos="190500" algn="l"/>
                <a:tab pos="381000" algn="l"/>
                <a:tab pos="571500" algn="l"/>
                <a:tab pos="762000" algn="l"/>
                <a:tab pos="952500" algn="l"/>
                <a:tab pos="1143000" algn="l"/>
              </a:tabLst>
            </a:pPr>
            <a:r>
              <a:rPr lang="en-US" sz="1400" b="1" dirty="0">
                <a:solidFill>
                  <a:srgbClr val="000000"/>
                </a:solidFill>
              </a:rPr>
              <a:t>		&lt;/div&gt;</a:t>
            </a:r>
          </a:p>
          <a:p>
            <a:pPr eaLnBrk="0" hangingPunct="0">
              <a:tabLst>
                <a:tab pos="190500" algn="l"/>
                <a:tab pos="381000" algn="l"/>
                <a:tab pos="571500" algn="l"/>
                <a:tab pos="762000" algn="l"/>
                <a:tab pos="952500" algn="l"/>
                <a:tab pos="1143000" algn="l"/>
              </a:tabLst>
            </a:pPr>
            <a:r>
              <a:rPr lang="en-US" sz="1400" b="1" dirty="0">
                <a:solidFill>
                  <a:srgbClr val="000000"/>
                </a:solidFill>
              </a:rPr>
              <a:t>	&lt;/body&gt;</a:t>
            </a:r>
          </a:p>
          <a:p>
            <a:pPr eaLnBrk="0" hangingPunct="0">
              <a:tabLst>
                <a:tab pos="190500" algn="l"/>
                <a:tab pos="381000" algn="l"/>
                <a:tab pos="571500" algn="l"/>
                <a:tab pos="762000" algn="l"/>
                <a:tab pos="952500" algn="l"/>
                <a:tab pos="1143000" algn="l"/>
              </a:tabLst>
            </a:pPr>
            <a:r>
              <a:rPr lang="en-US" sz="1400" b="1" dirty="0">
                <a:solidFill>
                  <a:srgbClr val="000000"/>
                </a:solidFill>
              </a:rPr>
              <a:t>&lt;/html&gt;</a:t>
            </a:r>
          </a:p>
        </p:txBody>
      </p:sp>
      <p:sp>
        <p:nvSpPr>
          <p:cNvPr id="579589" name="Rectangle 5"/>
          <p:cNvSpPr>
            <a:spLocks noChangeArrowheads="1"/>
          </p:cNvSpPr>
          <p:nvPr/>
        </p:nvSpPr>
        <p:spPr bwMode="auto">
          <a:xfrm flipH="1">
            <a:off x="1441185" y="2854325"/>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body</a:t>
            </a:r>
          </a:p>
        </p:txBody>
      </p:sp>
      <p:sp>
        <p:nvSpPr>
          <p:cNvPr id="579591" name="Rectangle 7"/>
          <p:cNvSpPr>
            <a:spLocks noChangeArrowheads="1"/>
          </p:cNvSpPr>
          <p:nvPr/>
        </p:nvSpPr>
        <p:spPr bwMode="auto">
          <a:xfrm flipH="1">
            <a:off x="1441185" y="3502025"/>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div</a:t>
            </a:r>
          </a:p>
        </p:txBody>
      </p:sp>
      <p:sp>
        <p:nvSpPr>
          <p:cNvPr id="579592" name="Rectangle 8"/>
          <p:cNvSpPr>
            <a:spLocks noChangeArrowheads="1"/>
          </p:cNvSpPr>
          <p:nvPr/>
        </p:nvSpPr>
        <p:spPr bwMode="auto">
          <a:xfrm flipH="1">
            <a:off x="1441185" y="4151313"/>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p</a:t>
            </a:r>
          </a:p>
        </p:txBody>
      </p:sp>
      <p:sp>
        <p:nvSpPr>
          <p:cNvPr id="579593" name="Rectangle 9"/>
          <p:cNvSpPr>
            <a:spLocks noChangeArrowheads="1"/>
          </p:cNvSpPr>
          <p:nvPr/>
        </p:nvSpPr>
        <p:spPr bwMode="auto">
          <a:xfrm flipH="1">
            <a:off x="1441185" y="1557338"/>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document</a:t>
            </a:r>
          </a:p>
        </p:txBody>
      </p:sp>
      <p:sp>
        <p:nvSpPr>
          <p:cNvPr id="579594" name="Rectangle 10"/>
          <p:cNvSpPr>
            <a:spLocks noChangeArrowheads="1"/>
          </p:cNvSpPr>
          <p:nvPr/>
        </p:nvSpPr>
        <p:spPr bwMode="auto">
          <a:xfrm flipH="1">
            <a:off x="1441185" y="2206625"/>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html</a:t>
            </a:r>
          </a:p>
        </p:txBody>
      </p:sp>
      <p:sp>
        <p:nvSpPr>
          <p:cNvPr id="579597" name="AutoShape 13"/>
          <p:cNvSpPr>
            <a:spLocks noChangeArrowheads="1"/>
          </p:cNvSpPr>
          <p:nvPr/>
        </p:nvSpPr>
        <p:spPr bwMode="auto">
          <a:xfrm rot="5400000" flipH="1">
            <a:off x="2083000" y="3622477"/>
            <a:ext cx="4176712" cy="624285"/>
          </a:xfrm>
          <a:custGeom>
            <a:avLst/>
            <a:gdLst>
              <a:gd name="G0" fmla="+- 19327 0 0"/>
              <a:gd name="G1" fmla="+- 5712 0 0"/>
              <a:gd name="G2" fmla="+- 21600 0 5712"/>
              <a:gd name="G3" fmla="+- 10800 0 5712"/>
              <a:gd name="G4" fmla="+- 21600 0 19327"/>
              <a:gd name="G5" fmla="*/ G4 G3 10800"/>
              <a:gd name="G6" fmla="+- 21600 0 G5"/>
              <a:gd name="T0" fmla="*/ 19327 w 21600"/>
              <a:gd name="T1" fmla="*/ 0 h 21600"/>
              <a:gd name="T2" fmla="*/ 0 w 21600"/>
              <a:gd name="T3" fmla="*/ 10800 h 21600"/>
              <a:gd name="T4" fmla="*/ 1932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327" y="0"/>
                </a:moveTo>
                <a:lnTo>
                  <a:pt x="19327" y="5712"/>
                </a:lnTo>
                <a:lnTo>
                  <a:pt x="3375" y="5712"/>
                </a:lnTo>
                <a:lnTo>
                  <a:pt x="3375" y="15888"/>
                </a:lnTo>
                <a:lnTo>
                  <a:pt x="19327" y="15888"/>
                </a:lnTo>
                <a:lnTo>
                  <a:pt x="19327" y="21600"/>
                </a:lnTo>
                <a:lnTo>
                  <a:pt x="21600" y="10800"/>
                </a:lnTo>
                <a:close/>
              </a:path>
              <a:path w="21600" h="21600">
                <a:moveTo>
                  <a:pt x="1350" y="5712"/>
                </a:moveTo>
                <a:lnTo>
                  <a:pt x="1350" y="15888"/>
                </a:lnTo>
                <a:lnTo>
                  <a:pt x="2700" y="15888"/>
                </a:lnTo>
                <a:lnTo>
                  <a:pt x="2700" y="5712"/>
                </a:lnTo>
                <a:close/>
              </a:path>
              <a:path w="21600" h="21600">
                <a:moveTo>
                  <a:pt x="0" y="5712"/>
                </a:moveTo>
                <a:lnTo>
                  <a:pt x="0" y="15888"/>
                </a:lnTo>
                <a:lnTo>
                  <a:pt x="675" y="15888"/>
                </a:lnTo>
                <a:lnTo>
                  <a:pt x="675" y="5712"/>
                </a:lnTo>
                <a:close/>
              </a:path>
            </a:pathLst>
          </a:custGeom>
          <a:solidFill>
            <a:schemeClr val="accent1"/>
          </a:solidFill>
          <a:ln w="9525">
            <a:miter lim="800000"/>
            <a:headEnd/>
            <a:tailEnd/>
          </a:ln>
          <a:effectLst/>
          <a:scene3d>
            <a:camera prst="legacyObliqueBottom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pPr algn="r">
              <a:defRPr/>
            </a:pPr>
            <a:r>
              <a:rPr lang="it-IT" sz="1800" b="1">
                <a:effectLst>
                  <a:outerShdw blurRad="38100" dist="38100" dir="2700000" algn="tl">
                    <a:srgbClr val="C0C0C0"/>
                  </a:outerShdw>
                </a:effectLst>
              </a:rPr>
              <a:t>click</a:t>
            </a:r>
          </a:p>
        </p:txBody>
      </p:sp>
      <p:sp>
        <p:nvSpPr>
          <p:cNvPr id="5132" name="AutoShape 14"/>
          <p:cNvSpPr>
            <a:spLocks/>
          </p:cNvSpPr>
          <p:nvPr/>
        </p:nvSpPr>
        <p:spPr bwMode="auto">
          <a:xfrm>
            <a:off x="1129903" y="1774826"/>
            <a:ext cx="156501" cy="2232025"/>
          </a:xfrm>
          <a:prstGeom prst="leftBrace">
            <a:avLst>
              <a:gd name="adj1" fmla="val 43348"/>
              <a:gd name="adj2" fmla="val 50000"/>
            </a:avLst>
          </a:prstGeom>
          <a:noFill/>
          <a:ln w="9525">
            <a:solidFill>
              <a:schemeClr val="tx1"/>
            </a:solidFill>
            <a:miter lim="800000"/>
            <a:headEnd/>
            <a:tailEnd/>
          </a:ln>
        </p:spPr>
        <p:txBody>
          <a:bodyPr wrap="none" anchor="ctr"/>
          <a:lstStyle/>
          <a:p>
            <a:pPr algn="ctr"/>
            <a:endParaRPr lang="it-IT"/>
          </a:p>
        </p:txBody>
      </p:sp>
      <p:sp>
        <p:nvSpPr>
          <p:cNvPr id="5133" name="Text Box 15"/>
          <p:cNvSpPr txBox="1">
            <a:spLocks noChangeArrowheads="1"/>
          </p:cNvSpPr>
          <p:nvPr/>
        </p:nvSpPr>
        <p:spPr bwMode="auto">
          <a:xfrm>
            <a:off x="194337" y="2722564"/>
            <a:ext cx="1325959" cy="274637"/>
          </a:xfrm>
          <a:prstGeom prst="rect">
            <a:avLst/>
          </a:prstGeom>
          <a:noFill/>
          <a:ln w="9525">
            <a:noFill/>
            <a:miter lim="800000"/>
            <a:headEnd/>
            <a:tailEnd/>
          </a:ln>
        </p:spPr>
        <p:txBody>
          <a:bodyPr>
            <a:spAutoFit/>
          </a:bodyPr>
          <a:lstStyle/>
          <a:p>
            <a:pPr>
              <a:spcBef>
                <a:spcPct val="50000"/>
              </a:spcBef>
            </a:pPr>
            <a:r>
              <a:rPr lang="it-IT" sz="1200" b="1"/>
              <a:t>bubbling</a:t>
            </a:r>
          </a:p>
        </p:txBody>
      </p:sp>
      <p:sp>
        <p:nvSpPr>
          <p:cNvPr id="5134" name="Text Box 16"/>
          <p:cNvSpPr txBox="1">
            <a:spLocks noChangeArrowheads="1"/>
          </p:cNvSpPr>
          <p:nvPr/>
        </p:nvSpPr>
        <p:spPr bwMode="auto">
          <a:xfrm>
            <a:off x="194337" y="4235450"/>
            <a:ext cx="1325959" cy="274638"/>
          </a:xfrm>
          <a:prstGeom prst="rect">
            <a:avLst/>
          </a:prstGeom>
          <a:noFill/>
          <a:ln w="9525">
            <a:noFill/>
            <a:miter lim="800000"/>
            <a:headEnd/>
            <a:tailEnd/>
          </a:ln>
        </p:spPr>
        <p:txBody>
          <a:bodyPr>
            <a:spAutoFit/>
          </a:bodyPr>
          <a:lstStyle/>
          <a:p>
            <a:pPr>
              <a:spcBef>
                <a:spcPct val="50000"/>
              </a:spcBef>
            </a:pPr>
            <a:r>
              <a:rPr lang="it-IT" sz="1200" b="1"/>
              <a:t>target</a:t>
            </a:r>
          </a:p>
        </p:txBody>
      </p:sp>
      <p:sp>
        <p:nvSpPr>
          <p:cNvPr id="5135" name="Rectangle 18"/>
          <p:cNvSpPr>
            <a:spLocks noGrp="1" noChangeArrowheads="1"/>
          </p:cNvSpPr>
          <p:nvPr>
            <p:ph type="body" idx="1"/>
          </p:nvPr>
        </p:nvSpPr>
        <p:spPr>
          <a:xfrm>
            <a:off x="5109501" y="3573464"/>
            <a:ext cx="4602163" cy="2936875"/>
          </a:xfrm>
        </p:spPr>
        <p:txBody>
          <a:bodyPr/>
          <a:lstStyle/>
          <a:p>
            <a:r>
              <a:rPr lang="en-US" sz="2400" dirty="0" smtClean="0"/>
              <a:t>A click on the text of the paragraph starts a bubbling process which “shows” the event to all the registered handlers for that type of event on the ancestors of the activated &lt;p&gt; element.</a:t>
            </a:r>
            <a:endParaRPr lang="en-US" sz="2400" dirty="0"/>
          </a:p>
        </p:txBody>
      </p:sp>
    </p:spTree>
  </p:cSld>
  <p:clrMapOvr>
    <a:masterClrMapping/>
  </p:clrMapOvr>
  <p:transition>
    <p:strip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3BB1E3A6-235D-4323-822C-3B26255237FC}" type="slidenum">
              <a:rPr lang="it-IT"/>
              <a:pPr>
                <a:defRPr/>
              </a:pPr>
              <a:t>41</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6148" name="Rectangle 2"/>
          <p:cNvSpPr>
            <a:spLocks noGrp="1" noChangeArrowheads="1"/>
          </p:cNvSpPr>
          <p:nvPr>
            <p:ph type="title"/>
          </p:nvPr>
        </p:nvSpPr>
        <p:spPr/>
        <p:txBody>
          <a:bodyPr/>
          <a:lstStyle/>
          <a:p>
            <a:pPr eaLnBrk="1" hangingPunct="1"/>
            <a:r>
              <a:rPr lang="it-IT" smtClean="0"/>
              <a:t>Event Capturing</a:t>
            </a:r>
          </a:p>
        </p:txBody>
      </p:sp>
      <p:sp>
        <p:nvSpPr>
          <p:cNvPr id="6149" name="Rectangle 3"/>
          <p:cNvSpPr>
            <a:spLocks noGrp="1" noChangeArrowheads="1"/>
          </p:cNvSpPr>
          <p:nvPr>
            <p:ph type="body" idx="1"/>
          </p:nvPr>
        </p:nvSpPr>
        <p:spPr/>
        <p:txBody>
          <a:bodyPr/>
          <a:lstStyle/>
          <a:p>
            <a:pPr eaLnBrk="1" hangingPunct="1"/>
            <a:r>
              <a:rPr lang="en-US" dirty="0" smtClean="0"/>
              <a:t>In </a:t>
            </a:r>
            <a:r>
              <a:rPr lang="en-US" i="1" dirty="0" smtClean="0"/>
              <a:t>event capturing </a:t>
            </a:r>
            <a:r>
              <a:rPr lang="en-US" dirty="0" smtClean="0"/>
              <a:t>events traverse the DOM hierarchy in the opposite direction to the event bubbling.</a:t>
            </a:r>
          </a:p>
          <a:p>
            <a:pPr eaLnBrk="1" hangingPunct="1"/>
            <a:r>
              <a:rPr lang="en-US" dirty="0" smtClean="0"/>
              <a:t>The event is shown to all the ancestor elements of the target, according to the DOM hierarchy, starting from the document object and ending on the target itself.</a:t>
            </a:r>
          </a:p>
          <a:p>
            <a:pPr eaLnBrk="1" hangingPunct="1"/>
            <a:r>
              <a:rPr lang="en-US" dirty="0" smtClean="0"/>
              <a:t>Browsers always perform first a </a:t>
            </a:r>
            <a:r>
              <a:rPr lang="en-US" i="1" dirty="0" smtClean="0"/>
              <a:t>capturing</a:t>
            </a:r>
            <a:r>
              <a:rPr lang="en-US" dirty="0" smtClean="0"/>
              <a:t> </a:t>
            </a:r>
            <a:r>
              <a:rPr lang="en-US" i="1" dirty="0" smtClean="0"/>
              <a:t>phase</a:t>
            </a:r>
            <a:r>
              <a:rPr lang="en-US" dirty="0" smtClean="0"/>
              <a:t> and then a </a:t>
            </a:r>
            <a:r>
              <a:rPr lang="en-US" i="1" dirty="0" smtClean="0"/>
              <a:t>bubbling phase </a:t>
            </a:r>
            <a:r>
              <a:rPr lang="en-US" dirty="0" smtClean="0"/>
              <a:t>for each event. Event handlers can be registered to respond to one of these two phases.</a:t>
            </a:r>
            <a:endParaRPr lang="it-IT" dirty="0" smtClean="0"/>
          </a:p>
        </p:txBody>
      </p:sp>
    </p:spTree>
  </p:cSld>
  <p:clrMapOvr>
    <a:masterClrMapping/>
  </p:clrMapOvr>
  <p:transition>
    <p:strip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numero diapositiva 4"/>
          <p:cNvSpPr>
            <a:spLocks noGrp="1"/>
          </p:cNvSpPr>
          <p:nvPr>
            <p:ph type="sldNum" sz="quarter" idx="11"/>
          </p:nvPr>
        </p:nvSpPr>
        <p:spPr/>
        <p:txBody>
          <a:bodyPr/>
          <a:lstStyle/>
          <a:p>
            <a:pPr>
              <a:defRPr/>
            </a:pPr>
            <a:fld id="{AB10EEF3-F4F3-4AC0-A5DF-A6EE6EA56D25}" type="slidenum">
              <a:rPr lang="it-IT"/>
              <a:pPr>
                <a:defRPr/>
              </a:pPr>
              <a:t>42</a:t>
            </a:fld>
            <a:endParaRPr lang="it-IT"/>
          </a:p>
        </p:txBody>
      </p:sp>
      <p:sp>
        <p:nvSpPr>
          <p:cNvPr id="15" name="Segnaposto piè di pagina 5"/>
          <p:cNvSpPr>
            <a:spLocks noGrp="1"/>
          </p:cNvSpPr>
          <p:nvPr>
            <p:ph type="ftr" sz="quarter" idx="12"/>
          </p:nvPr>
        </p:nvSpPr>
        <p:spPr/>
        <p:txBody>
          <a:bodyPr/>
          <a:lstStyle/>
          <a:p>
            <a:pPr>
              <a:defRPr/>
            </a:pPr>
            <a:r>
              <a:rPr lang="it-IT"/>
              <a:t>DOM HTML</a:t>
            </a:r>
          </a:p>
        </p:txBody>
      </p:sp>
      <p:sp>
        <p:nvSpPr>
          <p:cNvPr id="7172" name="Rectangle 2"/>
          <p:cNvSpPr>
            <a:spLocks noGrp="1" noChangeArrowheads="1"/>
          </p:cNvSpPr>
          <p:nvPr>
            <p:ph type="title"/>
          </p:nvPr>
        </p:nvSpPr>
        <p:spPr/>
        <p:txBody>
          <a:bodyPr/>
          <a:lstStyle/>
          <a:p>
            <a:pPr eaLnBrk="1" hangingPunct="1"/>
            <a:r>
              <a:rPr lang="it-IT" smtClean="0"/>
              <a:t>Event Capturing</a:t>
            </a:r>
          </a:p>
        </p:txBody>
      </p:sp>
      <p:sp>
        <p:nvSpPr>
          <p:cNvPr id="7173" name="Rectangle 3"/>
          <p:cNvSpPr>
            <a:spLocks noChangeArrowheads="1"/>
          </p:cNvSpPr>
          <p:nvPr/>
        </p:nvSpPr>
        <p:spPr bwMode="auto">
          <a:xfrm>
            <a:off x="5109501" y="1557338"/>
            <a:ext cx="4602163" cy="1871662"/>
          </a:xfrm>
          <a:prstGeom prst="rect">
            <a:avLst/>
          </a:prstGeom>
          <a:solidFill>
            <a:srgbClr val="EBFFFF"/>
          </a:solidFill>
          <a:ln w="12700">
            <a:solidFill>
              <a:schemeClr val="tx1"/>
            </a:solidFill>
            <a:miter lim="800000"/>
            <a:headEnd/>
            <a:tailEnd/>
          </a:ln>
        </p:spPr>
        <p:txBody>
          <a:bodyPr lIns="35941" tIns="35941" rIns="35941" bIns="35941" anchor="ctr"/>
          <a:lstStyle/>
          <a:p>
            <a:pPr eaLnBrk="0" hangingPunct="0">
              <a:tabLst>
                <a:tab pos="190500" algn="l"/>
                <a:tab pos="381000" algn="l"/>
                <a:tab pos="571500" algn="l"/>
                <a:tab pos="762000" algn="l"/>
                <a:tab pos="952500" algn="l"/>
                <a:tab pos="1143000" algn="l"/>
              </a:tabLst>
            </a:pPr>
            <a:r>
              <a:rPr lang="en-US" sz="1400" b="1" dirty="0">
                <a:solidFill>
                  <a:srgbClr val="000000"/>
                </a:solidFill>
              </a:rPr>
              <a:t>&lt;html&gt;</a:t>
            </a:r>
          </a:p>
          <a:p>
            <a:pPr eaLnBrk="0" hangingPunct="0">
              <a:tabLst>
                <a:tab pos="190500" algn="l"/>
                <a:tab pos="381000" algn="l"/>
                <a:tab pos="571500" algn="l"/>
                <a:tab pos="762000" algn="l"/>
                <a:tab pos="952500" algn="l"/>
                <a:tab pos="1143000" algn="l"/>
              </a:tabLst>
            </a:pPr>
            <a:r>
              <a:rPr lang="en-US" sz="1400" b="1" dirty="0">
                <a:solidFill>
                  <a:srgbClr val="000000"/>
                </a:solidFill>
              </a:rPr>
              <a:t>	&lt;body&gt;</a:t>
            </a:r>
          </a:p>
          <a:p>
            <a:pPr eaLnBrk="0" hangingPunct="0">
              <a:tabLst>
                <a:tab pos="190500" algn="l"/>
                <a:tab pos="381000" algn="l"/>
                <a:tab pos="571500" algn="l"/>
                <a:tab pos="762000" algn="l"/>
                <a:tab pos="952500" algn="l"/>
                <a:tab pos="1143000" algn="l"/>
              </a:tabLst>
            </a:pPr>
            <a:r>
              <a:rPr lang="en-US" sz="1400" b="1" dirty="0">
                <a:solidFill>
                  <a:srgbClr val="000000"/>
                </a:solidFill>
              </a:rPr>
              <a:t>		&lt;div&gt;</a:t>
            </a:r>
          </a:p>
          <a:p>
            <a:pPr eaLnBrk="0" hangingPunct="0">
              <a:tabLst>
                <a:tab pos="190500" algn="l"/>
                <a:tab pos="381000" algn="l"/>
                <a:tab pos="571500" algn="l"/>
                <a:tab pos="762000" algn="l"/>
                <a:tab pos="952500" algn="l"/>
                <a:tab pos="1143000" algn="l"/>
              </a:tabLst>
            </a:pPr>
            <a:r>
              <a:rPr lang="en-US" sz="1400" b="1" dirty="0">
                <a:solidFill>
                  <a:srgbClr val="000000"/>
                </a:solidFill>
              </a:rPr>
              <a:t>			&lt;</a:t>
            </a:r>
            <a:r>
              <a:rPr lang="en-US" sz="1400" b="1" dirty="0" smtClean="0">
                <a:solidFill>
                  <a:srgbClr val="000000"/>
                </a:solidFill>
              </a:rPr>
              <a:t>p&gt;Text&lt;/</a:t>
            </a:r>
            <a:r>
              <a:rPr lang="en-US" sz="1400" b="1" dirty="0">
                <a:solidFill>
                  <a:srgbClr val="000000"/>
                </a:solidFill>
              </a:rPr>
              <a:t>p&gt;</a:t>
            </a:r>
          </a:p>
          <a:p>
            <a:pPr eaLnBrk="0" hangingPunct="0">
              <a:tabLst>
                <a:tab pos="190500" algn="l"/>
                <a:tab pos="381000" algn="l"/>
                <a:tab pos="571500" algn="l"/>
                <a:tab pos="762000" algn="l"/>
                <a:tab pos="952500" algn="l"/>
                <a:tab pos="1143000" algn="l"/>
              </a:tabLst>
            </a:pPr>
            <a:r>
              <a:rPr lang="en-US" sz="1400" b="1" dirty="0">
                <a:solidFill>
                  <a:srgbClr val="000000"/>
                </a:solidFill>
              </a:rPr>
              <a:t>		&lt;/div&gt;</a:t>
            </a:r>
          </a:p>
          <a:p>
            <a:pPr eaLnBrk="0" hangingPunct="0">
              <a:tabLst>
                <a:tab pos="190500" algn="l"/>
                <a:tab pos="381000" algn="l"/>
                <a:tab pos="571500" algn="l"/>
                <a:tab pos="762000" algn="l"/>
                <a:tab pos="952500" algn="l"/>
                <a:tab pos="1143000" algn="l"/>
              </a:tabLst>
            </a:pPr>
            <a:r>
              <a:rPr lang="en-US" sz="1400" b="1" dirty="0">
                <a:solidFill>
                  <a:srgbClr val="000000"/>
                </a:solidFill>
              </a:rPr>
              <a:t>	&lt;/body&gt;</a:t>
            </a:r>
          </a:p>
          <a:p>
            <a:pPr eaLnBrk="0" hangingPunct="0">
              <a:tabLst>
                <a:tab pos="190500" algn="l"/>
                <a:tab pos="381000" algn="l"/>
                <a:tab pos="571500" algn="l"/>
                <a:tab pos="762000" algn="l"/>
                <a:tab pos="952500" algn="l"/>
                <a:tab pos="1143000" algn="l"/>
              </a:tabLst>
            </a:pPr>
            <a:r>
              <a:rPr lang="en-US" sz="1400" b="1" dirty="0">
                <a:solidFill>
                  <a:srgbClr val="000000"/>
                </a:solidFill>
              </a:rPr>
              <a:t>&lt;/html&gt;</a:t>
            </a:r>
          </a:p>
        </p:txBody>
      </p:sp>
      <p:sp>
        <p:nvSpPr>
          <p:cNvPr id="590852" name="Rectangle 4"/>
          <p:cNvSpPr>
            <a:spLocks noChangeArrowheads="1"/>
          </p:cNvSpPr>
          <p:nvPr/>
        </p:nvSpPr>
        <p:spPr bwMode="auto">
          <a:xfrm flipH="1">
            <a:off x="1441185" y="4581525"/>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body</a:t>
            </a:r>
          </a:p>
        </p:txBody>
      </p:sp>
      <p:sp>
        <p:nvSpPr>
          <p:cNvPr id="590853" name="Rectangle 5"/>
          <p:cNvSpPr>
            <a:spLocks noChangeArrowheads="1"/>
          </p:cNvSpPr>
          <p:nvPr/>
        </p:nvSpPr>
        <p:spPr bwMode="auto">
          <a:xfrm flipH="1">
            <a:off x="1441185" y="5229225"/>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div</a:t>
            </a:r>
          </a:p>
        </p:txBody>
      </p:sp>
      <p:sp>
        <p:nvSpPr>
          <p:cNvPr id="590854" name="Rectangle 6"/>
          <p:cNvSpPr>
            <a:spLocks noChangeArrowheads="1"/>
          </p:cNvSpPr>
          <p:nvPr/>
        </p:nvSpPr>
        <p:spPr bwMode="auto">
          <a:xfrm flipH="1">
            <a:off x="1441185" y="5878513"/>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p</a:t>
            </a:r>
          </a:p>
        </p:txBody>
      </p:sp>
      <p:sp>
        <p:nvSpPr>
          <p:cNvPr id="590855" name="Rectangle 7"/>
          <p:cNvSpPr>
            <a:spLocks noChangeArrowheads="1"/>
          </p:cNvSpPr>
          <p:nvPr/>
        </p:nvSpPr>
        <p:spPr bwMode="auto">
          <a:xfrm flipH="1">
            <a:off x="1441185" y="3284538"/>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document</a:t>
            </a:r>
          </a:p>
        </p:txBody>
      </p:sp>
      <p:sp>
        <p:nvSpPr>
          <p:cNvPr id="590856" name="Rectangle 8"/>
          <p:cNvSpPr>
            <a:spLocks noChangeArrowheads="1"/>
          </p:cNvSpPr>
          <p:nvPr/>
        </p:nvSpPr>
        <p:spPr bwMode="auto">
          <a:xfrm flipH="1">
            <a:off x="1441185" y="3933825"/>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html</a:t>
            </a:r>
          </a:p>
        </p:txBody>
      </p:sp>
      <p:sp>
        <p:nvSpPr>
          <p:cNvPr id="590857" name="AutoShape 9"/>
          <p:cNvSpPr>
            <a:spLocks noChangeArrowheads="1"/>
          </p:cNvSpPr>
          <p:nvPr/>
        </p:nvSpPr>
        <p:spPr bwMode="auto">
          <a:xfrm rot="-5400000" flipH="1" flipV="1">
            <a:off x="2083000" y="3622477"/>
            <a:ext cx="4176712" cy="624285"/>
          </a:xfrm>
          <a:custGeom>
            <a:avLst/>
            <a:gdLst>
              <a:gd name="G0" fmla="+- 19327 0 0"/>
              <a:gd name="G1" fmla="+- 5712 0 0"/>
              <a:gd name="G2" fmla="+- 21600 0 5712"/>
              <a:gd name="G3" fmla="+- 10800 0 5712"/>
              <a:gd name="G4" fmla="+- 21600 0 19327"/>
              <a:gd name="G5" fmla="*/ G4 G3 10800"/>
              <a:gd name="G6" fmla="+- 21600 0 G5"/>
              <a:gd name="T0" fmla="*/ 19327 w 21600"/>
              <a:gd name="T1" fmla="*/ 0 h 21600"/>
              <a:gd name="T2" fmla="*/ 0 w 21600"/>
              <a:gd name="T3" fmla="*/ 10800 h 21600"/>
              <a:gd name="T4" fmla="*/ 1932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327" y="0"/>
                </a:moveTo>
                <a:lnTo>
                  <a:pt x="19327" y="5712"/>
                </a:lnTo>
                <a:lnTo>
                  <a:pt x="3375" y="5712"/>
                </a:lnTo>
                <a:lnTo>
                  <a:pt x="3375" y="15888"/>
                </a:lnTo>
                <a:lnTo>
                  <a:pt x="19327" y="15888"/>
                </a:lnTo>
                <a:lnTo>
                  <a:pt x="19327" y="21600"/>
                </a:lnTo>
                <a:lnTo>
                  <a:pt x="21600" y="10800"/>
                </a:lnTo>
                <a:close/>
              </a:path>
              <a:path w="21600" h="21600">
                <a:moveTo>
                  <a:pt x="1350" y="5712"/>
                </a:moveTo>
                <a:lnTo>
                  <a:pt x="1350" y="15888"/>
                </a:lnTo>
                <a:lnTo>
                  <a:pt x="2700" y="15888"/>
                </a:lnTo>
                <a:lnTo>
                  <a:pt x="2700" y="5712"/>
                </a:lnTo>
                <a:close/>
              </a:path>
              <a:path w="21600" h="21600">
                <a:moveTo>
                  <a:pt x="0" y="5712"/>
                </a:moveTo>
                <a:lnTo>
                  <a:pt x="0" y="15888"/>
                </a:lnTo>
                <a:lnTo>
                  <a:pt x="675" y="15888"/>
                </a:lnTo>
                <a:lnTo>
                  <a:pt x="675" y="5712"/>
                </a:lnTo>
                <a:close/>
              </a:path>
            </a:pathLst>
          </a:custGeom>
          <a:solidFill>
            <a:schemeClr val="accent1"/>
          </a:solidFill>
          <a:ln w="9525">
            <a:miter lim="800000"/>
            <a:headEnd/>
            <a:tailEnd/>
          </a:ln>
          <a:effectLst/>
          <a:scene3d>
            <a:camera prst="legacyObliqueBottom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pPr algn="r">
              <a:defRPr/>
            </a:pPr>
            <a:r>
              <a:rPr lang="it-IT" sz="1800" b="1">
                <a:effectLst>
                  <a:outerShdw blurRad="38100" dist="38100" dir="2700000" algn="tl">
                    <a:srgbClr val="C0C0C0"/>
                  </a:outerShdw>
                </a:effectLst>
              </a:rPr>
              <a:t>click</a:t>
            </a:r>
          </a:p>
        </p:txBody>
      </p:sp>
      <p:sp>
        <p:nvSpPr>
          <p:cNvPr id="7180" name="AutoShape 10"/>
          <p:cNvSpPr>
            <a:spLocks/>
          </p:cNvSpPr>
          <p:nvPr/>
        </p:nvSpPr>
        <p:spPr bwMode="auto">
          <a:xfrm>
            <a:off x="1207294" y="3502026"/>
            <a:ext cx="156502" cy="2232025"/>
          </a:xfrm>
          <a:prstGeom prst="leftBrace">
            <a:avLst>
              <a:gd name="adj1" fmla="val 43347"/>
              <a:gd name="adj2" fmla="val 50000"/>
            </a:avLst>
          </a:prstGeom>
          <a:noFill/>
          <a:ln w="9525">
            <a:solidFill>
              <a:schemeClr val="tx1"/>
            </a:solidFill>
            <a:miter lim="800000"/>
            <a:headEnd/>
            <a:tailEnd/>
          </a:ln>
        </p:spPr>
        <p:txBody>
          <a:bodyPr wrap="none" anchor="ctr"/>
          <a:lstStyle/>
          <a:p>
            <a:pPr algn="ctr"/>
            <a:endParaRPr lang="it-IT"/>
          </a:p>
        </p:txBody>
      </p:sp>
      <p:sp>
        <p:nvSpPr>
          <p:cNvPr id="7181" name="Text Box 11"/>
          <p:cNvSpPr txBox="1">
            <a:spLocks noChangeArrowheads="1"/>
          </p:cNvSpPr>
          <p:nvPr/>
        </p:nvSpPr>
        <p:spPr bwMode="auto">
          <a:xfrm>
            <a:off x="194337" y="4449764"/>
            <a:ext cx="1325959" cy="274637"/>
          </a:xfrm>
          <a:prstGeom prst="rect">
            <a:avLst/>
          </a:prstGeom>
          <a:noFill/>
          <a:ln w="9525">
            <a:noFill/>
            <a:miter lim="800000"/>
            <a:headEnd/>
            <a:tailEnd/>
          </a:ln>
        </p:spPr>
        <p:txBody>
          <a:bodyPr>
            <a:spAutoFit/>
          </a:bodyPr>
          <a:lstStyle/>
          <a:p>
            <a:pPr>
              <a:spcBef>
                <a:spcPct val="50000"/>
              </a:spcBef>
            </a:pPr>
            <a:r>
              <a:rPr lang="it-IT" sz="1200" b="1"/>
              <a:t>capturing</a:t>
            </a:r>
          </a:p>
        </p:txBody>
      </p:sp>
      <p:sp>
        <p:nvSpPr>
          <p:cNvPr id="7182" name="Text Box 12"/>
          <p:cNvSpPr txBox="1">
            <a:spLocks noChangeArrowheads="1"/>
          </p:cNvSpPr>
          <p:nvPr/>
        </p:nvSpPr>
        <p:spPr bwMode="auto">
          <a:xfrm>
            <a:off x="194337" y="5962650"/>
            <a:ext cx="1325959" cy="274638"/>
          </a:xfrm>
          <a:prstGeom prst="rect">
            <a:avLst/>
          </a:prstGeom>
          <a:noFill/>
          <a:ln w="9525">
            <a:noFill/>
            <a:miter lim="800000"/>
            <a:headEnd/>
            <a:tailEnd/>
          </a:ln>
        </p:spPr>
        <p:txBody>
          <a:bodyPr>
            <a:spAutoFit/>
          </a:bodyPr>
          <a:lstStyle/>
          <a:p>
            <a:pPr>
              <a:spcBef>
                <a:spcPct val="50000"/>
              </a:spcBef>
            </a:pPr>
            <a:r>
              <a:rPr lang="it-IT" sz="1200" b="1"/>
              <a:t>target</a:t>
            </a:r>
          </a:p>
        </p:txBody>
      </p:sp>
      <p:sp>
        <p:nvSpPr>
          <p:cNvPr id="7183" name="Rectangle 13"/>
          <p:cNvSpPr>
            <a:spLocks noGrp="1" noChangeArrowheads="1"/>
          </p:cNvSpPr>
          <p:nvPr>
            <p:ph type="body" idx="1"/>
          </p:nvPr>
        </p:nvSpPr>
        <p:spPr>
          <a:xfrm>
            <a:off x="5109501" y="3573464"/>
            <a:ext cx="4602163" cy="2936875"/>
          </a:xfrm>
        </p:spPr>
        <p:txBody>
          <a:bodyPr/>
          <a:lstStyle/>
          <a:p>
            <a:pPr eaLnBrk="1" hangingPunct="1">
              <a:lnSpc>
                <a:spcPct val="80000"/>
              </a:lnSpc>
            </a:pPr>
            <a:r>
              <a:rPr lang="en-US" sz="2400" dirty="0" smtClean="0"/>
              <a:t>A click on the text of the paragraph activates a capturing process that </a:t>
            </a:r>
            <a:r>
              <a:rPr lang="en-US" sz="2400" i="1" dirty="0" smtClean="0"/>
              <a:t>first</a:t>
            </a:r>
            <a:r>
              <a:rPr lang="en-US" sz="2400" dirty="0" smtClean="0"/>
              <a:t>  "shows" the event to all the handlers for that type of event registered </a:t>
            </a:r>
            <a:r>
              <a:rPr lang="en-US" sz="2400" i="1" dirty="0" smtClean="0"/>
              <a:t>in capture mode </a:t>
            </a:r>
            <a:r>
              <a:rPr lang="en-US" sz="2400" dirty="0" smtClean="0"/>
              <a:t>that are among the ancestors of the activated &lt;p&gt; element.</a:t>
            </a:r>
            <a:endParaRPr lang="it-IT" sz="2400" dirty="0" smtClean="0"/>
          </a:p>
        </p:txBody>
      </p:sp>
    </p:spTree>
  </p:cSld>
  <p:clrMapOvr>
    <a:masterClrMapping/>
  </p:clrMapOvr>
  <p:transition>
    <p:strip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egnaposto numero diapositiva 4"/>
          <p:cNvSpPr>
            <a:spLocks noGrp="1"/>
          </p:cNvSpPr>
          <p:nvPr>
            <p:ph type="sldNum" sz="quarter" idx="11"/>
          </p:nvPr>
        </p:nvSpPr>
        <p:spPr/>
        <p:txBody>
          <a:bodyPr/>
          <a:lstStyle/>
          <a:p>
            <a:pPr>
              <a:defRPr/>
            </a:pPr>
            <a:fld id="{93322605-35E3-4FBB-8B65-C60D07B5368F}" type="slidenum">
              <a:rPr lang="it-IT"/>
              <a:pPr>
                <a:defRPr/>
              </a:pPr>
              <a:t>43</a:t>
            </a:fld>
            <a:endParaRPr lang="it-IT"/>
          </a:p>
        </p:txBody>
      </p:sp>
      <p:sp>
        <p:nvSpPr>
          <p:cNvPr id="14" name="Segnaposto piè di pagina 5"/>
          <p:cNvSpPr>
            <a:spLocks noGrp="1"/>
          </p:cNvSpPr>
          <p:nvPr>
            <p:ph type="ftr" sz="quarter" idx="12"/>
          </p:nvPr>
        </p:nvSpPr>
        <p:spPr/>
        <p:txBody>
          <a:bodyPr/>
          <a:lstStyle/>
          <a:p>
            <a:pPr>
              <a:defRPr/>
            </a:pPr>
            <a:r>
              <a:rPr lang="it-IT"/>
              <a:t>DOM HTML</a:t>
            </a:r>
          </a:p>
        </p:txBody>
      </p:sp>
      <p:sp>
        <p:nvSpPr>
          <p:cNvPr id="8196" name="Rectangle 2"/>
          <p:cNvSpPr>
            <a:spLocks noGrp="1" noChangeArrowheads="1"/>
          </p:cNvSpPr>
          <p:nvPr>
            <p:ph type="title"/>
          </p:nvPr>
        </p:nvSpPr>
        <p:spPr/>
        <p:txBody>
          <a:bodyPr/>
          <a:lstStyle/>
          <a:p>
            <a:pPr eaLnBrk="1" hangingPunct="1"/>
            <a:r>
              <a:rPr lang="it-IT" dirty="0" err="1" smtClean="0"/>
              <a:t>Event</a:t>
            </a:r>
            <a:r>
              <a:rPr lang="it-IT" dirty="0" smtClean="0"/>
              <a:t> </a:t>
            </a:r>
            <a:r>
              <a:rPr lang="it-IT" dirty="0" err="1" smtClean="0"/>
              <a:t>Propagation</a:t>
            </a:r>
            <a:endParaRPr lang="it-IT" dirty="0" smtClean="0"/>
          </a:p>
        </p:txBody>
      </p:sp>
      <p:sp>
        <p:nvSpPr>
          <p:cNvPr id="8197" name="Rectangle 3"/>
          <p:cNvSpPr>
            <a:spLocks noChangeArrowheads="1"/>
          </p:cNvSpPr>
          <p:nvPr/>
        </p:nvSpPr>
        <p:spPr bwMode="auto">
          <a:xfrm>
            <a:off x="5109501" y="1557338"/>
            <a:ext cx="4602163" cy="1871662"/>
          </a:xfrm>
          <a:prstGeom prst="rect">
            <a:avLst/>
          </a:prstGeom>
          <a:solidFill>
            <a:srgbClr val="EBFFFF"/>
          </a:solidFill>
          <a:ln w="12700">
            <a:solidFill>
              <a:schemeClr val="tx1"/>
            </a:solidFill>
            <a:miter lim="800000"/>
            <a:headEnd/>
            <a:tailEnd/>
          </a:ln>
        </p:spPr>
        <p:txBody>
          <a:bodyPr lIns="35941" tIns="35941" rIns="35941" bIns="35941" anchor="ctr"/>
          <a:lstStyle/>
          <a:p>
            <a:pPr eaLnBrk="0" hangingPunct="0">
              <a:tabLst>
                <a:tab pos="190500" algn="l"/>
                <a:tab pos="381000" algn="l"/>
                <a:tab pos="571500" algn="l"/>
                <a:tab pos="762000" algn="l"/>
                <a:tab pos="952500" algn="l"/>
                <a:tab pos="1143000" algn="l"/>
              </a:tabLst>
            </a:pPr>
            <a:r>
              <a:rPr lang="en-US" sz="1400" b="1" dirty="0">
                <a:solidFill>
                  <a:srgbClr val="000000"/>
                </a:solidFill>
              </a:rPr>
              <a:t>&lt;html&gt;</a:t>
            </a:r>
          </a:p>
          <a:p>
            <a:pPr eaLnBrk="0" hangingPunct="0">
              <a:tabLst>
                <a:tab pos="190500" algn="l"/>
                <a:tab pos="381000" algn="l"/>
                <a:tab pos="571500" algn="l"/>
                <a:tab pos="762000" algn="l"/>
                <a:tab pos="952500" algn="l"/>
                <a:tab pos="1143000" algn="l"/>
              </a:tabLst>
            </a:pPr>
            <a:r>
              <a:rPr lang="en-US" sz="1400" b="1" dirty="0">
                <a:solidFill>
                  <a:srgbClr val="000000"/>
                </a:solidFill>
              </a:rPr>
              <a:t>	&lt;body&gt;</a:t>
            </a:r>
          </a:p>
          <a:p>
            <a:pPr eaLnBrk="0" hangingPunct="0">
              <a:tabLst>
                <a:tab pos="190500" algn="l"/>
                <a:tab pos="381000" algn="l"/>
                <a:tab pos="571500" algn="l"/>
                <a:tab pos="762000" algn="l"/>
                <a:tab pos="952500" algn="l"/>
                <a:tab pos="1143000" algn="l"/>
              </a:tabLst>
            </a:pPr>
            <a:r>
              <a:rPr lang="en-US" sz="1400" b="1" dirty="0">
                <a:solidFill>
                  <a:srgbClr val="000000"/>
                </a:solidFill>
              </a:rPr>
              <a:t>		&lt;div&gt;</a:t>
            </a:r>
          </a:p>
          <a:p>
            <a:pPr eaLnBrk="0" hangingPunct="0">
              <a:tabLst>
                <a:tab pos="190500" algn="l"/>
                <a:tab pos="381000" algn="l"/>
                <a:tab pos="571500" algn="l"/>
                <a:tab pos="762000" algn="l"/>
                <a:tab pos="952500" algn="l"/>
                <a:tab pos="1143000" algn="l"/>
              </a:tabLst>
            </a:pPr>
            <a:r>
              <a:rPr lang="en-US" sz="1400" b="1" dirty="0">
                <a:solidFill>
                  <a:srgbClr val="000000"/>
                </a:solidFill>
              </a:rPr>
              <a:t>			&lt;</a:t>
            </a:r>
            <a:r>
              <a:rPr lang="en-US" sz="1400" b="1" dirty="0" smtClean="0">
                <a:solidFill>
                  <a:srgbClr val="000000"/>
                </a:solidFill>
              </a:rPr>
              <a:t>p&gt;Text&lt;/</a:t>
            </a:r>
            <a:r>
              <a:rPr lang="en-US" sz="1400" b="1" dirty="0">
                <a:solidFill>
                  <a:srgbClr val="000000"/>
                </a:solidFill>
              </a:rPr>
              <a:t>p&gt;</a:t>
            </a:r>
          </a:p>
          <a:p>
            <a:pPr eaLnBrk="0" hangingPunct="0">
              <a:tabLst>
                <a:tab pos="190500" algn="l"/>
                <a:tab pos="381000" algn="l"/>
                <a:tab pos="571500" algn="l"/>
                <a:tab pos="762000" algn="l"/>
                <a:tab pos="952500" algn="l"/>
                <a:tab pos="1143000" algn="l"/>
              </a:tabLst>
            </a:pPr>
            <a:r>
              <a:rPr lang="en-US" sz="1400" b="1" dirty="0">
                <a:solidFill>
                  <a:srgbClr val="000000"/>
                </a:solidFill>
              </a:rPr>
              <a:t>		&lt;/div&gt;</a:t>
            </a:r>
          </a:p>
          <a:p>
            <a:pPr eaLnBrk="0" hangingPunct="0">
              <a:tabLst>
                <a:tab pos="190500" algn="l"/>
                <a:tab pos="381000" algn="l"/>
                <a:tab pos="571500" algn="l"/>
                <a:tab pos="762000" algn="l"/>
                <a:tab pos="952500" algn="l"/>
                <a:tab pos="1143000" algn="l"/>
              </a:tabLst>
            </a:pPr>
            <a:r>
              <a:rPr lang="en-US" sz="1400" b="1" dirty="0">
                <a:solidFill>
                  <a:srgbClr val="000000"/>
                </a:solidFill>
              </a:rPr>
              <a:t>	&lt;/body&gt;</a:t>
            </a:r>
          </a:p>
          <a:p>
            <a:pPr eaLnBrk="0" hangingPunct="0">
              <a:tabLst>
                <a:tab pos="190500" algn="l"/>
                <a:tab pos="381000" algn="l"/>
                <a:tab pos="571500" algn="l"/>
                <a:tab pos="762000" algn="l"/>
                <a:tab pos="952500" algn="l"/>
                <a:tab pos="1143000" algn="l"/>
              </a:tabLst>
            </a:pPr>
            <a:r>
              <a:rPr lang="en-US" sz="1400" b="1" dirty="0">
                <a:solidFill>
                  <a:srgbClr val="000000"/>
                </a:solidFill>
              </a:rPr>
              <a:t>&lt;/html&gt;</a:t>
            </a:r>
          </a:p>
        </p:txBody>
      </p:sp>
      <p:sp>
        <p:nvSpPr>
          <p:cNvPr id="591876" name="Rectangle 4"/>
          <p:cNvSpPr>
            <a:spLocks noChangeArrowheads="1"/>
          </p:cNvSpPr>
          <p:nvPr/>
        </p:nvSpPr>
        <p:spPr bwMode="auto">
          <a:xfrm flipH="1">
            <a:off x="1441185" y="4581525"/>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body</a:t>
            </a:r>
          </a:p>
        </p:txBody>
      </p:sp>
      <p:sp>
        <p:nvSpPr>
          <p:cNvPr id="591877" name="Rectangle 5"/>
          <p:cNvSpPr>
            <a:spLocks noChangeArrowheads="1"/>
          </p:cNvSpPr>
          <p:nvPr/>
        </p:nvSpPr>
        <p:spPr bwMode="auto">
          <a:xfrm flipH="1">
            <a:off x="1441185" y="5229225"/>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div</a:t>
            </a:r>
          </a:p>
        </p:txBody>
      </p:sp>
      <p:sp>
        <p:nvSpPr>
          <p:cNvPr id="591878" name="Rectangle 6"/>
          <p:cNvSpPr>
            <a:spLocks noChangeArrowheads="1"/>
          </p:cNvSpPr>
          <p:nvPr/>
        </p:nvSpPr>
        <p:spPr bwMode="auto">
          <a:xfrm flipH="1">
            <a:off x="1441185" y="5878513"/>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p</a:t>
            </a:r>
          </a:p>
        </p:txBody>
      </p:sp>
      <p:sp>
        <p:nvSpPr>
          <p:cNvPr id="591879" name="Rectangle 7"/>
          <p:cNvSpPr>
            <a:spLocks noChangeArrowheads="1"/>
          </p:cNvSpPr>
          <p:nvPr/>
        </p:nvSpPr>
        <p:spPr bwMode="auto">
          <a:xfrm flipH="1">
            <a:off x="1441185" y="3284538"/>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document</a:t>
            </a:r>
          </a:p>
        </p:txBody>
      </p:sp>
      <p:sp>
        <p:nvSpPr>
          <p:cNvPr id="591880" name="Rectangle 8"/>
          <p:cNvSpPr>
            <a:spLocks noChangeArrowheads="1"/>
          </p:cNvSpPr>
          <p:nvPr/>
        </p:nvSpPr>
        <p:spPr bwMode="auto">
          <a:xfrm flipH="1">
            <a:off x="1441185" y="3933825"/>
            <a:ext cx="3198813" cy="215900"/>
          </a:xfrm>
          <a:prstGeom prst="rect">
            <a:avLst/>
          </a:prstGeom>
          <a:solidFill>
            <a:schemeClr val="accent1"/>
          </a:solidFill>
          <a:ln w="9525">
            <a:miter lim="800000"/>
            <a:headEnd/>
            <a:tailEnd/>
          </a:ln>
          <a:effectLst/>
          <a:scene3d>
            <a:camera prst="legacyObliqueBottomRight"/>
            <a:lightRig rig="legacyFlat3" dir="b"/>
          </a:scene3d>
          <a:sp3d extrusionH="887400" prstMaterial="legacyMatte">
            <a:bevelT w="13500" h="13500" prst="angle"/>
            <a:bevelB w="13500" h="13500" prst="angle"/>
            <a:extrusionClr>
              <a:schemeClr val="accent1"/>
            </a:extrusionClr>
          </a:sp3d>
        </p:spPr>
        <p:txBody>
          <a:bodyPr wrap="none" lIns="54000" tIns="10800" rIns="54000" bIns="10800" anchor="ctr">
            <a:flatTx/>
          </a:bodyPr>
          <a:lstStyle/>
          <a:p>
            <a:pPr algn="ctr">
              <a:defRPr/>
            </a:pPr>
            <a:r>
              <a:rPr lang="it-IT" sz="1600" b="1">
                <a:effectLst>
                  <a:outerShdw blurRad="38100" dist="38100" dir="2700000" algn="tl">
                    <a:srgbClr val="C0C0C0"/>
                  </a:outerShdw>
                </a:effectLst>
              </a:rPr>
              <a:t>html</a:t>
            </a:r>
          </a:p>
        </p:txBody>
      </p:sp>
      <p:sp>
        <p:nvSpPr>
          <p:cNvPr id="591881" name="AutoShape 9"/>
          <p:cNvSpPr>
            <a:spLocks noChangeArrowheads="1"/>
          </p:cNvSpPr>
          <p:nvPr/>
        </p:nvSpPr>
        <p:spPr bwMode="auto">
          <a:xfrm rot="-5400000" flipH="1" flipV="1">
            <a:off x="-176807" y="3622477"/>
            <a:ext cx="4176712" cy="624285"/>
          </a:xfrm>
          <a:custGeom>
            <a:avLst/>
            <a:gdLst>
              <a:gd name="G0" fmla="+- 19327 0 0"/>
              <a:gd name="G1" fmla="+- 5712 0 0"/>
              <a:gd name="G2" fmla="+- 21600 0 5712"/>
              <a:gd name="G3" fmla="+- 10800 0 5712"/>
              <a:gd name="G4" fmla="+- 21600 0 19327"/>
              <a:gd name="G5" fmla="*/ G4 G3 10800"/>
              <a:gd name="G6" fmla="+- 21600 0 G5"/>
              <a:gd name="T0" fmla="*/ 19327 w 21600"/>
              <a:gd name="T1" fmla="*/ 0 h 21600"/>
              <a:gd name="T2" fmla="*/ 0 w 21600"/>
              <a:gd name="T3" fmla="*/ 10800 h 21600"/>
              <a:gd name="T4" fmla="*/ 1932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327" y="0"/>
                </a:moveTo>
                <a:lnTo>
                  <a:pt x="19327" y="5712"/>
                </a:lnTo>
                <a:lnTo>
                  <a:pt x="3375" y="5712"/>
                </a:lnTo>
                <a:lnTo>
                  <a:pt x="3375" y="15888"/>
                </a:lnTo>
                <a:lnTo>
                  <a:pt x="19327" y="15888"/>
                </a:lnTo>
                <a:lnTo>
                  <a:pt x="19327" y="21600"/>
                </a:lnTo>
                <a:lnTo>
                  <a:pt x="21600" y="10800"/>
                </a:lnTo>
                <a:close/>
              </a:path>
              <a:path w="21600" h="21600">
                <a:moveTo>
                  <a:pt x="1350" y="5712"/>
                </a:moveTo>
                <a:lnTo>
                  <a:pt x="1350" y="15888"/>
                </a:lnTo>
                <a:lnTo>
                  <a:pt x="2700" y="15888"/>
                </a:lnTo>
                <a:lnTo>
                  <a:pt x="2700" y="5712"/>
                </a:lnTo>
                <a:close/>
              </a:path>
              <a:path w="21600" h="21600">
                <a:moveTo>
                  <a:pt x="0" y="5712"/>
                </a:moveTo>
                <a:lnTo>
                  <a:pt x="0" y="15888"/>
                </a:lnTo>
                <a:lnTo>
                  <a:pt x="675" y="15888"/>
                </a:lnTo>
                <a:lnTo>
                  <a:pt x="675" y="5712"/>
                </a:lnTo>
                <a:close/>
              </a:path>
            </a:pathLst>
          </a:custGeom>
          <a:solidFill>
            <a:schemeClr val="accent1"/>
          </a:solidFill>
          <a:ln w="9525">
            <a:miter lim="800000"/>
            <a:headEnd/>
            <a:tailEnd/>
          </a:ln>
          <a:effectLst/>
          <a:scene3d>
            <a:camera prst="legacyObliqueBottom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pPr algn="r">
              <a:defRPr/>
            </a:pPr>
            <a:r>
              <a:rPr lang="it-IT" sz="1800" b="1">
                <a:effectLst>
                  <a:outerShdw blurRad="38100" dist="38100" dir="2700000" algn="tl">
                    <a:srgbClr val="C0C0C0"/>
                  </a:outerShdw>
                </a:effectLst>
              </a:rPr>
              <a:t>Capturing phase</a:t>
            </a:r>
          </a:p>
        </p:txBody>
      </p:sp>
      <p:sp>
        <p:nvSpPr>
          <p:cNvPr id="8204" name="Text Box 12"/>
          <p:cNvSpPr txBox="1">
            <a:spLocks noChangeArrowheads="1"/>
          </p:cNvSpPr>
          <p:nvPr/>
        </p:nvSpPr>
        <p:spPr bwMode="auto">
          <a:xfrm>
            <a:off x="194337" y="5962650"/>
            <a:ext cx="1325959" cy="274638"/>
          </a:xfrm>
          <a:prstGeom prst="rect">
            <a:avLst/>
          </a:prstGeom>
          <a:noFill/>
          <a:ln w="9525">
            <a:noFill/>
            <a:miter lim="800000"/>
            <a:headEnd/>
            <a:tailEnd/>
          </a:ln>
        </p:spPr>
        <p:txBody>
          <a:bodyPr>
            <a:spAutoFit/>
          </a:bodyPr>
          <a:lstStyle/>
          <a:p>
            <a:pPr>
              <a:spcBef>
                <a:spcPct val="50000"/>
              </a:spcBef>
            </a:pPr>
            <a:r>
              <a:rPr lang="it-IT" sz="1200" b="1"/>
              <a:t>target</a:t>
            </a:r>
          </a:p>
        </p:txBody>
      </p:sp>
      <p:sp>
        <p:nvSpPr>
          <p:cNvPr id="8205" name="Rectangle 13"/>
          <p:cNvSpPr>
            <a:spLocks noGrp="1" noChangeArrowheads="1"/>
          </p:cNvSpPr>
          <p:nvPr>
            <p:ph type="body" idx="1"/>
          </p:nvPr>
        </p:nvSpPr>
        <p:spPr>
          <a:xfrm>
            <a:off x="5109501" y="3573464"/>
            <a:ext cx="4602163" cy="2936875"/>
          </a:xfrm>
        </p:spPr>
        <p:txBody>
          <a:bodyPr/>
          <a:lstStyle/>
          <a:p>
            <a:pPr eaLnBrk="1" hangingPunct="1"/>
            <a:r>
              <a:rPr lang="en-US" dirty="0" smtClean="0"/>
              <a:t>Each event is propagated first in capturing phase and then in bubbling phase.</a:t>
            </a:r>
            <a:endParaRPr lang="it-IT" dirty="0" smtClean="0"/>
          </a:p>
        </p:txBody>
      </p:sp>
      <p:sp>
        <p:nvSpPr>
          <p:cNvPr id="591886" name="AutoShape 14"/>
          <p:cNvSpPr>
            <a:spLocks noChangeArrowheads="1"/>
          </p:cNvSpPr>
          <p:nvPr/>
        </p:nvSpPr>
        <p:spPr bwMode="auto">
          <a:xfrm rot="5400000" flipH="1">
            <a:off x="2084719" y="3622477"/>
            <a:ext cx="4176712" cy="624284"/>
          </a:xfrm>
          <a:custGeom>
            <a:avLst/>
            <a:gdLst>
              <a:gd name="G0" fmla="+- 19327 0 0"/>
              <a:gd name="G1" fmla="+- 5712 0 0"/>
              <a:gd name="G2" fmla="+- 21600 0 5712"/>
              <a:gd name="G3" fmla="+- 10800 0 5712"/>
              <a:gd name="G4" fmla="+- 21600 0 19327"/>
              <a:gd name="G5" fmla="*/ G4 G3 10800"/>
              <a:gd name="G6" fmla="+- 21600 0 G5"/>
              <a:gd name="T0" fmla="*/ 19327 w 21600"/>
              <a:gd name="T1" fmla="*/ 0 h 21600"/>
              <a:gd name="T2" fmla="*/ 0 w 21600"/>
              <a:gd name="T3" fmla="*/ 10800 h 21600"/>
              <a:gd name="T4" fmla="*/ 1932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327" y="0"/>
                </a:moveTo>
                <a:lnTo>
                  <a:pt x="19327" y="5712"/>
                </a:lnTo>
                <a:lnTo>
                  <a:pt x="3375" y="5712"/>
                </a:lnTo>
                <a:lnTo>
                  <a:pt x="3375" y="15888"/>
                </a:lnTo>
                <a:lnTo>
                  <a:pt x="19327" y="15888"/>
                </a:lnTo>
                <a:lnTo>
                  <a:pt x="19327" y="21600"/>
                </a:lnTo>
                <a:lnTo>
                  <a:pt x="21600" y="10800"/>
                </a:lnTo>
                <a:close/>
              </a:path>
              <a:path w="21600" h="21600">
                <a:moveTo>
                  <a:pt x="1350" y="5712"/>
                </a:moveTo>
                <a:lnTo>
                  <a:pt x="1350" y="15888"/>
                </a:lnTo>
                <a:lnTo>
                  <a:pt x="2700" y="15888"/>
                </a:lnTo>
                <a:lnTo>
                  <a:pt x="2700" y="5712"/>
                </a:lnTo>
                <a:close/>
              </a:path>
              <a:path w="21600" h="21600">
                <a:moveTo>
                  <a:pt x="0" y="5712"/>
                </a:moveTo>
                <a:lnTo>
                  <a:pt x="0" y="15888"/>
                </a:lnTo>
                <a:lnTo>
                  <a:pt x="675" y="15888"/>
                </a:lnTo>
                <a:lnTo>
                  <a:pt x="675" y="5712"/>
                </a:lnTo>
                <a:close/>
              </a:path>
            </a:pathLst>
          </a:custGeom>
          <a:solidFill>
            <a:schemeClr val="accent1"/>
          </a:solidFill>
          <a:ln w="9525">
            <a:miter lim="800000"/>
            <a:headEnd/>
            <a:tailEnd/>
          </a:ln>
          <a:effectLst/>
          <a:scene3d>
            <a:camera prst="legacyObliqueBottomRight"/>
            <a:lightRig rig="legacyFlat3" dir="b"/>
          </a:scene3d>
          <a:sp3d extrusionH="100000" prstMaterial="legacyMatte">
            <a:bevelT w="13500" h="13500" prst="angle"/>
            <a:bevelB w="13500" h="13500" prst="angle"/>
            <a:extrusionClr>
              <a:schemeClr val="accent1"/>
            </a:extrusionClr>
          </a:sp3d>
        </p:spPr>
        <p:txBody>
          <a:bodyPr wrap="none" anchor="ctr">
            <a:flatTx/>
          </a:bodyPr>
          <a:lstStyle/>
          <a:p>
            <a:pPr algn="r">
              <a:defRPr/>
            </a:pPr>
            <a:r>
              <a:rPr lang="it-IT" sz="1800" b="1">
                <a:effectLst>
                  <a:outerShdw blurRad="38100" dist="38100" dir="2700000" algn="tl">
                    <a:srgbClr val="C0C0C0"/>
                  </a:outerShdw>
                </a:effectLst>
              </a:rPr>
              <a:t>Bubbling phase</a:t>
            </a:r>
          </a:p>
        </p:txBody>
      </p:sp>
    </p:spTree>
  </p:cSld>
  <p:clrMapOvr>
    <a:masterClrMapping/>
  </p:clrMapOvr>
  <p:transition>
    <p:strip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ECD67402-7F7F-4C5F-8EED-7C53532D4DC5}" type="slidenum">
              <a:rPr lang="it-IT"/>
              <a:pPr>
                <a:defRPr/>
              </a:pPr>
              <a:t>44</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9220" name="Rectangle 2"/>
          <p:cNvSpPr>
            <a:spLocks noGrp="1" noChangeArrowheads="1"/>
          </p:cNvSpPr>
          <p:nvPr>
            <p:ph type="title"/>
          </p:nvPr>
        </p:nvSpPr>
        <p:spPr/>
        <p:txBody>
          <a:bodyPr/>
          <a:lstStyle/>
          <a:p>
            <a:pPr eaLnBrk="1" hangingPunct="1"/>
            <a:r>
              <a:rPr lang="it-IT" smtClean="0"/>
              <a:t>Event Handlers</a:t>
            </a:r>
          </a:p>
        </p:txBody>
      </p:sp>
      <p:sp>
        <p:nvSpPr>
          <p:cNvPr id="9221" name="Rectangle 4"/>
          <p:cNvSpPr>
            <a:spLocks noGrp="1" noChangeArrowheads="1"/>
          </p:cNvSpPr>
          <p:nvPr>
            <p:ph type="body" idx="1"/>
          </p:nvPr>
        </p:nvSpPr>
        <p:spPr>
          <a:xfrm>
            <a:off x="4953001" y="1557338"/>
            <a:ext cx="4758664" cy="4953000"/>
          </a:xfrm>
          <a:noFill/>
        </p:spPr>
        <p:txBody>
          <a:bodyPr/>
          <a:lstStyle/>
          <a:p>
            <a:pPr eaLnBrk="1" hangingPunct="1">
              <a:lnSpc>
                <a:spcPct val="80000"/>
              </a:lnSpc>
            </a:pPr>
            <a:r>
              <a:rPr lang="en-US" sz="2000" dirty="0" smtClean="0"/>
              <a:t>Each element of an HTML document, and the </a:t>
            </a:r>
            <a:r>
              <a:rPr lang="en-US" sz="2000" i="1" dirty="0" err="1" smtClean="0"/>
              <a:t>HTMLDocument</a:t>
            </a:r>
            <a:r>
              <a:rPr lang="en-US" sz="2000" dirty="0" smtClean="0"/>
              <a:t> object itself, may declare one or more handlers for certain events.</a:t>
            </a:r>
          </a:p>
          <a:p>
            <a:pPr eaLnBrk="1" hangingPunct="1">
              <a:lnSpc>
                <a:spcPct val="80000"/>
              </a:lnSpc>
            </a:pPr>
            <a:r>
              <a:rPr lang="en-US" sz="2000" dirty="0" smtClean="0"/>
              <a:t>An </a:t>
            </a:r>
            <a:r>
              <a:rPr lang="en-US" sz="2000" i="1" dirty="0" err="1" smtClean="0"/>
              <a:t>EventListener</a:t>
            </a:r>
            <a:r>
              <a:rPr lang="en-US" sz="2000" dirty="0" smtClean="0"/>
              <a:t> is usually represented by a function that takes as input a parameter of type Event.</a:t>
            </a:r>
          </a:p>
          <a:p>
            <a:pPr eaLnBrk="1" hangingPunct="1">
              <a:lnSpc>
                <a:spcPct val="80000"/>
              </a:lnSpc>
            </a:pPr>
            <a:r>
              <a:rPr lang="en-US" sz="2000" dirty="0" smtClean="0"/>
              <a:t>The </a:t>
            </a:r>
            <a:r>
              <a:rPr lang="en-US" sz="2000" i="1" dirty="0" err="1" smtClean="0"/>
              <a:t>addEventListener</a:t>
            </a:r>
            <a:r>
              <a:rPr lang="en-US" sz="2000" dirty="0" smtClean="0"/>
              <a:t> allows to add a listener to an element for a particular type of event (</a:t>
            </a:r>
            <a:r>
              <a:rPr lang="en-US" sz="2000" i="1" dirty="0" smtClean="0"/>
              <a:t>type</a:t>
            </a:r>
            <a:r>
              <a:rPr lang="en-US" sz="2000" dirty="0" smtClean="0"/>
              <a:t>), optionally activating the capture mode (</a:t>
            </a:r>
            <a:r>
              <a:rPr lang="en-US" sz="2000" i="1" dirty="0" err="1" smtClean="0"/>
              <a:t>useCapture</a:t>
            </a:r>
            <a:r>
              <a:rPr lang="en-US" sz="2000" dirty="0" smtClean="0"/>
              <a:t>)</a:t>
            </a:r>
          </a:p>
          <a:p>
            <a:pPr eaLnBrk="1" hangingPunct="1">
              <a:lnSpc>
                <a:spcPct val="80000"/>
              </a:lnSpc>
            </a:pPr>
            <a:r>
              <a:rPr lang="en-US" sz="2000" dirty="0" smtClean="0"/>
              <a:t>Is </a:t>
            </a:r>
            <a:r>
              <a:rPr lang="en-US" sz="2000" dirty="0" err="1" smtClean="0"/>
              <a:t>is</a:t>
            </a:r>
            <a:r>
              <a:rPr lang="en-US" sz="2000" dirty="0" smtClean="0"/>
              <a:t> also possible to delete an existing listener with </a:t>
            </a:r>
            <a:r>
              <a:rPr lang="en-US" sz="2000" i="1" dirty="0" err="1" smtClean="0"/>
              <a:t>removeEventListener</a:t>
            </a:r>
            <a:r>
              <a:rPr lang="en-US" sz="2000" dirty="0" smtClean="0"/>
              <a:t>.</a:t>
            </a:r>
            <a:endParaRPr lang="it-IT" sz="2000" dirty="0" smtClean="0"/>
          </a:p>
        </p:txBody>
      </p:sp>
      <p:sp>
        <p:nvSpPr>
          <p:cNvPr id="9222" name="Rectangle 5"/>
          <p:cNvSpPr>
            <a:spLocks noChangeArrowheads="1"/>
          </p:cNvSpPr>
          <p:nvPr/>
        </p:nvSpPr>
        <p:spPr bwMode="auto">
          <a:xfrm>
            <a:off x="350837" y="1557338"/>
            <a:ext cx="4602163" cy="1871662"/>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EventTarget {</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addEventListener(in DOMString type, in EventListener listener, in boolean useCapture);</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removeEventListener(in DOMString type, in EventListener listener, in boolean useCapture);</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boolean dispatchEvent(in Event evt);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Tree>
  </p:cSld>
  <p:clrMapOvr>
    <a:masterClrMapping/>
  </p:clrMapOvr>
  <p:transition>
    <p:strip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E02AAE97-498C-44FA-90ED-EEAB4273AEAC}" type="slidenum">
              <a:rPr lang="it-IT"/>
              <a:pPr>
                <a:defRPr/>
              </a:pPr>
              <a:t>45</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10244" name="Rectangle 2"/>
          <p:cNvSpPr>
            <a:spLocks noGrp="1" noChangeArrowheads="1"/>
          </p:cNvSpPr>
          <p:nvPr>
            <p:ph type="title"/>
          </p:nvPr>
        </p:nvSpPr>
        <p:spPr/>
        <p:txBody>
          <a:bodyPr/>
          <a:lstStyle/>
          <a:p>
            <a:pPr eaLnBrk="1" hangingPunct="1"/>
            <a:r>
              <a:rPr lang="it-IT" sz="3200" dirty="0" err="1" smtClean="0"/>
              <a:t>Event</a:t>
            </a:r>
            <a:r>
              <a:rPr lang="it-IT" sz="3200" dirty="0" smtClean="0"/>
              <a:t> </a:t>
            </a:r>
            <a:r>
              <a:rPr lang="it-IT" sz="3200" dirty="0" err="1" smtClean="0"/>
              <a:t>Handlers</a:t>
            </a:r>
            <a:r>
              <a:rPr lang="it-IT" sz="3200" dirty="0" smtClean="0"/>
              <a:t/>
            </a:r>
            <a:br>
              <a:rPr lang="it-IT" sz="3200" dirty="0" smtClean="0"/>
            </a:br>
            <a:r>
              <a:rPr lang="it-IT" sz="2000" dirty="0" err="1" smtClean="0"/>
              <a:t>Compatibility</a:t>
            </a:r>
            <a:endParaRPr lang="it-IT" sz="2000" dirty="0" smtClean="0"/>
          </a:p>
        </p:txBody>
      </p:sp>
      <p:sp>
        <p:nvSpPr>
          <p:cNvPr id="10245" name="Rectangle 3"/>
          <p:cNvSpPr>
            <a:spLocks noGrp="1" noChangeArrowheads="1"/>
          </p:cNvSpPr>
          <p:nvPr>
            <p:ph type="body" idx="1"/>
          </p:nvPr>
        </p:nvSpPr>
        <p:spPr/>
        <p:txBody>
          <a:bodyPr/>
          <a:lstStyle/>
          <a:p>
            <a:pPr marL="457200" indent="-457200" eaLnBrk="1" hangingPunct="1"/>
            <a:r>
              <a:rPr lang="en-US" sz="2400" b="1" dirty="0" smtClean="0"/>
              <a:t>To maintain compatibility with the event model previously used by some browsers</a:t>
            </a:r>
            <a:r>
              <a:rPr lang="en-US" sz="2400" dirty="0" smtClean="0"/>
              <a:t>, </a:t>
            </a:r>
            <a:r>
              <a:rPr lang="en-US" sz="2400" i="1" dirty="0" err="1" smtClean="0"/>
              <a:t>EventTarget</a:t>
            </a:r>
            <a:r>
              <a:rPr lang="en-US" sz="2400" dirty="0" smtClean="0"/>
              <a:t> objects also have a set of attributes called “</a:t>
            </a:r>
            <a:r>
              <a:rPr lang="en-US" sz="2400" dirty="0" err="1" smtClean="0"/>
              <a:t>onX</a:t>
            </a:r>
            <a:r>
              <a:rPr lang="en-US" sz="2400" dirty="0" smtClean="0"/>
              <a:t>", where X is a valid type of event.</a:t>
            </a:r>
          </a:p>
          <a:p>
            <a:pPr marL="457200" indent="-457200" eaLnBrk="1" hangingPunct="1"/>
            <a:r>
              <a:rPr lang="en-US" sz="2400" dirty="0" smtClean="0"/>
              <a:t>Assigning an </a:t>
            </a:r>
            <a:r>
              <a:rPr lang="en-US" sz="2400" i="1" dirty="0" err="1" smtClean="0"/>
              <a:t>EventListener</a:t>
            </a:r>
            <a:r>
              <a:rPr lang="en-US" sz="2400" dirty="0" smtClean="0"/>
              <a:t> (typically the name of a function) to one of these attributes corresponds to</a:t>
            </a:r>
          </a:p>
          <a:p>
            <a:pPr marL="1028700" lvl="1" indent="-457200" eaLnBrk="1" hangingPunct="1">
              <a:buFont typeface="+mj-lt"/>
              <a:buAutoNum type="arabicPeriod"/>
            </a:pPr>
            <a:r>
              <a:rPr lang="en-US" sz="2000" dirty="0" smtClean="0"/>
              <a:t>Remove all listeners for that event type currently assigned to the element.</a:t>
            </a:r>
          </a:p>
          <a:p>
            <a:pPr marL="1028700" lvl="1" indent="-457200" eaLnBrk="1" hangingPunct="1">
              <a:buFont typeface="+mj-lt"/>
              <a:buAutoNum type="arabicPeriod"/>
            </a:pPr>
            <a:r>
              <a:rPr lang="en-US" sz="2000" dirty="0" smtClean="0"/>
              <a:t>Assign the indicated </a:t>
            </a:r>
            <a:r>
              <a:rPr lang="en-US" sz="2000" i="1" dirty="0" err="1" smtClean="0"/>
              <a:t>EventListener</a:t>
            </a:r>
            <a:r>
              <a:rPr lang="en-US" sz="2000" dirty="0" smtClean="0"/>
              <a:t>, in bubbling mode, to the event whose type is given by the attribute name.</a:t>
            </a:r>
          </a:p>
          <a:p>
            <a:pPr marL="457200" indent="-457200" eaLnBrk="1" hangingPunct="1"/>
            <a:r>
              <a:rPr lang="en-US" sz="2400" dirty="0" smtClean="0"/>
              <a:t>Setting one of these attributes to </a:t>
            </a:r>
            <a:r>
              <a:rPr lang="en-US" sz="2400" i="1" dirty="0" smtClean="0"/>
              <a:t>null</a:t>
            </a:r>
            <a:r>
              <a:rPr lang="en-US" sz="2400" dirty="0" smtClean="0"/>
              <a:t> removes all the corresponding element listeners.</a:t>
            </a:r>
            <a:endParaRPr lang="it-IT" sz="2400" dirty="0" smtClean="0"/>
          </a:p>
        </p:txBody>
      </p:sp>
    </p:spTree>
  </p:cSld>
  <p:clrMapOvr>
    <a:masterClrMapping/>
  </p:clrMapOvr>
  <p:transition>
    <p:strip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57E72A87-DF82-464D-AAEF-A5DE6B05915F}" type="slidenum">
              <a:rPr lang="it-IT"/>
              <a:pPr>
                <a:defRPr/>
              </a:pPr>
              <a:t>46</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11268" name="Rectangle 2"/>
          <p:cNvSpPr>
            <a:spLocks noGrp="1" noChangeArrowheads="1"/>
          </p:cNvSpPr>
          <p:nvPr>
            <p:ph type="title"/>
          </p:nvPr>
        </p:nvSpPr>
        <p:spPr/>
        <p:txBody>
          <a:bodyPr/>
          <a:lstStyle/>
          <a:p>
            <a:pPr eaLnBrk="1" hangingPunct="1"/>
            <a:r>
              <a:rPr lang="it-IT" dirty="0" err="1" smtClean="0"/>
              <a:t>Event</a:t>
            </a:r>
            <a:r>
              <a:rPr lang="it-IT" dirty="0" smtClean="0"/>
              <a:t> </a:t>
            </a:r>
            <a:r>
              <a:rPr lang="it-IT" dirty="0" err="1" smtClean="0"/>
              <a:t>Structure</a:t>
            </a:r>
            <a:endParaRPr lang="it-IT" dirty="0" smtClean="0"/>
          </a:p>
        </p:txBody>
      </p:sp>
      <p:sp>
        <p:nvSpPr>
          <p:cNvPr id="11269" name="Rectangle 4"/>
          <p:cNvSpPr>
            <a:spLocks noGrp="1" noChangeArrowheads="1"/>
          </p:cNvSpPr>
          <p:nvPr>
            <p:ph type="body" idx="1"/>
          </p:nvPr>
        </p:nvSpPr>
        <p:spPr>
          <a:xfrm>
            <a:off x="4953001" y="1557338"/>
            <a:ext cx="4758664" cy="4953000"/>
          </a:xfrm>
          <a:noFill/>
        </p:spPr>
        <p:txBody>
          <a:bodyPr/>
          <a:lstStyle/>
          <a:p>
            <a:pPr eaLnBrk="1" hangingPunct="1">
              <a:lnSpc>
                <a:spcPct val="80000"/>
              </a:lnSpc>
            </a:pPr>
            <a:r>
              <a:rPr lang="en-US" sz="1600" dirty="0" smtClean="0"/>
              <a:t>When an </a:t>
            </a:r>
            <a:r>
              <a:rPr lang="en-US" sz="1600" i="1" dirty="0" err="1" smtClean="0"/>
              <a:t>EventListener</a:t>
            </a:r>
            <a:r>
              <a:rPr lang="en-US" sz="1600" dirty="0" smtClean="0"/>
              <a:t> is activated, it receives an </a:t>
            </a:r>
            <a:r>
              <a:rPr lang="en-US" sz="1600" i="1" dirty="0" smtClean="0"/>
              <a:t>Event</a:t>
            </a:r>
            <a:r>
              <a:rPr lang="en-US" sz="1600" dirty="0" smtClean="0"/>
              <a:t> object (or a more specific derivate class) that describes the event to manage.</a:t>
            </a:r>
          </a:p>
          <a:p>
            <a:pPr eaLnBrk="1" hangingPunct="1">
              <a:lnSpc>
                <a:spcPct val="80000"/>
              </a:lnSpc>
            </a:pPr>
            <a:r>
              <a:rPr lang="en-US" sz="1600" dirty="0" smtClean="0"/>
              <a:t>The </a:t>
            </a:r>
            <a:r>
              <a:rPr lang="en-US" sz="1600" i="1" dirty="0" smtClean="0"/>
              <a:t>target</a:t>
            </a:r>
            <a:r>
              <a:rPr lang="en-US" sz="1600" dirty="0" smtClean="0"/>
              <a:t> attribute identifies the element on which the event occurred.</a:t>
            </a:r>
          </a:p>
          <a:p>
            <a:pPr eaLnBrk="1" hangingPunct="1">
              <a:lnSpc>
                <a:spcPct val="80000"/>
              </a:lnSpc>
            </a:pPr>
            <a:r>
              <a:rPr lang="en-US" sz="1600" dirty="0" smtClean="0"/>
              <a:t>The </a:t>
            </a:r>
            <a:r>
              <a:rPr lang="en-US" sz="1600" i="1" dirty="0" err="1" smtClean="0"/>
              <a:t>currentTarget</a:t>
            </a:r>
            <a:r>
              <a:rPr lang="en-US" sz="1600" dirty="0" smtClean="0"/>
              <a:t> attribute indicates the element that is currently managing the event (which the listener belongs to)</a:t>
            </a:r>
          </a:p>
          <a:p>
            <a:pPr lvl="1" eaLnBrk="1" hangingPunct="1">
              <a:lnSpc>
                <a:spcPct val="80000"/>
              </a:lnSpc>
            </a:pPr>
            <a:r>
              <a:rPr lang="en-US" sz="1200" dirty="0" smtClean="0"/>
              <a:t>During the bubbling  and capturing phases, the </a:t>
            </a:r>
            <a:r>
              <a:rPr lang="en-US" sz="1200" i="1" dirty="0" smtClean="0"/>
              <a:t>target</a:t>
            </a:r>
            <a:r>
              <a:rPr lang="en-US" sz="1200" dirty="0" smtClean="0"/>
              <a:t> remains unchanged, while the </a:t>
            </a:r>
            <a:r>
              <a:rPr lang="en-US" sz="1200" i="1" dirty="0" err="1" smtClean="0"/>
              <a:t>currentTarget</a:t>
            </a:r>
            <a:r>
              <a:rPr lang="en-US" sz="1200" dirty="0" smtClean="0"/>
              <a:t> is set to the actual element to which the event is passed.</a:t>
            </a:r>
          </a:p>
          <a:p>
            <a:pPr eaLnBrk="1" hangingPunct="1">
              <a:lnSpc>
                <a:spcPct val="80000"/>
              </a:lnSpc>
            </a:pPr>
            <a:r>
              <a:rPr lang="en-US" sz="1600" dirty="0" smtClean="0"/>
              <a:t>The </a:t>
            </a:r>
            <a:r>
              <a:rPr lang="en-US" sz="1600" i="1" dirty="0" err="1" smtClean="0"/>
              <a:t>stopPropagation</a:t>
            </a:r>
            <a:r>
              <a:rPr lang="en-US" sz="1600" dirty="0" smtClean="0"/>
              <a:t> method stops the event bubbling (which occurs when </a:t>
            </a:r>
            <a:r>
              <a:rPr lang="en-US" sz="1600" i="1" dirty="0" smtClean="0"/>
              <a:t>bubbles</a:t>
            </a:r>
            <a:r>
              <a:rPr lang="en-US" sz="1600" dirty="0" smtClean="0"/>
              <a:t> is true)</a:t>
            </a:r>
          </a:p>
          <a:p>
            <a:pPr eaLnBrk="1" hangingPunct="1">
              <a:lnSpc>
                <a:spcPct val="80000"/>
              </a:lnSpc>
            </a:pPr>
            <a:r>
              <a:rPr lang="en-US" sz="1600" dirty="0" smtClean="0"/>
              <a:t>The </a:t>
            </a:r>
            <a:r>
              <a:rPr lang="en-US" sz="1600" i="1" dirty="0" err="1" smtClean="0"/>
              <a:t>preventDefault</a:t>
            </a:r>
            <a:r>
              <a:rPr lang="en-US" sz="1600" dirty="0" smtClean="0"/>
              <a:t> method prevents the browser to execute the default action, if any, associated with the event (if </a:t>
            </a:r>
            <a:r>
              <a:rPr lang="en-US" sz="1600" i="1" dirty="0" smtClean="0"/>
              <a:t>cancelable</a:t>
            </a:r>
            <a:r>
              <a:rPr lang="en-US" sz="1600" dirty="0" smtClean="0"/>
              <a:t> is true).</a:t>
            </a:r>
            <a:endParaRPr lang="it-IT" sz="1600" dirty="0" smtClean="0"/>
          </a:p>
        </p:txBody>
      </p:sp>
      <p:sp>
        <p:nvSpPr>
          <p:cNvPr id="11270" name="Rectangle 5"/>
          <p:cNvSpPr>
            <a:spLocks noChangeArrowheads="1"/>
          </p:cNvSpPr>
          <p:nvPr/>
        </p:nvSpPr>
        <p:spPr bwMode="auto">
          <a:xfrm>
            <a:off x="350837" y="1557339"/>
            <a:ext cx="4602163" cy="3024187"/>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interface Event {</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CAPTURING_PHASE = 1;</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AT_TARGET  = 2;</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const unsigned short BUBBLING_PHASE = 3;</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DOMString type;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EventTarget  target;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EventTarget  currentTarget;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unsigned short eventPhase;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boolean bubbles;</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boolean cancelable;</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readonly attribute DOMTimeStamp timeStamp;</a:t>
            </a:r>
          </a:p>
          <a:p>
            <a:pPr marL="93663" indent="-93663" eaLnBrk="0" hangingPunct="0">
              <a:spcBef>
                <a:spcPct val="20000"/>
              </a:spcBef>
              <a:buClr>
                <a:schemeClr val="hlink"/>
              </a:buClr>
              <a:buSzPct val="65000"/>
              <a:buFont typeface="Monotype Sorts" pitchFamily="2" charset="2"/>
              <a:buNone/>
            </a:pPr>
            <a:endParaRPr kumimoji="1" lang="it-IT" sz="1000">
              <a:solidFill>
                <a:srgbClr val="000000"/>
              </a:solidFill>
            </a:endParaRP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stopPropagation();</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	void preventDefault();</a:t>
            </a:r>
          </a:p>
          <a:p>
            <a:pPr marL="93663" indent="-93663" eaLnBrk="0" hangingPunct="0">
              <a:spcBef>
                <a:spcPct val="20000"/>
              </a:spcBef>
              <a:buClr>
                <a:schemeClr val="hlink"/>
              </a:buClr>
              <a:buSzPct val="65000"/>
              <a:buFont typeface="Monotype Sorts" pitchFamily="2" charset="2"/>
              <a:buNone/>
            </a:pPr>
            <a:r>
              <a:rPr kumimoji="1" lang="it-IT" sz="1000">
                <a:solidFill>
                  <a:srgbClr val="000000"/>
                </a:solidFill>
              </a:rPr>
              <a:t>};</a:t>
            </a:r>
          </a:p>
        </p:txBody>
      </p:sp>
    </p:spTree>
  </p:cSld>
  <p:clrMapOvr>
    <a:masterClrMapping/>
  </p:clrMapOvr>
  <p:transition>
    <p:strip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B239FA71-EA8F-40B4-9A48-82323D77361F}" type="slidenum">
              <a:rPr lang="it-IT"/>
              <a:pPr>
                <a:defRPr/>
              </a:pPr>
              <a:t>47</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12292" name="Rectangle 2"/>
          <p:cNvSpPr>
            <a:spLocks noGrp="1" noChangeArrowheads="1"/>
          </p:cNvSpPr>
          <p:nvPr>
            <p:ph type="title"/>
          </p:nvPr>
        </p:nvSpPr>
        <p:spPr/>
        <p:txBody>
          <a:bodyPr/>
          <a:lstStyle/>
          <a:p>
            <a:pPr eaLnBrk="1" hangingPunct="1"/>
            <a:r>
              <a:rPr lang="it-IT" sz="3200" dirty="0" err="1" smtClean="0"/>
              <a:t>Event</a:t>
            </a:r>
            <a:r>
              <a:rPr lang="it-IT" sz="3200" dirty="0" smtClean="0"/>
              <a:t> </a:t>
            </a:r>
            <a:r>
              <a:rPr lang="it-IT" sz="3200" dirty="0" err="1" smtClean="0"/>
              <a:t>Structure</a:t>
            </a:r>
            <a:r>
              <a:rPr lang="it-IT" sz="3200" dirty="0" smtClean="0"/>
              <a:t/>
            </a:r>
            <a:br>
              <a:rPr lang="it-IT" sz="3200" dirty="0" smtClean="0"/>
            </a:br>
            <a:r>
              <a:rPr lang="it-IT" sz="2000" dirty="0" smtClean="0"/>
              <a:t>Mouse </a:t>
            </a:r>
            <a:r>
              <a:rPr lang="it-IT" sz="2000" dirty="0" err="1" smtClean="0"/>
              <a:t>Events</a:t>
            </a:r>
            <a:endParaRPr lang="it-IT" sz="2000" dirty="0" smtClean="0"/>
          </a:p>
        </p:txBody>
      </p:sp>
      <p:sp>
        <p:nvSpPr>
          <p:cNvPr id="12293" name="Rectangle 4"/>
          <p:cNvSpPr>
            <a:spLocks noGrp="1" noChangeArrowheads="1"/>
          </p:cNvSpPr>
          <p:nvPr>
            <p:ph type="body" idx="1"/>
          </p:nvPr>
        </p:nvSpPr>
        <p:spPr>
          <a:xfrm>
            <a:off x="4953001" y="1557338"/>
            <a:ext cx="4758664" cy="4953000"/>
          </a:xfrm>
          <a:noFill/>
        </p:spPr>
        <p:txBody>
          <a:bodyPr/>
          <a:lstStyle/>
          <a:p>
            <a:pPr eaLnBrk="1" hangingPunct="1">
              <a:lnSpc>
                <a:spcPct val="80000"/>
              </a:lnSpc>
            </a:pPr>
            <a:r>
              <a:rPr lang="en-US" sz="1400" dirty="0" smtClean="0"/>
              <a:t>The recognized mouse events are the following:</a:t>
            </a:r>
          </a:p>
          <a:p>
            <a:pPr lvl="1" eaLnBrk="1" hangingPunct="1">
              <a:lnSpc>
                <a:spcPct val="80000"/>
              </a:lnSpc>
            </a:pPr>
            <a:r>
              <a:rPr lang="en-US" sz="1000" b="1" dirty="0" err="1" smtClean="0"/>
              <a:t>mousedown</a:t>
            </a:r>
            <a:r>
              <a:rPr lang="en-US" sz="1000" dirty="0" smtClean="0"/>
              <a:t> (pressing a mouse button on an item)</a:t>
            </a:r>
          </a:p>
          <a:p>
            <a:pPr lvl="1" eaLnBrk="1" hangingPunct="1">
              <a:lnSpc>
                <a:spcPct val="80000"/>
              </a:lnSpc>
            </a:pPr>
            <a:r>
              <a:rPr lang="en-US" sz="1000" b="1" dirty="0" err="1" smtClean="0"/>
              <a:t>mouseup</a:t>
            </a:r>
            <a:r>
              <a:rPr lang="en-US" sz="1000" dirty="0" smtClean="0"/>
              <a:t> (releasing a mouse button on an item)</a:t>
            </a:r>
          </a:p>
          <a:p>
            <a:pPr lvl="1" eaLnBrk="1" hangingPunct="1">
              <a:lnSpc>
                <a:spcPct val="80000"/>
              </a:lnSpc>
            </a:pPr>
            <a:r>
              <a:rPr lang="en-US" sz="1000" b="1" dirty="0" smtClean="0"/>
              <a:t>click</a:t>
            </a:r>
            <a:r>
              <a:rPr lang="en-US" sz="1000" dirty="0" smtClean="0"/>
              <a:t> (pressing and releasing a mouse button on an item)</a:t>
            </a:r>
          </a:p>
          <a:p>
            <a:pPr lvl="1" eaLnBrk="1" hangingPunct="1">
              <a:lnSpc>
                <a:spcPct val="80000"/>
              </a:lnSpc>
            </a:pPr>
            <a:r>
              <a:rPr lang="en-US" sz="1000" b="1" dirty="0" err="1" smtClean="0"/>
              <a:t>mouseover</a:t>
            </a:r>
            <a:r>
              <a:rPr lang="en-US" sz="1000" dirty="0" smtClean="0"/>
              <a:t> (the mouse entered the area of an element: </a:t>
            </a:r>
            <a:r>
              <a:rPr lang="en-US" sz="1000" i="1" dirty="0" err="1" smtClean="0"/>
              <a:t>relatedTarget</a:t>
            </a:r>
            <a:r>
              <a:rPr lang="en-US" sz="1000" dirty="0" smtClean="0"/>
              <a:t> indicates the element from which it just exited, if any)</a:t>
            </a:r>
          </a:p>
          <a:p>
            <a:pPr lvl="1" eaLnBrk="1" hangingPunct="1">
              <a:lnSpc>
                <a:spcPct val="80000"/>
              </a:lnSpc>
            </a:pPr>
            <a:r>
              <a:rPr lang="en-US" sz="1000" b="1" dirty="0" err="1" smtClean="0"/>
              <a:t>mouseout</a:t>
            </a:r>
            <a:r>
              <a:rPr lang="en-US" sz="1000" dirty="0" smtClean="0"/>
              <a:t> (the mouse exited  the area of an element: </a:t>
            </a:r>
            <a:r>
              <a:rPr lang="en-US" sz="1000" i="1" dirty="0" err="1" smtClean="0"/>
              <a:t>relatedTarget</a:t>
            </a:r>
            <a:r>
              <a:rPr lang="en-US" sz="1000" dirty="0" smtClean="0"/>
              <a:t> indicates the element in which it is entered, if any)</a:t>
            </a:r>
          </a:p>
          <a:p>
            <a:pPr lvl="1" eaLnBrk="1" hangingPunct="1">
              <a:lnSpc>
                <a:spcPct val="80000"/>
              </a:lnSpc>
            </a:pPr>
            <a:r>
              <a:rPr lang="en-US" sz="1000" b="1" dirty="0" err="1" smtClean="0"/>
              <a:t>mousemove</a:t>
            </a:r>
            <a:r>
              <a:rPr lang="en-US" sz="1000" dirty="0" smtClean="0"/>
              <a:t> (the mouse moves in over an element).</a:t>
            </a:r>
          </a:p>
          <a:p>
            <a:pPr eaLnBrk="1" hangingPunct="1">
              <a:lnSpc>
                <a:spcPct val="80000"/>
              </a:lnSpc>
            </a:pPr>
            <a:r>
              <a:rPr lang="en-US" sz="1400" dirty="0" smtClean="0"/>
              <a:t>A mouse event is accompanied by detailed information about the status of the pointer and keyboard at the time of the event:</a:t>
            </a:r>
          </a:p>
          <a:p>
            <a:pPr lvl="1" eaLnBrk="1" hangingPunct="1">
              <a:lnSpc>
                <a:spcPct val="80000"/>
              </a:lnSpc>
            </a:pPr>
            <a:r>
              <a:rPr lang="en-US" sz="1000" b="1" dirty="0" err="1" smtClean="0"/>
              <a:t>screenX</a:t>
            </a:r>
            <a:r>
              <a:rPr lang="en-US" sz="1000" b="1" dirty="0" smtClean="0"/>
              <a:t>,</a:t>
            </a:r>
            <a:r>
              <a:rPr lang="en-US" sz="1000" dirty="0" smtClean="0"/>
              <a:t> </a:t>
            </a:r>
            <a:r>
              <a:rPr lang="en-US" sz="1000" b="1" dirty="0" err="1" smtClean="0"/>
              <a:t>screenY</a:t>
            </a:r>
            <a:r>
              <a:rPr lang="en-US" sz="1000" dirty="0" smtClean="0"/>
              <a:t> report the mouse coordinates relative to the screen.</a:t>
            </a:r>
          </a:p>
          <a:p>
            <a:pPr lvl="1" eaLnBrk="1" hangingPunct="1">
              <a:lnSpc>
                <a:spcPct val="80000"/>
              </a:lnSpc>
            </a:pPr>
            <a:r>
              <a:rPr lang="en-US" sz="1000" b="1" dirty="0" err="1" smtClean="0"/>
              <a:t>clientX</a:t>
            </a:r>
            <a:r>
              <a:rPr lang="en-US" sz="1000" dirty="0" smtClean="0"/>
              <a:t> ,</a:t>
            </a:r>
            <a:r>
              <a:rPr lang="en-US" sz="1000" b="1" dirty="0" err="1" smtClean="0"/>
              <a:t>clientY</a:t>
            </a:r>
            <a:r>
              <a:rPr lang="en-US" sz="1000" dirty="0" smtClean="0"/>
              <a:t> report the coordinates of the mouse relative to the browser window.</a:t>
            </a:r>
          </a:p>
          <a:p>
            <a:pPr lvl="1" eaLnBrk="1" hangingPunct="1">
              <a:lnSpc>
                <a:spcPct val="80000"/>
              </a:lnSpc>
            </a:pPr>
            <a:r>
              <a:rPr lang="en-US" sz="1000" b="1" dirty="0" err="1" smtClean="0"/>
              <a:t>ctrlKey</a:t>
            </a:r>
            <a:r>
              <a:rPr lang="en-US" sz="1000" dirty="0" smtClean="0"/>
              <a:t>, </a:t>
            </a:r>
            <a:r>
              <a:rPr lang="en-US" sz="1000" b="1" dirty="0" err="1" smtClean="0"/>
              <a:t>altKey</a:t>
            </a:r>
            <a:r>
              <a:rPr lang="en-US" sz="1000" dirty="0" smtClean="0"/>
              <a:t>, </a:t>
            </a:r>
            <a:r>
              <a:rPr lang="en-US" sz="1000" b="1" dirty="0" err="1" smtClean="0"/>
              <a:t>metaKey</a:t>
            </a:r>
            <a:r>
              <a:rPr lang="en-US" sz="1000" b="1" dirty="0" smtClean="0"/>
              <a:t>,</a:t>
            </a:r>
            <a:r>
              <a:rPr lang="en-US" sz="1000" dirty="0" smtClean="0"/>
              <a:t> </a:t>
            </a:r>
            <a:r>
              <a:rPr lang="en-US" sz="1000" b="1" dirty="0" err="1" smtClean="0"/>
              <a:t>shiftKey</a:t>
            </a:r>
            <a:r>
              <a:rPr lang="en-US" sz="1000" dirty="0" smtClean="0"/>
              <a:t> indicate which of the corresponding keys on the keyboard were pressed at the time of the event.</a:t>
            </a:r>
          </a:p>
          <a:p>
            <a:pPr lvl="1" eaLnBrk="1" hangingPunct="1">
              <a:lnSpc>
                <a:spcPct val="80000"/>
              </a:lnSpc>
            </a:pPr>
            <a:r>
              <a:rPr lang="en-US" sz="1000" b="1" dirty="0" smtClean="0"/>
              <a:t>button</a:t>
            </a:r>
            <a:r>
              <a:rPr lang="en-US" sz="1000" dirty="0" smtClean="0"/>
              <a:t> indicates which mouse button was pressed (0 = left, 1 = center, 2 = Right).</a:t>
            </a:r>
            <a:endParaRPr lang="it-IT" sz="800" dirty="0" smtClean="0"/>
          </a:p>
        </p:txBody>
      </p:sp>
      <p:sp>
        <p:nvSpPr>
          <p:cNvPr id="12294" name="Rectangle 5"/>
          <p:cNvSpPr>
            <a:spLocks noChangeArrowheads="1"/>
          </p:cNvSpPr>
          <p:nvPr/>
        </p:nvSpPr>
        <p:spPr bwMode="auto">
          <a:xfrm>
            <a:off x="350837" y="1557338"/>
            <a:ext cx="4602163" cy="2303462"/>
          </a:xfrm>
          <a:prstGeom prst="rect">
            <a:avLst/>
          </a:prstGeom>
          <a:solidFill>
            <a:srgbClr val="EBFFFF"/>
          </a:solidFill>
          <a:ln w="12700">
            <a:solidFill>
              <a:schemeClr val="tx1"/>
            </a:solidFill>
            <a:miter lim="800000"/>
            <a:headEnd/>
            <a:tailEnd/>
          </a:ln>
        </p:spPr>
        <p:txBody>
          <a:bodyPr lIns="92075" tIns="46038" rIns="92075" bIns="46038"/>
          <a:lstStyle/>
          <a:p>
            <a:pPr marL="93663" indent="-93663" eaLnBrk="0" hangingPunct="0">
              <a:spcBef>
                <a:spcPct val="20000"/>
              </a:spcBef>
              <a:buClr>
                <a:schemeClr val="hlink"/>
              </a:buClr>
              <a:buSzPct val="65000"/>
              <a:buFont typeface="Monotype Sorts" pitchFamily="2" charset="2"/>
              <a:buNone/>
            </a:pPr>
            <a:r>
              <a:rPr kumimoji="1" lang="it-IT" sz="1000" dirty="0" err="1">
                <a:solidFill>
                  <a:srgbClr val="000000"/>
                </a:solidFill>
              </a:rPr>
              <a:t>interface</a:t>
            </a:r>
            <a:r>
              <a:rPr kumimoji="1" lang="it-IT" sz="1000" dirty="0">
                <a:solidFill>
                  <a:srgbClr val="000000"/>
                </a:solidFill>
              </a:rPr>
              <a:t> </a:t>
            </a:r>
            <a:r>
              <a:rPr kumimoji="1" lang="it-IT" sz="1000" dirty="0" err="1">
                <a:solidFill>
                  <a:srgbClr val="000000"/>
                </a:solidFill>
              </a:rPr>
              <a:t>MouseEvent</a:t>
            </a:r>
            <a:r>
              <a:rPr kumimoji="1" lang="it-IT" sz="1000" dirty="0">
                <a:solidFill>
                  <a:srgbClr val="000000"/>
                </a:solidFill>
              </a:rPr>
              <a:t> : </a:t>
            </a:r>
            <a:r>
              <a:rPr kumimoji="1" lang="it-IT" sz="1000" dirty="0" err="1">
                <a:solidFill>
                  <a:srgbClr val="000000"/>
                </a:solidFill>
              </a:rPr>
              <a:t>UIEvent</a:t>
            </a:r>
            <a:r>
              <a:rPr kumimoji="1" lang="it-IT" sz="1000" dirty="0">
                <a:solidFill>
                  <a:srgbClr val="000000"/>
                </a:solidFill>
              </a:rPr>
              <a:t> {</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long </a:t>
            </a:r>
            <a:r>
              <a:rPr kumimoji="1" lang="it-IT" sz="1000" dirty="0" err="1">
                <a:solidFill>
                  <a:srgbClr val="000000"/>
                </a:solidFill>
              </a:rPr>
              <a:t>screenX</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long </a:t>
            </a:r>
            <a:r>
              <a:rPr kumimoji="1" lang="it-IT" sz="1000" dirty="0" err="1">
                <a:solidFill>
                  <a:srgbClr val="000000"/>
                </a:solidFill>
              </a:rPr>
              <a:t>screenY</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long </a:t>
            </a:r>
            <a:r>
              <a:rPr kumimoji="1" lang="it-IT" sz="1000" dirty="0" err="1">
                <a:solidFill>
                  <a:srgbClr val="000000"/>
                </a:solidFill>
              </a:rPr>
              <a:t>clientX</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long  </a:t>
            </a:r>
            <a:r>
              <a:rPr kumimoji="1" lang="it-IT" sz="1000" dirty="0" err="1">
                <a:solidFill>
                  <a:srgbClr val="000000"/>
                </a:solidFill>
              </a:rPr>
              <a:t>clientY</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boolean</a:t>
            </a:r>
            <a:r>
              <a:rPr kumimoji="1" lang="it-IT" sz="1000" dirty="0">
                <a:solidFill>
                  <a:srgbClr val="000000"/>
                </a:solidFill>
              </a:rPr>
              <a:t> </a:t>
            </a:r>
            <a:r>
              <a:rPr kumimoji="1" lang="it-IT" sz="1000" dirty="0" err="1">
                <a:solidFill>
                  <a:srgbClr val="000000"/>
                </a:solidFill>
              </a:rPr>
              <a:t>ctrlKey</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boolean</a:t>
            </a:r>
            <a:r>
              <a:rPr kumimoji="1" lang="it-IT" sz="1000" dirty="0">
                <a:solidFill>
                  <a:srgbClr val="000000"/>
                </a:solidFill>
              </a:rPr>
              <a:t> </a:t>
            </a:r>
            <a:r>
              <a:rPr kumimoji="1" lang="it-IT" sz="1000" dirty="0" err="1">
                <a:solidFill>
                  <a:srgbClr val="000000"/>
                </a:solidFill>
              </a:rPr>
              <a:t>shiftKey</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boolean</a:t>
            </a:r>
            <a:r>
              <a:rPr kumimoji="1" lang="it-IT" sz="1000" dirty="0">
                <a:solidFill>
                  <a:srgbClr val="000000"/>
                </a:solidFill>
              </a:rPr>
              <a:t> </a:t>
            </a:r>
            <a:r>
              <a:rPr kumimoji="1" lang="it-IT" sz="1000" dirty="0" err="1">
                <a:solidFill>
                  <a:srgbClr val="000000"/>
                </a:solidFill>
              </a:rPr>
              <a:t>altKey</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boolean</a:t>
            </a:r>
            <a:r>
              <a:rPr kumimoji="1" lang="it-IT" sz="1000" dirty="0">
                <a:solidFill>
                  <a:srgbClr val="000000"/>
                </a:solidFill>
              </a:rPr>
              <a:t> </a:t>
            </a:r>
            <a:r>
              <a:rPr kumimoji="1" lang="it-IT" sz="1000" dirty="0" err="1">
                <a:solidFill>
                  <a:srgbClr val="000000"/>
                </a:solidFill>
              </a:rPr>
              <a:t>metaKey</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unsigned</a:t>
            </a:r>
            <a:r>
              <a:rPr kumimoji="1" lang="it-IT" sz="1000" dirty="0">
                <a:solidFill>
                  <a:srgbClr val="000000"/>
                </a:solidFill>
              </a:rPr>
              <a:t> short  </a:t>
            </a:r>
            <a:r>
              <a:rPr kumimoji="1" lang="it-IT" sz="1000" dirty="0" err="1">
                <a:solidFill>
                  <a:srgbClr val="000000"/>
                </a:solidFill>
              </a:rPr>
              <a:t>button</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	</a:t>
            </a:r>
            <a:r>
              <a:rPr kumimoji="1" lang="it-IT" sz="1000" dirty="0" err="1">
                <a:solidFill>
                  <a:srgbClr val="000000"/>
                </a:solidFill>
              </a:rPr>
              <a:t>readonly</a:t>
            </a:r>
            <a:r>
              <a:rPr kumimoji="1" lang="it-IT" sz="1000" dirty="0">
                <a:solidFill>
                  <a:srgbClr val="000000"/>
                </a:solidFill>
              </a:rPr>
              <a:t> </a:t>
            </a:r>
            <a:r>
              <a:rPr kumimoji="1" lang="it-IT" sz="1000" dirty="0" err="1">
                <a:solidFill>
                  <a:srgbClr val="000000"/>
                </a:solidFill>
              </a:rPr>
              <a:t>attribute</a:t>
            </a:r>
            <a:r>
              <a:rPr kumimoji="1" lang="it-IT" sz="1000" dirty="0">
                <a:solidFill>
                  <a:srgbClr val="000000"/>
                </a:solidFill>
              </a:rPr>
              <a:t> </a:t>
            </a:r>
            <a:r>
              <a:rPr kumimoji="1" lang="it-IT" sz="1000" dirty="0" err="1">
                <a:solidFill>
                  <a:srgbClr val="000000"/>
                </a:solidFill>
              </a:rPr>
              <a:t>EventTarget</a:t>
            </a:r>
            <a:r>
              <a:rPr kumimoji="1" lang="it-IT" sz="1000" dirty="0">
                <a:solidFill>
                  <a:srgbClr val="000000"/>
                </a:solidFill>
              </a:rPr>
              <a:t> </a:t>
            </a:r>
            <a:r>
              <a:rPr kumimoji="1" lang="it-IT" sz="1000" dirty="0" err="1">
                <a:solidFill>
                  <a:srgbClr val="000000"/>
                </a:solidFill>
              </a:rPr>
              <a:t>relatedTarget</a:t>
            </a:r>
            <a:r>
              <a:rPr kumimoji="1" lang="it-IT" sz="1000" dirty="0">
                <a:solidFill>
                  <a:srgbClr val="000000"/>
                </a:solidFill>
              </a:rPr>
              <a:t>;</a:t>
            </a:r>
          </a:p>
          <a:p>
            <a:pPr marL="93663" indent="-93663" eaLnBrk="0" hangingPunct="0">
              <a:spcBef>
                <a:spcPct val="20000"/>
              </a:spcBef>
              <a:buClr>
                <a:schemeClr val="hlink"/>
              </a:buClr>
              <a:buSzPct val="65000"/>
              <a:buFont typeface="Monotype Sorts" pitchFamily="2" charset="2"/>
              <a:buNone/>
            </a:pPr>
            <a:r>
              <a:rPr kumimoji="1" lang="it-IT" sz="1000" dirty="0">
                <a:solidFill>
                  <a:srgbClr val="000000"/>
                </a:solidFill>
              </a:rPr>
              <a:t>};</a:t>
            </a:r>
          </a:p>
        </p:txBody>
      </p:sp>
    </p:spTree>
  </p:cSld>
  <p:clrMapOvr>
    <a:masterClrMapping/>
  </p:clrMapOvr>
  <p:transition>
    <p:strip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B239FA71-EA8F-40B4-9A48-82323D77361F}" type="slidenum">
              <a:rPr lang="it-IT"/>
              <a:pPr>
                <a:defRPr/>
              </a:pPr>
              <a:t>48</a:t>
            </a:fld>
            <a:endParaRPr lang="it-IT"/>
          </a:p>
        </p:txBody>
      </p:sp>
      <p:sp>
        <p:nvSpPr>
          <p:cNvPr id="6" name="Segnaposto piè di pagina 5"/>
          <p:cNvSpPr>
            <a:spLocks noGrp="1"/>
          </p:cNvSpPr>
          <p:nvPr>
            <p:ph type="ftr" sz="quarter" idx="12"/>
          </p:nvPr>
        </p:nvSpPr>
        <p:spPr/>
        <p:txBody>
          <a:bodyPr/>
          <a:lstStyle/>
          <a:p>
            <a:pPr>
              <a:defRPr/>
            </a:pPr>
            <a:r>
              <a:rPr lang="it-IT"/>
              <a:t>DOM HTML</a:t>
            </a:r>
          </a:p>
        </p:txBody>
      </p:sp>
      <p:sp>
        <p:nvSpPr>
          <p:cNvPr id="12292" name="Rectangle 2"/>
          <p:cNvSpPr>
            <a:spLocks noGrp="1" noChangeArrowheads="1"/>
          </p:cNvSpPr>
          <p:nvPr>
            <p:ph type="title"/>
          </p:nvPr>
        </p:nvSpPr>
        <p:spPr/>
        <p:txBody>
          <a:bodyPr/>
          <a:lstStyle/>
          <a:p>
            <a:pPr eaLnBrk="1" hangingPunct="1"/>
            <a:r>
              <a:rPr lang="it-IT" sz="3200" dirty="0" err="1" smtClean="0"/>
              <a:t>Event</a:t>
            </a:r>
            <a:r>
              <a:rPr lang="it-IT" sz="3200" dirty="0" smtClean="0"/>
              <a:t> </a:t>
            </a:r>
            <a:r>
              <a:rPr lang="it-IT" sz="3200" dirty="0" err="1" smtClean="0"/>
              <a:t>Structure</a:t>
            </a:r>
            <a:r>
              <a:rPr lang="it-IT" sz="3200" dirty="0" smtClean="0"/>
              <a:t/>
            </a:r>
            <a:br>
              <a:rPr lang="it-IT" sz="3200" dirty="0" smtClean="0"/>
            </a:br>
            <a:r>
              <a:rPr lang="it-IT" sz="2000" dirty="0" smtClean="0"/>
              <a:t>Keyboard </a:t>
            </a:r>
            <a:r>
              <a:rPr lang="it-IT" sz="2000" dirty="0" err="1" smtClean="0"/>
              <a:t>Events</a:t>
            </a:r>
            <a:endParaRPr lang="it-IT" sz="2000" dirty="0" smtClean="0"/>
          </a:p>
        </p:txBody>
      </p:sp>
      <p:sp>
        <p:nvSpPr>
          <p:cNvPr id="12293" name="Rectangle 4"/>
          <p:cNvSpPr>
            <a:spLocks noGrp="1" noChangeArrowheads="1"/>
          </p:cNvSpPr>
          <p:nvPr>
            <p:ph type="body" idx="1"/>
          </p:nvPr>
        </p:nvSpPr>
        <p:spPr>
          <a:xfrm>
            <a:off x="4953001" y="1557338"/>
            <a:ext cx="4758664" cy="4953000"/>
          </a:xfrm>
          <a:noFill/>
        </p:spPr>
        <p:txBody>
          <a:bodyPr>
            <a:normAutofit fontScale="62500" lnSpcReduction="20000"/>
          </a:bodyPr>
          <a:lstStyle/>
          <a:p>
            <a:pPr eaLnBrk="1" hangingPunct="1">
              <a:lnSpc>
                <a:spcPct val="80000"/>
              </a:lnSpc>
            </a:pPr>
            <a:r>
              <a:rPr lang="en-US" b="1" dirty="0"/>
              <a:t>The W3C Level 2 model has currently no keyboard events</a:t>
            </a:r>
            <a:r>
              <a:rPr lang="en-US" dirty="0"/>
              <a:t>: individual browsers have proprietary methods to report these events, but there are also some de facto standards, which are being integrated in the Level 3 W3C standard (not yet final).</a:t>
            </a:r>
          </a:p>
          <a:p>
            <a:pPr eaLnBrk="1" hangingPunct="1">
              <a:lnSpc>
                <a:spcPct val="80000"/>
              </a:lnSpc>
            </a:pPr>
            <a:r>
              <a:rPr lang="en-US" dirty="0"/>
              <a:t>The recognized keyboard events are the following:</a:t>
            </a:r>
          </a:p>
          <a:p>
            <a:pPr lvl="1" eaLnBrk="1" hangingPunct="1">
              <a:lnSpc>
                <a:spcPct val="80000"/>
              </a:lnSpc>
            </a:pPr>
            <a:r>
              <a:rPr lang="en-US" b="1" dirty="0" err="1"/>
              <a:t>keydown</a:t>
            </a:r>
            <a:r>
              <a:rPr lang="en-US" dirty="0"/>
              <a:t> (pressing a keyboard button)</a:t>
            </a:r>
          </a:p>
          <a:p>
            <a:pPr lvl="1" eaLnBrk="1" hangingPunct="1">
              <a:lnSpc>
                <a:spcPct val="80000"/>
              </a:lnSpc>
            </a:pPr>
            <a:r>
              <a:rPr lang="en-US" b="1" dirty="0" err="1"/>
              <a:t>keyup</a:t>
            </a:r>
            <a:r>
              <a:rPr lang="en-US" dirty="0"/>
              <a:t> (releasing a keyboard button)</a:t>
            </a:r>
          </a:p>
          <a:p>
            <a:pPr lvl="1" eaLnBrk="1" hangingPunct="1">
              <a:lnSpc>
                <a:spcPct val="80000"/>
              </a:lnSpc>
            </a:pPr>
            <a:r>
              <a:rPr lang="en-US" b="1" dirty="0"/>
              <a:t>keypress</a:t>
            </a:r>
            <a:r>
              <a:rPr lang="en-US" dirty="0"/>
              <a:t> (pressing and releasing a keyboard button)</a:t>
            </a:r>
          </a:p>
          <a:p>
            <a:pPr eaLnBrk="1" hangingPunct="1">
              <a:lnSpc>
                <a:spcPct val="80000"/>
              </a:lnSpc>
            </a:pPr>
            <a:r>
              <a:rPr lang="en-US" dirty="0"/>
              <a:t>A keyboard event is accompanied by detailed information about the keyboard state at the time of the event:</a:t>
            </a:r>
          </a:p>
          <a:p>
            <a:pPr lvl="1" eaLnBrk="1" hangingPunct="1">
              <a:lnSpc>
                <a:spcPct val="80000"/>
              </a:lnSpc>
            </a:pPr>
            <a:r>
              <a:rPr lang="en-US" dirty="0"/>
              <a:t>IE , Mozilla and others report the pressed character code in the </a:t>
            </a:r>
            <a:r>
              <a:rPr lang="en-US" b="1" dirty="0" err="1"/>
              <a:t>keyCode</a:t>
            </a:r>
            <a:r>
              <a:rPr lang="en-US" dirty="0"/>
              <a:t> event property.</a:t>
            </a:r>
          </a:p>
          <a:p>
            <a:pPr lvl="1" eaLnBrk="1" hangingPunct="1">
              <a:lnSpc>
                <a:spcPct val="80000"/>
              </a:lnSpc>
            </a:pPr>
            <a:r>
              <a:rPr lang="en-US" dirty="0"/>
              <a:t>Older versions of NS use the </a:t>
            </a:r>
            <a:r>
              <a:rPr lang="en-US" b="1" dirty="0"/>
              <a:t>which</a:t>
            </a:r>
            <a:r>
              <a:rPr lang="en-US" dirty="0"/>
              <a:t> property.</a:t>
            </a:r>
          </a:p>
          <a:p>
            <a:pPr lvl="1" eaLnBrk="1" hangingPunct="1">
              <a:lnSpc>
                <a:spcPct val="80000"/>
              </a:lnSpc>
            </a:pPr>
            <a:r>
              <a:rPr lang="en-US" dirty="0"/>
              <a:t>Other browsers use the </a:t>
            </a:r>
            <a:r>
              <a:rPr lang="en-US" b="1" dirty="0" err="1"/>
              <a:t>charCode</a:t>
            </a:r>
            <a:r>
              <a:rPr lang="en-US" dirty="0"/>
              <a:t> property.</a:t>
            </a:r>
          </a:p>
          <a:p>
            <a:pPr lvl="1" eaLnBrk="1" hangingPunct="1">
              <a:lnSpc>
                <a:spcPct val="80000"/>
              </a:lnSpc>
            </a:pPr>
            <a:r>
              <a:rPr lang="en-US" dirty="0"/>
              <a:t>In the </a:t>
            </a:r>
            <a:r>
              <a:rPr lang="en-US" i="1" dirty="0"/>
              <a:t>DOM Level 3 Events</a:t>
            </a:r>
            <a:r>
              <a:rPr lang="en-US" dirty="0"/>
              <a:t>, the </a:t>
            </a:r>
            <a:r>
              <a:rPr lang="en-US" i="1" dirty="0" err="1"/>
              <a:t>KeyboardEvent</a:t>
            </a:r>
            <a:r>
              <a:rPr lang="en-US" dirty="0"/>
              <a:t> interface (shown here) contains two strings </a:t>
            </a:r>
            <a:r>
              <a:rPr lang="en-US" b="1" dirty="0"/>
              <a:t>code</a:t>
            </a:r>
            <a:r>
              <a:rPr lang="en-US" dirty="0"/>
              <a:t> (character code) and </a:t>
            </a:r>
            <a:r>
              <a:rPr lang="en-US" b="1" dirty="0"/>
              <a:t>key</a:t>
            </a:r>
            <a:r>
              <a:rPr lang="en-US" dirty="0"/>
              <a:t> (string representing the character) .</a:t>
            </a:r>
            <a:endParaRPr lang="it-IT" dirty="0"/>
          </a:p>
        </p:txBody>
      </p:sp>
      <p:sp>
        <p:nvSpPr>
          <p:cNvPr id="12294" name="Rectangle 5"/>
          <p:cNvSpPr>
            <a:spLocks noChangeArrowheads="1"/>
          </p:cNvSpPr>
          <p:nvPr/>
        </p:nvSpPr>
        <p:spPr bwMode="auto">
          <a:xfrm>
            <a:off x="350837" y="1557338"/>
            <a:ext cx="4602163" cy="2303462"/>
          </a:xfrm>
          <a:prstGeom prst="rect">
            <a:avLst/>
          </a:prstGeom>
          <a:solidFill>
            <a:srgbClr val="EBFFFF"/>
          </a:solidFill>
          <a:ln w="12700">
            <a:solidFill>
              <a:schemeClr val="tx1"/>
            </a:solidFill>
            <a:miter lim="800000"/>
            <a:headEnd/>
            <a:tailEnd/>
          </a:ln>
        </p:spPr>
        <p:txBody>
          <a:bodyPr lIns="92075" tIns="46038" rIns="92075" bIns="46038"/>
          <a:lstStyle/>
          <a:p>
            <a:pPr>
              <a:spcBef>
                <a:spcPct val="20000"/>
              </a:spcBef>
              <a:buClr>
                <a:schemeClr val="hlink"/>
              </a:buClr>
              <a:buSzPct val="65000"/>
              <a:buFont typeface="Monotype Sorts" pitchFamily="2" charset="2"/>
              <a:buNone/>
            </a:pPr>
            <a:r>
              <a:rPr kumimoji="1" lang="it-IT" altLang="it-IT" sz="1000" dirty="0" err="1">
                <a:solidFill>
                  <a:srgbClr val="000000"/>
                </a:solidFill>
              </a:rPr>
              <a:t>interface</a:t>
            </a:r>
            <a:r>
              <a:rPr kumimoji="1" lang="it-IT" altLang="it-IT" sz="1000" dirty="0">
                <a:solidFill>
                  <a:srgbClr val="000000"/>
                </a:solidFill>
              </a:rPr>
              <a:t> </a:t>
            </a:r>
            <a:r>
              <a:rPr kumimoji="1" lang="it-IT" altLang="it-IT" sz="1000" dirty="0" err="1">
                <a:solidFill>
                  <a:srgbClr val="000000"/>
                </a:solidFill>
              </a:rPr>
              <a:t>KeyboardEvent</a:t>
            </a:r>
            <a:r>
              <a:rPr kumimoji="1" lang="it-IT" altLang="it-IT" sz="1000" dirty="0">
                <a:solidFill>
                  <a:srgbClr val="000000"/>
                </a:solidFill>
              </a:rPr>
              <a:t> : </a:t>
            </a:r>
            <a:r>
              <a:rPr kumimoji="1" lang="it-IT" altLang="it-IT" sz="1000" dirty="0" err="1">
                <a:solidFill>
                  <a:srgbClr val="000000"/>
                </a:solidFill>
              </a:rPr>
              <a:t>UIEvent</a:t>
            </a:r>
            <a:r>
              <a:rPr kumimoji="1" lang="it-IT" altLang="it-IT" sz="1000" dirty="0">
                <a:solidFill>
                  <a:srgbClr val="000000"/>
                </a:solidFill>
              </a:rPr>
              <a:t> {//</a:t>
            </a:r>
            <a:r>
              <a:rPr kumimoji="1" lang="it-IT" altLang="it-IT" sz="1000" dirty="0" smtClean="0">
                <a:solidFill>
                  <a:srgbClr val="000000"/>
                </a:solidFill>
              </a:rPr>
              <a:t>NOT FINAL</a:t>
            </a:r>
            <a:endParaRPr kumimoji="1" lang="it-IT" altLang="it-IT" sz="1000" dirty="0">
              <a:solidFill>
                <a:srgbClr val="000000"/>
              </a:solidFill>
            </a:endParaRP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readonly</a:t>
            </a:r>
            <a:r>
              <a:rPr kumimoji="1" lang="it-IT" altLang="it-IT" sz="1000" dirty="0" smtClean="0">
                <a:solidFill>
                  <a:srgbClr val="000000"/>
                </a:solidFill>
              </a:rPr>
              <a:t> </a:t>
            </a:r>
            <a:r>
              <a:rPr kumimoji="1" lang="it-IT" altLang="it-IT" sz="1000" dirty="0" err="1">
                <a:solidFill>
                  <a:srgbClr val="000000"/>
                </a:solidFill>
              </a:rPr>
              <a:t>attribute</a:t>
            </a:r>
            <a:r>
              <a:rPr kumimoji="1" lang="it-IT" altLang="it-IT" sz="1000" dirty="0">
                <a:solidFill>
                  <a:srgbClr val="000000"/>
                </a:solidFill>
              </a:rPr>
              <a:t> </a:t>
            </a:r>
            <a:r>
              <a:rPr kumimoji="1" lang="it-IT" altLang="it-IT" sz="1000" dirty="0" err="1">
                <a:solidFill>
                  <a:srgbClr val="000000"/>
                </a:solidFill>
              </a:rPr>
              <a:t>DOMString</a:t>
            </a:r>
            <a:r>
              <a:rPr kumimoji="1" lang="it-IT" altLang="it-IT" sz="1000" dirty="0">
                <a:solidFill>
                  <a:srgbClr val="000000"/>
                </a:solidFill>
              </a:rPr>
              <a:t>     </a:t>
            </a:r>
            <a:r>
              <a:rPr kumimoji="1" lang="it-IT" altLang="it-IT" sz="1000" dirty="0" err="1">
                <a:solidFill>
                  <a:srgbClr val="000000"/>
                </a:solidFill>
              </a:rPr>
              <a:t>key</a:t>
            </a:r>
            <a:r>
              <a:rPr kumimoji="1" lang="it-IT" altLang="it-IT" sz="1000" dirty="0">
                <a:solidFill>
                  <a:srgbClr val="000000"/>
                </a:solidFill>
              </a:rPr>
              <a:t>;</a:t>
            </a: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readonly</a:t>
            </a:r>
            <a:r>
              <a:rPr kumimoji="1" lang="it-IT" altLang="it-IT" sz="1000" dirty="0" smtClean="0">
                <a:solidFill>
                  <a:srgbClr val="000000"/>
                </a:solidFill>
              </a:rPr>
              <a:t> </a:t>
            </a:r>
            <a:r>
              <a:rPr kumimoji="1" lang="it-IT" altLang="it-IT" sz="1000" dirty="0" err="1">
                <a:solidFill>
                  <a:srgbClr val="000000"/>
                </a:solidFill>
              </a:rPr>
              <a:t>attribute</a:t>
            </a:r>
            <a:r>
              <a:rPr kumimoji="1" lang="it-IT" altLang="it-IT" sz="1000" dirty="0">
                <a:solidFill>
                  <a:srgbClr val="000000"/>
                </a:solidFill>
              </a:rPr>
              <a:t> </a:t>
            </a:r>
            <a:r>
              <a:rPr kumimoji="1" lang="it-IT" altLang="it-IT" sz="1000" dirty="0" err="1">
                <a:solidFill>
                  <a:srgbClr val="000000"/>
                </a:solidFill>
              </a:rPr>
              <a:t>DOMString</a:t>
            </a:r>
            <a:r>
              <a:rPr kumimoji="1" lang="it-IT" altLang="it-IT" sz="1000" dirty="0">
                <a:solidFill>
                  <a:srgbClr val="000000"/>
                </a:solidFill>
              </a:rPr>
              <a:t>     code;</a:t>
            </a: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readonly</a:t>
            </a:r>
            <a:r>
              <a:rPr kumimoji="1" lang="it-IT" altLang="it-IT" sz="1000" dirty="0" smtClean="0">
                <a:solidFill>
                  <a:srgbClr val="000000"/>
                </a:solidFill>
              </a:rPr>
              <a:t> </a:t>
            </a:r>
            <a:r>
              <a:rPr kumimoji="1" lang="it-IT" altLang="it-IT" sz="1000" dirty="0" err="1">
                <a:solidFill>
                  <a:srgbClr val="000000"/>
                </a:solidFill>
              </a:rPr>
              <a:t>attribute</a:t>
            </a:r>
            <a:r>
              <a:rPr kumimoji="1" lang="it-IT" altLang="it-IT" sz="1000" dirty="0">
                <a:solidFill>
                  <a:srgbClr val="000000"/>
                </a:solidFill>
              </a:rPr>
              <a:t> </a:t>
            </a:r>
            <a:r>
              <a:rPr kumimoji="1" lang="it-IT" altLang="it-IT" sz="1000" dirty="0" err="1">
                <a:solidFill>
                  <a:srgbClr val="000000"/>
                </a:solidFill>
              </a:rPr>
              <a:t>unsigned</a:t>
            </a:r>
            <a:r>
              <a:rPr kumimoji="1" lang="it-IT" altLang="it-IT" sz="1000" dirty="0">
                <a:solidFill>
                  <a:srgbClr val="000000"/>
                </a:solidFill>
              </a:rPr>
              <a:t> long location;</a:t>
            </a: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readonly</a:t>
            </a:r>
            <a:r>
              <a:rPr kumimoji="1" lang="it-IT" altLang="it-IT" sz="1000" dirty="0" smtClean="0">
                <a:solidFill>
                  <a:srgbClr val="000000"/>
                </a:solidFill>
              </a:rPr>
              <a:t> </a:t>
            </a:r>
            <a:r>
              <a:rPr kumimoji="1" lang="it-IT" altLang="it-IT" sz="1000" dirty="0" err="1">
                <a:solidFill>
                  <a:srgbClr val="000000"/>
                </a:solidFill>
              </a:rPr>
              <a:t>attribute</a:t>
            </a:r>
            <a:r>
              <a:rPr kumimoji="1" lang="it-IT" altLang="it-IT" sz="1000" dirty="0">
                <a:solidFill>
                  <a:srgbClr val="000000"/>
                </a:solidFill>
              </a:rPr>
              <a:t> </a:t>
            </a:r>
            <a:r>
              <a:rPr kumimoji="1" lang="it-IT" altLang="it-IT" sz="1000" dirty="0" err="1">
                <a:solidFill>
                  <a:srgbClr val="000000"/>
                </a:solidFill>
              </a:rPr>
              <a:t>boolean</a:t>
            </a:r>
            <a:r>
              <a:rPr kumimoji="1" lang="it-IT" altLang="it-IT" sz="1000" dirty="0">
                <a:solidFill>
                  <a:srgbClr val="000000"/>
                </a:solidFill>
              </a:rPr>
              <a:t> </a:t>
            </a:r>
            <a:r>
              <a:rPr kumimoji="1" lang="it-IT" altLang="it-IT" sz="1000" dirty="0" err="1">
                <a:solidFill>
                  <a:srgbClr val="000000"/>
                </a:solidFill>
              </a:rPr>
              <a:t>ctrlKey</a:t>
            </a:r>
            <a:r>
              <a:rPr kumimoji="1" lang="it-IT" altLang="it-IT" sz="1000" dirty="0">
                <a:solidFill>
                  <a:srgbClr val="000000"/>
                </a:solidFill>
              </a:rPr>
              <a:t>;</a:t>
            </a: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readonly</a:t>
            </a:r>
            <a:r>
              <a:rPr kumimoji="1" lang="it-IT" altLang="it-IT" sz="1000" dirty="0" smtClean="0">
                <a:solidFill>
                  <a:srgbClr val="000000"/>
                </a:solidFill>
              </a:rPr>
              <a:t> </a:t>
            </a:r>
            <a:r>
              <a:rPr kumimoji="1" lang="it-IT" altLang="it-IT" sz="1000" dirty="0" err="1">
                <a:solidFill>
                  <a:srgbClr val="000000"/>
                </a:solidFill>
              </a:rPr>
              <a:t>attribute</a:t>
            </a:r>
            <a:r>
              <a:rPr kumimoji="1" lang="it-IT" altLang="it-IT" sz="1000" dirty="0">
                <a:solidFill>
                  <a:srgbClr val="000000"/>
                </a:solidFill>
              </a:rPr>
              <a:t> </a:t>
            </a:r>
            <a:r>
              <a:rPr kumimoji="1" lang="it-IT" altLang="it-IT" sz="1000" dirty="0" err="1">
                <a:solidFill>
                  <a:srgbClr val="000000"/>
                </a:solidFill>
              </a:rPr>
              <a:t>boolean</a:t>
            </a:r>
            <a:r>
              <a:rPr kumimoji="1" lang="it-IT" altLang="it-IT" sz="1000" dirty="0">
                <a:solidFill>
                  <a:srgbClr val="000000"/>
                </a:solidFill>
              </a:rPr>
              <a:t> </a:t>
            </a:r>
            <a:r>
              <a:rPr kumimoji="1" lang="it-IT" altLang="it-IT" sz="1000" dirty="0" err="1">
                <a:solidFill>
                  <a:srgbClr val="000000"/>
                </a:solidFill>
              </a:rPr>
              <a:t>shiftKey</a:t>
            </a:r>
            <a:r>
              <a:rPr kumimoji="1" lang="it-IT" altLang="it-IT" sz="1000" dirty="0">
                <a:solidFill>
                  <a:srgbClr val="000000"/>
                </a:solidFill>
              </a:rPr>
              <a:t>;</a:t>
            </a: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readonly</a:t>
            </a:r>
            <a:r>
              <a:rPr kumimoji="1" lang="it-IT" altLang="it-IT" sz="1000" dirty="0" smtClean="0">
                <a:solidFill>
                  <a:srgbClr val="000000"/>
                </a:solidFill>
              </a:rPr>
              <a:t> </a:t>
            </a:r>
            <a:r>
              <a:rPr kumimoji="1" lang="it-IT" altLang="it-IT" sz="1000" dirty="0" err="1">
                <a:solidFill>
                  <a:srgbClr val="000000"/>
                </a:solidFill>
              </a:rPr>
              <a:t>attribute</a:t>
            </a:r>
            <a:r>
              <a:rPr kumimoji="1" lang="it-IT" altLang="it-IT" sz="1000" dirty="0">
                <a:solidFill>
                  <a:srgbClr val="000000"/>
                </a:solidFill>
              </a:rPr>
              <a:t> </a:t>
            </a:r>
            <a:r>
              <a:rPr kumimoji="1" lang="it-IT" altLang="it-IT" sz="1000" dirty="0" err="1">
                <a:solidFill>
                  <a:srgbClr val="000000"/>
                </a:solidFill>
              </a:rPr>
              <a:t>boolean</a:t>
            </a:r>
            <a:r>
              <a:rPr kumimoji="1" lang="it-IT" altLang="it-IT" sz="1000" dirty="0">
                <a:solidFill>
                  <a:srgbClr val="000000"/>
                </a:solidFill>
              </a:rPr>
              <a:t> </a:t>
            </a:r>
            <a:r>
              <a:rPr kumimoji="1" lang="it-IT" altLang="it-IT" sz="1000" dirty="0" err="1">
                <a:solidFill>
                  <a:srgbClr val="000000"/>
                </a:solidFill>
              </a:rPr>
              <a:t>altKey</a:t>
            </a:r>
            <a:r>
              <a:rPr kumimoji="1" lang="it-IT" altLang="it-IT" sz="1000" dirty="0">
                <a:solidFill>
                  <a:srgbClr val="000000"/>
                </a:solidFill>
              </a:rPr>
              <a:t>;</a:t>
            </a: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readonly</a:t>
            </a:r>
            <a:r>
              <a:rPr kumimoji="1" lang="it-IT" altLang="it-IT" sz="1000" dirty="0" smtClean="0">
                <a:solidFill>
                  <a:srgbClr val="000000"/>
                </a:solidFill>
              </a:rPr>
              <a:t> </a:t>
            </a:r>
            <a:r>
              <a:rPr kumimoji="1" lang="it-IT" altLang="it-IT" sz="1000" dirty="0" err="1">
                <a:solidFill>
                  <a:srgbClr val="000000"/>
                </a:solidFill>
              </a:rPr>
              <a:t>attribute</a:t>
            </a:r>
            <a:r>
              <a:rPr kumimoji="1" lang="it-IT" altLang="it-IT" sz="1000" dirty="0">
                <a:solidFill>
                  <a:srgbClr val="000000"/>
                </a:solidFill>
              </a:rPr>
              <a:t> </a:t>
            </a:r>
            <a:r>
              <a:rPr kumimoji="1" lang="it-IT" altLang="it-IT" sz="1000" dirty="0" err="1">
                <a:solidFill>
                  <a:srgbClr val="000000"/>
                </a:solidFill>
              </a:rPr>
              <a:t>boolean</a:t>
            </a:r>
            <a:r>
              <a:rPr kumimoji="1" lang="it-IT" altLang="it-IT" sz="1000" dirty="0">
                <a:solidFill>
                  <a:srgbClr val="000000"/>
                </a:solidFill>
              </a:rPr>
              <a:t> </a:t>
            </a:r>
            <a:r>
              <a:rPr kumimoji="1" lang="it-IT" altLang="it-IT" sz="1000" dirty="0" err="1">
                <a:solidFill>
                  <a:srgbClr val="000000"/>
                </a:solidFill>
              </a:rPr>
              <a:t>metaKey</a:t>
            </a:r>
            <a:r>
              <a:rPr kumimoji="1" lang="it-IT" altLang="it-IT" sz="1000" dirty="0">
                <a:solidFill>
                  <a:srgbClr val="000000"/>
                </a:solidFill>
              </a:rPr>
              <a:t>;</a:t>
            </a: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readonly</a:t>
            </a:r>
            <a:r>
              <a:rPr kumimoji="1" lang="it-IT" altLang="it-IT" sz="1000" dirty="0" smtClean="0">
                <a:solidFill>
                  <a:srgbClr val="000000"/>
                </a:solidFill>
              </a:rPr>
              <a:t> </a:t>
            </a:r>
            <a:r>
              <a:rPr kumimoji="1" lang="it-IT" altLang="it-IT" sz="1000" dirty="0" err="1">
                <a:solidFill>
                  <a:srgbClr val="000000"/>
                </a:solidFill>
              </a:rPr>
              <a:t>attribute</a:t>
            </a:r>
            <a:r>
              <a:rPr kumimoji="1" lang="it-IT" altLang="it-IT" sz="1000" dirty="0">
                <a:solidFill>
                  <a:srgbClr val="000000"/>
                </a:solidFill>
              </a:rPr>
              <a:t> </a:t>
            </a:r>
            <a:r>
              <a:rPr kumimoji="1" lang="it-IT" altLang="it-IT" sz="1000" dirty="0" err="1">
                <a:solidFill>
                  <a:srgbClr val="000000"/>
                </a:solidFill>
              </a:rPr>
              <a:t>boolean</a:t>
            </a:r>
            <a:r>
              <a:rPr kumimoji="1" lang="it-IT" altLang="it-IT" sz="1000" dirty="0">
                <a:solidFill>
                  <a:srgbClr val="000000"/>
                </a:solidFill>
              </a:rPr>
              <a:t> </a:t>
            </a:r>
            <a:r>
              <a:rPr kumimoji="1" lang="it-IT" altLang="it-IT" sz="1000" dirty="0" err="1">
                <a:solidFill>
                  <a:srgbClr val="000000"/>
                </a:solidFill>
              </a:rPr>
              <a:t>repeat</a:t>
            </a:r>
            <a:r>
              <a:rPr kumimoji="1" lang="it-IT" altLang="it-IT" sz="1000" dirty="0">
                <a:solidFill>
                  <a:srgbClr val="000000"/>
                </a:solidFill>
              </a:rPr>
              <a:t>;</a:t>
            </a: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readonly</a:t>
            </a:r>
            <a:r>
              <a:rPr kumimoji="1" lang="it-IT" altLang="it-IT" sz="1000" dirty="0" smtClean="0">
                <a:solidFill>
                  <a:srgbClr val="000000"/>
                </a:solidFill>
              </a:rPr>
              <a:t> </a:t>
            </a:r>
            <a:r>
              <a:rPr kumimoji="1" lang="it-IT" altLang="it-IT" sz="1000" dirty="0" err="1">
                <a:solidFill>
                  <a:srgbClr val="000000"/>
                </a:solidFill>
              </a:rPr>
              <a:t>attribute</a:t>
            </a:r>
            <a:r>
              <a:rPr kumimoji="1" lang="it-IT" altLang="it-IT" sz="1000" dirty="0">
                <a:solidFill>
                  <a:srgbClr val="000000"/>
                </a:solidFill>
              </a:rPr>
              <a:t> </a:t>
            </a:r>
            <a:r>
              <a:rPr kumimoji="1" lang="it-IT" altLang="it-IT" sz="1000" dirty="0" err="1">
                <a:solidFill>
                  <a:srgbClr val="000000"/>
                </a:solidFill>
              </a:rPr>
              <a:t>boolean</a:t>
            </a:r>
            <a:r>
              <a:rPr kumimoji="1" lang="it-IT" altLang="it-IT" sz="1000" dirty="0">
                <a:solidFill>
                  <a:srgbClr val="000000"/>
                </a:solidFill>
              </a:rPr>
              <a:t> </a:t>
            </a:r>
            <a:r>
              <a:rPr kumimoji="1" lang="it-IT" altLang="it-IT" sz="1000" dirty="0" err="1">
                <a:solidFill>
                  <a:srgbClr val="000000"/>
                </a:solidFill>
              </a:rPr>
              <a:t>isComposing</a:t>
            </a:r>
            <a:r>
              <a:rPr kumimoji="1" lang="it-IT" altLang="it-IT" sz="1000" dirty="0">
                <a:solidFill>
                  <a:srgbClr val="000000"/>
                </a:solidFill>
              </a:rPr>
              <a:t>;</a:t>
            </a:r>
          </a:p>
          <a:p>
            <a:pPr defTabSz="179388">
              <a:spcBef>
                <a:spcPct val="20000"/>
              </a:spcBef>
              <a:buClr>
                <a:schemeClr val="hlink"/>
              </a:buClr>
              <a:buSzPct val="65000"/>
              <a:buFont typeface="Monotype Sorts" pitchFamily="2" charset="2"/>
              <a:buNone/>
            </a:pPr>
            <a:r>
              <a:rPr kumimoji="1" lang="it-IT" sz="1000" dirty="0">
                <a:solidFill>
                  <a:srgbClr val="000000"/>
                </a:solidFill>
              </a:rPr>
              <a:t>	</a:t>
            </a:r>
            <a:r>
              <a:rPr kumimoji="1" lang="it-IT" altLang="it-IT" sz="1000" dirty="0" err="1" smtClean="0">
                <a:solidFill>
                  <a:srgbClr val="000000"/>
                </a:solidFill>
              </a:rPr>
              <a:t>boolean</a:t>
            </a:r>
            <a:r>
              <a:rPr kumimoji="1" lang="it-IT" altLang="it-IT" sz="1000" dirty="0" smtClean="0">
                <a:solidFill>
                  <a:srgbClr val="000000"/>
                </a:solidFill>
              </a:rPr>
              <a:t> </a:t>
            </a:r>
            <a:r>
              <a:rPr kumimoji="1" lang="it-IT" altLang="it-IT" sz="1000" dirty="0" err="1">
                <a:solidFill>
                  <a:srgbClr val="000000"/>
                </a:solidFill>
              </a:rPr>
              <a:t>getModifierState</a:t>
            </a:r>
            <a:r>
              <a:rPr kumimoji="1" lang="it-IT" altLang="it-IT" sz="1000" dirty="0">
                <a:solidFill>
                  <a:srgbClr val="000000"/>
                </a:solidFill>
              </a:rPr>
              <a:t> (</a:t>
            </a:r>
            <a:r>
              <a:rPr kumimoji="1" lang="it-IT" altLang="it-IT" sz="1000" dirty="0" err="1">
                <a:solidFill>
                  <a:srgbClr val="000000"/>
                </a:solidFill>
              </a:rPr>
              <a:t>DOMString</a:t>
            </a:r>
            <a:r>
              <a:rPr kumimoji="1" lang="it-IT" altLang="it-IT" sz="1000" dirty="0">
                <a:solidFill>
                  <a:srgbClr val="000000"/>
                </a:solidFill>
              </a:rPr>
              <a:t> </a:t>
            </a:r>
            <a:r>
              <a:rPr kumimoji="1" lang="it-IT" altLang="it-IT" sz="1000" dirty="0" err="1">
                <a:solidFill>
                  <a:srgbClr val="000000"/>
                </a:solidFill>
              </a:rPr>
              <a:t>keyArg</a:t>
            </a:r>
            <a:r>
              <a:rPr kumimoji="1" lang="it-IT" altLang="it-IT" sz="1000" dirty="0">
                <a:solidFill>
                  <a:srgbClr val="000000"/>
                </a:solidFill>
              </a:rPr>
              <a:t>);</a:t>
            </a:r>
          </a:p>
          <a:p>
            <a:pPr>
              <a:spcBef>
                <a:spcPct val="20000"/>
              </a:spcBef>
              <a:buClr>
                <a:schemeClr val="hlink"/>
              </a:buClr>
              <a:buSzPct val="65000"/>
              <a:buFont typeface="Monotype Sorts" pitchFamily="2" charset="2"/>
              <a:buNone/>
            </a:pPr>
            <a:r>
              <a:rPr kumimoji="1" lang="it-IT" altLang="it-IT" sz="1000" dirty="0">
                <a:solidFill>
                  <a:srgbClr val="000000"/>
                </a:solidFill>
              </a:rPr>
              <a:t>};</a:t>
            </a:r>
          </a:p>
        </p:txBody>
      </p:sp>
    </p:spTree>
    <p:extLst>
      <p:ext uri="{BB962C8B-B14F-4D97-AF65-F5344CB8AC3E}">
        <p14:creationId xmlns:p14="http://schemas.microsoft.com/office/powerpoint/2010/main" val="1366541523"/>
      </p:ext>
    </p:extLst>
  </p:cSld>
  <p:clrMapOvr>
    <a:masterClrMapping/>
  </p:clrMapOvr>
  <p:transition>
    <p:strip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47F3AF83-A0AD-4DE7-A44A-4754B24BAADB}" type="slidenum">
              <a:rPr lang="it-IT"/>
              <a:pPr>
                <a:defRPr/>
              </a:pPr>
              <a:t>49</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13316" name="Rectangle 6"/>
          <p:cNvSpPr>
            <a:spLocks noGrp="1" noChangeArrowheads="1"/>
          </p:cNvSpPr>
          <p:nvPr>
            <p:ph type="title"/>
          </p:nvPr>
        </p:nvSpPr>
        <p:spPr/>
        <p:txBody>
          <a:bodyPr/>
          <a:lstStyle/>
          <a:p>
            <a:pPr eaLnBrk="1" hangingPunct="1"/>
            <a:r>
              <a:rPr lang="it-IT" sz="3200" dirty="0" err="1" smtClean="0"/>
              <a:t>Event</a:t>
            </a:r>
            <a:r>
              <a:rPr lang="it-IT" sz="3200" dirty="0" smtClean="0"/>
              <a:t> </a:t>
            </a:r>
            <a:r>
              <a:rPr lang="it-IT" sz="3200" dirty="0" err="1" smtClean="0"/>
              <a:t>Structure</a:t>
            </a:r>
            <a:r>
              <a:rPr lang="it-IT" sz="3200" dirty="0" smtClean="0"/>
              <a:t/>
            </a:r>
            <a:br>
              <a:rPr lang="it-IT" sz="3200" dirty="0" smtClean="0"/>
            </a:br>
            <a:r>
              <a:rPr lang="it-IT" sz="2000" dirty="0" smtClean="0"/>
              <a:t>HTML </a:t>
            </a:r>
            <a:r>
              <a:rPr lang="it-IT" sz="2000" dirty="0" err="1" smtClean="0"/>
              <a:t>Events</a:t>
            </a:r>
            <a:endParaRPr lang="it-IT" sz="2000" dirty="0" smtClean="0"/>
          </a:p>
        </p:txBody>
      </p:sp>
      <p:sp>
        <p:nvSpPr>
          <p:cNvPr id="13317" name="Rectangle 7"/>
          <p:cNvSpPr>
            <a:spLocks noGrp="1" noChangeArrowheads="1"/>
          </p:cNvSpPr>
          <p:nvPr>
            <p:ph type="body" idx="1"/>
          </p:nvPr>
        </p:nvSpPr>
        <p:spPr/>
        <p:txBody>
          <a:bodyPr/>
          <a:lstStyle/>
          <a:p>
            <a:pPr eaLnBrk="1" hangingPunct="1">
              <a:lnSpc>
                <a:spcPct val="90000"/>
              </a:lnSpc>
            </a:pPr>
            <a:r>
              <a:rPr lang="en-US" sz="2000" dirty="0" smtClean="0"/>
              <a:t>Some HTML objects can be notified of their specific events:</a:t>
            </a:r>
          </a:p>
          <a:p>
            <a:pPr lvl="1" eaLnBrk="1" hangingPunct="1">
              <a:lnSpc>
                <a:spcPct val="90000"/>
              </a:lnSpc>
            </a:pPr>
            <a:r>
              <a:rPr lang="en-US" sz="1600" b="1" dirty="0" smtClean="0"/>
              <a:t>load</a:t>
            </a:r>
            <a:r>
              <a:rPr lang="en-US" sz="1600" dirty="0" smtClean="0"/>
              <a:t> (the document, its frames, or an object is fully loaded).</a:t>
            </a:r>
          </a:p>
          <a:p>
            <a:pPr lvl="1" eaLnBrk="1" hangingPunct="1">
              <a:lnSpc>
                <a:spcPct val="90000"/>
              </a:lnSpc>
            </a:pPr>
            <a:r>
              <a:rPr lang="en-US" sz="1600" b="1" dirty="0" smtClean="0"/>
              <a:t>unload</a:t>
            </a:r>
            <a:r>
              <a:rPr lang="en-US" sz="1600" dirty="0" smtClean="0"/>
              <a:t> (the document was removed from the window or frame).</a:t>
            </a:r>
          </a:p>
          <a:p>
            <a:pPr lvl="1" eaLnBrk="1" hangingPunct="1">
              <a:lnSpc>
                <a:spcPct val="90000"/>
              </a:lnSpc>
            </a:pPr>
            <a:r>
              <a:rPr lang="en-US" sz="1600" b="1" dirty="0" smtClean="0"/>
              <a:t>abort</a:t>
            </a:r>
            <a:r>
              <a:rPr lang="en-US" sz="1600" dirty="0" smtClean="0"/>
              <a:t> (the loading of an object has been interrupted).</a:t>
            </a:r>
          </a:p>
          <a:p>
            <a:pPr lvl="1" eaLnBrk="1" hangingPunct="1">
              <a:lnSpc>
                <a:spcPct val="90000"/>
              </a:lnSpc>
            </a:pPr>
            <a:r>
              <a:rPr lang="en-US" sz="1600" b="1" dirty="0" smtClean="0"/>
              <a:t>error</a:t>
            </a:r>
            <a:r>
              <a:rPr lang="en-US" sz="1600" dirty="0" smtClean="0"/>
              <a:t> (error in a script or loading an image).</a:t>
            </a:r>
          </a:p>
          <a:p>
            <a:pPr lvl="1" eaLnBrk="1" hangingPunct="1">
              <a:lnSpc>
                <a:spcPct val="90000"/>
              </a:lnSpc>
            </a:pPr>
            <a:r>
              <a:rPr lang="en-US" sz="1600" b="1" dirty="0" smtClean="0"/>
              <a:t>select</a:t>
            </a:r>
            <a:r>
              <a:rPr lang="en-US" sz="1600" dirty="0" smtClean="0"/>
              <a:t> (text was selected in an input or </a:t>
            </a:r>
            <a:r>
              <a:rPr lang="en-US" sz="1600" dirty="0" err="1" smtClean="0"/>
              <a:t>textarea</a:t>
            </a:r>
            <a:r>
              <a:rPr lang="en-US" sz="1600" dirty="0" smtClean="0"/>
              <a:t> field).</a:t>
            </a:r>
          </a:p>
          <a:p>
            <a:pPr lvl="1" eaLnBrk="1" hangingPunct="1">
              <a:lnSpc>
                <a:spcPct val="90000"/>
              </a:lnSpc>
            </a:pPr>
            <a:r>
              <a:rPr lang="en-US" sz="1600" b="1" dirty="0" smtClean="0"/>
              <a:t>change</a:t>
            </a:r>
            <a:r>
              <a:rPr lang="en-US" sz="1600" dirty="0" smtClean="0"/>
              <a:t> (a form control has lost its focus and its content changed singe it got the focus).</a:t>
            </a:r>
          </a:p>
          <a:p>
            <a:pPr lvl="1" eaLnBrk="1" hangingPunct="1">
              <a:lnSpc>
                <a:spcPct val="90000"/>
              </a:lnSpc>
            </a:pPr>
            <a:r>
              <a:rPr lang="en-US" sz="1600" b="1" dirty="0" smtClean="0"/>
              <a:t>submit</a:t>
            </a:r>
            <a:r>
              <a:rPr lang="en-US" sz="1600" dirty="0" smtClean="0"/>
              <a:t> (the form is being sent).</a:t>
            </a:r>
          </a:p>
          <a:p>
            <a:pPr lvl="1" eaLnBrk="1" hangingPunct="1">
              <a:lnSpc>
                <a:spcPct val="90000"/>
              </a:lnSpc>
            </a:pPr>
            <a:r>
              <a:rPr lang="en-US" sz="1600" b="1" dirty="0" smtClean="0"/>
              <a:t>reset</a:t>
            </a:r>
            <a:r>
              <a:rPr lang="en-US" sz="1600" dirty="0" smtClean="0"/>
              <a:t> (the form is being reset).</a:t>
            </a:r>
          </a:p>
          <a:p>
            <a:pPr lvl="1" eaLnBrk="1" hangingPunct="1">
              <a:lnSpc>
                <a:spcPct val="90000"/>
              </a:lnSpc>
            </a:pPr>
            <a:r>
              <a:rPr lang="en-US" sz="1600" b="1" dirty="0" smtClean="0"/>
              <a:t>focus</a:t>
            </a:r>
            <a:r>
              <a:rPr lang="en-US" sz="1600" dirty="0" smtClean="0"/>
              <a:t> (a form control is about to receive the focus).</a:t>
            </a:r>
          </a:p>
          <a:p>
            <a:pPr lvl="1" eaLnBrk="1" hangingPunct="1">
              <a:lnSpc>
                <a:spcPct val="90000"/>
              </a:lnSpc>
            </a:pPr>
            <a:r>
              <a:rPr lang="en-US" sz="1600" b="1" dirty="0" smtClean="0"/>
              <a:t>blur</a:t>
            </a:r>
            <a:r>
              <a:rPr lang="en-US" sz="1600" dirty="0" smtClean="0"/>
              <a:t> (a form control is about to lose focus).</a:t>
            </a:r>
          </a:p>
          <a:p>
            <a:pPr lvl="1" eaLnBrk="1" hangingPunct="1">
              <a:lnSpc>
                <a:spcPct val="90000"/>
              </a:lnSpc>
            </a:pPr>
            <a:r>
              <a:rPr lang="en-US" sz="1600" b="1" dirty="0" smtClean="0"/>
              <a:t>resize</a:t>
            </a:r>
            <a:r>
              <a:rPr lang="en-US" sz="1600" dirty="0" smtClean="0"/>
              <a:t> (an element has been resized).</a:t>
            </a:r>
          </a:p>
          <a:p>
            <a:pPr lvl="1" eaLnBrk="1" hangingPunct="1">
              <a:lnSpc>
                <a:spcPct val="90000"/>
              </a:lnSpc>
            </a:pPr>
            <a:r>
              <a:rPr lang="en-US" sz="1600" b="1" dirty="0" smtClean="0"/>
              <a:t>scroll</a:t>
            </a:r>
            <a:r>
              <a:rPr lang="en-US" sz="1600" dirty="0" smtClean="0"/>
              <a:t> (the content of an element has been scrolled).</a:t>
            </a:r>
            <a:endParaRPr lang="it-IT" sz="1400" dirty="0" smtClean="0"/>
          </a:p>
        </p:txBody>
      </p:sp>
    </p:spTree>
  </p:cSld>
  <p:clrMapOvr>
    <a:masterClrMapping/>
  </p:clrMapOvr>
  <p:transition>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CA10A91C-9A25-45A5-83DA-1EAEBFD3184C}" type="slidenum">
              <a:rPr lang="it-IT"/>
              <a:pPr>
                <a:defRPr/>
              </a:pPr>
              <a:t>5</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6148" name="Rectangle 2"/>
          <p:cNvSpPr>
            <a:spLocks noGrp="1" noChangeArrowheads="1"/>
          </p:cNvSpPr>
          <p:nvPr>
            <p:ph type="title"/>
          </p:nvPr>
        </p:nvSpPr>
        <p:spPr/>
        <p:txBody>
          <a:bodyPr/>
          <a:lstStyle/>
          <a:p>
            <a:pPr eaLnBrk="1" hangingPunct="1"/>
            <a:r>
              <a:rPr lang="it-IT" dirty="0" smtClean="0"/>
              <a:t>The XML DOM</a:t>
            </a:r>
          </a:p>
        </p:txBody>
      </p:sp>
      <p:sp>
        <p:nvSpPr>
          <p:cNvPr id="6149" name="Rectangle 3"/>
          <p:cNvSpPr>
            <a:spLocks noGrp="1" noChangeArrowheads="1"/>
          </p:cNvSpPr>
          <p:nvPr>
            <p:ph type="body" idx="1"/>
          </p:nvPr>
        </p:nvSpPr>
        <p:spPr/>
        <p:txBody>
          <a:bodyPr/>
          <a:lstStyle/>
          <a:p>
            <a:r>
              <a:rPr lang="en-US" dirty="0" smtClean="0"/>
              <a:t>There are various versions of the DOM, structured into </a:t>
            </a:r>
            <a:r>
              <a:rPr lang="en-US" i="1" dirty="0" smtClean="0"/>
              <a:t>levels:</a:t>
            </a:r>
            <a:r>
              <a:rPr lang="en-US" dirty="0" smtClean="0"/>
              <a:t> </a:t>
            </a:r>
          </a:p>
          <a:p>
            <a:pPr lvl="1"/>
            <a:r>
              <a:rPr lang="en-US" b="1" dirty="0" smtClean="0"/>
              <a:t>Level 1:</a:t>
            </a:r>
            <a:r>
              <a:rPr lang="en-US" dirty="0" smtClean="0"/>
              <a:t> Basic DOM, defines the main interfaces that contain methods and attributes of common use. </a:t>
            </a:r>
          </a:p>
          <a:p>
            <a:pPr lvl="1"/>
            <a:r>
              <a:rPr lang="en-US" b="1" dirty="0" smtClean="0"/>
              <a:t>Level 2:</a:t>
            </a:r>
            <a:r>
              <a:rPr lang="en-US" dirty="0" smtClean="0"/>
              <a:t> Modifies some methods of level 1, and adds support for </a:t>
            </a:r>
            <a:r>
              <a:rPr lang="en-US" i="1" dirty="0" smtClean="0"/>
              <a:t>namespaces</a:t>
            </a:r>
            <a:r>
              <a:rPr lang="en-US" dirty="0" smtClean="0"/>
              <a:t> and node </a:t>
            </a:r>
            <a:r>
              <a:rPr lang="en-US" i="1" dirty="0" smtClean="0"/>
              <a:t>cloning</a:t>
            </a:r>
            <a:r>
              <a:rPr lang="en-US" dirty="0" smtClean="0"/>
              <a:t>. </a:t>
            </a:r>
          </a:p>
          <a:p>
            <a:pPr lvl="1"/>
            <a:r>
              <a:rPr lang="en-US" b="1" dirty="0" smtClean="0"/>
              <a:t>Level 3:</a:t>
            </a:r>
            <a:r>
              <a:rPr lang="en-US" dirty="0" smtClean="0"/>
              <a:t> Introduces new methods and interfaces for faster </a:t>
            </a:r>
            <a:r>
              <a:rPr lang="en-US" i="1" dirty="0" smtClean="0"/>
              <a:t>navigation</a:t>
            </a:r>
            <a:r>
              <a:rPr lang="en-US" dirty="0" smtClean="0"/>
              <a:t> in the document, to support node </a:t>
            </a:r>
            <a:r>
              <a:rPr lang="en-US" i="1" dirty="0" smtClean="0"/>
              <a:t>types </a:t>
            </a:r>
            <a:r>
              <a:rPr lang="en-US" dirty="0" smtClean="0"/>
              <a:t>and for </a:t>
            </a:r>
            <a:r>
              <a:rPr lang="en-US" i="1" dirty="0" smtClean="0"/>
              <a:t>serialization.</a:t>
            </a:r>
            <a:r>
              <a:rPr lang="en-US" dirty="0" smtClean="0"/>
              <a:t> </a:t>
            </a:r>
            <a:endParaRPr lang="en-US" dirty="0"/>
          </a:p>
        </p:txBody>
      </p:sp>
    </p:spTree>
  </p:cSld>
  <p:clrMapOvr>
    <a:masterClrMapping/>
  </p:clrMapOvr>
  <p:transition>
    <p:strip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E883DEBD-BF5A-42D2-8A74-6800078D9B90}" type="slidenum">
              <a:rPr lang="it-IT"/>
              <a:pPr>
                <a:defRPr/>
              </a:pPr>
              <a:t>50</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14340" name="Rectangle 4"/>
          <p:cNvSpPr>
            <a:spLocks noGrp="1" noChangeArrowheads="1"/>
          </p:cNvSpPr>
          <p:nvPr>
            <p:ph type="title"/>
          </p:nvPr>
        </p:nvSpPr>
        <p:spPr/>
        <p:txBody>
          <a:bodyPr/>
          <a:lstStyle/>
          <a:p>
            <a:pPr eaLnBrk="1" hangingPunct="1"/>
            <a:r>
              <a:rPr lang="it-IT" dirty="0" err="1" smtClean="0"/>
              <a:t>References</a:t>
            </a:r>
            <a:endParaRPr lang="it-IT" dirty="0" smtClean="0"/>
          </a:p>
        </p:txBody>
      </p:sp>
      <p:sp>
        <p:nvSpPr>
          <p:cNvPr id="14341" name="Rectangle 5"/>
          <p:cNvSpPr>
            <a:spLocks noGrp="1" noChangeArrowheads="1"/>
          </p:cNvSpPr>
          <p:nvPr>
            <p:ph type="body" idx="1"/>
          </p:nvPr>
        </p:nvSpPr>
        <p:spPr/>
        <p:txBody>
          <a:bodyPr/>
          <a:lstStyle/>
          <a:p>
            <a:pPr eaLnBrk="1" hangingPunct="1">
              <a:lnSpc>
                <a:spcPct val="90000"/>
              </a:lnSpc>
            </a:pPr>
            <a:r>
              <a:rPr lang="it-IT" b="1" dirty="0" smtClean="0"/>
              <a:t>DOM </a:t>
            </a:r>
            <a:r>
              <a:rPr lang="it-IT" b="1" dirty="0" err="1" smtClean="0"/>
              <a:t>level</a:t>
            </a:r>
            <a:r>
              <a:rPr lang="it-IT" b="1" dirty="0" smtClean="0"/>
              <a:t> 2 </a:t>
            </a:r>
            <a:r>
              <a:rPr lang="it-IT" b="1" dirty="0" err="1" smtClean="0"/>
              <a:t>Specification</a:t>
            </a:r>
            <a:r>
              <a:rPr lang="it-IT" dirty="0" smtClean="0"/>
              <a:t/>
            </a:r>
            <a:br>
              <a:rPr lang="it-IT" dirty="0" smtClean="0"/>
            </a:br>
            <a:r>
              <a:rPr lang="it-IT" dirty="0" smtClean="0"/>
              <a:t>http://www.w3.org/TR/2000/REC-DOM-Level-2-Core-20001113/</a:t>
            </a:r>
          </a:p>
          <a:p>
            <a:pPr eaLnBrk="1" hangingPunct="1">
              <a:lnSpc>
                <a:spcPct val="90000"/>
              </a:lnSpc>
            </a:pPr>
            <a:r>
              <a:rPr lang="it-IT" b="1" dirty="0" smtClean="0"/>
              <a:t>DOM HTML 4 </a:t>
            </a:r>
            <a:r>
              <a:rPr lang="it-IT" b="1" dirty="0" err="1" smtClean="0"/>
              <a:t>Specification</a:t>
            </a:r>
            <a:r>
              <a:rPr lang="it-IT" b="1" dirty="0" smtClean="0"/>
              <a:t> </a:t>
            </a:r>
            <a:br>
              <a:rPr lang="it-IT" b="1" dirty="0" smtClean="0"/>
            </a:br>
            <a:r>
              <a:rPr lang="it-IT" dirty="0" smtClean="0"/>
              <a:t>http://www.w3.org/TR/2003/REC-DOM-Level-2-HTML-20030109/</a:t>
            </a:r>
          </a:p>
          <a:p>
            <a:pPr eaLnBrk="1" hangingPunct="1">
              <a:lnSpc>
                <a:spcPct val="90000"/>
              </a:lnSpc>
            </a:pPr>
            <a:r>
              <a:rPr lang="it-IT" b="1" dirty="0" smtClean="0"/>
              <a:t>DOM CSS 2 </a:t>
            </a:r>
            <a:r>
              <a:rPr lang="it-IT" b="1" dirty="0" err="1" smtClean="0"/>
              <a:t>Specification</a:t>
            </a:r>
            <a:r>
              <a:rPr lang="it-IT" b="1" dirty="0" smtClean="0"/>
              <a:t> </a:t>
            </a:r>
            <a:br>
              <a:rPr lang="it-IT" b="1" dirty="0" smtClean="0"/>
            </a:br>
            <a:r>
              <a:rPr lang="it-IT" dirty="0" smtClean="0"/>
              <a:t>http://www.w3.org/TR/2000/REC-DOM-Level-2-Style-20001113/</a:t>
            </a:r>
          </a:p>
          <a:p>
            <a:pPr eaLnBrk="1" hangingPunct="1">
              <a:lnSpc>
                <a:spcPct val="90000"/>
              </a:lnSpc>
            </a:pPr>
            <a:r>
              <a:rPr lang="it-IT" b="1" dirty="0" smtClean="0"/>
              <a:t>DOM </a:t>
            </a:r>
            <a:r>
              <a:rPr lang="it-IT" b="1" dirty="0" err="1" smtClean="0"/>
              <a:t>Event</a:t>
            </a:r>
            <a:r>
              <a:rPr lang="it-IT" b="1" dirty="0" smtClean="0"/>
              <a:t> </a:t>
            </a:r>
            <a:r>
              <a:rPr lang="it-IT" b="1" dirty="0" err="1" smtClean="0"/>
              <a:t>Model</a:t>
            </a:r>
            <a:r>
              <a:rPr lang="it-IT" b="1" dirty="0" smtClean="0"/>
              <a:t> </a:t>
            </a:r>
            <a:r>
              <a:rPr lang="it-IT" b="1" dirty="0" err="1" smtClean="0"/>
              <a:t>Specification</a:t>
            </a:r>
            <a:r>
              <a:rPr lang="it-IT" b="1" dirty="0" smtClean="0"/>
              <a:t> </a:t>
            </a:r>
            <a:br>
              <a:rPr lang="it-IT" b="1" dirty="0" smtClean="0"/>
            </a:br>
            <a:r>
              <a:rPr lang="it-IT" dirty="0" smtClean="0"/>
              <a:t>http://www.w3.org/TR/2000/REC-DOM-Level-2-Events-20001113/</a:t>
            </a:r>
          </a:p>
        </p:txBody>
      </p:sp>
    </p:spTree>
  </p:cSld>
  <p:clrMapOvr>
    <a:masterClrMapping/>
  </p:clrMapOvr>
  <p:transition>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1"/>
          </p:nvPr>
        </p:nvSpPr>
        <p:spPr/>
        <p:txBody>
          <a:bodyPr/>
          <a:lstStyle/>
          <a:p>
            <a:pPr>
              <a:defRPr/>
            </a:pPr>
            <a:fld id="{DCF8F60D-FF1F-469B-B233-86C46E1D43DE}" type="slidenum">
              <a:rPr lang="it-IT"/>
              <a:pPr>
                <a:defRPr/>
              </a:pPr>
              <a:t>6</a:t>
            </a:fld>
            <a:endParaRPr lang="it-IT"/>
          </a:p>
        </p:txBody>
      </p:sp>
      <p:sp>
        <p:nvSpPr>
          <p:cNvPr id="5" name="Segnaposto piè di pagina 5"/>
          <p:cNvSpPr>
            <a:spLocks noGrp="1"/>
          </p:cNvSpPr>
          <p:nvPr>
            <p:ph type="ftr" sz="quarter" idx="12"/>
          </p:nvPr>
        </p:nvSpPr>
        <p:spPr/>
        <p:txBody>
          <a:bodyPr/>
          <a:lstStyle/>
          <a:p>
            <a:pPr>
              <a:defRPr/>
            </a:pPr>
            <a:r>
              <a:rPr lang="it-IT"/>
              <a:t>DOM HTML</a:t>
            </a:r>
          </a:p>
        </p:txBody>
      </p:sp>
      <p:sp>
        <p:nvSpPr>
          <p:cNvPr id="7172" name="Rectangle 2"/>
          <p:cNvSpPr>
            <a:spLocks noGrp="1" noChangeArrowheads="1"/>
          </p:cNvSpPr>
          <p:nvPr>
            <p:ph type="title"/>
          </p:nvPr>
        </p:nvSpPr>
        <p:spPr/>
        <p:txBody>
          <a:bodyPr/>
          <a:lstStyle/>
          <a:p>
            <a:pPr eaLnBrk="1" hangingPunct="1"/>
            <a:r>
              <a:rPr lang="it-IT" dirty="0" err="1" smtClean="0"/>
              <a:t>How</a:t>
            </a:r>
            <a:r>
              <a:rPr lang="it-IT" dirty="0" smtClean="0"/>
              <a:t> the DOM </a:t>
            </a:r>
            <a:r>
              <a:rPr lang="it-IT" dirty="0" err="1" smtClean="0"/>
              <a:t>views</a:t>
            </a:r>
            <a:r>
              <a:rPr lang="it-IT" dirty="0" smtClean="0"/>
              <a:t> XML</a:t>
            </a:r>
          </a:p>
        </p:txBody>
      </p:sp>
      <p:sp>
        <p:nvSpPr>
          <p:cNvPr id="7173" name="Rectangle 3"/>
          <p:cNvSpPr>
            <a:spLocks noGrp="1" noChangeArrowheads="1"/>
          </p:cNvSpPr>
          <p:nvPr>
            <p:ph type="body" idx="1"/>
          </p:nvPr>
        </p:nvSpPr>
        <p:spPr/>
        <p:txBody>
          <a:bodyPr/>
          <a:lstStyle/>
          <a:p>
            <a:r>
              <a:rPr lang="en-US" b="1" dirty="0" smtClean="0"/>
              <a:t>The DOM represents the document as a tree structure.</a:t>
            </a:r>
            <a:r>
              <a:rPr lang="en-US" dirty="0" smtClean="0"/>
              <a:t> </a:t>
            </a:r>
          </a:p>
          <a:p>
            <a:r>
              <a:rPr lang="en-US" dirty="0" smtClean="0"/>
              <a:t>Actually, the structure is a "forest" since it can also contain multiple distinct trees. </a:t>
            </a:r>
          </a:p>
          <a:p>
            <a:r>
              <a:rPr lang="en-US" dirty="0" smtClean="0"/>
              <a:t>The DOM defines only a logical view on the data: it does not specify how it will be actually stored in memory. </a:t>
            </a:r>
          </a:p>
          <a:p>
            <a:r>
              <a:rPr lang="en-US" dirty="0" smtClean="0"/>
              <a:t>However, users accessing the document via the DOM interface, will actually “see” it as a tree. </a:t>
            </a:r>
            <a:endParaRPr lang="en-US" dirty="0"/>
          </a:p>
        </p:txBody>
      </p:sp>
    </p:spTree>
  </p:cSld>
  <p:clrMapOvr>
    <a:masterClrMapping/>
  </p:clrMapOvr>
  <p:transition>
    <p:strip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egnaposto numero diapositiva 3"/>
          <p:cNvSpPr>
            <a:spLocks noGrp="1"/>
          </p:cNvSpPr>
          <p:nvPr>
            <p:ph type="sldNum" sz="quarter" idx="11"/>
          </p:nvPr>
        </p:nvSpPr>
        <p:spPr/>
        <p:txBody>
          <a:bodyPr/>
          <a:lstStyle/>
          <a:p>
            <a:pPr>
              <a:defRPr/>
            </a:pPr>
            <a:fld id="{66DDAC92-3D02-4B29-A5C1-E3771EAB2B23}" type="slidenum">
              <a:rPr lang="it-IT"/>
              <a:pPr>
                <a:defRPr/>
              </a:pPr>
              <a:t>7</a:t>
            </a:fld>
            <a:endParaRPr lang="it-IT"/>
          </a:p>
        </p:txBody>
      </p:sp>
      <p:sp>
        <p:nvSpPr>
          <p:cNvPr id="33" name="Segnaposto piè di pagina 4"/>
          <p:cNvSpPr>
            <a:spLocks noGrp="1"/>
          </p:cNvSpPr>
          <p:nvPr>
            <p:ph type="ftr" sz="quarter" idx="12"/>
          </p:nvPr>
        </p:nvSpPr>
        <p:spPr/>
        <p:txBody>
          <a:bodyPr/>
          <a:lstStyle/>
          <a:p>
            <a:pPr>
              <a:defRPr/>
            </a:pPr>
            <a:r>
              <a:rPr lang="it-IT"/>
              <a:t>DOM HTML</a:t>
            </a:r>
          </a:p>
        </p:txBody>
      </p:sp>
      <p:sp>
        <p:nvSpPr>
          <p:cNvPr id="8196" name="Rectangle 3"/>
          <p:cNvSpPr>
            <a:spLocks noChangeArrowheads="1"/>
          </p:cNvSpPr>
          <p:nvPr/>
        </p:nvSpPr>
        <p:spPr bwMode="auto">
          <a:xfrm>
            <a:off x="350838" y="3141664"/>
            <a:ext cx="5255683" cy="3341687"/>
          </a:xfrm>
          <a:prstGeom prst="rect">
            <a:avLst/>
          </a:prstGeom>
          <a:solidFill>
            <a:srgbClr val="EBFFFF"/>
          </a:solidFill>
          <a:ln w="12700">
            <a:solidFill>
              <a:schemeClr val="tx1"/>
            </a:solidFill>
            <a:miter lim="800000"/>
            <a:headEnd/>
            <a:tailEnd/>
          </a:ln>
        </p:spPr>
        <p:txBody>
          <a:bodyPr lIns="35941" tIns="35941" rIns="35941" bIns="35941" anchor="ctr"/>
          <a:lstStyle/>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FF"/>
                </a:solidFill>
              </a:rPr>
              <a:t>&lt;!-- The Dark Side of The Moon, </a:t>
            </a: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FF"/>
                </a:solidFill>
              </a:rPr>
              <a:t> track 13 </a:t>
            </a:r>
            <a:r>
              <a:rPr kumimoji="1" lang="it-IT" sz="1400">
                <a:solidFill>
                  <a:srgbClr val="0000FF"/>
                </a:solidFill>
                <a:sym typeface="Wingdings" pitchFamily="2" charset="2"/>
              </a:rPr>
              <a:t>--&gt; </a:t>
            </a:r>
            <a:endParaRPr kumimoji="1" lang="it-IT" sz="1400">
              <a:solidFill>
                <a:srgbClr val="0000FF"/>
              </a:solidFill>
            </a:endParaRP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FF"/>
                </a:solidFill>
              </a:rPr>
              <a:t>&lt;</a:t>
            </a:r>
            <a:r>
              <a:rPr kumimoji="1" lang="it-IT" sz="1400">
                <a:solidFill>
                  <a:srgbClr val="800000"/>
                </a:solidFill>
              </a:rPr>
              <a:t>song</a:t>
            </a:r>
            <a:r>
              <a:rPr kumimoji="1" lang="it-IT" sz="1400">
                <a:solidFill>
                  <a:srgbClr val="FF0000"/>
                </a:solidFill>
              </a:rPr>
              <a:t> </a:t>
            </a:r>
            <a:r>
              <a:rPr kumimoji="1" lang="it-IT" sz="1400">
                <a:solidFill>
                  <a:schemeClr val="hlink"/>
                </a:solidFill>
              </a:rPr>
              <a:t>track</a:t>
            </a:r>
            <a:r>
              <a:rPr kumimoji="1" lang="it-IT" sz="1400">
                <a:solidFill>
                  <a:srgbClr val="0000FF"/>
                </a:solidFill>
              </a:rPr>
              <a:t>=“</a:t>
            </a:r>
            <a:r>
              <a:rPr kumimoji="1" lang="it-IT" sz="1400"/>
              <a:t>13</a:t>
            </a:r>
            <a:r>
              <a:rPr kumimoji="1" lang="it-IT" sz="1400">
                <a:solidFill>
                  <a:srgbClr val="0000FF"/>
                </a:solidFill>
              </a:rPr>
              <a:t>"&gt;</a:t>
            </a: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FF"/>
                </a:solidFill>
              </a:rPr>
              <a:t>	&lt;</a:t>
            </a:r>
            <a:r>
              <a:rPr kumimoji="1" lang="it-IT" sz="1400">
                <a:solidFill>
                  <a:srgbClr val="800000"/>
                </a:solidFill>
              </a:rPr>
              <a:t>artist</a:t>
            </a:r>
            <a:r>
              <a:rPr kumimoji="1" lang="it-IT" sz="1400">
                <a:solidFill>
                  <a:srgbClr val="0000FF"/>
                </a:solidFill>
              </a:rPr>
              <a:t>&gt;</a:t>
            </a: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FF"/>
                </a:solidFill>
              </a:rPr>
              <a:t>		&lt;</a:t>
            </a:r>
            <a:r>
              <a:rPr kumimoji="1" lang="it-IT" sz="1400">
                <a:solidFill>
                  <a:srgbClr val="800000"/>
                </a:solidFill>
              </a:rPr>
              <a:t>name</a:t>
            </a:r>
            <a:r>
              <a:rPr kumimoji="1" lang="it-IT" sz="1400">
                <a:solidFill>
                  <a:srgbClr val="0000FF"/>
                </a:solidFill>
              </a:rPr>
              <a:t>&gt;</a:t>
            </a:r>
            <a:r>
              <a:rPr kumimoji="1" lang="it-IT" sz="1400">
                <a:solidFill>
                  <a:srgbClr val="000000"/>
                </a:solidFill>
              </a:rPr>
              <a:t>Pink Floyd</a:t>
            </a:r>
            <a:r>
              <a:rPr kumimoji="1" lang="it-IT" sz="1400">
                <a:solidFill>
                  <a:srgbClr val="0000FF"/>
                </a:solidFill>
              </a:rPr>
              <a:t>&lt;/</a:t>
            </a:r>
            <a:r>
              <a:rPr kumimoji="1" lang="it-IT" sz="1400">
                <a:solidFill>
                  <a:srgbClr val="800000"/>
                </a:solidFill>
              </a:rPr>
              <a:t>name</a:t>
            </a:r>
            <a:r>
              <a:rPr kumimoji="1" lang="it-IT" sz="1400">
                <a:solidFill>
                  <a:srgbClr val="0000FF"/>
                </a:solidFill>
              </a:rPr>
              <a:t>&gt;</a:t>
            </a: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00"/>
                </a:solidFill>
              </a:rPr>
              <a:t> </a:t>
            </a:r>
            <a:r>
              <a:rPr kumimoji="1" lang="it-IT" sz="1400">
                <a:solidFill>
                  <a:srgbClr val="0000FF"/>
                </a:solidFill>
              </a:rPr>
              <a:t>&lt;/</a:t>
            </a:r>
            <a:r>
              <a:rPr kumimoji="1" lang="it-IT" sz="1400">
                <a:solidFill>
                  <a:srgbClr val="800000"/>
                </a:solidFill>
              </a:rPr>
              <a:t>artist</a:t>
            </a:r>
            <a:r>
              <a:rPr kumimoji="1" lang="it-IT" sz="1400">
                <a:solidFill>
                  <a:srgbClr val="0000FF"/>
                </a:solidFill>
              </a:rPr>
              <a:t>&gt;</a:t>
            </a:r>
            <a:endParaRPr kumimoji="1" lang="it-IT" sz="1400">
              <a:solidFill>
                <a:srgbClr val="000000"/>
              </a:solidFill>
            </a:endParaRP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00"/>
                </a:solidFill>
              </a:rPr>
              <a:t>	</a:t>
            </a:r>
            <a:r>
              <a:rPr kumimoji="1" lang="it-IT" sz="1400">
                <a:solidFill>
                  <a:srgbClr val="0000FF"/>
                </a:solidFill>
              </a:rPr>
              <a:t>&lt;</a:t>
            </a:r>
            <a:r>
              <a:rPr kumimoji="1" lang="it-IT" sz="1400">
                <a:solidFill>
                  <a:srgbClr val="800000"/>
                </a:solidFill>
              </a:rPr>
              <a:t>title</a:t>
            </a:r>
            <a:r>
              <a:rPr kumimoji="1" lang="it-IT" sz="1400">
                <a:solidFill>
                  <a:srgbClr val="0000FF"/>
                </a:solidFill>
              </a:rPr>
              <a:t>&gt;</a:t>
            </a:r>
            <a:r>
              <a:rPr kumimoji="1" lang="it-IT" sz="1400">
                <a:solidFill>
                  <a:srgbClr val="000000"/>
                </a:solidFill>
              </a:rPr>
              <a:t>Eclipse</a:t>
            </a:r>
            <a:r>
              <a:rPr kumimoji="1" lang="it-IT" sz="1400">
                <a:solidFill>
                  <a:srgbClr val="0000FF"/>
                </a:solidFill>
              </a:rPr>
              <a:t>&lt;/</a:t>
            </a:r>
            <a:r>
              <a:rPr kumimoji="1" lang="it-IT" sz="1400">
                <a:solidFill>
                  <a:srgbClr val="800000"/>
                </a:solidFill>
              </a:rPr>
              <a:t>title</a:t>
            </a:r>
            <a:r>
              <a:rPr kumimoji="1" lang="it-IT" sz="1400">
                <a:solidFill>
                  <a:srgbClr val="0000FF"/>
                </a:solidFill>
              </a:rPr>
              <a:t>&gt;</a:t>
            </a:r>
            <a:endParaRPr kumimoji="1" lang="it-IT" sz="1400">
              <a:solidFill>
                <a:srgbClr val="000000"/>
              </a:solidFill>
            </a:endParaRP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00"/>
                </a:solidFill>
              </a:rPr>
              <a:t>	</a:t>
            </a:r>
            <a:r>
              <a:rPr kumimoji="1" lang="it-IT" sz="1400">
                <a:solidFill>
                  <a:srgbClr val="0000FF"/>
                </a:solidFill>
              </a:rPr>
              <a:t>&lt;</a:t>
            </a:r>
            <a:r>
              <a:rPr kumimoji="1" lang="it-IT" sz="1400">
                <a:solidFill>
                  <a:srgbClr val="800000"/>
                </a:solidFill>
              </a:rPr>
              <a:t>length</a:t>
            </a:r>
            <a:r>
              <a:rPr kumimoji="1" lang="it-IT" sz="1400">
                <a:solidFill>
                  <a:srgbClr val="0000FF"/>
                </a:solidFill>
              </a:rPr>
              <a:t>&gt;</a:t>
            </a: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FF"/>
                </a:solidFill>
              </a:rPr>
              <a:t>		&lt;</a:t>
            </a:r>
            <a:r>
              <a:rPr kumimoji="1" lang="it-IT" sz="1400">
                <a:solidFill>
                  <a:srgbClr val="800000"/>
                </a:solidFill>
              </a:rPr>
              <a:t>minutes</a:t>
            </a:r>
            <a:r>
              <a:rPr kumimoji="1" lang="it-IT" sz="1400">
                <a:solidFill>
                  <a:srgbClr val="0000FF"/>
                </a:solidFill>
              </a:rPr>
              <a:t>&gt;</a:t>
            </a:r>
            <a:r>
              <a:rPr kumimoji="1" lang="it-IT" sz="1400">
                <a:solidFill>
                  <a:srgbClr val="000000"/>
                </a:solidFill>
              </a:rPr>
              <a:t>4</a:t>
            </a:r>
            <a:r>
              <a:rPr kumimoji="1" lang="it-IT" sz="1400">
                <a:solidFill>
                  <a:srgbClr val="0000FF"/>
                </a:solidFill>
              </a:rPr>
              <a:t>&lt;/</a:t>
            </a:r>
            <a:r>
              <a:rPr kumimoji="1" lang="it-IT" sz="1400">
                <a:solidFill>
                  <a:srgbClr val="800000"/>
                </a:solidFill>
              </a:rPr>
              <a:t>minutes</a:t>
            </a:r>
            <a:r>
              <a:rPr kumimoji="1" lang="it-IT" sz="1400">
                <a:solidFill>
                  <a:srgbClr val="0000FF"/>
                </a:solidFill>
              </a:rPr>
              <a:t>&gt;</a:t>
            </a: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FF"/>
                </a:solidFill>
              </a:rPr>
              <a:t>		</a:t>
            </a:r>
            <a:r>
              <a:rPr kumimoji="1" lang="it-IT" sz="1400">
                <a:solidFill>
                  <a:srgbClr val="000000"/>
                </a:solidFill>
              </a:rPr>
              <a:t>&lt;</a:t>
            </a:r>
            <a:r>
              <a:rPr kumimoji="1" lang="it-IT" sz="1400">
                <a:solidFill>
                  <a:srgbClr val="800000"/>
                </a:solidFill>
              </a:rPr>
              <a:t>seconds</a:t>
            </a:r>
            <a:r>
              <a:rPr kumimoji="1" lang="it-IT" sz="1400">
                <a:solidFill>
                  <a:srgbClr val="000000"/>
                </a:solidFill>
              </a:rPr>
              <a:t>&gt;36</a:t>
            </a:r>
            <a:r>
              <a:rPr kumimoji="1" lang="it-IT" sz="1400">
                <a:solidFill>
                  <a:srgbClr val="0000FF"/>
                </a:solidFill>
              </a:rPr>
              <a:t>&lt;/</a:t>
            </a:r>
            <a:r>
              <a:rPr kumimoji="1" lang="it-IT" sz="1400">
                <a:solidFill>
                  <a:srgbClr val="800000"/>
                </a:solidFill>
              </a:rPr>
              <a:t>seconds</a:t>
            </a:r>
            <a:r>
              <a:rPr kumimoji="1" lang="it-IT" sz="1400">
                <a:solidFill>
                  <a:srgbClr val="0000FF"/>
                </a:solidFill>
              </a:rPr>
              <a:t>&gt;</a:t>
            </a: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FF"/>
                </a:solidFill>
              </a:rPr>
              <a:t>	&lt;/</a:t>
            </a:r>
            <a:r>
              <a:rPr kumimoji="1" lang="it-IT" sz="1400">
                <a:solidFill>
                  <a:srgbClr val="800000"/>
                </a:solidFill>
              </a:rPr>
              <a:t>length</a:t>
            </a:r>
            <a:r>
              <a:rPr kumimoji="1" lang="it-IT" sz="1400">
                <a:solidFill>
                  <a:srgbClr val="0000FF"/>
                </a:solidFill>
              </a:rPr>
              <a:t>&gt;</a:t>
            </a:r>
            <a:endParaRPr kumimoji="1" lang="it-IT" sz="1400">
              <a:solidFill>
                <a:srgbClr val="000000"/>
              </a:solidFill>
            </a:endParaRPr>
          </a:p>
          <a:p>
            <a:pPr eaLnBrk="0" hangingPunct="0">
              <a:spcBef>
                <a:spcPct val="20000"/>
              </a:spcBef>
              <a:buClr>
                <a:schemeClr val="hlink"/>
              </a:buClr>
              <a:buSzPct val="65000"/>
              <a:buFont typeface="Monotype Sorts" pitchFamily="2" charset="2"/>
              <a:buNone/>
              <a:tabLst>
                <a:tab pos="190500" algn="l"/>
                <a:tab pos="381000" algn="l"/>
                <a:tab pos="571500" algn="l"/>
                <a:tab pos="762000" algn="l"/>
                <a:tab pos="952500" algn="l"/>
                <a:tab pos="1143000" algn="l"/>
              </a:tabLst>
            </a:pPr>
            <a:r>
              <a:rPr kumimoji="1" lang="it-IT" sz="1400">
                <a:solidFill>
                  <a:srgbClr val="0000FF"/>
                </a:solidFill>
              </a:rPr>
              <a:t>&lt;/</a:t>
            </a:r>
            <a:r>
              <a:rPr kumimoji="1" lang="it-IT" sz="1400">
                <a:solidFill>
                  <a:srgbClr val="800000"/>
                </a:solidFill>
              </a:rPr>
              <a:t>song</a:t>
            </a:r>
            <a:r>
              <a:rPr kumimoji="1" lang="it-IT" sz="1400">
                <a:solidFill>
                  <a:srgbClr val="0000FF"/>
                </a:solidFill>
              </a:rPr>
              <a:t>&gt;</a:t>
            </a:r>
          </a:p>
        </p:txBody>
      </p:sp>
      <p:sp>
        <p:nvSpPr>
          <p:cNvPr id="8197" name="Rectangle 36"/>
          <p:cNvSpPr>
            <a:spLocks noChangeArrowheads="1"/>
          </p:cNvSpPr>
          <p:nvPr/>
        </p:nvSpPr>
        <p:spPr bwMode="auto">
          <a:xfrm>
            <a:off x="4251325" y="1557338"/>
            <a:ext cx="5455179" cy="3217862"/>
          </a:xfrm>
          <a:prstGeom prst="rect">
            <a:avLst/>
          </a:prstGeom>
          <a:solidFill>
            <a:srgbClr val="EBFFFF"/>
          </a:solidFill>
          <a:ln w="12700" cap="sq">
            <a:solidFill>
              <a:schemeClr val="tx1"/>
            </a:solidFill>
            <a:miter lim="800000"/>
            <a:headEnd/>
            <a:tailEnd/>
          </a:ln>
        </p:spPr>
        <p:txBody>
          <a:bodyPr wrap="none" anchor="ctr"/>
          <a:lstStyle/>
          <a:p>
            <a:endParaRPr lang="it-IT"/>
          </a:p>
        </p:txBody>
      </p:sp>
      <p:sp>
        <p:nvSpPr>
          <p:cNvPr id="8198" name="Rectangle 2"/>
          <p:cNvSpPr>
            <a:spLocks noGrp="1" noChangeArrowheads="1"/>
          </p:cNvSpPr>
          <p:nvPr>
            <p:ph type="title"/>
          </p:nvPr>
        </p:nvSpPr>
        <p:spPr/>
        <p:txBody>
          <a:bodyPr/>
          <a:lstStyle/>
          <a:p>
            <a:pPr eaLnBrk="1" hangingPunct="1"/>
            <a:r>
              <a:rPr lang="it-IT" dirty="0" err="1" smtClean="0"/>
              <a:t>How</a:t>
            </a:r>
            <a:r>
              <a:rPr lang="it-IT" dirty="0" smtClean="0"/>
              <a:t> the DOM </a:t>
            </a:r>
            <a:r>
              <a:rPr lang="it-IT" dirty="0" err="1" smtClean="0"/>
              <a:t>views</a:t>
            </a:r>
            <a:r>
              <a:rPr lang="it-IT" dirty="0" smtClean="0"/>
              <a:t> XML</a:t>
            </a:r>
          </a:p>
        </p:txBody>
      </p:sp>
      <p:sp>
        <p:nvSpPr>
          <p:cNvPr id="8199" name="AutoShape 7"/>
          <p:cNvSpPr>
            <a:spLocks noChangeArrowheads="1"/>
          </p:cNvSpPr>
          <p:nvPr/>
        </p:nvSpPr>
        <p:spPr bwMode="auto">
          <a:xfrm>
            <a:off x="6352911" y="2398714"/>
            <a:ext cx="1181497" cy="344487"/>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&lt;song&gt;</a:t>
            </a:r>
          </a:p>
        </p:txBody>
      </p:sp>
      <p:sp>
        <p:nvSpPr>
          <p:cNvPr id="8200" name="AutoShape 9"/>
          <p:cNvSpPr>
            <a:spLocks noChangeArrowheads="1"/>
          </p:cNvSpPr>
          <p:nvPr/>
        </p:nvSpPr>
        <p:spPr bwMode="auto">
          <a:xfrm>
            <a:off x="4416426" y="3227388"/>
            <a:ext cx="1181497" cy="342900"/>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&lt;artist&gt;</a:t>
            </a:r>
          </a:p>
        </p:txBody>
      </p:sp>
      <p:sp>
        <p:nvSpPr>
          <p:cNvPr id="8201" name="AutoShape 10"/>
          <p:cNvSpPr>
            <a:spLocks noChangeArrowheads="1"/>
          </p:cNvSpPr>
          <p:nvPr/>
        </p:nvSpPr>
        <p:spPr bwMode="auto">
          <a:xfrm>
            <a:off x="5671874" y="3227388"/>
            <a:ext cx="1181497" cy="342900"/>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&lt;title&gt;</a:t>
            </a:r>
          </a:p>
        </p:txBody>
      </p:sp>
      <p:sp>
        <p:nvSpPr>
          <p:cNvPr id="8202" name="AutoShape 11"/>
          <p:cNvSpPr>
            <a:spLocks noChangeArrowheads="1"/>
          </p:cNvSpPr>
          <p:nvPr/>
        </p:nvSpPr>
        <p:spPr bwMode="auto">
          <a:xfrm>
            <a:off x="7702948" y="3227388"/>
            <a:ext cx="1181496" cy="342900"/>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&lt;length&gt;</a:t>
            </a:r>
          </a:p>
        </p:txBody>
      </p:sp>
      <p:sp>
        <p:nvSpPr>
          <p:cNvPr id="8203" name="AutoShape 12"/>
          <p:cNvSpPr>
            <a:spLocks noChangeArrowheads="1"/>
          </p:cNvSpPr>
          <p:nvPr/>
        </p:nvSpPr>
        <p:spPr bwMode="auto">
          <a:xfrm>
            <a:off x="7113059" y="3776664"/>
            <a:ext cx="1181497" cy="344487"/>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&lt;minutes&gt;</a:t>
            </a:r>
          </a:p>
        </p:txBody>
      </p:sp>
      <p:sp>
        <p:nvSpPr>
          <p:cNvPr id="8204" name="AutoShape 13"/>
          <p:cNvSpPr>
            <a:spLocks noChangeArrowheads="1"/>
          </p:cNvSpPr>
          <p:nvPr/>
        </p:nvSpPr>
        <p:spPr bwMode="auto">
          <a:xfrm>
            <a:off x="8368507" y="3776664"/>
            <a:ext cx="1181497" cy="344487"/>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&lt;seconds&gt;</a:t>
            </a:r>
          </a:p>
        </p:txBody>
      </p:sp>
      <p:sp>
        <p:nvSpPr>
          <p:cNvPr id="8205" name="AutoShape 14"/>
          <p:cNvSpPr>
            <a:spLocks noChangeArrowheads="1"/>
          </p:cNvSpPr>
          <p:nvPr/>
        </p:nvSpPr>
        <p:spPr bwMode="auto">
          <a:xfrm>
            <a:off x="4416426" y="3776664"/>
            <a:ext cx="1181497" cy="344487"/>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&lt;name&gt;</a:t>
            </a:r>
          </a:p>
        </p:txBody>
      </p:sp>
      <p:sp>
        <p:nvSpPr>
          <p:cNvPr id="8206" name="AutoShape 15"/>
          <p:cNvSpPr>
            <a:spLocks noChangeArrowheads="1"/>
          </p:cNvSpPr>
          <p:nvPr/>
        </p:nvSpPr>
        <p:spPr bwMode="auto">
          <a:xfrm>
            <a:off x="4416426" y="4327525"/>
            <a:ext cx="1181497" cy="342900"/>
          </a:xfrm>
          <a:prstGeom prst="flowChartAlternate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Pink Floyd</a:t>
            </a:r>
          </a:p>
        </p:txBody>
      </p:sp>
      <p:sp>
        <p:nvSpPr>
          <p:cNvPr id="8207" name="AutoShape 16"/>
          <p:cNvSpPr>
            <a:spLocks noChangeArrowheads="1"/>
          </p:cNvSpPr>
          <p:nvPr/>
        </p:nvSpPr>
        <p:spPr bwMode="auto">
          <a:xfrm>
            <a:off x="5671874" y="3776664"/>
            <a:ext cx="1181497" cy="376237"/>
          </a:xfrm>
          <a:prstGeom prst="flowChartAlternateProcess">
            <a:avLst/>
          </a:prstGeom>
          <a:solidFill>
            <a:schemeClr val="bg1"/>
          </a:solidFill>
          <a:ln w="12700" cap="sq">
            <a:solidFill>
              <a:schemeClr val="tx1"/>
            </a:solidFill>
            <a:miter lim="800000"/>
            <a:headEnd/>
            <a:tailEnd/>
          </a:ln>
        </p:spPr>
        <p:txBody>
          <a:bodyPr anchor="ctr"/>
          <a:lstStyle/>
          <a:p>
            <a:pPr algn="ctr" eaLnBrk="0" hangingPunct="0">
              <a:spcBef>
                <a:spcPct val="50000"/>
              </a:spcBef>
            </a:pPr>
            <a:r>
              <a:rPr lang="it-IT" sz="1400">
                <a:solidFill>
                  <a:srgbClr val="000000"/>
                </a:solidFill>
              </a:rPr>
              <a:t>Eclipse</a:t>
            </a:r>
          </a:p>
        </p:txBody>
      </p:sp>
      <p:sp>
        <p:nvSpPr>
          <p:cNvPr id="8208" name="AutoShape 17"/>
          <p:cNvSpPr>
            <a:spLocks noChangeArrowheads="1"/>
          </p:cNvSpPr>
          <p:nvPr/>
        </p:nvSpPr>
        <p:spPr bwMode="auto">
          <a:xfrm>
            <a:off x="4402667" y="2327275"/>
            <a:ext cx="1181497" cy="719138"/>
          </a:xfrm>
          <a:prstGeom prst="flowChartPunchedTape">
            <a:avLst/>
          </a:prstGeom>
          <a:solidFill>
            <a:schemeClr val="bg1"/>
          </a:solidFill>
          <a:ln w="12700" cap="sq">
            <a:solidFill>
              <a:schemeClr val="tx1"/>
            </a:solidFill>
            <a:miter lim="800000"/>
            <a:headEnd/>
            <a:tailEnd/>
          </a:ln>
        </p:spPr>
        <p:txBody>
          <a:bodyPr anchor="ctr"/>
          <a:lstStyle/>
          <a:p>
            <a:pPr algn="ctr" eaLnBrk="0" hangingPunct="0">
              <a:spcBef>
                <a:spcPct val="50000"/>
              </a:spcBef>
            </a:pPr>
            <a:r>
              <a:rPr lang="it-IT" sz="1400">
                <a:solidFill>
                  <a:srgbClr val="000000"/>
                </a:solidFill>
              </a:rPr>
              <a:t>The Dark Side…</a:t>
            </a:r>
          </a:p>
        </p:txBody>
      </p:sp>
      <p:sp>
        <p:nvSpPr>
          <p:cNvPr id="8209" name="AutoShape 18"/>
          <p:cNvSpPr>
            <a:spLocks noChangeArrowheads="1"/>
          </p:cNvSpPr>
          <p:nvPr/>
        </p:nvSpPr>
        <p:spPr bwMode="auto">
          <a:xfrm>
            <a:off x="7113059" y="4327525"/>
            <a:ext cx="1181497" cy="342900"/>
          </a:xfrm>
          <a:prstGeom prst="flowChartAlternate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4</a:t>
            </a:r>
          </a:p>
        </p:txBody>
      </p:sp>
      <p:sp>
        <p:nvSpPr>
          <p:cNvPr id="8210" name="AutoShape 19"/>
          <p:cNvSpPr>
            <a:spLocks noChangeArrowheads="1"/>
          </p:cNvSpPr>
          <p:nvPr/>
        </p:nvSpPr>
        <p:spPr bwMode="auto">
          <a:xfrm>
            <a:off x="8368507" y="4327525"/>
            <a:ext cx="1181497" cy="342900"/>
          </a:xfrm>
          <a:prstGeom prst="flowChartAlternate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36</a:t>
            </a:r>
          </a:p>
        </p:txBody>
      </p:sp>
      <p:sp>
        <p:nvSpPr>
          <p:cNvPr id="8211" name="AutoShape 20"/>
          <p:cNvSpPr>
            <a:spLocks noChangeArrowheads="1"/>
          </p:cNvSpPr>
          <p:nvPr/>
        </p:nvSpPr>
        <p:spPr bwMode="auto">
          <a:xfrm>
            <a:off x="8303155" y="2398714"/>
            <a:ext cx="1181497" cy="344487"/>
          </a:xfrm>
          <a:prstGeom prst="flowChartPreparation">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track=13</a:t>
            </a:r>
          </a:p>
        </p:txBody>
      </p:sp>
      <p:cxnSp>
        <p:nvCxnSpPr>
          <p:cNvPr id="8212" name="AutoShape 21"/>
          <p:cNvCxnSpPr>
            <a:cxnSpLocks noChangeShapeType="1"/>
            <a:stCxn id="8199" idx="2"/>
            <a:endCxn id="8200" idx="0"/>
          </p:cNvCxnSpPr>
          <p:nvPr/>
        </p:nvCxnSpPr>
        <p:spPr bwMode="auto">
          <a:xfrm flipH="1">
            <a:off x="5008034" y="2743200"/>
            <a:ext cx="1936485" cy="484188"/>
          </a:xfrm>
          <a:prstGeom prst="straightConnector1">
            <a:avLst/>
          </a:prstGeom>
          <a:noFill/>
          <a:ln w="12700" cap="sq">
            <a:solidFill>
              <a:schemeClr val="tx1"/>
            </a:solidFill>
            <a:round/>
            <a:headEnd/>
            <a:tailEnd type="triangle" w="med" len="med"/>
          </a:ln>
        </p:spPr>
      </p:cxnSp>
      <p:cxnSp>
        <p:nvCxnSpPr>
          <p:cNvPr id="8213" name="AutoShape 22"/>
          <p:cNvCxnSpPr>
            <a:cxnSpLocks noChangeShapeType="1"/>
            <a:stCxn id="8199" idx="2"/>
            <a:endCxn id="8201" idx="0"/>
          </p:cNvCxnSpPr>
          <p:nvPr/>
        </p:nvCxnSpPr>
        <p:spPr bwMode="auto">
          <a:xfrm flipH="1">
            <a:off x="6263481" y="2743200"/>
            <a:ext cx="681038" cy="484188"/>
          </a:xfrm>
          <a:prstGeom prst="straightConnector1">
            <a:avLst/>
          </a:prstGeom>
          <a:noFill/>
          <a:ln w="12700" cap="sq">
            <a:solidFill>
              <a:schemeClr val="tx1"/>
            </a:solidFill>
            <a:round/>
            <a:headEnd/>
            <a:tailEnd type="triangle" w="med" len="med"/>
          </a:ln>
        </p:spPr>
      </p:cxnSp>
      <p:cxnSp>
        <p:nvCxnSpPr>
          <p:cNvPr id="8214" name="AutoShape 24"/>
          <p:cNvCxnSpPr>
            <a:cxnSpLocks noChangeShapeType="1"/>
            <a:stCxn id="8199" idx="2"/>
            <a:endCxn id="8202" idx="0"/>
          </p:cNvCxnSpPr>
          <p:nvPr/>
        </p:nvCxnSpPr>
        <p:spPr bwMode="auto">
          <a:xfrm>
            <a:off x="6944519" y="2743200"/>
            <a:ext cx="1350037" cy="484188"/>
          </a:xfrm>
          <a:prstGeom prst="straightConnector1">
            <a:avLst/>
          </a:prstGeom>
          <a:noFill/>
          <a:ln w="12700" cap="sq">
            <a:solidFill>
              <a:schemeClr val="tx1"/>
            </a:solidFill>
            <a:round/>
            <a:headEnd/>
            <a:tailEnd type="triangle" w="med" len="med"/>
          </a:ln>
        </p:spPr>
      </p:cxnSp>
      <p:cxnSp>
        <p:nvCxnSpPr>
          <p:cNvPr id="8215" name="AutoShape 25"/>
          <p:cNvCxnSpPr>
            <a:cxnSpLocks noChangeShapeType="1"/>
            <a:stCxn id="8200" idx="2"/>
            <a:endCxn id="8205" idx="0"/>
          </p:cNvCxnSpPr>
          <p:nvPr/>
        </p:nvCxnSpPr>
        <p:spPr bwMode="auto">
          <a:xfrm>
            <a:off x="5008033" y="3570289"/>
            <a:ext cx="0" cy="206375"/>
          </a:xfrm>
          <a:prstGeom prst="straightConnector1">
            <a:avLst/>
          </a:prstGeom>
          <a:noFill/>
          <a:ln w="12700" cap="sq">
            <a:solidFill>
              <a:schemeClr val="tx1"/>
            </a:solidFill>
            <a:round/>
            <a:headEnd/>
            <a:tailEnd type="triangle" w="med" len="med"/>
          </a:ln>
        </p:spPr>
      </p:cxnSp>
      <p:cxnSp>
        <p:nvCxnSpPr>
          <p:cNvPr id="8216" name="AutoShape 26"/>
          <p:cNvCxnSpPr>
            <a:cxnSpLocks noChangeShapeType="1"/>
            <a:stCxn id="8205" idx="2"/>
            <a:endCxn id="8206" idx="0"/>
          </p:cNvCxnSpPr>
          <p:nvPr/>
        </p:nvCxnSpPr>
        <p:spPr bwMode="auto">
          <a:xfrm>
            <a:off x="5008033" y="4121151"/>
            <a:ext cx="0" cy="206375"/>
          </a:xfrm>
          <a:prstGeom prst="straightConnector1">
            <a:avLst/>
          </a:prstGeom>
          <a:noFill/>
          <a:ln w="12700" cap="sq">
            <a:solidFill>
              <a:schemeClr val="tx1"/>
            </a:solidFill>
            <a:round/>
            <a:headEnd/>
            <a:tailEnd type="triangle" w="med" len="med"/>
          </a:ln>
        </p:spPr>
      </p:cxnSp>
      <p:cxnSp>
        <p:nvCxnSpPr>
          <p:cNvPr id="8217" name="AutoShape 27"/>
          <p:cNvCxnSpPr>
            <a:cxnSpLocks noChangeShapeType="1"/>
            <a:stCxn id="8201" idx="2"/>
            <a:endCxn id="8207" idx="0"/>
          </p:cNvCxnSpPr>
          <p:nvPr/>
        </p:nvCxnSpPr>
        <p:spPr bwMode="auto">
          <a:xfrm>
            <a:off x="6263481" y="3570289"/>
            <a:ext cx="0" cy="206375"/>
          </a:xfrm>
          <a:prstGeom prst="straightConnector1">
            <a:avLst/>
          </a:prstGeom>
          <a:noFill/>
          <a:ln w="12700" cap="sq">
            <a:solidFill>
              <a:schemeClr val="tx1"/>
            </a:solidFill>
            <a:round/>
            <a:headEnd/>
            <a:tailEnd type="triangle" w="med" len="med"/>
          </a:ln>
        </p:spPr>
      </p:cxnSp>
      <p:cxnSp>
        <p:nvCxnSpPr>
          <p:cNvPr id="8218" name="AutoShape 29"/>
          <p:cNvCxnSpPr>
            <a:cxnSpLocks noChangeShapeType="1"/>
            <a:stCxn id="8202" idx="2"/>
            <a:endCxn id="8203" idx="0"/>
          </p:cNvCxnSpPr>
          <p:nvPr/>
        </p:nvCxnSpPr>
        <p:spPr bwMode="auto">
          <a:xfrm flipH="1">
            <a:off x="7702948" y="3570289"/>
            <a:ext cx="591608" cy="206375"/>
          </a:xfrm>
          <a:prstGeom prst="straightConnector1">
            <a:avLst/>
          </a:prstGeom>
          <a:noFill/>
          <a:ln w="12700" cap="sq">
            <a:solidFill>
              <a:schemeClr val="tx1"/>
            </a:solidFill>
            <a:round/>
            <a:headEnd/>
            <a:tailEnd type="triangle" w="med" len="med"/>
          </a:ln>
        </p:spPr>
      </p:cxnSp>
      <p:cxnSp>
        <p:nvCxnSpPr>
          <p:cNvPr id="8219" name="AutoShape 30"/>
          <p:cNvCxnSpPr>
            <a:cxnSpLocks noChangeShapeType="1"/>
            <a:stCxn id="8202" idx="2"/>
            <a:endCxn id="8204" idx="0"/>
          </p:cNvCxnSpPr>
          <p:nvPr/>
        </p:nvCxnSpPr>
        <p:spPr bwMode="auto">
          <a:xfrm>
            <a:off x="8294556" y="3570289"/>
            <a:ext cx="663840" cy="206375"/>
          </a:xfrm>
          <a:prstGeom prst="straightConnector1">
            <a:avLst/>
          </a:prstGeom>
          <a:noFill/>
          <a:ln w="12700" cap="sq">
            <a:solidFill>
              <a:schemeClr val="tx1"/>
            </a:solidFill>
            <a:round/>
            <a:headEnd/>
            <a:tailEnd type="triangle" w="med" len="med"/>
          </a:ln>
        </p:spPr>
      </p:cxnSp>
      <p:cxnSp>
        <p:nvCxnSpPr>
          <p:cNvPr id="8220" name="AutoShape 31"/>
          <p:cNvCxnSpPr>
            <a:cxnSpLocks noChangeShapeType="1"/>
            <a:stCxn id="8224" idx="2"/>
            <a:endCxn id="8208" idx="0"/>
          </p:cNvCxnSpPr>
          <p:nvPr/>
        </p:nvCxnSpPr>
        <p:spPr bwMode="auto">
          <a:xfrm flipH="1">
            <a:off x="4994276" y="1931989"/>
            <a:ext cx="1007798" cy="466725"/>
          </a:xfrm>
          <a:prstGeom prst="straightConnector1">
            <a:avLst/>
          </a:prstGeom>
          <a:noFill/>
          <a:ln w="12700" cap="sq">
            <a:solidFill>
              <a:schemeClr val="tx1"/>
            </a:solidFill>
            <a:round/>
            <a:headEnd/>
            <a:tailEnd type="triangle" w="med" len="med"/>
          </a:ln>
        </p:spPr>
      </p:cxnSp>
      <p:cxnSp>
        <p:nvCxnSpPr>
          <p:cNvPr id="8221" name="AutoShape 32"/>
          <p:cNvCxnSpPr>
            <a:cxnSpLocks noChangeShapeType="1"/>
            <a:stCxn id="8203" idx="2"/>
            <a:endCxn id="8209" idx="0"/>
          </p:cNvCxnSpPr>
          <p:nvPr/>
        </p:nvCxnSpPr>
        <p:spPr bwMode="auto">
          <a:xfrm>
            <a:off x="7702947" y="4121151"/>
            <a:ext cx="0" cy="206375"/>
          </a:xfrm>
          <a:prstGeom prst="straightConnector1">
            <a:avLst/>
          </a:prstGeom>
          <a:noFill/>
          <a:ln w="12700" cap="sq">
            <a:solidFill>
              <a:schemeClr val="tx1"/>
            </a:solidFill>
            <a:round/>
            <a:headEnd/>
            <a:tailEnd type="triangle" w="med" len="med"/>
          </a:ln>
        </p:spPr>
      </p:cxnSp>
      <p:cxnSp>
        <p:nvCxnSpPr>
          <p:cNvPr id="8222" name="AutoShape 33"/>
          <p:cNvCxnSpPr>
            <a:cxnSpLocks noChangeShapeType="1"/>
            <a:stCxn id="8204" idx="2"/>
            <a:endCxn id="8210" idx="0"/>
          </p:cNvCxnSpPr>
          <p:nvPr/>
        </p:nvCxnSpPr>
        <p:spPr bwMode="auto">
          <a:xfrm>
            <a:off x="8958395" y="4121151"/>
            <a:ext cx="0" cy="206375"/>
          </a:xfrm>
          <a:prstGeom prst="straightConnector1">
            <a:avLst/>
          </a:prstGeom>
          <a:noFill/>
          <a:ln w="12700" cap="sq">
            <a:solidFill>
              <a:schemeClr val="tx1"/>
            </a:solidFill>
            <a:round/>
            <a:headEnd/>
            <a:tailEnd type="triangle" w="med" len="med"/>
          </a:ln>
        </p:spPr>
      </p:cxnSp>
      <p:cxnSp>
        <p:nvCxnSpPr>
          <p:cNvPr id="8223" name="AutoShape 34"/>
          <p:cNvCxnSpPr>
            <a:cxnSpLocks noChangeShapeType="1"/>
            <a:stCxn id="8199" idx="3"/>
            <a:endCxn id="8211" idx="1"/>
          </p:cNvCxnSpPr>
          <p:nvPr/>
        </p:nvCxnSpPr>
        <p:spPr bwMode="auto">
          <a:xfrm>
            <a:off x="7534408" y="2571750"/>
            <a:ext cx="768746" cy="0"/>
          </a:xfrm>
          <a:prstGeom prst="straightConnector1">
            <a:avLst/>
          </a:prstGeom>
          <a:noFill/>
          <a:ln w="12700" cap="sq">
            <a:solidFill>
              <a:schemeClr val="tx1"/>
            </a:solidFill>
            <a:round/>
            <a:headEnd/>
            <a:tailEnd type="triangle" w="med" len="med"/>
          </a:ln>
        </p:spPr>
      </p:cxnSp>
      <p:sp>
        <p:nvSpPr>
          <p:cNvPr id="8224" name="AutoShape 38"/>
          <p:cNvSpPr>
            <a:spLocks noChangeArrowheads="1"/>
          </p:cNvSpPr>
          <p:nvPr/>
        </p:nvSpPr>
        <p:spPr bwMode="auto">
          <a:xfrm>
            <a:off x="5338234" y="1606550"/>
            <a:ext cx="1325960" cy="344488"/>
          </a:xfrm>
          <a:prstGeom prst="flowChartDocument">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Document</a:t>
            </a:r>
          </a:p>
        </p:txBody>
      </p:sp>
      <p:cxnSp>
        <p:nvCxnSpPr>
          <p:cNvPr id="8225" name="AutoShape 39"/>
          <p:cNvCxnSpPr>
            <a:cxnSpLocks noChangeShapeType="1"/>
            <a:stCxn id="8224" idx="2"/>
            <a:endCxn id="8199" idx="0"/>
          </p:cNvCxnSpPr>
          <p:nvPr/>
        </p:nvCxnSpPr>
        <p:spPr bwMode="auto">
          <a:xfrm>
            <a:off x="6002073" y="1931989"/>
            <a:ext cx="942446" cy="466725"/>
          </a:xfrm>
          <a:prstGeom prst="straightConnector1">
            <a:avLst/>
          </a:prstGeom>
          <a:noFill/>
          <a:ln w="12700" cap="sq">
            <a:solidFill>
              <a:schemeClr val="tx1"/>
            </a:solidFill>
            <a:round/>
            <a:headEnd/>
            <a:tailEnd type="triangle" w="med" len="med"/>
          </a:ln>
        </p:spPr>
      </p:cxnSp>
    </p:spTree>
  </p:cSld>
  <p:clrMapOvr>
    <a:masterClrMapping/>
  </p:clrMapOvr>
  <p:transition>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egnaposto numero diapositiva 4"/>
          <p:cNvSpPr>
            <a:spLocks noGrp="1"/>
          </p:cNvSpPr>
          <p:nvPr>
            <p:ph type="sldNum" sz="quarter" idx="11"/>
          </p:nvPr>
        </p:nvSpPr>
        <p:spPr/>
        <p:txBody>
          <a:bodyPr/>
          <a:lstStyle/>
          <a:p>
            <a:pPr>
              <a:defRPr/>
            </a:pPr>
            <a:fld id="{F2F3825D-F6F4-44A6-9635-35FA60DD581F}" type="slidenum">
              <a:rPr lang="it-IT"/>
              <a:pPr>
                <a:defRPr/>
              </a:pPr>
              <a:t>8</a:t>
            </a:fld>
            <a:endParaRPr lang="it-IT"/>
          </a:p>
        </p:txBody>
      </p:sp>
      <p:sp>
        <p:nvSpPr>
          <p:cNvPr id="26" name="Segnaposto piè di pagina 5"/>
          <p:cNvSpPr>
            <a:spLocks noGrp="1"/>
          </p:cNvSpPr>
          <p:nvPr>
            <p:ph type="ftr" sz="quarter" idx="12"/>
          </p:nvPr>
        </p:nvSpPr>
        <p:spPr/>
        <p:txBody>
          <a:bodyPr/>
          <a:lstStyle/>
          <a:p>
            <a:pPr>
              <a:defRPr/>
            </a:pPr>
            <a:r>
              <a:rPr lang="it-IT"/>
              <a:t>DOM HTML</a:t>
            </a:r>
          </a:p>
        </p:txBody>
      </p:sp>
      <p:sp>
        <p:nvSpPr>
          <p:cNvPr id="9220" name="Rectangle 2"/>
          <p:cNvSpPr>
            <a:spLocks noGrp="1" noChangeArrowheads="1"/>
          </p:cNvSpPr>
          <p:nvPr>
            <p:ph type="title"/>
          </p:nvPr>
        </p:nvSpPr>
        <p:spPr/>
        <p:txBody>
          <a:bodyPr/>
          <a:lstStyle/>
          <a:p>
            <a:pPr eaLnBrk="1" hangingPunct="1"/>
            <a:r>
              <a:rPr lang="it-IT" sz="3200" dirty="0" err="1" smtClean="0"/>
              <a:t>Elements</a:t>
            </a:r>
            <a:r>
              <a:rPr lang="it-IT" sz="3200" dirty="0" smtClean="0"/>
              <a:t> </a:t>
            </a:r>
            <a:r>
              <a:rPr lang="it-IT" sz="3200" dirty="0" err="1" smtClean="0"/>
              <a:t>of</a:t>
            </a:r>
            <a:r>
              <a:rPr lang="it-IT" sz="3200" dirty="0" smtClean="0"/>
              <a:t> the DOM </a:t>
            </a:r>
            <a:r>
              <a:rPr lang="it-IT" sz="3200" dirty="0" err="1" smtClean="0"/>
              <a:t>tree</a:t>
            </a:r>
            <a:endParaRPr lang="it-IT" sz="3200" dirty="0" smtClean="0"/>
          </a:p>
        </p:txBody>
      </p:sp>
      <p:sp>
        <p:nvSpPr>
          <p:cNvPr id="9221" name="Rectangle 35"/>
          <p:cNvSpPr>
            <a:spLocks noGrp="1" noChangeArrowheads="1"/>
          </p:cNvSpPr>
          <p:nvPr>
            <p:ph type="body" idx="1"/>
          </p:nvPr>
        </p:nvSpPr>
        <p:spPr/>
        <p:txBody>
          <a:bodyPr/>
          <a:lstStyle/>
          <a:p>
            <a:pPr eaLnBrk="1" hangingPunct="1"/>
            <a:r>
              <a:rPr lang="en-US" dirty="0" smtClean="0"/>
              <a:t>The tree is composed of generic </a:t>
            </a:r>
            <a:r>
              <a:rPr lang="en-US" b="1" dirty="0" smtClean="0"/>
              <a:t>nodes,</a:t>
            </a:r>
            <a:r>
              <a:rPr lang="en-US" dirty="0" smtClean="0"/>
              <a:t> each of which has a more specific classification, depending on its function within the document.</a:t>
            </a:r>
            <a:endParaRPr lang="it-IT" dirty="0" smtClean="0"/>
          </a:p>
        </p:txBody>
      </p:sp>
      <p:sp>
        <p:nvSpPr>
          <p:cNvPr id="514051" name="AutoShape 3"/>
          <p:cNvSpPr>
            <a:spLocks noChangeArrowheads="1"/>
          </p:cNvSpPr>
          <p:nvPr/>
        </p:nvSpPr>
        <p:spPr bwMode="auto">
          <a:xfrm>
            <a:off x="5499895" y="3976688"/>
            <a:ext cx="2184135" cy="315912"/>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dirty="0" err="1" smtClean="0">
                <a:solidFill>
                  <a:schemeClr val="bg1"/>
                </a:solidFill>
                <a:effectLst>
                  <a:outerShdw blurRad="38100" dist="38100" dir="2700000" algn="tl">
                    <a:srgbClr val="000000"/>
                  </a:outerShdw>
                </a:effectLst>
              </a:rPr>
              <a:t>Attribute</a:t>
            </a:r>
            <a:endParaRPr lang="it-IT" sz="1400" dirty="0">
              <a:solidFill>
                <a:schemeClr val="bg1"/>
              </a:solidFill>
              <a:effectLst>
                <a:outerShdw blurRad="38100" dist="38100" dir="2700000" algn="tl">
                  <a:srgbClr val="000000"/>
                </a:outerShdw>
              </a:effectLst>
            </a:endParaRPr>
          </a:p>
        </p:txBody>
      </p:sp>
      <p:sp>
        <p:nvSpPr>
          <p:cNvPr id="514052" name="AutoShape 4"/>
          <p:cNvSpPr>
            <a:spLocks noChangeArrowheads="1"/>
          </p:cNvSpPr>
          <p:nvPr/>
        </p:nvSpPr>
        <p:spPr bwMode="auto">
          <a:xfrm>
            <a:off x="5498175" y="6137276"/>
            <a:ext cx="2184135" cy="315913"/>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dirty="0" err="1" smtClean="0">
                <a:solidFill>
                  <a:schemeClr val="bg1"/>
                </a:solidFill>
                <a:effectLst>
                  <a:outerShdw blurRad="38100" dist="38100" dir="2700000" algn="tl">
                    <a:srgbClr val="000000"/>
                  </a:outerShdw>
                </a:effectLst>
              </a:rPr>
              <a:t>Cdata</a:t>
            </a:r>
            <a:r>
              <a:rPr lang="it-IT" sz="1400" dirty="0" smtClean="0">
                <a:solidFill>
                  <a:schemeClr val="bg1"/>
                </a:solidFill>
                <a:effectLst>
                  <a:outerShdw blurRad="38100" dist="38100" dir="2700000" algn="tl">
                    <a:srgbClr val="000000"/>
                  </a:outerShdw>
                </a:effectLst>
              </a:rPr>
              <a:t> </a:t>
            </a:r>
            <a:r>
              <a:rPr lang="it-IT" sz="1400" dirty="0" err="1" smtClean="0">
                <a:solidFill>
                  <a:schemeClr val="bg1"/>
                </a:solidFill>
                <a:effectLst>
                  <a:outerShdw blurRad="38100" dist="38100" dir="2700000" algn="tl">
                    <a:srgbClr val="000000"/>
                  </a:outerShdw>
                </a:effectLst>
              </a:rPr>
              <a:t>Section</a:t>
            </a:r>
            <a:endParaRPr lang="it-IT" sz="1400" dirty="0">
              <a:solidFill>
                <a:schemeClr val="bg1"/>
              </a:solidFill>
              <a:effectLst>
                <a:outerShdw blurRad="38100" dist="38100" dir="2700000" algn="tl">
                  <a:srgbClr val="000000"/>
                </a:outerShdw>
              </a:effectLst>
            </a:endParaRPr>
          </a:p>
        </p:txBody>
      </p:sp>
      <p:sp>
        <p:nvSpPr>
          <p:cNvPr id="514054" name="AutoShape 6"/>
          <p:cNvSpPr>
            <a:spLocks noChangeArrowheads="1"/>
          </p:cNvSpPr>
          <p:nvPr/>
        </p:nvSpPr>
        <p:spPr bwMode="auto">
          <a:xfrm>
            <a:off x="5498175" y="5416551"/>
            <a:ext cx="2184135" cy="315913"/>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dirty="0" err="1" smtClean="0">
                <a:solidFill>
                  <a:schemeClr val="bg1"/>
                </a:solidFill>
                <a:effectLst>
                  <a:outerShdw blurRad="38100" dist="38100" dir="2700000" algn="tl">
                    <a:srgbClr val="000000"/>
                  </a:outerShdw>
                </a:effectLst>
              </a:rPr>
              <a:t>Comment</a:t>
            </a:r>
            <a:endParaRPr lang="it-IT" sz="1400" dirty="0">
              <a:solidFill>
                <a:schemeClr val="bg1"/>
              </a:solidFill>
              <a:effectLst>
                <a:outerShdw blurRad="38100" dist="38100" dir="2700000" algn="tl">
                  <a:srgbClr val="000000"/>
                </a:outerShdw>
              </a:effectLst>
            </a:endParaRPr>
          </a:p>
        </p:txBody>
      </p:sp>
      <p:sp>
        <p:nvSpPr>
          <p:cNvPr id="514055" name="AutoShape 7"/>
          <p:cNvSpPr>
            <a:spLocks noChangeArrowheads="1"/>
          </p:cNvSpPr>
          <p:nvPr/>
        </p:nvSpPr>
        <p:spPr bwMode="auto">
          <a:xfrm>
            <a:off x="5499895" y="3616326"/>
            <a:ext cx="2184135" cy="315913"/>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dirty="0" err="1" smtClean="0">
                <a:solidFill>
                  <a:schemeClr val="bg1"/>
                </a:solidFill>
                <a:effectLst>
                  <a:outerShdw blurRad="38100" dist="38100" dir="2700000" algn="tl">
                    <a:srgbClr val="000000"/>
                  </a:outerShdw>
                </a:effectLst>
              </a:rPr>
              <a:t>Document</a:t>
            </a:r>
            <a:endParaRPr lang="it-IT" sz="1400" dirty="0">
              <a:solidFill>
                <a:schemeClr val="bg1"/>
              </a:solidFill>
              <a:effectLst>
                <a:outerShdw blurRad="38100" dist="38100" dir="2700000" algn="tl">
                  <a:srgbClr val="000000"/>
                </a:outerShdw>
              </a:effectLst>
            </a:endParaRPr>
          </a:p>
        </p:txBody>
      </p:sp>
      <p:sp>
        <p:nvSpPr>
          <p:cNvPr id="514057" name="AutoShape 9"/>
          <p:cNvSpPr>
            <a:spLocks noChangeArrowheads="1"/>
          </p:cNvSpPr>
          <p:nvPr/>
        </p:nvSpPr>
        <p:spPr bwMode="auto">
          <a:xfrm>
            <a:off x="5499895" y="2897188"/>
            <a:ext cx="2184135" cy="315912"/>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DocumentType</a:t>
            </a:r>
          </a:p>
        </p:txBody>
      </p:sp>
      <p:sp>
        <p:nvSpPr>
          <p:cNvPr id="514059" name="AutoShape 11"/>
          <p:cNvSpPr>
            <a:spLocks noChangeArrowheads="1"/>
          </p:cNvSpPr>
          <p:nvPr/>
        </p:nvSpPr>
        <p:spPr bwMode="auto">
          <a:xfrm>
            <a:off x="5499895" y="4337051"/>
            <a:ext cx="2184135" cy="315913"/>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dirty="0" err="1" smtClean="0">
                <a:solidFill>
                  <a:schemeClr val="bg1"/>
                </a:solidFill>
                <a:effectLst>
                  <a:outerShdw blurRad="38100" dist="38100" dir="2700000" algn="tl">
                    <a:srgbClr val="000000"/>
                  </a:outerShdw>
                </a:effectLst>
              </a:rPr>
              <a:t>Element</a:t>
            </a:r>
            <a:endParaRPr lang="it-IT" sz="1400" dirty="0">
              <a:solidFill>
                <a:schemeClr val="bg1"/>
              </a:solidFill>
              <a:effectLst>
                <a:outerShdw blurRad="38100" dist="38100" dir="2700000" algn="tl">
                  <a:srgbClr val="000000"/>
                </a:outerShdw>
              </a:effectLst>
            </a:endParaRPr>
          </a:p>
        </p:txBody>
      </p:sp>
      <p:sp>
        <p:nvSpPr>
          <p:cNvPr id="514060" name="AutoShape 12"/>
          <p:cNvSpPr>
            <a:spLocks noChangeArrowheads="1"/>
          </p:cNvSpPr>
          <p:nvPr/>
        </p:nvSpPr>
        <p:spPr bwMode="auto">
          <a:xfrm>
            <a:off x="5499895" y="4695826"/>
            <a:ext cx="2184135" cy="315913"/>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dirty="0" err="1" smtClean="0">
                <a:solidFill>
                  <a:schemeClr val="bg1"/>
                </a:solidFill>
                <a:effectLst>
                  <a:outerShdw blurRad="38100" dist="38100" dir="2700000" algn="tl">
                    <a:srgbClr val="000000"/>
                  </a:outerShdw>
                </a:effectLst>
              </a:rPr>
              <a:t>Entity</a:t>
            </a:r>
            <a:endParaRPr lang="it-IT" sz="1400" dirty="0">
              <a:solidFill>
                <a:schemeClr val="bg1"/>
              </a:solidFill>
              <a:effectLst>
                <a:outerShdw blurRad="38100" dist="38100" dir="2700000" algn="tl">
                  <a:srgbClr val="000000"/>
                </a:outerShdw>
              </a:effectLst>
            </a:endParaRPr>
          </a:p>
        </p:txBody>
      </p:sp>
      <p:sp>
        <p:nvSpPr>
          <p:cNvPr id="514063" name="AutoShape 15"/>
          <p:cNvSpPr>
            <a:spLocks noChangeArrowheads="1"/>
          </p:cNvSpPr>
          <p:nvPr/>
        </p:nvSpPr>
        <p:spPr bwMode="auto">
          <a:xfrm>
            <a:off x="975122" y="4294188"/>
            <a:ext cx="2027634" cy="315912"/>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dirty="0" err="1" smtClean="0">
                <a:solidFill>
                  <a:schemeClr val="bg1"/>
                </a:solidFill>
                <a:effectLst>
                  <a:outerShdw blurRad="38100" dist="38100" dir="2700000" algn="tl">
                    <a:srgbClr val="000000"/>
                  </a:outerShdw>
                </a:effectLst>
              </a:rPr>
              <a:t>Node</a:t>
            </a:r>
            <a:endParaRPr lang="it-IT" sz="1400" dirty="0">
              <a:solidFill>
                <a:schemeClr val="bg1"/>
              </a:solidFill>
              <a:effectLst>
                <a:outerShdw blurRad="38100" dist="38100" dir="2700000" algn="tl">
                  <a:srgbClr val="000000"/>
                </a:outerShdw>
              </a:effectLst>
            </a:endParaRPr>
          </a:p>
        </p:txBody>
      </p:sp>
      <p:sp>
        <p:nvSpPr>
          <p:cNvPr id="514065" name="AutoShape 17"/>
          <p:cNvSpPr>
            <a:spLocks noChangeArrowheads="1"/>
          </p:cNvSpPr>
          <p:nvPr/>
        </p:nvSpPr>
        <p:spPr bwMode="auto">
          <a:xfrm>
            <a:off x="5499895" y="5056188"/>
            <a:ext cx="2184135" cy="315912"/>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dirty="0" err="1" smtClean="0">
                <a:solidFill>
                  <a:schemeClr val="bg1"/>
                </a:solidFill>
                <a:effectLst>
                  <a:outerShdw blurRad="38100" dist="38100" dir="2700000" algn="tl">
                    <a:srgbClr val="000000"/>
                  </a:outerShdw>
                </a:effectLst>
              </a:rPr>
              <a:t>Notation</a:t>
            </a:r>
            <a:endParaRPr lang="it-IT" sz="1400" dirty="0">
              <a:solidFill>
                <a:schemeClr val="bg1"/>
              </a:solidFill>
              <a:effectLst>
                <a:outerShdw blurRad="38100" dist="38100" dir="2700000" algn="tl">
                  <a:srgbClr val="000000"/>
                </a:outerShdw>
              </a:effectLst>
            </a:endParaRPr>
          </a:p>
        </p:txBody>
      </p:sp>
      <p:sp>
        <p:nvSpPr>
          <p:cNvPr id="514066" name="AutoShape 18"/>
          <p:cNvSpPr>
            <a:spLocks noChangeArrowheads="1"/>
          </p:cNvSpPr>
          <p:nvPr/>
        </p:nvSpPr>
        <p:spPr bwMode="auto">
          <a:xfrm>
            <a:off x="5499895" y="3255963"/>
            <a:ext cx="2184135" cy="315912"/>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a:solidFill>
                  <a:schemeClr val="bg1"/>
                </a:solidFill>
                <a:effectLst>
                  <a:outerShdw blurRad="38100" dist="38100" dir="2700000" algn="tl">
                    <a:srgbClr val="000000"/>
                  </a:outerShdw>
                </a:effectLst>
              </a:rPr>
              <a:t>ProcessingInstruction</a:t>
            </a:r>
          </a:p>
        </p:txBody>
      </p:sp>
      <p:sp>
        <p:nvSpPr>
          <p:cNvPr id="514067" name="AutoShape 19"/>
          <p:cNvSpPr>
            <a:spLocks noChangeArrowheads="1"/>
          </p:cNvSpPr>
          <p:nvPr/>
        </p:nvSpPr>
        <p:spPr bwMode="auto">
          <a:xfrm>
            <a:off x="5498175" y="5776913"/>
            <a:ext cx="2184135" cy="315912"/>
          </a:xfrm>
          <a:prstGeom prst="flowChartAlternateProcess">
            <a:avLst/>
          </a:prstGeom>
          <a:solidFill>
            <a:schemeClr val="hlink"/>
          </a:solidFill>
          <a:ln w="6350">
            <a:solidFill>
              <a:schemeClr val="tx1"/>
            </a:solidFill>
            <a:miter lim="800000"/>
            <a:headEnd/>
            <a:tailEnd/>
          </a:ln>
          <a:effectLst/>
        </p:spPr>
        <p:txBody>
          <a:bodyPr wrap="none" anchor="ctr"/>
          <a:lstStyle/>
          <a:p>
            <a:pPr algn="ctr" eaLnBrk="0" hangingPunct="0">
              <a:spcBef>
                <a:spcPct val="50000"/>
              </a:spcBef>
              <a:defRPr/>
            </a:pPr>
            <a:r>
              <a:rPr lang="it-IT" sz="1400" dirty="0" smtClean="0">
                <a:solidFill>
                  <a:schemeClr val="bg1"/>
                </a:solidFill>
                <a:effectLst>
                  <a:outerShdw blurRad="38100" dist="38100" dir="2700000" algn="tl">
                    <a:srgbClr val="000000"/>
                  </a:outerShdw>
                </a:effectLst>
              </a:rPr>
              <a:t>Text</a:t>
            </a:r>
            <a:endParaRPr lang="it-IT" sz="1400" dirty="0">
              <a:solidFill>
                <a:schemeClr val="bg1"/>
              </a:solidFill>
              <a:effectLst>
                <a:outerShdw blurRad="38100" dist="38100" dir="2700000" algn="tl">
                  <a:srgbClr val="000000"/>
                </a:outerShdw>
              </a:effectLst>
            </a:endParaRPr>
          </a:p>
        </p:txBody>
      </p:sp>
      <p:cxnSp>
        <p:nvCxnSpPr>
          <p:cNvPr id="9233" name="AutoShape 20"/>
          <p:cNvCxnSpPr>
            <a:cxnSpLocks noChangeShapeType="1"/>
            <a:stCxn id="514055" idx="1"/>
            <a:endCxn id="514063" idx="3"/>
          </p:cNvCxnSpPr>
          <p:nvPr/>
        </p:nvCxnSpPr>
        <p:spPr bwMode="auto">
          <a:xfrm flipH="1">
            <a:off x="3002756" y="3775076"/>
            <a:ext cx="2497138" cy="677863"/>
          </a:xfrm>
          <a:prstGeom prst="straightConnector1">
            <a:avLst/>
          </a:prstGeom>
          <a:noFill/>
          <a:ln w="6350">
            <a:solidFill>
              <a:schemeClr val="tx1"/>
            </a:solidFill>
            <a:miter lim="800000"/>
            <a:headEnd/>
            <a:tailEnd type="triangle" w="med" len="med"/>
          </a:ln>
        </p:spPr>
      </p:cxnSp>
      <p:cxnSp>
        <p:nvCxnSpPr>
          <p:cNvPr id="9234" name="AutoShape 21"/>
          <p:cNvCxnSpPr>
            <a:cxnSpLocks noChangeShapeType="1"/>
            <a:stCxn id="514059" idx="1"/>
            <a:endCxn id="514063" idx="3"/>
          </p:cNvCxnSpPr>
          <p:nvPr/>
        </p:nvCxnSpPr>
        <p:spPr bwMode="auto">
          <a:xfrm flipH="1" flipV="1">
            <a:off x="3002756" y="4452938"/>
            <a:ext cx="2497138" cy="42862"/>
          </a:xfrm>
          <a:prstGeom prst="straightConnector1">
            <a:avLst/>
          </a:prstGeom>
          <a:noFill/>
          <a:ln w="6350">
            <a:solidFill>
              <a:schemeClr val="tx1"/>
            </a:solidFill>
            <a:miter lim="800000"/>
            <a:headEnd/>
            <a:tailEnd type="triangle" w="med" len="med"/>
          </a:ln>
        </p:spPr>
      </p:cxnSp>
      <p:cxnSp>
        <p:nvCxnSpPr>
          <p:cNvPr id="9235" name="AutoShape 22"/>
          <p:cNvCxnSpPr>
            <a:cxnSpLocks noChangeShapeType="1"/>
            <a:stCxn id="514051" idx="1"/>
            <a:endCxn id="514063" idx="3"/>
          </p:cNvCxnSpPr>
          <p:nvPr/>
        </p:nvCxnSpPr>
        <p:spPr bwMode="auto">
          <a:xfrm flipH="1">
            <a:off x="3002756" y="4135438"/>
            <a:ext cx="2497138" cy="317500"/>
          </a:xfrm>
          <a:prstGeom prst="straightConnector1">
            <a:avLst/>
          </a:prstGeom>
          <a:noFill/>
          <a:ln w="6350">
            <a:solidFill>
              <a:schemeClr val="tx1"/>
            </a:solidFill>
            <a:miter lim="800000"/>
            <a:headEnd/>
            <a:tailEnd type="triangle" w="med" len="med"/>
          </a:ln>
        </p:spPr>
      </p:cxnSp>
      <p:cxnSp>
        <p:nvCxnSpPr>
          <p:cNvPr id="9236" name="AutoShape 23"/>
          <p:cNvCxnSpPr>
            <a:cxnSpLocks noChangeShapeType="1"/>
            <a:stCxn id="514067" idx="1"/>
            <a:endCxn id="514063" idx="3"/>
          </p:cNvCxnSpPr>
          <p:nvPr/>
        </p:nvCxnSpPr>
        <p:spPr bwMode="auto">
          <a:xfrm flipH="1" flipV="1">
            <a:off x="3002757" y="4452939"/>
            <a:ext cx="2495418" cy="1482725"/>
          </a:xfrm>
          <a:prstGeom prst="straightConnector1">
            <a:avLst/>
          </a:prstGeom>
          <a:noFill/>
          <a:ln w="6350">
            <a:solidFill>
              <a:schemeClr val="tx1"/>
            </a:solidFill>
            <a:miter lim="800000"/>
            <a:headEnd/>
            <a:tailEnd type="triangle" w="med" len="med"/>
          </a:ln>
        </p:spPr>
      </p:cxnSp>
      <p:cxnSp>
        <p:nvCxnSpPr>
          <p:cNvPr id="9237" name="AutoShape 28"/>
          <p:cNvCxnSpPr>
            <a:cxnSpLocks noChangeShapeType="1"/>
            <a:stCxn id="514057" idx="1"/>
            <a:endCxn id="514063" idx="3"/>
          </p:cNvCxnSpPr>
          <p:nvPr/>
        </p:nvCxnSpPr>
        <p:spPr bwMode="auto">
          <a:xfrm flipH="1">
            <a:off x="3002756" y="3055938"/>
            <a:ext cx="2497138" cy="1397000"/>
          </a:xfrm>
          <a:prstGeom prst="straightConnector1">
            <a:avLst/>
          </a:prstGeom>
          <a:noFill/>
          <a:ln w="6350">
            <a:solidFill>
              <a:schemeClr val="tx1"/>
            </a:solidFill>
            <a:miter lim="800000"/>
            <a:headEnd/>
            <a:tailEnd type="triangle" w="med" len="med"/>
          </a:ln>
        </p:spPr>
      </p:cxnSp>
      <p:cxnSp>
        <p:nvCxnSpPr>
          <p:cNvPr id="9238" name="AutoShape 29"/>
          <p:cNvCxnSpPr>
            <a:cxnSpLocks noChangeShapeType="1"/>
            <a:stCxn id="514060" idx="1"/>
            <a:endCxn id="514063" idx="3"/>
          </p:cNvCxnSpPr>
          <p:nvPr/>
        </p:nvCxnSpPr>
        <p:spPr bwMode="auto">
          <a:xfrm flipH="1" flipV="1">
            <a:off x="3002756" y="4452939"/>
            <a:ext cx="2497138" cy="401637"/>
          </a:xfrm>
          <a:prstGeom prst="straightConnector1">
            <a:avLst/>
          </a:prstGeom>
          <a:noFill/>
          <a:ln w="6350">
            <a:solidFill>
              <a:schemeClr val="tx1"/>
            </a:solidFill>
            <a:miter lim="800000"/>
            <a:headEnd/>
            <a:tailEnd type="triangle" w="med" len="med"/>
          </a:ln>
        </p:spPr>
      </p:cxnSp>
      <p:cxnSp>
        <p:nvCxnSpPr>
          <p:cNvPr id="9239" name="AutoShape 31"/>
          <p:cNvCxnSpPr>
            <a:cxnSpLocks noChangeShapeType="1"/>
            <a:stCxn id="514066" idx="1"/>
            <a:endCxn id="514063" idx="3"/>
          </p:cNvCxnSpPr>
          <p:nvPr/>
        </p:nvCxnSpPr>
        <p:spPr bwMode="auto">
          <a:xfrm flipH="1">
            <a:off x="3002756" y="3414713"/>
            <a:ext cx="2497138" cy="1038225"/>
          </a:xfrm>
          <a:prstGeom prst="straightConnector1">
            <a:avLst/>
          </a:prstGeom>
          <a:noFill/>
          <a:ln w="6350">
            <a:solidFill>
              <a:schemeClr val="tx1"/>
            </a:solidFill>
            <a:miter lim="800000"/>
            <a:headEnd/>
            <a:tailEnd type="triangle" w="med" len="med"/>
          </a:ln>
        </p:spPr>
      </p:cxnSp>
      <p:cxnSp>
        <p:nvCxnSpPr>
          <p:cNvPr id="9240" name="AutoShape 32"/>
          <p:cNvCxnSpPr>
            <a:cxnSpLocks noChangeShapeType="1"/>
            <a:stCxn id="514065" idx="1"/>
            <a:endCxn id="514063" idx="3"/>
          </p:cNvCxnSpPr>
          <p:nvPr/>
        </p:nvCxnSpPr>
        <p:spPr bwMode="auto">
          <a:xfrm flipH="1" flipV="1">
            <a:off x="3002756" y="4452938"/>
            <a:ext cx="2497138" cy="762000"/>
          </a:xfrm>
          <a:prstGeom prst="straightConnector1">
            <a:avLst/>
          </a:prstGeom>
          <a:noFill/>
          <a:ln w="6350">
            <a:solidFill>
              <a:schemeClr val="tx1"/>
            </a:solidFill>
            <a:miter lim="800000"/>
            <a:headEnd/>
            <a:tailEnd type="triangle" w="med" len="med"/>
          </a:ln>
        </p:spPr>
      </p:cxnSp>
      <p:cxnSp>
        <p:nvCxnSpPr>
          <p:cNvPr id="9241" name="AutoShape 33"/>
          <p:cNvCxnSpPr>
            <a:cxnSpLocks noChangeShapeType="1"/>
            <a:stCxn id="514054" idx="1"/>
            <a:endCxn id="514063" idx="3"/>
          </p:cNvCxnSpPr>
          <p:nvPr/>
        </p:nvCxnSpPr>
        <p:spPr bwMode="auto">
          <a:xfrm flipH="1" flipV="1">
            <a:off x="3002757" y="4452938"/>
            <a:ext cx="2495418" cy="1122362"/>
          </a:xfrm>
          <a:prstGeom prst="straightConnector1">
            <a:avLst/>
          </a:prstGeom>
          <a:noFill/>
          <a:ln w="6350">
            <a:solidFill>
              <a:schemeClr val="tx1"/>
            </a:solidFill>
            <a:miter lim="800000"/>
            <a:headEnd/>
            <a:tailEnd type="triangle" w="med" len="med"/>
          </a:ln>
        </p:spPr>
      </p:cxnSp>
      <p:cxnSp>
        <p:nvCxnSpPr>
          <p:cNvPr id="9242" name="AutoShape 34"/>
          <p:cNvCxnSpPr>
            <a:cxnSpLocks noChangeShapeType="1"/>
            <a:stCxn id="514052" idx="1"/>
            <a:endCxn id="514063" idx="3"/>
          </p:cNvCxnSpPr>
          <p:nvPr/>
        </p:nvCxnSpPr>
        <p:spPr bwMode="auto">
          <a:xfrm flipH="1" flipV="1">
            <a:off x="3002757" y="4452939"/>
            <a:ext cx="2495418" cy="1843087"/>
          </a:xfrm>
          <a:prstGeom prst="straightConnector1">
            <a:avLst/>
          </a:prstGeom>
          <a:noFill/>
          <a:ln w="6350">
            <a:solidFill>
              <a:schemeClr val="tx1"/>
            </a:solidFill>
            <a:miter lim="800000"/>
            <a:headEnd/>
            <a:tailEnd type="triangle" w="med" len="med"/>
          </a:ln>
        </p:spPr>
      </p:cxnSp>
    </p:spTree>
  </p:cSld>
  <p:clrMapOvr>
    <a:masterClrMapping/>
  </p:clrMapOvr>
  <p:transition>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egnaposto numero diapositiva 3"/>
          <p:cNvSpPr>
            <a:spLocks noGrp="1"/>
          </p:cNvSpPr>
          <p:nvPr>
            <p:ph type="sldNum" sz="quarter" idx="11"/>
          </p:nvPr>
        </p:nvSpPr>
        <p:spPr/>
        <p:txBody>
          <a:bodyPr/>
          <a:lstStyle/>
          <a:p>
            <a:pPr>
              <a:defRPr/>
            </a:pPr>
            <a:fld id="{0991FBDE-27BA-4973-9101-28AEE2BCD1F4}" type="slidenum">
              <a:rPr lang="it-IT"/>
              <a:pPr>
                <a:defRPr/>
              </a:pPr>
              <a:t>9</a:t>
            </a:fld>
            <a:endParaRPr lang="it-IT"/>
          </a:p>
        </p:txBody>
      </p:sp>
      <p:sp>
        <p:nvSpPr>
          <p:cNvPr id="43" name="Segnaposto piè di pagina 4"/>
          <p:cNvSpPr>
            <a:spLocks noGrp="1"/>
          </p:cNvSpPr>
          <p:nvPr>
            <p:ph type="ftr" sz="quarter" idx="12"/>
          </p:nvPr>
        </p:nvSpPr>
        <p:spPr/>
        <p:txBody>
          <a:bodyPr/>
          <a:lstStyle/>
          <a:p>
            <a:pPr>
              <a:defRPr/>
            </a:pPr>
            <a:r>
              <a:rPr lang="it-IT"/>
              <a:t>DOM HTML</a:t>
            </a:r>
          </a:p>
        </p:txBody>
      </p:sp>
      <p:sp>
        <p:nvSpPr>
          <p:cNvPr id="10244" name="Rectangle 39"/>
          <p:cNvSpPr>
            <a:spLocks noChangeArrowheads="1"/>
          </p:cNvSpPr>
          <p:nvPr/>
        </p:nvSpPr>
        <p:spPr bwMode="auto">
          <a:xfrm>
            <a:off x="507339" y="1773239"/>
            <a:ext cx="5455179" cy="4535487"/>
          </a:xfrm>
          <a:prstGeom prst="rect">
            <a:avLst/>
          </a:prstGeom>
          <a:solidFill>
            <a:srgbClr val="EBFFFF"/>
          </a:solidFill>
          <a:ln w="12700" cap="sq">
            <a:solidFill>
              <a:schemeClr val="tx1"/>
            </a:solidFill>
            <a:miter lim="800000"/>
            <a:headEnd/>
            <a:tailEnd/>
          </a:ln>
        </p:spPr>
        <p:txBody>
          <a:bodyPr wrap="none" anchor="ctr"/>
          <a:lstStyle/>
          <a:p>
            <a:endParaRPr lang="it-IT"/>
          </a:p>
        </p:txBody>
      </p:sp>
      <p:sp>
        <p:nvSpPr>
          <p:cNvPr id="10245" name="Rectangle 3"/>
          <p:cNvSpPr>
            <a:spLocks noGrp="1" noChangeArrowheads="1"/>
          </p:cNvSpPr>
          <p:nvPr>
            <p:ph type="title"/>
          </p:nvPr>
        </p:nvSpPr>
        <p:spPr/>
        <p:txBody>
          <a:bodyPr/>
          <a:lstStyle/>
          <a:p>
            <a:pPr eaLnBrk="1" hangingPunct="1"/>
            <a:r>
              <a:rPr lang="it-IT" dirty="0" err="1" smtClean="0"/>
              <a:t>How</a:t>
            </a:r>
            <a:r>
              <a:rPr lang="it-IT" dirty="0" smtClean="0"/>
              <a:t> the DOM </a:t>
            </a:r>
            <a:r>
              <a:rPr lang="it-IT" dirty="0" err="1" smtClean="0"/>
              <a:t>views</a:t>
            </a:r>
            <a:r>
              <a:rPr lang="it-IT" dirty="0" smtClean="0"/>
              <a:t> XML</a:t>
            </a:r>
          </a:p>
        </p:txBody>
      </p:sp>
      <p:sp>
        <p:nvSpPr>
          <p:cNvPr id="10246" name="Oval 32"/>
          <p:cNvSpPr>
            <a:spLocks noChangeArrowheads="1"/>
          </p:cNvSpPr>
          <p:nvPr/>
        </p:nvSpPr>
        <p:spPr bwMode="auto">
          <a:xfrm>
            <a:off x="1442906" y="1557338"/>
            <a:ext cx="1559851" cy="792162"/>
          </a:xfrm>
          <a:prstGeom prst="ellipse">
            <a:avLst/>
          </a:prstGeom>
          <a:noFill/>
          <a:ln w="19050">
            <a:solidFill>
              <a:srgbClr val="800000"/>
            </a:solidFill>
            <a:miter lim="800000"/>
            <a:headEnd/>
            <a:tailEnd/>
          </a:ln>
        </p:spPr>
        <p:txBody>
          <a:bodyPr wrap="none" anchor="ctr"/>
          <a:lstStyle/>
          <a:p>
            <a:endParaRPr lang="it-IT"/>
          </a:p>
        </p:txBody>
      </p:sp>
      <p:sp>
        <p:nvSpPr>
          <p:cNvPr id="10247" name="AutoShape 40"/>
          <p:cNvSpPr>
            <a:spLocks noChangeArrowheads="1"/>
          </p:cNvSpPr>
          <p:nvPr/>
        </p:nvSpPr>
        <p:spPr bwMode="auto">
          <a:xfrm>
            <a:off x="2608925" y="2813050"/>
            <a:ext cx="1181496" cy="344488"/>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&lt;song&gt;</a:t>
            </a:r>
          </a:p>
        </p:txBody>
      </p:sp>
      <p:sp>
        <p:nvSpPr>
          <p:cNvPr id="10248" name="AutoShape 41"/>
          <p:cNvSpPr>
            <a:spLocks noChangeArrowheads="1"/>
          </p:cNvSpPr>
          <p:nvPr/>
        </p:nvSpPr>
        <p:spPr bwMode="auto">
          <a:xfrm>
            <a:off x="672439" y="4002088"/>
            <a:ext cx="1181496" cy="342900"/>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&lt;artist&gt;</a:t>
            </a:r>
          </a:p>
        </p:txBody>
      </p:sp>
      <p:sp>
        <p:nvSpPr>
          <p:cNvPr id="10249" name="AutoShape 42"/>
          <p:cNvSpPr>
            <a:spLocks noChangeArrowheads="1"/>
          </p:cNvSpPr>
          <p:nvPr/>
        </p:nvSpPr>
        <p:spPr bwMode="auto">
          <a:xfrm>
            <a:off x="1927887" y="4002088"/>
            <a:ext cx="1181496" cy="342900"/>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&lt;title&gt;</a:t>
            </a:r>
          </a:p>
        </p:txBody>
      </p:sp>
      <p:sp>
        <p:nvSpPr>
          <p:cNvPr id="10250" name="AutoShape 43"/>
          <p:cNvSpPr>
            <a:spLocks noChangeArrowheads="1"/>
          </p:cNvSpPr>
          <p:nvPr/>
        </p:nvSpPr>
        <p:spPr bwMode="auto">
          <a:xfrm>
            <a:off x="3958961" y="4002088"/>
            <a:ext cx="1181497" cy="342900"/>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&lt;length&gt;</a:t>
            </a:r>
          </a:p>
        </p:txBody>
      </p:sp>
      <p:sp>
        <p:nvSpPr>
          <p:cNvPr id="10251" name="AutoShape 44"/>
          <p:cNvSpPr>
            <a:spLocks noChangeArrowheads="1"/>
          </p:cNvSpPr>
          <p:nvPr/>
        </p:nvSpPr>
        <p:spPr bwMode="auto">
          <a:xfrm>
            <a:off x="3369073" y="4840289"/>
            <a:ext cx="1181496" cy="344487"/>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&lt;minutes&gt;</a:t>
            </a:r>
          </a:p>
        </p:txBody>
      </p:sp>
      <p:sp>
        <p:nvSpPr>
          <p:cNvPr id="10252" name="AutoShape 45"/>
          <p:cNvSpPr>
            <a:spLocks noChangeArrowheads="1"/>
          </p:cNvSpPr>
          <p:nvPr/>
        </p:nvSpPr>
        <p:spPr bwMode="auto">
          <a:xfrm>
            <a:off x="4624521" y="4840289"/>
            <a:ext cx="1181496" cy="344487"/>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&lt;seconds&gt;</a:t>
            </a:r>
          </a:p>
        </p:txBody>
      </p:sp>
      <p:sp>
        <p:nvSpPr>
          <p:cNvPr id="10253" name="AutoShape 46"/>
          <p:cNvSpPr>
            <a:spLocks noChangeArrowheads="1"/>
          </p:cNvSpPr>
          <p:nvPr/>
        </p:nvSpPr>
        <p:spPr bwMode="auto">
          <a:xfrm>
            <a:off x="672439" y="4840289"/>
            <a:ext cx="1181496" cy="344487"/>
          </a:xfrm>
          <a:prstGeom prst="flowChart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&lt;name&gt;</a:t>
            </a:r>
          </a:p>
        </p:txBody>
      </p:sp>
      <p:sp>
        <p:nvSpPr>
          <p:cNvPr id="10254" name="AutoShape 47"/>
          <p:cNvSpPr>
            <a:spLocks noChangeArrowheads="1"/>
          </p:cNvSpPr>
          <p:nvPr/>
        </p:nvSpPr>
        <p:spPr bwMode="auto">
          <a:xfrm>
            <a:off x="672439" y="5678488"/>
            <a:ext cx="1181496" cy="342900"/>
          </a:xfrm>
          <a:prstGeom prst="flowChartAlternate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Pink Floyd</a:t>
            </a:r>
          </a:p>
        </p:txBody>
      </p:sp>
      <p:sp>
        <p:nvSpPr>
          <p:cNvPr id="10255" name="AutoShape 48"/>
          <p:cNvSpPr>
            <a:spLocks noChangeArrowheads="1"/>
          </p:cNvSpPr>
          <p:nvPr/>
        </p:nvSpPr>
        <p:spPr bwMode="auto">
          <a:xfrm>
            <a:off x="1927887" y="4840289"/>
            <a:ext cx="1181496" cy="376237"/>
          </a:xfrm>
          <a:prstGeom prst="flowChartAlternateProcess">
            <a:avLst/>
          </a:prstGeom>
          <a:solidFill>
            <a:schemeClr val="bg1"/>
          </a:solidFill>
          <a:ln w="12700" cap="sq">
            <a:solidFill>
              <a:schemeClr val="tx1"/>
            </a:solidFill>
            <a:miter lim="800000"/>
            <a:headEnd/>
            <a:tailEnd/>
          </a:ln>
        </p:spPr>
        <p:txBody>
          <a:bodyPr anchor="ctr"/>
          <a:lstStyle/>
          <a:p>
            <a:pPr algn="ctr" eaLnBrk="0" hangingPunct="0">
              <a:spcBef>
                <a:spcPct val="50000"/>
              </a:spcBef>
            </a:pPr>
            <a:r>
              <a:rPr lang="it-IT" sz="1400">
                <a:solidFill>
                  <a:srgbClr val="000000"/>
                </a:solidFill>
              </a:rPr>
              <a:t>Eclipse</a:t>
            </a:r>
          </a:p>
        </p:txBody>
      </p:sp>
      <p:sp>
        <p:nvSpPr>
          <p:cNvPr id="10256" name="AutoShape 49"/>
          <p:cNvSpPr>
            <a:spLocks noChangeArrowheads="1"/>
          </p:cNvSpPr>
          <p:nvPr/>
        </p:nvSpPr>
        <p:spPr bwMode="auto">
          <a:xfrm>
            <a:off x="658681" y="2741614"/>
            <a:ext cx="1181496" cy="719137"/>
          </a:xfrm>
          <a:prstGeom prst="flowChartPunchedTape">
            <a:avLst/>
          </a:prstGeom>
          <a:solidFill>
            <a:schemeClr val="bg1"/>
          </a:solidFill>
          <a:ln w="12700" cap="sq">
            <a:solidFill>
              <a:schemeClr val="tx1"/>
            </a:solidFill>
            <a:miter lim="800000"/>
            <a:headEnd/>
            <a:tailEnd/>
          </a:ln>
        </p:spPr>
        <p:txBody>
          <a:bodyPr anchor="ctr"/>
          <a:lstStyle/>
          <a:p>
            <a:pPr algn="ctr" eaLnBrk="0" hangingPunct="0">
              <a:spcBef>
                <a:spcPct val="50000"/>
              </a:spcBef>
            </a:pPr>
            <a:r>
              <a:rPr lang="it-IT" sz="1400">
                <a:solidFill>
                  <a:srgbClr val="000000"/>
                </a:solidFill>
              </a:rPr>
              <a:t>The Dark Side…</a:t>
            </a:r>
          </a:p>
        </p:txBody>
      </p:sp>
      <p:sp>
        <p:nvSpPr>
          <p:cNvPr id="10257" name="AutoShape 50"/>
          <p:cNvSpPr>
            <a:spLocks noChangeArrowheads="1"/>
          </p:cNvSpPr>
          <p:nvPr/>
        </p:nvSpPr>
        <p:spPr bwMode="auto">
          <a:xfrm>
            <a:off x="3369073" y="5678488"/>
            <a:ext cx="1181496" cy="342900"/>
          </a:xfrm>
          <a:prstGeom prst="flowChartAlternate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4</a:t>
            </a:r>
          </a:p>
        </p:txBody>
      </p:sp>
      <p:sp>
        <p:nvSpPr>
          <p:cNvPr id="10258" name="AutoShape 51"/>
          <p:cNvSpPr>
            <a:spLocks noChangeArrowheads="1"/>
          </p:cNvSpPr>
          <p:nvPr/>
        </p:nvSpPr>
        <p:spPr bwMode="auto">
          <a:xfrm>
            <a:off x="4624521" y="5678488"/>
            <a:ext cx="1181496" cy="342900"/>
          </a:xfrm>
          <a:prstGeom prst="flowChartAlternateProcess">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36</a:t>
            </a:r>
          </a:p>
        </p:txBody>
      </p:sp>
      <p:sp>
        <p:nvSpPr>
          <p:cNvPr id="10259" name="AutoShape 52"/>
          <p:cNvSpPr>
            <a:spLocks noChangeArrowheads="1"/>
          </p:cNvSpPr>
          <p:nvPr/>
        </p:nvSpPr>
        <p:spPr bwMode="auto">
          <a:xfrm>
            <a:off x="4559168" y="2813050"/>
            <a:ext cx="1181496" cy="344488"/>
          </a:xfrm>
          <a:prstGeom prst="flowChartPreparation">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track=13</a:t>
            </a:r>
          </a:p>
        </p:txBody>
      </p:sp>
      <p:cxnSp>
        <p:nvCxnSpPr>
          <p:cNvPr id="10260" name="AutoShape 53"/>
          <p:cNvCxnSpPr>
            <a:cxnSpLocks noChangeShapeType="1"/>
            <a:stCxn id="10247" idx="2"/>
            <a:endCxn id="10248" idx="0"/>
          </p:cNvCxnSpPr>
          <p:nvPr/>
        </p:nvCxnSpPr>
        <p:spPr bwMode="auto">
          <a:xfrm flipH="1">
            <a:off x="1264048" y="3157538"/>
            <a:ext cx="1936485" cy="844550"/>
          </a:xfrm>
          <a:prstGeom prst="straightConnector1">
            <a:avLst/>
          </a:prstGeom>
          <a:noFill/>
          <a:ln w="12700" cap="sq">
            <a:solidFill>
              <a:schemeClr val="tx1"/>
            </a:solidFill>
            <a:round/>
            <a:headEnd/>
            <a:tailEnd type="triangle" w="med" len="med"/>
          </a:ln>
        </p:spPr>
      </p:cxnSp>
      <p:cxnSp>
        <p:nvCxnSpPr>
          <p:cNvPr id="10261" name="AutoShape 54"/>
          <p:cNvCxnSpPr>
            <a:cxnSpLocks noChangeShapeType="1"/>
            <a:stCxn id="10247" idx="2"/>
            <a:endCxn id="10249" idx="0"/>
          </p:cNvCxnSpPr>
          <p:nvPr/>
        </p:nvCxnSpPr>
        <p:spPr bwMode="auto">
          <a:xfrm flipH="1">
            <a:off x="2519495" y="3157538"/>
            <a:ext cx="681038" cy="844550"/>
          </a:xfrm>
          <a:prstGeom prst="straightConnector1">
            <a:avLst/>
          </a:prstGeom>
          <a:noFill/>
          <a:ln w="12700" cap="sq">
            <a:solidFill>
              <a:schemeClr val="tx1"/>
            </a:solidFill>
            <a:round/>
            <a:headEnd/>
            <a:tailEnd type="triangle" w="med" len="med"/>
          </a:ln>
        </p:spPr>
      </p:cxnSp>
      <p:cxnSp>
        <p:nvCxnSpPr>
          <p:cNvPr id="10262" name="AutoShape 55"/>
          <p:cNvCxnSpPr>
            <a:cxnSpLocks noChangeShapeType="1"/>
            <a:stCxn id="10247" idx="2"/>
            <a:endCxn id="10250" idx="0"/>
          </p:cNvCxnSpPr>
          <p:nvPr/>
        </p:nvCxnSpPr>
        <p:spPr bwMode="auto">
          <a:xfrm>
            <a:off x="3200533" y="3157538"/>
            <a:ext cx="1350036" cy="844550"/>
          </a:xfrm>
          <a:prstGeom prst="straightConnector1">
            <a:avLst/>
          </a:prstGeom>
          <a:noFill/>
          <a:ln w="12700" cap="sq">
            <a:solidFill>
              <a:schemeClr val="tx1"/>
            </a:solidFill>
            <a:round/>
            <a:headEnd/>
            <a:tailEnd type="triangle" w="med" len="med"/>
          </a:ln>
        </p:spPr>
      </p:cxnSp>
      <p:cxnSp>
        <p:nvCxnSpPr>
          <p:cNvPr id="10263" name="AutoShape 56"/>
          <p:cNvCxnSpPr>
            <a:cxnSpLocks noChangeShapeType="1"/>
            <a:stCxn id="10248" idx="2"/>
            <a:endCxn id="10253" idx="0"/>
          </p:cNvCxnSpPr>
          <p:nvPr/>
        </p:nvCxnSpPr>
        <p:spPr bwMode="auto">
          <a:xfrm>
            <a:off x="1264047" y="4344988"/>
            <a:ext cx="0" cy="495300"/>
          </a:xfrm>
          <a:prstGeom prst="straightConnector1">
            <a:avLst/>
          </a:prstGeom>
          <a:noFill/>
          <a:ln w="12700" cap="sq">
            <a:solidFill>
              <a:schemeClr val="tx1"/>
            </a:solidFill>
            <a:round/>
            <a:headEnd/>
            <a:tailEnd type="triangle" w="med" len="med"/>
          </a:ln>
        </p:spPr>
      </p:cxnSp>
      <p:cxnSp>
        <p:nvCxnSpPr>
          <p:cNvPr id="10264" name="AutoShape 57"/>
          <p:cNvCxnSpPr>
            <a:cxnSpLocks noChangeShapeType="1"/>
            <a:stCxn id="10253" idx="2"/>
            <a:endCxn id="10254" idx="0"/>
          </p:cNvCxnSpPr>
          <p:nvPr/>
        </p:nvCxnSpPr>
        <p:spPr bwMode="auto">
          <a:xfrm>
            <a:off x="1264047" y="5184776"/>
            <a:ext cx="0" cy="493713"/>
          </a:xfrm>
          <a:prstGeom prst="straightConnector1">
            <a:avLst/>
          </a:prstGeom>
          <a:noFill/>
          <a:ln w="12700" cap="sq">
            <a:solidFill>
              <a:schemeClr val="tx1"/>
            </a:solidFill>
            <a:round/>
            <a:headEnd/>
            <a:tailEnd type="triangle" w="med" len="med"/>
          </a:ln>
        </p:spPr>
      </p:cxnSp>
      <p:cxnSp>
        <p:nvCxnSpPr>
          <p:cNvPr id="10265" name="AutoShape 58"/>
          <p:cNvCxnSpPr>
            <a:cxnSpLocks noChangeShapeType="1"/>
            <a:stCxn id="10249" idx="2"/>
            <a:endCxn id="10255" idx="0"/>
          </p:cNvCxnSpPr>
          <p:nvPr/>
        </p:nvCxnSpPr>
        <p:spPr bwMode="auto">
          <a:xfrm>
            <a:off x="2519495" y="4344988"/>
            <a:ext cx="0" cy="495300"/>
          </a:xfrm>
          <a:prstGeom prst="straightConnector1">
            <a:avLst/>
          </a:prstGeom>
          <a:noFill/>
          <a:ln w="12700" cap="sq">
            <a:solidFill>
              <a:schemeClr val="tx1"/>
            </a:solidFill>
            <a:round/>
            <a:headEnd/>
            <a:tailEnd type="triangle" w="med" len="med"/>
          </a:ln>
        </p:spPr>
      </p:cxnSp>
      <p:cxnSp>
        <p:nvCxnSpPr>
          <p:cNvPr id="10266" name="AutoShape 59"/>
          <p:cNvCxnSpPr>
            <a:cxnSpLocks noChangeShapeType="1"/>
            <a:stCxn id="10250" idx="2"/>
            <a:endCxn id="10251" idx="0"/>
          </p:cNvCxnSpPr>
          <p:nvPr/>
        </p:nvCxnSpPr>
        <p:spPr bwMode="auto">
          <a:xfrm flipH="1">
            <a:off x="3960681" y="4344988"/>
            <a:ext cx="589888" cy="495300"/>
          </a:xfrm>
          <a:prstGeom prst="straightConnector1">
            <a:avLst/>
          </a:prstGeom>
          <a:noFill/>
          <a:ln w="12700" cap="sq">
            <a:solidFill>
              <a:schemeClr val="tx1"/>
            </a:solidFill>
            <a:round/>
            <a:headEnd/>
            <a:tailEnd type="triangle" w="med" len="med"/>
          </a:ln>
        </p:spPr>
      </p:cxnSp>
      <p:cxnSp>
        <p:nvCxnSpPr>
          <p:cNvPr id="10267" name="AutoShape 60"/>
          <p:cNvCxnSpPr>
            <a:cxnSpLocks noChangeShapeType="1"/>
            <a:stCxn id="10250" idx="2"/>
            <a:endCxn id="10252" idx="0"/>
          </p:cNvCxnSpPr>
          <p:nvPr/>
        </p:nvCxnSpPr>
        <p:spPr bwMode="auto">
          <a:xfrm>
            <a:off x="4550569" y="4344988"/>
            <a:ext cx="665560" cy="495300"/>
          </a:xfrm>
          <a:prstGeom prst="straightConnector1">
            <a:avLst/>
          </a:prstGeom>
          <a:noFill/>
          <a:ln w="12700" cap="sq">
            <a:solidFill>
              <a:schemeClr val="tx1"/>
            </a:solidFill>
            <a:round/>
            <a:headEnd/>
            <a:tailEnd type="triangle" w="med" len="med"/>
          </a:ln>
        </p:spPr>
      </p:cxnSp>
      <p:cxnSp>
        <p:nvCxnSpPr>
          <p:cNvPr id="10268" name="AutoShape 61"/>
          <p:cNvCxnSpPr>
            <a:cxnSpLocks noChangeShapeType="1"/>
            <a:stCxn id="10272" idx="2"/>
            <a:endCxn id="10256" idx="0"/>
          </p:cNvCxnSpPr>
          <p:nvPr/>
        </p:nvCxnSpPr>
        <p:spPr bwMode="auto">
          <a:xfrm flipH="1">
            <a:off x="1250290" y="2147888"/>
            <a:ext cx="1007798" cy="665162"/>
          </a:xfrm>
          <a:prstGeom prst="straightConnector1">
            <a:avLst/>
          </a:prstGeom>
          <a:noFill/>
          <a:ln w="12700" cap="sq">
            <a:solidFill>
              <a:schemeClr val="tx1"/>
            </a:solidFill>
            <a:round/>
            <a:headEnd/>
            <a:tailEnd type="triangle" w="med" len="med"/>
          </a:ln>
        </p:spPr>
      </p:cxnSp>
      <p:cxnSp>
        <p:nvCxnSpPr>
          <p:cNvPr id="10269" name="AutoShape 62"/>
          <p:cNvCxnSpPr>
            <a:cxnSpLocks noChangeShapeType="1"/>
            <a:stCxn id="10251" idx="2"/>
            <a:endCxn id="10257" idx="0"/>
          </p:cNvCxnSpPr>
          <p:nvPr/>
        </p:nvCxnSpPr>
        <p:spPr bwMode="auto">
          <a:xfrm>
            <a:off x="3960681" y="5184776"/>
            <a:ext cx="0" cy="493713"/>
          </a:xfrm>
          <a:prstGeom prst="straightConnector1">
            <a:avLst/>
          </a:prstGeom>
          <a:noFill/>
          <a:ln w="12700" cap="sq">
            <a:solidFill>
              <a:schemeClr val="tx1"/>
            </a:solidFill>
            <a:round/>
            <a:headEnd/>
            <a:tailEnd type="triangle" w="med" len="med"/>
          </a:ln>
        </p:spPr>
      </p:cxnSp>
      <p:cxnSp>
        <p:nvCxnSpPr>
          <p:cNvPr id="10270" name="AutoShape 63"/>
          <p:cNvCxnSpPr>
            <a:cxnSpLocks noChangeShapeType="1"/>
            <a:stCxn id="10252" idx="2"/>
            <a:endCxn id="10258" idx="0"/>
          </p:cNvCxnSpPr>
          <p:nvPr/>
        </p:nvCxnSpPr>
        <p:spPr bwMode="auto">
          <a:xfrm>
            <a:off x="5216129" y="5184776"/>
            <a:ext cx="0" cy="493713"/>
          </a:xfrm>
          <a:prstGeom prst="straightConnector1">
            <a:avLst/>
          </a:prstGeom>
          <a:noFill/>
          <a:ln w="12700" cap="sq">
            <a:solidFill>
              <a:schemeClr val="tx1"/>
            </a:solidFill>
            <a:round/>
            <a:headEnd/>
            <a:tailEnd type="triangle" w="med" len="med"/>
          </a:ln>
        </p:spPr>
      </p:cxnSp>
      <p:cxnSp>
        <p:nvCxnSpPr>
          <p:cNvPr id="10271" name="AutoShape 64"/>
          <p:cNvCxnSpPr>
            <a:cxnSpLocks noChangeShapeType="1"/>
            <a:stCxn id="10247" idx="3"/>
            <a:endCxn id="10259" idx="1"/>
          </p:cNvCxnSpPr>
          <p:nvPr/>
        </p:nvCxnSpPr>
        <p:spPr bwMode="auto">
          <a:xfrm>
            <a:off x="3790422" y="2986088"/>
            <a:ext cx="768747" cy="0"/>
          </a:xfrm>
          <a:prstGeom prst="straightConnector1">
            <a:avLst/>
          </a:prstGeom>
          <a:noFill/>
          <a:ln w="12700" cap="sq">
            <a:solidFill>
              <a:schemeClr val="tx1"/>
            </a:solidFill>
            <a:round/>
            <a:headEnd/>
            <a:tailEnd type="triangle" w="med" len="med"/>
          </a:ln>
        </p:spPr>
      </p:cxnSp>
      <p:sp>
        <p:nvSpPr>
          <p:cNvPr id="10272" name="AutoShape 65"/>
          <p:cNvSpPr>
            <a:spLocks noChangeArrowheads="1"/>
          </p:cNvSpPr>
          <p:nvPr/>
        </p:nvSpPr>
        <p:spPr bwMode="auto">
          <a:xfrm>
            <a:off x="1594247" y="1822450"/>
            <a:ext cx="1325959" cy="344488"/>
          </a:xfrm>
          <a:prstGeom prst="flowChartDocument">
            <a:avLst/>
          </a:prstGeom>
          <a:solidFill>
            <a:schemeClr val="bg1"/>
          </a:solidFill>
          <a:ln w="12700" cap="sq">
            <a:solidFill>
              <a:schemeClr val="tx1"/>
            </a:solidFill>
            <a:miter lim="800000"/>
            <a:headEnd/>
            <a:tailEnd/>
          </a:ln>
        </p:spPr>
        <p:txBody>
          <a:bodyPr wrap="none" anchor="ctr"/>
          <a:lstStyle/>
          <a:p>
            <a:pPr algn="ctr" eaLnBrk="0" hangingPunct="0">
              <a:spcBef>
                <a:spcPct val="50000"/>
              </a:spcBef>
            </a:pPr>
            <a:r>
              <a:rPr lang="it-IT" sz="1400">
                <a:solidFill>
                  <a:srgbClr val="000000"/>
                </a:solidFill>
              </a:rPr>
              <a:t>Document</a:t>
            </a:r>
          </a:p>
        </p:txBody>
      </p:sp>
      <p:cxnSp>
        <p:nvCxnSpPr>
          <p:cNvPr id="10273" name="AutoShape 66"/>
          <p:cNvCxnSpPr>
            <a:cxnSpLocks noChangeShapeType="1"/>
            <a:stCxn id="10272" idx="2"/>
            <a:endCxn id="10247" idx="0"/>
          </p:cNvCxnSpPr>
          <p:nvPr/>
        </p:nvCxnSpPr>
        <p:spPr bwMode="auto">
          <a:xfrm>
            <a:off x="2258087" y="2147888"/>
            <a:ext cx="942446" cy="665162"/>
          </a:xfrm>
          <a:prstGeom prst="straightConnector1">
            <a:avLst/>
          </a:prstGeom>
          <a:noFill/>
          <a:ln w="12700" cap="sq">
            <a:solidFill>
              <a:schemeClr val="tx1"/>
            </a:solidFill>
            <a:round/>
            <a:headEnd/>
            <a:tailEnd type="triangle" w="med" len="med"/>
          </a:ln>
        </p:spPr>
      </p:cxnSp>
      <p:sp>
        <p:nvSpPr>
          <p:cNvPr id="10274" name="Oval 67"/>
          <p:cNvSpPr>
            <a:spLocks noChangeArrowheads="1"/>
          </p:cNvSpPr>
          <p:nvPr/>
        </p:nvSpPr>
        <p:spPr bwMode="auto">
          <a:xfrm>
            <a:off x="2380192" y="2565401"/>
            <a:ext cx="1559852" cy="792163"/>
          </a:xfrm>
          <a:prstGeom prst="ellipse">
            <a:avLst/>
          </a:prstGeom>
          <a:noFill/>
          <a:ln w="19050">
            <a:solidFill>
              <a:srgbClr val="800000"/>
            </a:solidFill>
            <a:miter lim="800000"/>
            <a:headEnd/>
            <a:tailEnd/>
          </a:ln>
        </p:spPr>
        <p:txBody>
          <a:bodyPr wrap="none" anchor="ctr"/>
          <a:lstStyle/>
          <a:p>
            <a:endParaRPr lang="it-IT"/>
          </a:p>
        </p:txBody>
      </p:sp>
      <p:sp>
        <p:nvSpPr>
          <p:cNvPr id="10275" name="Oval 68"/>
          <p:cNvSpPr>
            <a:spLocks noChangeArrowheads="1"/>
          </p:cNvSpPr>
          <p:nvPr/>
        </p:nvSpPr>
        <p:spPr bwMode="auto">
          <a:xfrm>
            <a:off x="4330436" y="2565401"/>
            <a:ext cx="1559852" cy="792163"/>
          </a:xfrm>
          <a:prstGeom prst="ellipse">
            <a:avLst/>
          </a:prstGeom>
          <a:noFill/>
          <a:ln w="19050">
            <a:solidFill>
              <a:srgbClr val="800000"/>
            </a:solidFill>
            <a:miter lim="800000"/>
            <a:headEnd/>
            <a:tailEnd/>
          </a:ln>
        </p:spPr>
        <p:txBody>
          <a:bodyPr wrap="none" anchor="ctr"/>
          <a:lstStyle/>
          <a:p>
            <a:endParaRPr lang="it-IT"/>
          </a:p>
        </p:txBody>
      </p:sp>
      <p:sp>
        <p:nvSpPr>
          <p:cNvPr id="10276" name="Oval 69"/>
          <p:cNvSpPr>
            <a:spLocks noChangeArrowheads="1"/>
          </p:cNvSpPr>
          <p:nvPr/>
        </p:nvSpPr>
        <p:spPr bwMode="auto">
          <a:xfrm>
            <a:off x="507339" y="2709863"/>
            <a:ext cx="1559851" cy="792162"/>
          </a:xfrm>
          <a:prstGeom prst="ellipse">
            <a:avLst/>
          </a:prstGeom>
          <a:noFill/>
          <a:ln w="19050">
            <a:solidFill>
              <a:srgbClr val="800000"/>
            </a:solidFill>
            <a:miter lim="800000"/>
            <a:headEnd/>
            <a:tailEnd/>
          </a:ln>
        </p:spPr>
        <p:txBody>
          <a:bodyPr wrap="none" anchor="ctr"/>
          <a:lstStyle/>
          <a:p>
            <a:endParaRPr lang="it-IT"/>
          </a:p>
        </p:txBody>
      </p:sp>
      <p:sp>
        <p:nvSpPr>
          <p:cNvPr id="10277" name="Oval 70"/>
          <p:cNvSpPr>
            <a:spLocks noChangeArrowheads="1"/>
          </p:cNvSpPr>
          <p:nvPr/>
        </p:nvSpPr>
        <p:spPr bwMode="auto">
          <a:xfrm>
            <a:off x="507339" y="5445126"/>
            <a:ext cx="1559851" cy="792163"/>
          </a:xfrm>
          <a:prstGeom prst="ellipse">
            <a:avLst/>
          </a:prstGeom>
          <a:noFill/>
          <a:ln w="19050">
            <a:solidFill>
              <a:srgbClr val="800000"/>
            </a:solidFill>
            <a:miter lim="800000"/>
            <a:headEnd/>
            <a:tailEnd/>
          </a:ln>
        </p:spPr>
        <p:txBody>
          <a:bodyPr wrap="none" anchor="ctr"/>
          <a:lstStyle/>
          <a:p>
            <a:endParaRPr lang="it-IT"/>
          </a:p>
        </p:txBody>
      </p:sp>
      <p:sp>
        <p:nvSpPr>
          <p:cNvPr id="10278" name="Rectangle 71"/>
          <p:cNvSpPr>
            <a:spLocks noChangeArrowheads="1"/>
          </p:cNvSpPr>
          <p:nvPr/>
        </p:nvSpPr>
        <p:spPr bwMode="auto">
          <a:xfrm>
            <a:off x="6356350" y="1773239"/>
            <a:ext cx="3300281" cy="4535487"/>
          </a:xfrm>
          <a:prstGeom prst="rect">
            <a:avLst/>
          </a:prstGeom>
          <a:solidFill>
            <a:srgbClr val="EBFFFF"/>
          </a:solidFill>
          <a:ln w="12700" cap="sq">
            <a:solidFill>
              <a:schemeClr val="tx1"/>
            </a:solidFill>
            <a:miter lim="800000"/>
            <a:headEnd/>
            <a:tailEnd/>
          </a:ln>
        </p:spPr>
        <p:txBody>
          <a:bodyPr lIns="54000" rIns="54000" anchor="ctr"/>
          <a:lstStyle/>
          <a:p>
            <a:pPr eaLnBrk="0" hangingPunct="0">
              <a:spcBef>
                <a:spcPct val="50000"/>
              </a:spcBef>
            </a:pPr>
            <a:r>
              <a:rPr kumimoji="1" lang="it-IT" sz="1600" dirty="0" err="1" smtClean="0"/>
              <a:t>Node</a:t>
            </a:r>
            <a:r>
              <a:rPr kumimoji="1" lang="it-IT" sz="1600" dirty="0" smtClean="0"/>
              <a:t> </a:t>
            </a:r>
            <a:r>
              <a:rPr kumimoji="1" lang="it-IT" sz="1600" dirty="0" err="1" smtClean="0"/>
              <a:t>types</a:t>
            </a:r>
            <a:r>
              <a:rPr kumimoji="1" lang="it-IT" sz="1600" dirty="0" smtClean="0"/>
              <a:t>:</a:t>
            </a:r>
            <a:endParaRPr kumimoji="1" lang="it-IT" sz="1600" dirty="0"/>
          </a:p>
          <a:p>
            <a:pPr eaLnBrk="0" hangingPunct="0">
              <a:spcBef>
                <a:spcPct val="50000"/>
              </a:spcBef>
            </a:pPr>
            <a:r>
              <a:rPr kumimoji="1" lang="it-IT" sz="1600" dirty="0"/>
              <a:t>(1) </a:t>
            </a:r>
            <a:r>
              <a:rPr kumimoji="1" lang="it-IT" sz="1600" i="1" dirty="0" err="1" smtClean="0"/>
              <a:t>Document</a:t>
            </a:r>
            <a:r>
              <a:rPr kumimoji="1" lang="it-IT" sz="1600" i="1" dirty="0" smtClean="0"/>
              <a:t> </a:t>
            </a:r>
            <a:r>
              <a:rPr kumimoji="1" lang="it-IT" sz="1600" dirty="0" err="1" smtClean="0"/>
              <a:t>node</a:t>
            </a:r>
            <a:r>
              <a:rPr kumimoji="1" lang="it-IT" sz="1600" dirty="0" smtClean="0"/>
              <a:t>.</a:t>
            </a:r>
            <a:endParaRPr kumimoji="1" lang="it-IT" sz="1600" dirty="0"/>
          </a:p>
          <a:p>
            <a:pPr eaLnBrk="0" hangingPunct="0">
              <a:spcBef>
                <a:spcPct val="50000"/>
              </a:spcBef>
            </a:pPr>
            <a:r>
              <a:rPr kumimoji="1" lang="it-IT" sz="1600" dirty="0"/>
              <a:t>(2) </a:t>
            </a:r>
            <a:r>
              <a:rPr kumimoji="1" lang="it-IT" sz="1600" i="1" dirty="0" err="1" smtClean="0"/>
              <a:t>Comment</a:t>
            </a:r>
            <a:r>
              <a:rPr kumimoji="1" lang="it-IT" sz="1600" i="1" dirty="0" smtClean="0"/>
              <a:t> </a:t>
            </a:r>
            <a:r>
              <a:rPr kumimoji="1" lang="it-IT" sz="1600" dirty="0" err="1" smtClean="0"/>
              <a:t>node</a:t>
            </a:r>
            <a:r>
              <a:rPr kumimoji="1" lang="it-IT" sz="1600" dirty="0" smtClean="0"/>
              <a:t>.</a:t>
            </a:r>
            <a:endParaRPr kumimoji="1" lang="it-IT" sz="1600" dirty="0"/>
          </a:p>
          <a:p>
            <a:pPr eaLnBrk="0" hangingPunct="0">
              <a:spcBef>
                <a:spcPct val="50000"/>
              </a:spcBef>
            </a:pPr>
            <a:r>
              <a:rPr kumimoji="1" lang="it-IT" sz="1600" dirty="0"/>
              <a:t>(3) </a:t>
            </a:r>
            <a:r>
              <a:rPr kumimoji="1" lang="it-IT" sz="1600" i="1" dirty="0" err="1" smtClean="0"/>
              <a:t>Element</a:t>
            </a:r>
            <a:r>
              <a:rPr kumimoji="1" lang="it-IT" sz="1600" i="1" dirty="0" smtClean="0"/>
              <a:t> </a:t>
            </a:r>
            <a:r>
              <a:rPr kumimoji="1" lang="it-IT" sz="1600" dirty="0" err="1" smtClean="0"/>
              <a:t>node</a:t>
            </a:r>
            <a:r>
              <a:rPr kumimoji="1" lang="it-IT" sz="1600" dirty="0" smtClean="0"/>
              <a:t>.</a:t>
            </a:r>
            <a:endParaRPr kumimoji="1" lang="it-IT" sz="1600" dirty="0"/>
          </a:p>
          <a:p>
            <a:pPr eaLnBrk="0" hangingPunct="0">
              <a:spcBef>
                <a:spcPct val="50000"/>
              </a:spcBef>
            </a:pPr>
            <a:r>
              <a:rPr kumimoji="1" lang="it-IT" sz="1600" dirty="0"/>
              <a:t>(4) </a:t>
            </a:r>
            <a:r>
              <a:rPr kumimoji="1" lang="it-IT" sz="1600" i="1" dirty="0" err="1" smtClean="0"/>
              <a:t>Attribute</a:t>
            </a:r>
            <a:r>
              <a:rPr kumimoji="1" lang="it-IT" sz="1600" i="1" dirty="0" smtClean="0"/>
              <a:t> </a:t>
            </a:r>
            <a:r>
              <a:rPr kumimoji="1" lang="it-IT" sz="1600" dirty="0" err="1" smtClean="0"/>
              <a:t>node</a:t>
            </a:r>
            <a:r>
              <a:rPr kumimoji="1" lang="it-IT" sz="1600" dirty="0" smtClean="0"/>
              <a:t>.</a:t>
            </a:r>
            <a:endParaRPr kumimoji="1" lang="it-IT" sz="1600" dirty="0"/>
          </a:p>
          <a:p>
            <a:pPr eaLnBrk="0" hangingPunct="0">
              <a:spcBef>
                <a:spcPct val="50000"/>
              </a:spcBef>
            </a:pPr>
            <a:r>
              <a:rPr kumimoji="1" lang="it-IT" sz="1600" dirty="0"/>
              <a:t>(5) </a:t>
            </a:r>
            <a:r>
              <a:rPr kumimoji="1" lang="it-IT" sz="1600" i="1" dirty="0" smtClean="0"/>
              <a:t>Text </a:t>
            </a:r>
            <a:r>
              <a:rPr kumimoji="1" lang="it-IT" sz="1600" dirty="0" err="1" smtClean="0"/>
              <a:t>node</a:t>
            </a:r>
            <a:r>
              <a:rPr kumimoji="1" lang="it-IT" sz="1600" dirty="0" smtClean="0"/>
              <a:t>.</a:t>
            </a:r>
            <a:endParaRPr kumimoji="1" lang="it-IT" sz="1600" dirty="0"/>
          </a:p>
          <a:p>
            <a:pPr eaLnBrk="0" hangingPunct="0">
              <a:spcBef>
                <a:spcPct val="50000"/>
              </a:spcBef>
            </a:pPr>
            <a:r>
              <a:rPr kumimoji="1" lang="it-IT" sz="1600" dirty="0" err="1" smtClean="0"/>
              <a:t>Node</a:t>
            </a:r>
            <a:r>
              <a:rPr kumimoji="1" lang="it-IT" sz="1600" dirty="0" smtClean="0"/>
              <a:t> </a:t>
            </a:r>
            <a:r>
              <a:rPr kumimoji="1" lang="it-IT" sz="1600" dirty="0" err="1" smtClean="0"/>
              <a:t>relationships</a:t>
            </a:r>
            <a:r>
              <a:rPr kumimoji="1" lang="it-IT" sz="1600" dirty="0" smtClean="0"/>
              <a:t>:</a:t>
            </a:r>
            <a:endParaRPr kumimoji="1" lang="it-IT" sz="1600" dirty="0"/>
          </a:p>
          <a:p>
            <a:pPr eaLnBrk="0" hangingPunct="0">
              <a:spcBef>
                <a:spcPct val="50000"/>
              </a:spcBef>
            </a:pPr>
            <a:r>
              <a:rPr kumimoji="1" lang="it-IT" sz="1600" dirty="0"/>
              <a:t>(2,3) </a:t>
            </a:r>
            <a:r>
              <a:rPr kumimoji="1" lang="it-IT" sz="1600" dirty="0" smtClean="0"/>
              <a:t>are </a:t>
            </a:r>
            <a:r>
              <a:rPr kumimoji="1" lang="it-IT" sz="1600" b="1" dirty="0" err="1" smtClean="0"/>
              <a:t>children</a:t>
            </a:r>
            <a:r>
              <a:rPr kumimoji="1" lang="it-IT" sz="1600" b="1" dirty="0" smtClean="0"/>
              <a:t> </a:t>
            </a:r>
            <a:r>
              <a:rPr kumimoji="1" lang="it-IT" sz="1600" dirty="0" err="1" smtClean="0"/>
              <a:t>of</a:t>
            </a:r>
            <a:r>
              <a:rPr kumimoji="1" lang="it-IT" sz="1600" dirty="0" smtClean="0"/>
              <a:t> </a:t>
            </a:r>
            <a:r>
              <a:rPr kumimoji="1" lang="it-IT" sz="1600" dirty="0"/>
              <a:t>(1)</a:t>
            </a:r>
          </a:p>
          <a:p>
            <a:pPr eaLnBrk="0" hangingPunct="0">
              <a:spcBef>
                <a:spcPct val="50000"/>
              </a:spcBef>
            </a:pPr>
            <a:r>
              <a:rPr kumimoji="1" lang="it-IT" sz="1600" dirty="0"/>
              <a:t>(1) </a:t>
            </a:r>
            <a:r>
              <a:rPr kumimoji="1" lang="it-IT" sz="1600" dirty="0" err="1" smtClean="0"/>
              <a:t>is</a:t>
            </a:r>
            <a:r>
              <a:rPr kumimoji="1" lang="it-IT" sz="1600" dirty="0" smtClean="0"/>
              <a:t> the </a:t>
            </a:r>
            <a:r>
              <a:rPr kumimoji="1" lang="it-IT" sz="1600" b="1" dirty="0" err="1" smtClean="0"/>
              <a:t>parent</a:t>
            </a:r>
            <a:r>
              <a:rPr kumimoji="1" lang="it-IT" sz="1600" dirty="0" smtClean="0"/>
              <a:t> </a:t>
            </a:r>
            <a:r>
              <a:rPr kumimoji="1" lang="it-IT" sz="1600" dirty="0" err="1" smtClean="0"/>
              <a:t>of</a:t>
            </a:r>
            <a:r>
              <a:rPr kumimoji="1" lang="it-IT" sz="1600" dirty="0" smtClean="0"/>
              <a:t> </a:t>
            </a:r>
            <a:r>
              <a:rPr kumimoji="1" lang="it-IT" sz="1600" dirty="0"/>
              <a:t>(2,3)</a:t>
            </a:r>
          </a:p>
          <a:p>
            <a:pPr eaLnBrk="0" hangingPunct="0">
              <a:spcBef>
                <a:spcPct val="50000"/>
              </a:spcBef>
            </a:pPr>
            <a:r>
              <a:rPr kumimoji="1" lang="it-IT" sz="1600" dirty="0"/>
              <a:t>(3) </a:t>
            </a:r>
            <a:r>
              <a:rPr kumimoji="1" lang="it-IT" sz="1600" dirty="0" err="1" smtClean="0"/>
              <a:t>is</a:t>
            </a:r>
            <a:r>
              <a:rPr kumimoji="1" lang="it-IT" sz="1600" dirty="0" smtClean="0"/>
              <a:t> a </a:t>
            </a:r>
            <a:r>
              <a:rPr kumimoji="1" lang="it-IT" sz="1600" b="1" dirty="0" err="1" smtClean="0"/>
              <a:t>sibling</a:t>
            </a:r>
            <a:r>
              <a:rPr kumimoji="1" lang="it-IT" sz="1600" dirty="0" smtClean="0"/>
              <a:t> </a:t>
            </a:r>
            <a:r>
              <a:rPr kumimoji="1" lang="it-IT" sz="1600" dirty="0" err="1" smtClean="0"/>
              <a:t>of</a:t>
            </a:r>
            <a:r>
              <a:rPr kumimoji="1" lang="it-IT" sz="1600" dirty="0" smtClean="0"/>
              <a:t> </a:t>
            </a:r>
            <a:r>
              <a:rPr kumimoji="1" lang="it-IT" sz="1600" dirty="0"/>
              <a:t>(2)</a:t>
            </a:r>
          </a:p>
          <a:p>
            <a:pPr eaLnBrk="0" hangingPunct="0">
              <a:spcBef>
                <a:spcPct val="50000"/>
              </a:spcBef>
            </a:pPr>
            <a:r>
              <a:rPr kumimoji="1" lang="it-IT" sz="1600" dirty="0"/>
              <a:t>(4) </a:t>
            </a:r>
            <a:r>
              <a:rPr kumimoji="1" lang="it-IT" sz="1600" dirty="0" err="1" smtClean="0"/>
              <a:t>is</a:t>
            </a:r>
            <a:r>
              <a:rPr kumimoji="1" lang="it-IT" sz="1600" dirty="0" smtClean="0"/>
              <a:t> </a:t>
            </a:r>
            <a:r>
              <a:rPr kumimoji="1" lang="it-IT" sz="1600" dirty="0" err="1" smtClean="0"/>
              <a:t>an</a:t>
            </a:r>
            <a:r>
              <a:rPr kumimoji="1" lang="it-IT" sz="1600" dirty="0" smtClean="0"/>
              <a:t> </a:t>
            </a:r>
            <a:r>
              <a:rPr kumimoji="1" lang="it-IT" sz="1600" b="1" dirty="0" err="1" smtClean="0"/>
              <a:t>attribute</a:t>
            </a:r>
            <a:r>
              <a:rPr kumimoji="1" lang="it-IT" sz="1600" dirty="0" smtClean="0"/>
              <a:t> </a:t>
            </a:r>
            <a:r>
              <a:rPr kumimoji="1" lang="it-IT" sz="1600" dirty="0" err="1" smtClean="0"/>
              <a:t>of</a:t>
            </a:r>
            <a:r>
              <a:rPr kumimoji="1" lang="it-IT" sz="1600" dirty="0" smtClean="0"/>
              <a:t> </a:t>
            </a:r>
            <a:r>
              <a:rPr kumimoji="1" lang="it-IT" sz="1600" dirty="0"/>
              <a:t>(3) </a:t>
            </a:r>
            <a:r>
              <a:rPr kumimoji="1" lang="it-IT" sz="1600" dirty="0" smtClean="0"/>
              <a:t>(</a:t>
            </a:r>
            <a:r>
              <a:rPr kumimoji="1" lang="it-IT" sz="1600" dirty="0" err="1" smtClean="0"/>
              <a:t>special</a:t>
            </a:r>
            <a:r>
              <a:rPr kumimoji="1" lang="it-IT" sz="1600" dirty="0" smtClean="0"/>
              <a:t> </a:t>
            </a:r>
            <a:r>
              <a:rPr kumimoji="1" lang="it-IT" sz="1600" dirty="0" err="1" smtClean="0"/>
              <a:t>extra-tree</a:t>
            </a:r>
            <a:r>
              <a:rPr kumimoji="1" lang="it-IT" sz="1600" dirty="0" smtClean="0"/>
              <a:t> </a:t>
            </a:r>
            <a:r>
              <a:rPr kumimoji="1" lang="it-IT" sz="1600" dirty="0" err="1" smtClean="0"/>
              <a:t>relationship</a:t>
            </a:r>
            <a:r>
              <a:rPr kumimoji="1" lang="it-IT" sz="1600" dirty="0" smtClean="0"/>
              <a:t>)</a:t>
            </a:r>
            <a:endParaRPr kumimoji="1" lang="it-IT" sz="1600" dirty="0"/>
          </a:p>
        </p:txBody>
      </p:sp>
      <p:sp>
        <p:nvSpPr>
          <p:cNvPr id="10279" name="Oval 73"/>
          <p:cNvSpPr>
            <a:spLocks noChangeArrowheads="1"/>
          </p:cNvSpPr>
          <p:nvPr/>
        </p:nvSpPr>
        <p:spPr bwMode="auto">
          <a:xfrm>
            <a:off x="1442906" y="1557338"/>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latin typeface="Times New Roman" pitchFamily="18" charset="0"/>
              </a:rPr>
              <a:t>1</a:t>
            </a:r>
          </a:p>
        </p:txBody>
      </p:sp>
      <p:sp>
        <p:nvSpPr>
          <p:cNvPr id="10280" name="Oval 74"/>
          <p:cNvSpPr>
            <a:spLocks noChangeArrowheads="1"/>
          </p:cNvSpPr>
          <p:nvPr/>
        </p:nvSpPr>
        <p:spPr bwMode="auto">
          <a:xfrm>
            <a:off x="350837" y="2781300"/>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latin typeface="Times New Roman" pitchFamily="18" charset="0"/>
              </a:rPr>
              <a:t>2</a:t>
            </a:r>
          </a:p>
        </p:txBody>
      </p:sp>
      <p:sp>
        <p:nvSpPr>
          <p:cNvPr id="10281" name="Oval 75"/>
          <p:cNvSpPr>
            <a:spLocks noChangeArrowheads="1"/>
          </p:cNvSpPr>
          <p:nvPr/>
        </p:nvSpPr>
        <p:spPr bwMode="auto">
          <a:xfrm>
            <a:off x="2380192" y="2565400"/>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latin typeface="Times New Roman" pitchFamily="18" charset="0"/>
              </a:rPr>
              <a:t>3</a:t>
            </a:r>
          </a:p>
        </p:txBody>
      </p:sp>
      <p:sp>
        <p:nvSpPr>
          <p:cNvPr id="10282" name="Oval 76"/>
          <p:cNvSpPr>
            <a:spLocks noChangeArrowheads="1"/>
          </p:cNvSpPr>
          <p:nvPr/>
        </p:nvSpPr>
        <p:spPr bwMode="auto">
          <a:xfrm>
            <a:off x="4330435" y="2565400"/>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latin typeface="Times New Roman" pitchFamily="18" charset="0"/>
              </a:rPr>
              <a:t>4</a:t>
            </a:r>
          </a:p>
        </p:txBody>
      </p:sp>
      <p:sp>
        <p:nvSpPr>
          <p:cNvPr id="10283" name="Oval 78"/>
          <p:cNvSpPr>
            <a:spLocks noChangeArrowheads="1"/>
          </p:cNvSpPr>
          <p:nvPr/>
        </p:nvSpPr>
        <p:spPr bwMode="auto">
          <a:xfrm>
            <a:off x="429948" y="5518150"/>
            <a:ext cx="233892" cy="215900"/>
          </a:xfrm>
          <a:prstGeom prst="ellipse">
            <a:avLst/>
          </a:prstGeom>
          <a:solidFill>
            <a:schemeClr val="hlink"/>
          </a:solidFill>
          <a:ln w="12700" cap="sq">
            <a:solidFill>
              <a:schemeClr val="tx1"/>
            </a:solidFill>
            <a:round/>
            <a:headEnd/>
            <a:tailEnd/>
          </a:ln>
        </p:spPr>
        <p:txBody>
          <a:bodyPr wrap="none" lIns="0" tIns="0" rIns="0" bIns="0" anchor="ctr" anchorCtr="1"/>
          <a:lstStyle/>
          <a:p>
            <a:pPr algn="ctr" eaLnBrk="0" hangingPunct="0">
              <a:spcBef>
                <a:spcPct val="50000"/>
              </a:spcBef>
            </a:pPr>
            <a:r>
              <a:rPr lang="it-IT" sz="1400" b="1">
                <a:solidFill>
                  <a:schemeClr val="bg1"/>
                </a:solidFill>
                <a:latin typeface="Times New Roman" pitchFamily="18" charset="0"/>
              </a:rPr>
              <a:t>5</a:t>
            </a:r>
          </a:p>
        </p:txBody>
      </p:sp>
    </p:spTree>
  </p:cSld>
  <p:clrMapOvr>
    <a:masterClrMapping/>
  </p:clrMapOvr>
  <p:transition>
    <p:strips/>
  </p:transition>
  <p:timing>
    <p:tnLst>
      <p:par>
        <p:cTn id="1" dur="indefinite" restart="never" nodeType="tmRoot"/>
      </p:par>
    </p:tnLst>
  </p:timing>
</p:sld>
</file>

<file path=ppt/theme/theme1.xml><?xml version="1.0" encoding="utf-8"?>
<a:theme xmlns:a="http://schemas.openxmlformats.org/drawingml/2006/main" name="Universitaria Nuova Blu">
  <a:themeElements>
    <a:clrScheme name="Universitaria Nuova Blu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Universitaria Nuova Blu">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Universitaria Nuova Blu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Universitaria Nuova Blu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Universitaria Nuova Blu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Universitaria Nuova Blu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Universitaria Nuova Blu</Template>
  <TotalTime>2189</TotalTime>
  <Words>4713</Words>
  <Application>Microsoft Office PowerPoint</Application>
  <PresentationFormat>A4 (21x29,7 cm)</PresentationFormat>
  <Paragraphs>1002</Paragraphs>
  <Slides>50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50</vt:i4>
      </vt:variant>
    </vt:vector>
  </HeadingPairs>
  <TitlesOfParts>
    <vt:vector size="56" baseType="lpstr">
      <vt:lpstr>Monotype Sorts</vt:lpstr>
      <vt:lpstr>Times New Roman</vt:lpstr>
      <vt:lpstr>Trebuchet MS</vt:lpstr>
      <vt:lpstr>Verdana</vt:lpstr>
      <vt:lpstr>Wingdings</vt:lpstr>
      <vt:lpstr>Universitaria Nuova Blu</vt:lpstr>
      <vt:lpstr>Document Object Model (DOM) XML, XHTML, CSS and Events</vt:lpstr>
      <vt:lpstr>Notes to the English Version</vt:lpstr>
      <vt:lpstr>Object Models</vt:lpstr>
      <vt:lpstr>The XML DOM</vt:lpstr>
      <vt:lpstr>The XML DOM</vt:lpstr>
      <vt:lpstr>How the DOM views XML</vt:lpstr>
      <vt:lpstr>How the DOM views XML</vt:lpstr>
      <vt:lpstr>Elements of the DOM tree</vt:lpstr>
      <vt:lpstr>How the DOM views XML</vt:lpstr>
      <vt:lpstr>DOM Objects</vt:lpstr>
      <vt:lpstr>Node objects: the DOM building block</vt:lpstr>
      <vt:lpstr>Node interface</vt:lpstr>
      <vt:lpstr>nodeName and nodeValue</vt:lpstr>
      <vt:lpstr>Traversing the tree through Node</vt:lpstr>
      <vt:lpstr>Manipulating the tree through Node</vt:lpstr>
      <vt:lpstr>The Document object </vt:lpstr>
      <vt:lpstr>The Document Interface </vt:lpstr>
      <vt:lpstr>Node objects: Java Examples</vt:lpstr>
      <vt:lpstr>Node objects: Java Examples</vt:lpstr>
      <vt:lpstr>Element objects</vt:lpstr>
      <vt:lpstr>Element objects: Java Examples </vt:lpstr>
      <vt:lpstr>Element objects: Java Examples </vt:lpstr>
      <vt:lpstr>NodeList and NamedNodeMap interfaces</vt:lpstr>
      <vt:lpstr>The XHTML DOM</vt:lpstr>
      <vt:lpstr>The XHTML DOM Style and Events </vt:lpstr>
      <vt:lpstr>The XHTML DOM HTMLDocument Interface </vt:lpstr>
      <vt:lpstr>The XHTML DOM HTMLElement interface </vt:lpstr>
      <vt:lpstr>The XHTML DOM HTMLFormElement Interface</vt:lpstr>
      <vt:lpstr>The XHTML DOM Interfaces HTMLSelectElement and HTMLOptionElement </vt:lpstr>
      <vt:lpstr>The XHTML DOM HTMLInputElement Interface</vt:lpstr>
      <vt:lpstr>The XHTML DOM HTMLAnchorElement Interface</vt:lpstr>
      <vt:lpstr>The CSS 2.0 DOM</vt:lpstr>
      <vt:lpstr>The CSS 2.0 DOM  Accessing the style of an element </vt:lpstr>
      <vt:lpstr>The CSS 2.0 DOM  CSSStyleSheet Interface</vt:lpstr>
      <vt:lpstr>The CSS 2.0 DOM  Interfaces CSSRule and CSSStyleRule</vt:lpstr>
      <vt:lpstr>The CSS 2.0 DOM  Interface CSSStyleDeclaration</vt:lpstr>
      <vt:lpstr>The CSS 2.0 DOM  Interface CSS2Properties</vt:lpstr>
      <vt:lpstr>The DOM Event Model</vt:lpstr>
      <vt:lpstr>Event Bubbling</vt:lpstr>
      <vt:lpstr>Event Bubbling</vt:lpstr>
      <vt:lpstr>Event Capturing</vt:lpstr>
      <vt:lpstr>Event Capturing</vt:lpstr>
      <vt:lpstr>Event Propagation</vt:lpstr>
      <vt:lpstr>Event Handlers</vt:lpstr>
      <vt:lpstr>Event Handlers Compatibility</vt:lpstr>
      <vt:lpstr>Event Structure</vt:lpstr>
      <vt:lpstr>Event Structure Mouse Events</vt:lpstr>
      <vt:lpstr>Event Structure Keyboard Events</vt:lpstr>
      <vt:lpstr>Event Structure HTML Events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  (DOM) e Simple API for XML (SAX)</dc:title>
  <dc:creator>Giuseppe Della Penna</dc:creator>
  <cp:lastModifiedBy>Giuseppe Della Penna</cp:lastModifiedBy>
  <cp:revision>79</cp:revision>
  <cp:lastPrinted>2016-06-07T10:30:41Z</cp:lastPrinted>
  <dcterms:created xsi:type="dcterms:W3CDTF">2002-02-25T17:02:02Z</dcterms:created>
  <dcterms:modified xsi:type="dcterms:W3CDTF">2016-06-07T10:32:32Z</dcterms:modified>
</cp:coreProperties>
</file>