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7" r:id="rId1"/>
  </p:sldMasterIdLst>
  <p:notesMasterIdLst>
    <p:notesMasterId r:id="rId72"/>
  </p:notesMasterIdLst>
  <p:handoutMasterIdLst>
    <p:handoutMasterId r:id="rId73"/>
  </p:handoutMasterIdLst>
  <p:sldIdLst>
    <p:sldId id="256" r:id="rId2"/>
    <p:sldId id="315" r:id="rId3"/>
    <p:sldId id="313" r:id="rId4"/>
    <p:sldId id="316" r:id="rId5"/>
    <p:sldId id="323" r:id="rId6"/>
    <p:sldId id="325" r:id="rId7"/>
    <p:sldId id="326" r:id="rId8"/>
    <p:sldId id="257" r:id="rId9"/>
    <p:sldId id="276" r:id="rId10"/>
    <p:sldId id="324" r:id="rId11"/>
    <p:sldId id="277" r:id="rId12"/>
    <p:sldId id="317" r:id="rId13"/>
    <p:sldId id="314" r:id="rId14"/>
    <p:sldId id="258" r:id="rId15"/>
    <p:sldId id="259" r:id="rId16"/>
    <p:sldId id="260" r:id="rId17"/>
    <p:sldId id="318" r:id="rId18"/>
    <p:sldId id="261" r:id="rId19"/>
    <p:sldId id="262" r:id="rId20"/>
    <p:sldId id="263" r:id="rId21"/>
    <p:sldId id="264" r:id="rId22"/>
    <p:sldId id="265" r:id="rId23"/>
    <p:sldId id="266" r:id="rId24"/>
    <p:sldId id="267" r:id="rId25"/>
    <p:sldId id="268" r:id="rId26"/>
    <p:sldId id="270" r:id="rId27"/>
    <p:sldId id="271" r:id="rId28"/>
    <p:sldId id="269" r:id="rId29"/>
    <p:sldId id="272" r:id="rId30"/>
    <p:sldId id="273" r:id="rId31"/>
    <p:sldId id="274" r:id="rId32"/>
    <p:sldId id="275" r:id="rId33"/>
    <p:sldId id="319" r:id="rId34"/>
    <p:sldId id="278" r:id="rId35"/>
    <p:sldId id="284" r:id="rId36"/>
    <p:sldId id="285" r:id="rId37"/>
    <p:sldId id="286" r:id="rId38"/>
    <p:sldId id="279" r:id="rId39"/>
    <p:sldId id="280" r:id="rId40"/>
    <p:sldId id="281" r:id="rId41"/>
    <p:sldId id="283" r:id="rId42"/>
    <p:sldId id="282" r:id="rId43"/>
    <p:sldId id="287" r:id="rId44"/>
    <p:sldId id="288" r:id="rId45"/>
    <p:sldId id="289" r:id="rId46"/>
    <p:sldId id="290" r:id="rId47"/>
    <p:sldId id="291" r:id="rId48"/>
    <p:sldId id="292" r:id="rId49"/>
    <p:sldId id="299" r:id="rId50"/>
    <p:sldId id="300" r:id="rId51"/>
    <p:sldId id="301" r:id="rId52"/>
    <p:sldId id="302" r:id="rId53"/>
    <p:sldId id="294" r:id="rId54"/>
    <p:sldId id="293" r:id="rId55"/>
    <p:sldId id="320" r:id="rId56"/>
    <p:sldId id="296" r:id="rId57"/>
    <p:sldId id="297" r:id="rId58"/>
    <p:sldId id="303" r:id="rId59"/>
    <p:sldId id="304" r:id="rId60"/>
    <p:sldId id="305" r:id="rId61"/>
    <p:sldId id="321" r:id="rId62"/>
    <p:sldId id="306" r:id="rId63"/>
    <p:sldId id="322" r:id="rId64"/>
    <p:sldId id="307" r:id="rId65"/>
    <p:sldId id="308" r:id="rId66"/>
    <p:sldId id="309" r:id="rId67"/>
    <p:sldId id="310" r:id="rId68"/>
    <p:sldId id="311" r:id="rId69"/>
    <p:sldId id="312" r:id="rId70"/>
    <p:sldId id="298" r:id="rId71"/>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A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showGuides="1">
      <p:cViewPr varScale="1">
        <p:scale>
          <a:sx n="90" d="100"/>
          <a:sy n="90" d="100"/>
        </p:scale>
        <p:origin x="17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8069C2A8-7845-4956-A580-8E973556EA11}"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panose="020B0604020202020204" pitchFamily="34" charset="0"/>
              </a:defRPr>
            </a:lvl1pPr>
          </a:lstStyle>
          <a:p>
            <a:pPr>
              <a:defRPr/>
            </a:pPr>
            <a:fld id="{EEB1519E-7EC9-4EAF-83D6-9C376362F27A}"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DD71C1FB-54A7-4B8A-B318-197EACBEE59C}" type="slidenum">
              <a:rPr lang="it-IT" altLang="it-IT" sz="1300" smtClean="0">
                <a:solidFill>
                  <a:schemeClr val="tx1"/>
                </a:solidFill>
                <a:latin typeface="Arial" panose="020B0604020202020204" pitchFamily="34" charset="0"/>
              </a:rPr>
              <a:pPr/>
              <a:t>1</a:t>
            </a:fld>
            <a:endParaRPr lang="it-IT" altLang="it-IT" sz="1300" smtClean="0">
              <a:solidFill>
                <a:schemeClr val="tx1"/>
              </a:solidFill>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9A28C3E0-6122-4DD3-A009-499F509D88E8}" type="slidenum">
              <a:rPr lang="it-IT" altLang="it-IT" sz="1300" smtClean="0">
                <a:solidFill>
                  <a:schemeClr val="tx1"/>
                </a:solidFill>
                <a:latin typeface="Arial" panose="020B0604020202020204" pitchFamily="34" charset="0"/>
              </a:rPr>
              <a:pPr/>
              <a:t>18</a:t>
            </a:fld>
            <a:endParaRPr lang="it-IT" altLang="it-IT" sz="1300" smtClean="0">
              <a:solidFill>
                <a:schemeClr val="tx1"/>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9535EB8E-14E8-4ED1-859E-28CF89B74D8A}" type="slidenum">
              <a:rPr lang="it-IT" altLang="it-IT" sz="1300" smtClean="0">
                <a:solidFill>
                  <a:schemeClr val="tx1"/>
                </a:solidFill>
                <a:latin typeface="Arial" panose="020B0604020202020204" pitchFamily="34" charset="0"/>
              </a:rPr>
              <a:pPr/>
              <a:t>19</a:t>
            </a:fld>
            <a:endParaRPr lang="it-IT" altLang="it-IT" sz="1300" smtClean="0">
              <a:solidFill>
                <a:schemeClr val="tx1"/>
              </a:solidFill>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5DDFFC00-5511-4590-AB9F-0DECE845CC46}" type="slidenum">
              <a:rPr lang="it-IT" altLang="it-IT" sz="1300" smtClean="0">
                <a:solidFill>
                  <a:schemeClr val="tx1"/>
                </a:solidFill>
                <a:latin typeface="Arial" panose="020B0604020202020204" pitchFamily="34" charset="0"/>
              </a:rPr>
              <a:pPr/>
              <a:t>20</a:t>
            </a:fld>
            <a:endParaRPr lang="it-IT" altLang="it-IT" sz="1300" smtClean="0">
              <a:solidFill>
                <a:schemeClr val="tx1"/>
              </a:solidFill>
              <a:latin typeface="Arial" panose="020B0604020202020204" pitchFamily="34" charset="0"/>
            </a:endParaRPr>
          </a:p>
        </p:txBody>
      </p:sp>
      <p:sp>
        <p:nvSpPr>
          <p:cNvPr id="36867" name="Rectangle 2"/>
          <p:cNvSpPr>
            <a:spLocks noGrp="1" noRot="1" noChangeAspect="1" noChangeArrowheads="1" noTextEdit="1"/>
          </p:cNvSpPr>
          <p:nvPr>
            <p:ph type="sldImg"/>
          </p:nvPr>
        </p:nvSpPr>
        <p:spPr>
          <a:xfrm>
            <a:off x="992188" y="768350"/>
            <a:ext cx="5114925" cy="3836988"/>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3F2F0206-3225-4CE5-B0E8-FE9B70906A28}" type="slidenum">
              <a:rPr lang="it-IT" altLang="it-IT" sz="1300" smtClean="0">
                <a:solidFill>
                  <a:schemeClr val="tx1"/>
                </a:solidFill>
                <a:latin typeface="Arial" panose="020B0604020202020204" pitchFamily="34" charset="0"/>
              </a:rPr>
              <a:pPr/>
              <a:t>21</a:t>
            </a:fld>
            <a:endParaRPr lang="it-IT" altLang="it-IT" sz="1300" smtClean="0">
              <a:solidFill>
                <a:schemeClr val="tx1"/>
              </a:solidFill>
              <a:latin typeface="Arial" panose="020B0604020202020204" pitchFamily="34" charset="0"/>
            </a:endParaRPr>
          </a:p>
        </p:txBody>
      </p:sp>
      <p:sp>
        <p:nvSpPr>
          <p:cNvPr id="38915" name="Rectangle 2"/>
          <p:cNvSpPr>
            <a:spLocks noGrp="1" noRot="1" noChangeAspect="1" noChangeArrowheads="1" noTextEdit="1"/>
          </p:cNvSpPr>
          <p:nvPr>
            <p:ph type="sldImg"/>
          </p:nvPr>
        </p:nvSpPr>
        <p:spPr>
          <a:xfrm>
            <a:off x="992188" y="768350"/>
            <a:ext cx="5114925" cy="3836988"/>
          </a:xfrm>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D0C74D4A-8157-4366-857D-CF80088B8460}" type="slidenum">
              <a:rPr lang="it-IT" altLang="it-IT" sz="1300" smtClean="0">
                <a:solidFill>
                  <a:schemeClr val="tx1"/>
                </a:solidFill>
                <a:latin typeface="Arial" panose="020B0604020202020204" pitchFamily="34" charset="0"/>
              </a:rPr>
              <a:pPr/>
              <a:t>22</a:t>
            </a:fld>
            <a:endParaRPr lang="it-IT" altLang="it-IT" sz="1300" smtClean="0">
              <a:solidFill>
                <a:schemeClr val="tx1"/>
              </a:solidFill>
              <a:latin typeface="Arial" panose="020B0604020202020204" pitchFamily="34" charset="0"/>
            </a:endParaRPr>
          </a:p>
        </p:txBody>
      </p:sp>
      <p:sp>
        <p:nvSpPr>
          <p:cNvPr id="40963" name="Rectangle 2"/>
          <p:cNvSpPr>
            <a:spLocks noGrp="1" noRot="1" noChangeAspect="1" noChangeArrowheads="1" noTextEdit="1"/>
          </p:cNvSpPr>
          <p:nvPr>
            <p:ph type="sldImg"/>
          </p:nvPr>
        </p:nvSpPr>
        <p:spPr>
          <a:xfrm>
            <a:off x="992188" y="768350"/>
            <a:ext cx="5114925" cy="3836988"/>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A571356-E0DE-4D52-B724-62F994354557}" type="slidenum">
              <a:rPr lang="it-IT" altLang="it-IT" sz="1300" smtClean="0">
                <a:solidFill>
                  <a:schemeClr val="tx1"/>
                </a:solidFill>
                <a:latin typeface="Arial" panose="020B0604020202020204" pitchFamily="34" charset="0"/>
              </a:rPr>
              <a:pPr/>
              <a:t>23</a:t>
            </a:fld>
            <a:endParaRPr lang="it-IT" altLang="it-IT" sz="1300" smtClean="0">
              <a:solidFill>
                <a:schemeClr val="tx1"/>
              </a:solidFill>
              <a:latin typeface="Arial" panose="020B0604020202020204" pitchFamily="34" charset="0"/>
            </a:endParaRPr>
          </a:p>
        </p:txBody>
      </p:sp>
      <p:sp>
        <p:nvSpPr>
          <p:cNvPr id="43011" name="Rectangle 2"/>
          <p:cNvSpPr>
            <a:spLocks noGrp="1" noRot="1" noChangeAspect="1" noChangeArrowheads="1" noTextEdit="1"/>
          </p:cNvSpPr>
          <p:nvPr>
            <p:ph type="sldImg"/>
          </p:nvPr>
        </p:nvSpPr>
        <p:spPr>
          <a:xfrm>
            <a:off x="992188" y="768350"/>
            <a:ext cx="5114925" cy="3836988"/>
          </a:xfrm>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1532FD92-7821-4D3A-89B3-048B1D89D6E1}" type="slidenum">
              <a:rPr lang="it-IT" altLang="it-IT" sz="1300" smtClean="0">
                <a:solidFill>
                  <a:schemeClr val="tx1"/>
                </a:solidFill>
                <a:latin typeface="Arial" panose="020B0604020202020204" pitchFamily="34" charset="0"/>
              </a:rPr>
              <a:pPr/>
              <a:t>24</a:t>
            </a:fld>
            <a:endParaRPr lang="it-IT" altLang="it-IT" sz="1300" smtClean="0">
              <a:solidFill>
                <a:schemeClr val="tx1"/>
              </a:solidFill>
              <a:latin typeface="Arial" panose="020B0604020202020204" pitchFamily="34" charset="0"/>
            </a:endParaRPr>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BC5DC936-6B2D-44F0-89E2-36C01A564E96}" type="slidenum">
              <a:rPr lang="it-IT" altLang="it-IT" sz="1300" smtClean="0">
                <a:solidFill>
                  <a:schemeClr val="tx1"/>
                </a:solidFill>
                <a:latin typeface="Arial" panose="020B0604020202020204" pitchFamily="34" charset="0"/>
              </a:rPr>
              <a:pPr/>
              <a:t>25</a:t>
            </a:fld>
            <a:endParaRPr lang="it-IT" altLang="it-IT" sz="1300" smtClean="0">
              <a:solidFill>
                <a:schemeClr val="tx1"/>
              </a:solidFill>
              <a:latin typeface="Arial" panose="020B0604020202020204" pitchFamily="34" charset="0"/>
            </a:endParaRPr>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C52B3782-CCA3-46F0-8A08-188215BA51B3}" type="slidenum">
              <a:rPr lang="it-IT" altLang="it-IT" sz="1300" smtClean="0">
                <a:solidFill>
                  <a:schemeClr val="tx1"/>
                </a:solidFill>
                <a:latin typeface="Arial" panose="020B0604020202020204" pitchFamily="34" charset="0"/>
              </a:rPr>
              <a:pPr/>
              <a:t>26</a:t>
            </a:fld>
            <a:endParaRPr lang="it-IT" altLang="it-IT" sz="1300" smtClean="0">
              <a:solidFill>
                <a:schemeClr val="tx1"/>
              </a:solidFill>
              <a:latin typeface="Arial" panose="020B0604020202020204" pitchFamily="34" charset="0"/>
            </a:endParaRPr>
          </a:p>
        </p:txBody>
      </p:sp>
      <p:sp>
        <p:nvSpPr>
          <p:cNvPr id="49155" name="Rectangle 2"/>
          <p:cNvSpPr>
            <a:spLocks noGrp="1" noRot="1" noChangeAspect="1" noChangeArrowheads="1" noTextEdit="1"/>
          </p:cNvSpPr>
          <p:nvPr>
            <p:ph type="sldImg"/>
          </p:nvPr>
        </p:nvSpPr>
        <p:spPr>
          <a:xfrm>
            <a:off x="992188" y="768350"/>
            <a:ext cx="5114925" cy="3836988"/>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F77D6145-DFDF-4FF6-B876-848AEC82239A}" type="slidenum">
              <a:rPr lang="it-IT" altLang="it-IT" sz="1300" smtClean="0">
                <a:solidFill>
                  <a:schemeClr val="tx1"/>
                </a:solidFill>
                <a:latin typeface="Arial" panose="020B0604020202020204" pitchFamily="34" charset="0"/>
              </a:rPr>
              <a:pPr/>
              <a:t>27</a:t>
            </a:fld>
            <a:endParaRPr lang="it-IT" altLang="it-IT" sz="1300" smtClean="0">
              <a:solidFill>
                <a:schemeClr val="tx1"/>
              </a:solidFill>
              <a:latin typeface="Arial" panose="020B0604020202020204" pitchFamily="34" charset="0"/>
            </a:endParaRPr>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311D9CC9-7D2F-4B8E-882C-316783BEA181}" type="slidenum">
              <a:rPr lang="it-IT" altLang="it-IT" sz="1300" smtClean="0">
                <a:solidFill>
                  <a:schemeClr val="tx1"/>
                </a:solidFill>
                <a:latin typeface="Arial" panose="020B0604020202020204" pitchFamily="34" charset="0"/>
              </a:rPr>
              <a:pPr/>
              <a:t>8</a:t>
            </a:fld>
            <a:endParaRPr lang="it-IT" altLang="it-IT" sz="1300" smtClean="0">
              <a:solidFill>
                <a:schemeClr val="tx1"/>
              </a:solidFill>
              <a:latin typeface="Arial" panose="020B0604020202020204" pitchFamily="34" charset="0"/>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47259AA2-F9A4-48B8-8280-C9906EB855F6}" type="slidenum">
              <a:rPr lang="it-IT" altLang="it-IT" sz="1300" smtClean="0">
                <a:solidFill>
                  <a:schemeClr val="tx1"/>
                </a:solidFill>
                <a:latin typeface="Arial" panose="020B0604020202020204" pitchFamily="34" charset="0"/>
              </a:rPr>
              <a:pPr/>
              <a:t>28</a:t>
            </a:fld>
            <a:endParaRPr lang="it-IT" altLang="it-IT" sz="1300" smtClean="0">
              <a:solidFill>
                <a:schemeClr val="tx1"/>
              </a:solidFill>
              <a:latin typeface="Arial" panose="020B0604020202020204" pitchFamily="34" charset="0"/>
            </a:endParaRPr>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4A06F904-32F1-4624-8E5C-10EFABF57969}" type="slidenum">
              <a:rPr lang="it-IT" altLang="it-IT" sz="1300" smtClean="0">
                <a:solidFill>
                  <a:schemeClr val="tx1"/>
                </a:solidFill>
                <a:latin typeface="Arial" panose="020B0604020202020204" pitchFamily="34" charset="0"/>
              </a:rPr>
              <a:pPr/>
              <a:t>29</a:t>
            </a:fld>
            <a:endParaRPr lang="it-IT" altLang="it-IT" sz="1300" smtClean="0">
              <a:solidFill>
                <a:schemeClr val="tx1"/>
              </a:solidFill>
              <a:latin typeface="Arial" panose="020B0604020202020204" pitchFamily="34" charset="0"/>
            </a:endParaRPr>
          </a:p>
        </p:txBody>
      </p:sp>
      <p:sp>
        <p:nvSpPr>
          <p:cNvPr id="55299" name="Rectangle 2"/>
          <p:cNvSpPr>
            <a:spLocks noGrp="1" noRot="1" noChangeAspect="1" noChangeArrowheads="1" noTextEdit="1"/>
          </p:cNvSpPr>
          <p:nvPr>
            <p:ph type="sldImg"/>
          </p:nvPr>
        </p:nvSpPr>
        <p:spPr>
          <a:xfrm>
            <a:off x="992188" y="768350"/>
            <a:ext cx="5114925" cy="3836988"/>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25B85854-B49D-4A20-9003-3D71BD09DBF1}" type="slidenum">
              <a:rPr lang="it-IT" altLang="it-IT" sz="1300" smtClean="0">
                <a:solidFill>
                  <a:schemeClr val="tx1"/>
                </a:solidFill>
                <a:latin typeface="Arial" panose="020B0604020202020204" pitchFamily="34" charset="0"/>
              </a:rPr>
              <a:pPr/>
              <a:t>30</a:t>
            </a:fld>
            <a:endParaRPr lang="it-IT" altLang="it-IT" sz="1300" smtClean="0">
              <a:solidFill>
                <a:schemeClr val="tx1"/>
              </a:solidFill>
              <a:latin typeface="Arial" panose="020B0604020202020204" pitchFamily="34" charset="0"/>
            </a:endParaRPr>
          </a:p>
        </p:txBody>
      </p:sp>
      <p:sp>
        <p:nvSpPr>
          <p:cNvPr id="57347" name="Rectangle 2"/>
          <p:cNvSpPr>
            <a:spLocks noGrp="1" noRot="1" noChangeAspect="1" noChangeArrowheads="1" noTextEdit="1"/>
          </p:cNvSpPr>
          <p:nvPr>
            <p:ph type="sldImg"/>
          </p:nvPr>
        </p:nvSpPr>
        <p:spPr>
          <a:xfrm>
            <a:off x="992188" y="768350"/>
            <a:ext cx="5114925" cy="3836988"/>
          </a:xfrm>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8A5F8318-562D-461F-AD14-93F3CE614B4A}" type="slidenum">
              <a:rPr lang="it-IT" altLang="it-IT" sz="1300" smtClean="0">
                <a:solidFill>
                  <a:schemeClr val="tx1"/>
                </a:solidFill>
                <a:latin typeface="Arial" panose="020B0604020202020204" pitchFamily="34" charset="0"/>
              </a:rPr>
              <a:pPr/>
              <a:t>31</a:t>
            </a:fld>
            <a:endParaRPr lang="it-IT" altLang="it-IT" sz="1300" smtClean="0">
              <a:solidFill>
                <a:schemeClr val="tx1"/>
              </a:solidFill>
              <a:latin typeface="Arial" panose="020B0604020202020204" pitchFamily="34" charset="0"/>
            </a:endParaRPr>
          </a:p>
        </p:txBody>
      </p:sp>
      <p:sp>
        <p:nvSpPr>
          <p:cNvPr id="59395" name="Rectangle 2"/>
          <p:cNvSpPr>
            <a:spLocks noGrp="1" noRot="1" noChangeAspect="1" noChangeArrowheads="1" noTextEdit="1"/>
          </p:cNvSpPr>
          <p:nvPr>
            <p:ph type="sldImg"/>
          </p:nvPr>
        </p:nvSpPr>
        <p:spPr>
          <a:xfrm>
            <a:off x="992188" y="768350"/>
            <a:ext cx="5114925" cy="3836988"/>
          </a:xfrm>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FCE2B06C-D6F7-473C-A3DD-95EFC19B3F2B}" type="slidenum">
              <a:rPr lang="it-IT" altLang="it-IT" sz="1300" smtClean="0">
                <a:solidFill>
                  <a:schemeClr val="tx1"/>
                </a:solidFill>
                <a:latin typeface="Arial" panose="020B0604020202020204" pitchFamily="34" charset="0"/>
              </a:rPr>
              <a:pPr/>
              <a:t>32</a:t>
            </a:fld>
            <a:endParaRPr lang="it-IT" altLang="it-IT" sz="1300" smtClean="0">
              <a:solidFill>
                <a:schemeClr val="tx1"/>
              </a:solidFill>
              <a:latin typeface="Arial" panose="020B0604020202020204" pitchFamily="34" charset="0"/>
            </a:endParaRPr>
          </a:p>
        </p:txBody>
      </p:sp>
      <p:sp>
        <p:nvSpPr>
          <p:cNvPr id="61443" name="Rectangle 2"/>
          <p:cNvSpPr>
            <a:spLocks noGrp="1" noRot="1" noChangeAspect="1" noChangeArrowheads="1" noTextEdit="1"/>
          </p:cNvSpPr>
          <p:nvPr>
            <p:ph type="sldImg"/>
          </p:nvPr>
        </p:nvSpPr>
        <p:spPr>
          <a:xfrm>
            <a:off x="992188" y="768350"/>
            <a:ext cx="5114925" cy="3836988"/>
          </a:xfrm>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D5550D38-9E98-478A-BDAA-DFD3518BFD80}" type="slidenum">
              <a:rPr lang="it-IT" altLang="it-IT" sz="1300" smtClean="0">
                <a:solidFill>
                  <a:schemeClr val="tx1"/>
                </a:solidFill>
                <a:latin typeface="Arial" panose="020B0604020202020204" pitchFamily="34" charset="0"/>
              </a:rPr>
              <a:pPr/>
              <a:t>34</a:t>
            </a:fld>
            <a:endParaRPr lang="it-IT" altLang="it-IT" sz="1300" smtClean="0">
              <a:solidFill>
                <a:schemeClr val="tx1"/>
              </a:solidFill>
              <a:latin typeface="Arial" panose="020B0604020202020204" pitchFamily="34" charset="0"/>
            </a:endParaRPr>
          </a:p>
        </p:txBody>
      </p:sp>
      <p:sp>
        <p:nvSpPr>
          <p:cNvPr id="64515" name="Rectangle 2"/>
          <p:cNvSpPr>
            <a:spLocks noGrp="1" noRot="1" noChangeAspect="1" noChangeArrowheads="1" noTextEdit="1"/>
          </p:cNvSpPr>
          <p:nvPr>
            <p:ph type="sldImg"/>
          </p:nvPr>
        </p:nvSpPr>
        <p:spPr>
          <a:xfrm>
            <a:off x="992188" y="768350"/>
            <a:ext cx="5114925" cy="3836988"/>
          </a:xfrm>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108CAEE0-2B36-4EC2-A9CD-43357053D4E6}" type="slidenum">
              <a:rPr lang="it-IT" altLang="it-IT" sz="1300" smtClean="0">
                <a:solidFill>
                  <a:schemeClr val="tx1"/>
                </a:solidFill>
                <a:latin typeface="Arial" panose="020B0604020202020204" pitchFamily="34" charset="0"/>
              </a:rPr>
              <a:pPr/>
              <a:t>9</a:t>
            </a:fld>
            <a:endParaRPr lang="it-IT" altLang="it-IT" sz="1300" smtClean="0">
              <a:solidFill>
                <a:schemeClr val="tx1"/>
              </a:solidFill>
              <a:latin typeface="Arial" panose="020B0604020202020204" pitchFamily="34" charset="0"/>
            </a:endParaRPr>
          </a:p>
        </p:txBody>
      </p:sp>
      <p:sp>
        <p:nvSpPr>
          <p:cNvPr id="16387" name="Rectangle 2"/>
          <p:cNvSpPr>
            <a:spLocks noGrp="1" noRot="1" noChangeAspect="1" noChangeArrowheads="1" noTextEdit="1"/>
          </p:cNvSpPr>
          <p:nvPr>
            <p:ph type="sldImg"/>
          </p:nvPr>
        </p:nvSpPr>
        <p:spPr>
          <a:xfrm>
            <a:off x="992188" y="768350"/>
            <a:ext cx="5114925" cy="3836988"/>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F13968B7-8991-4D9B-B3A7-A9BA6CBFFE2B}" type="slidenum">
              <a:rPr lang="it-IT" altLang="it-IT" sz="1300" smtClean="0">
                <a:solidFill>
                  <a:schemeClr val="tx1"/>
                </a:solidFill>
                <a:latin typeface="Arial" panose="020B0604020202020204" pitchFamily="34" charset="0"/>
              </a:rPr>
              <a:pPr/>
              <a:t>10</a:t>
            </a:fld>
            <a:endParaRPr lang="it-IT" altLang="it-IT" sz="1300" smtClean="0">
              <a:solidFill>
                <a:schemeClr val="tx1"/>
              </a:solidFill>
              <a:latin typeface="Arial" panose="020B0604020202020204" pitchFamily="34" charset="0"/>
            </a:endParaRPr>
          </a:p>
        </p:txBody>
      </p:sp>
      <p:sp>
        <p:nvSpPr>
          <p:cNvPr id="18435" name="Rectangle 2"/>
          <p:cNvSpPr>
            <a:spLocks noGrp="1" noRot="1" noChangeAspect="1" noChangeArrowheads="1" noTextEdit="1"/>
          </p:cNvSpPr>
          <p:nvPr>
            <p:ph type="sldImg"/>
          </p:nvPr>
        </p:nvSpPr>
        <p:spPr>
          <a:xfrm>
            <a:off x="992188" y="768350"/>
            <a:ext cx="5114925" cy="3836988"/>
          </a:xfrm>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49F865E3-6558-49E1-B05C-2A62B7BE641C}" type="slidenum">
              <a:rPr lang="it-IT" altLang="it-IT" sz="1300" smtClean="0">
                <a:solidFill>
                  <a:schemeClr val="tx1"/>
                </a:solidFill>
                <a:latin typeface="Arial" panose="020B0604020202020204" pitchFamily="34" charset="0"/>
              </a:rPr>
              <a:pPr/>
              <a:t>11</a:t>
            </a:fld>
            <a:endParaRPr lang="it-IT" altLang="it-IT" sz="1300" smtClean="0">
              <a:solidFill>
                <a:schemeClr val="tx1"/>
              </a:solidFill>
              <a:latin typeface="Arial" panose="020B0604020202020204" pitchFamily="34" charset="0"/>
            </a:endParaRPr>
          </a:p>
        </p:txBody>
      </p:sp>
      <p:sp>
        <p:nvSpPr>
          <p:cNvPr id="20483" name="Rectangle 2"/>
          <p:cNvSpPr>
            <a:spLocks noGrp="1" noRot="1" noChangeAspect="1" noChangeArrowheads="1" noTextEdit="1"/>
          </p:cNvSpPr>
          <p:nvPr>
            <p:ph type="sldImg"/>
          </p:nvPr>
        </p:nvSpPr>
        <p:spPr>
          <a:xfrm>
            <a:off x="992188" y="768350"/>
            <a:ext cx="5114925" cy="3836988"/>
          </a:xfrm>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21F4371F-9889-421A-9FD5-093793A61248}" type="slidenum">
              <a:rPr lang="it-IT" altLang="it-IT" sz="1300" smtClean="0">
                <a:solidFill>
                  <a:schemeClr val="tx1"/>
                </a:solidFill>
                <a:latin typeface="Arial" panose="020B0604020202020204" pitchFamily="34" charset="0"/>
              </a:rPr>
              <a:pPr/>
              <a:t>13</a:t>
            </a:fld>
            <a:endParaRPr lang="it-IT" altLang="it-IT" sz="1300" smtClean="0">
              <a:solidFill>
                <a:schemeClr val="tx1"/>
              </a:solidFill>
              <a:latin typeface="Arial" panose="020B0604020202020204" pitchFamily="34" charset="0"/>
            </a:endParaRPr>
          </a:p>
        </p:txBody>
      </p:sp>
      <p:sp>
        <p:nvSpPr>
          <p:cNvPr id="23555" name="Rectangle 2"/>
          <p:cNvSpPr>
            <a:spLocks noGrp="1" noRot="1" noChangeAspect="1" noChangeArrowheads="1" noTextEdit="1"/>
          </p:cNvSpPr>
          <p:nvPr>
            <p:ph type="sldImg"/>
          </p:nvPr>
        </p:nvSpPr>
        <p:spPr>
          <a:xfrm>
            <a:off x="992188" y="768350"/>
            <a:ext cx="5114925" cy="3836988"/>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C843F02F-728F-473F-9011-970531C17735}" type="slidenum">
              <a:rPr lang="it-IT" altLang="it-IT" sz="1300" smtClean="0">
                <a:solidFill>
                  <a:schemeClr val="tx1"/>
                </a:solidFill>
                <a:latin typeface="Arial" panose="020B0604020202020204" pitchFamily="34" charset="0"/>
              </a:rPr>
              <a:pPr/>
              <a:t>14</a:t>
            </a:fld>
            <a:endParaRPr lang="it-IT" altLang="it-IT" sz="1300" smtClean="0">
              <a:solidFill>
                <a:schemeClr val="tx1"/>
              </a:solidFill>
              <a:latin typeface="Arial" panose="020B0604020202020204" pitchFamily="34" charset="0"/>
            </a:endParaRPr>
          </a:p>
        </p:txBody>
      </p:sp>
      <p:sp>
        <p:nvSpPr>
          <p:cNvPr id="25603" name="Rectangle 2"/>
          <p:cNvSpPr>
            <a:spLocks noGrp="1" noRot="1" noChangeAspect="1"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D28781BC-D79F-4745-8040-6F0767EC1B11}" type="slidenum">
              <a:rPr lang="it-IT" altLang="it-IT" sz="1300" smtClean="0">
                <a:solidFill>
                  <a:schemeClr val="tx1"/>
                </a:solidFill>
                <a:latin typeface="Arial" panose="020B0604020202020204" pitchFamily="34" charset="0"/>
              </a:rPr>
              <a:pPr/>
              <a:t>15</a:t>
            </a:fld>
            <a:endParaRPr lang="it-IT" altLang="it-IT" sz="1300" smtClean="0">
              <a:solidFill>
                <a:schemeClr val="tx1"/>
              </a:solidFill>
              <a:latin typeface="Arial" panose="020B0604020202020204" pitchFamily="34" charset="0"/>
            </a:endParaRPr>
          </a:p>
        </p:txBody>
      </p:sp>
      <p:sp>
        <p:nvSpPr>
          <p:cNvPr id="27651" name="Rectangle 2"/>
          <p:cNvSpPr>
            <a:spLocks noGrp="1" noRot="1" noChangeAspect="1"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DFAAF981-9E9F-4981-9265-2FEB37228B90}" type="slidenum">
              <a:rPr lang="it-IT" altLang="it-IT" sz="1300" smtClean="0">
                <a:solidFill>
                  <a:schemeClr val="tx1"/>
                </a:solidFill>
                <a:latin typeface="Arial" panose="020B0604020202020204" pitchFamily="34" charset="0"/>
              </a:rPr>
              <a:pPr/>
              <a:t>16</a:t>
            </a:fld>
            <a:endParaRPr lang="it-IT" altLang="it-IT" sz="1300" smtClean="0">
              <a:solidFill>
                <a:schemeClr val="tx1"/>
              </a:solidFill>
              <a:latin typeface="Arial" panose="020B0604020202020204" pitchFamily="34" charset="0"/>
            </a:endParaRPr>
          </a:p>
        </p:txBody>
      </p:sp>
      <p:sp>
        <p:nvSpPr>
          <p:cNvPr id="29699" name="Rectangle 2"/>
          <p:cNvSpPr>
            <a:spLocks noGrp="1" noRot="1" noChangeAspect="1" noChangeArrowheads="1" noTextEdit="1"/>
          </p:cNvSpPr>
          <p:nvPr>
            <p:ph type="sldImg"/>
          </p:nvPr>
        </p:nvSpPr>
        <p:spPr>
          <a:xfrm>
            <a:off x="992188" y="768350"/>
            <a:ext cx="5114925" cy="3836988"/>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548683"/>
            <a:ext cx="6248400" cy="2680127"/>
          </a:xfrm>
        </p:spPr>
        <p:txBody>
          <a:bodyPr>
            <a:noAutofit/>
          </a:bodyPr>
          <a:lstStyle>
            <a:lvl1pPr>
              <a:defRPr sz="3739"/>
            </a:lvl1pPr>
          </a:lstStyle>
          <a:p>
            <a:r>
              <a:rPr lang="it-IT" dirty="0" smtClean="0"/>
              <a:t>Fare clic per modificare lo stile del titolo</a:t>
            </a:r>
            <a:endParaRPr dirty="0"/>
          </a:p>
        </p:txBody>
      </p:sp>
      <p:sp>
        <p:nvSpPr>
          <p:cNvPr id="3" name="Subtitle 2"/>
          <p:cNvSpPr>
            <a:spLocks noGrp="1"/>
          </p:cNvSpPr>
          <p:nvPr>
            <p:ph type="subTitle" idx="1" hasCustomPrompt="1"/>
          </p:nvPr>
        </p:nvSpPr>
        <p:spPr>
          <a:xfrm>
            <a:off x="1821976" y="3573017"/>
            <a:ext cx="5638800" cy="1887984"/>
          </a:xfrm>
        </p:spPr>
        <p:txBody>
          <a:bodyPr>
            <a:noAutofit/>
          </a:bodyPr>
          <a:lstStyle>
            <a:lvl1pPr marL="0" indent="0" algn="l">
              <a:spcBef>
                <a:spcPts val="0"/>
              </a:spcBef>
              <a:buNone/>
              <a:defRPr sz="1662">
                <a:solidFill>
                  <a:schemeClr val="tx1"/>
                </a:solidFill>
              </a:defRPr>
            </a:lvl1pPr>
            <a:lvl2pPr marL="316615" indent="0" algn="ctr">
              <a:buNone/>
              <a:defRPr>
                <a:solidFill>
                  <a:schemeClr val="tx1">
                    <a:tint val="75000"/>
                  </a:schemeClr>
                </a:solidFill>
              </a:defRPr>
            </a:lvl2pPr>
            <a:lvl3pPr marL="633231" indent="0" algn="ctr">
              <a:buNone/>
              <a:defRPr>
                <a:solidFill>
                  <a:schemeClr val="tx1">
                    <a:tint val="75000"/>
                  </a:schemeClr>
                </a:solidFill>
              </a:defRPr>
            </a:lvl3pPr>
            <a:lvl4pPr marL="949846" indent="0" algn="ctr">
              <a:buNone/>
              <a:defRPr>
                <a:solidFill>
                  <a:schemeClr val="tx1">
                    <a:tint val="75000"/>
                  </a:schemeClr>
                </a:solidFill>
              </a:defRPr>
            </a:lvl4pPr>
            <a:lvl5pPr marL="1266462" indent="0" algn="ctr">
              <a:buNone/>
              <a:defRPr>
                <a:solidFill>
                  <a:schemeClr val="tx1">
                    <a:tint val="75000"/>
                  </a:schemeClr>
                </a:solidFill>
              </a:defRPr>
            </a:lvl5pPr>
            <a:lvl6pPr marL="1583077" indent="0" algn="ctr">
              <a:buNone/>
              <a:defRPr>
                <a:solidFill>
                  <a:schemeClr val="tx1">
                    <a:tint val="75000"/>
                  </a:schemeClr>
                </a:solidFill>
              </a:defRPr>
            </a:lvl6pPr>
            <a:lvl7pPr marL="1899693" indent="0" algn="ctr">
              <a:buNone/>
              <a:defRPr>
                <a:solidFill>
                  <a:schemeClr val="tx1">
                    <a:tint val="75000"/>
                  </a:schemeClr>
                </a:solidFill>
              </a:defRPr>
            </a:lvl7pPr>
            <a:lvl8pPr marL="2216308" indent="0" algn="ctr">
              <a:buNone/>
              <a:defRPr>
                <a:solidFill>
                  <a:schemeClr val="tx1">
                    <a:tint val="75000"/>
                  </a:schemeClr>
                </a:solidFill>
              </a:defRPr>
            </a:lvl8pPr>
            <a:lvl9pPr marL="2532924" indent="0" algn="ctr">
              <a:buNone/>
              <a:defRPr>
                <a:solidFill>
                  <a:schemeClr val="tx1">
                    <a:tint val="75000"/>
                  </a:schemeClr>
                </a:solidFill>
              </a:defRPr>
            </a:lvl9pPr>
          </a:lstStyle>
          <a:p>
            <a:r>
              <a:rPr lang="it-IT" dirty="0" smtClean="0"/>
              <a:t>Giuseppe Della Penna</a:t>
            </a:r>
          </a:p>
          <a:p>
            <a:r>
              <a:rPr lang="it-IT" dirty="0" smtClean="0"/>
              <a:t>Università degli Studi di L’Aquila</a:t>
            </a:r>
          </a:p>
          <a:p>
            <a:endParaRPr lang="it-IT" dirty="0" smtClean="0"/>
          </a:p>
          <a:p>
            <a:r>
              <a:rPr lang="it-IT" dirty="0" smtClean="0"/>
              <a:t>Giuseppe.DellaPenna@univaq.it</a:t>
            </a:r>
          </a:p>
          <a:p>
            <a:r>
              <a:rPr lang="it-IT" dirty="0" smtClean="0"/>
              <a:t>http://people.disim.univaq.it/dellapenna</a:t>
            </a:r>
          </a:p>
        </p:txBody>
      </p:sp>
      <p:sp>
        <p:nvSpPr>
          <p:cNvPr id="20"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1"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2" name="Rectangle 11"/>
          <p:cNvSpPr/>
          <p:nvPr/>
        </p:nvSpPr>
        <p:spPr bwMode="ltGray">
          <a:xfrm>
            <a:off x="0" y="6021288"/>
            <a:ext cx="9144000" cy="83671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3"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24" name="Straight Connector 15"/>
          <p:cNvCxnSpPr/>
          <p:nvPr/>
        </p:nvCxnSpPr>
        <p:spPr bwMode="white">
          <a:xfrm>
            <a:off x="1" y="6021288"/>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magine 2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78" y="6093298"/>
            <a:ext cx="1061960" cy="3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sellaDiTesto 26"/>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http://creativecommons.org/licenses/by-nc-sa/3.0/ or send a letter to Creative Commons, 444 Castro Street, Suite 900, Mountain View, California, 94041, USA.</a:t>
            </a:r>
          </a:p>
        </p:txBody>
      </p:sp>
    </p:spTree>
    <p:extLst>
      <p:ext uri="{BB962C8B-B14F-4D97-AF65-F5344CB8AC3E}">
        <p14:creationId xmlns:p14="http://schemas.microsoft.com/office/powerpoint/2010/main" val="279590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3657601"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a:xfrm>
            <a:off x="805890" y="381000"/>
            <a:ext cx="2470710" cy="1371600"/>
          </a:xfrm>
        </p:spPr>
        <p:txBody>
          <a:bodyPr anchor="b">
            <a:normAutofit/>
          </a:bodyPr>
          <a:lstStyle>
            <a:lvl1pPr algn="l">
              <a:defRPr sz="1939" b="0" cap="all" baseline="0">
                <a:solidFill>
                  <a:schemeClr val="tx1">
                    <a:lumMod val="75000"/>
                  </a:schemeClr>
                </a:solidFill>
              </a:defRPr>
            </a:lvl1pPr>
          </a:lstStyle>
          <a:p>
            <a:r>
              <a:rPr lang="it-IT" smtClean="0"/>
              <a:t>Fare clic per modificare lo stile del titolo</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1939" baseline="0">
                <a:solidFill>
                  <a:schemeClr val="tx2"/>
                </a:solidFill>
              </a:defRPr>
            </a:lvl1pPr>
            <a:lvl2pPr marL="316615" indent="0">
              <a:buNone/>
              <a:defRPr sz="1939"/>
            </a:lvl2pPr>
            <a:lvl3pPr marL="633231" indent="0">
              <a:buNone/>
              <a:defRPr sz="1662"/>
            </a:lvl3pPr>
            <a:lvl4pPr marL="949846" indent="0">
              <a:buNone/>
              <a:defRPr sz="1385"/>
            </a:lvl4pPr>
            <a:lvl5pPr marL="1266462" indent="0">
              <a:buNone/>
              <a:defRPr sz="1385"/>
            </a:lvl5pPr>
            <a:lvl6pPr marL="1583077" indent="0">
              <a:buNone/>
              <a:defRPr sz="1385"/>
            </a:lvl6pPr>
            <a:lvl7pPr marL="1899693" indent="0">
              <a:buNone/>
              <a:defRPr sz="1385"/>
            </a:lvl7pPr>
            <a:lvl8pPr marL="2216308" indent="0">
              <a:buNone/>
              <a:defRPr sz="1385"/>
            </a:lvl8pPr>
            <a:lvl9pPr marL="2532924" indent="0">
              <a:buNone/>
              <a:defRPr sz="1385"/>
            </a:lvl9pPr>
          </a:lstStyle>
          <a:p>
            <a:r>
              <a:rPr lang="it-IT" smtClean="0"/>
              <a:t>Fare clic sull'icona per inserire un'immagine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1385">
                <a:solidFill>
                  <a:schemeClr val="tx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lvl1pPr>
              <a:defRPr baseline="0">
                <a:solidFill>
                  <a:schemeClr val="tx2"/>
                </a:solidFill>
              </a:defRPr>
            </a:lvl1pPr>
          </a:lstStyle>
          <a:p>
            <a:pPr>
              <a:defRPr/>
            </a:pPr>
            <a:r>
              <a:rPr lang="it-IT" smtClean="0"/>
              <a:t>HTML</a:t>
            </a:r>
            <a:endParaRPr lang="it-IT"/>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pPr>
              <a:defRPr/>
            </a:pPr>
            <a:fld id="{0A1B0D6F-2AA6-4E88-AE64-0EC73CCB44FB}" type="slidenum">
              <a:rPr lang="it-IT" altLang="it-IT" smtClean="0"/>
              <a:pPr>
                <a:defRPr/>
              </a:pPr>
              <a:t>‹N›</a:t>
            </a:fld>
            <a:endParaRPr lang="it-IT" altLang="it-IT"/>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79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lvl1pPr>
              <a:defRPr>
                <a:latin typeface="Calibri" panose="020F0502020204030204" pitchFamily="34" charset="0"/>
              </a:defRPr>
            </a:lvl1pPr>
          </a:lstStyle>
          <a:p>
            <a:r>
              <a:rPr lang="it-IT" dirty="0" smtClean="0"/>
              <a:t>Fare clic per modificare lo stile del titolo</a:t>
            </a:r>
            <a:endParaRPr dirty="0"/>
          </a:p>
        </p:txBody>
      </p:sp>
      <p:sp>
        <p:nvSpPr>
          <p:cNvPr id="3" name="Content Placeholder 2"/>
          <p:cNvSpPr>
            <a:spLocks noGrp="1"/>
          </p:cNvSpPr>
          <p:nvPr>
            <p:ph idx="1"/>
          </p:nvPr>
        </p:nvSpPr>
        <p:spPr/>
        <p:txBody>
          <a:bodyPr/>
          <a:lstStyle>
            <a:lvl1pP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vl6pPr>
              <a:defRPr/>
            </a:lvl6pPr>
            <a:lvl7pPr>
              <a:defRPr/>
            </a:lvl7pPr>
            <a:lvl8pPr>
              <a:defRPr/>
            </a:lvl8pPr>
            <a:lvl9pPr>
              <a:defRPr/>
            </a:lvl9p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11"/>
          </p:nvPr>
        </p:nvSpPr>
        <p:spPr/>
        <p:txBody>
          <a:bodyPr/>
          <a:lstStyle/>
          <a:p>
            <a:pPr>
              <a:defRPr/>
            </a:pPr>
            <a:r>
              <a:rPr lang="it-IT" smtClean="0"/>
              <a:t>HTML</a:t>
            </a:r>
            <a:endParaRPr lang="it-IT"/>
          </a:p>
        </p:txBody>
      </p:sp>
      <p:sp>
        <p:nvSpPr>
          <p:cNvPr id="6" name="Slide Number Placeholder 5"/>
          <p:cNvSpPr>
            <a:spLocks noGrp="1"/>
          </p:cNvSpPr>
          <p:nvPr>
            <p:ph type="sldNum" sz="quarter" idx="12"/>
          </p:nvPr>
        </p:nvSpPr>
        <p:spPr/>
        <p:txBody>
          <a:bodyPr/>
          <a:lstStyle/>
          <a:p>
            <a:pPr>
              <a:defRPr/>
            </a:pPr>
            <a:fld id="{4CEC86E9-3C68-4B6E-8F8B-FD6372289D91}" type="slidenum">
              <a:rPr lang="it-IT" altLang="it-IT" smtClean="0"/>
              <a:pPr>
                <a:defRPr/>
              </a:pPr>
              <a:t>‹N›</a:t>
            </a:fld>
            <a:endParaRPr lang="it-IT" altLang="it-IT"/>
          </a:p>
        </p:txBody>
      </p:sp>
    </p:spTree>
    <p:extLst>
      <p:ext uri="{BB962C8B-B14F-4D97-AF65-F5344CB8AC3E}">
        <p14:creationId xmlns:p14="http://schemas.microsoft.com/office/powerpoint/2010/main" val="405354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3" y="1600201"/>
            <a:ext cx="6214072" cy="2654064"/>
          </a:xfrm>
        </p:spPr>
        <p:txBody>
          <a:bodyPr anchor="b">
            <a:normAutofit/>
          </a:bodyPr>
          <a:lstStyle>
            <a:lvl1pPr algn="l">
              <a:defRPr sz="3739" b="0" cap="none" baseline="0">
                <a:latin typeface="Calibri" panose="020F0502020204030204" pitchFamily="34" charset="0"/>
              </a:defRPr>
            </a:lvl1pPr>
          </a:lstStyle>
          <a:p>
            <a:r>
              <a:rPr lang="it-IT" dirty="0" smtClean="0"/>
              <a:t>Fare clic per modificare lo stile del titolo</a:t>
            </a:r>
            <a:endParaRPr dirty="0"/>
          </a:p>
        </p:txBody>
      </p:sp>
      <p:sp>
        <p:nvSpPr>
          <p:cNvPr id="3" name="Text Placeholder 2"/>
          <p:cNvSpPr>
            <a:spLocks noGrp="1"/>
          </p:cNvSpPr>
          <p:nvPr>
            <p:ph type="body" idx="1"/>
          </p:nvPr>
        </p:nvSpPr>
        <p:spPr>
          <a:xfrm>
            <a:off x="1199274" y="4259999"/>
            <a:ext cx="5449886" cy="1150203"/>
          </a:xfrm>
        </p:spPr>
        <p:txBody>
          <a:bodyPr anchor="t">
            <a:normAutofit/>
          </a:bodyPr>
          <a:lstStyle>
            <a:lvl1pPr marL="0" indent="0">
              <a:spcBef>
                <a:spcPts val="0"/>
              </a:spcBef>
              <a:buNone/>
              <a:defRPr sz="2216">
                <a:solidFill>
                  <a:schemeClr val="tx1"/>
                </a:solidFill>
                <a:latin typeface="Calibri" panose="020F0502020204030204" pitchFamily="34" charset="0"/>
              </a:defRPr>
            </a:lvl1pPr>
            <a:lvl2pPr marL="316615" indent="0">
              <a:buNone/>
              <a:defRPr sz="1246">
                <a:solidFill>
                  <a:schemeClr val="tx1">
                    <a:tint val="75000"/>
                  </a:schemeClr>
                </a:solidFill>
              </a:defRPr>
            </a:lvl2pPr>
            <a:lvl3pPr marL="633231" indent="0">
              <a:buNone/>
              <a:defRPr sz="1108">
                <a:solidFill>
                  <a:schemeClr val="tx1">
                    <a:tint val="75000"/>
                  </a:schemeClr>
                </a:solidFill>
              </a:defRPr>
            </a:lvl3pPr>
            <a:lvl4pPr marL="949846" indent="0">
              <a:buNone/>
              <a:defRPr sz="969">
                <a:solidFill>
                  <a:schemeClr val="tx1">
                    <a:tint val="75000"/>
                  </a:schemeClr>
                </a:solidFill>
              </a:defRPr>
            </a:lvl4pPr>
            <a:lvl5pPr marL="1266462" indent="0">
              <a:buNone/>
              <a:defRPr sz="969">
                <a:solidFill>
                  <a:schemeClr val="tx1">
                    <a:tint val="75000"/>
                  </a:schemeClr>
                </a:solidFill>
              </a:defRPr>
            </a:lvl5pPr>
            <a:lvl6pPr marL="1583077" indent="0">
              <a:buNone/>
              <a:defRPr sz="969">
                <a:solidFill>
                  <a:schemeClr val="tx1">
                    <a:tint val="75000"/>
                  </a:schemeClr>
                </a:solidFill>
              </a:defRPr>
            </a:lvl6pPr>
            <a:lvl7pPr marL="1899693" indent="0">
              <a:buNone/>
              <a:defRPr sz="969">
                <a:solidFill>
                  <a:schemeClr val="tx1">
                    <a:tint val="75000"/>
                  </a:schemeClr>
                </a:solidFill>
              </a:defRPr>
            </a:lvl7pPr>
            <a:lvl8pPr marL="2216308" indent="0">
              <a:buNone/>
              <a:defRPr sz="969">
                <a:solidFill>
                  <a:schemeClr val="tx1">
                    <a:tint val="75000"/>
                  </a:schemeClr>
                </a:solidFill>
              </a:defRPr>
            </a:lvl8pPr>
            <a:lvl9pPr marL="2532924" indent="0">
              <a:buNone/>
              <a:defRPr sz="969">
                <a:solidFill>
                  <a:schemeClr val="tx1">
                    <a:tint val="75000"/>
                  </a:schemeClr>
                </a:solidFill>
              </a:defRPr>
            </a:lvl9pPr>
          </a:lstStyle>
          <a:p>
            <a:pPr lvl="0"/>
            <a:r>
              <a:rPr lang="it-IT" dirty="0" smtClean="0"/>
              <a:t>Modifica gli stili del testo dello schema</a:t>
            </a:r>
          </a:p>
        </p:txBody>
      </p:sp>
      <p:sp>
        <p:nvSpPr>
          <p:cNvPr id="5" name="Footer Placeholder 4"/>
          <p:cNvSpPr>
            <a:spLocks noGrp="1"/>
          </p:cNvSpPr>
          <p:nvPr>
            <p:ph type="ftr" sz="quarter" idx="11"/>
          </p:nvPr>
        </p:nvSpPr>
        <p:spPr>
          <a:xfrm>
            <a:off x="1376171" y="164461"/>
            <a:ext cx="3195831" cy="280678"/>
          </a:xfrm>
        </p:spPr>
        <p:txBody>
          <a:bodyPr/>
          <a:lstStyle>
            <a:lvl1pPr>
              <a:defRPr baseline="0">
                <a:solidFill>
                  <a:schemeClr val="tx2"/>
                </a:solidFill>
              </a:defRPr>
            </a:lvl1pPr>
          </a:lstStyle>
          <a:p>
            <a:pPr>
              <a:defRPr/>
            </a:pPr>
            <a:r>
              <a:rPr lang="it-IT" smtClean="0"/>
              <a:t>HTML</a:t>
            </a:r>
            <a:endParaRPr lang="it-IT"/>
          </a:p>
        </p:txBody>
      </p:sp>
      <p:sp>
        <p:nvSpPr>
          <p:cNvPr id="34"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5"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6" name="Rectangle 11"/>
          <p:cNvSpPr/>
          <p:nvPr/>
        </p:nvSpPr>
        <p:spPr bwMode="ltGray">
          <a:xfrm>
            <a:off x="0" y="6021289"/>
            <a:ext cx="9144000" cy="836713"/>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7"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pic>
        <p:nvPicPr>
          <p:cNvPr id="39" name="Immagine 3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sp>
        <p:nvSpPr>
          <p:cNvPr id="41" name="CasellaDiTesto 40"/>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a:t>
            </a:r>
            <a:r>
              <a:rPr lang="en-US" sz="623" dirty="0" smtClean="0">
                <a:latin typeface="+mj-lt"/>
              </a:rPr>
              <a:t>://reativecommons.org/licenses/by-nc-sa/3.0</a:t>
            </a:r>
            <a:r>
              <a:rPr lang="en-US" sz="623" dirty="0">
                <a:latin typeface="+mj-lt"/>
              </a:rPr>
              <a:t>/ or send a letter to Creative Commons, 444 Castro Street, Suite 900, Mountain View, California, 94041, USA.</a:t>
            </a:r>
          </a:p>
        </p:txBody>
      </p:sp>
    </p:spTree>
    <p:extLst>
      <p:ext uri="{BB962C8B-B14F-4D97-AF65-F5344CB8AC3E}">
        <p14:creationId xmlns:p14="http://schemas.microsoft.com/office/powerpoint/2010/main" val="368849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it-IT" dirty="0" smtClean="0"/>
              <a:t>Fare clic per modificare lo stile del titolo</a:t>
            </a:r>
            <a:endParaRPr dirty="0"/>
          </a:p>
        </p:txBody>
      </p:sp>
      <p:sp>
        <p:nvSpPr>
          <p:cNvPr id="3" name="Content Placeholder 2"/>
          <p:cNvSpPr>
            <a:spLocks noGrp="1"/>
          </p:cNvSpPr>
          <p:nvPr>
            <p:ph sz="half" idx="1"/>
          </p:nvPr>
        </p:nvSpPr>
        <p:spPr>
          <a:xfrm>
            <a:off x="460831" y="1502082"/>
            <a:ext cx="3949108" cy="5239286"/>
          </a:xfrm>
        </p:spPr>
        <p:txBody>
          <a:bodyPr/>
          <a:lstStyle>
            <a:lvl1pPr>
              <a:defRPr sz="1939">
                <a:latin typeface="Calibri" panose="020F0502020204030204" pitchFamily="34" charset="0"/>
              </a:defRPr>
            </a:lvl1pPr>
            <a:lvl2pPr>
              <a:defRPr sz="1662">
                <a:latin typeface="Calibri" panose="020F0502020204030204" pitchFamily="34" charset="0"/>
              </a:defRPr>
            </a:lvl2pPr>
            <a:lvl3pPr>
              <a:defRPr sz="1385">
                <a:latin typeface="Calibri" panose="020F0502020204030204" pitchFamily="34" charset="0"/>
              </a:defRPr>
            </a:lvl3pPr>
            <a:lvl4pPr>
              <a:defRPr sz="1246">
                <a:latin typeface="Calibri" panose="020F0502020204030204" pitchFamily="34" charset="0"/>
              </a:defRPr>
            </a:lvl4pPr>
            <a:lvl5pPr>
              <a:defRPr sz="1246">
                <a:latin typeface="Calibri" panose="020F0502020204030204" pitchFamily="34" charset="0"/>
              </a:defRPr>
            </a:lvl5pPr>
            <a:lvl6pPr>
              <a:defRPr sz="1246"/>
            </a:lvl6pPr>
            <a:lvl7pPr>
              <a:defRPr sz="1246"/>
            </a:lvl7pPr>
            <a:lvl8pPr>
              <a:defRPr sz="1246"/>
            </a:lvl8pPr>
            <a:lvl9pPr>
              <a:defRPr sz="1246"/>
            </a:lvl9p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4" name="Content Placeholder 3"/>
          <p:cNvSpPr>
            <a:spLocks noGrp="1"/>
          </p:cNvSpPr>
          <p:nvPr>
            <p:ph sz="half" idx="2"/>
          </p:nvPr>
        </p:nvSpPr>
        <p:spPr>
          <a:xfrm>
            <a:off x="4734061" y="1502082"/>
            <a:ext cx="4159544" cy="5239286"/>
          </a:xfrm>
        </p:spPr>
        <p:txBody>
          <a:bodyPr/>
          <a:lstStyle>
            <a:lvl1pPr>
              <a:defRPr sz="1939">
                <a:latin typeface="Calibri" panose="020F0502020204030204" pitchFamily="34" charset="0"/>
              </a:defRPr>
            </a:lvl1pPr>
            <a:lvl2pPr>
              <a:defRPr sz="1662">
                <a:latin typeface="Calibri" panose="020F0502020204030204" pitchFamily="34" charset="0"/>
              </a:defRPr>
            </a:lvl2pPr>
            <a:lvl3pPr>
              <a:defRPr sz="1385">
                <a:latin typeface="Calibri" panose="020F0502020204030204" pitchFamily="34" charset="0"/>
              </a:defRPr>
            </a:lvl3pPr>
            <a:lvl4pPr>
              <a:defRPr sz="1246">
                <a:latin typeface="Calibri" panose="020F0502020204030204" pitchFamily="34" charset="0"/>
              </a:defRPr>
            </a:lvl4pPr>
            <a:lvl5pPr>
              <a:defRPr sz="1246">
                <a:latin typeface="Calibri" panose="020F0502020204030204" pitchFamily="34" charset="0"/>
              </a:defRPr>
            </a:lvl5pPr>
            <a:lvl6pPr>
              <a:defRPr sz="1246" baseline="0"/>
            </a:lvl6pPr>
            <a:lvl7pPr>
              <a:defRPr sz="1246" baseline="0"/>
            </a:lvl7pPr>
            <a:lvl8pPr>
              <a:defRPr sz="1246" baseline="0"/>
            </a:lvl8pPr>
            <a:lvl9pPr>
              <a:defRPr sz="1246" baseline="0"/>
            </a:lvl9p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6" name="Footer Placeholder 5"/>
          <p:cNvSpPr>
            <a:spLocks noGrp="1"/>
          </p:cNvSpPr>
          <p:nvPr>
            <p:ph type="ftr" sz="quarter" idx="11"/>
          </p:nvPr>
        </p:nvSpPr>
        <p:spPr/>
        <p:txBody>
          <a:bodyPr/>
          <a:lstStyle/>
          <a:p>
            <a:pPr>
              <a:defRPr/>
            </a:pPr>
            <a:r>
              <a:rPr lang="it-IT" smtClean="0"/>
              <a:t>HTML</a:t>
            </a:r>
            <a:endParaRPr lang="it-IT"/>
          </a:p>
        </p:txBody>
      </p:sp>
      <p:sp>
        <p:nvSpPr>
          <p:cNvPr id="7" name="Slide Number Placeholder 6"/>
          <p:cNvSpPr>
            <a:spLocks noGrp="1"/>
          </p:cNvSpPr>
          <p:nvPr>
            <p:ph type="sldNum" sz="quarter" idx="12"/>
          </p:nvPr>
        </p:nvSpPr>
        <p:spPr/>
        <p:txBody>
          <a:bodyPr/>
          <a:lstStyle/>
          <a:p>
            <a:pPr>
              <a:defRPr/>
            </a:pPr>
            <a:fld id="{AE92CCBF-7962-4AE8-ADB3-F81A53B0818A}" type="slidenum">
              <a:rPr lang="it-IT" altLang="it-IT" smtClean="0"/>
              <a:pPr>
                <a:defRPr/>
              </a:pPr>
              <a:t>‹N›</a:t>
            </a:fld>
            <a:endParaRPr lang="it-IT" altLang="it-IT"/>
          </a:p>
        </p:txBody>
      </p:sp>
    </p:spTree>
    <p:extLst>
      <p:ext uri="{BB962C8B-B14F-4D97-AF65-F5344CB8AC3E}">
        <p14:creationId xmlns:p14="http://schemas.microsoft.com/office/powerpoint/2010/main" val="196613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a:p>
        </p:txBody>
      </p:sp>
      <p:sp>
        <p:nvSpPr>
          <p:cNvPr id="3" name="Text Placeholder 2"/>
          <p:cNvSpPr>
            <a:spLocks noGrp="1"/>
          </p:cNvSpPr>
          <p:nvPr>
            <p:ph type="body" idx="1"/>
          </p:nvPr>
        </p:nvSpPr>
        <p:spPr>
          <a:xfrm>
            <a:off x="465824" y="1499616"/>
            <a:ext cx="4055125" cy="938784"/>
          </a:xfrm>
        </p:spPr>
        <p:txBody>
          <a:bodyPr anchor="t">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dirty="0" smtClean="0"/>
              <a:t>Modifica gli stili del testo dello schema</a:t>
            </a:r>
          </a:p>
        </p:txBody>
      </p:sp>
      <p:sp>
        <p:nvSpPr>
          <p:cNvPr id="4" name="Content Placeholder 3"/>
          <p:cNvSpPr>
            <a:spLocks noGrp="1"/>
          </p:cNvSpPr>
          <p:nvPr>
            <p:ph sz="half" idx="2"/>
          </p:nvPr>
        </p:nvSpPr>
        <p:spPr>
          <a:xfrm>
            <a:off x="466476" y="2514706"/>
            <a:ext cx="4051505" cy="4226662"/>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baseline="0"/>
            </a:lvl8pPr>
            <a:lvl9pPr>
              <a:defRPr sz="1108" baseline="0"/>
            </a:lvl9p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Text Placeholder 4"/>
          <p:cNvSpPr>
            <a:spLocks noGrp="1"/>
          </p:cNvSpPr>
          <p:nvPr>
            <p:ph type="body" sz="quarter" idx="3"/>
          </p:nvPr>
        </p:nvSpPr>
        <p:spPr>
          <a:xfrm>
            <a:off x="4626021" y="1499616"/>
            <a:ext cx="4267585" cy="938784"/>
          </a:xfrm>
        </p:spPr>
        <p:txBody>
          <a:bodyPr anchor="t">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dirty="0" smtClean="0"/>
              <a:t>Modifica gli stili del testo dello schema</a:t>
            </a:r>
          </a:p>
        </p:txBody>
      </p:sp>
      <p:sp>
        <p:nvSpPr>
          <p:cNvPr id="6" name="Content Placeholder 5"/>
          <p:cNvSpPr>
            <a:spLocks noGrp="1"/>
          </p:cNvSpPr>
          <p:nvPr>
            <p:ph sz="quarter" idx="4"/>
          </p:nvPr>
        </p:nvSpPr>
        <p:spPr>
          <a:xfrm>
            <a:off x="4626021" y="2514602"/>
            <a:ext cx="4267585" cy="4224437"/>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a:lvl8pPr>
            <a:lvl9pPr>
              <a:defRPr sz="1108"/>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8" name="Footer Placeholder 7"/>
          <p:cNvSpPr>
            <a:spLocks noGrp="1"/>
          </p:cNvSpPr>
          <p:nvPr>
            <p:ph type="ftr" sz="quarter" idx="11"/>
          </p:nvPr>
        </p:nvSpPr>
        <p:spPr/>
        <p:txBody>
          <a:bodyPr/>
          <a:lstStyle/>
          <a:p>
            <a:pPr>
              <a:defRPr/>
            </a:pPr>
            <a:r>
              <a:rPr lang="it-IT" smtClean="0"/>
              <a:t>HTML</a:t>
            </a:r>
            <a:endParaRPr lang="it-IT"/>
          </a:p>
        </p:txBody>
      </p:sp>
      <p:sp>
        <p:nvSpPr>
          <p:cNvPr id="9" name="Slide Number Placeholder 8"/>
          <p:cNvSpPr>
            <a:spLocks noGrp="1"/>
          </p:cNvSpPr>
          <p:nvPr>
            <p:ph type="sldNum" sz="quarter" idx="12"/>
          </p:nvPr>
        </p:nvSpPr>
        <p:spPr/>
        <p:txBody>
          <a:bodyPr/>
          <a:lstStyle/>
          <a:p>
            <a:pPr>
              <a:defRPr/>
            </a:pPr>
            <a:fld id="{8986E6E9-35B8-4BA7-9D90-4D597E8443FB}" type="slidenum">
              <a:rPr lang="it-IT" altLang="it-IT" smtClean="0"/>
              <a:pPr>
                <a:defRPr/>
              </a:pPr>
              <a:t>‹N›</a:t>
            </a:fld>
            <a:endParaRPr lang="it-IT" altLang="it-IT"/>
          </a:p>
        </p:txBody>
      </p:sp>
    </p:spTree>
    <p:extLst>
      <p:ext uri="{BB962C8B-B14F-4D97-AF65-F5344CB8AC3E}">
        <p14:creationId xmlns:p14="http://schemas.microsoft.com/office/powerpoint/2010/main" val="305288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a:p>
        </p:txBody>
      </p:sp>
      <p:sp>
        <p:nvSpPr>
          <p:cNvPr id="4" name="Footer Placeholder 3"/>
          <p:cNvSpPr>
            <a:spLocks noGrp="1"/>
          </p:cNvSpPr>
          <p:nvPr>
            <p:ph type="ftr" sz="quarter" idx="11"/>
          </p:nvPr>
        </p:nvSpPr>
        <p:spPr/>
        <p:txBody>
          <a:bodyPr/>
          <a:lstStyle/>
          <a:p>
            <a:pPr>
              <a:defRPr/>
            </a:pPr>
            <a:r>
              <a:rPr lang="it-IT" smtClean="0"/>
              <a:t>HTML</a:t>
            </a:r>
            <a:endParaRPr lang="it-IT"/>
          </a:p>
        </p:txBody>
      </p:sp>
      <p:sp>
        <p:nvSpPr>
          <p:cNvPr id="5" name="Slide Number Placeholder 4"/>
          <p:cNvSpPr>
            <a:spLocks noGrp="1"/>
          </p:cNvSpPr>
          <p:nvPr>
            <p:ph type="sldNum" sz="quarter" idx="12"/>
          </p:nvPr>
        </p:nvSpPr>
        <p:spPr/>
        <p:txBody>
          <a:bodyPr/>
          <a:lstStyle/>
          <a:p>
            <a:pPr>
              <a:defRPr/>
            </a:pPr>
            <a:fld id="{D8C1257A-A0A3-4E7C-89BA-0EB0AD5BFF96}" type="slidenum">
              <a:rPr lang="it-IT" altLang="it-IT" smtClean="0"/>
              <a:pPr>
                <a:defRPr/>
              </a:pPr>
              <a:t>‹N›</a:t>
            </a:fld>
            <a:endParaRPr lang="it-IT" altLang="it-IT"/>
          </a:p>
        </p:txBody>
      </p:sp>
    </p:spTree>
    <p:extLst>
      <p:ext uri="{BB962C8B-B14F-4D97-AF65-F5344CB8AC3E}">
        <p14:creationId xmlns:p14="http://schemas.microsoft.com/office/powerpoint/2010/main" val="352814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empio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HTML</a:t>
            </a:r>
            <a:endParaRPr lang="it-IT"/>
          </a:p>
        </p:txBody>
      </p:sp>
      <p:sp>
        <p:nvSpPr>
          <p:cNvPr id="4" name="Segnaposto numero diapositiva 3"/>
          <p:cNvSpPr>
            <a:spLocks noGrp="1"/>
          </p:cNvSpPr>
          <p:nvPr>
            <p:ph type="sldNum" sz="quarter" idx="11"/>
          </p:nvPr>
        </p:nvSpPr>
        <p:spPr/>
        <p:txBody>
          <a:bodyPr/>
          <a:lstStyle/>
          <a:p>
            <a:pPr>
              <a:defRPr/>
            </a:pPr>
            <a:fld id="{E0BFB8C9-3B8F-4C28-9BEE-C34655CE765F}" type="slidenum">
              <a:rPr lang="it-IT" altLang="it-IT" smtClean="0"/>
              <a:pPr>
                <a:defRPr/>
              </a:pPr>
              <a:t>‹N›</a:t>
            </a:fld>
            <a:endParaRPr lang="it-IT" altLang="it-IT"/>
          </a:p>
        </p:txBody>
      </p:sp>
      <p:sp>
        <p:nvSpPr>
          <p:cNvPr id="6" name="Segnaposto testo 5"/>
          <p:cNvSpPr>
            <a:spLocks noGrp="1"/>
          </p:cNvSpPr>
          <p:nvPr>
            <p:ph type="body" sz="quarter" idx="12"/>
          </p:nvPr>
        </p:nvSpPr>
        <p:spPr>
          <a:xfrm>
            <a:off x="460376" y="1484314"/>
            <a:ext cx="8433230" cy="5257055"/>
          </a:xfrm>
          <a:solidFill>
            <a:schemeClr val="accent1">
              <a:lumMod val="20000"/>
              <a:lumOff val="80000"/>
            </a:schemeClr>
          </a:solidFill>
        </p:spPr>
        <p:txBody>
          <a:bodyPr>
            <a:normAutofit/>
          </a:bodyPr>
          <a:lstStyle>
            <a:lvl1pPr marL="0" indent="0">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dirty="0" smtClean="0"/>
              <a:t>Modifica gli stili del testo dello schema</a:t>
            </a:r>
          </a:p>
        </p:txBody>
      </p:sp>
    </p:spTree>
    <p:extLst>
      <p:ext uri="{BB962C8B-B14F-4D97-AF65-F5344CB8AC3E}">
        <p14:creationId xmlns:p14="http://schemas.microsoft.com/office/powerpoint/2010/main" val="9727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Tree>
    <p:extLst>
      <p:ext uri="{BB962C8B-B14F-4D97-AF65-F5344CB8AC3E}">
        <p14:creationId xmlns:p14="http://schemas.microsoft.com/office/powerpoint/2010/main" val="55768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1939" b="0" cap="all" baseline="0">
                <a:solidFill>
                  <a:schemeClr val="bg1"/>
                </a:solidFill>
              </a:defRPr>
            </a:lvl1pPr>
          </a:lstStyle>
          <a:p>
            <a:r>
              <a:rPr lang="it-IT" dirty="0" smtClean="0"/>
              <a:t>Fare clic per modificare lo stile del titolo</a:t>
            </a:r>
            <a:endParaRPr dirty="0"/>
          </a:p>
        </p:txBody>
      </p:sp>
      <p:sp>
        <p:nvSpPr>
          <p:cNvPr id="3" name="Content Placeholder 2"/>
          <p:cNvSpPr>
            <a:spLocks noGrp="1"/>
          </p:cNvSpPr>
          <p:nvPr>
            <p:ph idx="1"/>
          </p:nvPr>
        </p:nvSpPr>
        <p:spPr>
          <a:xfrm>
            <a:off x="3886200" y="482600"/>
            <a:ext cx="4648200" cy="5689600"/>
          </a:xfrm>
        </p:spPr>
        <p:txBody>
          <a:bodyPr>
            <a:normAutofit/>
          </a:bodyPr>
          <a:lstStyle>
            <a:lvl1pPr>
              <a:defRPr sz="1939"/>
            </a:lvl1pPr>
            <a:lvl2pPr>
              <a:defRPr sz="1662"/>
            </a:lvl2pPr>
            <a:lvl3pPr>
              <a:defRPr sz="1385"/>
            </a:lvl3pPr>
            <a:lvl4pPr>
              <a:defRPr sz="1246"/>
            </a:lvl4pPr>
            <a:lvl5pPr>
              <a:defRPr sz="1246"/>
            </a:lvl5pPr>
            <a:lvl6pPr>
              <a:defRPr sz="1246"/>
            </a:lvl6pPr>
            <a:lvl7pPr>
              <a:defRPr sz="1246"/>
            </a:lvl7pPr>
            <a:lvl8pPr>
              <a:defRPr sz="1246" baseline="0"/>
            </a:lvl8pPr>
            <a:lvl9pPr>
              <a:defRPr sz="1246" baseline="0"/>
            </a:lvl9p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1385">
                <a:solidFill>
                  <a:schemeClr val="bg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dirty="0" smtClean="0"/>
              <a:t>Modifica gli stili del testo dello schema</a:t>
            </a:r>
          </a:p>
        </p:txBody>
      </p:sp>
      <p:sp>
        <p:nvSpPr>
          <p:cNvPr id="6" name="Footer Placeholder 5"/>
          <p:cNvSpPr>
            <a:spLocks noGrp="1"/>
          </p:cNvSpPr>
          <p:nvPr>
            <p:ph type="ftr" sz="quarter" idx="11"/>
          </p:nvPr>
        </p:nvSpPr>
        <p:spPr/>
        <p:txBody>
          <a:bodyPr/>
          <a:lstStyle/>
          <a:p>
            <a:pPr>
              <a:defRPr/>
            </a:pPr>
            <a:r>
              <a:rPr lang="it-IT" smtClean="0"/>
              <a:t>HTML</a:t>
            </a:r>
            <a:endParaRPr lang="it-IT"/>
          </a:p>
        </p:txBody>
      </p:sp>
      <p:sp>
        <p:nvSpPr>
          <p:cNvPr id="7" name="Slide Number Placeholder 6"/>
          <p:cNvSpPr>
            <a:spLocks noGrp="1"/>
          </p:cNvSpPr>
          <p:nvPr>
            <p:ph type="sldNum" sz="quarter" idx="12"/>
          </p:nvPr>
        </p:nvSpPr>
        <p:spPr/>
        <p:txBody>
          <a:bodyPr/>
          <a:lstStyle/>
          <a:p>
            <a:pPr>
              <a:defRPr/>
            </a:pPr>
            <a:fld id="{BFF4B41C-91E6-4F7D-AF05-382C9D992EEF}" type="slidenum">
              <a:rPr lang="it-IT" altLang="it-IT" smtClean="0"/>
              <a:pPr>
                <a:defRPr/>
              </a:pPr>
              <a:t>‹N›</a:t>
            </a:fld>
            <a:endParaRPr lang="it-IT" altLang="it-IT"/>
          </a:p>
        </p:txBody>
      </p:sp>
    </p:spTree>
    <p:extLst>
      <p:ext uri="{BB962C8B-B14F-4D97-AF65-F5344CB8AC3E}">
        <p14:creationId xmlns:p14="http://schemas.microsoft.com/office/powerpoint/2010/main" val="179205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47626" y="0"/>
            <a:ext cx="196375"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ltGray">
          <a:xfrm>
            <a:off x="212902" y="0"/>
            <a:ext cx="1939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9" name="Rectangle 8"/>
          <p:cNvSpPr/>
          <p:nvPr/>
        </p:nvSpPr>
        <p:spPr bwMode="gray">
          <a:xfrm>
            <a:off x="1" y="0"/>
            <a:ext cx="210437"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3" name="Rectangle 12"/>
          <p:cNvSpPr/>
          <p:nvPr/>
        </p:nvSpPr>
        <p:spPr bwMode="black">
          <a:xfrm>
            <a:off x="220177" y="797719"/>
            <a:ext cx="186634" cy="202406"/>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46"/>
          </a:p>
        </p:txBody>
      </p:sp>
      <p:cxnSp>
        <p:nvCxnSpPr>
          <p:cNvPr id="14" name="Straight Connector 13"/>
          <p:cNvCxnSpPr/>
          <p:nvPr/>
        </p:nvCxnSpPr>
        <p:spPr bwMode="white">
          <a:xfrm>
            <a:off x="210437" y="795752"/>
            <a:ext cx="196374" cy="196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212820" y="1008891"/>
            <a:ext cx="1963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1133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60832" y="417103"/>
            <a:ext cx="8432774" cy="1000534"/>
          </a:xfrm>
          <a:prstGeom prst="rect">
            <a:avLst/>
          </a:prstGeom>
        </p:spPr>
        <p:txBody>
          <a:bodyPr vert="horz" lIns="91440" tIns="45720" rIns="91440" bIns="45720" rtlCol="0" anchor="t" anchorCtr="0">
            <a:normAutofit/>
          </a:bodyPr>
          <a:lstStyle/>
          <a:p>
            <a:r>
              <a:rPr lang="it-IT" dirty="0" smtClean="0"/>
              <a:t>Fare clic per modificare lo stile del titolo</a:t>
            </a:r>
            <a:endParaRPr dirty="0"/>
          </a:p>
        </p:txBody>
      </p:sp>
      <p:sp>
        <p:nvSpPr>
          <p:cNvPr id="3" name="Text Placeholder 2"/>
          <p:cNvSpPr>
            <a:spLocks noGrp="1"/>
          </p:cNvSpPr>
          <p:nvPr>
            <p:ph type="body" idx="1"/>
          </p:nvPr>
        </p:nvSpPr>
        <p:spPr>
          <a:xfrm>
            <a:off x="466474" y="1502085"/>
            <a:ext cx="8427131" cy="5239285"/>
          </a:xfrm>
          <a:prstGeom prst="rect">
            <a:avLst/>
          </a:prstGeom>
        </p:spPr>
        <p:txBody>
          <a:bodyPr vert="horz" lIns="91440" tIns="45720" rIns="91440" bIns="45720" rtlCol="0">
            <a:normAutofit/>
          </a:body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3"/>
          </p:nvPr>
        </p:nvSpPr>
        <p:spPr>
          <a:xfrm>
            <a:off x="466476" y="51979"/>
            <a:ext cx="2981325" cy="280678"/>
          </a:xfrm>
          <a:prstGeom prst="rect">
            <a:avLst/>
          </a:prstGeom>
        </p:spPr>
        <p:txBody>
          <a:bodyPr vert="horz" lIns="91440" tIns="45720" rIns="91440" bIns="45720" rtlCol="0" anchor="ctr"/>
          <a:lstStyle>
            <a:lvl1pPr algn="l">
              <a:defRPr sz="831" i="1" cap="all" baseline="0">
                <a:solidFill>
                  <a:schemeClr val="tx1"/>
                </a:solidFill>
                <a:latin typeface="Calibri" panose="020F0502020204030204" pitchFamily="34" charset="0"/>
              </a:defRPr>
            </a:lvl1pPr>
          </a:lstStyle>
          <a:p>
            <a:pPr>
              <a:defRPr/>
            </a:pPr>
            <a:r>
              <a:rPr lang="it-IT" smtClean="0"/>
              <a:t>HTML</a:t>
            </a:r>
            <a:endParaRPr lang="it-IT"/>
          </a:p>
        </p:txBody>
      </p:sp>
      <p:sp>
        <p:nvSpPr>
          <p:cNvPr id="6" name="Slide Number Placeholder 5"/>
          <p:cNvSpPr>
            <a:spLocks noGrp="1"/>
          </p:cNvSpPr>
          <p:nvPr>
            <p:ph type="sldNum" sz="quarter" idx="4"/>
          </p:nvPr>
        </p:nvSpPr>
        <p:spPr>
          <a:xfrm>
            <a:off x="8352175" y="51981"/>
            <a:ext cx="541432" cy="280679"/>
          </a:xfrm>
          <a:prstGeom prst="rect">
            <a:avLst/>
          </a:prstGeom>
        </p:spPr>
        <p:txBody>
          <a:bodyPr vert="horz" lIns="91440" tIns="45720" rIns="91440" bIns="45720" rtlCol="0" anchor="ctr"/>
          <a:lstStyle>
            <a:lvl1pPr algn="r">
              <a:defRPr sz="831" cap="all" baseline="0">
                <a:solidFill>
                  <a:schemeClr val="tx1"/>
                </a:solidFill>
                <a:latin typeface="Calibri" panose="020F0502020204030204" pitchFamily="34" charset="0"/>
              </a:defRPr>
            </a:lvl1pPr>
          </a:lstStyle>
          <a:p>
            <a:pPr>
              <a:defRPr/>
            </a:pPr>
            <a:fld id="{E0BFB8C9-3B8F-4C28-9BEE-C34655CE765F}" type="slidenum">
              <a:rPr lang="it-IT" altLang="it-IT" smtClean="0"/>
              <a:pPr>
                <a:defRPr/>
              </a:pPr>
              <a:t>‹N›</a:t>
            </a:fld>
            <a:endParaRPr lang="it-IT" altLang="it-IT"/>
          </a:p>
        </p:txBody>
      </p:sp>
      <p:pic>
        <p:nvPicPr>
          <p:cNvPr id="17" name="Immagine 16"/>
          <p:cNvPicPr>
            <a:picLocks noChangeAspect="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583" y="819523"/>
            <a:ext cx="158547" cy="161207"/>
          </a:xfrm>
          <a:prstGeom prst="rect">
            <a:avLst/>
          </a:prstGeom>
        </p:spPr>
      </p:pic>
    </p:spTree>
    <p:extLst>
      <p:ext uri="{BB962C8B-B14F-4D97-AF65-F5344CB8AC3E}">
        <p14:creationId xmlns:p14="http://schemas.microsoft.com/office/powerpoint/2010/main" val="393167176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633231" rtl="0" eaLnBrk="1" latinLnBrk="0" hangingPunct="1">
        <a:lnSpc>
          <a:spcPct val="90000"/>
        </a:lnSpc>
        <a:spcBef>
          <a:spcPct val="0"/>
        </a:spcBef>
        <a:buNone/>
        <a:defRPr sz="2493" kern="1200">
          <a:solidFill>
            <a:schemeClr val="tx1">
              <a:lumMod val="75000"/>
            </a:schemeClr>
          </a:solidFill>
          <a:latin typeface="Calibri" panose="020F0502020204030204" pitchFamily="34" charset="0"/>
          <a:ea typeface="+mj-ea"/>
          <a:cs typeface="+mj-cs"/>
        </a:defRPr>
      </a:lvl1pPr>
    </p:titleStyle>
    <p:bodyStyle>
      <a:lvl1pPr marL="170972" indent="-170972" algn="l" defTabSz="633231" rtl="0" eaLnBrk="1" latinLnBrk="0" hangingPunct="1">
        <a:lnSpc>
          <a:spcPct val="90000"/>
        </a:lnSpc>
        <a:spcBef>
          <a:spcPts val="969"/>
        </a:spcBef>
        <a:buFont typeface="Euphemia" pitchFamily="34" charset="0"/>
        <a:buChar char="›"/>
        <a:defRPr sz="1939" kern="1200">
          <a:solidFill>
            <a:schemeClr val="tx1"/>
          </a:solidFill>
          <a:latin typeface="Calibri" panose="020F0502020204030204" pitchFamily="34" charset="0"/>
          <a:ea typeface="+mn-ea"/>
          <a:cs typeface="+mn-cs"/>
        </a:defRPr>
      </a:lvl1pPr>
      <a:lvl2pPr marL="424265" indent="-170972" algn="l" defTabSz="633231" rtl="0" eaLnBrk="1" latinLnBrk="0" hangingPunct="1">
        <a:lnSpc>
          <a:spcPct val="90000"/>
        </a:lnSpc>
        <a:spcBef>
          <a:spcPts val="415"/>
        </a:spcBef>
        <a:buFont typeface="Euphemia" pitchFamily="34" charset="0"/>
        <a:buChar char="–"/>
        <a:defRPr sz="1662" kern="1200">
          <a:solidFill>
            <a:schemeClr val="tx1"/>
          </a:solidFill>
          <a:latin typeface="Calibri" panose="020F0502020204030204" pitchFamily="34" charset="0"/>
          <a:ea typeface="+mn-ea"/>
          <a:cs typeface="+mn-cs"/>
        </a:defRPr>
      </a:lvl2pPr>
      <a:lvl3pPr marL="677557" indent="-170972" algn="l" defTabSz="633231" rtl="0" eaLnBrk="1" latinLnBrk="0" hangingPunct="1">
        <a:lnSpc>
          <a:spcPct val="90000"/>
        </a:lnSpc>
        <a:spcBef>
          <a:spcPts val="415"/>
        </a:spcBef>
        <a:buFont typeface="Euphemia" pitchFamily="34" charset="0"/>
        <a:buChar char="›"/>
        <a:defRPr sz="1385" kern="1200">
          <a:solidFill>
            <a:schemeClr val="tx1"/>
          </a:solidFill>
          <a:latin typeface="Calibri" panose="020F0502020204030204" pitchFamily="34" charset="0"/>
          <a:ea typeface="+mn-ea"/>
          <a:cs typeface="+mn-cs"/>
        </a:defRPr>
      </a:lvl3pPr>
      <a:lvl4pPr marL="930849" indent="-170972" algn="l" defTabSz="633231" rtl="0" eaLnBrk="1" latinLnBrk="0" hangingPunct="1">
        <a:lnSpc>
          <a:spcPct val="90000"/>
        </a:lnSpc>
        <a:spcBef>
          <a:spcPts val="415"/>
        </a:spcBef>
        <a:buFont typeface="Arial" pitchFamily="34" charset="0"/>
        <a:buChar char="–"/>
        <a:defRPr sz="1246" kern="1200">
          <a:solidFill>
            <a:schemeClr val="tx1"/>
          </a:solidFill>
          <a:latin typeface="Calibri" panose="020F0502020204030204" pitchFamily="34" charset="0"/>
          <a:ea typeface="+mn-ea"/>
          <a:cs typeface="+mn-cs"/>
        </a:defRPr>
      </a:lvl4pPr>
      <a:lvl5pPr marL="1184142" indent="-170972" algn="l" defTabSz="633231" rtl="0" eaLnBrk="1" latinLnBrk="0" hangingPunct="1">
        <a:lnSpc>
          <a:spcPct val="90000"/>
        </a:lnSpc>
        <a:spcBef>
          <a:spcPts val="415"/>
        </a:spcBef>
        <a:buFont typeface="Euphemia" pitchFamily="34" charset="0"/>
        <a:buChar char="›"/>
        <a:defRPr sz="1246" kern="1200">
          <a:solidFill>
            <a:schemeClr val="tx1"/>
          </a:solidFill>
          <a:latin typeface="Calibri" panose="020F0502020204030204" pitchFamily="34" charset="0"/>
          <a:ea typeface="+mn-ea"/>
          <a:cs typeface="+mn-cs"/>
        </a:defRPr>
      </a:lvl5pPr>
      <a:lvl6pPr marL="1437434"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6pPr>
      <a:lvl7pPr marL="1690726"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7pPr>
      <a:lvl8pPr marL="1944018"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8pPr>
      <a:lvl9pPr marL="2197311"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9pPr>
    </p:bodyStyle>
    <p:otherStyle>
      <a:defPPr>
        <a:defRPr/>
      </a:defPPr>
      <a:lvl1pPr marL="0" algn="l" defTabSz="633231" rtl="0" eaLnBrk="1" latinLnBrk="0" hangingPunct="1">
        <a:defRPr sz="1246" kern="1200">
          <a:solidFill>
            <a:schemeClr val="tx1"/>
          </a:solidFill>
          <a:latin typeface="+mn-lt"/>
          <a:ea typeface="+mn-ea"/>
          <a:cs typeface="+mn-cs"/>
        </a:defRPr>
      </a:lvl1pPr>
      <a:lvl2pPr marL="316615" algn="l" defTabSz="633231" rtl="0" eaLnBrk="1" latinLnBrk="0" hangingPunct="1">
        <a:defRPr sz="1246" kern="1200">
          <a:solidFill>
            <a:schemeClr val="tx1"/>
          </a:solidFill>
          <a:latin typeface="+mn-lt"/>
          <a:ea typeface="+mn-ea"/>
          <a:cs typeface="+mn-cs"/>
        </a:defRPr>
      </a:lvl2pPr>
      <a:lvl3pPr marL="633231" algn="l" defTabSz="633231" rtl="0" eaLnBrk="1" latinLnBrk="0" hangingPunct="1">
        <a:defRPr sz="1246" kern="1200">
          <a:solidFill>
            <a:schemeClr val="tx1"/>
          </a:solidFill>
          <a:latin typeface="+mn-lt"/>
          <a:ea typeface="+mn-ea"/>
          <a:cs typeface="+mn-cs"/>
        </a:defRPr>
      </a:lvl3pPr>
      <a:lvl4pPr marL="949846" algn="l" defTabSz="633231" rtl="0" eaLnBrk="1" latinLnBrk="0" hangingPunct="1">
        <a:defRPr sz="1246" kern="1200">
          <a:solidFill>
            <a:schemeClr val="tx1"/>
          </a:solidFill>
          <a:latin typeface="+mn-lt"/>
          <a:ea typeface="+mn-ea"/>
          <a:cs typeface="+mn-cs"/>
        </a:defRPr>
      </a:lvl4pPr>
      <a:lvl5pPr marL="1266462" algn="l" defTabSz="633231" rtl="0" eaLnBrk="1" latinLnBrk="0" hangingPunct="1">
        <a:defRPr sz="1246" kern="1200">
          <a:solidFill>
            <a:schemeClr val="tx1"/>
          </a:solidFill>
          <a:latin typeface="+mn-lt"/>
          <a:ea typeface="+mn-ea"/>
          <a:cs typeface="+mn-cs"/>
        </a:defRPr>
      </a:lvl5pPr>
      <a:lvl6pPr marL="1583077" algn="l" defTabSz="633231" rtl="0" eaLnBrk="1" latinLnBrk="0" hangingPunct="1">
        <a:defRPr sz="1246" kern="1200">
          <a:solidFill>
            <a:schemeClr val="tx1"/>
          </a:solidFill>
          <a:latin typeface="+mn-lt"/>
          <a:ea typeface="+mn-ea"/>
          <a:cs typeface="+mn-cs"/>
        </a:defRPr>
      </a:lvl6pPr>
      <a:lvl7pPr marL="1899693" algn="l" defTabSz="633231" rtl="0" eaLnBrk="1" latinLnBrk="0" hangingPunct="1">
        <a:defRPr sz="1246" kern="1200">
          <a:solidFill>
            <a:schemeClr val="tx1"/>
          </a:solidFill>
          <a:latin typeface="+mn-lt"/>
          <a:ea typeface="+mn-ea"/>
          <a:cs typeface="+mn-cs"/>
        </a:defRPr>
      </a:lvl7pPr>
      <a:lvl8pPr marL="2216308" algn="l" defTabSz="633231" rtl="0" eaLnBrk="1" latinLnBrk="0" hangingPunct="1">
        <a:defRPr sz="1246" kern="1200">
          <a:solidFill>
            <a:schemeClr val="tx1"/>
          </a:solidFill>
          <a:latin typeface="+mn-lt"/>
          <a:ea typeface="+mn-ea"/>
          <a:cs typeface="+mn-cs"/>
        </a:defRPr>
      </a:lvl8pPr>
      <a:lvl9pPr marL="2532924" algn="l" defTabSz="633231"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6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hyperlink" Target="http://www.w3.org/TR/html401/" TargetMode="External"/><Relationship Id="rId2" Type="http://schemas.openxmlformats.org/officeDocument/2006/relationships/hyperlink" Target="http://www.w3.org/TR/html5/" TargetMode="External"/><Relationship Id="rId1" Type="http://schemas.openxmlformats.org/officeDocument/2006/relationships/slideLayout" Target="../slideLayouts/slideLayout2.xml"/><Relationship Id="rId5" Type="http://schemas.openxmlformats.org/officeDocument/2006/relationships/hyperlink" Target="http://www.w3.org/TR/html5-diff/" TargetMode="External"/><Relationship Id="rId4" Type="http://schemas.openxmlformats.org/officeDocument/2006/relationships/hyperlink" Target="http://www.w3.org/TR/xhtml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dirty="0"/>
              <a:t>HTML 5</a:t>
            </a:r>
          </a:p>
        </p:txBody>
      </p:sp>
      <p:sp>
        <p:nvSpPr>
          <p:cNvPr id="5123" name="Rectangle 3"/>
          <p:cNvSpPr>
            <a:spLocks noGrp="1" noChangeArrowheads="1"/>
          </p:cNvSpPr>
          <p:nvPr>
            <p:ph type="subTitle" idx="1"/>
          </p:nvPr>
        </p:nvSpPr>
        <p:spPr/>
        <p:txBody>
          <a:bodyPr/>
          <a:lstStyle/>
          <a:p>
            <a:r>
              <a:rPr lang="it-IT" altLang="it-IT" dirty="0"/>
              <a:t>Giuseppe Della Penna</a:t>
            </a:r>
          </a:p>
          <a:p>
            <a:r>
              <a:rPr lang="it-IT" altLang="it-IT" dirty="0"/>
              <a:t>Università degli Studi di L’Aquila</a:t>
            </a:r>
          </a:p>
          <a:p>
            <a:endParaRPr lang="it-IT" altLang="it-IT" dirty="0"/>
          </a:p>
          <a:p>
            <a:r>
              <a:rPr lang="it-IT" altLang="it-IT" dirty="0"/>
              <a:t>giuseppe.dellapenna@univaq.it</a:t>
            </a:r>
          </a:p>
          <a:p>
            <a:r>
              <a:rPr lang="it-IT" altLang="it-IT" dirty="0"/>
              <a:t>http://people.disim.univaq.it/dellapenna</a:t>
            </a:r>
          </a:p>
          <a:p>
            <a:endParaRPr lang="it-IT" altLang="it-IT" dirty="0"/>
          </a:p>
          <a:p>
            <a:r>
              <a:rPr lang="it-IT" altLang="it-IT" sz="1000" i="1" dirty="0"/>
              <a:t>Versione documento: 220124</a:t>
            </a:r>
            <a:endParaRPr lang="it-IT" altLang="it-IT" sz="1000"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it-IT" altLang="it-IT" sz="2954" dirty="0"/>
              <a:t>Classificazione degli elementi</a:t>
            </a:r>
            <a:br>
              <a:rPr lang="it-IT" altLang="it-IT" sz="2954" dirty="0"/>
            </a:br>
            <a:r>
              <a:rPr lang="it-IT" altLang="it-IT" sz="1846" dirty="0"/>
              <a:t>Nuova classificazione in HTML5</a:t>
            </a:r>
          </a:p>
        </p:txBody>
      </p:sp>
      <p:sp>
        <p:nvSpPr>
          <p:cNvPr id="17411" name="Rectangle 3"/>
          <p:cNvSpPr>
            <a:spLocks noGrp="1" noChangeArrowheads="1"/>
          </p:cNvSpPr>
          <p:nvPr>
            <p:ph idx="1"/>
          </p:nvPr>
        </p:nvSpPr>
        <p:spPr/>
        <p:txBody>
          <a:bodyPr/>
          <a:lstStyle/>
          <a:p>
            <a:pPr eaLnBrk="1" hangingPunct="1"/>
            <a:r>
              <a:rPr lang="it-IT" altLang="it-IT" sz="2215" dirty="0"/>
              <a:t>La classificazione usata da </a:t>
            </a:r>
            <a:r>
              <a:rPr lang="it-IT" altLang="it-IT" dirty="0"/>
              <a:t>HTML5</a:t>
            </a:r>
            <a:r>
              <a:rPr lang="it-IT" altLang="it-IT" sz="2215" dirty="0"/>
              <a:t> rispecchia il ruolo dell’elemento, piuttosto che il suo aspetto (blocco, </a:t>
            </a:r>
            <a:r>
              <a:rPr lang="it-IT" altLang="it-IT" sz="2215" dirty="0" err="1"/>
              <a:t>inline</a:t>
            </a:r>
            <a:r>
              <a:rPr lang="it-IT" altLang="it-IT" sz="2215" dirty="0"/>
              <a:t>).</a:t>
            </a:r>
          </a:p>
          <a:p>
            <a:pPr lvl="1" eaLnBrk="1" hangingPunct="1"/>
            <a:r>
              <a:rPr lang="it-IT" altLang="it-IT" sz="1846" dirty="0"/>
              <a:t>Contenuto </a:t>
            </a:r>
            <a:r>
              <a:rPr lang="it-IT" altLang="it-IT" sz="1846" i="1" dirty="0" err="1"/>
              <a:t>Metadata</a:t>
            </a:r>
            <a:r>
              <a:rPr lang="it-IT" altLang="it-IT" sz="1846" dirty="0"/>
              <a:t>: </a:t>
            </a:r>
            <a:r>
              <a:rPr lang="it-IT" altLang="it-IT" sz="1846" b="1" dirty="0">
                <a:solidFill>
                  <a:schemeClr val="folHlink"/>
                </a:solidFill>
              </a:rPr>
              <a:t>&lt;link&gt;</a:t>
            </a:r>
            <a:r>
              <a:rPr lang="it-IT" altLang="it-IT" dirty="0"/>
              <a:t>, </a:t>
            </a:r>
            <a:r>
              <a:rPr lang="it-IT" altLang="it-IT" sz="1846" b="1" dirty="0">
                <a:solidFill>
                  <a:schemeClr val="folHlink"/>
                </a:solidFill>
              </a:rPr>
              <a:t>script&gt;</a:t>
            </a:r>
            <a:r>
              <a:rPr lang="it-IT" altLang="it-IT" dirty="0"/>
              <a:t>, </a:t>
            </a:r>
            <a:r>
              <a:rPr lang="it-IT" altLang="it-IT" sz="1846" dirty="0"/>
              <a:t>ecc.</a:t>
            </a:r>
          </a:p>
          <a:p>
            <a:pPr lvl="1" eaLnBrk="1" hangingPunct="1"/>
            <a:r>
              <a:rPr lang="it-IT" altLang="it-IT" sz="1846" dirty="0"/>
              <a:t>Contenuto </a:t>
            </a:r>
            <a:r>
              <a:rPr lang="it-IT" altLang="it-IT" sz="1846" i="1" dirty="0" err="1"/>
              <a:t>Phrasing</a:t>
            </a:r>
            <a:r>
              <a:rPr lang="it-IT" altLang="it-IT" sz="1846" dirty="0"/>
              <a:t>: </a:t>
            </a:r>
            <a:r>
              <a:rPr lang="it-IT" altLang="it-IT" sz="1846" b="1" dirty="0">
                <a:solidFill>
                  <a:schemeClr val="folHlink"/>
                </a:solidFill>
              </a:rPr>
              <a:t>&lt;</a:t>
            </a:r>
            <a:r>
              <a:rPr lang="it-IT" altLang="it-IT" sz="1846" b="1" dirty="0" err="1">
                <a:solidFill>
                  <a:schemeClr val="folHlink"/>
                </a:solidFill>
              </a:rPr>
              <a:t>span</a:t>
            </a:r>
            <a:r>
              <a:rPr lang="it-IT" altLang="it-IT" sz="1846" b="1" dirty="0">
                <a:solidFill>
                  <a:schemeClr val="folHlink"/>
                </a:solidFill>
              </a:rPr>
              <a:t>&gt;</a:t>
            </a:r>
            <a:r>
              <a:rPr lang="it-IT" altLang="it-IT" dirty="0"/>
              <a:t>, </a:t>
            </a:r>
            <a:r>
              <a:rPr lang="it-IT" altLang="it-IT" sz="1846" b="1" dirty="0">
                <a:solidFill>
                  <a:schemeClr val="folHlink"/>
                </a:solidFill>
              </a:rPr>
              <a:t>&lt;</a:t>
            </a:r>
            <a:r>
              <a:rPr lang="it-IT" altLang="it-IT" sz="1846" b="1" dirty="0" err="1">
                <a:solidFill>
                  <a:schemeClr val="folHlink"/>
                </a:solidFill>
              </a:rPr>
              <a:t>img</a:t>
            </a:r>
            <a:r>
              <a:rPr lang="it-IT" altLang="it-IT" sz="1846" b="1" dirty="0">
                <a:solidFill>
                  <a:schemeClr val="folHlink"/>
                </a:solidFill>
              </a:rPr>
              <a:t>&gt;</a:t>
            </a:r>
            <a:r>
              <a:rPr lang="it-IT" altLang="it-IT" dirty="0"/>
              <a:t>, </a:t>
            </a:r>
            <a:r>
              <a:rPr lang="it-IT" altLang="it-IT" sz="1846" dirty="0"/>
              <a:t>ecc. Molto simile alla categoria «</a:t>
            </a:r>
            <a:r>
              <a:rPr lang="it-IT" altLang="it-IT" sz="1846" dirty="0" err="1"/>
              <a:t>inline</a:t>
            </a:r>
            <a:r>
              <a:rPr lang="it-IT" altLang="it-IT" sz="1846" dirty="0"/>
              <a:t>» di HTML4.</a:t>
            </a:r>
          </a:p>
          <a:p>
            <a:pPr lvl="1" eaLnBrk="1" hangingPunct="1"/>
            <a:r>
              <a:rPr lang="it-IT" altLang="it-IT" sz="1846" dirty="0"/>
              <a:t>Contenuto </a:t>
            </a:r>
            <a:r>
              <a:rPr lang="it-IT" altLang="it-IT" sz="1846" i="1" dirty="0" err="1"/>
              <a:t>Heading</a:t>
            </a:r>
            <a:r>
              <a:rPr lang="it-IT" altLang="it-IT" sz="1846" dirty="0"/>
              <a:t> (intestazione): </a:t>
            </a:r>
            <a:r>
              <a:rPr lang="it-IT" altLang="it-IT" sz="1846" b="1" dirty="0">
                <a:solidFill>
                  <a:schemeClr val="folHlink"/>
                </a:solidFill>
              </a:rPr>
              <a:t>&lt;h1&gt;</a:t>
            </a:r>
            <a:r>
              <a:rPr lang="it-IT" altLang="it-IT" dirty="0"/>
              <a:t>, </a:t>
            </a:r>
            <a:r>
              <a:rPr lang="it-IT" altLang="it-IT" sz="1846" b="1" dirty="0">
                <a:solidFill>
                  <a:schemeClr val="folHlink"/>
                </a:solidFill>
              </a:rPr>
              <a:t>&lt;h2&gt;</a:t>
            </a:r>
            <a:r>
              <a:rPr lang="it-IT" altLang="it-IT" dirty="0"/>
              <a:t>, </a:t>
            </a:r>
            <a:r>
              <a:rPr lang="it-IT" altLang="it-IT" sz="1846" dirty="0"/>
              <a:t>ecc.</a:t>
            </a:r>
          </a:p>
          <a:p>
            <a:pPr lvl="1" eaLnBrk="1" hangingPunct="1"/>
            <a:r>
              <a:rPr lang="it-IT" altLang="it-IT" sz="1846" dirty="0"/>
              <a:t>Contenuto </a:t>
            </a:r>
            <a:r>
              <a:rPr lang="it-IT" altLang="it-IT" sz="1846" i="1" dirty="0" err="1"/>
              <a:t>Sectioning</a:t>
            </a:r>
            <a:r>
              <a:rPr lang="it-IT" altLang="it-IT" sz="1846" dirty="0"/>
              <a:t> (sezionamento): </a:t>
            </a:r>
            <a:r>
              <a:rPr lang="it-IT" altLang="it-IT" sz="1846" b="1" dirty="0">
                <a:solidFill>
                  <a:schemeClr val="folHlink"/>
                </a:solidFill>
              </a:rPr>
              <a:t>&lt;</a:t>
            </a:r>
            <a:r>
              <a:rPr lang="it-IT" altLang="it-IT" sz="1846" b="1" dirty="0" err="1">
                <a:solidFill>
                  <a:schemeClr val="folHlink"/>
                </a:solidFill>
              </a:rPr>
              <a:t>aside</a:t>
            </a:r>
            <a:r>
              <a:rPr lang="it-IT" altLang="it-IT" sz="1846" b="1" dirty="0">
                <a:solidFill>
                  <a:schemeClr val="folHlink"/>
                </a:solidFill>
              </a:rPr>
              <a:t>&gt;</a:t>
            </a:r>
            <a:r>
              <a:rPr lang="it-IT" altLang="it-IT" dirty="0"/>
              <a:t>, </a:t>
            </a:r>
            <a:r>
              <a:rPr lang="it-IT" altLang="it-IT" sz="1846" b="1" dirty="0">
                <a:solidFill>
                  <a:schemeClr val="folHlink"/>
                </a:solidFill>
              </a:rPr>
              <a:t>&lt;</a:t>
            </a:r>
            <a:r>
              <a:rPr lang="it-IT" altLang="it-IT" sz="1846" b="1" dirty="0" err="1">
                <a:solidFill>
                  <a:schemeClr val="folHlink"/>
                </a:solidFill>
              </a:rPr>
              <a:t>section</a:t>
            </a:r>
            <a:r>
              <a:rPr lang="it-IT" altLang="it-IT" sz="1846" b="1" dirty="0">
                <a:solidFill>
                  <a:schemeClr val="folHlink"/>
                </a:solidFill>
              </a:rPr>
              <a:t>&gt;</a:t>
            </a:r>
            <a:r>
              <a:rPr lang="it-IT" altLang="it-IT" dirty="0"/>
              <a:t>, </a:t>
            </a:r>
            <a:r>
              <a:rPr lang="it-IT" altLang="it-IT" sz="1846" dirty="0"/>
              <a:t>ecc.</a:t>
            </a:r>
          </a:p>
          <a:p>
            <a:pPr lvl="1" eaLnBrk="1" hangingPunct="1"/>
            <a:r>
              <a:rPr lang="it-IT" altLang="it-IT" sz="1846" dirty="0"/>
              <a:t>Contenuto </a:t>
            </a:r>
            <a:r>
              <a:rPr lang="it-IT" altLang="it-IT" sz="1846" i="1" dirty="0"/>
              <a:t>Flow</a:t>
            </a:r>
            <a:r>
              <a:rPr lang="it-IT" altLang="it-IT" sz="1846" dirty="0"/>
              <a:t> (flusso): </a:t>
            </a:r>
            <a:r>
              <a:rPr lang="it-IT" altLang="it-IT" sz="1846" b="1" dirty="0">
                <a:solidFill>
                  <a:schemeClr val="folHlink"/>
                </a:solidFill>
              </a:rPr>
              <a:t>&lt;</a:t>
            </a:r>
            <a:r>
              <a:rPr lang="it-IT" altLang="it-IT" sz="1846" b="1" dirty="0" err="1">
                <a:solidFill>
                  <a:schemeClr val="folHlink"/>
                </a:solidFill>
              </a:rPr>
              <a:t>span</a:t>
            </a:r>
            <a:r>
              <a:rPr lang="it-IT" altLang="it-IT" sz="1846" b="1" dirty="0">
                <a:solidFill>
                  <a:schemeClr val="folHlink"/>
                </a:solidFill>
              </a:rPr>
              <a:t>&gt;</a:t>
            </a:r>
            <a:r>
              <a:rPr lang="it-IT" altLang="it-IT" dirty="0"/>
              <a:t>, </a:t>
            </a:r>
            <a:r>
              <a:rPr lang="it-IT" altLang="it-IT" sz="1846" b="1" dirty="0">
                <a:solidFill>
                  <a:schemeClr val="folHlink"/>
                </a:solidFill>
              </a:rPr>
              <a:t>&lt;div&gt;, </a:t>
            </a:r>
            <a:r>
              <a:rPr lang="it-IT" altLang="it-IT" sz="1846" dirty="0"/>
              <a:t>ecc. Corrisponde più o meno all’omonimo concetto di HTML4, e include i «</a:t>
            </a:r>
            <a:r>
              <a:rPr lang="it-IT" altLang="it-IT" sz="1846" dirty="0" err="1"/>
              <a:t>Phrasing</a:t>
            </a:r>
            <a:r>
              <a:rPr lang="it-IT" altLang="it-IT" sz="1846" dirty="0"/>
              <a:t>».</a:t>
            </a:r>
          </a:p>
          <a:p>
            <a:pPr lvl="1" eaLnBrk="1" hangingPunct="1"/>
            <a:r>
              <a:rPr lang="it-IT" altLang="it-IT" sz="1846" dirty="0"/>
              <a:t>Contenuto </a:t>
            </a:r>
            <a:r>
              <a:rPr lang="it-IT" altLang="it-IT" sz="1846" i="1" dirty="0"/>
              <a:t>Embedded</a:t>
            </a:r>
            <a:r>
              <a:rPr lang="it-IT" altLang="it-IT" sz="1846" dirty="0"/>
              <a:t> (incorporato): </a:t>
            </a:r>
            <a:r>
              <a:rPr lang="it-IT" altLang="it-IT" sz="1846" b="1" dirty="0">
                <a:solidFill>
                  <a:schemeClr val="folHlink"/>
                </a:solidFill>
              </a:rPr>
              <a:t>&lt;</a:t>
            </a:r>
            <a:r>
              <a:rPr lang="it-IT" altLang="it-IT" sz="1846" b="1" dirty="0" err="1">
                <a:solidFill>
                  <a:schemeClr val="folHlink"/>
                </a:solidFill>
              </a:rPr>
              <a:t>img</a:t>
            </a:r>
            <a:r>
              <a:rPr lang="it-IT" altLang="it-IT" sz="1846" b="1" dirty="0">
                <a:solidFill>
                  <a:schemeClr val="folHlink"/>
                </a:solidFill>
              </a:rPr>
              <a:t>&gt;</a:t>
            </a:r>
            <a:r>
              <a:rPr lang="it-IT" altLang="it-IT" dirty="0"/>
              <a:t>, </a:t>
            </a:r>
            <a:r>
              <a:rPr lang="it-IT" altLang="it-IT" sz="1846" b="1" dirty="0">
                <a:solidFill>
                  <a:schemeClr val="folHlink"/>
                </a:solidFill>
              </a:rPr>
              <a:t>&lt;</a:t>
            </a:r>
            <a:r>
              <a:rPr lang="it-IT" altLang="it-IT" sz="1846" b="1" dirty="0" err="1">
                <a:solidFill>
                  <a:schemeClr val="folHlink"/>
                </a:solidFill>
              </a:rPr>
              <a:t>iframe</a:t>
            </a:r>
            <a:r>
              <a:rPr lang="it-IT" altLang="it-IT" sz="1846" b="1" dirty="0">
                <a:solidFill>
                  <a:schemeClr val="folHlink"/>
                </a:solidFill>
              </a:rPr>
              <a:t>&gt;</a:t>
            </a:r>
            <a:r>
              <a:rPr lang="it-IT" altLang="it-IT" dirty="0"/>
              <a:t>, </a:t>
            </a:r>
            <a:r>
              <a:rPr lang="it-IT" altLang="it-IT" sz="1846" b="1" dirty="0">
                <a:solidFill>
                  <a:schemeClr val="folHlink"/>
                </a:solidFill>
              </a:rPr>
              <a:t>&lt;</a:t>
            </a:r>
            <a:r>
              <a:rPr lang="it-IT" altLang="it-IT" sz="1846" b="1" dirty="0" err="1">
                <a:solidFill>
                  <a:schemeClr val="folHlink"/>
                </a:solidFill>
              </a:rPr>
              <a:t>svg</a:t>
            </a:r>
            <a:r>
              <a:rPr lang="it-IT" altLang="it-IT" sz="1846" b="1" dirty="0">
                <a:solidFill>
                  <a:schemeClr val="folHlink"/>
                </a:solidFill>
              </a:rPr>
              <a:t>&gt;</a:t>
            </a:r>
            <a:r>
              <a:rPr lang="it-IT" altLang="it-IT" dirty="0"/>
              <a:t>, </a:t>
            </a:r>
            <a:r>
              <a:rPr lang="it-IT" altLang="it-IT" sz="1846" dirty="0"/>
              <a:t>ecc.</a:t>
            </a:r>
          </a:p>
          <a:p>
            <a:pPr lvl="1" eaLnBrk="1" hangingPunct="1"/>
            <a:r>
              <a:rPr lang="it-IT" altLang="it-IT" sz="1846" dirty="0"/>
              <a:t>Contenuto </a:t>
            </a:r>
            <a:r>
              <a:rPr lang="it-IT" altLang="it-IT" sz="1846" i="1" dirty="0"/>
              <a:t>Interactive</a:t>
            </a:r>
            <a:r>
              <a:rPr lang="it-IT" altLang="it-IT" sz="1846" dirty="0"/>
              <a:t> (interattivo): </a:t>
            </a:r>
            <a:r>
              <a:rPr lang="it-IT" altLang="it-IT" sz="1846" b="1" dirty="0">
                <a:solidFill>
                  <a:schemeClr val="folHlink"/>
                </a:solidFill>
              </a:rPr>
              <a:t>&lt;a&gt;</a:t>
            </a:r>
            <a:r>
              <a:rPr lang="it-IT" altLang="it-IT" dirty="0"/>
              <a:t>, </a:t>
            </a:r>
            <a:r>
              <a:rPr lang="it-IT" altLang="it-IT" sz="1846" b="1" dirty="0">
                <a:solidFill>
                  <a:schemeClr val="folHlink"/>
                </a:solidFill>
              </a:rPr>
              <a:t>&lt;</a:t>
            </a:r>
            <a:r>
              <a:rPr lang="it-IT" altLang="it-IT" sz="1846" b="1" dirty="0" err="1">
                <a:solidFill>
                  <a:schemeClr val="folHlink"/>
                </a:solidFill>
              </a:rPr>
              <a:t>button</a:t>
            </a:r>
            <a:r>
              <a:rPr lang="it-IT" altLang="it-IT" sz="1846" b="1" dirty="0">
                <a:solidFill>
                  <a:schemeClr val="folHlink"/>
                </a:solidFill>
              </a:rPr>
              <a:t>&gt;</a:t>
            </a:r>
            <a:r>
              <a:rPr lang="it-IT" altLang="it-IT" dirty="0"/>
              <a:t>, </a:t>
            </a:r>
            <a:r>
              <a:rPr lang="it-IT" altLang="it-IT" sz="1846" b="1" dirty="0">
                <a:solidFill>
                  <a:schemeClr val="folHlink"/>
                </a:solidFill>
              </a:rPr>
              <a:t>&lt;</a:t>
            </a:r>
            <a:r>
              <a:rPr lang="it-IT" altLang="it-IT" sz="1846" b="1" dirty="0" err="1">
                <a:solidFill>
                  <a:schemeClr val="folHlink"/>
                </a:solidFill>
              </a:rPr>
              <a:t>label</a:t>
            </a:r>
            <a:r>
              <a:rPr lang="it-IT" altLang="it-IT" sz="1846" b="1" dirty="0">
                <a:solidFill>
                  <a:schemeClr val="folHlink"/>
                </a:solidFill>
              </a:rPr>
              <a:t>&gt;,</a:t>
            </a:r>
            <a:r>
              <a:rPr lang="it-IT" altLang="it-IT" dirty="0"/>
              <a:t> </a:t>
            </a:r>
            <a:r>
              <a:rPr lang="it-IT" altLang="it-IT" sz="1846" dirty="0"/>
              <a:t>ecc. </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it-IT" altLang="it-IT" sz="2954" dirty="0"/>
              <a:t>Attributi standard HTML</a:t>
            </a:r>
          </a:p>
        </p:txBody>
      </p:sp>
      <p:sp>
        <p:nvSpPr>
          <p:cNvPr id="19459" name="Rectangle 3"/>
          <p:cNvSpPr>
            <a:spLocks noGrp="1" noChangeArrowheads="1"/>
          </p:cNvSpPr>
          <p:nvPr>
            <p:ph idx="1"/>
          </p:nvPr>
        </p:nvSpPr>
        <p:spPr/>
        <p:txBody>
          <a:bodyPr>
            <a:normAutofit/>
          </a:bodyPr>
          <a:lstStyle/>
          <a:p>
            <a:pPr eaLnBrk="1" hangingPunct="1">
              <a:lnSpc>
                <a:spcPct val="80000"/>
              </a:lnSpc>
            </a:pPr>
            <a:r>
              <a:rPr lang="it-IT" altLang="it-IT" sz="1846">
                <a:solidFill>
                  <a:schemeClr val="folHlink"/>
                </a:solidFill>
              </a:rPr>
              <a:t>id</a:t>
            </a:r>
            <a:r>
              <a:rPr lang="it-IT" altLang="it-IT" sz="1846"/>
              <a:t>: ID unico</a:t>
            </a:r>
          </a:p>
          <a:p>
            <a:pPr lvl="1" eaLnBrk="1" hangingPunct="1">
              <a:lnSpc>
                <a:spcPct val="80000"/>
              </a:lnSpc>
            </a:pPr>
            <a:r>
              <a:rPr lang="it-IT" altLang="it-IT"/>
              <a:t>Utilizzato per riferirsi all’elemento negli script</a:t>
            </a:r>
          </a:p>
          <a:p>
            <a:pPr eaLnBrk="1" hangingPunct="1">
              <a:lnSpc>
                <a:spcPct val="80000"/>
              </a:lnSpc>
            </a:pPr>
            <a:r>
              <a:rPr lang="it-IT" altLang="it-IT" sz="1846">
                <a:solidFill>
                  <a:schemeClr val="folHlink"/>
                </a:solidFill>
              </a:rPr>
              <a:t>class</a:t>
            </a:r>
            <a:r>
              <a:rPr lang="it-IT" altLang="it-IT" sz="1846"/>
              <a:t>: lista di classi</a:t>
            </a:r>
          </a:p>
          <a:p>
            <a:pPr lvl="1" eaLnBrk="1" hangingPunct="1">
              <a:lnSpc>
                <a:spcPct val="80000"/>
              </a:lnSpc>
            </a:pPr>
            <a:r>
              <a:rPr lang="it-IT" altLang="it-IT"/>
              <a:t>Utilizzati per attribuire uno o più stili globali all’elemento. La lista è delimitata da spazi</a:t>
            </a:r>
          </a:p>
          <a:p>
            <a:pPr eaLnBrk="1" hangingPunct="1">
              <a:lnSpc>
                <a:spcPct val="80000"/>
              </a:lnSpc>
            </a:pPr>
            <a:r>
              <a:rPr lang="it-IT" altLang="it-IT" sz="1846">
                <a:solidFill>
                  <a:schemeClr val="folHlink"/>
                </a:solidFill>
              </a:rPr>
              <a:t>style</a:t>
            </a:r>
            <a:r>
              <a:rPr lang="it-IT" altLang="it-IT" sz="1846"/>
              <a:t>: informazioni di stile</a:t>
            </a:r>
          </a:p>
          <a:p>
            <a:pPr lvl="1" eaLnBrk="1" hangingPunct="1">
              <a:lnSpc>
                <a:spcPct val="80000"/>
              </a:lnSpc>
            </a:pPr>
            <a:r>
              <a:rPr lang="it-IT" altLang="it-IT"/>
              <a:t>Utilizzato per fornire uno stile CSS specifico all’elemento</a:t>
            </a:r>
          </a:p>
          <a:p>
            <a:pPr eaLnBrk="1" hangingPunct="1">
              <a:lnSpc>
                <a:spcPct val="80000"/>
              </a:lnSpc>
            </a:pPr>
            <a:r>
              <a:rPr lang="it-IT" altLang="it-IT" sz="1846">
                <a:solidFill>
                  <a:schemeClr val="folHlink"/>
                </a:solidFill>
              </a:rPr>
              <a:t>title</a:t>
            </a:r>
            <a:r>
              <a:rPr lang="it-IT" altLang="it-IT" sz="1846"/>
              <a:t>: titolo informativo</a:t>
            </a:r>
          </a:p>
          <a:p>
            <a:pPr lvl="1" eaLnBrk="1" hangingPunct="1">
              <a:lnSpc>
                <a:spcPct val="80000"/>
              </a:lnSpc>
            </a:pPr>
            <a:r>
              <a:rPr lang="it-IT" altLang="it-IT"/>
              <a:t>Molti browser lo renderizzano come tooltip dell’elemento</a:t>
            </a:r>
          </a:p>
          <a:p>
            <a:pPr eaLnBrk="1" hangingPunct="1">
              <a:lnSpc>
                <a:spcPct val="80000"/>
              </a:lnSpc>
            </a:pPr>
            <a:r>
              <a:rPr lang="it-IT" altLang="it-IT" sz="1846">
                <a:solidFill>
                  <a:schemeClr val="folHlink"/>
                </a:solidFill>
              </a:rPr>
              <a:t>lang</a:t>
            </a:r>
            <a:r>
              <a:rPr lang="it-IT" altLang="it-IT" sz="1846"/>
              <a:t>: codice lingua</a:t>
            </a:r>
          </a:p>
          <a:p>
            <a:pPr lvl="1" eaLnBrk="1" hangingPunct="1">
              <a:lnSpc>
                <a:spcPct val="80000"/>
              </a:lnSpc>
            </a:pPr>
            <a:r>
              <a:rPr lang="it-IT" altLang="it-IT"/>
              <a:t>Codici linguistici come da standard I18N, ad es. “it” o “en-us”</a:t>
            </a:r>
          </a:p>
          <a:p>
            <a:pPr eaLnBrk="1" hangingPunct="1">
              <a:lnSpc>
                <a:spcPct val="80000"/>
              </a:lnSpc>
            </a:pPr>
            <a:r>
              <a:rPr lang="it-IT" altLang="it-IT" sz="1846">
                <a:solidFill>
                  <a:schemeClr val="folHlink"/>
                </a:solidFill>
              </a:rPr>
              <a:t>dir</a:t>
            </a:r>
            <a:r>
              <a:rPr lang="it-IT" altLang="it-IT" sz="1846"/>
              <a:t>: direzione di scrittura</a:t>
            </a:r>
          </a:p>
          <a:p>
            <a:pPr lvl="1" eaLnBrk="1" hangingPunct="1">
              <a:lnSpc>
                <a:spcPct val="80000"/>
              </a:lnSpc>
            </a:pPr>
            <a:r>
              <a:rPr lang="it-IT" altLang="it-IT"/>
              <a:t>rtl (destra-a-sinistra) o ltr (sinistra-a-destra) </a:t>
            </a:r>
          </a:p>
          <a:p>
            <a:pPr eaLnBrk="1" hangingPunct="1">
              <a:lnSpc>
                <a:spcPct val="80000"/>
              </a:lnSpc>
            </a:pPr>
            <a:r>
              <a:rPr lang="it-IT" altLang="it-IT" sz="1846">
                <a:solidFill>
                  <a:schemeClr val="folHlink"/>
                </a:solidFill>
              </a:rPr>
              <a:t>onclick</a:t>
            </a:r>
            <a:r>
              <a:rPr lang="it-IT" altLang="it-IT" sz="1846"/>
              <a:t>, </a:t>
            </a:r>
            <a:r>
              <a:rPr lang="it-IT" altLang="it-IT" sz="1846">
                <a:solidFill>
                  <a:schemeClr val="folHlink"/>
                </a:solidFill>
              </a:rPr>
              <a:t>ondblclick</a:t>
            </a:r>
            <a:r>
              <a:rPr lang="it-IT" altLang="it-IT" sz="1846"/>
              <a:t>, </a:t>
            </a:r>
            <a:r>
              <a:rPr lang="it-IT" altLang="it-IT" sz="1846">
                <a:solidFill>
                  <a:schemeClr val="folHlink"/>
                </a:solidFill>
              </a:rPr>
              <a:t>onmousedown</a:t>
            </a:r>
            <a:r>
              <a:rPr lang="it-IT" altLang="it-IT" sz="1846"/>
              <a:t>, </a:t>
            </a:r>
            <a:r>
              <a:rPr lang="it-IT" altLang="it-IT" sz="1846">
                <a:solidFill>
                  <a:schemeClr val="folHlink"/>
                </a:solidFill>
              </a:rPr>
              <a:t>onmouseup</a:t>
            </a:r>
            <a:r>
              <a:rPr lang="it-IT" altLang="it-IT" sz="1846"/>
              <a:t>, </a:t>
            </a:r>
            <a:r>
              <a:rPr lang="it-IT" altLang="it-IT" sz="1846">
                <a:solidFill>
                  <a:schemeClr val="folHlink"/>
                </a:solidFill>
              </a:rPr>
              <a:t>onmouseover</a:t>
            </a:r>
            <a:r>
              <a:rPr lang="it-IT" altLang="it-IT" sz="1846"/>
              <a:t>, </a:t>
            </a:r>
            <a:r>
              <a:rPr lang="it-IT" altLang="it-IT" sz="1846">
                <a:solidFill>
                  <a:schemeClr val="folHlink"/>
                </a:solidFill>
              </a:rPr>
              <a:t>onmousemove</a:t>
            </a:r>
            <a:r>
              <a:rPr lang="it-IT" altLang="it-IT" sz="1846"/>
              <a:t>, </a:t>
            </a:r>
            <a:r>
              <a:rPr lang="it-IT" altLang="it-IT" sz="1846">
                <a:solidFill>
                  <a:schemeClr val="folHlink"/>
                </a:solidFill>
              </a:rPr>
              <a:t>onmouseout</a:t>
            </a:r>
            <a:r>
              <a:rPr lang="it-IT" altLang="it-IT" sz="1846"/>
              <a:t>, </a:t>
            </a:r>
            <a:r>
              <a:rPr lang="it-IT" altLang="it-IT" sz="1846">
                <a:solidFill>
                  <a:schemeClr val="folHlink"/>
                </a:solidFill>
              </a:rPr>
              <a:t>onkeypress</a:t>
            </a:r>
            <a:r>
              <a:rPr lang="it-IT" altLang="it-IT" sz="1846"/>
              <a:t>, </a:t>
            </a:r>
            <a:r>
              <a:rPr lang="it-IT" altLang="it-IT" sz="1846">
                <a:solidFill>
                  <a:schemeClr val="folHlink"/>
                </a:solidFill>
              </a:rPr>
              <a:t>onkeydown</a:t>
            </a:r>
            <a:r>
              <a:rPr lang="it-IT" altLang="it-IT" sz="1846"/>
              <a:t>, </a:t>
            </a:r>
            <a:r>
              <a:rPr lang="it-IT" altLang="it-IT" sz="1846">
                <a:solidFill>
                  <a:schemeClr val="folHlink"/>
                </a:solidFill>
              </a:rPr>
              <a:t>onkeyup</a:t>
            </a:r>
            <a:r>
              <a:rPr lang="it-IT" altLang="it-IT" sz="1846"/>
              <a:t>: gestori eventi</a:t>
            </a:r>
          </a:p>
          <a:p>
            <a:pPr lvl="1" eaLnBrk="1" hangingPunct="1">
              <a:lnSpc>
                <a:spcPct val="80000"/>
              </a:lnSpc>
            </a:pPr>
            <a:r>
              <a:rPr lang="it-IT" altLang="it-IT"/>
              <a:t>Utilizzati per associare degli script agli eventi corrispondenti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Attributi standard HTML </a:t>
            </a:r>
            <a:br>
              <a:rPr lang="it-IT" sz="2954" dirty="0"/>
            </a:br>
            <a:r>
              <a:rPr lang="it-IT" sz="1846" dirty="0"/>
              <a:t>Nuovi attributi HTML5</a:t>
            </a:r>
          </a:p>
        </p:txBody>
      </p:sp>
      <p:sp>
        <p:nvSpPr>
          <p:cNvPr id="21507" name="Segnaposto contenuto 2"/>
          <p:cNvSpPr>
            <a:spLocks noGrp="1"/>
          </p:cNvSpPr>
          <p:nvPr>
            <p:ph idx="1"/>
          </p:nvPr>
        </p:nvSpPr>
        <p:spPr/>
        <p:txBody>
          <a:bodyPr/>
          <a:lstStyle/>
          <a:p>
            <a:pPr eaLnBrk="1" hangingPunct="1">
              <a:lnSpc>
                <a:spcPct val="80000"/>
              </a:lnSpc>
            </a:pPr>
            <a:r>
              <a:rPr lang="it-IT" altLang="it-IT" sz="1846" dirty="0" err="1">
                <a:solidFill>
                  <a:schemeClr val="folHlink"/>
                </a:solidFill>
              </a:rPr>
              <a:t>contenteditable</a:t>
            </a:r>
            <a:r>
              <a:rPr lang="it-IT" altLang="it-IT" sz="1846" dirty="0"/>
              <a:t>: indica che il contenuto dell’elemento è modificabile.</a:t>
            </a:r>
          </a:p>
          <a:p>
            <a:pPr eaLnBrk="1" hangingPunct="1">
              <a:lnSpc>
                <a:spcPct val="80000"/>
              </a:lnSpc>
            </a:pPr>
            <a:r>
              <a:rPr lang="it-IT" altLang="it-IT" sz="1846" dirty="0" err="1">
                <a:solidFill>
                  <a:schemeClr val="folHlink"/>
                </a:solidFill>
              </a:rPr>
              <a:t>spellcheck</a:t>
            </a:r>
            <a:r>
              <a:rPr lang="it-IT" altLang="it-IT" sz="1846" dirty="0"/>
              <a:t>: indica che il contenuto dell’elemento dovrebbe essere sottoposto a controllo ortografico.</a:t>
            </a:r>
          </a:p>
          <a:p>
            <a:pPr eaLnBrk="1" hangingPunct="1">
              <a:lnSpc>
                <a:spcPct val="80000"/>
              </a:lnSpc>
            </a:pPr>
            <a:r>
              <a:rPr lang="it-IT" altLang="it-IT" sz="1846" dirty="0" err="1">
                <a:solidFill>
                  <a:schemeClr val="folHlink"/>
                </a:solidFill>
              </a:rPr>
              <a:t>translate</a:t>
            </a:r>
            <a:r>
              <a:rPr lang="it-IT" altLang="it-IT" sz="1846" dirty="0"/>
              <a:t>: </a:t>
            </a:r>
            <a:r>
              <a:rPr lang="en-US" altLang="it-IT" sz="1846" dirty="0" err="1"/>
              <a:t>indica</a:t>
            </a:r>
            <a:r>
              <a:rPr lang="en-US" altLang="it-IT" sz="1846" dirty="0"/>
              <a:t> </a:t>
            </a:r>
            <a:r>
              <a:rPr lang="en-US" altLang="it-IT" sz="1846" dirty="0" err="1"/>
              <a:t>che</a:t>
            </a:r>
            <a:r>
              <a:rPr lang="en-US" altLang="it-IT" sz="1846" dirty="0"/>
              <a:t> </a:t>
            </a:r>
            <a:r>
              <a:rPr lang="en-US" altLang="it-IT" sz="1846" dirty="0" err="1"/>
              <a:t>il</a:t>
            </a:r>
            <a:r>
              <a:rPr lang="en-US" altLang="it-IT" sz="1846" dirty="0"/>
              <a:t> </a:t>
            </a:r>
            <a:r>
              <a:rPr lang="en-US" altLang="it-IT" sz="1846" dirty="0" err="1"/>
              <a:t>contenuto</a:t>
            </a:r>
            <a:r>
              <a:rPr lang="en-US" altLang="it-IT" sz="1846" dirty="0"/>
              <a:t> </a:t>
            </a:r>
            <a:r>
              <a:rPr lang="en-US" altLang="it-IT" sz="1846" dirty="0" err="1"/>
              <a:t>dell’elemento</a:t>
            </a:r>
            <a:r>
              <a:rPr lang="en-US" altLang="it-IT" sz="1846" dirty="0"/>
              <a:t> </a:t>
            </a:r>
            <a:r>
              <a:rPr lang="en-US" altLang="it-IT" sz="1846" dirty="0" err="1"/>
              <a:t>dovrebbe</a:t>
            </a:r>
            <a:r>
              <a:rPr lang="en-US" altLang="it-IT" sz="1846" dirty="0"/>
              <a:t> </a:t>
            </a:r>
            <a:r>
              <a:rPr lang="en-US" altLang="it-IT" sz="1846" dirty="0" err="1"/>
              <a:t>essere</a:t>
            </a:r>
            <a:r>
              <a:rPr lang="en-US" altLang="it-IT" sz="1846" dirty="0"/>
              <a:t> </a:t>
            </a:r>
            <a:r>
              <a:rPr lang="en-US" altLang="it-IT" sz="1846" dirty="0" err="1"/>
              <a:t>tradotto</a:t>
            </a:r>
            <a:r>
              <a:rPr lang="en-US" altLang="it-IT" sz="1846" dirty="0"/>
              <a:t> (</a:t>
            </a:r>
            <a:r>
              <a:rPr lang="en-US" altLang="it-IT" sz="1846" dirty="0" err="1"/>
              <a:t>dai</a:t>
            </a:r>
            <a:r>
              <a:rPr lang="en-US" altLang="it-IT" sz="1846" dirty="0"/>
              <a:t> </a:t>
            </a:r>
            <a:r>
              <a:rPr lang="en-US" altLang="it-IT" sz="1846" dirty="0" err="1"/>
              <a:t>traduttori</a:t>
            </a:r>
            <a:r>
              <a:rPr lang="en-US" altLang="it-IT" sz="1846" dirty="0"/>
              <a:t> </a:t>
            </a:r>
            <a:r>
              <a:rPr lang="en-US" altLang="it-IT" sz="1846" dirty="0" err="1"/>
              <a:t>automatici</a:t>
            </a:r>
            <a:r>
              <a:rPr lang="en-US" altLang="it-IT" sz="1846" dirty="0"/>
              <a:t>).</a:t>
            </a:r>
            <a:endParaRPr lang="it-IT" altLang="it-IT" sz="1846" dirty="0"/>
          </a:p>
          <a:p>
            <a:pPr eaLnBrk="1" hangingPunct="1">
              <a:lnSpc>
                <a:spcPct val="80000"/>
              </a:lnSpc>
            </a:pPr>
            <a:r>
              <a:rPr lang="it-IT" altLang="it-IT" sz="1846" dirty="0" err="1">
                <a:solidFill>
                  <a:schemeClr val="folHlink"/>
                </a:solidFill>
              </a:rPr>
              <a:t>hidden</a:t>
            </a:r>
            <a:r>
              <a:rPr lang="it-IT" altLang="it-IT" sz="1846" dirty="0"/>
              <a:t>: marca l’elemento come non rilevante</a:t>
            </a:r>
          </a:p>
          <a:p>
            <a:pPr eaLnBrk="1" hangingPunct="1">
              <a:lnSpc>
                <a:spcPct val="80000"/>
              </a:lnSpc>
            </a:pPr>
            <a:r>
              <a:rPr lang="it-IT" altLang="it-IT" sz="1846" dirty="0">
                <a:solidFill>
                  <a:schemeClr val="folHlink"/>
                </a:solidFill>
              </a:rPr>
              <a:t>data-*</a:t>
            </a:r>
            <a:r>
              <a:rPr lang="it-IT" altLang="it-IT" sz="1846" dirty="0"/>
              <a:t>: attributi estesi definiti dall’utente.</a:t>
            </a:r>
          </a:p>
          <a:p>
            <a:pPr lvl="1" eaLnBrk="1" hangingPunct="1">
              <a:lnSpc>
                <a:spcPct val="80000"/>
              </a:lnSpc>
            </a:pPr>
            <a:r>
              <a:rPr lang="it-IT" altLang="it-IT" sz="1477" dirty="0"/>
              <a:t>Qualsiasi nuovo attributo il cui nome è prefissato da “data-” può essere aggiunto ad ogni elemento. Questi attributi vengono usati per associare all’elemento dati utilizzabili dagli script nella pagina.</a:t>
            </a:r>
          </a:p>
          <a:p>
            <a:pPr eaLnBrk="1" hangingPunct="1">
              <a:lnSpc>
                <a:spcPct val="80000"/>
              </a:lnSpc>
            </a:pPr>
            <a:r>
              <a:rPr lang="it-IT" altLang="it-IT" sz="1846" dirty="0" err="1">
                <a:solidFill>
                  <a:schemeClr val="folHlink"/>
                </a:solidFill>
              </a:rPr>
              <a:t>role</a:t>
            </a:r>
            <a:r>
              <a:rPr lang="it-IT" altLang="it-IT" sz="1846" dirty="0"/>
              <a:t>, </a:t>
            </a:r>
            <a:r>
              <a:rPr lang="it-IT" altLang="it-IT" sz="1846" dirty="0">
                <a:solidFill>
                  <a:schemeClr val="folHlink"/>
                </a:solidFill>
              </a:rPr>
              <a:t>aria-*</a:t>
            </a:r>
            <a:r>
              <a:rPr lang="it-IT" altLang="it-IT" sz="1846" dirty="0"/>
              <a:t>: utilizzati per fornire informazioni specifiche di accessibilità alle </a:t>
            </a:r>
            <a:r>
              <a:rPr lang="it-IT" altLang="it-IT" sz="1846" i="1" dirty="0" err="1"/>
              <a:t>rich</a:t>
            </a:r>
            <a:r>
              <a:rPr lang="it-IT" altLang="it-IT" sz="1846" i="1" dirty="0"/>
              <a:t> </a:t>
            </a:r>
            <a:r>
              <a:rPr lang="it-IT" altLang="it-IT" sz="1846" i="1" dirty="0" err="1"/>
              <a:t>user</a:t>
            </a:r>
            <a:r>
              <a:rPr lang="it-IT" altLang="it-IT" sz="1846" i="1" dirty="0"/>
              <a:t> </a:t>
            </a:r>
            <a:r>
              <a:rPr lang="it-IT" altLang="it-IT" sz="1846" i="1" dirty="0" err="1"/>
              <a:t>interfaces</a:t>
            </a:r>
            <a:r>
              <a:rPr lang="it-IT" altLang="it-IT" sz="1846" dirty="0"/>
              <a:t> (ARIA= </a:t>
            </a:r>
            <a:r>
              <a:rPr lang="it-IT" altLang="it-IT" sz="1846" i="1" dirty="0" err="1"/>
              <a:t>Accessible</a:t>
            </a:r>
            <a:r>
              <a:rPr lang="it-IT" altLang="it-IT" sz="1846" i="1" dirty="0"/>
              <a:t> </a:t>
            </a:r>
            <a:r>
              <a:rPr lang="it-IT" altLang="it-IT" sz="1846" i="1" dirty="0" err="1"/>
              <a:t>Rich</a:t>
            </a:r>
            <a:r>
              <a:rPr lang="it-IT" altLang="it-IT" sz="1846" i="1" dirty="0"/>
              <a:t> Internet Applications</a:t>
            </a:r>
            <a:r>
              <a:rPr lang="it-IT" altLang="it-IT" sz="1846" dirty="0"/>
              <a:t>). </a:t>
            </a:r>
          </a:p>
          <a:p>
            <a:pPr lvl="1" eaLnBrk="1" hangingPunct="1">
              <a:lnSpc>
                <a:spcPct val="80000"/>
              </a:lnSpc>
            </a:pPr>
            <a:r>
              <a:rPr lang="it-IT" altLang="it-IT" sz="1477" dirty="0" err="1">
                <a:solidFill>
                  <a:schemeClr val="folHlink"/>
                </a:solidFill>
              </a:rPr>
              <a:t>role</a:t>
            </a:r>
            <a:r>
              <a:rPr lang="it-IT" altLang="it-IT" sz="1477" dirty="0">
                <a:solidFill>
                  <a:srgbClr val="9A0000"/>
                </a:solidFill>
              </a:rPr>
              <a:t> </a:t>
            </a:r>
            <a:r>
              <a:rPr lang="it-IT" altLang="it-IT" sz="1477" dirty="0"/>
              <a:t>serve a indicare il ruolo dell’elemento nella pagina, che può prescindere dal nome del suo </a:t>
            </a:r>
            <a:r>
              <a:rPr lang="it-IT" altLang="it-IT" sz="1477" dirty="0" err="1"/>
              <a:t>tag</a:t>
            </a:r>
            <a:r>
              <a:rPr lang="it-IT" altLang="it-IT" sz="1477" dirty="0"/>
              <a:t> (ad es. «</a:t>
            </a:r>
            <a:r>
              <a:rPr lang="it-IT" altLang="it-IT" sz="1477" dirty="0" err="1"/>
              <a:t>checkbox</a:t>
            </a:r>
            <a:r>
              <a:rPr lang="it-IT" altLang="it-IT" sz="1477" dirty="0"/>
              <a:t>&gt;, «</a:t>
            </a:r>
            <a:r>
              <a:rPr lang="it-IT" altLang="it-IT" sz="1477" dirty="0" err="1"/>
              <a:t>grid</a:t>
            </a:r>
            <a:r>
              <a:rPr lang="it-IT" altLang="it-IT" sz="1477" dirty="0"/>
              <a:t>», «link», «menu», «</a:t>
            </a:r>
            <a:r>
              <a:rPr lang="it-IT" altLang="it-IT" sz="1477" dirty="0" err="1"/>
              <a:t>navigation</a:t>
            </a:r>
            <a:r>
              <a:rPr lang="it-IT" altLang="it-IT" sz="1477" dirty="0"/>
              <a:t>», «</a:t>
            </a:r>
            <a:r>
              <a:rPr lang="it-IT" altLang="it-IT" sz="1477" dirty="0" err="1"/>
              <a:t>form</a:t>
            </a:r>
            <a:r>
              <a:rPr lang="it-IT" altLang="it-IT" sz="1477" dirty="0"/>
              <a:t>» o «</a:t>
            </a:r>
            <a:r>
              <a:rPr lang="it-IT" altLang="it-IT" sz="1477" dirty="0" err="1"/>
              <a:t>img</a:t>
            </a:r>
            <a:r>
              <a:rPr lang="it-IT" altLang="it-IT" sz="1477" dirty="0"/>
              <a:t>»: vedi www.w3.org/TR/</a:t>
            </a:r>
            <a:r>
              <a:rPr lang="it-IT" altLang="it-IT" sz="1477" dirty="0" err="1"/>
              <a:t>wai</a:t>
            </a:r>
            <a:r>
              <a:rPr lang="it-IT" altLang="it-IT" sz="1477" dirty="0"/>
              <a:t>-aria/</a:t>
            </a:r>
            <a:r>
              <a:rPr lang="it-IT" altLang="it-IT" sz="1477" dirty="0" err="1"/>
              <a:t>roles</a:t>
            </a:r>
            <a:r>
              <a:rPr lang="it-IT" altLang="it-IT" sz="1477" dirty="0"/>
              <a:t>).  </a:t>
            </a:r>
          </a:p>
          <a:p>
            <a:pPr lvl="1" eaLnBrk="1" hangingPunct="1">
              <a:lnSpc>
                <a:spcPct val="80000"/>
              </a:lnSpc>
            </a:pPr>
            <a:r>
              <a:rPr lang="it-IT" altLang="it-IT" sz="1477" dirty="0"/>
              <a:t>I vari attributi </a:t>
            </a:r>
            <a:r>
              <a:rPr lang="it-IT" altLang="it-IT" sz="1477" dirty="0">
                <a:solidFill>
                  <a:schemeClr val="folHlink"/>
                </a:solidFill>
              </a:rPr>
              <a:t>aria-* </a:t>
            </a:r>
            <a:r>
              <a:rPr lang="it-IT" altLang="it-IT" sz="1477" dirty="0"/>
              <a:t>sono usati per supportare questi ruoli con ulteriori informazioni semantiche. Ad esempio, </a:t>
            </a:r>
            <a:r>
              <a:rPr lang="it-IT" altLang="it-IT" sz="1477" dirty="0">
                <a:solidFill>
                  <a:schemeClr val="folHlink"/>
                </a:solidFill>
              </a:rPr>
              <a:t>aria-</a:t>
            </a:r>
            <a:r>
              <a:rPr lang="it-IT" altLang="it-IT" sz="1477" dirty="0" err="1">
                <a:solidFill>
                  <a:schemeClr val="folHlink"/>
                </a:solidFill>
              </a:rPr>
              <a:t>checked</a:t>
            </a:r>
            <a:r>
              <a:rPr lang="it-IT" altLang="it-IT" sz="1477" dirty="0"/>
              <a:t> può essere usato con elementi il cui </a:t>
            </a:r>
            <a:r>
              <a:rPr lang="it-IT" altLang="it-IT" sz="1477" dirty="0" err="1">
                <a:solidFill>
                  <a:schemeClr val="folHlink"/>
                </a:solidFill>
              </a:rPr>
              <a:t>role</a:t>
            </a:r>
            <a:r>
              <a:rPr lang="it-IT" altLang="it-IT" sz="1477" dirty="0"/>
              <a:t> è «</a:t>
            </a:r>
            <a:r>
              <a:rPr lang="it-IT" altLang="it-IT" sz="1477" dirty="0" err="1"/>
              <a:t>checkbox</a:t>
            </a:r>
            <a:r>
              <a:rPr lang="it-IT" altLang="it-IT" sz="1477" dirty="0"/>
              <a:t>» per identificare il loro stato (vedi www.w3.org/TR/</a:t>
            </a:r>
            <a:r>
              <a:rPr lang="it-IT" altLang="it-IT" sz="1477" dirty="0" err="1"/>
              <a:t>wai</a:t>
            </a:r>
            <a:r>
              <a:rPr lang="it-IT" altLang="it-IT" sz="1477" dirty="0"/>
              <a:t>-aria/</a:t>
            </a:r>
            <a:r>
              <a:rPr lang="it-IT" altLang="it-IT" sz="1477" dirty="0" err="1"/>
              <a:t>states_and_properties</a:t>
            </a:r>
            <a:r>
              <a:rPr lang="it-IT" altLang="it-IT" sz="1477" dirty="0"/>
              <a:t>).</a:t>
            </a:r>
          </a:p>
          <a:p>
            <a:endParaRPr lang="it-IT" altLang="it-IT" dirty="0" smtClean="0"/>
          </a:p>
        </p:txBody>
      </p:sp>
      <p:sp>
        <p:nvSpPr>
          <p:cNvPr id="3" name="Segnaposto piè di pagina 2"/>
          <p:cNvSpPr>
            <a:spLocks noGrp="1"/>
          </p:cNvSpPr>
          <p:nvPr>
            <p:ph type="ftr" sz="quarter" idx="11"/>
          </p:nvPr>
        </p:nvSpPr>
        <p:spPr/>
        <p:txBody>
          <a:bodyPr/>
          <a:lstStyle/>
          <a:p>
            <a:pPr>
              <a:defRPr/>
            </a:pPr>
            <a:r>
              <a:rPr lang="it-IT" smtClean="0"/>
              <a:t>HTML</a:t>
            </a:r>
            <a:endParaRPr lang="it-IT"/>
          </a:p>
        </p:txBody>
      </p:sp>
      <p:sp>
        <p:nvSpPr>
          <p:cNvPr id="4" name="Segnaposto numero diapositiva 3"/>
          <p:cNvSpPr>
            <a:spLocks noGrp="1"/>
          </p:cNvSpPr>
          <p:nvPr>
            <p:ph type="sldNum" sz="quarter" idx="12"/>
          </p:nvPr>
        </p:nvSpPr>
        <p:spPr/>
        <p:txBody>
          <a:bodyPr/>
          <a:lstStyle/>
          <a:p>
            <a:pPr>
              <a:defRPr/>
            </a:pPr>
            <a:fld id="{4CEC86E9-3C68-4B6E-8F8B-FD6372289D91}" type="slidenum">
              <a:rPr lang="it-IT" altLang="it-IT" smtClean="0"/>
              <a:pPr>
                <a:defRPr/>
              </a:pPr>
              <a:t>12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it-IT" sz="2954" dirty="0"/>
              <a:t>Il </a:t>
            </a:r>
            <a:r>
              <a:rPr lang="en-US" altLang="it-IT" sz="2954" dirty="0" err="1"/>
              <a:t>Flusso</a:t>
            </a:r>
            <a:r>
              <a:rPr lang="en-US" altLang="it-IT" sz="2954" dirty="0"/>
              <a:t> del </a:t>
            </a:r>
            <a:r>
              <a:rPr lang="en-US" altLang="it-IT" sz="2954" dirty="0" err="1"/>
              <a:t>testo</a:t>
            </a:r>
            <a:r>
              <a:rPr lang="en-US" altLang="it-IT" dirty="0" smtClean="0"/>
              <a:t/>
            </a:r>
            <a:br>
              <a:rPr lang="en-US" altLang="it-IT" dirty="0" smtClean="0"/>
            </a:br>
            <a:r>
              <a:rPr lang="en-US" altLang="it-IT" sz="1846" dirty="0" err="1"/>
              <a:t>paragrafi</a:t>
            </a:r>
            <a:endParaRPr lang="en-US" altLang="it-IT" sz="1846" dirty="0"/>
          </a:p>
        </p:txBody>
      </p:sp>
      <p:sp>
        <p:nvSpPr>
          <p:cNvPr id="105475" name="Rectangle 3"/>
          <p:cNvSpPr>
            <a:spLocks noGrp="1" noChangeArrowheads="1"/>
          </p:cNvSpPr>
          <p:nvPr>
            <p:ph idx="1"/>
          </p:nvPr>
        </p:nvSpPr>
        <p:spPr/>
        <p:txBody>
          <a:bodyPr/>
          <a:lstStyle/>
          <a:p>
            <a:pPr eaLnBrk="1" hangingPunct="1">
              <a:defRPr/>
            </a:pPr>
            <a:r>
              <a:rPr lang="it-IT" b="1" dirty="0" smtClean="0">
                <a:solidFill>
                  <a:schemeClr val="folHlink"/>
                </a:solidFill>
              </a:rPr>
              <a:t>&lt;p&gt;</a:t>
            </a:r>
            <a:r>
              <a:rPr lang="it-IT" dirty="0" smtClean="0"/>
              <a:t>: paragrafo</a:t>
            </a:r>
          </a:p>
          <a:p>
            <a:pPr lvl="1" eaLnBrk="1" hangingPunct="1">
              <a:defRPr/>
            </a:pPr>
            <a:r>
              <a:rPr lang="it-IT" b="1" dirty="0">
                <a:solidFill>
                  <a:schemeClr val="tx2"/>
                </a:solidFill>
              </a:rPr>
              <a:t>Contenuto:</a:t>
            </a:r>
            <a:r>
              <a:rPr lang="it-IT" dirty="0" smtClean="0"/>
              <a:t> </a:t>
            </a:r>
            <a:r>
              <a:rPr lang="it-IT" i="1" dirty="0" err="1" smtClean="0"/>
              <a:t>inline</a:t>
            </a:r>
            <a:r>
              <a:rPr lang="it-IT" dirty="0" smtClean="0"/>
              <a:t/>
            </a:r>
            <a:br>
              <a:rPr lang="it-IT" dirty="0" smtClean="0"/>
            </a:br>
            <a:r>
              <a:rPr lang="it-IT" b="1" dirty="0">
                <a:solidFill>
                  <a:schemeClr val="tx2"/>
                </a:solidFill>
              </a:rPr>
              <a:t>Attributi:</a:t>
            </a:r>
            <a:r>
              <a:rPr lang="it-IT" dirty="0" smtClean="0"/>
              <a:t> standard HTML</a:t>
            </a:r>
          </a:p>
          <a:p>
            <a:pPr lvl="1" eaLnBrk="1" hangingPunct="1">
              <a:defRPr/>
            </a:pPr>
            <a:r>
              <a:rPr lang="it-IT" dirty="0" smtClean="0"/>
              <a:t>Il flusso di testo nei documenti HTML è suddiviso in paragrafi. L’elemento &lt;p&gt; delimita ogni singolo paragrafo.</a:t>
            </a:r>
          </a:p>
          <a:p>
            <a:pPr lvl="1" eaLnBrk="1" hangingPunct="1">
              <a:defRPr/>
            </a:pPr>
            <a:r>
              <a:rPr lang="it-IT" dirty="0" smtClean="0"/>
              <a:t>Ogni &lt;p&gt; è </a:t>
            </a:r>
            <a:r>
              <a:rPr lang="it-IT" dirty="0" err="1" smtClean="0"/>
              <a:t>renderizzato</a:t>
            </a:r>
            <a:r>
              <a:rPr lang="it-IT" dirty="0" smtClean="0"/>
              <a:t> come un blocco di testo separato, solitamente con un piccolo spazio prima e dopo</a:t>
            </a:r>
          </a:p>
          <a:p>
            <a:pPr lvl="1" eaLnBrk="1" hangingPunct="1">
              <a:defRPr/>
            </a:pPr>
            <a:r>
              <a:rPr lang="it-IT" b="1" dirty="0">
                <a:solidFill>
                  <a:schemeClr val="tx2"/>
                </a:solidFill>
              </a:rPr>
              <a:t>(!)</a:t>
            </a:r>
            <a:r>
              <a:rPr lang="it-IT" dirty="0" smtClean="0"/>
              <a:t> Gli elementi &lt;p&gt; vuoti non sono validi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it-IT" sz="2954" dirty="0"/>
              <a:t>Il </a:t>
            </a:r>
            <a:r>
              <a:rPr lang="en-US" altLang="it-IT" sz="2954" dirty="0" err="1"/>
              <a:t>Flusso</a:t>
            </a:r>
            <a:r>
              <a:rPr lang="en-US" altLang="it-IT" sz="2954" dirty="0"/>
              <a:t> del </a:t>
            </a:r>
            <a:r>
              <a:rPr lang="en-US" altLang="it-IT" sz="2954" dirty="0" err="1"/>
              <a:t>testo</a:t>
            </a:r>
            <a:r>
              <a:rPr lang="en-US" altLang="it-IT" dirty="0" smtClean="0"/>
              <a:t/>
            </a:r>
            <a:br>
              <a:rPr lang="en-US" altLang="it-IT" dirty="0" smtClean="0"/>
            </a:br>
            <a:r>
              <a:rPr lang="en-US" altLang="it-IT" sz="1846" dirty="0" err="1"/>
              <a:t>interruzioni</a:t>
            </a:r>
            <a:r>
              <a:rPr lang="en-US" altLang="it-IT" sz="1846" dirty="0"/>
              <a:t> di </a:t>
            </a:r>
            <a:r>
              <a:rPr lang="en-US" altLang="it-IT" sz="1846" dirty="0" err="1"/>
              <a:t>linea</a:t>
            </a:r>
            <a:endParaRPr lang="it-IT" altLang="it-IT" sz="1846" dirty="0"/>
          </a:p>
        </p:txBody>
      </p:sp>
      <p:sp>
        <p:nvSpPr>
          <p:cNvPr id="17411"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br</a:t>
            </a:r>
            <a:r>
              <a:rPr lang="it-IT" b="1" dirty="0" smtClean="0">
                <a:solidFill>
                  <a:schemeClr val="folHlink"/>
                </a:solidFill>
              </a:rPr>
              <a:t>&gt;</a:t>
            </a:r>
            <a:r>
              <a:rPr lang="it-IT" dirty="0" smtClean="0"/>
              <a:t>: interruzione di linea</a:t>
            </a:r>
            <a:endParaRPr lang="it-IT" i="1" dirty="0" smtClean="0"/>
          </a:p>
          <a:p>
            <a:pPr lvl="1" eaLnBrk="1" hangingPunct="1">
              <a:lnSpc>
                <a:spcPct val="90000"/>
              </a:lnSpc>
              <a:defRPr/>
            </a:pPr>
            <a:r>
              <a:rPr lang="it-IT" b="1" dirty="0">
                <a:solidFill>
                  <a:schemeClr val="tx2"/>
                </a:solidFill>
              </a:rPr>
              <a:t>Contenuto:</a:t>
            </a:r>
            <a:r>
              <a:rPr lang="it-IT" dirty="0" smtClean="0"/>
              <a:t> </a:t>
            </a:r>
            <a:r>
              <a:rPr lang="it-IT" i="1" dirty="0" smtClean="0"/>
              <a:t>vuoto</a:t>
            </a:r>
            <a:r>
              <a:rPr lang="it-IT" dirty="0" smtClean="0"/>
              <a:t/>
            </a:r>
            <a:br>
              <a:rPr lang="it-IT" dirty="0" smtClean="0"/>
            </a:br>
            <a:r>
              <a:rPr lang="it-IT" b="1" dirty="0">
                <a:solidFill>
                  <a:schemeClr val="tx2"/>
                </a:solidFill>
              </a:rPr>
              <a:t>Attributi:</a:t>
            </a:r>
            <a:r>
              <a:rPr lang="it-IT" dirty="0" smtClean="0"/>
              <a:t> standard HTML, </a:t>
            </a:r>
            <a:r>
              <a:rPr lang="it-IT" dirty="0" err="1" smtClean="0">
                <a:solidFill>
                  <a:schemeClr val="folHlink"/>
                </a:solidFill>
              </a:rPr>
              <a:t>clear</a:t>
            </a:r>
            <a:endParaRPr lang="it-IT" dirty="0" smtClean="0">
              <a:solidFill>
                <a:schemeClr val="folHlink"/>
              </a:solidFill>
            </a:endParaRPr>
          </a:p>
          <a:p>
            <a:pPr lvl="1" eaLnBrk="1" hangingPunct="1">
              <a:lnSpc>
                <a:spcPct val="90000"/>
              </a:lnSpc>
              <a:defRPr/>
            </a:pPr>
            <a:r>
              <a:rPr lang="it-IT" dirty="0" smtClean="0"/>
              <a:t>L’elemento &lt;</a:t>
            </a:r>
            <a:r>
              <a:rPr lang="it-IT" dirty="0" err="1" smtClean="0"/>
              <a:t>br</a:t>
            </a:r>
            <a:r>
              <a:rPr lang="it-IT" dirty="0" smtClean="0"/>
              <a:t>&gt; termina la riga corrente. Il testo viene mandato a capo, senza iniziare un nuovo paragrafo. </a:t>
            </a:r>
          </a:p>
          <a:p>
            <a:pPr lvl="1" eaLnBrk="1" hangingPunct="1">
              <a:lnSpc>
                <a:spcPct val="90000"/>
              </a:lnSpc>
              <a:defRPr/>
            </a:pPr>
            <a:r>
              <a:rPr lang="it-IT" dirty="0" smtClean="0"/>
              <a:t>L’attributo </a:t>
            </a:r>
            <a:r>
              <a:rPr lang="it-IT" dirty="0" err="1" smtClean="0">
                <a:solidFill>
                  <a:schemeClr val="folHlink"/>
                </a:solidFill>
              </a:rPr>
              <a:t>clear</a:t>
            </a:r>
            <a:r>
              <a:rPr lang="it-IT" dirty="0" smtClean="0"/>
              <a:t> è usato per indicare la distribuzione degli oggetti </a:t>
            </a:r>
            <a:r>
              <a:rPr lang="it-IT" dirty="0" err="1" smtClean="0"/>
              <a:t>floating</a:t>
            </a:r>
            <a:r>
              <a:rPr lang="it-IT" dirty="0" smtClean="0"/>
              <a:t> rispetto all’interruzione di riga. Se presente, i float indicati vengono disposti prima dell’interruzione. </a:t>
            </a:r>
            <a:r>
              <a:rPr lang="it-IT" i="1" dirty="0" smtClean="0"/>
              <a:t>E’ stato eliminato in </a:t>
            </a:r>
            <a:r>
              <a:rPr lang="it-IT" dirty="0"/>
              <a:t>HTML5</a:t>
            </a:r>
            <a:r>
              <a:rPr lang="it-IT" i="1" dirty="0" smtClean="0"/>
              <a:t>.</a:t>
            </a:r>
          </a:p>
          <a:p>
            <a:pPr lvl="1" eaLnBrk="1" hangingPunct="1">
              <a:lnSpc>
                <a:spcPct val="90000"/>
              </a:lnSpc>
              <a:defRPr/>
            </a:pPr>
            <a:r>
              <a:rPr lang="it-IT" b="1" dirty="0">
                <a:solidFill>
                  <a:schemeClr val="tx2"/>
                </a:solidFill>
              </a:rPr>
              <a:t>(i)</a:t>
            </a:r>
            <a:r>
              <a:rPr lang="it-IT" dirty="0" smtClean="0"/>
              <a:t> I browser possono inserire dei &lt;</a:t>
            </a:r>
            <a:r>
              <a:rPr lang="it-IT" dirty="0" err="1" smtClean="0"/>
              <a:t>br</a:t>
            </a:r>
            <a:r>
              <a:rPr lang="it-IT" dirty="0" smtClean="0"/>
              <a:t>&gt; impliciti al posto degli spazi per adattare il testo alla dimensione della finestra (word </a:t>
            </a:r>
            <a:r>
              <a:rPr lang="it-IT" dirty="0" err="1" smtClean="0"/>
              <a:t>wrap</a:t>
            </a:r>
            <a:r>
              <a:rPr lang="it-IT" dirty="0" smtClean="0"/>
              <a:t>). Utilizzare i </a:t>
            </a:r>
            <a:r>
              <a:rPr lang="it-IT" dirty="0" err="1" smtClean="0"/>
              <a:t>nonbreakable</a:t>
            </a:r>
            <a:r>
              <a:rPr lang="it-IT" dirty="0" smtClean="0"/>
              <a:t> </a:t>
            </a:r>
            <a:r>
              <a:rPr lang="it-IT" dirty="0" err="1" smtClean="0"/>
              <a:t>spaces</a:t>
            </a:r>
            <a:r>
              <a:rPr lang="it-IT" dirty="0" smtClean="0"/>
              <a:t> (&amp;</a:t>
            </a:r>
            <a:r>
              <a:rPr lang="it-IT" dirty="0" err="1" smtClean="0"/>
              <a:t>nbsp</a:t>
            </a:r>
            <a:r>
              <a:rPr lang="it-IT" dirty="0" smtClean="0"/>
              <a:t>;) per evitare questo effetto.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it-IT" sz="2954" dirty="0"/>
              <a:t>Il </a:t>
            </a:r>
            <a:r>
              <a:rPr lang="en-US" altLang="it-IT" sz="2954" dirty="0" err="1"/>
              <a:t>Flusso</a:t>
            </a:r>
            <a:r>
              <a:rPr lang="en-US" altLang="it-IT" sz="2954" dirty="0"/>
              <a:t> del </a:t>
            </a:r>
            <a:r>
              <a:rPr lang="en-US" altLang="it-IT" sz="2954" dirty="0" err="1"/>
              <a:t>testo</a:t>
            </a:r>
            <a:r>
              <a:rPr lang="en-US" altLang="it-IT" dirty="0" smtClean="0"/>
              <a:t/>
            </a:r>
            <a:br>
              <a:rPr lang="en-US" altLang="it-IT" dirty="0" smtClean="0"/>
            </a:br>
            <a:r>
              <a:rPr lang="en-US" altLang="it-IT" sz="1846" dirty="0" err="1"/>
              <a:t>sezioni</a:t>
            </a:r>
            <a:endParaRPr lang="it-IT" altLang="it-IT" sz="1846" dirty="0"/>
          </a:p>
        </p:txBody>
      </p:sp>
      <p:sp>
        <p:nvSpPr>
          <p:cNvPr id="26627" name="Rectangle 3"/>
          <p:cNvSpPr>
            <a:spLocks noGrp="1" noChangeArrowheads="1"/>
          </p:cNvSpPr>
          <p:nvPr>
            <p:ph idx="1"/>
          </p:nvPr>
        </p:nvSpPr>
        <p:spPr/>
        <p:txBody>
          <a:bodyPr/>
          <a:lstStyle/>
          <a:p>
            <a:pPr eaLnBrk="1" hangingPunct="1"/>
            <a:r>
              <a:rPr lang="it-IT" altLang="it-IT" smtClean="0"/>
              <a:t>I documenti HTML dovrebbero essere divisi in sezioni logiche. </a:t>
            </a:r>
          </a:p>
          <a:p>
            <a:pPr eaLnBrk="1" hangingPunct="1"/>
            <a:r>
              <a:rPr lang="it-IT" altLang="it-IT" smtClean="0"/>
              <a:t>Questo facilita il rendering (soprattutto per i browser non visuali), l’analisi dei motori di ricerca e la conversione in altri formati (es. PDF).</a:t>
            </a:r>
          </a:p>
          <a:p>
            <a:pPr eaLnBrk="1" hangingPunct="1"/>
            <a:r>
              <a:rPr lang="it-IT" altLang="it-IT" smtClean="0"/>
              <a:t>Anche quando si utilizzano pesantemente gli stili, bisognerebbe basare la struttura del documento sui tag di sezione, opportunamente modificati nell’aspetto, in maniera da rimanere compatibili all’indietro e dare una minima semantica al documento.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it-IT" sz="2954" dirty="0"/>
              <a:t>Il </a:t>
            </a:r>
            <a:r>
              <a:rPr lang="en-US" altLang="it-IT" sz="2954" dirty="0" err="1"/>
              <a:t>Flusso</a:t>
            </a:r>
            <a:r>
              <a:rPr lang="en-US" altLang="it-IT" sz="2954" dirty="0"/>
              <a:t> del </a:t>
            </a:r>
            <a:r>
              <a:rPr lang="en-US" altLang="it-IT" sz="2954" dirty="0" err="1"/>
              <a:t>testo</a:t>
            </a:r>
            <a:r>
              <a:rPr lang="en-US" altLang="it-IT" dirty="0" smtClean="0"/>
              <a:t/>
            </a:r>
            <a:br>
              <a:rPr lang="en-US" altLang="it-IT" dirty="0" smtClean="0"/>
            </a:br>
            <a:r>
              <a:rPr lang="en-US" altLang="it-IT" sz="1846" dirty="0" err="1"/>
              <a:t>sezioni</a:t>
            </a:r>
            <a:endParaRPr lang="it-IT" altLang="it-IT" sz="1846" dirty="0"/>
          </a:p>
        </p:txBody>
      </p:sp>
      <p:sp>
        <p:nvSpPr>
          <p:cNvPr id="25603" name="Rectangle 3"/>
          <p:cNvSpPr>
            <a:spLocks noGrp="1" noChangeArrowheads="1"/>
          </p:cNvSpPr>
          <p:nvPr>
            <p:ph idx="1"/>
          </p:nvPr>
        </p:nvSpPr>
        <p:spPr/>
        <p:txBody>
          <a:bodyPr/>
          <a:lstStyle/>
          <a:p>
            <a:pPr eaLnBrk="1" hangingPunct="1">
              <a:defRPr/>
            </a:pPr>
            <a:r>
              <a:rPr lang="it-IT" b="1" smtClean="0">
                <a:solidFill>
                  <a:schemeClr val="folHlink"/>
                </a:solidFill>
              </a:rPr>
              <a:t>&lt;h1&gt; … &lt;h6&gt;</a:t>
            </a:r>
            <a:r>
              <a:rPr lang="it-IT" smtClean="0"/>
              <a:t>: Intestazioni di sezione</a:t>
            </a:r>
          </a:p>
          <a:p>
            <a:pPr lvl="1" eaLnBrk="1" hangingPunct="1">
              <a:defRPr/>
            </a:pPr>
            <a:r>
              <a:rPr lang="it-IT" b="1">
                <a:solidFill>
                  <a:schemeClr val="tx2"/>
                </a:solidFill>
              </a:rPr>
              <a:t>Contenuto:</a:t>
            </a:r>
            <a:r>
              <a:rPr lang="it-IT" smtClean="0"/>
              <a:t> </a:t>
            </a:r>
            <a:r>
              <a:rPr lang="it-IT" i="1" smtClean="0"/>
              <a:t>inline</a:t>
            </a:r>
            <a:r>
              <a:rPr lang="it-IT" smtClean="0"/>
              <a:t/>
            </a:r>
            <a:br>
              <a:rPr lang="it-IT" smtClean="0"/>
            </a:br>
            <a:r>
              <a:rPr lang="it-IT" b="1">
                <a:solidFill>
                  <a:schemeClr val="tx2"/>
                </a:solidFill>
              </a:rPr>
              <a:t>Attributi:</a:t>
            </a:r>
            <a:r>
              <a:rPr lang="it-IT" smtClean="0"/>
              <a:t> standard HTML</a:t>
            </a:r>
          </a:p>
          <a:p>
            <a:pPr lvl="1" eaLnBrk="1" hangingPunct="1">
              <a:defRPr/>
            </a:pPr>
            <a:r>
              <a:rPr lang="it-IT" smtClean="0"/>
              <a:t>Gli elementi &lt;hX&gt; creano un’intestazione di livello via via più basso.</a:t>
            </a:r>
          </a:p>
          <a:p>
            <a:pPr lvl="1" eaLnBrk="1" hangingPunct="1">
              <a:defRPr/>
            </a:pPr>
            <a:r>
              <a:rPr lang="it-IT" smtClean="0"/>
              <a:t>Di solito sono renderizzati con caratteri in grassetto e di dimensione decrescente (&lt;h1&gt; ha di solito una dimensione doppia rispetto al testo normale)</a:t>
            </a:r>
          </a:p>
          <a:p>
            <a:pPr lvl="1" eaLnBrk="1" hangingPunct="1">
              <a:defRPr/>
            </a:pPr>
            <a:r>
              <a:rPr lang="it-IT" smtClean="0"/>
              <a:t>E’ opportuno evitare di formattare il testo all’interno di un elemento &lt;hX&gt;: utilizzare invece gli stili per modificarne globalmente l’aspetto.</a:t>
            </a:r>
          </a:p>
          <a:p>
            <a:pPr eaLnBrk="1" hangingPunct="1">
              <a:defRPr/>
            </a:pPr>
            <a:endParaRPr lang="it-IT" smtClean="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en-US" sz="2954" dirty="0"/>
              <a:t>Il </a:t>
            </a:r>
            <a:r>
              <a:rPr lang="en-US" sz="2954" dirty="0" err="1"/>
              <a:t>Flusso</a:t>
            </a:r>
            <a:r>
              <a:rPr lang="en-US" sz="2954" dirty="0"/>
              <a:t> del </a:t>
            </a:r>
            <a:r>
              <a:rPr lang="en-US" sz="2954" dirty="0" err="1"/>
              <a:t>testo</a:t>
            </a:r>
            <a:r>
              <a:rPr lang="en-US" sz="2954" dirty="0"/>
              <a:t/>
            </a:r>
            <a:br>
              <a:rPr lang="en-US" sz="2954" dirty="0"/>
            </a:br>
            <a:r>
              <a:rPr lang="en-US" sz="1846" dirty="0" err="1"/>
              <a:t>elementi</a:t>
            </a:r>
            <a:r>
              <a:rPr lang="en-US" sz="1846" dirty="0"/>
              <a:t> </a:t>
            </a:r>
            <a:r>
              <a:rPr lang="en-US" sz="1846" dirty="0" err="1"/>
              <a:t>strutturali</a:t>
            </a:r>
            <a:r>
              <a:rPr lang="en-US" sz="1846" dirty="0"/>
              <a:t> HTML5</a:t>
            </a:r>
            <a:endParaRPr lang="it-IT" sz="1846" dirty="0"/>
          </a:p>
        </p:txBody>
      </p:sp>
      <p:sp>
        <p:nvSpPr>
          <p:cNvPr id="3" name="Segnaposto contenuto 2"/>
          <p:cNvSpPr>
            <a:spLocks noGrp="1"/>
          </p:cNvSpPr>
          <p:nvPr>
            <p:ph idx="1"/>
          </p:nvPr>
        </p:nvSpPr>
        <p:spPr/>
        <p:txBody>
          <a:bodyPr>
            <a:normAutofit/>
          </a:bodyPr>
          <a:lstStyle/>
          <a:p>
            <a:pPr eaLnBrk="1" hangingPunct="1">
              <a:defRPr/>
            </a:pPr>
            <a:r>
              <a:rPr lang="it-IT" dirty="0"/>
              <a:t>HTML5</a:t>
            </a:r>
            <a:r>
              <a:rPr lang="it-IT" dirty="0" smtClean="0"/>
              <a:t> introduce alcuni importanti nuovi elementi utili per definire la struttura del documento:</a:t>
            </a:r>
          </a:p>
          <a:p>
            <a:pPr lvl="1" eaLnBrk="1" hangingPunct="1">
              <a:defRPr/>
            </a:pPr>
            <a:r>
              <a:rPr lang="it-IT" b="1" dirty="0">
                <a:solidFill>
                  <a:schemeClr val="folHlink"/>
                </a:solidFill>
              </a:rPr>
              <a:t>&lt;</a:t>
            </a:r>
            <a:r>
              <a:rPr lang="it-IT" b="1" dirty="0" err="1">
                <a:solidFill>
                  <a:schemeClr val="folHlink"/>
                </a:solidFill>
              </a:rPr>
              <a:t>main</a:t>
            </a:r>
            <a:r>
              <a:rPr lang="it-IT" b="1" dirty="0">
                <a:solidFill>
                  <a:schemeClr val="folHlink"/>
                </a:solidFill>
              </a:rPr>
              <a:t>&gt; </a:t>
            </a:r>
            <a:r>
              <a:rPr lang="it-IT" dirty="0"/>
              <a:t>permette di </a:t>
            </a:r>
            <a:r>
              <a:rPr lang="it-IT" i="1" dirty="0"/>
              <a:t>racchiudere </a:t>
            </a:r>
            <a:r>
              <a:rPr lang="it-IT" dirty="0"/>
              <a:t>il contenuto principale di un </a:t>
            </a:r>
            <a:r>
              <a:rPr lang="it-IT" dirty="0" smtClean="0"/>
              <a:t>documento.</a:t>
            </a:r>
            <a:endParaRPr lang="it-IT" dirty="0"/>
          </a:p>
          <a:p>
            <a:pPr lvl="1" eaLnBrk="1" hangingPunct="1">
              <a:defRPr/>
            </a:pPr>
            <a:r>
              <a:rPr lang="it-IT" b="1" dirty="0">
                <a:solidFill>
                  <a:schemeClr val="folHlink"/>
                </a:solidFill>
              </a:rPr>
              <a:t>&lt;</a:t>
            </a:r>
            <a:r>
              <a:rPr lang="it-IT" b="1" dirty="0" err="1">
                <a:solidFill>
                  <a:schemeClr val="folHlink"/>
                </a:solidFill>
              </a:rPr>
              <a:t>section</a:t>
            </a:r>
            <a:r>
              <a:rPr lang="it-IT" b="1" dirty="0">
                <a:solidFill>
                  <a:schemeClr val="folHlink"/>
                </a:solidFill>
              </a:rPr>
              <a:t>&gt;</a:t>
            </a:r>
            <a:r>
              <a:rPr lang="it-IT" dirty="0" smtClean="0"/>
              <a:t> permette di </a:t>
            </a:r>
            <a:r>
              <a:rPr lang="it-IT" i="1" dirty="0" smtClean="0"/>
              <a:t>racchiudere </a:t>
            </a:r>
            <a:r>
              <a:rPr lang="it-IT" dirty="0" smtClean="0"/>
              <a:t>una sezione logica del documento. Solitamente contiene un elemento &lt;</a:t>
            </a:r>
            <a:r>
              <a:rPr lang="it-IT" dirty="0" err="1" smtClean="0"/>
              <a:t>hX</a:t>
            </a:r>
            <a:r>
              <a:rPr lang="it-IT" dirty="0" smtClean="0"/>
              <a:t>&gt; come intestazione.</a:t>
            </a:r>
          </a:p>
          <a:p>
            <a:pPr lvl="1" eaLnBrk="1" hangingPunct="1">
              <a:defRPr/>
            </a:pPr>
            <a:r>
              <a:rPr lang="it-IT" b="1" dirty="0">
                <a:solidFill>
                  <a:schemeClr val="folHlink"/>
                </a:solidFill>
              </a:rPr>
              <a:t>&lt;</a:t>
            </a:r>
            <a:r>
              <a:rPr lang="it-IT" b="1" dirty="0" err="1">
                <a:solidFill>
                  <a:schemeClr val="folHlink"/>
                </a:solidFill>
              </a:rPr>
              <a:t>article</a:t>
            </a:r>
            <a:r>
              <a:rPr lang="it-IT" b="1" dirty="0">
                <a:solidFill>
                  <a:schemeClr val="folHlink"/>
                </a:solidFill>
              </a:rPr>
              <a:t>&gt; </a:t>
            </a:r>
            <a:r>
              <a:rPr lang="it-IT" dirty="0" smtClean="0"/>
              <a:t>permette di </a:t>
            </a:r>
            <a:r>
              <a:rPr lang="it-IT" i="1" dirty="0" smtClean="0"/>
              <a:t>racchiudere</a:t>
            </a:r>
            <a:r>
              <a:rPr lang="it-IT" dirty="0" smtClean="0"/>
              <a:t> una parte indipendente del documento, come gli articoli di un giornale.</a:t>
            </a:r>
          </a:p>
          <a:p>
            <a:pPr lvl="1" eaLnBrk="1" hangingPunct="1">
              <a:defRPr/>
            </a:pPr>
            <a:r>
              <a:rPr lang="it-IT" b="1" dirty="0">
                <a:solidFill>
                  <a:schemeClr val="folHlink"/>
                </a:solidFill>
              </a:rPr>
              <a:t>&lt;</a:t>
            </a:r>
            <a:r>
              <a:rPr lang="it-IT" b="1" dirty="0" err="1">
                <a:solidFill>
                  <a:schemeClr val="folHlink"/>
                </a:solidFill>
              </a:rPr>
              <a:t>header</a:t>
            </a:r>
            <a:r>
              <a:rPr lang="it-IT" b="1" dirty="0">
                <a:solidFill>
                  <a:schemeClr val="folHlink"/>
                </a:solidFill>
              </a:rPr>
              <a:t>&gt; </a:t>
            </a:r>
            <a:r>
              <a:rPr lang="it-IT" i="1" dirty="0" smtClean="0"/>
              <a:t>racchiude </a:t>
            </a:r>
            <a:r>
              <a:rPr lang="it-IT" dirty="0" smtClean="0"/>
              <a:t>le parte introduttiva </a:t>
            </a:r>
            <a:r>
              <a:rPr lang="it-IT" dirty="0"/>
              <a:t>di una sezione (&lt;</a:t>
            </a:r>
            <a:r>
              <a:rPr lang="it-IT" dirty="0" err="1"/>
              <a:t>section</a:t>
            </a:r>
            <a:r>
              <a:rPr lang="it-IT" dirty="0"/>
              <a:t>&gt;, &lt;</a:t>
            </a:r>
            <a:r>
              <a:rPr lang="it-IT" dirty="0" err="1"/>
              <a:t>article</a:t>
            </a:r>
            <a:r>
              <a:rPr lang="it-IT" dirty="0"/>
              <a:t>&gt; ma anche &lt;body&gt; o &lt;</a:t>
            </a:r>
            <a:r>
              <a:rPr lang="it-IT" dirty="0" err="1"/>
              <a:t>td</a:t>
            </a:r>
            <a:r>
              <a:rPr lang="it-IT" dirty="0" smtClean="0"/>
              <a:t>&gt;). Spesso, se presente, contiene l’intestazione (&lt;</a:t>
            </a:r>
            <a:r>
              <a:rPr lang="it-IT" dirty="0" err="1" smtClean="0"/>
              <a:t>hX</a:t>
            </a:r>
            <a:r>
              <a:rPr lang="it-IT" dirty="0" smtClean="0"/>
              <a:t>&gt;) della sezione.</a:t>
            </a:r>
          </a:p>
          <a:p>
            <a:pPr lvl="1" eaLnBrk="1" hangingPunct="1">
              <a:defRPr/>
            </a:pPr>
            <a:r>
              <a:rPr lang="it-IT" b="1" dirty="0">
                <a:solidFill>
                  <a:schemeClr val="folHlink"/>
                </a:solidFill>
              </a:rPr>
              <a:t>&lt;</a:t>
            </a:r>
            <a:r>
              <a:rPr lang="it-IT" b="1" dirty="0" err="1">
                <a:solidFill>
                  <a:schemeClr val="folHlink"/>
                </a:solidFill>
              </a:rPr>
              <a:t>footer</a:t>
            </a:r>
            <a:r>
              <a:rPr lang="it-IT" b="1" dirty="0">
                <a:solidFill>
                  <a:schemeClr val="folHlink"/>
                </a:solidFill>
              </a:rPr>
              <a:t>&gt; </a:t>
            </a:r>
            <a:r>
              <a:rPr lang="it-IT" i="1" dirty="0"/>
              <a:t>racchiude </a:t>
            </a:r>
            <a:r>
              <a:rPr lang="it-IT" dirty="0" smtClean="0"/>
              <a:t>la parte di chiusura di una sezione.</a:t>
            </a:r>
          </a:p>
          <a:p>
            <a:pPr lvl="1" eaLnBrk="1" hangingPunct="1">
              <a:defRPr/>
            </a:pPr>
            <a:r>
              <a:rPr lang="it-IT" b="1" dirty="0">
                <a:solidFill>
                  <a:schemeClr val="folHlink"/>
                </a:solidFill>
              </a:rPr>
              <a:t>&lt;</a:t>
            </a:r>
            <a:r>
              <a:rPr lang="it-IT" b="1" dirty="0" err="1">
                <a:solidFill>
                  <a:schemeClr val="folHlink"/>
                </a:solidFill>
              </a:rPr>
              <a:t>nav</a:t>
            </a:r>
            <a:r>
              <a:rPr lang="it-IT" b="1" dirty="0">
                <a:solidFill>
                  <a:schemeClr val="folHlink"/>
                </a:solidFill>
              </a:rPr>
              <a:t>&gt; </a:t>
            </a:r>
            <a:r>
              <a:rPr lang="it-IT" i="1" dirty="0"/>
              <a:t>racchiude </a:t>
            </a:r>
            <a:r>
              <a:rPr lang="it-IT" dirty="0" smtClean="0"/>
              <a:t>una parte di documento usata per la navigazione (menu e simili).</a:t>
            </a:r>
          </a:p>
          <a:p>
            <a:pPr lvl="1" eaLnBrk="1" hangingPunct="1">
              <a:defRPr/>
            </a:pPr>
            <a:r>
              <a:rPr lang="it-IT" b="1" dirty="0">
                <a:solidFill>
                  <a:schemeClr val="folHlink"/>
                </a:solidFill>
              </a:rPr>
              <a:t>&lt;</a:t>
            </a:r>
            <a:r>
              <a:rPr lang="it-IT" b="1" dirty="0" err="1">
                <a:solidFill>
                  <a:schemeClr val="folHlink"/>
                </a:solidFill>
              </a:rPr>
              <a:t>aside</a:t>
            </a:r>
            <a:r>
              <a:rPr lang="it-IT" b="1" dirty="0">
                <a:solidFill>
                  <a:schemeClr val="folHlink"/>
                </a:solidFill>
              </a:rPr>
              <a:t>&gt; </a:t>
            </a:r>
            <a:r>
              <a:rPr lang="it-IT" dirty="0" smtClean="0"/>
              <a:t>permette di </a:t>
            </a:r>
            <a:r>
              <a:rPr lang="it-IT" i="1" dirty="0" smtClean="0"/>
              <a:t>racchiudere</a:t>
            </a:r>
            <a:r>
              <a:rPr lang="it-IT" dirty="0" smtClean="0"/>
              <a:t> una parte del documento che non ha un particolare legame con il resto del documento stesso.</a:t>
            </a:r>
          </a:p>
          <a:p>
            <a:pPr lvl="1" eaLnBrk="1" hangingPunct="1">
              <a:defRPr/>
            </a:pPr>
            <a:r>
              <a:rPr lang="it-IT" b="1" dirty="0">
                <a:solidFill>
                  <a:schemeClr val="folHlink"/>
                </a:solidFill>
              </a:rPr>
              <a:t>&lt;figure&gt;</a:t>
            </a:r>
            <a:r>
              <a:rPr lang="it-IT" b="1" dirty="0" smtClean="0">
                <a:solidFill>
                  <a:srgbClr val="C00000"/>
                </a:solidFill>
              </a:rPr>
              <a:t> </a:t>
            </a:r>
            <a:r>
              <a:rPr lang="it-IT" dirty="0" smtClean="0"/>
              <a:t>e </a:t>
            </a:r>
            <a:r>
              <a:rPr lang="it-IT" b="1" dirty="0" smtClean="0">
                <a:solidFill>
                  <a:schemeClr val="folHlink"/>
                </a:solidFill>
              </a:rPr>
              <a:t>&lt;</a:t>
            </a:r>
            <a:r>
              <a:rPr lang="it-IT" b="1" dirty="0" err="1">
                <a:solidFill>
                  <a:schemeClr val="folHlink"/>
                </a:solidFill>
              </a:rPr>
              <a:t>figcaption</a:t>
            </a:r>
            <a:r>
              <a:rPr lang="it-IT" b="1" dirty="0">
                <a:solidFill>
                  <a:schemeClr val="folHlink"/>
                </a:solidFill>
              </a:rPr>
              <a:t>&gt;</a:t>
            </a:r>
            <a:r>
              <a:rPr lang="it-IT" dirty="0" smtClean="0"/>
              <a:t> rappresentano una parte auto-contenuta del documento, come una figura, e la rispettiva didascalia.</a:t>
            </a:r>
          </a:p>
          <a:p>
            <a:pPr lvl="1" eaLnBrk="1" hangingPunct="1">
              <a:defRPr/>
            </a:pPr>
            <a:r>
              <a:rPr lang="it-IT" b="1" dirty="0">
                <a:solidFill>
                  <a:schemeClr val="folHlink"/>
                </a:solidFill>
              </a:rPr>
              <a:t>&lt;</a:t>
            </a:r>
            <a:r>
              <a:rPr lang="it-IT" b="1" dirty="0" err="1">
                <a:solidFill>
                  <a:schemeClr val="folHlink"/>
                </a:solidFill>
              </a:rPr>
              <a:t>template</a:t>
            </a:r>
            <a:r>
              <a:rPr lang="it-IT" b="1" dirty="0">
                <a:solidFill>
                  <a:schemeClr val="folHlink"/>
                </a:solidFill>
              </a:rPr>
              <a:t>&gt; </a:t>
            </a:r>
            <a:r>
              <a:rPr lang="it-IT" i="1" dirty="0" smtClean="0"/>
              <a:t>racchiude</a:t>
            </a:r>
            <a:r>
              <a:rPr lang="it-IT" dirty="0" smtClean="0"/>
              <a:t> frammenti di HTML utilizzati come modello </a:t>
            </a:r>
            <a:r>
              <a:rPr lang="it-IT" i="1" dirty="0" smtClean="0"/>
              <a:t>dagli script</a:t>
            </a:r>
            <a:r>
              <a:rPr lang="it-IT" dirty="0" smtClean="0"/>
              <a:t> (solitamente, quindi, non è visualizzato nella pagina).</a:t>
            </a:r>
          </a:p>
          <a:p>
            <a:pPr>
              <a:defRPr/>
            </a:pPr>
            <a:endParaRPr lang="it-IT" dirty="0"/>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4CEC86E9-3C68-4B6E-8F8B-FD6372289D91}" type="slidenum">
              <a:rPr lang="it-IT" altLang="it-IT" smtClean="0"/>
              <a:pPr>
                <a:defRPr/>
              </a:pPr>
              <a:t>17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it-IT" sz="2954" dirty="0"/>
              <a:t>Il </a:t>
            </a:r>
            <a:r>
              <a:rPr lang="en-US" altLang="it-IT" sz="2954" dirty="0" err="1"/>
              <a:t>Flusso</a:t>
            </a:r>
            <a:r>
              <a:rPr lang="en-US" altLang="it-IT" sz="2954" dirty="0"/>
              <a:t> del </a:t>
            </a:r>
            <a:r>
              <a:rPr lang="en-US" altLang="it-IT" sz="2954" dirty="0" err="1"/>
              <a:t>testo</a:t>
            </a:r>
            <a:r>
              <a:rPr lang="en-US" altLang="it-IT" dirty="0" smtClean="0"/>
              <a:t/>
            </a:r>
            <a:br>
              <a:rPr lang="en-US" altLang="it-IT" dirty="0" smtClean="0"/>
            </a:br>
            <a:r>
              <a:rPr lang="en-US" altLang="it-IT" sz="1846" dirty="0" err="1"/>
              <a:t>contenitori</a:t>
            </a:r>
            <a:endParaRPr lang="it-IT" altLang="it-IT" sz="1846" dirty="0"/>
          </a:p>
        </p:txBody>
      </p:sp>
      <p:sp>
        <p:nvSpPr>
          <p:cNvPr id="26627" name="Rectangle 3"/>
          <p:cNvSpPr>
            <a:spLocks noGrp="1" noChangeArrowheads="1"/>
          </p:cNvSpPr>
          <p:nvPr>
            <p:ph idx="1"/>
          </p:nvPr>
        </p:nvSpPr>
        <p:spPr/>
        <p:txBody>
          <a:bodyPr/>
          <a:lstStyle/>
          <a:p>
            <a:pPr eaLnBrk="1" hangingPunct="1">
              <a:defRPr/>
            </a:pPr>
            <a:r>
              <a:rPr lang="it-IT" dirty="0" smtClean="0"/>
              <a:t>Esistono due elementi invisibili in HTML, che però hanno un ruolo fondamentale per l’utilizzo di caratteristiche avanzate come gli stili.</a:t>
            </a:r>
          </a:p>
          <a:p>
            <a:pPr eaLnBrk="1" hangingPunct="1">
              <a:defRPr/>
            </a:pPr>
            <a:r>
              <a:rPr lang="it-IT" dirty="0" smtClean="0"/>
              <a:t>Questi due elementi sono </a:t>
            </a:r>
            <a:r>
              <a:rPr lang="it-IT" b="1" dirty="0" smtClean="0">
                <a:solidFill>
                  <a:schemeClr val="folHlink"/>
                </a:solidFill>
              </a:rPr>
              <a:t>&lt;</a:t>
            </a:r>
            <a:r>
              <a:rPr lang="it-IT" b="1" dirty="0" err="1" smtClean="0">
                <a:solidFill>
                  <a:schemeClr val="folHlink"/>
                </a:solidFill>
              </a:rPr>
              <a:t>div</a:t>
            </a:r>
            <a:r>
              <a:rPr lang="it-IT" b="1" dirty="0" smtClean="0">
                <a:solidFill>
                  <a:schemeClr val="folHlink"/>
                </a:solidFill>
              </a:rPr>
              <a:t>&gt; </a:t>
            </a:r>
            <a:r>
              <a:rPr lang="it-IT" dirty="0" smtClean="0"/>
              <a:t>e </a:t>
            </a:r>
            <a:r>
              <a:rPr lang="it-IT" b="1" dirty="0" smtClean="0">
                <a:solidFill>
                  <a:schemeClr val="folHlink"/>
                </a:solidFill>
              </a:rPr>
              <a:t>&lt;</a:t>
            </a:r>
            <a:r>
              <a:rPr lang="it-IT" b="1" dirty="0" err="1" smtClean="0">
                <a:solidFill>
                  <a:schemeClr val="folHlink"/>
                </a:solidFill>
              </a:rPr>
              <a:t>span</a:t>
            </a:r>
            <a:r>
              <a:rPr lang="it-IT" b="1" dirty="0" smtClean="0">
                <a:solidFill>
                  <a:schemeClr val="folHlink"/>
                </a:solidFill>
              </a:rPr>
              <a:t>&gt;</a:t>
            </a:r>
            <a:r>
              <a:rPr lang="it-IT" dirty="0" smtClean="0"/>
              <a:t>. La loro semantica di base è praticamente nulla: semplicemente, &lt;</a:t>
            </a:r>
            <a:r>
              <a:rPr lang="it-IT" dirty="0" err="1" smtClean="0"/>
              <a:t>div</a:t>
            </a:r>
            <a:r>
              <a:rPr lang="it-IT" dirty="0" smtClean="0"/>
              <a:t>&gt; rappresenta un blocco di testo (ma </a:t>
            </a:r>
            <a:r>
              <a:rPr lang="it-IT" b="1" dirty="0" smtClean="0"/>
              <a:t>non</a:t>
            </a:r>
            <a:r>
              <a:rPr lang="it-IT" dirty="0" smtClean="0"/>
              <a:t> è un paragrafo), mentre &lt;</a:t>
            </a:r>
            <a:r>
              <a:rPr lang="it-IT" dirty="0" err="1" smtClean="0"/>
              <a:t>span</a:t>
            </a:r>
            <a:r>
              <a:rPr lang="it-IT" dirty="0" smtClean="0"/>
              <a:t>&gt; è una parte del flusso testuale.</a:t>
            </a:r>
          </a:p>
          <a:p>
            <a:pPr eaLnBrk="1" hangingPunct="1">
              <a:defRPr/>
            </a:pPr>
            <a:r>
              <a:rPr lang="it-IT" dirty="0" smtClean="0"/>
              <a:t>In pratica, il contenuto di un &lt;</a:t>
            </a:r>
            <a:r>
              <a:rPr lang="it-IT" dirty="0" err="1" smtClean="0"/>
              <a:t>div</a:t>
            </a:r>
            <a:r>
              <a:rPr lang="it-IT" dirty="0" smtClean="0"/>
              <a:t>&gt; è preceduto e seguito da un ritorno a capo, mentre uno &lt;</a:t>
            </a:r>
            <a:r>
              <a:rPr lang="it-IT" dirty="0" err="1" smtClean="0"/>
              <a:t>span</a:t>
            </a:r>
            <a:r>
              <a:rPr lang="it-IT" dirty="0" smtClean="0"/>
              <a:t>&gt; può trovarsi ovunque nel flusso del testo.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it-IT" sz="2954"/>
              <a:t>Il Flusso del testo</a:t>
            </a:r>
            <a:r>
              <a:rPr lang="en-US" altLang="it-IT" smtClean="0"/>
              <a:t/>
            </a:r>
            <a:br>
              <a:rPr lang="en-US" altLang="it-IT" smtClean="0"/>
            </a:br>
            <a:r>
              <a:rPr lang="en-US" altLang="it-IT" sz="1846"/>
              <a:t>contenitori</a:t>
            </a:r>
            <a:endParaRPr lang="it-IT" altLang="it-IT" sz="1846"/>
          </a:p>
        </p:txBody>
      </p:sp>
      <p:sp>
        <p:nvSpPr>
          <p:cNvPr id="27651" name="Rectangle 3"/>
          <p:cNvSpPr>
            <a:spLocks noGrp="1" noChangeArrowheads="1"/>
          </p:cNvSpPr>
          <p:nvPr>
            <p:ph idx="1"/>
          </p:nvPr>
        </p:nvSpPr>
        <p:spPr/>
        <p:txBody>
          <a:bodyPr/>
          <a:lstStyle/>
          <a:p>
            <a:pPr eaLnBrk="1" hangingPunct="1">
              <a:defRPr/>
            </a:pPr>
            <a:r>
              <a:rPr lang="it-IT" sz="2215" b="1" dirty="0">
                <a:solidFill>
                  <a:schemeClr val="folHlink"/>
                </a:solidFill>
              </a:rPr>
              <a:t>&lt;div&gt;</a:t>
            </a:r>
            <a:r>
              <a:rPr lang="it-IT" sz="2215" dirty="0"/>
              <a:t> e </a:t>
            </a:r>
            <a:r>
              <a:rPr lang="it-IT" sz="2215" b="1" dirty="0">
                <a:solidFill>
                  <a:schemeClr val="folHlink"/>
                </a:solidFill>
              </a:rPr>
              <a:t>&lt;</a:t>
            </a:r>
            <a:r>
              <a:rPr lang="it-IT" sz="2215" b="1" dirty="0" err="1">
                <a:solidFill>
                  <a:schemeClr val="folHlink"/>
                </a:solidFill>
              </a:rPr>
              <a:t>span</a:t>
            </a:r>
            <a:r>
              <a:rPr lang="it-IT" sz="2215" b="1" dirty="0">
                <a:solidFill>
                  <a:schemeClr val="folHlink"/>
                </a:solidFill>
              </a:rPr>
              <a:t>&gt;</a:t>
            </a:r>
            <a:r>
              <a:rPr lang="it-IT" sz="2215" dirty="0"/>
              <a:t>: contenitori generici</a:t>
            </a:r>
          </a:p>
          <a:p>
            <a:pPr lvl="1" eaLnBrk="1" hangingPunct="1">
              <a:defRPr/>
            </a:pPr>
            <a:r>
              <a:rPr lang="it-IT" sz="1292" b="1" dirty="0">
                <a:solidFill>
                  <a:schemeClr val="tx2"/>
                </a:solidFill>
              </a:rPr>
              <a:t>Contenuto: </a:t>
            </a:r>
            <a:r>
              <a:rPr lang="it-IT" sz="1846" dirty="0"/>
              <a:t>&lt;</a:t>
            </a:r>
            <a:r>
              <a:rPr lang="it-IT" sz="1846" dirty="0" err="1"/>
              <a:t>span</a:t>
            </a:r>
            <a:r>
              <a:rPr lang="it-IT" sz="1846" dirty="0"/>
              <a:t>&gt;: </a:t>
            </a:r>
            <a:r>
              <a:rPr lang="it-IT" sz="1846" i="1" dirty="0" err="1"/>
              <a:t>inline</a:t>
            </a:r>
            <a:r>
              <a:rPr lang="it-IT" sz="1846" dirty="0"/>
              <a:t>, &lt;div&gt;: </a:t>
            </a:r>
            <a:r>
              <a:rPr lang="it-IT" sz="1846" i="1" dirty="0"/>
              <a:t>blocco</a:t>
            </a:r>
          </a:p>
          <a:p>
            <a:pPr lvl="1" eaLnBrk="1" hangingPunct="1">
              <a:defRPr/>
            </a:pPr>
            <a:r>
              <a:rPr lang="it-IT" sz="1292" b="1" dirty="0">
                <a:solidFill>
                  <a:schemeClr val="tx2"/>
                </a:solidFill>
              </a:rPr>
              <a:t>Attributi: </a:t>
            </a:r>
            <a:r>
              <a:rPr lang="it-IT" sz="1846" dirty="0"/>
              <a:t>standard HTML</a:t>
            </a:r>
          </a:p>
          <a:p>
            <a:pPr lvl="1" eaLnBrk="1" hangingPunct="1">
              <a:defRPr/>
            </a:pPr>
            <a:r>
              <a:rPr lang="it-IT" sz="1846" dirty="0"/>
              <a:t>Questi due elementi</a:t>
            </a:r>
            <a:r>
              <a:rPr lang="it-IT" sz="1846" b="1" dirty="0">
                <a:solidFill>
                  <a:schemeClr val="folHlink"/>
                </a:solidFill>
              </a:rPr>
              <a:t> </a:t>
            </a:r>
            <a:r>
              <a:rPr lang="it-IT" sz="1846" dirty="0"/>
              <a:t>delimitano parti di documento a cui assegnare caratteristiche speciali, quali un formato, una lingua, ecc.</a:t>
            </a:r>
          </a:p>
          <a:p>
            <a:pPr lvl="1" eaLnBrk="1" hangingPunct="1">
              <a:defRPr/>
            </a:pPr>
            <a:r>
              <a:rPr lang="it-IT" sz="1846" dirty="0"/>
              <a:t>Sono utili alla realizzazione dei layout HTML più complessi, soprattutto in congiunzione con CSS 2.</a:t>
            </a:r>
          </a:p>
          <a:p>
            <a:pPr lvl="1" eaLnBrk="1" hangingPunct="1">
              <a:defRPr/>
            </a:pPr>
            <a:r>
              <a:rPr lang="it-IT" sz="1846" dirty="0"/>
              <a:t>In generale, possono anche essere utilizzati per creare elementi HTML ad-hoc, con formattazione e comportamento specifici, da affiancare all’HTML standard.</a:t>
            </a:r>
          </a:p>
          <a:p>
            <a:pPr lvl="1" eaLnBrk="1" hangingPunct="1">
              <a:defRPr/>
            </a:pPr>
            <a:r>
              <a:rPr lang="it-IT" sz="1846" dirty="0"/>
              <a:t>Gli attributi </a:t>
            </a:r>
            <a:r>
              <a:rPr lang="it-IT" sz="1846" dirty="0" err="1">
                <a:solidFill>
                  <a:schemeClr val="folHlink"/>
                </a:solidFill>
              </a:rPr>
              <a:t>class</a:t>
            </a:r>
            <a:r>
              <a:rPr lang="it-IT" sz="1846" dirty="0"/>
              <a:t> e </a:t>
            </a:r>
            <a:r>
              <a:rPr lang="it-IT" sz="1846" dirty="0">
                <a:solidFill>
                  <a:schemeClr val="folHlink"/>
                </a:solidFill>
              </a:rPr>
              <a:t>id</a:t>
            </a:r>
            <a:r>
              <a:rPr lang="it-IT" sz="1846" dirty="0"/>
              <a:t> sono fondamentali per il loro funzionamento.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19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normAutofit/>
          </a:bodyPr>
          <a:lstStyle/>
          <a:p>
            <a:r>
              <a:rPr lang="it-IT" altLang="it-IT" sz="2954" dirty="0"/>
              <a:t>HTML5, finalmente!</a:t>
            </a:r>
          </a:p>
        </p:txBody>
      </p:sp>
      <p:sp>
        <p:nvSpPr>
          <p:cNvPr id="3" name="Segnaposto contenuto 2"/>
          <p:cNvSpPr>
            <a:spLocks noGrp="1"/>
          </p:cNvSpPr>
          <p:nvPr>
            <p:ph idx="1"/>
          </p:nvPr>
        </p:nvSpPr>
        <p:spPr/>
        <p:txBody>
          <a:bodyPr>
            <a:normAutofit/>
          </a:bodyPr>
          <a:lstStyle/>
          <a:p>
            <a:pPr>
              <a:defRPr/>
            </a:pPr>
            <a:r>
              <a:rPr lang="it-IT" dirty="0" smtClean="0"/>
              <a:t>HTML5 </a:t>
            </a:r>
            <a:r>
              <a:rPr lang="it-IT" b="1" dirty="0" smtClean="0"/>
              <a:t>è un linguaggio di markup indipendente, </a:t>
            </a:r>
            <a:r>
              <a:rPr lang="it-IT" dirty="0" smtClean="0"/>
              <a:t>non derivato da SGML come HTML4.</a:t>
            </a:r>
          </a:p>
          <a:p>
            <a:pPr lvl="1">
              <a:defRPr/>
            </a:pPr>
            <a:r>
              <a:rPr lang="it-IT" dirty="0" smtClean="0"/>
              <a:t>La sintassi di HTML5 è compatibile con quella di HTML4 e XHTML1, ma non supporta alcune caratteristiche della sintassi HTML4 che derivavano da SGML, come le </a:t>
            </a:r>
            <a:r>
              <a:rPr lang="it-IT" i="1" dirty="0" smtClean="0"/>
              <a:t>processing </a:t>
            </a:r>
            <a:r>
              <a:rPr lang="it-IT" i="1" dirty="0" err="1" smtClean="0"/>
              <a:t>instructions</a:t>
            </a:r>
            <a:r>
              <a:rPr lang="it-IT" dirty="0" smtClean="0"/>
              <a:t>.</a:t>
            </a:r>
          </a:p>
          <a:p>
            <a:pPr>
              <a:defRPr/>
            </a:pPr>
            <a:r>
              <a:rPr lang="en-US" dirty="0" smtClean="0"/>
              <a:t>Come dice </a:t>
            </a:r>
            <a:r>
              <a:rPr lang="en-US" dirty="0" err="1" smtClean="0"/>
              <a:t>il</a:t>
            </a:r>
            <a:r>
              <a:rPr lang="en-US" dirty="0" smtClean="0"/>
              <a:t> W3C (http://www.w3.org/TR/html5-diff): </a:t>
            </a:r>
            <a:r>
              <a:rPr lang="en-US" i="1" dirty="0" smtClean="0"/>
              <a:t>“The HTML[5] specification reflects an effort, started in 2004, to study contemporary HTML implementations and deployed content. The specification: Defines </a:t>
            </a:r>
            <a:r>
              <a:rPr lang="en-US" b="1" i="1" dirty="0" smtClean="0"/>
              <a:t>a single language called HTML which can be written in HTML syntax and in XML syntax</a:t>
            </a:r>
            <a:r>
              <a:rPr lang="en-US" i="1" dirty="0" smtClean="0"/>
              <a:t>, defines detailed processing models to foster interoperable implementations, </a:t>
            </a:r>
            <a:r>
              <a:rPr lang="en-US" b="1" i="1" dirty="0" smtClean="0"/>
              <a:t>improves markup for documents</a:t>
            </a:r>
            <a:r>
              <a:rPr lang="en-US" i="1" dirty="0" smtClean="0"/>
              <a:t>, </a:t>
            </a:r>
            <a:r>
              <a:rPr lang="en-US" b="1" i="1" dirty="0" smtClean="0"/>
              <a:t>introduces markup and APIs for emerging idioms</a:t>
            </a:r>
            <a:r>
              <a:rPr lang="en-US" i="1" dirty="0" smtClean="0"/>
              <a:t>, such as Web applications […]”</a:t>
            </a:r>
          </a:p>
          <a:p>
            <a:pPr>
              <a:defRPr/>
            </a:pPr>
            <a:r>
              <a:rPr lang="it-IT" dirty="0" smtClean="0"/>
              <a:t>HTML5 è diventato una </a:t>
            </a:r>
            <a:r>
              <a:rPr lang="it-IT" b="1" dirty="0" smtClean="0"/>
              <a:t>W3C </a:t>
            </a:r>
            <a:r>
              <a:rPr lang="it-IT" b="1" dirty="0" err="1" smtClean="0"/>
              <a:t>Recommendation</a:t>
            </a:r>
            <a:r>
              <a:rPr lang="it-IT" b="1" dirty="0" smtClean="0"/>
              <a:t> </a:t>
            </a:r>
            <a:r>
              <a:rPr lang="it-IT" dirty="0" smtClean="0"/>
              <a:t>(quindi una specifica finale) il </a:t>
            </a:r>
            <a:r>
              <a:rPr lang="it-IT" b="1" dirty="0" smtClean="0"/>
              <a:t>28 ottobre 2014</a:t>
            </a:r>
            <a:r>
              <a:rPr lang="it-IT" dirty="0" smtClean="0"/>
              <a:t>. E’ possibile </a:t>
            </a:r>
            <a:r>
              <a:rPr lang="it-IT" dirty="0" smtClean="0"/>
              <a:t>utilizzare </a:t>
            </a:r>
            <a:r>
              <a:rPr lang="it-IT" dirty="0" smtClean="0"/>
              <a:t>molte delle </a:t>
            </a:r>
            <a:r>
              <a:rPr lang="it-IT" dirty="0" smtClean="0"/>
              <a:t>caratteristiche </a:t>
            </a:r>
            <a:r>
              <a:rPr lang="it-IT" dirty="0" smtClean="0"/>
              <a:t>di HTML5 nei browser attuali, ma il </a:t>
            </a:r>
            <a:r>
              <a:rPr lang="it-IT" dirty="0" smtClean="0"/>
              <a:t>supporto, per alcuni elementi particolarmente avanzati o meno utilizzati, </a:t>
            </a:r>
            <a:r>
              <a:rPr lang="it-IT" dirty="0" smtClean="0"/>
              <a:t>deve </a:t>
            </a:r>
            <a:r>
              <a:rPr lang="it-IT" smtClean="0"/>
              <a:t>essere </a:t>
            </a:r>
            <a:r>
              <a:rPr lang="it-IT" smtClean="0"/>
              <a:t>completato.</a:t>
            </a:r>
            <a:endParaRPr lang="it-IT" dirty="0" smtClean="0"/>
          </a:p>
          <a:p>
            <a:pPr lvl="1">
              <a:defRPr/>
            </a:pPr>
            <a:r>
              <a:rPr lang="it-IT" dirty="0" smtClean="0"/>
              <a:t>In questo documento faremo ancora riferimento alla totalità di HTML4/XHTML1, ma mostreremo e discuteremo anche i cambiamenti più importanti introdotti da HTML5.</a:t>
            </a:r>
          </a:p>
          <a:p>
            <a:pPr>
              <a:defRPr/>
            </a:pPr>
            <a:endParaRPr lang="it-IT"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4" name="Segnaposto numero diapositiva 3"/>
          <p:cNvSpPr>
            <a:spLocks noGrp="1"/>
          </p:cNvSpPr>
          <p:nvPr>
            <p:ph type="sldNum" sz="quarter" idx="12"/>
          </p:nvPr>
        </p:nvSpPr>
        <p:spPr/>
        <p:txBody>
          <a:bodyPr/>
          <a:lstStyle/>
          <a:p>
            <a:pPr>
              <a:defRPr/>
            </a:pPr>
            <a:fld id="{4CEC86E9-3C68-4B6E-8F8B-FD6372289D91}" type="slidenum">
              <a:rPr lang="it-IT" altLang="it-IT" smtClean="0"/>
              <a:pPr>
                <a:defRPr/>
              </a:pPr>
              <a:t>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it-IT" altLang="it-IT" sz="2954" dirty="0"/>
              <a:t>Formattazione semantica</a:t>
            </a:r>
          </a:p>
        </p:txBody>
      </p:sp>
      <p:sp>
        <p:nvSpPr>
          <p:cNvPr id="28675" name="Rectangle 3"/>
          <p:cNvSpPr>
            <a:spLocks noGrp="1" noChangeArrowheads="1"/>
          </p:cNvSpPr>
          <p:nvPr>
            <p:ph idx="1"/>
          </p:nvPr>
        </p:nvSpPr>
        <p:spPr/>
        <p:txBody>
          <a:bodyPr>
            <a:normAutofit/>
          </a:bodyPr>
          <a:lstStyle/>
          <a:p>
            <a:pPr eaLnBrk="1" hangingPunct="1">
              <a:lnSpc>
                <a:spcPct val="90000"/>
              </a:lnSpc>
              <a:defRPr/>
            </a:pPr>
            <a:r>
              <a:rPr lang="it-IT" dirty="0" smtClean="0"/>
              <a:t>I </a:t>
            </a:r>
            <a:r>
              <a:rPr lang="it-IT" i="1" dirty="0" err="1" smtClean="0"/>
              <a:t>phrase</a:t>
            </a:r>
            <a:r>
              <a:rPr lang="it-IT" i="1" dirty="0" smtClean="0"/>
              <a:t> </a:t>
            </a:r>
            <a:r>
              <a:rPr lang="it-IT" i="1" dirty="0" err="1" smtClean="0"/>
              <a:t>elements</a:t>
            </a:r>
            <a:r>
              <a:rPr lang="it-IT" dirty="0" smtClean="0"/>
              <a:t> sono utilizzati per attribuire un significato (semantica) particolare ad alcune parti del testo.</a:t>
            </a:r>
          </a:p>
          <a:p>
            <a:pPr eaLnBrk="1" hangingPunct="1">
              <a:lnSpc>
                <a:spcPct val="90000"/>
              </a:lnSpc>
              <a:defRPr/>
            </a:pPr>
            <a:r>
              <a:rPr lang="it-IT" dirty="0" smtClean="0"/>
              <a:t>La semantica di solito è resa esplicita da </a:t>
            </a:r>
            <a:r>
              <a:rPr lang="it-IT" dirty="0" err="1" smtClean="0"/>
              <a:t>rendering</a:t>
            </a:r>
            <a:r>
              <a:rPr lang="it-IT" dirty="0" smtClean="0"/>
              <a:t> particolari, ma può essere anche utilizzata per rendere il testo più facilmente analizzabile dai </a:t>
            </a:r>
            <a:r>
              <a:rPr lang="it-IT" dirty="0" err="1" smtClean="0"/>
              <a:t>tool</a:t>
            </a:r>
            <a:r>
              <a:rPr lang="it-IT" dirty="0" smtClean="0"/>
              <a:t> automatici.</a:t>
            </a:r>
          </a:p>
          <a:p>
            <a:pPr eaLnBrk="1" hangingPunct="1">
              <a:lnSpc>
                <a:spcPct val="90000"/>
              </a:lnSpc>
              <a:defRPr/>
            </a:pPr>
            <a:r>
              <a:rPr lang="it-IT" dirty="0" smtClean="0"/>
              <a:t>Questi elementi hanno nomi descrittivi: </a:t>
            </a:r>
            <a:r>
              <a:rPr lang="it-IT" b="1" dirty="0" smtClean="0">
                <a:solidFill>
                  <a:schemeClr val="folHlink"/>
                </a:solidFill>
              </a:rPr>
              <a:t>&lt;</a:t>
            </a:r>
            <a:r>
              <a:rPr lang="it-IT" b="1" dirty="0" err="1" smtClean="0">
                <a:solidFill>
                  <a:schemeClr val="folHlink"/>
                </a:solidFill>
              </a:rPr>
              <a:t>em</a:t>
            </a:r>
            <a:r>
              <a:rPr lang="it-IT" b="1" dirty="0" smtClean="0">
                <a:solidFill>
                  <a:schemeClr val="folHlink"/>
                </a:solidFill>
              </a:rPr>
              <a:t>&gt;</a:t>
            </a:r>
            <a:r>
              <a:rPr lang="it-IT" dirty="0" smtClean="0"/>
              <a:t>, </a:t>
            </a:r>
            <a:r>
              <a:rPr lang="it-IT" b="1" dirty="0" smtClean="0">
                <a:solidFill>
                  <a:schemeClr val="folHlink"/>
                </a:solidFill>
              </a:rPr>
              <a:t>&lt;strong&gt;</a:t>
            </a:r>
            <a:r>
              <a:rPr lang="it-IT" dirty="0" smtClean="0"/>
              <a:t>, </a:t>
            </a:r>
            <a:r>
              <a:rPr lang="it-IT" b="1" dirty="0" smtClean="0">
                <a:solidFill>
                  <a:schemeClr val="folHlink"/>
                </a:solidFill>
              </a:rPr>
              <a:t>&lt;</a:t>
            </a:r>
            <a:r>
              <a:rPr lang="it-IT" b="1" dirty="0" err="1" smtClean="0">
                <a:solidFill>
                  <a:schemeClr val="folHlink"/>
                </a:solidFill>
              </a:rPr>
              <a:t>dfn</a:t>
            </a:r>
            <a:r>
              <a:rPr lang="it-IT" b="1" dirty="0" smtClean="0">
                <a:solidFill>
                  <a:schemeClr val="folHlink"/>
                </a:solidFill>
              </a:rPr>
              <a:t>&gt;</a:t>
            </a:r>
            <a:r>
              <a:rPr lang="it-IT" dirty="0" smtClean="0"/>
              <a:t>, </a:t>
            </a:r>
            <a:r>
              <a:rPr lang="it-IT" b="1" dirty="0" smtClean="0">
                <a:solidFill>
                  <a:schemeClr val="folHlink"/>
                </a:solidFill>
              </a:rPr>
              <a:t>&lt;code&gt;</a:t>
            </a:r>
            <a:r>
              <a:rPr lang="it-IT" dirty="0" smtClean="0"/>
              <a:t>, </a:t>
            </a:r>
            <a:r>
              <a:rPr lang="it-IT" b="1" dirty="0" smtClean="0">
                <a:solidFill>
                  <a:schemeClr val="folHlink"/>
                </a:solidFill>
              </a:rPr>
              <a:t>&lt;</a:t>
            </a:r>
            <a:r>
              <a:rPr lang="it-IT" b="1" dirty="0" err="1" smtClean="0">
                <a:solidFill>
                  <a:schemeClr val="folHlink"/>
                </a:solidFill>
              </a:rPr>
              <a:t>samp</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kbd</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var</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cite</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abbr</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acronym</a:t>
            </a:r>
            <a:r>
              <a:rPr lang="it-IT" b="1" dirty="0" smtClean="0">
                <a:solidFill>
                  <a:schemeClr val="folHlink"/>
                </a:solidFill>
              </a:rPr>
              <a:t>&gt;</a:t>
            </a:r>
          </a:p>
          <a:p>
            <a:pPr lvl="1" eaLnBrk="1" hangingPunct="1">
              <a:lnSpc>
                <a:spcPct val="90000"/>
              </a:lnSpc>
              <a:defRPr/>
            </a:pPr>
            <a:r>
              <a:rPr lang="it-IT" b="1" dirty="0">
                <a:solidFill>
                  <a:schemeClr val="tx2"/>
                </a:solidFill>
              </a:rPr>
              <a:t>Contenuto:</a:t>
            </a:r>
            <a:r>
              <a:rPr lang="it-IT" dirty="0" smtClean="0"/>
              <a:t> </a:t>
            </a:r>
            <a:r>
              <a:rPr lang="it-IT" i="1" dirty="0" err="1" smtClean="0"/>
              <a:t>inline</a:t>
            </a:r>
            <a:r>
              <a:rPr lang="it-IT" dirty="0" smtClean="0"/>
              <a:t> </a:t>
            </a:r>
            <a:br>
              <a:rPr lang="it-IT" dirty="0" smtClean="0"/>
            </a:br>
            <a:r>
              <a:rPr lang="it-IT" b="1" dirty="0">
                <a:solidFill>
                  <a:schemeClr val="tx2"/>
                </a:solidFill>
              </a:rPr>
              <a:t>Attributi:</a:t>
            </a:r>
            <a:r>
              <a:rPr lang="it-IT" dirty="0" smtClean="0"/>
              <a:t> standard HTML</a:t>
            </a:r>
          </a:p>
          <a:p>
            <a:pPr eaLnBrk="1" hangingPunct="1">
              <a:lnSpc>
                <a:spcPct val="90000"/>
              </a:lnSpc>
              <a:defRPr/>
            </a:pPr>
            <a:r>
              <a:rPr lang="it-IT" dirty="0" smtClean="0"/>
              <a:t>L’elemento </a:t>
            </a:r>
            <a:r>
              <a:rPr lang="it-IT" b="1" dirty="0">
                <a:solidFill>
                  <a:schemeClr val="folHlink"/>
                </a:solidFill>
              </a:rPr>
              <a:t>&lt;</a:t>
            </a:r>
            <a:r>
              <a:rPr lang="it-IT" b="1" dirty="0" err="1">
                <a:solidFill>
                  <a:schemeClr val="folHlink"/>
                </a:solidFill>
              </a:rPr>
              <a:t>acronym</a:t>
            </a:r>
            <a:r>
              <a:rPr lang="it-IT" b="1" dirty="0">
                <a:solidFill>
                  <a:schemeClr val="folHlink"/>
                </a:solidFill>
              </a:rPr>
              <a:t>&gt;</a:t>
            </a:r>
            <a:r>
              <a:rPr lang="it-IT" dirty="0" smtClean="0"/>
              <a:t> è </a:t>
            </a:r>
            <a:r>
              <a:rPr lang="it-IT" i="1" dirty="0" err="1" smtClean="0"/>
              <a:t>deprecated</a:t>
            </a:r>
            <a:r>
              <a:rPr lang="it-IT" i="1" dirty="0" smtClean="0"/>
              <a:t> in </a:t>
            </a:r>
            <a:r>
              <a:rPr lang="it-IT" dirty="0"/>
              <a:t>HTML5</a:t>
            </a:r>
            <a:r>
              <a:rPr lang="it-IT" i="1" dirty="0" smtClean="0"/>
              <a:t>.</a:t>
            </a:r>
          </a:p>
          <a:p>
            <a:pPr eaLnBrk="1" hangingPunct="1">
              <a:lnSpc>
                <a:spcPct val="90000"/>
              </a:lnSpc>
              <a:defRPr/>
            </a:pPr>
            <a:endParaRPr lang="it-IT" dirty="0" smtClean="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it-IT" altLang="it-IT" sz="2954"/>
              <a:t>Formattazione semantica</a:t>
            </a:r>
            <a:br>
              <a:rPr lang="it-IT" altLang="it-IT" sz="2954"/>
            </a:br>
            <a:r>
              <a:rPr lang="it-IT" altLang="it-IT" sz="1846"/>
              <a:t>elementi di base</a:t>
            </a:r>
          </a:p>
        </p:txBody>
      </p:sp>
      <p:sp>
        <p:nvSpPr>
          <p:cNvPr id="29699" name="Rectangle 3"/>
          <p:cNvSpPr>
            <a:spLocks noGrp="1" noChangeArrowheads="1"/>
          </p:cNvSpPr>
          <p:nvPr>
            <p:ph idx="1"/>
          </p:nvPr>
        </p:nvSpPr>
        <p:spPr/>
        <p:txBody>
          <a:bodyPr/>
          <a:lstStyle/>
          <a:p>
            <a:pPr eaLnBrk="1" hangingPunct="1">
              <a:lnSpc>
                <a:spcPct val="80000"/>
              </a:lnSpc>
              <a:defRPr/>
            </a:pPr>
            <a:r>
              <a:rPr lang="it-IT" sz="2215" b="1" dirty="0">
                <a:solidFill>
                  <a:schemeClr val="folHlink"/>
                </a:solidFill>
              </a:rPr>
              <a:t>&lt;</a:t>
            </a:r>
            <a:r>
              <a:rPr lang="it-IT" sz="2215" b="1" dirty="0" err="1">
                <a:solidFill>
                  <a:schemeClr val="folHlink"/>
                </a:solidFill>
              </a:rPr>
              <a:t>em</a:t>
            </a:r>
            <a:r>
              <a:rPr lang="it-IT" sz="2215" b="1" dirty="0">
                <a:solidFill>
                  <a:schemeClr val="folHlink"/>
                </a:solidFill>
              </a:rPr>
              <a:t>&gt;</a:t>
            </a:r>
            <a:r>
              <a:rPr lang="it-IT" sz="1477" b="1" dirty="0"/>
              <a:t>: </a:t>
            </a:r>
            <a:r>
              <a:rPr lang="it-IT" sz="1477" dirty="0"/>
              <a:t>Enfasi </a:t>
            </a:r>
          </a:p>
          <a:p>
            <a:pPr lvl="1" eaLnBrk="1" hangingPunct="1">
              <a:lnSpc>
                <a:spcPct val="80000"/>
              </a:lnSpc>
              <a:defRPr/>
            </a:pPr>
            <a:r>
              <a:rPr lang="it-IT" sz="1292" dirty="0"/>
              <a:t>di solito equivalente a corsivo</a:t>
            </a:r>
          </a:p>
          <a:p>
            <a:pPr eaLnBrk="1" hangingPunct="1">
              <a:lnSpc>
                <a:spcPct val="80000"/>
              </a:lnSpc>
              <a:defRPr/>
            </a:pPr>
            <a:r>
              <a:rPr lang="it-IT" sz="2215" b="1" dirty="0">
                <a:solidFill>
                  <a:schemeClr val="folHlink"/>
                </a:solidFill>
              </a:rPr>
              <a:t>&lt;strong&gt;</a:t>
            </a:r>
            <a:r>
              <a:rPr lang="it-IT" sz="1477" b="1" dirty="0"/>
              <a:t>: </a:t>
            </a:r>
            <a:r>
              <a:rPr lang="it-IT" sz="1477" dirty="0"/>
              <a:t>Enfasi forte </a:t>
            </a:r>
          </a:p>
          <a:p>
            <a:pPr lvl="1" eaLnBrk="1" hangingPunct="1">
              <a:lnSpc>
                <a:spcPct val="80000"/>
              </a:lnSpc>
              <a:defRPr/>
            </a:pPr>
            <a:r>
              <a:rPr lang="it-IT" sz="1292" dirty="0"/>
              <a:t>di solito equivalente a grassetto</a:t>
            </a:r>
          </a:p>
          <a:p>
            <a:pPr eaLnBrk="1" hangingPunct="1">
              <a:lnSpc>
                <a:spcPct val="80000"/>
              </a:lnSpc>
              <a:defRPr/>
            </a:pPr>
            <a:r>
              <a:rPr lang="it-IT" sz="2215" b="1" dirty="0">
                <a:solidFill>
                  <a:schemeClr val="folHlink"/>
                </a:solidFill>
              </a:rPr>
              <a:t>&lt;</a:t>
            </a:r>
            <a:r>
              <a:rPr lang="it-IT" sz="2215" b="1" dirty="0" err="1">
                <a:solidFill>
                  <a:schemeClr val="folHlink"/>
                </a:solidFill>
              </a:rPr>
              <a:t>cite</a:t>
            </a:r>
            <a:r>
              <a:rPr lang="it-IT" sz="2215" b="1" dirty="0">
                <a:solidFill>
                  <a:schemeClr val="folHlink"/>
                </a:solidFill>
              </a:rPr>
              <a:t>&gt;</a:t>
            </a:r>
            <a:r>
              <a:rPr lang="it-IT" sz="1477" b="1" dirty="0"/>
              <a:t>: </a:t>
            </a:r>
            <a:r>
              <a:rPr lang="it-IT" sz="1477" dirty="0"/>
              <a:t>Riferimento esterno o citazione</a:t>
            </a:r>
          </a:p>
          <a:p>
            <a:pPr eaLnBrk="1" hangingPunct="1">
              <a:lnSpc>
                <a:spcPct val="80000"/>
              </a:lnSpc>
              <a:defRPr/>
            </a:pPr>
            <a:r>
              <a:rPr lang="it-IT" sz="2215" b="1" dirty="0">
                <a:solidFill>
                  <a:schemeClr val="folHlink"/>
                </a:solidFill>
              </a:rPr>
              <a:t>&lt;</a:t>
            </a:r>
            <a:r>
              <a:rPr lang="it-IT" sz="2215" b="1" dirty="0" err="1">
                <a:solidFill>
                  <a:schemeClr val="folHlink"/>
                </a:solidFill>
              </a:rPr>
              <a:t>dfn</a:t>
            </a:r>
            <a:r>
              <a:rPr lang="it-IT" sz="2215" b="1" dirty="0">
                <a:solidFill>
                  <a:schemeClr val="folHlink"/>
                </a:solidFill>
              </a:rPr>
              <a:t>&gt;</a:t>
            </a:r>
            <a:r>
              <a:rPr lang="it-IT" sz="1477" b="1" dirty="0"/>
              <a:t>: </a:t>
            </a:r>
            <a:r>
              <a:rPr lang="it-IT" sz="1477" dirty="0"/>
              <a:t>Testo di una definizione</a:t>
            </a:r>
          </a:p>
          <a:p>
            <a:pPr lvl="1" eaLnBrk="1" hangingPunct="1">
              <a:lnSpc>
                <a:spcPct val="80000"/>
              </a:lnSpc>
              <a:defRPr/>
            </a:pPr>
            <a:r>
              <a:rPr lang="it-IT" sz="1292" dirty="0"/>
              <a:t>da non confondere col le liste di definizione</a:t>
            </a:r>
          </a:p>
          <a:p>
            <a:pPr eaLnBrk="1" hangingPunct="1">
              <a:lnSpc>
                <a:spcPct val="80000"/>
              </a:lnSpc>
              <a:defRPr/>
            </a:pPr>
            <a:r>
              <a:rPr lang="it-IT" sz="2215" b="1" dirty="0">
                <a:solidFill>
                  <a:schemeClr val="folHlink"/>
                </a:solidFill>
              </a:rPr>
              <a:t>&lt;code&gt;</a:t>
            </a:r>
            <a:r>
              <a:rPr lang="it-IT" sz="1477" b="1" dirty="0"/>
              <a:t>: </a:t>
            </a:r>
            <a:r>
              <a:rPr lang="it-IT" sz="1477" dirty="0"/>
              <a:t>Codice sorgente</a:t>
            </a:r>
          </a:p>
          <a:p>
            <a:pPr eaLnBrk="1" hangingPunct="1">
              <a:lnSpc>
                <a:spcPct val="80000"/>
              </a:lnSpc>
              <a:defRPr/>
            </a:pPr>
            <a:r>
              <a:rPr lang="it-IT" sz="2215" b="1" dirty="0">
                <a:solidFill>
                  <a:schemeClr val="folHlink"/>
                </a:solidFill>
              </a:rPr>
              <a:t>&lt;</a:t>
            </a:r>
            <a:r>
              <a:rPr lang="it-IT" sz="2215" b="1" dirty="0" err="1">
                <a:solidFill>
                  <a:schemeClr val="folHlink"/>
                </a:solidFill>
              </a:rPr>
              <a:t>samp</a:t>
            </a:r>
            <a:r>
              <a:rPr lang="it-IT" sz="2215" b="1" dirty="0">
                <a:solidFill>
                  <a:schemeClr val="folHlink"/>
                </a:solidFill>
              </a:rPr>
              <a:t>&gt;</a:t>
            </a:r>
            <a:r>
              <a:rPr lang="it-IT" sz="1477" b="1" dirty="0"/>
              <a:t>: </a:t>
            </a:r>
            <a:r>
              <a:rPr lang="it-IT" sz="1477" dirty="0"/>
              <a:t>Esempio di output</a:t>
            </a:r>
          </a:p>
          <a:p>
            <a:pPr eaLnBrk="1" hangingPunct="1">
              <a:lnSpc>
                <a:spcPct val="80000"/>
              </a:lnSpc>
              <a:defRPr/>
            </a:pPr>
            <a:r>
              <a:rPr lang="it-IT" sz="2215" b="1" dirty="0">
                <a:solidFill>
                  <a:schemeClr val="folHlink"/>
                </a:solidFill>
              </a:rPr>
              <a:t>&lt;</a:t>
            </a:r>
            <a:r>
              <a:rPr lang="it-IT" sz="2215" b="1" dirty="0" err="1">
                <a:solidFill>
                  <a:schemeClr val="folHlink"/>
                </a:solidFill>
              </a:rPr>
              <a:t>kbd</a:t>
            </a:r>
            <a:r>
              <a:rPr lang="it-IT" sz="2215" b="1" dirty="0">
                <a:solidFill>
                  <a:schemeClr val="folHlink"/>
                </a:solidFill>
              </a:rPr>
              <a:t>&gt;</a:t>
            </a:r>
            <a:r>
              <a:rPr lang="it-IT" sz="1477" b="1" dirty="0"/>
              <a:t>: </a:t>
            </a:r>
            <a:r>
              <a:rPr lang="it-IT" sz="1477" dirty="0"/>
              <a:t>Testo scritto da tastiera (digitato dall’utente)</a:t>
            </a:r>
          </a:p>
          <a:p>
            <a:pPr eaLnBrk="1" hangingPunct="1">
              <a:lnSpc>
                <a:spcPct val="80000"/>
              </a:lnSpc>
              <a:defRPr/>
            </a:pPr>
            <a:r>
              <a:rPr lang="it-IT" sz="2215" b="1" dirty="0">
                <a:solidFill>
                  <a:schemeClr val="folHlink"/>
                </a:solidFill>
              </a:rPr>
              <a:t>&lt;</a:t>
            </a:r>
            <a:r>
              <a:rPr lang="it-IT" sz="2215" b="1" dirty="0" err="1">
                <a:solidFill>
                  <a:schemeClr val="folHlink"/>
                </a:solidFill>
              </a:rPr>
              <a:t>var</a:t>
            </a:r>
            <a:r>
              <a:rPr lang="it-IT" sz="2215" b="1" dirty="0">
                <a:solidFill>
                  <a:schemeClr val="folHlink"/>
                </a:solidFill>
              </a:rPr>
              <a:t>&gt;</a:t>
            </a:r>
            <a:r>
              <a:rPr lang="it-IT" sz="1477" b="1" dirty="0"/>
              <a:t>: </a:t>
            </a:r>
            <a:r>
              <a:rPr lang="it-IT" sz="1477" dirty="0"/>
              <a:t>Nome di variabile</a:t>
            </a:r>
          </a:p>
          <a:p>
            <a:pPr eaLnBrk="1" hangingPunct="1">
              <a:lnSpc>
                <a:spcPct val="80000"/>
              </a:lnSpc>
              <a:defRPr/>
            </a:pPr>
            <a:r>
              <a:rPr lang="it-IT" sz="2215" b="1" dirty="0">
                <a:solidFill>
                  <a:schemeClr val="folHlink"/>
                </a:solidFill>
              </a:rPr>
              <a:t>&lt;</a:t>
            </a:r>
            <a:r>
              <a:rPr lang="it-IT" sz="2215" b="1" dirty="0" err="1">
                <a:solidFill>
                  <a:schemeClr val="folHlink"/>
                </a:solidFill>
              </a:rPr>
              <a:t>abbr</a:t>
            </a:r>
            <a:r>
              <a:rPr lang="it-IT" sz="2215" b="1" dirty="0">
                <a:solidFill>
                  <a:schemeClr val="folHlink"/>
                </a:solidFill>
              </a:rPr>
              <a:t>&gt;</a:t>
            </a:r>
            <a:r>
              <a:rPr lang="it-IT" sz="1477" b="1" dirty="0"/>
              <a:t>: </a:t>
            </a:r>
            <a:r>
              <a:rPr lang="it-IT" sz="1477" dirty="0"/>
              <a:t>Abbreviazione </a:t>
            </a:r>
          </a:p>
          <a:p>
            <a:pPr lvl="1" eaLnBrk="1" hangingPunct="1">
              <a:lnSpc>
                <a:spcPct val="80000"/>
              </a:lnSpc>
              <a:defRPr/>
            </a:pPr>
            <a:r>
              <a:rPr lang="it-IT" sz="1292" dirty="0"/>
              <a:t>l’attributo </a:t>
            </a:r>
            <a:r>
              <a:rPr lang="it-IT" sz="1292" dirty="0" err="1">
                <a:solidFill>
                  <a:schemeClr val="folHlink"/>
                </a:solidFill>
              </a:rPr>
              <a:t>title</a:t>
            </a:r>
            <a:r>
              <a:rPr lang="it-IT" sz="1292" dirty="0"/>
              <a:t> può essere usato per contenere la forma completa</a:t>
            </a:r>
          </a:p>
          <a:p>
            <a:pPr eaLnBrk="1" hangingPunct="1">
              <a:lnSpc>
                <a:spcPct val="80000"/>
              </a:lnSpc>
              <a:defRPr/>
            </a:pPr>
            <a:r>
              <a:rPr lang="it-IT" sz="2215" b="1" dirty="0">
                <a:solidFill>
                  <a:schemeClr val="folHlink"/>
                </a:solidFill>
              </a:rPr>
              <a:t>&lt;</a:t>
            </a:r>
            <a:r>
              <a:rPr lang="it-IT" sz="2215" b="1" dirty="0" err="1">
                <a:solidFill>
                  <a:schemeClr val="folHlink"/>
                </a:solidFill>
              </a:rPr>
              <a:t>acronym</a:t>
            </a:r>
            <a:r>
              <a:rPr lang="it-IT" sz="2215" b="1" dirty="0">
                <a:solidFill>
                  <a:schemeClr val="folHlink"/>
                </a:solidFill>
              </a:rPr>
              <a:t>&gt;</a:t>
            </a:r>
            <a:r>
              <a:rPr lang="it-IT" sz="1477" b="1" dirty="0"/>
              <a:t>: </a:t>
            </a:r>
            <a:r>
              <a:rPr lang="it-IT" sz="1477" dirty="0"/>
              <a:t>Acronimo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it-IT" altLang="it-IT" sz="2954"/>
              <a:t>Formattazione semantica</a:t>
            </a:r>
            <a:br>
              <a:rPr lang="it-IT" altLang="it-IT" sz="2954"/>
            </a:br>
            <a:r>
              <a:rPr lang="it-IT" altLang="it-IT" sz="1846"/>
              <a:t>citazioni</a:t>
            </a:r>
          </a:p>
        </p:txBody>
      </p:sp>
      <p:sp>
        <p:nvSpPr>
          <p:cNvPr id="35843" name="Rectangle 3"/>
          <p:cNvSpPr>
            <a:spLocks noGrp="1" noChangeArrowheads="1"/>
          </p:cNvSpPr>
          <p:nvPr>
            <p:ph idx="1"/>
          </p:nvPr>
        </p:nvSpPr>
        <p:spPr/>
        <p:txBody>
          <a:bodyPr/>
          <a:lstStyle/>
          <a:p>
            <a:pPr eaLnBrk="1" hangingPunct="1">
              <a:defRPr/>
            </a:pPr>
            <a:r>
              <a:rPr lang="it-IT" sz="2215" b="1" dirty="0">
                <a:solidFill>
                  <a:schemeClr val="folHlink"/>
                </a:solidFill>
              </a:rPr>
              <a:t>&lt;</a:t>
            </a:r>
            <a:r>
              <a:rPr lang="it-IT" sz="2215" b="1" dirty="0" err="1">
                <a:solidFill>
                  <a:schemeClr val="folHlink"/>
                </a:solidFill>
              </a:rPr>
              <a:t>blockquote</a:t>
            </a:r>
            <a:r>
              <a:rPr lang="it-IT" sz="2215" b="1" dirty="0">
                <a:solidFill>
                  <a:schemeClr val="folHlink"/>
                </a:solidFill>
              </a:rPr>
              <a:t>&gt;</a:t>
            </a:r>
            <a:r>
              <a:rPr lang="it-IT" sz="2215" dirty="0"/>
              <a:t>, </a:t>
            </a:r>
            <a:r>
              <a:rPr lang="it-IT" sz="2215" b="1" dirty="0">
                <a:solidFill>
                  <a:schemeClr val="folHlink"/>
                </a:solidFill>
              </a:rPr>
              <a:t>&lt;q&gt;</a:t>
            </a:r>
            <a:r>
              <a:rPr lang="it-IT" sz="2215" dirty="0"/>
              <a:t>: citazioni</a:t>
            </a:r>
          </a:p>
          <a:p>
            <a:pPr lvl="1" eaLnBrk="1" hangingPunct="1">
              <a:defRPr/>
            </a:pPr>
            <a:r>
              <a:rPr lang="it-IT" sz="923" b="1" dirty="0">
                <a:solidFill>
                  <a:schemeClr val="tx2"/>
                </a:solidFill>
              </a:rPr>
              <a:t>Contenuto:</a:t>
            </a:r>
            <a:r>
              <a:rPr lang="it-IT" sz="1846" dirty="0"/>
              <a:t> &lt;q&gt;: </a:t>
            </a:r>
            <a:r>
              <a:rPr lang="it-IT" sz="1846" i="1" dirty="0" err="1"/>
              <a:t>inline</a:t>
            </a:r>
            <a:r>
              <a:rPr lang="it-IT" sz="1846" dirty="0"/>
              <a:t>,</a:t>
            </a:r>
            <a:r>
              <a:rPr lang="it-IT" sz="1846" i="1" dirty="0"/>
              <a:t> </a:t>
            </a:r>
            <a:r>
              <a:rPr lang="it-IT" sz="1846" dirty="0"/>
              <a:t>&lt;</a:t>
            </a:r>
            <a:r>
              <a:rPr lang="it-IT" sz="1846" dirty="0" err="1"/>
              <a:t>blockquote</a:t>
            </a:r>
            <a:r>
              <a:rPr lang="it-IT" sz="1846" dirty="0"/>
              <a:t>&gt;:</a:t>
            </a:r>
            <a:r>
              <a:rPr lang="it-IT" sz="1846" i="1" dirty="0"/>
              <a:t> blocco</a:t>
            </a:r>
            <a:r>
              <a:rPr lang="it-IT" sz="1846" dirty="0"/>
              <a:t> </a:t>
            </a:r>
            <a:br>
              <a:rPr lang="it-IT" sz="1846" dirty="0"/>
            </a:br>
            <a:r>
              <a:rPr lang="it-IT" sz="923" b="1" dirty="0">
                <a:solidFill>
                  <a:schemeClr val="tx2"/>
                </a:solidFill>
              </a:rPr>
              <a:t>Attributi:</a:t>
            </a:r>
            <a:r>
              <a:rPr lang="it-IT" sz="1846" dirty="0"/>
              <a:t> standard HTML, </a:t>
            </a:r>
            <a:r>
              <a:rPr lang="it-IT" sz="1846" dirty="0" err="1">
                <a:solidFill>
                  <a:schemeClr val="folHlink"/>
                </a:solidFill>
              </a:rPr>
              <a:t>cite</a:t>
            </a:r>
            <a:endParaRPr lang="it-IT" sz="1846" dirty="0">
              <a:solidFill>
                <a:schemeClr val="folHlink"/>
              </a:solidFill>
            </a:endParaRPr>
          </a:p>
          <a:p>
            <a:pPr lvl="1" eaLnBrk="1" hangingPunct="1">
              <a:defRPr/>
            </a:pPr>
            <a:r>
              <a:rPr lang="it-IT" sz="1846" dirty="0"/>
              <a:t>L’elemento &lt;</a:t>
            </a:r>
            <a:r>
              <a:rPr lang="it-IT" sz="1846" dirty="0" err="1"/>
              <a:t>blockquote</a:t>
            </a:r>
            <a:r>
              <a:rPr lang="it-IT" sz="1846" dirty="0"/>
              <a:t>&gt; è utilizzato per citare blocchi di testo, mentre &lt;q&gt; serve ad inserire brevi citazioni nel flusso del testo</a:t>
            </a:r>
          </a:p>
          <a:p>
            <a:pPr lvl="1" eaLnBrk="1" hangingPunct="1">
              <a:defRPr/>
            </a:pPr>
            <a:r>
              <a:rPr lang="it-IT" sz="1846" dirty="0"/>
              <a:t>Entrambi hanno un attributo </a:t>
            </a:r>
            <a:r>
              <a:rPr lang="it-IT" sz="1846" dirty="0" err="1">
                <a:solidFill>
                  <a:schemeClr val="folHlink"/>
                </a:solidFill>
              </a:rPr>
              <a:t>cite</a:t>
            </a:r>
            <a:r>
              <a:rPr lang="it-IT" sz="1846" dirty="0"/>
              <a:t> che può essere usato per fornire la URI del testo citato</a:t>
            </a:r>
          </a:p>
          <a:p>
            <a:pPr lvl="1" eaLnBrk="1" hangingPunct="1">
              <a:defRPr/>
            </a:pPr>
            <a:r>
              <a:rPr lang="it-IT" sz="1846" dirty="0"/>
              <a:t>I browser dovrebbero inserire opportune virgolette prima e dopo la citazione</a:t>
            </a:r>
          </a:p>
          <a:p>
            <a:pPr lvl="1" eaLnBrk="1" hangingPunct="1">
              <a:defRPr/>
            </a:pPr>
            <a:r>
              <a:rPr lang="it-IT" sz="1846" dirty="0"/>
              <a:t>La citazione inserita in un &lt;</a:t>
            </a:r>
            <a:r>
              <a:rPr lang="it-IT" sz="1846" dirty="0" err="1"/>
              <a:t>blockquote</a:t>
            </a:r>
            <a:r>
              <a:rPr lang="it-IT" sz="1846" dirty="0"/>
              <a:t>&gt; è indentata rispetto al resto del testo</a:t>
            </a:r>
          </a:p>
          <a:p>
            <a:pPr lvl="1" eaLnBrk="1" hangingPunct="1">
              <a:defRPr/>
            </a:pPr>
            <a:r>
              <a:rPr lang="it-IT" sz="923" b="1" dirty="0">
                <a:solidFill>
                  <a:schemeClr val="tx2"/>
                </a:solidFill>
              </a:rPr>
              <a:t>(!)</a:t>
            </a:r>
            <a:r>
              <a:rPr lang="it-IT" sz="1846" dirty="0"/>
              <a:t> L’uso di &lt;</a:t>
            </a:r>
            <a:r>
              <a:rPr lang="it-IT" sz="1846" dirty="0" err="1"/>
              <a:t>blockquote</a:t>
            </a:r>
            <a:r>
              <a:rPr lang="it-IT" sz="1846" dirty="0"/>
              <a:t>&gt; per indentare il testo è vivamente sconsigliato!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it-IT" altLang="it-IT" sz="2954"/>
              <a:t>Formattazione semantica</a:t>
            </a:r>
            <a:br>
              <a:rPr lang="it-IT" altLang="it-IT" sz="2954"/>
            </a:br>
            <a:r>
              <a:rPr lang="it-IT" altLang="it-IT" sz="1846"/>
              <a:t>testo preformattato</a:t>
            </a:r>
          </a:p>
        </p:txBody>
      </p:sp>
      <p:sp>
        <p:nvSpPr>
          <p:cNvPr id="36867" name="Rectangle 3"/>
          <p:cNvSpPr>
            <a:spLocks noGrp="1" noChangeArrowheads="1"/>
          </p:cNvSpPr>
          <p:nvPr>
            <p:ph idx="1"/>
          </p:nvPr>
        </p:nvSpPr>
        <p:spPr/>
        <p:txBody>
          <a:bodyPr/>
          <a:lstStyle/>
          <a:p>
            <a:pPr eaLnBrk="1" hangingPunct="1">
              <a:defRPr/>
            </a:pPr>
            <a:r>
              <a:rPr lang="it-IT" sz="2215" b="1" dirty="0">
                <a:solidFill>
                  <a:schemeClr val="folHlink"/>
                </a:solidFill>
              </a:rPr>
              <a:t>&lt;</a:t>
            </a:r>
            <a:r>
              <a:rPr lang="it-IT" sz="2215" b="1" dirty="0" err="1">
                <a:solidFill>
                  <a:schemeClr val="folHlink"/>
                </a:solidFill>
              </a:rPr>
              <a:t>pre</a:t>
            </a:r>
            <a:r>
              <a:rPr lang="it-IT" sz="2215" b="1" dirty="0">
                <a:solidFill>
                  <a:schemeClr val="folHlink"/>
                </a:solidFill>
              </a:rPr>
              <a:t>&gt;</a:t>
            </a:r>
            <a:r>
              <a:rPr lang="it-IT" sz="2215" dirty="0"/>
              <a:t>: testo </a:t>
            </a:r>
            <a:r>
              <a:rPr lang="it-IT" sz="2215" i="1" dirty="0"/>
              <a:t>preformattato</a:t>
            </a:r>
          </a:p>
          <a:p>
            <a:pPr lvl="1" eaLnBrk="1" hangingPunct="1">
              <a:defRPr/>
            </a:pPr>
            <a:r>
              <a:rPr lang="it-IT" sz="923" b="1" dirty="0">
                <a:solidFill>
                  <a:schemeClr val="tx2"/>
                </a:solidFill>
              </a:rPr>
              <a:t>Contenuto:</a:t>
            </a:r>
            <a:r>
              <a:rPr lang="it-IT" sz="1846" dirty="0"/>
              <a:t> </a:t>
            </a:r>
            <a:r>
              <a:rPr lang="it-IT" sz="1846" i="1" dirty="0" err="1"/>
              <a:t>inline</a:t>
            </a:r>
            <a:r>
              <a:rPr lang="it-IT" sz="1846" i="1" dirty="0"/>
              <a:t> </a:t>
            </a:r>
            <a:r>
              <a:rPr lang="it-IT" sz="1846" dirty="0"/>
              <a:t>con esclusioni </a:t>
            </a:r>
            <a:br>
              <a:rPr lang="it-IT" sz="1846" dirty="0"/>
            </a:br>
            <a:r>
              <a:rPr lang="it-IT" sz="923" b="1" dirty="0">
                <a:solidFill>
                  <a:schemeClr val="tx2"/>
                </a:solidFill>
              </a:rPr>
              <a:t>Attributi:</a:t>
            </a:r>
            <a:r>
              <a:rPr lang="it-IT" sz="1846" dirty="0"/>
              <a:t> standard HTML</a:t>
            </a:r>
          </a:p>
          <a:p>
            <a:pPr lvl="1" eaLnBrk="1" hangingPunct="1">
              <a:defRPr/>
            </a:pPr>
            <a:r>
              <a:rPr lang="it-IT" sz="1846" dirty="0"/>
              <a:t>Il </a:t>
            </a:r>
            <a:r>
              <a:rPr lang="it-IT" sz="1846" dirty="0" err="1"/>
              <a:t>rendering</a:t>
            </a:r>
            <a:r>
              <a:rPr lang="it-IT" sz="1846" dirty="0"/>
              <a:t> di HTML ignora gli spazi bianchi e i ritorni  a capo nel testo. Il flusso del testo segue le sole regole dettate dagli elementi corrispondenti (&lt;p&gt;, &lt;</a:t>
            </a:r>
            <a:r>
              <a:rPr lang="it-IT" sz="1846" dirty="0" err="1"/>
              <a:t>br</a:t>
            </a:r>
            <a:r>
              <a:rPr lang="it-IT" sz="1846" dirty="0"/>
              <a:t>&gt;, …) e dalle dimensioni della finestra.</a:t>
            </a:r>
          </a:p>
          <a:p>
            <a:pPr lvl="1" eaLnBrk="1" hangingPunct="1">
              <a:defRPr/>
            </a:pPr>
            <a:r>
              <a:rPr lang="it-IT" sz="1846" dirty="0"/>
              <a:t>Con l’elemento &lt;</a:t>
            </a:r>
            <a:r>
              <a:rPr lang="it-IT" sz="1846" dirty="0" err="1"/>
              <a:t>pre</a:t>
            </a:r>
            <a:r>
              <a:rPr lang="it-IT" sz="1846" dirty="0"/>
              <a:t>&gt; si richiede al browser di rispettare la forma data al testo nel sorgente della pagina: il testo è </a:t>
            </a:r>
            <a:r>
              <a:rPr lang="it-IT" sz="1846" dirty="0" err="1"/>
              <a:t>renderizzato</a:t>
            </a:r>
            <a:r>
              <a:rPr lang="it-IT" sz="1846" dirty="0"/>
              <a:t> con un font a spaziatura fissa, gli spazi bianchi sono mantenuti e l’a capo automatico è disabilitato.</a:t>
            </a:r>
          </a:p>
          <a:p>
            <a:pPr lvl="1" eaLnBrk="1" hangingPunct="1">
              <a:defRPr/>
            </a:pPr>
            <a:r>
              <a:rPr lang="it-IT" sz="923" b="1" dirty="0">
                <a:solidFill>
                  <a:schemeClr val="tx2"/>
                </a:solidFill>
              </a:rPr>
              <a:t>(!)</a:t>
            </a:r>
            <a:r>
              <a:rPr lang="it-IT" sz="1846" dirty="0"/>
              <a:t> Nel testo preformattato si possono comunque usare i </a:t>
            </a:r>
            <a:r>
              <a:rPr lang="it-IT" sz="1846" dirty="0" err="1"/>
              <a:t>tag</a:t>
            </a:r>
            <a:r>
              <a:rPr lang="it-IT" sz="1846" dirty="0"/>
              <a:t> HTML </a:t>
            </a:r>
            <a:r>
              <a:rPr lang="it-IT" sz="1846" dirty="0" err="1"/>
              <a:t>inline</a:t>
            </a:r>
            <a:r>
              <a:rPr lang="it-IT" sz="1846" dirty="0"/>
              <a:t> tranne &lt;</a:t>
            </a:r>
            <a:r>
              <a:rPr lang="it-IT" sz="1846" dirty="0" err="1"/>
              <a:t>img</a:t>
            </a:r>
            <a:r>
              <a:rPr lang="it-IT" sz="1846" dirty="0"/>
              <a:t>&gt;, &lt;</a:t>
            </a:r>
            <a:r>
              <a:rPr lang="it-IT" sz="1846" dirty="0" err="1"/>
              <a:t>object</a:t>
            </a:r>
            <a:r>
              <a:rPr lang="it-IT" sz="1846" dirty="0"/>
              <a:t>&gt;, &lt;big&gt;, &lt;small&gt;, &lt;sub&gt; e &lt;</a:t>
            </a:r>
            <a:r>
              <a:rPr lang="it-IT" sz="1846" dirty="0" err="1"/>
              <a:t>sup</a:t>
            </a:r>
            <a:r>
              <a:rPr lang="it-IT" sz="1846" dirty="0"/>
              <a:t>&gt;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it-IT" altLang="it-IT" sz="2954" dirty="0"/>
              <a:t>Formattazione semantica</a:t>
            </a:r>
            <a:br>
              <a:rPr lang="it-IT" altLang="it-IT" sz="2954" dirty="0"/>
            </a:br>
            <a:r>
              <a:rPr lang="it-IT" altLang="it-IT" sz="1846" dirty="0"/>
              <a:t>revisioni</a:t>
            </a:r>
          </a:p>
        </p:txBody>
      </p:sp>
      <p:sp>
        <p:nvSpPr>
          <p:cNvPr id="37891"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ins</a:t>
            </a:r>
            <a:r>
              <a:rPr lang="it-IT" b="1" dirty="0" smtClean="0">
                <a:solidFill>
                  <a:schemeClr val="folHlink"/>
                </a:solidFill>
              </a:rPr>
              <a:t>&gt;</a:t>
            </a:r>
            <a:r>
              <a:rPr lang="it-IT" dirty="0" smtClean="0"/>
              <a:t>, </a:t>
            </a:r>
            <a:r>
              <a:rPr lang="it-IT" b="1" dirty="0" smtClean="0">
                <a:solidFill>
                  <a:schemeClr val="folHlink"/>
                </a:solidFill>
              </a:rPr>
              <a:t>&lt;del&gt;</a:t>
            </a:r>
            <a:r>
              <a:rPr lang="it-IT" dirty="0" smtClean="0"/>
              <a:t>: testo inserito e cancellato</a:t>
            </a:r>
          </a:p>
          <a:p>
            <a:pPr lvl="1" eaLnBrk="1" hangingPunct="1">
              <a:lnSpc>
                <a:spcPct val="90000"/>
              </a:lnSpc>
              <a:defRPr/>
            </a:pPr>
            <a:r>
              <a:rPr lang="it-IT" b="1" dirty="0">
                <a:solidFill>
                  <a:schemeClr val="tx2"/>
                </a:solidFill>
              </a:rPr>
              <a:t>Contenuto:</a:t>
            </a:r>
            <a:r>
              <a:rPr lang="it-IT" dirty="0" smtClean="0"/>
              <a:t> </a:t>
            </a:r>
            <a:r>
              <a:rPr lang="it-IT" i="1" dirty="0" err="1" smtClean="0"/>
              <a:t>inline</a:t>
            </a:r>
            <a:r>
              <a:rPr lang="it-IT" i="1" dirty="0" smtClean="0"/>
              <a:t> </a:t>
            </a:r>
            <a:r>
              <a:rPr lang="it-IT" dirty="0" smtClean="0"/>
              <a:t>o</a:t>
            </a:r>
            <a:r>
              <a:rPr lang="it-IT" i="1" dirty="0" smtClean="0"/>
              <a:t> blocco</a:t>
            </a:r>
            <a:br>
              <a:rPr lang="it-IT" i="1" dirty="0" smtClean="0"/>
            </a:br>
            <a:r>
              <a:rPr lang="it-IT" b="1" dirty="0">
                <a:solidFill>
                  <a:schemeClr val="tx2"/>
                </a:solidFill>
              </a:rPr>
              <a:t>Attributi:</a:t>
            </a:r>
            <a:r>
              <a:rPr lang="it-IT" dirty="0" smtClean="0"/>
              <a:t> standard HTML, </a:t>
            </a:r>
            <a:r>
              <a:rPr lang="it-IT" dirty="0" err="1" smtClean="0">
                <a:solidFill>
                  <a:schemeClr val="folHlink"/>
                </a:solidFill>
              </a:rPr>
              <a:t>cite</a:t>
            </a:r>
            <a:r>
              <a:rPr lang="it-IT" dirty="0" smtClean="0"/>
              <a:t>, </a:t>
            </a:r>
            <a:r>
              <a:rPr lang="it-IT" dirty="0" err="1" smtClean="0">
                <a:solidFill>
                  <a:schemeClr val="folHlink"/>
                </a:solidFill>
              </a:rPr>
              <a:t>datetime</a:t>
            </a:r>
            <a:endParaRPr lang="it-IT" dirty="0" smtClean="0">
              <a:solidFill>
                <a:schemeClr val="folHlink"/>
              </a:solidFill>
            </a:endParaRPr>
          </a:p>
          <a:p>
            <a:pPr lvl="1" eaLnBrk="1" hangingPunct="1">
              <a:lnSpc>
                <a:spcPct val="90000"/>
              </a:lnSpc>
              <a:defRPr/>
            </a:pPr>
            <a:r>
              <a:rPr lang="it-IT" dirty="0" smtClean="0"/>
              <a:t>Questi elementi sono usati per indicare revisioni del testo.</a:t>
            </a:r>
          </a:p>
          <a:p>
            <a:pPr lvl="1" eaLnBrk="1" hangingPunct="1">
              <a:lnSpc>
                <a:spcPct val="90000"/>
              </a:lnSpc>
              <a:defRPr/>
            </a:pPr>
            <a:r>
              <a:rPr lang="it-IT" dirty="0" smtClean="0"/>
              <a:t>L’attributo </a:t>
            </a:r>
            <a:r>
              <a:rPr lang="it-IT" dirty="0" err="1" smtClean="0">
                <a:solidFill>
                  <a:schemeClr val="folHlink"/>
                </a:solidFill>
              </a:rPr>
              <a:t>cite</a:t>
            </a:r>
            <a:r>
              <a:rPr lang="it-IT" dirty="0" smtClean="0"/>
              <a:t> può essere usato per indicare una URI in cui si trovano dettagli sulla corrispondente revisione. Un’indicazione sintetica del motivo della revisione si può inserire anche nell’attributo </a:t>
            </a:r>
            <a:r>
              <a:rPr lang="it-IT" dirty="0" err="1" smtClean="0">
                <a:solidFill>
                  <a:schemeClr val="folHlink"/>
                </a:solidFill>
              </a:rPr>
              <a:t>title</a:t>
            </a:r>
            <a:r>
              <a:rPr lang="it-IT" dirty="0" smtClean="0"/>
              <a:t>.</a:t>
            </a:r>
          </a:p>
          <a:p>
            <a:pPr lvl="1" eaLnBrk="1" hangingPunct="1">
              <a:lnSpc>
                <a:spcPct val="90000"/>
              </a:lnSpc>
              <a:defRPr/>
            </a:pPr>
            <a:r>
              <a:rPr lang="it-IT" dirty="0" smtClean="0"/>
              <a:t>L’attributo </a:t>
            </a:r>
            <a:r>
              <a:rPr lang="it-IT" dirty="0" err="1" smtClean="0">
                <a:solidFill>
                  <a:schemeClr val="folHlink"/>
                </a:solidFill>
              </a:rPr>
              <a:t>datetime</a:t>
            </a:r>
            <a:r>
              <a:rPr lang="it-IT" dirty="0" smtClean="0"/>
              <a:t> può essere usato per contenere la data/ora della revisione</a:t>
            </a:r>
          </a:p>
          <a:p>
            <a:pPr lvl="1" eaLnBrk="1" hangingPunct="1">
              <a:lnSpc>
                <a:spcPct val="90000"/>
              </a:lnSpc>
              <a:defRPr/>
            </a:pPr>
            <a:r>
              <a:rPr lang="it-IT" dirty="0" smtClean="0"/>
              <a:t>Sono gli unici due elementi HTML che possono essere usati sia come </a:t>
            </a:r>
            <a:r>
              <a:rPr lang="it-IT" dirty="0" err="1" smtClean="0"/>
              <a:t>inline</a:t>
            </a:r>
            <a:r>
              <a:rPr lang="it-IT" dirty="0" smtClean="0"/>
              <a:t> che come blocco.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it-IT" altLang="it-IT" sz="2954" dirty="0"/>
              <a:t>Formattazione semantica</a:t>
            </a:r>
            <a:br>
              <a:rPr lang="it-IT" altLang="it-IT" sz="2954" dirty="0"/>
            </a:br>
            <a:r>
              <a:rPr lang="it-IT" altLang="it-IT" sz="1846" dirty="0"/>
              <a:t>indirizzi</a:t>
            </a:r>
          </a:p>
        </p:txBody>
      </p:sp>
      <p:sp>
        <p:nvSpPr>
          <p:cNvPr id="38915"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address</a:t>
            </a:r>
            <a:r>
              <a:rPr lang="it-IT" b="1" dirty="0" smtClean="0">
                <a:solidFill>
                  <a:schemeClr val="folHlink"/>
                </a:solidFill>
              </a:rPr>
              <a:t>&gt;</a:t>
            </a:r>
            <a:r>
              <a:rPr lang="it-IT" dirty="0" smtClean="0"/>
              <a:t>: informazioni per contattare l’autore</a:t>
            </a:r>
          </a:p>
          <a:p>
            <a:pPr lvl="1" eaLnBrk="1" hangingPunct="1">
              <a:lnSpc>
                <a:spcPct val="90000"/>
              </a:lnSpc>
              <a:defRPr/>
            </a:pPr>
            <a:r>
              <a:rPr lang="it-IT" b="1" dirty="0">
                <a:solidFill>
                  <a:schemeClr val="tx2"/>
                </a:solidFill>
              </a:rPr>
              <a:t>Contenuto:</a:t>
            </a:r>
            <a:r>
              <a:rPr lang="it-IT" dirty="0" smtClean="0"/>
              <a:t> </a:t>
            </a:r>
            <a:r>
              <a:rPr lang="it-IT" i="1" dirty="0" err="1" smtClean="0"/>
              <a:t>inline</a:t>
            </a:r>
            <a:r>
              <a:rPr lang="it-IT" i="1" dirty="0" smtClean="0"/>
              <a:t> </a:t>
            </a:r>
            <a:r>
              <a:rPr lang="it-IT" dirty="0" smtClean="0"/>
              <a:t/>
            </a:r>
            <a:br>
              <a:rPr lang="it-IT" dirty="0" smtClean="0"/>
            </a:br>
            <a:r>
              <a:rPr lang="it-IT" b="1" dirty="0">
                <a:solidFill>
                  <a:schemeClr val="tx2"/>
                </a:solidFill>
              </a:rPr>
              <a:t>Attributi:</a:t>
            </a:r>
            <a:r>
              <a:rPr lang="it-IT" dirty="0" smtClean="0"/>
              <a:t> standard HTML</a:t>
            </a:r>
          </a:p>
          <a:p>
            <a:pPr lvl="1" eaLnBrk="1" hangingPunct="1">
              <a:lnSpc>
                <a:spcPct val="90000"/>
              </a:lnSpc>
              <a:defRPr/>
            </a:pPr>
            <a:r>
              <a:rPr lang="it-IT" dirty="0" smtClean="0"/>
              <a:t>Questo elemento può esser usato per marcare il testo in esso contenuto come “contatto informativo” per il blocco in cui è inserito.</a:t>
            </a:r>
          </a:p>
          <a:p>
            <a:pPr lvl="1" eaLnBrk="1" hangingPunct="1">
              <a:lnSpc>
                <a:spcPct val="90000"/>
              </a:lnSpc>
              <a:defRPr/>
            </a:pPr>
            <a:r>
              <a:rPr lang="it-IT" dirty="0" smtClean="0"/>
              <a:t>Di solito lo si usa a livello di corpo del documento (&lt;body&gt;) o all’interno di un modulo (&lt;</a:t>
            </a:r>
            <a:r>
              <a:rPr lang="it-IT" dirty="0" err="1" smtClean="0"/>
              <a:t>form</a:t>
            </a:r>
            <a:r>
              <a:rPr lang="it-IT" dirty="0" smtClean="0"/>
              <a:t>&gt;).</a:t>
            </a:r>
          </a:p>
          <a:p>
            <a:pPr lvl="1" eaLnBrk="1" hangingPunct="1">
              <a:lnSpc>
                <a:spcPct val="90000"/>
              </a:lnSpc>
              <a:defRPr/>
            </a:pPr>
            <a:r>
              <a:rPr lang="it-IT" b="1" dirty="0">
                <a:solidFill>
                  <a:schemeClr val="tx2"/>
                </a:solidFill>
              </a:rPr>
              <a:t>(!)</a:t>
            </a:r>
            <a:r>
              <a:rPr lang="it-IT" dirty="0" smtClean="0"/>
              <a:t> I browser potrebbero </a:t>
            </a:r>
            <a:r>
              <a:rPr lang="it-IT" dirty="0" err="1" smtClean="0"/>
              <a:t>renderizzare</a:t>
            </a:r>
            <a:r>
              <a:rPr lang="it-IT" dirty="0" smtClean="0"/>
              <a:t> le informazioni di contatto in maniera speciale, cambiandone posizione e formattazione (ad es. sempre all’inizio del blocco, o come popup attivato da un piccolo bottone specifico, ecc.).</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eaLnBrk="1" hangingPunct="1"/>
            <a:r>
              <a:rPr lang="it-IT" altLang="it-IT" sz="2954" dirty="0"/>
              <a:t>Formattazione di base</a:t>
            </a:r>
          </a:p>
        </p:txBody>
      </p:sp>
      <p:sp>
        <p:nvSpPr>
          <p:cNvPr id="40963" name="Rectangle 3"/>
          <p:cNvSpPr>
            <a:spLocks noGrp="1" noChangeArrowheads="1"/>
          </p:cNvSpPr>
          <p:nvPr>
            <p:ph idx="1"/>
          </p:nvPr>
        </p:nvSpPr>
        <p:spPr/>
        <p:txBody>
          <a:bodyPr>
            <a:normAutofit/>
          </a:bodyPr>
          <a:lstStyle/>
          <a:p>
            <a:pPr eaLnBrk="1" hangingPunct="1">
              <a:defRPr/>
            </a:pPr>
            <a:r>
              <a:rPr lang="it-IT" sz="2215" dirty="0"/>
              <a:t>Gli elementi che seguono agiscono sulla formattazione di base dei caratteri. Il loro uso è ancora tollerato, ma si incoraggia sempre a sostituirli con elementi di formattazione semantica (ad es. &lt;</a:t>
            </a:r>
            <a:r>
              <a:rPr lang="it-IT" sz="2215" dirty="0" err="1"/>
              <a:t>em</a:t>
            </a:r>
            <a:r>
              <a:rPr lang="it-IT" sz="2215" dirty="0"/>
              <a:t>&gt;) o con stili (utilizzando ad es. degli &lt;</a:t>
            </a:r>
            <a:r>
              <a:rPr lang="it-IT" sz="2215" dirty="0" err="1"/>
              <a:t>span</a:t>
            </a:r>
            <a:r>
              <a:rPr lang="it-IT" sz="2215" dirty="0"/>
              <a:t>&gt; opportuni)</a:t>
            </a:r>
          </a:p>
          <a:p>
            <a:pPr eaLnBrk="1" hangingPunct="1">
              <a:defRPr/>
            </a:pPr>
            <a:r>
              <a:rPr lang="it-IT" sz="2215" dirty="0"/>
              <a:t>La combinazione (nidificazione) di questi elementi può essere sfruttata per ottenere formattazioni complesse (es. </a:t>
            </a:r>
            <a:r>
              <a:rPr lang="it-IT" sz="2215" dirty="0" err="1"/>
              <a:t>grassetto+corsivo</a:t>
            </a:r>
            <a:r>
              <a:rPr lang="it-IT" sz="2215" dirty="0"/>
              <a:t>)</a:t>
            </a:r>
          </a:p>
          <a:p>
            <a:pPr eaLnBrk="1" hangingPunct="1">
              <a:defRPr/>
            </a:pPr>
            <a:r>
              <a:rPr lang="it-IT" sz="2215" dirty="0"/>
              <a:t>Gli elementi sono: </a:t>
            </a:r>
            <a:r>
              <a:rPr lang="it-IT" sz="2215" b="1" dirty="0">
                <a:solidFill>
                  <a:schemeClr val="folHlink"/>
                </a:solidFill>
              </a:rPr>
              <a:t>&lt;</a:t>
            </a:r>
            <a:r>
              <a:rPr lang="it-IT" sz="2215" b="1" dirty="0" err="1">
                <a:solidFill>
                  <a:schemeClr val="folHlink"/>
                </a:solidFill>
              </a:rPr>
              <a:t>tt</a:t>
            </a:r>
            <a:r>
              <a:rPr lang="it-IT" sz="2215" b="1" dirty="0">
                <a:solidFill>
                  <a:schemeClr val="folHlink"/>
                </a:solidFill>
              </a:rPr>
              <a:t>&gt;</a:t>
            </a:r>
            <a:r>
              <a:rPr lang="it-IT" sz="2215" dirty="0"/>
              <a:t>, </a:t>
            </a:r>
            <a:r>
              <a:rPr lang="it-IT" sz="2215" b="1" dirty="0">
                <a:solidFill>
                  <a:schemeClr val="folHlink"/>
                </a:solidFill>
              </a:rPr>
              <a:t>&lt;i&gt;</a:t>
            </a:r>
            <a:r>
              <a:rPr lang="it-IT" sz="2215" dirty="0"/>
              <a:t>, </a:t>
            </a:r>
            <a:r>
              <a:rPr lang="it-IT" sz="2215" b="1" dirty="0">
                <a:solidFill>
                  <a:schemeClr val="folHlink"/>
                </a:solidFill>
              </a:rPr>
              <a:t>&lt;b&gt;</a:t>
            </a:r>
            <a:r>
              <a:rPr lang="it-IT" sz="2215" dirty="0"/>
              <a:t>, </a:t>
            </a:r>
            <a:r>
              <a:rPr lang="it-IT" sz="2215" b="1" dirty="0">
                <a:solidFill>
                  <a:schemeClr val="folHlink"/>
                </a:solidFill>
              </a:rPr>
              <a:t>&lt;big &gt;</a:t>
            </a:r>
            <a:r>
              <a:rPr lang="it-IT" sz="2215" dirty="0"/>
              <a:t>e </a:t>
            </a:r>
            <a:r>
              <a:rPr lang="it-IT" sz="2215" b="1" dirty="0">
                <a:solidFill>
                  <a:schemeClr val="folHlink"/>
                </a:solidFill>
              </a:rPr>
              <a:t>&lt;</a:t>
            </a:r>
            <a:r>
              <a:rPr lang="it-IT" sz="2215" b="1" dirty="0" err="1">
                <a:solidFill>
                  <a:schemeClr val="folHlink"/>
                </a:solidFill>
              </a:rPr>
              <a:t>small</a:t>
            </a:r>
            <a:r>
              <a:rPr lang="it-IT" sz="2215" b="1" dirty="0">
                <a:solidFill>
                  <a:schemeClr val="folHlink"/>
                </a:solidFill>
              </a:rPr>
              <a:t>&gt;</a:t>
            </a:r>
            <a:endParaRPr lang="it-IT" sz="2215" dirty="0">
              <a:solidFill>
                <a:schemeClr val="folHlink"/>
              </a:solidFill>
            </a:endParaRPr>
          </a:p>
          <a:p>
            <a:pPr lvl="1" eaLnBrk="1" hangingPunct="1">
              <a:defRPr/>
            </a:pPr>
            <a:r>
              <a:rPr lang="it-IT" sz="923" b="1" dirty="0">
                <a:solidFill>
                  <a:schemeClr val="tx2"/>
                </a:solidFill>
              </a:rPr>
              <a:t>Contenuto:</a:t>
            </a:r>
            <a:r>
              <a:rPr lang="it-IT" sz="1846" dirty="0"/>
              <a:t> </a:t>
            </a:r>
            <a:r>
              <a:rPr lang="it-IT" sz="1846" i="1" dirty="0" err="1"/>
              <a:t>inline</a:t>
            </a:r>
            <a:r>
              <a:rPr lang="it-IT" sz="1846" i="1" dirty="0"/>
              <a:t/>
            </a:r>
            <a:br>
              <a:rPr lang="it-IT" sz="1846" i="1" dirty="0"/>
            </a:br>
            <a:r>
              <a:rPr lang="it-IT" sz="923" b="1" dirty="0">
                <a:solidFill>
                  <a:schemeClr val="tx2"/>
                </a:solidFill>
              </a:rPr>
              <a:t>Attributi:</a:t>
            </a:r>
            <a:r>
              <a:rPr lang="it-IT" sz="1846" dirty="0"/>
              <a:t> standard HTML</a:t>
            </a:r>
          </a:p>
          <a:p>
            <a:pPr eaLnBrk="1" hangingPunct="1">
              <a:defRPr/>
            </a:pPr>
            <a:r>
              <a:rPr lang="it-IT" dirty="0" smtClean="0"/>
              <a:t>Gli elementi </a:t>
            </a:r>
            <a:r>
              <a:rPr lang="it-IT" sz="2215" b="1" dirty="0">
                <a:solidFill>
                  <a:schemeClr val="folHlink"/>
                </a:solidFill>
              </a:rPr>
              <a:t>&lt;big&gt; </a:t>
            </a:r>
            <a:r>
              <a:rPr lang="it-IT" dirty="0" smtClean="0"/>
              <a:t>e </a:t>
            </a:r>
            <a:r>
              <a:rPr lang="it-IT" sz="2215" b="1" dirty="0">
                <a:solidFill>
                  <a:schemeClr val="folHlink"/>
                </a:solidFill>
              </a:rPr>
              <a:t>&lt;</a:t>
            </a:r>
            <a:r>
              <a:rPr lang="it-IT" sz="2215" b="1" dirty="0" err="1">
                <a:solidFill>
                  <a:schemeClr val="folHlink"/>
                </a:solidFill>
              </a:rPr>
              <a:t>tt</a:t>
            </a:r>
            <a:r>
              <a:rPr lang="it-IT" sz="2215" b="1" dirty="0">
                <a:solidFill>
                  <a:schemeClr val="folHlink"/>
                </a:solidFill>
              </a:rPr>
              <a:t>&gt;</a:t>
            </a:r>
            <a:r>
              <a:rPr lang="it-IT" dirty="0" smtClean="0"/>
              <a:t> sono </a:t>
            </a:r>
            <a:r>
              <a:rPr lang="it-IT" i="1" dirty="0" err="1" smtClean="0"/>
              <a:t>deprecated</a:t>
            </a:r>
            <a:r>
              <a:rPr lang="it-IT" i="1" dirty="0" smtClean="0"/>
              <a:t> in </a:t>
            </a:r>
            <a:r>
              <a:rPr lang="it-IT" dirty="0"/>
              <a:t>HTML5</a:t>
            </a:r>
            <a:r>
              <a:rPr lang="it-IT" i="1" dirty="0" smtClean="0"/>
              <a: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pPr eaLnBrk="1" hangingPunct="1"/>
            <a:r>
              <a:rPr lang="it-IT" altLang="it-IT" sz="2954" dirty="0"/>
              <a:t>Formattazione di base</a:t>
            </a:r>
          </a:p>
        </p:txBody>
      </p:sp>
      <p:sp>
        <p:nvSpPr>
          <p:cNvPr id="41987" name="Rectangle 3"/>
          <p:cNvSpPr>
            <a:spLocks noGrp="1" noChangeArrowheads="1"/>
          </p:cNvSpPr>
          <p:nvPr>
            <p:ph idx="1"/>
          </p:nvPr>
        </p:nvSpPr>
        <p:spPr/>
        <p:txBody>
          <a:bodyPr>
            <a:normAutofit/>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tt</a:t>
            </a:r>
            <a:r>
              <a:rPr lang="it-IT" b="1" dirty="0" smtClean="0">
                <a:solidFill>
                  <a:schemeClr val="folHlink"/>
                </a:solidFill>
              </a:rPr>
              <a:t>&gt;</a:t>
            </a:r>
            <a:r>
              <a:rPr lang="it-IT" b="1" dirty="0" smtClean="0"/>
              <a:t>: </a:t>
            </a:r>
            <a:r>
              <a:rPr lang="it-IT" dirty="0" smtClean="0"/>
              <a:t>Testo a spaziatura fissa</a:t>
            </a:r>
          </a:p>
          <a:p>
            <a:pPr lvl="1" eaLnBrk="1" hangingPunct="1">
              <a:lnSpc>
                <a:spcPct val="90000"/>
              </a:lnSpc>
              <a:defRPr/>
            </a:pPr>
            <a:r>
              <a:rPr lang="it-IT" dirty="0" smtClean="0"/>
              <a:t>“</a:t>
            </a:r>
            <a:r>
              <a:rPr lang="it-IT" dirty="0" err="1" smtClean="0"/>
              <a:t>Teletype</a:t>
            </a:r>
            <a:r>
              <a:rPr lang="it-IT" dirty="0" smtClean="0"/>
              <a:t>”, solitamente corrisponde al carattere </a:t>
            </a:r>
            <a:r>
              <a:rPr lang="it-IT" dirty="0" err="1" smtClean="0"/>
              <a:t>courier</a:t>
            </a:r>
            <a:r>
              <a:rPr lang="it-IT" dirty="0" smtClean="0"/>
              <a:t>. Eliminato in </a:t>
            </a:r>
            <a:r>
              <a:rPr lang="it-IT" dirty="0" smtClean="0">
                <a:solidFill>
                  <a:srgbClr val="9A0000"/>
                </a:solidFill>
              </a:rPr>
              <a:t>HTML5</a:t>
            </a:r>
            <a:r>
              <a:rPr lang="it-IT" dirty="0" smtClean="0"/>
              <a:t>.</a:t>
            </a:r>
          </a:p>
          <a:p>
            <a:pPr eaLnBrk="1" hangingPunct="1">
              <a:lnSpc>
                <a:spcPct val="90000"/>
              </a:lnSpc>
              <a:defRPr/>
            </a:pPr>
            <a:r>
              <a:rPr lang="it-IT" b="1" dirty="0" smtClean="0">
                <a:solidFill>
                  <a:schemeClr val="folHlink"/>
                </a:solidFill>
              </a:rPr>
              <a:t>&lt;i&gt;</a:t>
            </a:r>
            <a:r>
              <a:rPr lang="it-IT" b="1" dirty="0" smtClean="0"/>
              <a:t>: </a:t>
            </a:r>
            <a:r>
              <a:rPr lang="it-IT" dirty="0" smtClean="0"/>
              <a:t>Corsivo</a:t>
            </a:r>
          </a:p>
          <a:p>
            <a:pPr lvl="1" eaLnBrk="1" hangingPunct="1">
              <a:lnSpc>
                <a:spcPct val="90000"/>
              </a:lnSpc>
              <a:defRPr/>
            </a:pPr>
            <a:r>
              <a:rPr lang="it-IT" dirty="0" smtClean="0"/>
              <a:t>In </a:t>
            </a:r>
            <a:r>
              <a:rPr lang="it-IT" dirty="0"/>
              <a:t>HTML5</a:t>
            </a:r>
            <a:r>
              <a:rPr lang="it-IT" dirty="0" smtClean="0"/>
              <a:t> gli elementi </a:t>
            </a:r>
            <a:r>
              <a:rPr lang="it-IT" sz="1939" b="1" dirty="0">
                <a:solidFill>
                  <a:schemeClr val="folHlink"/>
                </a:solidFill>
              </a:rPr>
              <a:t>&lt;i&gt; </a:t>
            </a:r>
            <a:r>
              <a:rPr lang="it-IT" dirty="0" smtClean="0"/>
              <a:t>hanno un nuovo significato e sono utilizzati per rappresentare del testo con </a:t>
            </a:r>
            <a:r>
              <a:rPr lang="it-IT" i="1" dirty="0" smtClean="0"/>
              <a:t>qualità</a:t>
            </a:r>
            <a:r>
              <a:rPr lang="it-IT" dirty="0" smtClean="0"/>
              <a:t> </a:t>
            </a:r>
            <a:r>
              <a:rPr lang="it-IT" i="1" dirty="0" smtClean="0"/>
              <a:t>differenti</a:t>
            </a:r>
            <a:r>
              <a:rPr lang="it-IT" dirty="0" smtClean="0"/>
              <a:t> rispetto a quello che lo circonda. Per questo motivo, il testo non è più corsivo di default (ma è possibile usare i CSS per ripristinare questo effetto).</a:t>
            </a:r>
          </a:p>
          <a:p>
            <a:pPr eaLnBrk="1" hangingPunct="1">
              <a:lnSpc>
                <a:spcPct val="90000"/>
              </a:lnSpc>
              <a:defRPr/>
            </a:pPr>
            <a:r>
              <a:rPr lang="it-IT" b="1" dirty="0" smtClean="0">
                <a:solidFill>
                  <a:schemeClr val="folHlink"/>
                </a:solidFill>
              </a:rPr>
              <a:t>&lt;b&gt;</a:t>
            </a:r>
            <a:r>
              <a:rPr lang="it-IT" b="1" dirty="0" smtClean="0"/>
              <a:t>: </a:t>
            </a:r>
            <a:r>
              <a:rPr lang="it-IT" dirty="0" smtClean="0"/>
              <a:t>Grassetto.</a:t>
            </a:r>
          </a:p>
          <a:p>
            <a:pPr lvl="1" eaLnBrk="1" hangingPunct="1">
              <a:lnSpc>
                <a:spcPct val="90000"/>
              </a:lnSpc>
              <a:defRPr/>
            </a:pPr>
            <a:r>
              <a:rPr lang="it-IT" dirty="0"/>
              <a:t>In HTML5 gli elementi </a:t>
            </a:r>
            <a:r>
              <a:rPr lang="it-IT" sz="1939" b="1" dirty="0">
                <a:solidFill>
                  <a:schemeClr val="folHlink"/>
                </a:solidFill>
              </a:rPr>
              <a:t>&lt;b&gt;</a:t>
            </a:r>
            <a:r>
              <a:rPr lang="it-IT" dirty="0" smtClean="0"/>
              <a:t> sono </a:t>
            </a:r>
            <a:r>
              <a:rPr lang="it-IT" dirty="0"/>
              <a:t>utilizzati </a:t>
            </a:r>
            <a:r>
              <a:rPr lang="it-IT" dirty="0" smtClean="0"/>
              <a:t>genericamente per </a:t>
            </a:r>
            <a:r>
              <a:rPr lang="it-IT" dirty="0"/>
              <a:t>rappresentare del testo con </a:t>
            </a:r>
            <a:r>
              <a:rPr lang="it-IT" i="1" dirty="0" smtClean="0"/>
              <a:t>maggior importanza </a:t>
            </a:r>
            <a:r>
              <a:rPr lang="it-IT" dirty="0" smtClean="0"/>
              <a:t>rispetto </a:t>
            </a:r>
            <a:r>
              <a:rPr lang="it-IT" dirty="0"/>
              <a:t>a quello che lo circonda</a:t>
            </a:r>
            <a:r>
              <a:rPr lang="it-IT" dirty="0" smtClean="0"/>
              <a:t>.</a:t>
            </a:r>
            <a:endParaRPr lang="it-IT" dirty="0"/>
          </a:p>
          <a:p>
            <a:pPr eaLnBrk="1" hangingPunct="1">
              <a:lnSpc>
                <a:spcPct val="90000"/>
              </a:lnSpc>
              <a:defRPr/>
            </a:pPr>
            <a:r>
              <a:rPr lang="it-IT" b="1" dirty="0" smtClean="0">
                <a:solidFill>
                  <a:schemeClr val="folHlink"/>
                </a:solidFill>
              </a:rPr>
              <a:t>&lt;big&gt;</a:t>
            </a:r>
            <a:r>
              <a:rPr lang="it-IT" b="1" dirty="0" smtClean="0"/>
              <a:t>: </a:t>
            </a:r>
            <a:r>
              <a:rPr lang="it-IT" dirty="0" smtClean="0"/>
              <a:t>Testo più grande</a:t>
            </a:r>
          </a:p>
          <a:p>
            <a:pPr lvl="1" eaLnBrk="1" hangingPunct="1">
              <a:lnSpc>
                <a:spcPct val="90000"/>
              </a:lnSpc>
              <a:defRPr/>
            </a:pPr>
            <a:r>
              <a:rPr lang="it-IT" dirty="0"/>
              <a:t>Eliminato in HTML5.</a:t>
            </a:r>
            <a:endParaRPr lang="it-IT" dirty="0" smtClean="0"/>
          </a:p>
          <a:p>
            <a:pPr eaLnBrk="1" hangingPunct="1">
              <a:lnSpc>
                <a:spcPct val="90000"/>
              </a:lnSpc>
              <a:defRPr/>
            </a:pPr>
            <a:r>
              <a:rPr lang="it-IT" b="1" dirty="0" smtClean="0">
                <a:solidFill>
                  <a:schemeClr val="folHlink"/>
                </a:solidFill>
              </a:rPr>
              <a:t>&lt;</a:t>
            </a:r>
            <a:r>
              <a:rPr lang="it-IT" b="1" dirty="0" err="1" smtClean="0">
                <a:solidFill>
                  <a:schemeClr val="folHlink"/>
                </a:solidFill>
              </a:rPr>
              <a:t>small</a:t>
            </a:r>
            <a:r>
              <a:rPr lang="it-IT" b="1" dirty="0" smtClean="0">
                <a:solidFill>
                  <a:schemeClr val="folHlink"/>
                </a:solidFill>
              </a:rPr>
              <a:t>&gt;</a:t>
            </a:r>
            <a:r>
              <a:rPr lang="it-IT" b="1" dirty="0" smtClean="0"/>
              <a:t>: </a:t>
            </a:r>
            <a:r>
              <a:rPr lang="it-IT" dirty="0" smtClean="0"/>
              <a:t>Testo più piccolo</a:t>
            </a:r>
          </a:p>
          <a:p>
            <a:pPr lvl="1" eaLnBrk="1" hangingPunct="1">
              <a:lnSpc>
                <a:spcPct val="90000"/>
              </a:lnSpc>
              <a:defRPr/>
            </a:pPr>
            <a:r>
              <a:rPr lang="it-IT" dirty="0"/>
              <a:t>In HTML5 gli elementi </a:t>
            </a:r>
            <a:r>
              <a:rPr lang="it-IT" sz="1939" b="1" dirty="0">
                <a:solidFill>
                  <a:schemeClr val="folHlink"/>
                </a:solidFill>
              </a:rPr>
              <a:t>&lt;small&gt; </a:t>
            </a:r>
            <a:r>
              <a:rPr lang="it-IT" dirty="0"/>
              <a:t>sono utilizzati genericamente per rappresentare </a:t>
            </a:r>
            <a:r>
              <a:rPr lang="it-IT" i="1" dirty="0" smtClean="0"/>
              <a:t>commenti a margine</a:t>
            </a:r>
            <a:r>
              <a:rPr lang="it-IT" dirty="0"/>
              <a:t>, tipicamente testo scritto in caratteri più piccoli</a:t>
            </a:r>
            <a:r>
              <a:rPr lang="it-IT" dirty="0" smtClean="0"/>
              <a:t>.</a:t>
            </a:r>
            <a:endParaRPr lang="it-IT"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eaLnBrk="1" hangingPunct="1"/>
            <a:r>
              <a:rPr lang="it-IT" altLang="it-IT" sz="2954" dirty="0"/>
              <a:t>Formattazione di base</a:t>
            </a:r>
          </a:p>
        </p:txBody>
      </p:sp>
      <p:sp>
        <p:nvSpPr>
          <p:cNvPr id="39939" name="Rectangle 3"/>
          <p:cNvSpPr>
            <a:spLocks noGrp="1" noChangeArrowheads="1"/>
          </p:cNvSpPr>
          <p:nvPr>
            <p:ph idx="1"/>
          </p:nvPr>
        </p:nvSpPr>
        <p:spPr/>
        <p:txBody>
          <a:bodyPr/>
          <a:lstStyle/>
          <a:p>
            <a:pPr eaLnBrk="1" hangingPunct="1">
              <a:defRPr/>
            </a:pPr>
            <a:r>
              <a:rPr lang="it-IT" b="1" dirty="0" smtClean="0">
                <a:solidFill>
                  <a:schemeClr val="folHlink"/>
                </a:solidFill>
              </a:rPr>
              <a:t>&lt;sub&gt;</a:t>
            </a:r>
            <a:r>
              <a:rPr lang="it-IT" dirty="0" smtClean="0"/>
              <a:t>, </a:t>
            </a:r>
            <a:r>
              <a:rPr lang="it-IT" b="1" dirty="0" smtClean="0">
                <a:solidFill>
                  <a:schemeClr val="folHlink"/>
                </a:solidFill>
              </a:rPr>
              <a:t>&lt;</a:t>
            </a:r>
            <a:r>
              <a:rPr lang="it-IT" b="1" dirty="0" err="1" smtClean="0">
                <a:solidFill>
                  <a:schemeClr val="folHlink"/>
                </a:solidFill>
              </a:rPr>
              <a:t>sup</a:t>
            </a:r>
            <a:r>
              <a:rPr lang="it-IT" b="1" dirty="0" smtClean="0">
                <a:solidFill>
                  <a:schemeClr val="folHlink"/>
                </a:solidFill>
              </a:rPr>
              <a:t>&gt;</a:t>
            </a:r>
            <a:r>
              <a:rPr lang="it-IT" dirty="0" smtClean="0"/>
              <a:t>: apice e pedice</a:t>
            </a:r>
          </a:p>
          <a:p>
            <a:pPr lvl="1" eaLnBrk="1" hangingPunct="1">
              <a:defRPr/>
            </a:pPr>
            <a:r>
              <a:rPr lang="it-IT" b="1" dirty="0">
                <a:solidFill>
                  <a:schemeClr val="tx2"/>
                </a:solidFill>
              </a:rPr>
              <a:t>Contenuto:</a:t>
            </a:r>
            <a:r>
              <a:rPr lang="it-IT" dirty="0" smtClean="0"/>
              <a:t> </a:t>
            </a:r>
            <a:r>
              <a:rPr lang="it-IT" i="1" dirty="0" err="1" smtClean="0"/>
              <a:t>inline</a:t>
            </a:r>
            <a:r>
              <a:rPr lang="it-IT" i="1" dirty="0" smtClean="0"/>
              <a:t> </a:t>
            </a:r>
            <a:r>
              <a:rPr lang="it-IT" dirty="0" smtClean="0"/>
              <a:t/>
            </a:r>
            <a:br>
              <a:rPr lang="it-IT" dirty="0" smtClean="0"/>
            </a:br>
            <a:r>
              <a:rPr lang="it-IT" b="1" dirty="0">
                <a:solidFill>
                  <a:schemeClr val="tx2"/>
                </a:solidFill>
              </a:rPr>
              <a:t>Attributi:</a:t>
            </a:r>
            <a:r>
              <a:rPr lang="it-IT" dirty="0" smtClean="0"/>
              <a:t> standard HTML</a:t>
            </a:r>
          </a:p>
          <a:p>
            <a:pPr lvl="1" eaLnBrk="1" hangingPunct="1">
              <a:defRPr/>
            </a:pPr>
            <a:r>
              <a:rPr lang="it-IT" dirty="0" smtClean="0"/>
              <a:t>Questi elementi trasformano il testo contenuto in apice o pedice. In altre parole, diminuiscono leggermente la dimensione del carattere e spostano la sua linea di base più in alto o più in basso rispetto al testo normale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eaLnBrk="1" hangingPunct="1"/>
            <a:r>
              <a:rPr lang="it-IT" altLang="it-IT" sz="2954" dirty="0"/>
              <a:t>Liste</a:t>
            </a:r>
          </a:p>
        </p:txBody>
      </p:sp>
      <p:sp>
        <p:nvSpPr>
          <p:cNvPr id="43011" name="Rectangle 3"/>
          <p:cNvSpPr>
            <a:spLocks noGrp="1" noChangeArrowheads="1"/>
          </p:cNvSpPr>
          <p:nvPr>
            <p:ph idx="1"/>
          </p:nvPr>
        </p:nvSpPr>
        <p:spPr/>
        <p:txBody>
          <a:bodyPr/>
          <a:lstStyle/>
          <a:p>
            <a:pPr eaLnBrk="1" hangingPunct="1">
              <a:defRPr/>
            </a:pPr>
            <a:r>
              <a:rPr lang="it-IT" dirty="0" smtClean="0"/>
              <a:t>HTML permette di definire tre tipi di liste: ordinate (numerate), non ordinate (puntate) e liste di definizioni (termini o altro)</a:t>
            </a:r>
          </a:p>
          <a:p>
            <a:pPr eaLnBrk="1" hangingPunct="1">
              <a:defRPr/>
            </a:pPr>
            <a:r>
              <a:rPr lang="it-IT" dirty="0" smtClean="0"/>
              <a:t>Il </a:t>
            </a:r>
            <a:r>
              <a:rPr lang="it-IT" dirty="0" err="1" smtClean="0"/>
              <a:t>rendering</a:t>
            </a:r>
            <a:r>
              <a:rPr lang="it-IT" dirty="0" smtClean="0"/>
              <a:t> standard delle liste è molto semplice. Tuttavia, è possibile usare i fogli di stile per modificarne tutti gli aspetti</a:t>
            </a:r>
          </a:p>
          <a:p>
            <a:pPr eaLnBrk="1" hangingPunct="1">
              <a:defRPr/>
            </a:pPr>
            <a:r>
              <a:rPr lang="it-IT" dirty="0" smtClean="0"/>
              <a:t>Le liste, anche di tipi diversi, possono venire nidificate a piacimento</a:t>
            </a:r>
          </a:p>
          <a:p>
            <a:pPr eaLnBrk="1" hangingPunct="1">
              <a:defRPr/>
            </a:pPr>
            <a:r>
              <a:rPr lang="it-IT" dirty="0" smtClean="0"/>
              <a:t>Gli elementi usati per costruire liste sono </a:t>
            </a:r>
            <a:r>
              <a:rPr lang="it-IT" b="1" dirty="0" smtClean="0">
                <a:solidFill>
                  <a:schemeClr val="folHlink"/>
                </a:solidFill>
              </a:rPr>
              <a:t>&lt;</a:t>
            </a:r>
            <a:r>
              <a:rPr lang="it-IT" b="1" dirty="0" err="1" smtClean="0">
                <a:solidFill>
                  <a:schemeClr val="folHlink"/>
                </a:solidFill>
              </a:rPr>
              <a:t>ul</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ol</a:t>
            </a:r>
            <a:r>
              <a:rPr lang="it-IT" b="1" dirty="0" smtClean="0">
                <a:solidFill>
                  <a:schemeClr val="folHlink"/>
                </a:solidFill>
              </a:rPr>
              <a:t>&gt;</a:t>
            </a:r>
            <a:r>
              <a:rPr lang="it-IT" dirty="0" smtClean="0"/>
              <a:t>, </a:t>
            </a:r>
            <a:r>
              <a:rPr lang="it-IT" b="1" dirty="0" smtClean="0">
                <a:solidFill>
                  <a:schemeClr val="folHlink"/>
                </a:solidFill>
              </a:rPr>
              <a:t>&lt;li&gt;</a:t>
            </a:r>
            <a:r>
              <a:rPr lang="it-IT" dirty="0" smtClean="0"/>
              <a:t>, </a:t>
            </a:r>
            <a:r>
              <a:rPr lang="it-IT" b="1" dirty="0" smtClean="0">
                <a:solidFill>
                  <a:schemeClr val="folHlink"/>
                </a:solidFill>
              </a:rPr>
              <a:t>&lt;dl&gt;</a:t>
            </a:r>
            <a:r>
              <a:rPr lang="it-IT" dirty="0" smtClean="0"/>
              <a:t>, </a:t>
            </a:r>
            <a:r>
              <a:rPr lang="it-IT" b="1" dirty="0" smtClean="0">
                <a:solidFill>
                  <a:schemeClr val="folHlink"/>
                </a:solidFill>
              </a:rPr>
              <a:t>&lt;</a:t>
            </a:r>
            <a:r>
              <a:rPr lang="it-IT" b="1" dirty="0" err="1" smtClean="0">
                <a:solidFill>
                  <a:schemeClr val="folHlink"/>
                </a:solidFill>
              </a:rPr>
              <a:t>dt</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dd</a:t>
            </a:r>
            <a:r>
              <a:rPr lang="it-IT" b="1" dirty="0" smtClean="0">
                <a:solidFill>
                  <a:schemeClr val="folHlink"/>
                </a:solidFill>
              </a:rPr>
              <a:t>&gt;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29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it-IT" altLang="it-IT" sz="2954" dirty="0"/>
              <a:t>Compatibilità Cross-Browser</a:t>
            </a:r>
            <a:br>
              <a:rPr lang="it-IT" altLang="it-IT" sz="2954" dirty="0"/>
            </a:br>
            <a:r>
              <a:rPr lang="it-IT" altLang="it-IT" sz="1846" dirty="0"/>
              <a:t>Modalità </a:t>
            </a:r>
            <a:r>
              <a:rPr lang="it-IT" altLang="it-IT" sz="1846" dirty="0" err="1"/>
              <a:t>Standards</a:t>
            </a:r>
            <a:r>
              <a:rPr lang="it-IT" altLang="it-IT" sz="1846" dirty="0"/>
              <a:t> e </a:t>
            </a:r>
            <a:r>
              <a:rPr lang="it-IT" altLang="it-IT" sz="1846" dirty="0" err="1"/>
              <a:t>Quirks</a:t>
            </a:r>
            <a:r>
              <a:rPr lang="it-IT" altLang="it-IT" sz="1846" dirty="0"/>
              <a:t> per HTML 4 e XHTML 1</a:t>
            </a:r>
          </a:p>
        </p:txBody>
      </p:sp>
      <p:sp>
        <p:nvSpPr>
          <p:cNvPr id="5123" name="Rectangle 3"/>
          <p:cNvSpPr>
            <a:spLocks noGrp="1" noChangeArrowheads="1"/>
          </p:cNvSpPr>
          <p:nvPr>
            <p:ph idx="1"/>
          </p:nvPr>
        </p:nvSpPr>
        <p:spPr/>
        <p:txBody>
          <a:bodyPr>
            <a:normAutofit/>
          </a:bodyPr>
          <a:lstStyle/>
          <a:p>
            <a:pPr eaLnBrk="1" hangingPunct="1">
              <a:lnSpc>
                <a:spcPct val="80000"/>
              </a:lnSpc>
              <a:defRPr/>
            </a:pPr>
            <a:r>
              <a:rPr lang="it-IT" altLang="it-IT" sz="1662" dirty="0"/>
              <a:t>I Browser supportano due modalità di </a:t>
            </a:r>
            <a:r>
              <a:rPr lang="it-IT" altLang="it-IT" sz="1662" dirty="0" err="1"/>
              <a:t>rendering</a:t>
            </a:r>
            <a:r>
              <a:rPr lang="it-IT" altLang="it-IT" sz="1662" dirty="0"/>
              <a:t>: </a:t>
            </a:r>
            <a:r>
              <a:rPr lang="it-IT" altLang="it-IT" sz="1662" i="1" dirty="0" err="1"/>
              <a:t>Standards</a:t>
            </a:r>
            <a:r>
              <a:rPr lang="it-IT" altLang="it-IT" sz="1662" i="1" dirty="0"/>
              <a:t> mode</a:t>
            </a:r>
            <a:r>
              <a:rPr lang="it-IT" altLang="it-IT" sz="1662" dirty="0"/>
              <a:t> and </a:t>
            </a:r>
            <a:r>
              <a:rPr lang="it-IT" altLang="it-IT" sz="1662" i="1" dirty="0" err="1"/>
              <a:t>Quirks</a:t>
            </a:r>
            <a:r>
              <a:rPr lang="it-IT" altLang="it-IT" sz="1662" i="1" dirty="0"/>
              <a:t> mode</a:t>
            </a:r>
            <a:r>
              <a:rPr lang="it-IT" altLang="it-IT" sz="1662" dirty="0"/>
              <a:t>. </a:t>
            </a:r>
          </a:p>
          <a:p>
            <a:pPr lvl="1" eaLnBrk="1" hangingPunct="1">
              <a:lnSpc>
                <a:spcPct val="80000"/>
              </a:lnSpc>
              <a:defRPr/>
            </a:pPr>
            <a:r>
              <a:rPr lang="it-IT" altLang="it-IT" sz="1477" dirty="0"/>
              <a:t>Lo </a:t>
            </a:r>
            <a:r>
              <a:rPr lang="it-IT" altLang="it-IT" sz="1477" dirty="0" err="1"/>
              <a:t>Standards</a:t>
            </a:r>
            <a:r>
              <a:rPr lang="it-IT" altLang="it-IT" sz="1477" dirty="0"/>
              <a:t> mode lavora seguendo il più possibile le specifiche del W3C, quindi in maniera (quasi) indipendente dal browser.</a:t>
            </a:r>
          </a:p>
          <a:p>
            <a:pPr lvl="1" eaLnBrk="1" hangingPunct="1">
              <a:lnSpc>
                <a:spcPct val="80000"/>
              </a:lnSpc>
              <a:defRPr/>
            </a:pPr>
            <a:r>
              <a:rPr lang="it-IT" altLang="it-IT" sz="1477" dirty="0"/>
              <a:t>Il </a:t>
            </a:r>
            <a:r>
              <a:rPr lang="it-IT" altLang="it-IT" sz="1477" dirty="0" err="1"/>
              <a:t>Quirks</a:t>
            </a:r>
            <a:r>
              <a:rPr lang="it-IT" altLang="it-IT" sz="1477" dirty="0"/>
              <a:t> mode segue le regole di formattazione dello specifico browser, con le sue limitazioni ed estensioni.</a:t>
            </a:r>
          </a:p>
          <a:p>
            <a:pPr eaLnBrk="1" hangingPunct="1">
              <a:lnSpc>
                <a:spcPct val="80000"/>
              </a:lnSpc>
              <a:defRPr/>
            </a:pPr>
            <a:r>
              <a:rPr lang="it-IT" altLang="it-IT" sz="1662" dirty="0"/>
              <a:t>La modalità </a:t>
            </a:r>
            <a:r>
              <a:rPr lang="it-IT" altLang="it-IT" sz="1662" dirty="0" err="1"/>
              <a:t>Quirks</a:t>
            </a:r>
            <a:r>
              <a:rPr lang="it-IT" altLang="it-IT" sz="1662" dirty="0"/>
              <a:t> esiste per rendere i browser compatibili con i vecchi siti web, che erano sviluppati con codice molto </a:t>
            </a:r>
            <a:r>
              <a:rPr lang="it-IT" altLang="it-IT" sz="1662" i="1" dirty="0"/>
              <a:t>browser-dipendente</a:t>
            </a:r>
            <a:r>
              <a:rPr lang="it-IT" altLang="it-IT" sz="1662" dirty="0"/>
              <a:t>. Oggi, è </a:t>
            </a:r>
            <a:r>
              <a:rPr lang="it-IT" altLang="it-IT" sz="1662" i="1" dirty="0"/>
              <a:t>necessario</a:t>
            </a:r>
            <a:r>
              <a:rPr lang="it-IT" altLang="it-IT" sz="1662" dirty="0"/>
              <a:t> sviluppare i nuovi siti in modalità </a:t>
            </a:r>
            <a:r>
              <a:rPr lang="it-IT" altLang="it-IT" sz="1662" dirty="0" err="1"/>
              <a:t>Standards</a:t>
            </a:r>
            <a:r>
              <a:rPr lang="it-IT" altLang="it-IT" sz="1662" dirty="0"/>
              <a:t>.</a:t>
            </a:r>
          </a:p>
          <a:p>
            <a:pPr eaLnBrk="1" hangingPunct="1">
              <a:lnSpc>
                <a:spcPct val="80000"/>
              </a:lnSpc>
              <a:defRPr/>
            </a:pPr>
            <a:r>
              <a:rPr lang="it-IT" altLang="it-IT" sz="1662" dirty="0">
                <a:solidFill>
                  <a:srgbClr val="0070C0"/>
                </a:solidFill>
              </a:rPr>
              <a:t>(!)</a:t>
            </a:r>
            <a:r>
              <a:rPr lang="it-IT" altLang="it-IT" sz="1662" dirty="0"/>
              <a:t> Di default i browser usano la modalità </a:t>
            </a:r>
            <a:r>
              <a:rPr lang="it-IT" altLang="it-IT" sz="1662" dirty="0" err="1"/>
              <a:t>Quirks</a:t>
            </a:r>
            <a:r>
              <a:rPr lang="it-IT" altLang="it-IT" sz="1662" dirty="0"/>
              <a:t>. Per entrare in modalità </a:t>
            </a:r>
            <a:r>
              <a:rPr lang="it-IT" altLang="it-IT" sz="1662" dirty="0" err="1"/>
              <a:t>Standards</a:t>
            </a:r>
            <a:r>
              <a:rPr lang="it-IT" altLang="it-IT" sz="1662" dirty="0"/>
              <a:t> occorre inserire all’inizio del documento una dichiarazione specifica.</a:t>
            </a:r>
          </a:p>
          <a:p>
            <a:pPr eaLnBrk="1" hangingPunct="1">
              <a:lnSpc>
                <a:spcPct val="80000"/>
              </a:lnSpc>
              <a:defRPr/>
            </a:pPr>
            <a:endParaRPr lang="it-IT" altLang="it-IT" sz="1662" dirty="0"/>
          </a:p>
          <a:p>
            <a:pPr lvl="1" eaLnBrk="1" hangingPunct="1">
              <a:lnSpc>
                <a:spcPct val="80000"/>
              </a:lnSpc>
              <a:defRPr/>
            </a:pPr>
            <a:r>
              <a:rPr lang="it-IT" altLang="it-IT" sz="1477" dirty="0"/>
              <a:t>Per usare l’</a:t>
            </a:r>
            <a:r>
              <a:rPr lang="it-IT" altLang="it-IT" sz="1477" b="1" dirty="0"/>
              <a:t>XHTML </a:t>
            </a:r>
            <a:r>
              <a:rPr lang="it-IT" altLang="it-IT" sz="1477" b="1" dirty="0" err="1"/>
              <a:t>transitional</a:t>
            </a:r>
            <a:r>
              <a:rPr lang="it-IT" altLang="it-IT" sz="1477" dirty="0"/>
              <a:t>:</a:t>
            </a:r>
          </a:p>
          <a:p>
            <a:pPr lvl="1" eaLnBrk="1" hangingPunct="1">
              <a:lnSpc>
                <a:spcPct val="80000"/>
              </a:lnSpc>
              <a:buFont typeface="Wingdings" panose="05000000000000000000" pitchFamily="2" charset="2"/>
              <a:buNone/>
              <a:defRPr/>
            </a:pPr>
            <a:r>
              <a:rPr lang="it-IT" altLang="it-IT" sz="1477" dirty="0"/>
              <a:t>&lt;?xml </a:t>
            </a:r>
            <a:r>
              <a:rPr lang="it-IT" altLang="it-IT" sz="1477" dirty="0" err="1"/>
              <a:t>version</a:t>
            </a:r>
            <a:r>
              <a:rPr lang="it-IT" altLang="it-IT" sz="1477" dirty="0"/>
              <a:t>="1.0" </a:t>
            </a:r>
            <a:r>
              <a:rPr lang="it-IT" altLang="it-IT" sz="1477" dirty="0" err="1"/>
              <a:t>encoding</a:t>
            </a:r>
            <a:r>
              <a:rPr lang="it-IT" altLang="it-IT" sz="1477" dirty="0"/>
              <a:t>="iso-8859-1"?&gt; </a:t>
            </a:r>
          </a:p>
          <a:p>
            <a:pPr lvl="1" eaLnBrk="1" hangingPunct="1">
              <a:lnSpc>
                <a:spcPct val="80000"/>
              </a:lnSpc>
              <a:buFont typeface="Wingdings" panose="05000000000000000000" pitchFamily="2" charset="2"/>
              <a:buNone/>
              <a:defRPr/>
            </a:pPr>
            <a:r>
              <a:rPr lang="it-IT" altLang="it-IT" sz="1477" dirty="0"/>
              <a:t>&lt;!DOCTYPE html PUBLIC "-//W3C//DTD XHTML 1.0 </a:t>
            </a:r>
            <a:r>
              <a:rPr lang="it-IT" altLang="it-IT" sz="1477" dirty="0" err="1"/>
              <a:t>Transitional</a:t>
            </a:r>
            <a:r>
              <a:rPr lang="it-IT" altLang="it-IT" sz="1477" dirty="0"/>
              <a:t>//EN" "http://www.w3.org/TR/xhtml1/DTD/xhtml1-transitional.dtd"&gt; </a:t>
            </a:r>
          </a:p>
          <a:p>
            <a:pPr lvl="1" eaLnBrk="1" hangingPunct="1">
              <a:lnSpc>
                <a:spcPct val="80000"/>
              </a:lnSpc>
              <a:buFont typeface="Wingdings" panose="05000000000000000000" pitchFamily="2" charset="2"/>
              <a:buNone/>
              <a:defRPr/>
            </a:pPr>
            <a:endParaRPr lang="it-IT" altLang="it-IT" sz="1477" dirty="0"/>
          </a:p>
          <a:p>
            <a:pPr lvl="1" eaLnBrk="1" hangingPunct="1">
              <a:lnSpc>
                <a:spcPct val="80000"/>
              </a:lnSpc>
              <a:defRPr/>
            </a:pPr>
            <a:r>
              <a:rPr lang="it-IT" altLang="it-IT" sz="1477" dirty="0"/>
              <a:t>Per usare l</a:t>
            </a:r>
            <a:r>
              <a:rPr lang="it-IT" altLang="it-IT" sz="1477" b="1" dirty="0"/>
              <a:t>’XHTML </a:t>
            </a:r>
            <a:r>
              <a:rPr lang="it-IT" altLang="it-IT" sz="1477" b="1" dirty="0" err="1"/>
              <a:t>strict</a:t>
            </a:r>
            <a:r>
              <a:rPr lang="it-IT" altLang="it-IT" sz="1477" dirty="0"/>
              <a:t>:</a:t>
            </a:r>
          </a:p>
          <a:p>
            <a:pPr marL="527552" lvl="1" indent="0">
              <a:lnSpc>
                <a:spcPct val="80000"/>
              </a:lnSpc>
              <a:buNone/>
              <a:defRPr/>
            </a:pPr>
            <a:r>
              <a:rPr lang="it-IT" altLang="it-IT" sz="1477" dirty="0"/>
              <a:t>&lt;?xml </a:t>
            </a:r>
            <a:r>
              <a:rPr lang="it-IT" altLang="it-IT" sz="1477" dirty="0" err="1"/>
              <a:t>version</a:t>
            </a:r>
            <a:r>
              <a:rPr lang="it-IT" altLang="it-IT" sz="1477" dirty="0"/>
              <a:t>="1.0" </a:t>
            </a:r>
            <a:r>
              <a:rPr lang="it-IT" altLang="it-IT" sz="1477" dirty="0" err="1"/>
              <a:t>encoding</a:t>
            </a:r>
            <a:r>
              <a:rPr lang="it-IT" altLang="it-IT" sz="1477" dirty="0"/>
              <a:t>="iso-8859-1"?&gt; </a:t>
            </a:r>
          </a:p>
          <a:p>
            <a:pPr lvl="1" eaLnBrk="1" hangingPunct="1">
              <a:lnSpc>
                <a:spcPct val="80000"/>
              </a:lnSpc>
              <a:buFont typeface="Wingdings" panose="05000000000000000000" pitchFamily="2" charset="2"/>
              <a:buNone/>
              <a:defRPr/>
            </a:pPr>
            <a:r>
              <a:rPr lang="it-IT" altLang="it-IT" sz="1477" dirty="0"/>
              <a:t>&lt;!DOCTYPE html PUBLIC "-//W3C//DTD XHTML 1.0 </a:t>
            </a:r>
            <a:r>
              <a:rPr lang="it-IT" altLang="it-IT" sz="1477" dirty="0" err="1"/>
              <a:t>Strict</a:t>
            </a:r>
            <a:r>
              <a:rPr lang="it-IT" altLang="it-IT" sz="1477" dirty="0"/>
              <a:t>//EN" "http://www.w3.org/TR/xhtml1/DTD/xhtml1-strict.dtd"&gt;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it-IT" altLang="it-IT" sz="2954"/>
              <a:t>Liste</a:t>
            </a:r>
            <a:br>
              <a:rPr lang="it-IT" altLang="it-IT" sz="2954"/>
            </a:br>
            <a:r>
              <a:rPr lang="it-IT" altLang="it-IT" sz="1846"/>
              <a:t>non ordinate (puntate)</a:t>
            </a:r>
          </a:p>
        </p:txBody>
      </p:sp>
      <p:sp>
        <p:nvSpPr>
          <p:cNvPr id="44035" name="Rectangle 3"/>
          <p:cNvSpPr>
            <a:spLocks noGrp="1" noChangeArrowheads="1"/>
          </p:cNvSpPr>
          <p:nvPr>
            <p:ph idx="1"/>
          </p:nvPr>
        </p:nvSpPr>
        <p:spPr/>
        <p:txBody>
          <a:bodyPr/>
          <a:lstStyle/>
          <a:p>
            <a:pPr eaLnBrk="1" hangingPunct="1">
              <a:defRPr/>
            </a:pPr>
            <a:r>
              <a:rPr lang="it-IT" b="1" dirty="0" smtClean="0">
                <a:solidFill>
                  <a:schemeClr val="folHlink"/>
                </a:solidFill>
              </a:rPr>
              <a:t>&lt;</a:t>
            </a:r>
            <a:r>
              <a:rPr lang="it-IT" b="1" dirty="0" err="1" smtClean="0">
                <a:solidFill>
                  <a:schemeClr val="folHlink"/>
                </a:solidFill>
              </a:rPr>
              <a:t>ul</a:t>
            </a:r>
            <a:r>
              <a:rPr lang="it-IT" b="1" dirty="0" smtClean="0">
                <a:solidFill>
                  <a:schemeClr val="folHlink"/>
                </a:solidFill>
              </a:rPr>
              <a:t>&gt;</a:t>
            </a:r>
            <a:r>
              <a:rPr lang="it-IT" dirty="0" smtClean="0"/>
              <a:t>, </a:t>
            </a:r>
            <a:r>
              <a:rPr lang="it-IT" b="1" dirty="0" smtClean="0">
                <a:solidFill>
                  <a:schemeClr val="folHlink"/>
                </a:solidFill>
              </a:rPr>
              <a:t>&lt;li&gt;</a:t>
            </a:r>
            <a:r>
              <a:rPr lang="it-IT" dirty="0" smtClean="0"/>
              <a:t>: liste non ordinate</a:t>
            </a:r>
          </a:p>
          <a:p>
            <a:pPr lvl="1" eaLnBrk="1" hangingPunct="1">
              <a:defRPr/>
            </a:pPr>
            <a:r>
              <a:rPr lang="it-IT" b="1" dirty="0">
                <a:solidFill>
                  <a:schemeClr val="tx2"/>
                </a:solidFill>
              </a:rPr>
              <a:t>Contenuto: </a:t>
            </a:r>
            <a:r>
              <a:rPr lang="it-IT" dirty="0" smtClean="0"/>
              <a:t>&lt;</a:t>
            </a:r>
            <a:r>
              <a:rPr lang="it-IT" dirty="0" err="1" smtClean="0"/>
              <a:t>ul</a:t>
            </a:r>
            <a:r>
              <a:rPr lang="it-IT" dirty="0" smtClean="0"/>
              <a:t>&gt;: uno o più &lt;li&gt;, &lt;li&gt;: </a:t>
            </a:r>
            <a:r>
              <a:rPr lang="it-IT" i="1" dirty="0" smtClean="0"/>
              <a:t>flusso</a:t>
            </a:r>
            <a:r>
              <a:rPr lang="it-IT" dirty="0" smtClean="0"/>
              <a:t/>
            </a:r>
            <a:br>
              <a:rPr lang="it-IT" dirty="0" smtClean="0"/>
            </a:br>
            <a:r>
              <a:rPr lang="it-IT" b="1" dirty="0">
                <a:solidFill>
                  <a:schemeClr val="tx2"/>
                </a:solidFill>
              </a:rPr>
              <a:t>Attributi: </a:t>
            </a:r>
            <a:r>
              <a:rPr lang="it-IT" dirty="0" smtClean="0"/>
              <a:t>standard HTML</a:t>
            </a:r>
          </a:p>
          <a:p>
            <a:pPr lvl="1" eaLnBrk="1" hangingPunct="1">
              <a:defRPr/>
            </a:pPr>
            <a:r>
              <a:rPr lang="it-IT" dirty="0" smtClean="0"/>
              <a:t>Utilizzate di solito per generare liste puntate.</a:t>
            </a:r>
          </a:p>
          <a:p>
            <a:pPr lvl="1" eaLnBrk="1" hangingPunct="1">
              <a:defRPr/>
            </a:pPr>
            <a:r>
              <a:rPr lang="it-IT" dirty="0" smtClean="0"/>
              <a:t>Ogni elemento &lt;li&gt; rappresenta un elemento della lista e può contenere qualsiasi tipo di markup, comprese altre liste.</a:t>
            </a:r>
          </a:p>
          <a:p>
            <a:pPr lvl="1" eaLnBrk="1" hangingPunct="1">
              <a:defRPr/>
            </a:pPr>
            <a:r>
              <a:rPr lang="it-IT" b="1" dirty="0">
                <a:solidFill>
                  <a:schemeClr val="tx2"/>
                </a:solidFill>
              </a:rPr>
              <a:t>(!)</a:t>
            </a:r>
            <a:r>
              <a:rPr lang="it-IT" dirty="0" smtClean="0"/>
              <a:t> Una lista dovrebbe contenere almeno un elemento &lt;li&gt;. Tuttavia in </a:t>
            </a:r>
            <a:r>
              <a:rPr lang="it-IT" dirty="0"/>
              <a:t>HTML5</a:t>
            </a:r>
            <a:r>
              <a:rPr lang="it-IT" dirty="0" smtClean="0"/>
              <a:t>, per ovviare a un errore molto comune, questo vincolo è stato rimosso.</a:t>
            </a:r>
          </a:p>
          <a:p>
            <a:pPr lvl="1" eaLnBrk="1" hangingPunct="1">
              <a:defRPr/>
            </a:pPr>
            <a:r>
              <a:rPr lang="it-IT" b="1" dirty="0">
                <a:solidFill>
                  <a:schemeClr val="tx2"/>
                </a:solidFill>
              </a:rPr>
              <a:t>(!)</a:t>
            </a:r>
            <a:r>
              <a:rPr lang="it-IT" dirty="0" smtClean="0"/>
              <a:t> L’elemento &lt;li&gt; non può essere usato al di fuori delle liste.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it-IT" altLang="it-IT" sz="2954"/>
              <a:t>Liste</a:t>
            </a:r>
            <a:br>
              <a:rPr lang="it-IT" altLang="it-IT" sz="2954"/>
            </a:br>
            <a:r>
              <a:rPr lang="it-IT" altLang="it-IT" sz="1846"/>
              <a:t>ordinate (numerate)</a:t>
            </a:r>
          </a:p>
        </p:txBody>
      </p:sp>
      <p:sp>
        <p:nvSpPr>
          <p:cNvPr id="45059" name="Rectangle 3"/>
          <p:cNvSpPr>
            <a:spLocks noGrp="1" noChangeArrowheads="1"/>
          </p:cNvSpPr>
          <p:nvPr>
            <p:ph idx="1"/>
          </p:nvPr>
        </p:nvSpPr>
        <p:spPr/>
        <p:txBody>
          <a:bodyPr>
            <a:normAutofit/>
          </a:bodyPr>
          <a:lstStyle/>
          <a:p>
            <a:pPr eaLnBrk="1" hangingPunct="1">
              <a:defRPr/>
            </a:pPr>
            <a:r>
              <a:rPr lang="it-IT" b="1" dirty="0" smtClean="0">
                <a:solidFill>
                  <a:schemeClr val="folHlink"/>
                </a:solidFill>
              </a:rPr>
              <a:t>&lt;</a:t>
            </a:r>
            <a:r>
              <a:rPr lang="it-IT" b="1" dirty="0" err="1" smtClean="0">
                <a:solidFill>
                  <a:schemeClr val="folHlink"/>
                </a:solidFill>
              </a:rPr>
              <a:t>ol</a:t>
            </a:r>
            <a:r>
              <a:rPr lang="it-IT" b="1" dirty="0" smtClean="0">
                <a:solidFill>
                  <a:schemeClr val="folHlink"/>
                </a:solidFill>
              </a:rPr>
              <a:t>&gt;</a:t>
            </a:r>
            <a:r>
              <a:rPr lang="it-IT" dirty="0" smtClean="0"/>
              <a:t>, </a:t>
            </a:r>
            <a:r>
              <a:rPr lang="it-IT" b="1" dirty="0" smtClean="0">
                <a:solidFill>
                  <a:schemeClr val="folHlink"/>
                </a:solidFill>
              </a:rPr>
              <a:t>&lt;li&gt;</a:t>
            </a:r>
            <a:r>
              <a:rPr lang="it-IT" dirty="0" smtClean="0"/>
              <a:t>: liste ordinate</a:t>
            </a:r>
          </a:p>
          <a:p>
            <a:pPr lvl="1" eaLnBrk="1" hangingPunct="1">
              <a:defRPr/>
            </a:pPr>
            <a:r>
              <a:rPr lang="it-IT" b="1" dirty="0">
                <a:solidFill>
                  <a:schemeClr val="tx2"/>
                </a:solidFill>
              </a:rPr>
              <a:t>Contenuto: </a:t>
            </a:r>
            <a:r>
              <a:rPr lang="it-IT" dirty="0" smtClean="0"/>
              <a:t>&lt;</a:t>
            </a:r>
            <a:r>
              <a:rPr lang="it-IT" dirty="0" err="1" smtClean="0"/>
              <a:t>ol</a:t>
            </a:r>
            <a:r>
              <a:rPr lang="it-IT" dirty="0" smtClean="0"/>
              <a:t>&gt;: uno o più &lt;li&gt;, &lt;li&gt;: </a:t>
            </a:r>
            <a:r>
              <a:rPr lang="it-IT" i="1" dirty="0" smtClean="0"/>
              <a:t>flusso</a:t>
            </a:r>
            <a:r>
              <a:rPr lang="it-IT" dirty="0" smtClean="0"/>
              <a:t/>
            </a:r>
            <a:br>
              <a:rPr lang="it-IT" dirty="0" smtClean="0"/>
            </a:br>
            <a:r>
              <a:rPr lang="it-IT" b="1" dirty="0">
                <a:solidFill>
                  <a:schemeClr val="tx2"/>
                </a:solidFill>
              </a:rPr>
              <a:t>Attributi: </a:t>
            </a:r>
            <a:r>
              <a:rPr lang="it-IT" dirty="0" smtClean="0"/>
              <a:t>standard HTML</a:t>
            </a:r>
          </a:p>
          <a:p>
            <a:pPr lvl="1" eaLnBrk="1" hangingPunct="1">
              <a:defRPr/>
            </a:pPr>
            <a:r>
              <a:rPr lang="it-IT" dirty="0" smtClean="0"/>
              <a:t>Utilizzate di solito per generare liste numerate</a:t>
            </a:r>
          </a:p>
          <a:p>
            <a:pPr lvl="1" eaLnBrk="1" hangingPunct="1">
              <a:defRPr/>
            </a:pPr>
            <a:r>
              <a:rPr lang="it-IT" dirty="0" smtClean="0"/>
              <a:t>Ogni elemento &lt;li&gt; rappresenta un elemento della lista e può contenere qualsiasi tipo di markup, comprese altre liste. Gli elementi sono numerati progressivamente nell’ordine in cui appaiono nel documento sorgente.</a:t>
            </a:r>
          </a:p>
          <a:p>
            <a:pPr lvl="1" eaLnBrk="1" hangingPunct="1">
              <a:defRPr/>
            </a:pPr>
            <a:r>
              <a:rPr lang="it-IT" b="1" dirty="0">
                <a:solidFill>
                  <a:schemeClr val="tx2"/>
                </a:solidFill>
              </a:rPr>
              <a:t>(!)</a:t>
            </a:r>
            <a:r>
              <a:rPr lang="it-IT" dirty="0" smtClean="0"/>
              <a:t> Una lista deve contenere almeno un elemento &lt;li&gt;. Tuttavia </a:t>
            </a:r>
            <a:r>
              <a:rPr lang="it-IT" dirty="0"/>
              <a:t>in HTML5, per ovviare a un errore molto comune, questo vincolo è stato rimosso.</a:t>
            </a:r>
          </a:p>
          <a:p>
            <a:pPr lvl="1" eaLnBrk="1" hangingPunct="1">
              <a:defRPr/>
            </a:pPr>
            <a:r>
              <a:rPr lang="it-IT" b="1" dirty="0">
                <a:solidFill>
                  <a:schemeClr val="tx2"/>
                </a:solidFill>
              </a:rPr>
              <a:t>(!)</a:t>
            </a:r>
            <a:r>
              <a:rPr lang="it-IT" dirty="0" smtClean="0"/>
              <a:t> L’elemento &lt;li&gt; non può essere usato al di fuori delle liste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it-IT" altLang="it-IT" sz="2954"/>
              <a:t>Liste</a:t>
            </a:r>
            <a:br>
              <a:rPr lang="it-IT" altLang="it-IT" sz="2954"/>
            </a:br>
            <a:r>
              <a:rPr lang="it-IT" altLang="it-IT" sz="1846"/>
              <a:t>di definizioni</a:t>
            </a:r>
          </a:p>
        </p:txBody>
      </p:sp>
      <p:sp>
        <p:nvSpPr>
          <p:cNvPr id="46083"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&lt;dl&gt;</a:t>
            </a:r>
            <a:r>
              <a:rPr lang="it-IT" dirty="0" smtClean="0"/>
              <a:t>, </a:t>
            </a:r>
            <a:r>
              <a:rPr lang="it-IT" b="1" dirty="0" smtClean="0">
                <a:solidFill>
                  <a:schemeClr val="folHlink"/>
                </a:solidFill>
              </a:rPr>
              <a:t>&lt;</a:t>
            </a:r>
            <a:r>
              <a:rPr lang="it-IT" b="1" dirty="0" err="1" smtClean="0">
                <a:solidFill>
                  <a:schemeClr val="folHlink"/>
                </a:solidFill>
              </a:rPr>
              <a:t>dt</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dd</a:t>
            </a:r>
            <a:r>
              <a:rPr lang="it-IT" b="1" dirty="0" smtClean="0">
                <a:solidFill>
                  <a:schemeClr val="folHlink"/>
                </a:solidFill>
              </a:rPr>
              <a:t>&gt;</a:t>
            </a:r>
            <a:r>
              <a:rPr lang="it-IT" dirty="0" smtClean="0"/>
              <a:t>: liste di definizioni</a:t>
            </a:r>
          </a:p>
          <a:p>
            <a:pPr lvl="1" eaLnBrk="1" hangingPunct="1">
              <a:lnSpc>
                <a:spcPct val="90000"/>
              </a:lnSpc>
              <a:defRPr/>
            </a:pPr>
            <a:r>
              <a:rPr lang="it-IT" b="1" dirty="0">
                <a:solidFill>
                  <a:schemeClr val="tx2"/>
                </a:solidFill>
              </a:rPr>
              <a:t>Contenuto: </a:t>
            </a:r>
            <a:r>
              <a:rPr lang="it-IT" dirty="0" smtClean="0"/>
              <a:t>&lt;dl&gt;: uno o più &lt;</a:t>
            </a:r>
            <a:r>
              <a:rPr lang="it-IT" dirty="0" err="1" smtClean="0"/>
              <a:t>dt</a:t>
            </a:r>
            <a:r>
              <a:rPr lang="it-IT" dirty="0" smtClean="0"/>
              <a:t>&gt; e &lt;</a:t>
            </a:r>
            <a:r>
              <a:rPr lang="it-IT" dirty="0" err="1" smtClean="0"/>
              <a:t>dd</a:t>
            </a:r>
            <a:r>
              <a:rPr lang="it-IT" dirty="0" smtClean="0"/>
              <a:t>&gt;, &lt;</a:t>
            </a:r>
            <a:r>
              <a:rPr lang="it-IT" dirty="0" err="1" smtClean="0"/>
              <a:t>dt</a:t>
            </a:r>
            <a:r>
              <a:rPr lang="it-IT" dirty="0" smtClean="0"/>
              <a:t>&gt;: </a:t>
            </a:r>
            <a:r>
              <a:rPr lang="it-IT" i="1" dirty="0" err="1" smtClean="0"/>
              <a:t>inline</a:t>
            </a:r>
            <a:r>
              <a:rPr lang="it-IT" dirty="0" smtClean="0"/>
              <a:t>, &lt;</a:t>
            </a:r>
            <a:r>
              <a:rPr lang="it-IT" dirty="0" err="1" smtClean="0"/>
              <a:t>dd</a:t>
            </a:r>
            <a:r>
              <a:rPr lang="it-IT" dirty="0" smtClean="0"/>
              <a:t>&gt;: </a:t>
            </a:r>
            <a:r>
              <a:rPr lang="it-IT" i="1" dirty="0" smtClean="0"/>
              <a:t>flusso</a:t>
            </a:r>
            <a:r>
              <a:rPr lang="it-IT" dirty="0" smtClean="0"/>
              <a:t/>
            </a:r>
            <a:br>
              <a:rPr lang="it-IT" dirty="0" smtClean="0"/>
            </a:br>
            <a:r>
              <a:rPr lang="it-IT" b="1" dirty="0">
                <a:solidFill>
                  <a:schemeClr val="tx2"/>
                </a:solidFill>
              </a:rPr>
              <a:t>Attributi: </a:t>
            </a:r>
            <a:r>
              <a:rPr lang="it-IT" dirty="0" smtClean="0"/>
              <a:t>standard HTML </a:t>
            </a:r>
          </a:p>
          <a:p>
            <a:pPr lvl="1" eaLnBrk="1" hangingPunct="1">
              <a:lnSpc>
                <a:spcPct val="90000"/>
              </a:lnSpc>
              <a:defRPr/>
            </a:pPr>
            <a:r>
              <a:rPr lang="it-IT" dirty="0" smtClean="0"/>
              <a:t>Utilizzate di solito per definire termini o elementi similari, hanno grande versatilità</a:t>
            </a:r>
          </a:p>
          <a:p>
            <a:pPr lvl="1" eaLnBrk="1" hangingPunct="1">
              <a:lnSpc>
                <a:spcPct val="90000"/>
              </a:lnSpc>
              <a:defRPr/>
            </a:pPr>
            <a:r>
              <a:rPr lang="it-IT" dirty="0" smtClean="0"/>
              <a:t>Gli elementi &lt;</a:t>
            </a:r>
            <a:r>
              <a:rPr lang="it-IT" dirty="0" err="1" smtClean="0"/>
              <a:t>dt</a:t>
            </a:r>
            <a:r>
              <a:rPr lang="it-IT" dirty="0" smtClean="0"/>
              <a:t>&gt; rappresentano termini a cui è associato un blocco di testo &lt;</a:t>
            </a:r>
            <a:r>
              <a:rPr lang="it-IT" dirty="0" err="1" smtClean="0"/>
              <a:t>dd</a:t>
            </a:r>
            <a:r>
              <a:rPr lang="it-IT" dirty="0" smtClean="0"/>
              <a:t>&gt; che li definisce</a:t>
            </a:r>
          </a:p>
          <a:p>
            <a:pPr lvl="1" eaLnBrk="1" hangingPunct="1">
              <a:lnSpc>
                <a:spcPct val="90000"/>
              </a:lnSpc>
              <a:defRPr/>
            </a:pPr>
            <a:r>
              <a:rPr lang="it-IT" dirty="0" smtClean="0"/>
              <a:t>Si può associare un &lt;</a:t>
            </a:r>
            <a:r>
              <a:rPr lang="it-IT" dirty="0" err="1" smtClean="0"/>
              <a:t>dd</a:t>
            </a:r>
            <a:r>
              <a:rPr lang="it-IT" dirty="0" smtClean="0"/>
              <a:t>&gt; a più &lt;</a:t>
            </a:r>
            <a:r>
              <a:rPr lang="it-IT" dirty="0" err="1" smtClean="0"/>
              <a:t>dt</a:t>
            </a:r>
            <a:r>
              <a:rPr lang="it-IT" dirty="0" smtClean="0"/>
              <a:t>&gt; consecutivi</a:t>
            </a:r>
          </a:p>
          <a:p>
            <a:pPr lvl="1" eaLnBrk="1" hangingPunct="1">
              <a:lnSpc>
                <a:spcPct val="90000"/>
              </a:lnSpc>
              <a:defRPr/>
            </a:pPr>
            <a:r>
              <a:rPr lang="it-IT" dirty="0" smtClean="0"/>
              <a:t>La definizione &lt;</a:t>
            </a:r>
            <a:r>
              <a:rPr lang="it-IT" dirty="0" err="1" smtClean="0"/>
              <a:t>dd</a:t>
            </a:r>
            <a:r>
              <a:rPr lang="it-IT" dirty="0" smtClean="0"/>
              <a:t>&gt; può contenere qualsiasi elemento di flusso, comprese altre liste</a:t>
            </a:r>
          </a:p>
          <a:p>
            <a:pPr lvl="1" eaLnBrk="1" hangingPunct="1">
              <a:lnSpc>
                <a:spcPct val="90000"/>
              </a:lnSpc>
              <a:defRPr/>
            </a:pPr>
            <a:r>
              <a:rPr lang="it-IT" b="1" dirty="0">
                <a:solidFill>
                  <a:schemeClr val="tx2"/>
                </a:solidFill>
              </a:rPr>
              <a:t>(i)</a:t>
            </a:r>
            <a:r>
              <a:rPr lang="it-IT" dirty="0" smtClean="0"/>
              <a:t> Di solito i &lt;</a:t>
            </a:r>
            <a:r>
              <a:rPr lang="it-IT" dirty="0" err="1" smtClean="0"/>
              <a:t>dt</a:t>
            </a:r>
            <a:r>
              <a:rPr lang="it-IT" dirty="0" smtClean="0"/>
              <a:t>&gt; sono enfatizzati, mentre i &lt;</a:t>
            </a:r>
            <a:r>
              <a:rPr lang="it-IT" dirty="0" err="1" smtClean="0"/>
              <a:t>dd</a:t>
            </a:r>
            <a:r>
              <a:rPr lang="it-IT" dirty="0" smtClean="0"/>
              <a:t>&gt; sono indentati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r>
              <a:rPr lang="en-US" altLang="it-IT" sz="2954" dirty="0"/>
              <a:t>Menu in HTML5</a:t>
            </a:r>
            <a:r>
              <a:rPr lang="en-US" altLang="it-IT" sz="2954" dirty="0">
                <a:solidFill>
                  <a:srgbClr val="9A0000"/>
                </a:solidFill>
              </a:rPr>
              <a:t/>
            </a:r>
            <a:br>
              <a:rPr lang="en-US" altLang="it-IT" sz="2954" dirty="0">
                <a:solidFill>
                  <a:srgbClr val="9A0000"/>
                </a:solidFill>
              </a:rPr>
            </a:br>
            <a:r>
              <a:rPr lang="it-IT" altLang="it-IT" sz="1846" dirty="0">
                <a:solidFill>
                  <a:srgbClr val="003366"/>
                </a:solidFill>
              </a:rPr>
              <a:t>storia di un elemento in continua evoluzione</a:t>
            </a:r>
            <a:endParaRPr lang="it-IT" altLang="it-IT" dirty="0" smtClean="0"/>
          </a:p>
        </p:txBody>
      </p:sp>
      <p:sp>
        <p:nvSpPr>
          <p:cNvPr id="3" name="Segnaposto contenuto 2"/>
          <p:cNvSpPr>
            <a:spLocks noGrp="1"/>
          </p:cNvSpPr>
          <p:nvPr>
            <p:ph idx="1"/>
          </p:nvPr>
        </p:nvSpPr>
        <p:spPr/>
        <p:txBody>
          <a:bodyPr>
            <a:normAutofit/>
          </a:bodyPr>
          <a:lstStyle/>
          <a:p>
            <a:pPr eaLnBrk="1" hangingPunct="1">
              <a:defRPr/>
            </a:pPr>
            <a:r>
              <a:rPr lang="it-IT" dirty="0"/>
              <a:t>Inizialmente, i </a:t>
            </a:r>
            <a:r>
              <a:rPr lang="it-IT" dirty="0" err="1"/>
              <a:t>draft</a:t>
            </a:r>
            <a:r>
              <a:rPr lang="it-IT" dirty="0"/>
              <a:t> di HTML5 </a:t>
            </a:r>
            <a:r>
              <a:rPr lang="it-IT" dirty="0" err="1"/>
              <a:t>contenenvano</a:t>
            </a:r>
            <a:r>
              <a:rPr lang="it-IT" dirty="0"/>
              <a:t> specifici elementi come </a:t>
            </a:r>
            <a:r>
              <a:rPr lang="it-IT" b="1" dirty="0" smtClean="0">
                <a:solidFill>
                  <a:schemeClr val="folHlink"/>
                </a:solidFill>
              </a:rPr>
              <a:t>&lt;menu&gt; </a:t>
            </a:r>
            <a:r>
              <a:rPr lang="it-IT" dirty="0"/>
              <a:t>e</a:t>
            </a:r>
            <a:r>
              <a:rPr lang="it-IT" b="1" dirty="0" smtClean="0">
                <a:solidFill>
                  <a:schemeClr val="folHlink"/>
                </a:solidFill>
              </a:rPr>
              <a:t> &lt;</a:t>
            </a:r>
            <a:r>
              <a:rPr lang="it-IT" b="1" dirty="0" err="1" smtClean="0">
                <a:solidFill>
                  <a:schemeClr val="folHlink"/>
                </a:solidFill>
              </a:rPr>
              <a:t>menuitem</a:t>
            </a:r>
            <a:r>
              <a:rPr lang="it-IT" b="1" dirty="0" smtClean="0">
                <a:solidFill>
                  <a:schemeClr val="folHlink"/>
                </a:solidFill>
              </a:rPr>
              <a:t>&gt;</a:t>
            </a:r>
            <a:r>
              <a:rPr lang="it-IT" dirty="0" smtClean="0"/>
              <a:t> che, uniti ad attributi come </a:t>
            </a:r>
            <a:r>
              <a:rPr lang="it-IT" i="1" dirty="0" err="1" smtClean="0"/>
              <a:t>contextmenu</a:t>
            </a:r>
            <a:r>
              <a:rPr lang="it-IT" dirty="0" smtClean="0"/>
              <a:t> (per ogni elemento HTML) o </a:t>
            </a:r>
            <a:r>
              <a:rPr lang="it-IT" i="1" dirty="0" smtClean="0"/>
              <a:t>menu</a:t>
            </a:r>
            <a:r>
              <a:rPr lang="it-IT" dirty="0" smtClean="0"/>
              <a:t> (nei </a:t>
            </a:r>
            <a:r>
              <a:rPr lang="it-IT" b="1" dirty="0">
                <a:solidFill>
                  <a:schemeClr val="folHlink"/>
                </a:solidFill>
              </a:rPr>
              <a:t>&lt;</a:t>
            </a:r>
            <a:r>
              <a:rPr lang="it-IT" b="1" dirty="0" err="1">
                <a:solidFill>
                  <a:schemeClr val="folHlink"/>
                </a:solidFill>
              </a:rPr>
              <a:t>button</a:t>
            </a:r>
            <a:r>
              <a:rPr lang="it-IT" b="1" dirty="0">
                <a:solidFill>
                  <a:schemeClr val="folHlink"/>
                </a:solidFill>
              </a:rPr>
              <a:t>&gt;</a:t>
            </a:r>
            <a:r>
              <a:rPr lang="it-IT" dirty="0"/>
              <a:t>),</a:t>
            </a:r>
            <a:r>
              <a:rPr lang="it-IT" dirty="0" smtClean="0"/>
              <a:t> permettevano di definire menu (e toolbar) usando un markup semantico specifico. </a:t>
            </a:r>
          </a:p>
          <a:p>
            <a:pPr eaLnBrk="1" hangingPunct="1">
              <a:defRPr/>
            </a:pPr>
            <a:r>
              <a:rPr lang="it-IT" dirty="0" smtClean="0"/>
              <a:t>Le voci dei menu potevano essere composte usando anche i comuni elementi </a:t>
            </a:r>
            <a:r>
              <a:rPr lang="it-IT" b="1" dirty="0">
                <a:solidFill>
                  <a:schemeClr val="folHlink"/>
                </a:solidFill>
              </a:rPr>
              <a:t>&lt;li&gt; </a:t>
            </a:r>
            <a:r>
              <a:rPr lang="it-IT" dirty="0"/>
              <a:t>e</a:t>
            </a:r>
            <a:r>
              <a:rPr lang="it-IT" b="1" dirty="0" smtClean="0">
                <a:solidFill>
                  <a:srgbClr val="9A0000"/>
                </a:solidFill>
              </a:rPr>
              <a:t> </a:t>
            </a:r>
            <a:r>
              <a:rPr lang="it-IT" b="1" dirty="0">
                <a:solidFill>
                  <a:schemeClr val="folHlink"/>
                </a:solidFill>
              </a:rPr>
              <a:t>&lt;</a:t>
            </a:r>
            <a:r>
              <a:rPr lang="it-IT" b="1" dirty="0" err="1">
                <a:solidFill>
                  <a:schemeClr val="folHlink"/>
                </a:solidFill>
              </a:rPr>
              <a:t>hr</a:t>
            </a:r>
            <a:r>
              <a:rPr lang="it-IT" b="1" dirty="0">
                <a:solidFill>
                  <a:schemeClr val="folHlink"/>
                </a:solidFill>
              </a:rPr>
              <a:t>&gt;</a:t>
            </a:r>
            <a:r>
              <a:rPr lang="it-IT" dirty="0" smtClean="0"/>
              <a:t>, nonché attributi specifici quali </a:t>
            </a:r>
            <a:r>
              <a:rPr lang="it-IT" i="1" dirty="0" err="1" smtClean="0"/>
              <a:t>type</a:t>
            </a:r>
            <a:r>
              <a:rPr lang="it-IT" i="1" dirty="0" smtClean="0"/>
              <a:t>, </a:t>
            </a:r>
            <a:r>
              <a:rPr lang="it-IT" i="1" dirty="0" err="1" smtClean="0"/>
              <a:t>label</a:t>
            </a:r>
            <a:r>
              <a:rPr lang="it-IT" i="1" dirty="0" smtClean="0"/>
              <a:t>, </a:t>
            </a:r>
            <a:r>
              <a:rPr lang="it-IT" i="1" dirty="0" err="1" smtClean="0"/>
              <a:t>icon</a:t>
            </a:r>
            <a:r>
              <a:rPr lang="it-IT" i="1" dirty="0" smtClean="0"/>
              <a:t>, </a:t>
            </a:r>
            <a:r>
              <a:rPr lang="it-IT" i="1" dirty="0" err="1" smtClean="0"/>
              <a:t>disabled</a:t>
            </a:r>
            <a:r>
              <a:rPr lang="it-IT" i="1" dirty="0" smtClean="0"/>
              <a:t>, </a:t>
            </a:r>
            <a:r>
              <a:rPr lang="it-IT" i="1" dirty="0" err="1" smtClean="0"/>
              <a:t>checked</a:t>
            </a:r>
            <a:r>
              <a:rPr lang="it-IT" i="1" dirty="0" smtClean="0"/>
              <a:t>, </a:t>
            </a:r>
            <a:r>
              <a:rPr lang="it-IT" i="1" dirty="0" err="1" smtClean="0"/>
              <a:t>radiogroup</a:t>
            </a:r>
            <a:r>
              <a:rPr lang="it-IT" i="1" dirty="0" smtClean="0"/>
              <a:t>, default, </a:t>
            </a:r>
            <a:r>
              <a:rPr lang="it-IT" i="1" dirty="0" err="1" smtClean="0"/>
              <a:t>command</a:t>
            </a:r>
            <a:r>
              <a:rPr lang="it-IT" i="1" dirty="0" smtClean="0"/>
              <a:t>.</a:t>
            </a:r>
          </a:p>
          <a:p>
            <a:pPr>
              <a:defRPr/>
            </a:pPr>
            <a:r>
              <a:rPr lang="it-IT" dirty="0" smtClean="0"/>
              <a:t>Tuttavia, questo elemento è stato alla fine considerato poco utile e fonte di ambiguità, ed </a:t>
            </a:r>
            <a:r>
              <a:rPr lang="it-IT" b="1" dirty="0" smtClean="0"/>
              <a:t>è stato rimosso nella specifica finale di HTML5</a:t>
            </a:r>
            <a:r>
              <a:rPr lang="it-IT" dirty="0" smtClean="0"/>
              <a:t>.</a:t>
            </a:r>
          </a:p>
          <a:p>
            <a:pPr>
              <a:defRPr/>
            </a:pPr>
            <a:r>
              <a:rPr lang="it-IT" dirty="0" smtClean="0"/>
              <a:t>Al momento attuale, sebbene alcuni browser contengano ancora una prototipale implementazione di questi elementi, il modo più corretto per strutturare un menu è usare le «comuni» liste non ordinate.</a:t>
            </a:r>
            <a:endParaRPr lang="it-IT"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4" name="Segnaposto numero diapositiva 3"/>
          <p:cNvSpPr>
            <a:spLocks noGrp="1"/>
          </p:cNvSpPr>
          <p:nvPr>
            <p:ph type="sldNum" sz="quarter" idx="12"/>
          </p:nvPr>
        </p:nvSpPr>
        <p:spPr/>
        <p:txBody>
          <a:bodyPr/>
          <a:lstStyle/>
          <a:p>
            <a:pPr>
              <a:defRPr/>
            </a:pPr>
            <a:fld id="{4CEC86E9-3C68-4B6E-8F8B-FD6372289D91}" type="slidenum">
              <a:rPr lang="it-IT" altLang="it-IT" smtClean="0"/>
              <a:pPr>
                <a:defRPr/>
              </a:pPr>
              <a:t>33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a:bodyPr>
          <a:lstStyle/>
          <a:p>
            <a:pPr eaLnBrk="1" hangingPunct="1"/>
            <a:r>
              <a:rPr lang="it-IT" altLang="it-IT" sz="2954" dirty="0"/>
              <a:t>Tabelle</a:t>
            </a:r>
          </a:p>
        </p:txBody>
      </p:sp>
      <p:sp>
        <p:nvSpPr>
          <p:cNvPr id="50179" name="Rectangle 3"/>
          <p:cNvSpPr>
            <a:spLocks noGrp="1" noChangeArrowheads="1"/>
          </p:cNvSpPr>
          <p:nvPr>
            <p:ph idx="1"/>
          </p:nvPr>
        </p:nvSpPr>
        <p:spPr/>
        <p:txBody>
          <a:bodyPr/>
          <a:lstStyle/>
          <a:p>
            <a:pPr eaLnBrk="1" hangingPunct="1">
              <a:defRPr/>
            </a:pPr>
            <a:r>
              <a:rPr lang="it-IT" sz="2215" dirty="0"/>
              <a:t>Le tabelle HTML offrono un sistema estremamente potente e versatile per disporre informazioni in righe e colonne</a:t>
            </a:r>
          </a:p>
          <a:p>
            <a:pPr eaLnBrk="1" hangingPunct="1">
              <a:defRPr/>
            </a:pPr>
            <a:r>
              <a:rPr lang="it-IT" sz="2215" dirty="0"/>
              <a:t>Le tabelle non sono progettate per creare layout di pagina, ma solo per strutturare informazioni in forma tabulare. Utilizzare le tabelle per creare layout rende questi ultimi poco portabili ed è fortemente sconsigliato (ma ancora necessario in alcuni casi).</a:t>
            </a:r>
          </a:p>
          <a:p>
            <a:pPr eaLnBrk="1" hangingPunct="1">
              <a:defRPr/>
            </a:pPr>
            <a:r>
              <a:rPr lang="it-IT" sz="2215" dirty="0"/>
              <a:t>Le tabelle fanno parte degli elementi di tipo blocco, quindi possono apparire direttamente nel </a:t>
            </a:r>
            <a:r>
              <a:rPr lang="it-IT" sz="2215" b="1" dirty="0">
                <a:solidFill>
                  <a:schemeClr val="folHlink"/>
                </a:solidFill>
              </a:rPr>
              <a:t>&lt;body&gt; </a:t>
            </a:r>
            <a:r>
              <a:rPr lang="it-IT" sz="2215" dirty="0"/>
              <a:t>di un documento o in un contenitore </a:t>
            </a:r>
            <a:r>
              <a:rPr lang="it-IT" sz="2215" b="1" dirty="0">
                <a:solidFill>
                  <a:schemeClr val="folHlink"/>
                </a:solidFill>
              </a:rPr>
              <a:t>&lt;div&gt;</a:t>
            </a:r>
            <a:r>
              <a:rPr lang="it-IT" dirty="0"/>
              <a:t>, </a:t>
            </a:r>
            <a:r>
              <a:rPr lang="it-IT" sz="2215" dirty="0"/>
              <a:t>e non devono mai essere nidificate in elementi come </a:t>
            </a:r>
            <a:r>
              <a:rPr lang="it-IT" sz="2215" b="1" dirty="0">
                <a:solidFill>
                  <a:schemeClr val="folHlink"/>
                </a:solidFill>
              </a:rPr>
              <a:t>&lt;p&gt;</a:t>
            </a:r>
            <a:r>
              <a:rPr lang="it-IT" sz="2215" dirty="0"/>
              <a:t>.</a:t>
            </a:r>
          </a:p>
          <a:p>
            <a:pPr eaLnBrk="1" hangingPunct="1">
              <a:defRPr/>
            </a:pPr>
            <a:r>
              <a:rPr lang="it-IT" sz="2215" dirty="0"/>
              <a:t>L’elemento base della definizione delle tabelle è </a:t>
            </a:r>
            <a:r>
              <a:rPr lang="it-IT" sz="2215" b="1" dirty="0">
                <a:solidFill>
                  <a:schemeClr val="folHlink"/>
                </a:solidFill>
              </a:rPr>
              <a:t>&lt;</a:t>
            </a:r>
            <a:r>
              <a:rPr lang="it-IT" sz="2215" b="1" dirty="0" err="1">
                <a:solidFill>
                  <a:schemeClr val="folHlink"/>
                </a:solidFill>
              </a:rPr>
              <a:t>table</a:t>
            </a:r>
            <a:r>
              <a:rPr lang="it-IT" sz="2215" b="1" dirty="0">
                <a:solidFill>
                  <a:schemeClr val="folHlink"/>
                </a:solidFill>
              </a:rPr>
              <a:t>&gt;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specifica dell’ampiezza</a:t>
            </a:r>
          </a:p>
        </p:txBody>
      </p:sp>
      <p:sp>
        <p:nvSpPr>
          <p:cNvPr id="65539" name="Rectangle 3"/>
          <p:cNvSpPr>
            <a:spLocks noGrp="1" noChangeArrowheads="1"/>
          </p:cNvSpPr>
          <p:nvPr>
            <p:ph idx="1"/>
          </p:nvPr>
        </p:nvSpPr>
        <p:spPr/>
        <p:txBody>
          <a:bodyPr/>
          <a:lstStyle/>
          <a:p>
            <a:pPr eaLnBrk="1" hangingPunct="1">
              <a:lnSpc>
                <a:spcPct val="80000"/>
              </a:lnSpc>
            </a:pPr>
            <a:r>
              <a:rPr lang="it-IT" altLang="it-IT" sz="2215" dirty="0"/>
              <a:t>Le larghezze delle colonne e della tabella stessa (attributo </a:t>
            </a:r>
            <a:r>
              <a:rPr lang="it-IT" altLang="it-IT" sz="2215" dirty="0" err="1">
                <a:solidFill>
                  <a:schemeClr val="folHlink"/>
                </a:solidFill>
              </a:rPr>
              <a:t>witdh</a:t>
            </a:r>
            <a:r>
              <a:rPr lang="it-IT" altLang="it-IT" sz="2215" dirty="0"/>
              <a:t>) si possono specificare:</a:t>
            </a:r>
          </a:p>
          <a:p>
            <a:pPr lvl="1" eaLnBrk="1" hangingPunct="1">
              <a:lnSpc>
                <a:spcPct val="80000"/>
              </a:lnSpc>
            </a:pPr>
            <a:r>
              <a:rPr lang="it-IT" altLang="it-IT" sz="1846" dirty="0"/>
              <a:t>In pixel (</a:t>
            </a:r>
            <a:r>
              <a:rPr lang="it-IT" altLang="it-IT" sz="1846" dirty="0" err="1">
                <a:solidFill>
                  <a:schemeClr val="folHlink"/>
                </a:solidFill>
              </a:rPr>
              <a:t>width</a:t>
            </a:r>
            <a:r>
              <a:rPr lang="it-IT" altLang="it-IT" sz="1846" dirty="0"/>
              <a:t>=“10”)</a:t>
            </a:r>
          </a:p>
          <a:p>
            <a:pPr lvl="1" eaLnBrk="1" hangingPunct="1">
              <a:lnSpc>
                <a:spcPct val="80000"/>
              </a:lnSpc>
            </a:pPr>
            <a:r>
              <a:rPr lang="it-IT" altLang="it-IT" sz="1846" dirty="0"/>
              <a:t>In percentuale, rispetto allo spazio disponibile per la tabella (</a:t>
            </a:r>
            <a:r>
              <a:rPr lang="it-IT" altLang="it-IT" sz="1846" dirty="0" err="1">
                <a:solidFill>
                  <a:schemeClr val="folHlink"/>
                </a:solidFill>
              </a:rPr>
              <a:t>width</a:t>
            </a:r>
            <a:r>
              <a:rPr lang="it-IT" altLang="it-IT" sz="1846" dirty="0"/>
              <a:t>=“10%”)</a:t>
            </a:r>
          </a:p>
          <a:p>
            <a:pPr eaLnBrk="1" hangingPunct="1">
              <a:lnSpc>
                <a:spcPct val="80000"/>
              </a:lnSpc>
            </a:pPr>
            <a:r>
              <a:rPr lang="it-IT" altLang="it-IT" sz="2215" dirty="0"/>
              <a:t>Solo per le colonne, si possono usare anche i seguenti sistemi:</a:t>
            </a:r>
          </a:p>
          <a:p>
            <a:pPr lvl="1" eaLnBrk="1" hangingPunct="1">
              <a:lnSpc>
                <a:spcPct val="80000"/>
              </a:lnSpc>
            </a:pPr>
            <a:r>
              <a:rPr lang="it-IT" altLang="it-IT" sz="1846" dirty="0"/>
              <a:t>Proporzionalmente, rispetto alla dimensione richiesta dalla tabella (</a:t>
            </a:r>
            <a:r>
              <a:rPr lang="it-IT" altLang="it-IT" sz="1846" dirty="0" err="1">
                <a:solidFill>
                  <a:schemeClr val="folHlink"/>
                </a:solidFill>
              </a:rPr>
              <a:t>width</a:t>
            </a:r>
            <a:r>
              <a:rPr lang="it-IT" altLang="it-IT" sz="1846" dirty="0"/>
              <a:t>=“10*”)</a:t>
            </a:r>
          </a:p>
          <a:p>
            <a:pPr lvl="1" eaLnBrk="1" hangingPunct="1">
              <a:lnSpc>
                <a:spcPct val="80000"/>
              </a:lnSpc>
            </a:pPr>
            <a:r>
              <a:rPr lang="it-IT" altLang="it-IT" sz="1846" dirty="0"/>
              <a:t>Per richiedere il minimo spazio necessario, si può usare la forma </a:t>
            </a:r>
            <a:r>
              <a:rPr lang="it-IT" altLang="it-IT" sz="1846" dirty="0" err="1">
                <a:solidFill>
                  <a:schemeClr val="folHlink"/>
                </a:solidFill>
              </a:rPr>
              <a:t>width</a:t>
            </a:r>
            <a:r>
              <a:rPr lang="it-IT" altLang="it-IT" sz="1846" dirty="0"/>
              <a:t>=“0*”</a:t>
            </a:r>
          </a:p>
          <a:p>
            <a:pPr eaLnBrk="1" hangingPunct="1">
              <a:lnSpc>
                <a:spcPct val="80000"/>
              </a:lnSpc>
            </a:pPr>
            <a:r>
              <a:rPr lang="it-IT" altLang="it-IT" sz="2215" dirty="0"/>
              <a:t>Se non si specifica una larghezza:</a:t>
            </a:r>
          </a:p>
          <a:p>
            <a:pPr lvl="1" eaLnBrk="1" hangingPunct="1">
              <a:lnSpc>
                <a:spcPct val="80000"/>
              </a:lnSpc>
            </a:pPr>
            <a:r>
              <a:rPr lang="it-IT" altLang="it-IT" sz="1846" dirty="0"/>
              <a:t>Per una tabella, lo spazio è quello necessario a dare larghezza minima a tutte le colonne</a:t>
            </a:r>
          </a:p>
          <a:p>
            <a:pPr lvl="1" eaLnBrk="1" hangingPunct="1">
              <a:lnSpc>
                <a:spcPct val="80000"/>
              </a:lnSpc>
            </a:pPr>
            <a:r>
              <a:rPr lang="it-IT" altLang="it-IT" sz="1846" dirty="0"/>
              <a:t>Per una colonna, la larghezza è ottenuta distribuendo proporzionalmente lo spazio disponibile e fornendo sempre almeno la larghezza minima necessaria al contenuto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elementi di base</a:t>
            </a:r>
          </a:p>
        </p:txBody>
      </p:sp>
      <p:sp>
        <p:nvSpPr>
          <p:cNvPr id="71683" name="Rectangle 3"/>
          <p:cNvSpPr>
            <a:spLocks noGrp="1" noChangeArrowheads="1"/>
          </p:cNvSpPr>
          <p:nvPr>
            <p:ph idx="1"/>
          </p:nvPr>
        </p:nvSpPr>
        <p:spPr>
          <a:xfrm>
            <a:off x="465349" y="1650310"/>
            <a:ext cx="8427131" cy="4836263"/>
          </a:xfrm>
        </p:spPr>
        <p:txBody>
          <a:bodyPr>
            <a:normAutofit/>
          </a:bodyPr>
          <a:lstStyle/>
          <a:p>
            <a:pPr eaLnBrk="1" hangingPunct="1">
              <a:lnSpc>
                <a:spcPct val="90000"/>
              </a:lnSpc>
              <a:defRPr/>
            </a:pPr>
            <a:r>
              <a:rPr lang="it-IT" sz="2215" b="1" dirty="0">
                <a:solidFill>
                  <a:schemeClr val="folHlink"/>
                </a:solidFill>
              </a:rPr>
              <a:t>&lt;</a:t>
            </a:r>
            <a:r>
              <a:rPr lang="it-IT" sz="2215" b="1" dirty="0" err="1">
                <a:solidFill>
                  <a:schemeClr val="folHlink"/>
                </a:solidFill>
              </a:rPr>
              <a:t>table</a:t>
            </a:r>
            <a:r>
              <a:rPr lang="it-IT" sz="2215" b="1" dirty="0">
                <a:solidFill>
                  <a:schemeClr val="folHlink"/>
                </a:solidFill>
              </a:rPr>
              <a:t>&gt;</a:t>
            </a:r>
            <a:r>
              <a:rPr lang="it-IT" sz="2215" dirty="0"/>
              <a:t>: definizione di una tabella</a:t>
            </a:r>
          </a:p>
          <a:p>
            <a:pPr lvl="1" eaLnBrk="1" hangingPunct="1">
              <a:lnSpc>
                <a:spcPct val="90000"/>
              </a:lnSpc>
              <a:defRPr/>
            </a:pPr>
            <a:r>
              <a:rPr lang="it-IT" sz="1292" b="1" dirty="0">
                <a:solidFill>
                  <a:schemeClr val="tx2"/>
                </a:solidFill>
              </a:rPr>
              <a:t>Contenuto: </a:t>
            </a:r>
            <a:r>
              <a:rPr lang="it-IT" sz="1846" dirty="0" err="1"/>
              <a:t>caption</a:t>
            </a:r>
            <a:r>
              <a:rPr lang="it-IT" sz="1846" dirty="0"/>
              <a:t> (opzionale), sequenza di col o </a:t>
            </a:r>
            <a:r>
              <a:rPr lang="it-IT" sz="1846" dirty="0" err="1"/>
              <a:t>colgroup</a:t>
            </a:r>
            <a:r>
              <a:rPr lang="it-IT" sz="1846" dirty="0"/>
              <a:t> (opzionale), </a:t>
            </a:r>
            <a:r>
              <a:rPr lang="it-IT" sz="1846" dirty="0" err="1"/>
              <a:t>thead</a:t>
            </a:r>
            <a:r>
              <a:rPr lang="it-IT" sz="1846" dirty="0"/>
              <a:t> (opzionale), </a:t>
            </a:r>
            <a:r>
              <a:rPr lang="it-IT" sz="1846" dirty="0" err="1"/>
              <a:t>tfoot</a:t>
            </a:r>
            <a:r>
              <a:rPr lang="it-IT" sz="1846" dirty="0"/>
              <a:t> (opzionale), </a:t>
            </a:r>
            <a:r>
              <a:rPr lang="it-IT" sz="1846" dirty="0" err="1"/>
              <a:t>tbody</a:t>
            </a:r>
            <a:r>
              <a:rPr lang="it-IT" sz="1846" dirty="0"/>
              <a:t> (implicito se non specificato)</a:t>
            </a:r>
            <a:br>
              <a:rPr lang="it-IT" sz="1846" dirty="0"/>
            </a:br>
            <a:r>
              <a:rPr lang="it-IT" sz="1292" b="1" dirty="0">
                <a:solidFill>
                  <a:schemeClr val="tx2"/>
                </a:solidFill>
              </a:rPr>
              <a:t>Attributi: </a:t>
            </a:r>
            <a:r>
              <a:rPr lang="it-IT" sz="1846" dirty="0"/>
              <a:t>standard HTML, </a:t>
            </a:r>
            <a:r>
              <a:rPr lang="it-IT" sz="1846" dirty="0" err="1">
                <a:solidFill>
                  <a:schemeClr val="folHlink"/>
                </a:solidFill>
              </a:rPr>
              <a:t>cellspacing</a:t>
            </a:r>
            <a:r>
              <a:rPr lang="it-IT" sz="1846" dirty="0"/>
              <a:t>, </a:t>
            </a:r>
            <a:r>
              <a:rPr lang="it-IT" sz="1846" dirty="0" err="1">
                <a:solidFill>
                  <a:schemeClr val="folHlink"/>
                </a:solidFill>
              </a:rPr>
              <a:t>cellpadding</a:t>
            </a:r>
            <a:r>
              <a:rPr lang="it-IT" sz="1846" dirty="0"/>
              <a:t>, </a:t>
            </a:r>
            <a:r>
              <a:rPr lang="it-IT" sz="1846" dirty="0" err="1">
                <a:solidFill>
                  <a:schemeClr val="folHlink"/>
                </a:solidFill>
              </a:rPr>
              <a:t>width</a:t>
            </a:r>
            <a:r>
              <a:rPr lang="it-IT" sz="1846" dirty="0">
                <a:solidFill>
                  <a:schemeClr val="folHlink"/>
                </a:solidFill>
              </a:rPr>
              <a:t>, </a:t>
            </a:r>
            <a:r>
              <a:rPr lang="it-IT" sz="1846" dirty="0" err="1">
                <a:solidFill>
                  <a:schemeClr val="folHlink"/>
                </a:solidFill>
              </a:rPr>
              <a:t>border</a:t>
            </a:r>
            <a:r>
              <a:rPr lang="it-IT" sz="1846" dirty="0">
                <a:solidFill>
                  <a:schemeClr val="folHlink"/>
                </a:solidFill>
              </a:rPr>
              <a:t>, </a:t>
            </a:r>
            <a:r>
              <a:rPr lang="it-IT" sz="1846" dirty="0" err="1">
                <a:solidFill>
                  <a:schemeClr val="folHlink"/>
                </a:solidFill>
              </a:rPr>
              <a:t>rules</a:t>
            </a:r>
            <a:r>
              <a:rPr lang="it-IT" sz="1846" dirty="0">
                <a:solidFill>
                  <a:schemeClr val="folHlink"/>
                </a:solidFill>
              </a:rPr>
              <a:t>, </a:t>
            </a:r>
            <a:r>
              <a:rPr lang="it-IT" sz="1846" dirty="0" err="1">
                <a:solidFill>
                  <a:schemeClr val="folHlink"/>
                </a:solidFill>
              </a:rPr>
              <a:t>summary</a:t>
            </a:r>
            <a:r>
              <a:rPr lang="it-IT" sz="1846" dirty="0">
                <a:solidFill>
                  <a:schemeClr val="folHlink"/>
                </a:solidFill>
              </a:rPr>
              <a:t>, frame</a:t>
            </a:r>
            <a:endParaRPr lang="it-IT" sz="1846" dirty="0"/>
          </a:p>
          <a:p>
            <a:pPr lvl="1" eaLnBrk="1" hangingPunct="1">
              <a:lnSpc>
                <a:spcPct val="90000"/>
              </a:lnSpc>
              <a:defRPr/>
            </a:pPr>
            <a:r>
              <a:rPr lang="it-IT" sz="1846" dirty="0"/>
              <a:t>Una tabella è definita dagli elementi che la compongono, che devono essere nell’ordine:</a:t>
            </a:r>
          </a:p>
          <a:p>
            <a:pPr lvl="2" eaLnBrk="1" hangingPunct="1">
              <a:lnSpc>
                <a:spcPct val="90000"/>
              </a:lnSpc>
              <a:defRPr/>
            </a:pPr>
            <a:r>
              <a:rPr lang="it-IT" sz="1662" dirty="0"/>
              <a:t>Una didascalia opzionale </a:t>
            </a:r>
            <a:r>
              <a:rPr lang="it-IT" dirty="0"/>
              <a:t>(</a:t>
            </a:r>
            <a:r>
              <a:rPr lang="it-IT" sz="1846" b="1" dirty="0">
                <a:solidFill>
                  <a:schemeClr val="folHlink"/>
                </a:solidFill>
              </a:rPr>
              <a:t>&lt;</a:t>
            </a:r>
            <a:r>
              <a:rPr lang="it-IT" sz="1846" b="1" dirty="0" err="1">
                <a:solidFill>
                  <a:schemeClr val="folHlink"/>
                </a:solidFill>
              </a:rPr>
              <a:t>caption</a:t>
            </a:r>
            <a:r>
              <a:rPr lang="it-IT" sz="1846" b="1" dirty="0">
                <a:solidFill>
                  <a:schemeClr val="folHlink"/>
                </a:solidFill>
              </a:rPr>
              <a:t>&gt;</a:t>
            </a:r>
            <a:r>
              <a:rPr lang="it-IT" dirty="0"/>
              <a:t>)</a:t>
            </a:r>
            <a:endParaRPr lang="it-IT" sz="1846" b="1" dirty="0">
              <a:solidFill>
                <a:schemeClr val="folHlink"/>
              </a:solidFill>
            </a:endParaRPr>
          </a:p>
          <a:p>
            <a:pPr lvl="2" eaLnBrk="1" hangingPunct="1">
              <a:lnSpc>
                <a:spcPct val="90000"/>
              </a:lnSpc>
              <a:defRPr/>
            </a:pPr>
            <a:r>
              <a:rPr lang="it-IT" sz="1662" dirty="0"/>
              <a:t>Una definizione opzionale delle colonne/gruppi di colonne</a:t>
            </a:r>
          </a:p>
          <a:p>
            <a:pPr lvl="2" eaLnBrk="1" hangingPunct="1">
              <a:lnSpc>
                <a:spcPct val="90000"/>
              </a:lnSpc>
              <a:defRPr/>
            </a:pPr>
            <a:r>
              <a:rPr lang="it-IT" sz="1662" dirty="0"/>
              <a:t>Una intestazione di tabella opzionale</a:t>
            </a:r>
          </a:p>
          <a:p>
            <a:pPr lvl="2" eaLnBrk="1" hangingPunct="1">
              <a:lnSpc>
                <a:spcPct val="90000"/>
              </a:lnSpc>
              <a:defRPr/>
            </a:pPr>
            <a:r>
              <a:rPr lang="it-IT" sz="1662" dirty="0"/>
              <a:t>Un piè di tabella opzionale</a:t>
            </a:r>
          </a:p>
          <a:p>
            <a:pPr lvl="2" eaLnBrk="1" hangingPunct="1">
              <a:lnSpc>
                <a:spcPct val="90000"/>
              </a:lnSpc>
              <a:defRPr/>
            </a:pPr>
            <a:r>
              <a:rPr lang="it-IT" sz="1662" dirty="0"/>
              <a:t>Il corpo della tabella, che contiene i dati veri e propri.</a:t>
            </a:r>
          </a:p>
          <a:p>
            <a:pPr lvl="1" eaLnBrk="1" hangingPunct="1">
              <a:lnSpc>
                <a:spcPct val="90000"/>
              </a:lnSpc>
              <a:defRPr/>
            </a:pPr>
            <a:r>
              <a:rPr lang="it-IT" sz="1846" dirty="0"/>
              <a:t>L’elemento </a:t>
            </a:r>
            <a:r>
              <a:rPr lang="it-IT" sz="1846" b="1" dirty="0">
                <a:solidFill>
                  <a:schemeClr val="folHlink"/>
                </a:solidFill>
              </a:rPr>
              <a:t>&lt;</a:t>
            </a:r>
            <a:r>
              <a:rPr lang="it-IT" sz="1846" b="1" dirty="0" err="1">
                <a:solidFill>
                  <a:schemeClr val="folHlink"/>
                </a:solidFill>
              </a:rPr>
              <a:t>caption</a:t>
            </a:r>
            <a:r>
              <a:rPr lang="it-IT" sz="1846" b="1" dirty="0">
                <a:solidFill>
                  <a:schemeClr val="folHlink"/>
                </a:solidFill>
              </a:rPr>
              <a:t>&gt;</a:t>
            </a:r>
            <a:r>
              <a:rPr lang="it-IT" sz="1846" dirty="0"/>
              <a:t>, se presente, ha contenuto </a:t>
            </a:r>
            <a:r>
              <a:rPr lang="it-IT" sz="1846" i="1" dirty="0" err="1"/>
              <a:t>inline</a:t>
            </a:r>
            <a:r>
              <a:rPr lang="it-IT" sz="1846" dirty="0"/>
              <a:t> e rappresenta la didascalia della tabella, che potrà essere </a:t>
            </a:r>
            <a:r>
              <a:rPr lang="it-IT" sz="1846" dirty="0" err="1"/>
              <a:t>renderizzata</a:t>
            </a:r>
            <a:r>
              <a:rPr lang="it-IT" sz="1846" dirty="0"/>
              <a:t> un maniera opportuna dal browser</a:t>
            </a:r>
          </a:p>
          <a:p>
            <a:pPr lvl="1" eaLnBrk="1" hangingPunct="1">
              <a:lnSpc>
                <a:spcPct val="90000"/>
              </a:lnSpc>
              <a:defRPr/>
            </a:pPr>
            <a:r>
              <a:rPr lang="en-US" sz="1846" i="1" dirty="0"/>
              <a:t>In </a:t>
            </a:r>
            <a:r>
              <a:rPr lang="en-US" dirty="0"/>
              <a:t>HTML5</a:t>
            </a:r>
            <a:r>
              <a:rPr lang="en-US" sz="1846" i="1" dirty="0">
                <a:solidFill>
                  <a:srgbClr val="9A0000"/>
                </a:solidFill>
              </a:rPr>
              <a:t> </a:t>
            </a:r>
            <a:r>
              <a:rPr lang="en-US" sz="1846" dirty="0" err="1"/>
              <a:t>l’attributo</a:t>
            </a:r>
            <a:r>
              <a:rPr lang="en-US" sz="1846" dirty="0"/>
              <a:t> </a:t>
            </a:r>
            <a:r>
              <a:rPr lang="en-US" sz="1846" i="1" dirty="0"/>
              <a:t>summary</a:t>
            </a:r>
            <a:r>
              <a:rPr lang="en-US" sz="1846" dirty="0"/>
              <a:t> è </a:t>
            </a:r>
            <a:r>
              <a:rPr lang="en-US" sz="1846" i="1" dirty="0"/>
              <a:t>deprecated</a:t>
            </a:r>
            <a:r>
              <a:rPr lang="en-US" sz="1846" dirty="0"/>
              <a:t> e </a:t>
            </a:r>
            <a:r>
              <a:rPr lang="en-US" sz="1846" dirty="0" err="1"/>
              <a:t>l’attributo</a:t>
            </a:r>
            <a:r>
              <a:rPr lang="en-US" sz="1846" dirty="0"/>
              <a:t> </a:t>
            </a:r>
            <a:r>
              <a:rPr lang="en-US" sz="1846" i="1" dirty="0"/>
              <a:t>border</a:t>
            </a:r>
            <a:r>
              <a:rPr lang="en-US" sz="1846" dirty="0"/>
              <a:t> </a:t>
            </a:r>
            <a:r>
              <a:rPr lang="en-US" sz="1846" dirty="0" err="1"/>
              <a:t>può</a:t>
            </a:r>
            <a:r>
              <a:rPr lang="en-US" sz="1846" dirty="0"/>
              <a:t> </a:t>
            </a:r>
            <a:r>
              <a:rPr lang="en-US" sz="1846" dirty="0" err="1"/>
              <a:t>valere</a:t>
            </a:r>
            <a:r>
              <a:rPr lang="en-US" sz="1846" dirty="0"/>
              <a:t> solo “1” o </a:t>
            </a:r>
            <a:r>
              <a:rPr lang="en-US" sz="1846" dirty="0" err="1"/>
              <a:t>essere</a:t>
            </a:r>
            <a:r>
              <a:rPr lang="en-US" sz="1846" dirty="0"/>
              <a:t> </a:t>
            </a:r>
            <a:r>
              <a:rPr lang="en-US" sz="1846" dirty="0" err="1"/>
              <a:t>omesso</a:t>
            </a:r>
            <a:r>
              <a:rPr lang="en-US" sz="1846" dirty="0"/>
              <a:t>.</a:t>
            </a:r>
          </a:p>
          <a:p>
            <a:pPr lvl="1" eaLnBrk="1" hangingPunct="1">
              <a:lnSpc>
                <a:spcPct val="9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attributi di base</a:t>
            </a:r>
          </a:p>
        </p:txBody>
      </p:sp>
      <p:sp>
        <p:nvSpPr>
          <p:cNvPr id="74755" name="Rectangle 3"/>
          <p:cNvSpPr>
            <a:spLocks noGrp="1" noChangeArrowheads="1"/>
          </p:cNvSpPr>
          <p:nvPr>
            <p:ph idx="1"/>
          </p:nvPr>
        </p:nvSpPr>
        <p:spPr/>
        <p:txBody>
          <a:bodyPr>
            <a:normAutofit/>
          </a:bodyPr>
          <a:lstStyle/>
          <a:p>
            <a:pPr eaLnBrk="1" hangingPunct="1">
              <a:lnSpc>
                <a:spcPct val="80000"/>
              </a:lnSpc>
              <a:defRPr/>
            </a:pPr>
            <a:r>
              <a:rPr lang="it-IT" sz="2215" b="1" dirty="0">
                <a:solidFill>
                  <a:schemeClr val="folHlink"/>
                </a:solidFill>
              </a:rPr>
              <a:t>&lt;</a:t>
            </a:r>
            <a:r>
              <a:rPr lang="it-IT" sz="2215" b="1" dirty="0" err="1">
                <a:solidFill>
                  <a:schemeClr val="folHlink"/>
                </a:solidFill>
              </a:rPr>
              <a:t>table</a:t>
            </a:r>
            <a:r>
              <a:rPr lang="it-IT" sz="2215" b="1" dirty="0">
                <a:solidFill>
                  <a:schemeClr val="folHlink"/>
                </a:solidFill>
              </a:rPr>
              <a:t>&gt;</a:t>
            </a:r>
            <a:r>
              <a:rPr lang="it-IT" sz="2215" dirty="0"/>
              <a:t>: definizione di una tabella</a:t>
            </a:r>
          </a:p>
          <a:p>
            <a:pPr lvl="1" eaLnBrk="1" hangingPunct="1">
              <a:lnSpc>
                <a:spcPct val="80000"/>
              </a:lnSpc>
              <a:defRPr/>
            </a:pPr>
            <a:r>
              <a:rPr lang="it-IT" sz="1846" dirty="0"/>
              <a:t>L’attributo </a:t>
            </a:r>
            <a:r>
              <a:rPr lang="it-IT" sz="1846" dirty="0" err="1">
                <a:solidFill>
                  <a:schemeClr val="folHlink"/>
                </a:solidFill>
              </a:rPr>
              <a:t>cellspacing</a:t>
            </a:r>
            <a:r>
              <a:rPr lang="it-IT" sz="1846" dirty="0"/>
              <a:t> determina lo spazio (in pixel) tra le celle e tra le celle più esterne e il bordo della tabella</a:t>
            </a:r>
          </a:p>
          <a:p>
            <a:pPr lvl="1" eaLnBrk="1" hangingPunct="1">
              <a:lnSpc>
                <a:spcPct val="80000"/>
              </a:lnSpc>
              <a:defRPr/>
            </a:pPr>
            <a:r>
              <a:rPr lang="it-IT" sz="1846" dirty="0"/>
              <a:t>L’attributo </a:t>
            </a:r>
            <a:r>
              <a:rPr lang="it-IT" sz="1846" dirty="0" err="1">
                <a:solidFill>
                  <a:schemeClr val="folHlink"/>
                </a:solidFill>
              </a:rPr>
              <a:t>cellpadding</a:t>
            </a:r>
            <a:r>
              <a:rPr lang="it-IT" sz="1846" dirty="0"/>
              <a:t> determina lo spazio (in pixel) tra il bordo di ciascuna cella e il suo contenuto</a:t>
            </a:r>
          </a:p>
          <a:p>
            <a:pPr lvl="1" eaLnBrk="1" hangingPunct="1">
              <a:lnSpc>
                <a:spcPct val="80000"/>
              </a:lnSpc>
              <a:defRPr/>
            </a:pPr>
            <a:r>
              <a:rPr lang="it-IT" sz="1846" dirty="0"/>
              <a:t>L’attributo </a:t>
            </a:r>
            <a:r>
              <a:rPr lang="it-IT" sz="1846" dirty="0" err="1">
                <a:solidFill>
                  <a:schemeClr val="folHlink"/>
                </a:solidFill>
              </a:rPr>
              <a:t>width</a:t>
            </a:r>
            <a:r>
              <a:rPr lang="it-IT" sz="1846" dirty="0"/>
              <a:t> specifica la larghezza della tabella, in pixel o in percentuale. Si consiglia sempre di specificarlo per velocizzare il </a:t>
            </a:r>
            <a:r>
              <a:rPr lang="it-IT" sz="1846" dirty="0" err="1"/>
              <a:t>rendering</a:t>
            </a:r>
            <a:r>
              <a:rPr lang="it-IT" sz="1846" dirty="0"/>
              <a:t> (il valore di default è “il minimo necessario”).</a:t>
            </a:r>
          </a:p>
          <a:p>
            <a:pPr lvl="1" eaLnBrk="1" hangingPunct="1">
              <a:lnSpc>
                <a:spcPct val="80000"/>
              </a:lnSpc>
              <a:defRPr/>
            </a:pPr>
            <a:r>
              <a:rPr lang="it-IT" sz="1846" dirty="0"/>
              <a:t>L’attributo </a:t>
            </a:r>
            <a:r>
              <a:rPr lang="it-IT" sz="1846" dirty="0" err="1">
                <a:solidFill>
                  <a:schemeClr val="folHlink"/>
                </a:solidFill>
              </a:rPr>
              <a:t>border</a:t>
            </a:r>
            <a:r>
              <a:rPr lang="it-IT" sz="1846" dirty="0"/>
              <a:t> imposta lo spessore del bordo esterno della tabella. Un valore pari a zero elimina il bordo (utile per utilizzare la formattazione avanzata dei bordi tramite CSS)</a:t>
            </a:r>
          </a:p>
          <a:p>
            <a:pPr lvl="1" eaLnBrk="1" hangingPunct="1">
              <a:lnSpc>
                <a:spcPct val="80000"/>
              </a:lnSpc>
              <a:defRPr/>
            </a:pPr>
            <a:r>
              <a:rPr lang="it-IT" sz="1846" dirty="0"/>
              <a:t>L’attributo </a:t>
            </a:r>
            <a:r>
              <a:rPr lang="it-IT" sz="1846" dirty="0">
                <a:solidFill>
                  <a:schemeClr val="folHlink"/>
                </a:solidFill>
              </a:rPr>
              <a:t>frame</a:t>
            </a:r>
            <a:r>
              <a:rPr lang="it-IT" sz="1846" dirty="0"/>
              <a:t> (</a:t>
            </a:r>
            <a:r>
              <a:rPr lang="it-IT" sz="1846" i="1" dirty="0" err="1"/>
              <a:t>void</a:t>
            </a:r>
            <a:r>
              <a:rPr lang="it-IT" sz="1846" i="1" dirty="0"/>
              <a:t>, </a:t>
            </a:r>
            <a:r>
              <a:rPr lang="it-IT" sz="1846" i="1" dirty="0" err="1"/>
              <a:t>above</a:t>
            </a:r>
            <a:r>
              <a:rPr lang="it-IT" sz="1846" i="1" dirty="0"/>
              <a:t>, </a:t>
            </a:r>
            <a:r>
              <a:rPr lang="it-IT" sz="1846" i="1" dirty="0" err="1"/>
              <a:t>below</a:t>
            </a:r>
            <a:r>
              <a:rPr lang="it-IT" sz="1846" i="1" dirty="0"/>
              <a:t>, </a:t>
            </a:r>
            <a:r>
              <a:rPr lang="it-IT" sz="1846" i="1" dirty="0" err="1"/>
              <a:t>hsides</a:t>
            </a:r>
            <a:r>
              <a:rPr lang="it-IT" sz="1846" i="1" dirty="0"/>
              <a:t>, </a:t>
            </a:r>
            <a:r>
              <a:rPr lang="it-IT" sz="1846" i="1" dirty="0" err="1"/>
              <a:t>vsides</a:t>
            </a:r>
            <a:r>
              <a:rPr lang="it-IT" sz="1846" i="1" dirty="0"/>
              <a:t>, </a:t>
            </a:r>
            <a:r>
              <a:rPr lang="it-IT" sz="1846" i="1" dirty="0" err="1"/>
              <a:t>lhs</a:t>
            </a:r>
            <a:r>
              <a:rPr lang="it-IT" sz="1846" i="1" dirty="0"/>
              <a:t>, </a:t>
            </a:r>
            <a:r>
              <a:rPr lang="it-IT" sz="1846" i="1" dirty="0" err="1"/>
              <a:t>rhs</a:t>
            </a:r>
            <a:r>
              <a:rPr lang="it-IT" sz="1846" i="1" dirty="0"/>
              <a:t>, box, </a:t>
            </a:r>
            <a:r>
              <a:rPr lang="it-IT" sz="1846" i="1" dirty="0" err="1"/>
              <a:t>border</a:t>
            </a:r>
            <a:r>
              <a:rPr lang="it-IT" sz="1846" dirty="0"/>
              <a:t>) determina quali dei bordi esterni della tabella saranno disegnati (con lo spessore dato da </a:t>
            </a:r>
            <a:r>
              <a:rPr lang="it-IT" sz="1846" dirty="0" err="1"/>
              <a:t>border</a:t>
            </a:r>
            <a:r>
              <a:rPr lang="it-IT" sz="1846" dirty="0"/>
              <a:t>). Il default è </a:t>
            </a:r>
            <a:r>
              <a:rPr lang="it-IT" sz="1846" i="1" dirty="0"/>
              <a:t>box</a:t>
            </a:r>
            <a:r>
              <a:rPr lang="it-IT" sz="1846" dirty="0"/>
              <a:t>.</a:t>
            </a:r>
          </a:p>
          <a:p>
            <a:pPr lvl="1" eaLnBrk="1" hangingPunct="1">
              <a:lnSpc>
                <a:spcPct val="80000"/>
              </a:lnSpc>
              <a:defRPr/>
            </a:pPr>
            <a:r>
              <a:rPr lang="it-IT" sz="1846" dirty="0"/>
              <a:t>L’attributo </a:t>
            </a:r>
            <a:r>
              <a:rPr lang="it-IT" sz="1846" dirty="0" err="1">
                <a:solidFill>
                  <a:schemeClr val="folHlink"/>
                </a:solidFill>
              </a:rPr>
              <a:t>rules</a:t>
            </a:r>
            <a:r>
              <a:rPr lang="it-IT" sz="1846" dirty="0"/>
              <a:t> (</a:t>
            </a:r>
            <a:r>
              <a:rPr lang="it-IT" sz="1846" i="1" dirty="0"/>
              <a:t>none, </a:t>
            </a:r>
            <a:r>
              <a:rPr lang="it-IT" sz="1846" i="1" dirty="0" err="1"/>
              <a:t>groups</a:t>
            </a:r>
            <a:r>
              <a:rPr lang="it-IT" sz="1846" i="1" dirty="0"/>
              <a:t>, </a:t>
            </a:r>
            <a:r>
              <a:rPr lang="it-IT" sz="1846" i="1" dirty="0" err="1"/>
              <a:t>rows</a:t>
            </a:r>
            <a:r>
              <a:rPr lang="it-IT" sz="1846" i="1" dirty="0"/>
              <a:t>, </a:t>
            </a:r>
            <a:r>
              <a:rPr lang="it-IT" sz="1846" i="1" dirty="0" err="1"/>
              <a:t>cols</a:t>
            </a:r>
            <a:r>
              <a:rPr lang="it-IT" sz="1846" i="1" dirty="0"/>
              <a:t>, </a:t>
            </a:r>
            <a:r>
              <a:rPr lang="it-IT" sz="1846" i="1" dirty="0" err="1"/>
              <a:t>all</a:t>
            </a:r>
            <a:r>
              <a:rPr lang="it-IT" sz="1846" dirty="0"/>
              <a:t>) determina quali dei bordi interni alla tabella (tra le celle) saranno disegnati (con lo spessore dato da </a:t>
            </a:r>
            <a:r>
              <a:rPr lang="it-IT" sz="1846" dirty="0" err="1"/>
              <a:t>border</a:t>
            </a:r>
            <a:r>
              <a:rPr lang="it-IT" sz="1846" dirty="0"/>
              <a:t>). Il default è </a:t>
            </a:r>
            <a:r>
              <a:rPr lang="it-IT" sz="1846" i="1" dirty="0"/>
              <a:t>all</a:t>
            </a:r>
            <a:r>
              <a:rPr lang="it-IT" sz="1846" dirty="0"/>
              <a:t>.</a:t>
            </a:r>
          </a:p>
          <a:p>
            <a:pPr lvl="1" eaLnBrk="1" hangingPunct="1">
              <a:lnSpc>
                <a:spcPct val="80000"/>
              </a:lnSpc>
              <a:defRPr/>
            </a:pPr>
            <a:r>
              <a:rPr lang="it-IT" sz="1846" dirty="0"/>
              <a:t>Tutti questi attributi sono </a:t>
            </a:r>
            <a:r>
              <a:rPr lang="it-IT" sz="1846" i="1" dirty="0" err="1"/>
              <a:t>deprecated</a:t>
            </a:r>
            <a:r>
              <a:rPr lang="it-IT" sz="1846" i="1" dirty="0"/>
              <a:t> in </a:t>
            </a:r>
            <a:r>
              <a:rPr lang="it-IT" dirty="0"/>
              <a:t>HTML5</a:t>
            </a:r>
            <a:r>
              <a:rPr lang="it-IT" sz="1846" dirty="0"/>
              <a:t> e i CSS devono essere usati al loro posto.</a:t>
            </a:r>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righe</a:t>
            </a:r>
          </a:p>
        </p:txBody>
      </p:sp>
      <p:sp>
        <p:nvSpPr>
          <p:cNvPr id="65539" name="Rectangle 3"/>
          <p:cNvSpPr>
            <a:spLocks noGrp="1" noChangeArrowheads="1"/>
          </p:cNvSpPr>
          <p:nvPr>
            <p:ph idx="1"/>
          </p:nvPr>
        </p:nvSpPr>
        <p:spPr/>
        <p:txBody>
          <a:bodyPr>
            <a:normAutofit/>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tr</a:t>
            </a:r>
            <a:r>
              <a:rPr lang="it-IT" b="1" dirty="0" smtClean="0">
                <a:solidFill>
                  <a:schemeClr val="folHlink"/>
                </a:solidFill>
              </a:rPr>
              <a:t>&gt;</a:t>
            </a:r>
            <a:r>
              <a:rPr lang="it-IT" dirty="0" smtClean="0"/>
              <a:t>: righe di una tabella</a:t>
            </a:r>
          </a:p>
          <a:p>
            <a:pPr lvl="1" eaLnBrk="1" hangingPunct="1">
              <a:lnSpc>
                <a:spcPct val="90000"/>
              </a:lnSpc>
              <a:defRPr/>
            </a:pPr>
            <a:r>
              <a:rPr lang="it-IT" b="1" dirty="0">
                <a:solidFill>
                  <a:schemeClr val="tx2"/>
                </a:solidFill>
              </a:rPr>
              <a:t>Contenuto: </a:t>
            </a:r>
            <a:r>
              <a:rPr lang="it-IT" dirty="0" smtClean="0"/>
              <a:t>uno o più &lt;</a:t>
            </a:r>
            <a:r>
              <a:rPr lang="it-IT" dirty="0" err="1" smtClean="0"/>
              <a:t>td</a:t>
            </a:r>
            <a:r>
              <a:rPr lang="it-IT" dirty="0" smtClean="0"/>
              <a:t>&gt; e &lt;</a:t>
            </a:r>
            <a:r>
              <a:rPr lang="it-IT" dirty="0" err="1" smtClean="0"/>
              <a:t>th</a:t>
            </a:r>
            <a:r>
              <a:rPr lang="it-IT" dirty="0" smtClean="0"/>
              <a:t>&gt;</a:t>
            </a:r>
            <a:br>
              <a:rPr lang="it-IT" dirty="0" smtClean="0"/>
            </a:br>
            <a:r>
              <a:rPr lang="it-IT" b="1" dirty="0">
                <a:solidFill>
                  <a:schemeClr val="tx2"/>
                </a:solidFill>
              </a:rPr>
              <a:t>Attributi: </a:t>
            </a:r>
            <a:r>
              <a:rPr lang="it-IT" dirty="0" smtClean="0"/>
              <a:t>standard HTML, </a:t>
            </a:r>
            <a:r>
              <a:rPr lang="it-IT" dirty="0" err="1" smtClean="0">
                <a:solidFill>
                  <a:schemeClr val="folHlink"/>
                </a:solidFill>
              </a:rPr>
              <a:t>align</a:t>
            </a:r>
            <a:r>
              <a:rPr lang="it-IT" dirty="0" smtClean="0"/>
              <a:t>, </a:t>
            </a:r>
            <a:r>
              <a:rPr lang="it-IT" dirty="0" err="1" smtClean="0">
                <a:solidFill>
                  <a:schemeClr val="folHlink"/>
                </a:solidFill>
              </a:rPr>
              <a:t>valign</a:t>
            </a:r>
            <a:endParaRPr lang="it-IT" dirty="0" smtClean="0">
              <a:solidFill>
                <a:schemeClr val="folHlink"/>
              </a:solidFill>
            </a:endParaRPr>
          </a:p>
          <a:p>
            <a:pPr lvl="1" eaLnBrk="1" hangingPunct="1">
              <a:lnSpc>
                <a:spcPct val="90000"/>
              </a:lnSpc>
              <a:defRPr/>
            </a:pPr>
            <a:r>
              <a:rPr lang="it-IT" dirty="0" smtClean="0"/>
              <a:t>Le tabelle sono composte da una serie di righe (&lt;</a:t>
            </a:r>
            <a:r>
              <a:rPr lang="it-IT" dirty="0" err="1" smtClean="0"/>
              <a:t>tr</a:t>
            </a:r>
            <a:r>
              <a:rPr lang="it-IT" dirty="0" smtClean="0"/>
              <a:t>&gt;), ognuna della quali contiene una o più celle.</a:t>
            </a:r>
          </a:p>
          <a:p>
            <a:pPr lvl="1" eaLnBrk="1" hangingPunct="1">
              <a:lnSpc>
                <a:spcPct val="90000"/>
              </a:lnSpc>
              <a:defRPr/>
            </a:pPr>
            <a:r>
              <a:rPr lang="it-IT" dirty="0" smtClean="0"/>
              <a:t>Il numero di massimo celle presenti su una singola riga determina il numero di colonne della tabella. Il </a:t>
            </a:r>
            <a:r>
              <a:rPr lang="it-IT" dirty="0" err="1" smtClean="0"/>
              <a:t>rendering</a:t>
            </a:r>
            <a:r>
              <a:rPr lang="it-IT" dirty="0" smtClean="0"/>
              <a:t> mostrerà celle vuote a destra di ogni riga le cui celle sono minori del numero di colonne della tabella.</a:t>
            </a:r>
          </a:p>
          <a:p>
            <a:pPr lvl="1" eaLnBrk="1" hangingPunct="1">
              <a:lnSpc>
                <a:spcPct val="90000"/>
              </a:lnSpc>
              <a:defRPr/>
            </a:pPr>
            <a:r>
              <a:rPr lang="it-IT" dirty="0" smtClean="0"/>
              <a:t>L’attributo </a:t>
            </a:r>
            <a:r>
              <a:rPr lang="it-IT" dirty="0" err="1" smtClean="0">
                <a:solidFill>
                  <a:schemeClr val="folHlink"/>
                </a:solidFill>
              </a:rPr>
              <a:t>align</a:t>
            </a:r>
            <a:r>
              <a:rPr lang="it-IT" dirty="0" smtClean="0"/>
              <a:t> (</a:t>
            </a:r>
            <a:r>
              <a:rPr lang="it-IT" i="1" dirty="0" err="1" smtClean="0"/>
              <a:t>left</a:t>
            </a:r>
            <a:r>
              <a:rPr lang="it-IT" dirty="0" smtClean="0"/>
              <a:t>, </a:t>
            </a:r>
            <a:r>
              <a:rPr lang="it-IT" i="1" dirty="0" smtClean="0"/>
              <a:t>right</a:t>
            </a:r>
            <a:r>
              <a:rPr lang="it-IT" dirty="0" smtClean="0"/>
              <a:t>, </a:t>
            </a:r>
            <a:r>
              <a:rPr lang="it-IT" i="1" dirty="0" smtClean="0"/>
              <a:t>center</a:t>
            </a:r>
            <a:r>
              <a:rPr lang="it-IT" dirty="0" smtClean="0"/>
              <a:t>, </a:t>
            </a:r>
            <a:r>
              <a:rPr lang="it-IT" i="1" dirty="0" err="1" smtClean="0"/>
              <a:t>justify</a:t>
            </a:r>
            <a:r>
              <a:rPr lang="it-IT" dirty="0" smtClean="0"/>
              <a:t>, </a:t>
            </a:r>
            <a:r>
              <a:rPr lang="it-IT" i="1" dirty="0" err="1" smtClean="0"/>
              <a:t>char</a:t>
            </a:r>
            <a:r>
              <a:rPr lang="it-IT" dirty="0" smtClean="0"/>
              <a:t>) definisce l’allineamento orizzontale per tutte le celle della riga, mentre </a:t>
            </a:r>
            <a:r>
              <a:rPr lang="it-IT" dirty="0" err="1" smtClean="0">
                <a:solidFill>
                  <a:schemeClr val="folHlink"/>
                </a:solidFill>
              </a:rPr>
              <a:t>valign</a:t>
            </a:r>
            <a:r>
              <a:rPr lang="it-IT" dirty="0" smtClean="0"/>
              <a:t> (</a:t>
            </a:r>
            <a:r>
              <a:rPr lang="it-IT" i="1" dirty="0" smtClean="0"/>
              <a:t>top</a:t>
            </a:r>
            <a:r>
              <a:rPr lang="it-IT" dirty="0" smtClean="0"/>
              <a:t>, </a:t>
            </a:r>
            <a:r>
              <a:rPr lang="it-IT" i="1" dirty="0" err="1" smtClean="0"/>
              <a:t>bottom</a:t>
            </a:r>
            <a:r>
              <a:rPr lang="it-IT" dirty="0" smtClean="0"/>
              <a:t>, </a:t>
            </a:r>
            <a:r>
              <a:rPr lang="it-IT" i="1" dirty="0" smtClean="0"/>
              <a:t>middle</a:t>
            </a:r>
            <a:r>
              <a:rPr lang="it-IT" dirty="0" smtClean="0"/>
              <a:t>, </a:t>
            </a:r>
            <a:r>
              <a:rPr lang="it-IT" i="1" dirty="0" err="1" smtClean="0"/>
              <a:t>baseline</a:t>
            </a:r>
            <a:r>
              <a:rPr lang="it-IT" dirty="0" smtClean="0"/>
              <a:t>) definisce quello verticale.</a:t>
            </a:r>
          </a:p>
          <a:p>
            <a:pPr lvl="1" eaLnBrk="1" hangingPunct="1">
              <a:lnSpc>
                <a:spcPct val="90000"/>
              </a:lnSpc>
              <a:defRPr/>
            </a:pPr>
            <a:r>
              <a:rPr lang="it-IT" dirty="0" smtClean="0"/>
              <a:t>Gli attributi </a:t>
            </a:r>
            <a:r>
              <a:rPr lang="it-IT" i="1" dirty="0" err="1" smtClean="0"/>
              <a:t>align</a:t>
            </a:r>
            <a:r>
              <a:rPr lang="it-IT" dirty="0" smtClean="0"/>
              <a:t> e </a:t>
            </a:r>
            <a:r>
              <a:rPr lang="it-IT" i="1" dirty="0" err="1" smtClean="0"/>
              <a:t>valign</a:t>
            </a:r>
            <a:r>
              <a:rPr lang="it-IT" dirty="0" smtClean="0"/>
              <a:t> sono </a:t>
            </a:r>
            <a:r>
              <a:rPr lang="it-IT" i="1" dirty="0" err="1" smtClean="0"/>
              <a:t>deprecated</a:t>
            </a:r>
            <a:r>
              <a:rPr lang="it-IT" i="1" dirty="0" smtClean="0"/>
              <a:t> in </a:t>
            </a:r>
            <a:r>
              <a:rPr lang="it-IT" dirty="0"/>
              <a:t>HTML5</a:t>
            </a:r>
            <a:r>
              <a:rPr lang="it-IT" dirty="0" smtClean="0"/>
              <a:t> e i CSS devono essere usati al loro posto.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celle</a:t>
            </a:r>
          </a:p>
        </p:txBody>
      </p:sp>
      <p:sp>
        <p:nvSpPr>
          <p:cNvPr id="66563" name="Rectangle 3"/>
          <p:cNvSpPr>
            <a:spLocks noGrp="1" noChangeArrowheads="1"/>
          </p:cNvSpPr>
          <p:nvPr>
            <p:ph idx="1"/>
          </p:nvPr>
        </p:nvSpPr>
        <p:spPr/>
        <p:txBody>
          <a:bodyPr>
            <a:normAutofit/>
          </a:bodyPr>
          <a:lstStyle/>
          <a:p>
            <a:pPr eaLnBrk="1" hangingPunct="1">
              <a:lnSpc>
                <a:spcPct val="80000"/>
              </a:lnSpc>
              <a:defRPr/>
            </a:pPr>
            <a:r>
              <a:rPr lang="it-IT" sz="2215" b="1" dirty="0">
                <a:solidFill>
                  <a:schemeClr val="folHlink"/>
                </a:solidFill>
              </a:rPr>
              <a:t>&lt;</a:t>
            </a:r>
            <a:r>
              <a:rPr lang="it-IT" sz="2215" b="1" dirty="0" err="1">
                <a:solidFill>
                  <a:schemeClr val="folHlink"/>
                </a:solidFill>
              </a:rPr>
              <a:t>td</a:t>
            </a:r>
            <a:r>
              <a:rPr lang="it-IT" sz="2215" b="1" dirty="0">
                <a:solidFill>
                  <a:schemeClr val="folHlink"/>
                </a:solidFill>
              </a:rPr>
              <a:t>&gt;</a:t>
            </a:r>
            <a:r>
              <a:rPr lang="it-IT" sz="2215" dirty="0"/>
              <a:t>, </a:t>
            </a:r>
            <a:r>
              <a:rPr lang="it-IT" sz="2215" b="1" dirty="0">
                <a:solidFill>
                  <a:schemeClr val="folHlink"/>
                </a:solidFill>
              </a:rPr>
              <a:t>&lt;</a:t>
            </a:r>
            <a:r>
              <a:rPr lang="it-IT" sz="2215" b="1" dirty="0" err="1">
                <a:solidFill>
                  <a:schemeClr val="folHlink"/>
                </a:solidFill>
              </a:rPr>
              <a:t>th</a:t>
            </a:r>
            <a:r>
              <a:rPr lang="it-IT" sz="2215" b="1" dirty="0">
                <a:solidFill>
                  <a:schemeClr val="folHlink"/>
                </a:solidFill>
              </a:rPr>
              <a:t>&gt;</a:t>
            </a:r>
            <a:r>
              <a:rPr lang="it-IT" sz="2215" dirty="0"/>
              <a:t>: celle e celle di intestazione di una tabella</a:t>
            </a:r>
          </a:p>
          <a:p>
            <a:pPr lvl="1" eaLnBrk="1" hangingPunct="1">
              <a:lnSpc>
                <a:spcPct val="80000"/>
              </a:lnSpc>
              <a:defRPr/>
            </a:pPr>
            <a:r>
              <a:rPr lang="it-IT" sz="1292" b="1" dirty="0">
                <a:solidFill>
                  <a:schemeClr val="tx2"/>
                </a:solidFill>
              </a:rPr>
              <a:t>Contenuto: </a:t>
            </a:r>
            <a:r>
              <a:rPr lang="it-IT" sz="1846" i="1" dirty="0"/>
              <a:t>flusso</a:t>
            </a:r>
            <a:r>
              <a:rPr lang="it-IT" sz="1846" dirty="0"/>
              <a:t/>
            </a:r>
            <a:br>
              <a:rPr lang="it-IT" sz="1846" dirty="0"/>
            </a:br>
            <a:r>
              <a:rPr lang="it-IT" sz="1292" b="1" dirty="0">
                <a:solidFill>
                  <a:schemeClr val="tx2"/>
                </a:solidFill>
              </a:rPr>
              <a:t>Attributi: </a:t>
            </a:r>
            <a:r>
              <a:rPr lang="it-IT" sz="1846" dirty="0"/>
              <a:t>standard HTML, </a:t>
            </a:r>
            <a:r>
              <a:rPr lang="it-IT" sz="1846" dirty="0" err="1">
                <a:solidFill>
                  <a:schemeClr val="folHlink"/>
                </a:solidFill>
              </a:rPr>
              <a:t>align</a:t>
            </a:r>
            <a:r>
              <a:rPr lang="it-IT" sz="1846" dirty="0"/>
              <a:t>, </a:t>
            </a:r>
            <a:r>
              <a:rPr lang="it-IT" sz="1846" dirty="0" err="1">
                <a:solidFill>
                  <a:schemeClr val="folHlink"/>
                </a:solidFill>
              </a:rPr>
              <a:t>valign</a:t>
            </a:r>
            <a:r>
              <a:rPr lang="it-IT" sz="1846" dirty="0"/>
              <a:t>, </a:t>
            </a:r>
            <a:r>
              <a:rPr lang="it-IT" sz="1846" dirty="0" err="1">
                <a:solidFill>
                  <a:schemeClr val="folHlink"/>
                </a:solidFill>
              </a:rPr>
              <a:t>rowspan</a:t>
            </a:r>
            <a:r>
              <a:rPr lang="it-IT" sz="1846" dirty="0"/>
              <a:t>, </a:t>
            </a:r>
            <a:r>
              <a:rPr lang="it-IT" sz="1846" dirty="0" err="1">
                <a:solidFill>
                  <a:schemeClr val="folHlink"/>
                </a:solidFill>
              </a:rPr>
              <a:t>colspan</a:t>
            </a:r>
            <a:r>
              <a:rPr lang="it-IT" sz="1846" dirty="0"/>
              <a:t>, </a:t>
            </a:r>
            <a:r>
              <a:rPr lang="it-IT" sz="1846" dirty="0" err="1">
                <a:solidFill>
                  <a:schemeClr val="folHlink"/>
                </a:solidFill>
              </a:rPr>
              <a:t>abbr</a:t>
            </a:r>
            <a:r>
              <a:rPr lang="it-IT" sz="1846" dirty="0"/>
              <a:t>, </a:t>
            </a:r>
            <a:r>
              <a:rPr lang="it-IT" sz="1846" dirty="0" err="1">
                <a:solidFill>
                  <a:schemeClr val="folHlink"/>
                </a:solidFill>
              </a:rPr>
              <a:t>axis</a:t>
            </a:r>
            <a:r>
              <a:rPr lang="it-IT" sz="1846" dirty="0"/>
              <a:t>, </a:t>
            </a:r>
            <a:r>
              <a:rPr lang="it-IT" sz="1846" dirty="0" err="1">
                <a:solidFill>
                  <a:schemeClr val="folHlink"/>
                </a:solidFill>
              </a:rPr>
              <a:t>headers</a:t>
            </a:r>
            <a:r>
              <a:rPr lang="it-IT" sz="1846" dirty="0"/>
              <a:t>, </a:t>
            </a:r>
            <a:r>
              <a:rPr lang="it-IT" sz="1846" dirty="0">
                <a:solidFill>
                  <a:schemeClr val="folHlink"/>
                </a:solidFill>
              </a:rPr>
              <a:t>scope</a:t>
            </a:r>
            <a:r>
              <a:rPr lang="it-IT" sz="1846" dirty="0"/>
              <a:t>, </a:t>
            </a:r>
            <a:r>
              <a:rPr lang="it-IT" sz="1846" dirty="0" err="1">
                <a:solidFill>
                  <a:schemeClr val="folHlink"/>
                </a:solidFill>
              </a:rPr>
              <a:t>width</a:t>
            </a:r>
            <a:r>
              <a:rPr lang="it-IT" sz="1846" dirty="0"/>
              <a:t>, </a:t>
            </a:r>
            <a:r>
              <a:rPr lang="it-IT" sz="1846" dirty="0" err="1">
                <a:solidFill>
                  <a:schemeClr val="folHlink"/>
                </a:solidFill>
              </a:rPr>
              <a:t>height</a:t>
            </a:r>
            <a:endParaRPr lang="it-IT" sz="1846" dirty="0">
              <a:solidFill>
                <a:schemeClr val="folHlink"/>
              </a:solidFill>
            </a:endParaRPr>
          </a:p>
          <a:p>
            <a:pPr lvl="1" eaLnBrk="1" hangingPunct="1">
              <a:lnSpc>
                <a:spcPct val="80000"/>
              </a:lnSpc>
              <a:defRPr/>
            </a:pPr>
            <a:r>
              <a:rPr lang="it-IT" sz="1846" dirty="0"/>
              <a:t>Ogni riga di una tabella contiene delle celle. Le celle possono contenere contenuto arbitrario HTML, comprese altre tabelle, immagini, ecc.</a:t>
            </a:r>
          </a:p>
          <a:p>
            <a:pPr lvl="1" eaLnBrk="1" hangingPunct="1">
              <a:lnSpc>
                <a:spcPct val="80000"/>
              </a:lnSpc>
              <a:defRPr/>
            </a:pPr>
            <a:r>
              <a:rPr lang="it-IT" sz="1846" dirty="0"/>
              <a:t>Le </a:t>
            </a:r>
            <a:r>
              <a:rPr lang="it-IT" sz="1846" b="1" dirty="0"/>
              <a:t>celle di intestazione</a:t>
            </a:r>
            <a:r>
              <a:rPr lang="it-IT" sz="1846" dirty="0"/>
              <a:t> sono identiche alle celle standard, ma il browser dovrebbe </a:t>
            </a:r>
            <a:r>
              <a:rPr lang="it-IT" sz="1846" dirty="0" err="1"/>
              <a:t>renderizzarle</a:t>
            </a:r>
            <a:r>
              <a:rPr lang="it-IT" sz="1846" dirty="0"/>
              <a:t> in maniera più evidente.</a:t>
            </a:r>
          </a:p>
          <a:p>
            <a:pPr lvl="1" eaLnBrk="1" hangingPunct="1">
              <a:lnSpc>
                <a:spcPct val="80000"/>
              </a:lnSpc>
              <a:defRPr/>
            </a:pPr>
            <a:r>
              <a:rPr lang="it-IT" sz="1846" dirty="0"/>
              <a:t>Tipicamente una cella rappresenta l’intersezione di una riga con una colonna, tuttavia gli attributi </a:t>
            </a:r>
            <a:r>
              <a:rPr lang="it-IT" sz="1846" dirty="0" err="1">
                <a:solidFill>
                  <a:schemeClr val="folHlink"/>
                </a:solidFill>
              </a:rPr>
              <a:t>rowspan</a:t>
            </a:r>
            <a:r>
              <a:rPr lang="it-IT" sz="1846" dirty="0"/>
              <a:t> e </a:t>
            </a:r>
            <a:r>
              <a:rPr lang="it-IT" sz="1846" dirty="0" err="1">
                <a:solidFill>
                  <a:schemeClr val="folHlink"/>
                </a:solidFill>
              </a:rPr>
              <a:t>colspan</a:t>
            </a:r>
            <a:r>
              <a:rPr lang="it-IT" sz="1846" dirty="0"/>
              <a:t> permettono di specificare l’estensione della cella, rispettivamente in righe e colonne.</a:t>
            </a:r>
          </a:p>
          <a:p>
            <a:pPr lvl="1" eaLnBrk="1" hangingPunct="1">
              <a:lnSpc>
                <a:spcPct val="80000"/>
              </a:lnSpc>
              <a:defRPr/>
            </a:pPr>
            <a:r>
              <a:rPr lang="it-IT" sz="1846" dirty="0"/>
              <a:t>Gli attributi </a:t>
            </a:r>
            <a:r>
              <a:rPr lang="it-IT" sz="1846" dirty="0" err="1">
                <a:solidFill>
                  <a:schemeClr val="folHlink"/>
                </a:solidFill>
              </a:rPr>
              <a:t>abbr</a:t>
            </a:r>
            <a:r>
              <a:rPr lang="it-IT" sz="1846" dirty="0"/>
              <a:t>, </a:t>
            </a:r>
            <a:r>
              <a:rPr lang="it-IT" sz="1846" dirty="0" err="1">
                <a:solidFill>
                  <a:schemeClr val="folHlink"/>
                </a:solidFill>
              </a:rPr>
              <a:t>axis</a:t>
            </a:r>
            <a:r>
              <a:rPr lang="it-IT" sz="1846" dirty="0"/>
              <a:t>, </a:t>
            </a:r>
            <a:r>
              <a:rPr lang="it-IT" sz="1846" dirty="0" err="1">
                <a:solidFill>
                  <a:schemeClr val="folHlink"/>
                </a:solidFill>
              </a:rPr>
              <a:t>headers</a:t>
            </a:r>
            <a:r>
              <a:rPr lang="it-IT" sz="1846" dirty="0"/>
              <a:t> e </a:t>
            </a:r>
            <a:r>
              <a:rPr lang="it-IT" sz="1846" dirty="0">
                <a:solidFill>
                  <a:schemeClr val="folHlink"/>
                </a:solidFill>
              </a:rPr>
              <a:t>scope</a:t>
            </a:r>
            <a:r>
              <a:rPr lang="it-IT" sz="1846" dirty="0"/>
              <a:t> sono utilizzati per fornire dati avanzati di </a:t>
            </a:r>
            <a:r>
              <a:rPr lang="it-IT" sz="1846" b="1" dirty="0"/>
              <a:t>accessibilità</a:t>
            </a:r>
            <a:r>
              <a:rPr lang="it-IT" sz="1846" dirty="0"/>
              <a:t> alla tabella.</a:t>
            </a:r>
          </a:p>
          <a:p>
            <a:pPr lvl="1" eaLnBrk="1" hangingPunct="1">
              <a:lnSpc>
                <a:spcPct val="80000"/>
              </a:lnSpc>
              <a:defRPr/>
            </a:pPr>
            <a:r>
              <a:rPr lang="it-IT" sz="1108" b="1" dirty="0">
                <a:solidFill>
                  <a:schemeClr val="tx2"/>
                </a:solidFill>
              </a:rPr>
              <a:t>(i)</a:t>
            </a:r>
            <a:r>
              <a:rPr lang="it-IT" sz="1846" dirty="0"/>
              <a:t> Gli attributi </a:t>
            </a:r>
            <a:r>
              <a:rPr lang="it-IT" sz="1846" dirty="0" err="1">
                <a:solidFill>
                  <a:schemeClr val="folHlink"/>
                </a:solidFill>
              </a:rPr>
              <a:t>width</a:t>
            </a:r>
            <a:r>
              <a:rPr lang="it-IT" sz="1846" dirty="0"/>
              <a:t> e </a:t>
            </a:r>
            <a:r>
              <a:rPr lang="it-IT" sz="1846" dirty="0" err="1">
                <a:solidFill>
                  <a:schemeClr val="folHlink"/>
                </a:solidFill>
              </a:rPr>
              <a:t>height</a:t>
            </a:r>
            <a:r>
              <a:rPr lang="it-IT" sz="1846" dirty="0"/>
              <a:t> servono a fornire informazioni sulle dimensioni della cella. Sono però </a:t>
            </a:r>
            <a:r>
              <a:rPr lang="it-IT" sz="1846" b="1" dirty="0"/>
              <a:t>sconsigliati</a:t>
            </a:r>
            <a:r>
              <a:rPr lang="it-IT" sz="1846" dirty="0"/>
              <a:t>: al loro posto andrebbero usati gli omonimi attributi degli elementi &lt;col&gt;.</a:t>
            </a:r>
          </a:p>
          <a:p>
            <a:pPr lvl="1" eaLnBrk="1" hangingPunct="1">
              <a:lnSpc>
                <a:spcPct val="80000"/>
              </a:lnSpc>
              <a:defRPr/>
            </a:pPr>
            <a:r>
              <a:rPr lang="en-US" sz="1846" dirty="0" err="1"/>
              <a:t>Gli</a:t>
            </a:r>
            <a:r>
              <a:rPr lang="en-US" sz="1846" dirty="0"/>
              <a:t> </a:t>
            </a:r>
            <a:r>
              <a:rPr lang="en-US" sz="1846" dirty="0" err="1"/>
              <a:t>attributi</a:t>
            </a:r>
            <a:r>
              <a:rPr lang="en-US" sz="1846" dirty="0"/>
              <a:t> </a:t>
            </a:r>
            <a:r>
              <a:rPr lang="en-US" sz="1846" i="1" dirty="0"/>
              <a:t>height</a:t>
            </a:r>
            <a:r>
              <a:rPr lang="en-US" sz="1846" dirty="0"/>
              <a:t>, </a:t>
            </a:r>
            <a:r>
              <a:rPr lang="en-US" sz="1846" i="1" dirty="0"/>
              <a:t>width</a:t>
            </a:r>
            <a:r>
              <a:rPr lang="en-US" sz="1846" dirty="0"/>
              <a:t>, </a:t>
            </a:r>
            <a:r>
              <a:rPr lang="en-US" sz="1846" i="1" dirty="0"/>
              <a:t>align</a:t>
            </a:r>
            <a:r>
              <a:rPr lang="en-US" sz="1846" dirty="0"/>
              <a:t>, </a:t>
            </a:r>
            <a:r>
              <a:rPr lang="en-US" sz="1846" i="1" dirty="0" err="1"/>
              <a:t>valign</a:t>
            </a:r>
            <a:r>
              <a:rPr lang="en-US" sz="1846" dirty="0"/>
              <a:t>, </a:t>
            </a:r>
            <a:r>
              <a:rPr lang="en-US" sz="1846" i="1" dirty="0" err="1"/>
              <a:t>abbr</a:t>
            </a:r>
            <a:r>
              <a:rPr lang="en-US" sz="1846" dirty="0"/>
              <a:t>, </a:t>
            </a:r>
            <a:r>
              <a:rPr lang="en-US" sz="1846" i="1" dirty="0"/>
              <a:t>axis</a:t>
            </a:r>
            <a:r>
              <a:rPr lang="en-US" sz="1846" dirty="0"/>
              <a:t> e </a:t>
            </a:r>
            <a:r>
              <a:rPr lang="en-US" sz="1846" i="1" dirty="0"/>
              <a:t>scope</a:t>
            </a:r>
            <a:r>
              <a:rPr lang="en-US" sz="1846" dirty="0"/>
              <a:t> </a:t>
            </a:r>
            <a:r>
              <a:rPr lang="en-US" sz="1846" dirty="0" err="1"/>
              <a:t>sono</a:t>
            </a:r>
            <a:r>
              <a:rPr lang="en-US" sz="1846" dirty="0"/>
              <a:t> </a:t>
            </a:r>
            <a:r>
              <a:rPr lang="en-US" sz="1846" i="1" dirty="0"/>
              <a:t>deprecated in </a:t>
            </a:r>
            <a:r>
              <a:rPr lang="en-US" dirty="0"/>
              <a:t>HTML5</a:t>
            </a:r>
            <a:r>
              <a:rPr lang="en-US" sz="1846" dirty="0"/>
              <a:t>.</a:t>
            </a:r>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39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Compatibilità Cross-Browser</a:t>
            </a:r>
            <a:br>
              <a:rPr lang="it-IT" sz="2954" dirty="0"/>
            </a:br>
            <a:r>
              <a:rPr lang="it-IT" sz="1846" dirty="0"/>
              <a:t>HTML 5 e la modalità </a:t>
            </a:r>
            <a:r>
              <a:rPr lang="it-IT" sz="1846" dirty="0" err="1"/>
              <a:t>Standards</a:t>
            </a:r>
            <a:endParaRPr lang="it-IT" sz="1846" dirty="0"/>
          </a:p>
        </p:txBody>
      </p:sp>
      <p:sp>
        <p:nvSpPr>
          <p:cNvPr id="3" name="Segnaposto contenuto 2"/>
          <p:cNvSpPr>
            <a:spLocks noGrp="1"/>
          </p:cNvSpPr>
          <p:nvPr>
            <p:ph idx="1"/>
          </p:nvPr>
        </p:nvSpPr>
        <p:spPr/>
        <p:txBody>
          <a:bodyPr>
            <a:normAutofit/>
          </a:bodyPr>
          <a:lstStyle/>
          <a:p>
            <a:pPr>
              <a:defRPr/>
            </a:pPr>
            <a:r>
              <a:rPr lang="it-IT" dirty="0"/>
              <a:t>Non c’è distinzione tra modalità </a:t>
            </a:r>
            <a:r>
              <a:rPr lang="it-IT" i="1" dirty="0" err="1"/>
              <a:t>strict</a:t>
            </a:r>
            <a:r>
              <a:rPr lang="it-IT" dirty="0"/>
              <a:t> e </a:t>
            </a:r>
            <a:r>
              <a:rPr lang="it-IT" i="1" dirty="0" err="1"/>
              <a:t>transitional</a:t>
            </a:r>
            <a:r>
              <a:rPr lang="it-IT" dirty="0"/>
              <a:t> in HTML5</a:t>
            </a:r>
            <a:r>
              <a:rPr lang="it-IT" dirty="0" smtClean="0"/>
              <a:t>. La modalità HTML5, che deve sempre essere attivata con un’opportuna dichiarazione, è sempre conforme agli standard W3C.</a:t>
            </a:r>
            <a:endParaRPr lang="it-IT" dirty="0"/>
          </a:p>
          <a:p>
            <a:pPr>
              <a:defRPr/>
            </a:pPr>
            <a:r>
              <a:rPr lang="it-IT" dirty="0" smtClean="0"/>
              <a:t>I documenti che usano HTML5 con </a:t>
            </a:r>
            <a:r>
              <a:rPr lang="it-IT" b="1" dirty="0" smtClean="0"/>
              <a:t>sintassi HTML </a:t>
            </a:r>
            <a:r>
              <a:rPr lang="it-IT" dirty="0" smtClean="0"/>
              <a:t>devono essere serviti col</a:t>
            </a:r>
            <a:r>
              <a:rPr lang="it-IT" i="1" dirty="0" smtClean="0"/>
              <a:t> media </a:t>
            </a:r>
            <a:r>
              <a:rPr lang="it-IT" i="1" dirty="0" err="1" smtClean="0"/>
              <a:t>type</a:t>
            </a:r>
            <a:r>
              <a:rPr lang="it-IT" dirty="0" smtClean="0"/>
              <a:t> </a:t>
            </a:r>
            <a:r>
              <a:rPr lang="it-IT" b="1" dirty="0" smtClean="0"/>
              <a:t>text/html</a:t>
            </a:r>
            <a:r>
              <a:rPr lang="it-IT" dirty="0" smtClean="0"/>
              <a:t> e devono iniziare con la (pseudo) dichiarazione DOCTYPE </a:t>
            </a:r>
            <a:r>
              <a:rPr lang="it-IT" b="1" dirty="0" smtClean="0"/>
              <a:t>&lt;!</a:t>
            </a:r>
            <a:r>
              <a:rPr lang="it-IT" b="1" dirty="0" err="1" smtClean="0"/>
              <a:t>doctype</a:t>
            </a:r>
            <a:r>
              <a:rPr lang="it-IT" b="1" dirty="0" smtClean="0"/>
              <a:t> html&gt;.</a:t>
            </a:r>
          </a:p>
          <a:p>
            <a:pPr>
              <a:defRPr/>
            </a:pPr>
            <a:r>
              <a:rPr lang="it-IT" dirty="0" smtClean="0"/>
              <a:t>I documenti che usano HTML5 con </a:t>
            </a:r>
            <a:r>
              <a:rPr lang="it-IT" b="1" dirty="0" smtClean="0"/>
              <a:t>sintassi XML</a:t>
            </a:r>
            <a:r>
              <a:rPr lang="it-IT" dirty="0" smtClean="0"/>
              <a:t> devono essere serviti con </a:t>
            </a:r>
            <a:r>
              <a:rPr lang="it-IT" i="1" dirty="0" smtClean="0"/>
              <a:t>media </a:t>
            </a:r>
            <a:r>
              <a:rPr lang="it-IT" i="1" dirty="0" err="1" smtClean="0"/>
              <a:t>types</a:t>
            </a:r>
            <a:r>
              <a:rPr lang="it-IT" dirty="0" smtClean="0"/>
              <a:t> come </a:t>
            </a:r>
            <a:r>
              <a:rPr lang="it-IT" b="1" dirty="0" err="1" smtClean="0"/>
              <a:t>application</a:t>
            </a:r>
            <a:r>
              <a:rPr lang="it-IT" b="1" dirty="0" smtClean="0"/>
              <a:t>/xml</a:t>
            </a:r>
            <a:r>
              <a:rPr lang="it-IT" dirty="0" smtClean="0"/>
              <a:t>, </a:t>
            </a:r>
            <a:r>
              <a:rPr lang="it-IT" b="1" dirty="0" err="1" smtClean="0"/>
              <a:t>application</a:t>
            </a:r>
            <a:r>
              <a:rPr lang="it-IT" b="1" dirty="0" smtClean="0"/>
              <a:t>/</a:t>
            </a:r>
            <a:r>
              <a:rPr lang="it-IT" b="1" dirty="0" err="1" smtClean="0"/>
              <a:t>xhtml+xml</a:t>
            </a:r>
            <a:r>
              <a:rPr lang="it-IT" dirty="0" smtClean="0"/>
              <a:t>, </a:t>
            </a:r>
            <a:r>
              <a:rPr lang="it-IT" b="1" dirty="0" smtClean="0"/>
              <a:t>text/xml</a:t>
            </a:r>
            <a:r>
              <a:rPr lang="it-IT" dirty="0" smtClean="0"/>
              <a:t>, devono contenere la dichiarazione XML e dichiarare il </a:t>
            </a:r>
            <a:r>
              <a:rPr lang="it-IT" dirty="0" err="1" smtClean="0"/>
              <a:t>namespace</a:t>
            </a:r>
            <a:r>
              <a:rPr lang="it-IT" dirty="0" smtClean="0"/>
              <a:t> </a:t>
            </a:r>
            <a:r>
              <a:rPr lang="it-IT" b="1" dirty="0" smtClean="0"/>
              <a:t>http://www.w3.org/1999/xhtml</a:t>
            </a:r>
            <a:r>
              <a:rPr lang="it-IT" dirty="0" smtClean="0"/>
              <a:t> nell’elemento &lt;html&gt;. Non sono invece necessarie dichiarazioni DOCTYPE se il documento è servito con il </a:t>
            </a:r>
            <a:r>
              <a:rPr lang="it-IT" i="1" dirty="0" smtClean="0"/>
              <a:t>media </a:t>
            </a:r>
            <a:r>
              <a:rPr lang="it-IT" i="1" dirty="0" err="1" smtClean="0"/>
              <a:t>type</a:t>
            </a:r>
            <a:r>
              <a:rPr lang="it-IT" i="1" dirty="0" smtClean="0"/>
              <a:t> </a:t>
            </a:r>
            <a:r>
              <a:rPr lang="it-IT" dirty="0" smtClean="0"/>
              <a:t>corretto.</a:t>
            </a:r>
          </a:p>
          <a:p>
            <a:pPr>
              <a:defRPr/>
            </a:pPr>
            <a:r>
              <a:rPr lang="it-IT" dirty="0" smtClean="0"/>
              <a:t>E’ inoltre possibile utilizzare le convenzioni del </a:t>
            </a:r>
            <a:r>
              <a:rPr lang="it-IT" b="1" dirty="0" err="1" smtClean="0"/>
              <a:t>polyglot</a:t>
            </a:r>
            <a:r>
              <a:rPr lang="it-IT" b="1" dirty="0" smtClean="0"/>
              <a:t> HTML5</a:t>
            </a:r>
            <a:r>
              <a:rPr lang="it-IT" dirty="0" smtClean="0"/>
              <a:t>, che permettono di scrivere in HTML5 rimanendo compatibili con la sintassi XML senza però dover utilizzare </a:t>
            </a:r>
            <a:r>
              <a:rPr lang="it-IT" i="1" dirty="0" smtClean="0"/>
              <a:t>media </a:t>
            </a:r>
            <a:r>
              <a:rPr lang="it-IT" i="1" dirty="0" err="1" smtClean="0"/>
              <a:t>types</a:t>
            </a:r>
            <a:r>
              <a:rPr lang="it-IT" i="1" dirty="0" smtClean="0"/>
              <a:t> </a:t>
            </a:r>
            <a:r>
              <a:rPr lang="it-IT" dirty="0" smtClean="0"/>
              <a:t>particolari.</a:t>
            </a:r>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4CEC86E9-3C68-4B6E-8F8B-FD6372289D91}" type="slidenum">
              <a:rPr lang="it-IT" altLang="it-IT" smtClean="0"/>
              <a:pPr>
                <a:defRPr/>
              </a:pPr>
              <a:t>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gruppi di righe</a:t>
            </a:r>
          </a:p>
        </p:txBody>
      </p:sp>
      <p:sp>
        <p:nvSpPr>
          <p:cNvPr id="67587" name="Rectangle 3"/>
          <p:cNvSpPr>
            <a:spLocks noGrp="1" noChangeArrowheads="1"/>
          </p:cNvSpPr>
          <p:nvPr>
            <p:ph idx="1"/>
          </p:nvPr>
        </p:nvSpPr>
        <p:spPr/>
        <p:txBody>
          <a:bodyPr>
            <a:normAutofit/>
          </a:bodyPr>
          <a:lstStyle/>
          <a:p>
            <a:pPr eaLnBrk="1" hangingPunct="1">
              <a:defRPr/>
            </a:pPr>
            <a:r>
              <a:rPr lang="it-IT" sz="2215" b="1" dirty="0">
                <a:solidFill>
                  <a:schemeClr val="folHlink"/>
                </a:solidFill>
              </a:rPr>
              <a:t>&lt;</a:t>
            </a:r>
            <a:r>
              <a:rPr lang="it-IT" sz="2215" b="1" dirty="0" err="1">
                <a:solidFill>
                  <a:schemeClr val="folHlink"/>
                </a:solidFill>
              </a:rPr>
              <a:t>thead</a:t>
            </a:r>
            <a:r>
              <a:rPr lang="it-IT" sz="2215" b="1" dirty="0">
                <a:solidFill>
                  <a:schemeClr val="folHlink"/>
                </a:solidFill>
              </a:rPr>
              <a:t>&gt;</a:t>
            </a:r>
            <a:r>
              <a:rPr lang="it-IT" sz="2215" dirty="0"/>
              <a:t>, </a:t>
            </a:r>
            <a:r>
              <a:rPr lang="it-IT" sz="2215" b="1" dirty="0">
                <a:solidFill>
                  <a:schemeClr val="folHlink"/>
                </a:solidFill>
              </a:rPr>
              <a:t>&lt;</a:t>
            </a:r>
            <a:r>
              <a:rPr lang="it-IT" sz="2215" b="1" dirty="0" err="1">
                <a:solidFill>
                  <a:schemeClr val="folHlink"/>
                </a:solidFill>
              </a:rPr>
              <a:t>tbody</a:t>
            </a:r>
            <a:r>
              <a:rPr lang="it-IT" sz="2215" b="1" dirty="0">
                <a:solidFill>
                  <a:schemeClr val="folHlink"/>
                </a:solidFill>
              </a:rPr>
              <a:t>&gt;</a:t>
            </a:r>
            <a:r>
              <a:rPr lang="it-IT" sz="2215" dirty="0"/>
              <a:t>, </a:t>
            </a:r>
            <a:r>
              <a:rPr lang="it-IT" sz="2215" b="1" dirty="0">
                <a:solidFill>
                  <a:schemeClr val="folHlink"/>
                </a:solidFill>
              </a:rPr>
              <a:t>&lt;</a:t>
            </a:r>
            <a:r>
              <a:rPr lang="it-IT" sz="2215" b="1" dirty="0" err="1">
                <a:solidFill>
                  <a:schemeClr val="folHlink"/>
                </a:solidFill>
              </a:rPr>
              <a:t>tfoot</a:t>
            </a:r>
            <a:r>
              <a:rPr lang="it-IT" sz="2215" b="1" dirty="0">
                <a:solidFill>
                  <a:schemeClr val="folHlink"/>
                </a:solidFill>
              </a:rPr>
              <a:t>&gt;</a:t>
            </a:r>
            <a:r>
              <a:rPr lang="it-IT" sz="2215" dirty="0"/>
              <a:t>: raggruppamento di righe</a:t>
            </a:r>
          </a:p>
          <a:p>
            <a:pPr lvl="1" eaLnBrk="1" hangingPunct="1">
              <a:defRPr/>
            </a:pPr>
            <a:r>
              <a:rPr lang="it-IT" sz="1292" b="1" dirty="0">
                <a:solidFill>
                  <a:schemeClr val="tx2"/>
                </a:solidFill>
              </a:rPr>
              <a:t>Contenuto: </a:t>
            </a:r>
            <a:r>
              <a:rPr lang="it-IT" sz="1846" dirty="0"/>
              <a:t>uno o più &lt;</a:t>
            </a:r>
            <a:r>
              <a:rPr lang="it-IT" sz="1846" dirty="0" err="1"/>
              <a:t>tr</a:t>
            </a:r>
            <a:r>
              <a:rPr lang="it-IT" sz="1846" dirty="0"/>
              <a:t>&gt;</a:t>
            </a:r>
            <a:br>
              <a:rPr lang="it-IT" sz="1846" dirty="0"/>
            </a:br>
            <a:r>
              <a:rPr lang="it-IT" sz="1292" b="1" dirty="0">
                <a:solidFill>
                  <a:schemeClr val="tx2"/>
                </a:solidFill>
              </a:rPr>
              <a:t>Attributi: </a:t>
            </a:r>
            <a:r>
              <a:rPr lang="it-IT" sz="1846" dirty="0"/>
              <a:t>standard HTML, </a:t>
            </a:r>
            <a:r>
              <a:rPr lang="it-IT" sz="1846" dirty="0" err="1">
                <a:solidFill>
                  <a:schemeClr val="folHlink"/>
                </a:solidFill>
              </a:rPr>
              <a:t>align</a:t>
            </a:r>
            <a:r>
              <a:rPr lang="it-IT" sz="1846" dirty="0"/>
              <a:t>, </a:t>
            </a:r>
            <a:r>
              <a:rPr lang="it-IT" sz="1846" dirty="0" err="1">
                <a:solidFill>
                  <a:schemeClr val="folHlink"/>
                </a:solidFill>
              </a:rPr>
              <a:t>valign</a:t>
            </a:r>
            <a:endParaRPr lang="it-IT" sz="1846" dirty="0">
              <a:solidFill>
                <a:schemeClr val="folHlink"/>
              </a:solidFill>
            </a:endParaRPr>
          </a:p>
          <a:p>
            <a:pPr lvl="1" eaLnBrk="1" hangingPunct="1">
              <a:defRPr/>
            </a:pPr>
            <a:r>
              <a:rPr lang="it-IT" sz="1846" dirty="0"/>
              <a:t>Le righe di una tabella possono essere suddivise in tre gruppi: </a:t>
            </a:r>
            <a:r>
              <a:rPr lang="it-IT" sz="1846" b="1" dirty="0"/>
              <a:t>intestazione</a:t>
            </a:r>
            <a:r>
              <a:rPr lang="it-IT" sz="1846" dirty="0"/>
              <a:t> (</a:t>
            </a:r>
            <a:r>
              <a:rPr lang="it-IT" sz="1846" b="1" dirty="0">
                <a:solidFill>
                  <a:schemeClr val="folHlink"/>
                </a:solidFill>
              </a:rPr>
              <a:t>&lt;</a:t>
            </a:r>
            <a:r>
              <a:rPr lang="it-IT" sz="1846" b="1" dirty="0" err="1">
                <a:solidFill>
                  <a:schemeClr val="folHlink"/>
                </a:solidFill>
              </a:rPr>
              <a:t>thead</a:t>
            </a:r>
            <a:r>
              <a:rPr lang="it-IT" sz="1846" b="1" dirty="0">
                <a:solidFill>
                  <a:schemeClr val="folHlink"/>
                </a:solidFill>
              </a:rPr>
              <a:t>&gt;</a:t>
            </a:r>
            <a:r>
              <a:rPr lang="it-IT" sz="1846" dirty="0"/>
              <a:t>), </a:t>
            </a:r>
            <a:r>
              <a:rPr lang="it-IT" sz="1846" b="1" dirty="0"/>
              <a:t>corpo</a:t>
            </a:r>
            <a:r>
              <a:rPr lang="it-IT" sz="1846" dirty="0"/>
              <a:t> (&lt;</a:t>
            </a:r>
            <a:r>
              <a:rPr lang="it-IT" sz="1846" b="1" dirty="0" err="1">
                <a:solidFill>
                  <a:schemeClr val="folHlink"/>
                </a:solidFill>
              </a:rPr>
              <a:t>tbody</a:t>
            </a:r>
            <a:r>
              <a:rPr lang="it-IT" sz="1846" b="1" dirty="0">
                <a:solidFill>
                  <a:schemeClr val="folHlink"/>
                </a:solidFill>
              </a:rPr>
              <a:t>&gt;</a:t>
            </a:r>
            <a:r>
              <a:rPr lang="it-IT" sz="1846" dirty="0"/>
              <a:t>) e </a:t>
            </a:r>
            <a:r>
              <a:rPr lang="it-IT" sz="1846" b="1" dirty="0"/>
              <a:t>piè di tabella</a:t>
            </a:r>
            <a:r>
              <a:rPr lang="it-IT" sz="1846" dirty="0"/>
              <a:t> (</a:t>
            </a:r>
            <a:r>
              <a:rPr lang="it-IT" sz="1846" b="1" dirty="0">
                <a:solidFill>
                  <a:schemeClr val="folHlink"/>
                </a:solidFill>
              </a:rPr>
              <a:t>&lt;</a:t>
            </a:r>
            <a:r>
              <a:rPr lang="it-IT" sz="1846" b="1" dirty="0" err="1">
                <a:solidFill>
                  <a:schemeClr val="folHlink"/>
                </a:solidFill>
              </a:rPr>
              <a:t>tfoot</a:t>
            </a:r>
            <a:r>
              <a:rPr lang="it-IT" sz="1846" b="1" dirty="0">
                <a:solidFill>
                  <a:schemeClr val="folHlink"/>
                </a:solidFill>
              </a:rPr>
              <a:t>&gt;</a:t>
            </a:r>
            <a:r>
              <a:rPr lang="it-IT" sz="1846" dirty="0"/>
              <a:t>).</a:t>
            </a:r>
            <a:endParaRPr lang="it-IT" sz="1846" b="1" dirty="0">
              <a:solidFill>
                <a:schemeClr val="folHlink"/>
              </a:solidFill>
            </a:endParaRPr>
          </a:p>
          <a:p>
            <a:pPr lvl="1" eaLnBrk="1" hangingPunct="1">
              <a:defRPr/>
            </a:pPr>
            <a:r>
              <a:rPr lang="it-IT" sz="1846" dirty="0"/>
              <a:t>Tipicamente, le righe in </a:t>
            </a:r>
            <a:r>
              <a:rPr lang="it-IT" sz="1846" b="1" dirty="0">
                <a:solidFill>
                  <a:schemeClr val="folHlink"/>
                </a:solidFill>
              </a:rPr>
              <a:t>&lt;</a:t>
            </a:r>
            <a:r>
              <a:rPr lang="it-IT" sz="1846" b="1" dirty="0" err="1">
                <a:solidFill>
                  <a:schemeClr val="folHlink"/>
                </a:solidFill>
              </a:rPr>
              <a:t>thead</a:t>
            </a:r>
            <a:r>
              <a:rPr lang="it-IT" sz="1846" b="1" dirty="0">
                <a:solidFill>
                  <a:schemeClr val="folHlink"/>
                </a:solidFill>
              </a:rPr>
              <a:t>&gt; </a:t>
            </a:r>
            <a:r>
              <a:rPr lang="it-IT" sz="1846" dirty="0"/>
              <a:t>e </a:t>
            </a:r>
            <a:r>
              <a:rPr lang="it-IT" sz="1846" b="1" dirty="0">
                <a:solidFill>
                  <a:schemeClr val="folHlink"/>
                </a:solidFill>
              </a:rPr>
              <a:t>&lt;</a:t>
            </a:r>
            <a:r>
              <a:rPr lang="it-IT" sz="1846" b="1" dirty="0" err="1">
                <a:solidFill>
                  <a:schemeClr val="folHlink"/>
                </a:solidFill>
              </a:rPr>
              <a:t>tfoot</a:t>
            </a:r>
            <a:r>
              <a:rPr lang="it-IT" sz="1846" b="1" dirty="0">
                <a:solidFill>
                  <a:schemeClr val="folHlink"/>
                </a:solidFill>
              </a:rPr>
              <a:t>&gt;</a:t>
            </a:r>
            <a:r>
              <a:rPr lang="it-IT" sz="1846" dirty="0"/>
              <a:t> vengono poste rispettivamente all’inizio e alla fine della tabella. Se la tabella è spezzata in più pagine, ogni segmento conterrà la stessa intestazione e piè di tabella.</a:t>
            </a:r>
          </a:p>
          <a:p>
            <a:pPr lvl="1" eaLnBrk="1" hangingPunct="1">
              <a:defRPr/>
            </a:pPr>
            <a:r>
              <a:rPr lang="it-IT" sz="1846" b="1" dirty="0">
                <a:solidFill>
                  <a:schemeClr val="tx2"/>
                </a:solidFill>
              </a:rPr>
              <a:t>(i)</a:t>
            </a:r>
            <a:r>
              <a:rPr lang="it-IT" sz="1846" dirty="0"/>
              <a:t> Se si omettono i raggruppamenti, tutte le righe sono poste in un </a:t>
            </a:r>
            <a:r>
              <a:rPr lang="it-IT" sz="1846" b="1" dirty="0">
                <a:solidFill>
                  <a:schemeClr val="folHlink"/>
                </a:solidFill>
              </a:rPr>
              <a:t>&lt;</a:t>
            </a:r>
            <a:r>
              <a:rPr lang="it-IT" sz="1846" b="1" dirty="0" err="1">
                <a:solidFill>
                  <a:schemeClr val="folHlink"/>
                </a:solidFill>
              </a:rPr>
              <a:t>tbody</a:t>
            </a:r>
            <a:r>
              <a:rPr lang="it-IT" sz="1846" b="1" dirty="0">
                <a:solidFill>
                  <a:schemeClr val="folHlink"/>
                </a:solidFill>
              </a:rPr>
              <a:t>&gt; </a:t>
            </a:r>
            <a:r>
              <a:rPr lang="it-IT" sz="1846" dirty="0"/>
              <a:t>esplicito. Non è possibile avere tabelle con soli </a:t>
            </a:r>
            <a:r>
              <a:rPr lang="it-IT" sz="1846" b="1" dirty="0">
                <a:solidFill>
                  <a:schemeClr val="folHlink"/>
                </a:solidFill>
              </a:rPr>
              <a:t>&lt;</a:t>
            </a:r>
            <a:r>
              <a:rPr lang="it-IT" sz="1846" b="1" dirty="0" err="1">
                <a:solidFill>
                  <a:schemeClr val="folHlink"/>
                </a:solidFill>
              </a:rPr>
              <a:t>thead</a:t>
            </a:r>
            <a:r>
              <a:rPr lang="it-IT" sz="1846" b="1" dirty="0">
                <a:solidFill>
                  <a:schemeClr val="folHlink"/>
                </a:solidFill>
              </a:rPr>
              <a:t>&gt; </a:t>
            </a:r>
            <a:r>
              <a:rPr lang="it-IT" sz="1846" dirty="0"/>
              <a:t>e/o </a:t>
            </a:r>
            <a:r>
              <a:rPr lang="it-IT" sz="1846" b="1" dirty="0">
                <a:solidFill>
                  <a:schemeClr val="folHlink"/>
                </a:solidFill>
              </a:rPr>
              <a:t>&lt;</a:t>
            </a:r>
            <a:r>
              <a:rPr lang="it-IT" sz="1846" b="1" dirty="0" err="1">
                <a:solidFill>
                  <a:schemeClr val="folHlink"/>
                </a:solidFill>
              </a:rPr>
              <a:t>tfoot</a:t>
            </a:r>
            <a:r>
              <a:rPr lang="it-IT" sz="1846" b="1" dirty="0">
                <a:solidFill>
                  <a:schemeClr val="folHlink"/>
                </a:solidFill>
              </a:rPr>
              <a:t>&gt;</a:t>
            </a:r>
            <a:r>
              <a:rPr lang="it-IT" sz="1846" dirty="0"/>
              <a:t>.</a:t>
            </a:r>
            <a:r>
              <a:rPr lang="it-IT" sz="1846" b="1" dirty="0">
                <a:solidFill>
                  <a:schemeClr val="folHlink"/>
                </a:solidFill>
              </a:rPr>
              <a:t> </a:t>
            </a:r>
            <a:r>
              <a:rPr lang="it-IT" sz="1846" dirty="0"/>
              <a:t>Se specificati, questi due gruppi devono trovarsi </a:t>
            </a:r>
            <a:r>
              <a:rPr lang="it-IT" sz="1846" b="1" dirty="0"/>
              <a:t>entrambi all’inizio della definizione della tabella</a:t>
            </a:r>
            <a:r>
              <a:rPr lang="it-IT" sz="1846" dirty="0"/>
              <a:t>, prima del </a:t>
            </a:r>
            <a:r>
              <a:rPr lang="it-IT" sz="1846" b="1" dirty="0">
                <a:solidFill>
                  <a:schemeClr val="folHlink"/>
                </a:solidFill>
              </a:rPr>
              <a:t>&lt;</a:t>
            </a:r>
            <a:r>
              <a:rPr lang="it-IT" sz="1846" b="1" dirty="0" err="1">
                <a:solidFill>
                  <a:schemeClr val="folHlink"/>
                </a:solidFill>
              </a:rPr>
              <a:t>tbody</a:t>
            </a:r>
            <a:r>
              <a:rPr lang="it-IT" sz="1846" b="1" dirty="0">
                <a:solidFill>
                  <a:schemeClr val="folHlink"/>
                </a:solidFill>
              </a:rPr>
              <a:t>&gt;</a:t>
            </a:r>
            <a:r>
              <a:rPr lang="it-IT" sz="1846" dirty="0"/>
              <a:t>.</a:t>
            </a:r>
          </a:p>
          <a:p>
            <a:pPr lvl="1" eaLnBrk="1" hangingPunct="1">
              <a:defRPr/>
            </a:pPr>
            <a:r>
              <a:rPr lang="it-IT" sz="1846" dirty="0"/>
              <a:t>In HTML5 </a:t>
            </a:r>
            <a:r>
              <a:rPr lang="it-IT" sz="1846" b="1" dirty="0">
                <a:solidFill>
                  <a:schemeClr val="folHlink"/>
                </a:solidFill>
              </a:rPr>
              <a:t>&lt;</a:t>
            </a:r>
            <a:r>
              <a:rPr lang="it-IT" sz="1846" b="1" dirty="0" err="1">
                <a:solidFill>
                  <a:schemeClr val="folHlink"/>
                </a:solidFill>
              </a:rPr>
              <a:t>tfoot</a:t>
            </a:r>
            <a:r>
              <a:rPr lang="it-IT" sz="1846" b="1" dirty="0">
                <a:solidFill>
                  <a:schemeClr val="folHlink"/>
                </a:solidFill>
              </a:rPr>
              <a:t>&gt; </a:t>
            </a:r>
            <a:r>
              <a:rPr lang="it-IT" sz="1846" dirty="0"/>
              <a:t>può apparire anche alla fine della definizione della tabella.</a:t>
            </a:r>
          </a:p>
          <a:p>
            <a:pPr lvl="1" eaLnBrk="1" hangingPunct="1">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colonne</a:t>
            </a:r>
          </a:p>
        </p:txBody>
      </p:sp>
      <p:sp>
        <p:nvSpPr>
          <p:cNvPr id="69635" name="Rectangle 3"/>
          <p:cNvSpPr>
            <a:spLocks noGrp="1" noChangeArrowheads="1"/>
          </p:cNvSpPr>
          <p:nvPr>
            <p:ph idx="1"/>
          </p:nvPr>
        </p:nvSpPr>
        <p:spPr/>
        <p:txBody>
          <a:bodyPr>
            <a:normAutofit/>
          </a:bodyPr>
          <a:lstStyle/>
          <a:p>
            <a:pPr eaLnBrk="1" hangingPunct="1">
              <a:lnSpc>
                <a:spcPct val="90000"/>
              </a:lnSpc>
              <a:defRPr/>
            </a:pPr>
            <a:r>
              <a:rPr lang="it-IT" b="1" dirty="0" smtClean="0">
                <a:solidFill>
                  <a:schemeClr val="folHlink"/>
                </a:solidFill>
              </a:rPr>
              <a:t>&lt;col&gt;</a:t>
            </a:r>
            <a:r>
              <a:rPr lang="it-IT" dirty="0" smtClean="0"/>
              <a:t>: definizione di una colonna</a:t>
            </a:r>
          </a:p>
          <a:p>
            <a:pPr lvl="1" eaLnBrk="1" hangingPunct="1">
              <a:lnSpc>
                <a:spcPct val="90000"/>
              </a:lnSpc>
              <a:defRPr/>
            </a:pPr>
            <a:r>
              <a:rPr lang="it-IT" b="1" dirty="0">
                <a:solidFill>
                  <a:schemeClr val="tx2"/>
                </a:solidFill>
              </a:rPr>
              <a:t>Contenuto: </a:t>
            </a:r>
            <a:r>
              <a:rPr lang="it-IT" dirty="0" smtClean="0"/>
              <a:t>vuoto</a:t>
            </a:r>
            <a:br>
              <a:rPr lang="it-IT" dirty="0" smtClean="0"/>
            </a:br>
            <a:r>
              <a:rPr lang="it-IT" b="1" dirty="0">
                <a:solidFill>
                  <a:schemeClr val="tx2"/>
                </a:solidFill>
              </a:rPr>
              <a:t>Attributi: </a:t>
            </a:r>
            <a:r>
              <a:rPr lang="it-IT" dirty="0" smtClean="0"/>
              <a:t>standard HTML, </a:t>
            </a:r>
            <a:r>
              <a:rPr lang="it-IT" dirty="0" err="1" smtClean="0">
                <a:solidFill>
                  <a:schemeClr val="folHlink"/>
                </a:solidFill>
              </a:rPr>
              <a:t>align</a:t>
            </a:r>
            <a:r>
              <a:rPr lang="it-IT" dirty="0" smtClean="0"/>
              <a:t>, </a:t>
            </a:r>
            <a:r>
              <a:rPr lang="it-IT" dirty="0" err="1" smtClean="0">
                <a:solidFill>
                  <a:schemeClr val="folHlink"/>
                </a:solidFill>
              </a:rPr>
              <a:t>valign</a:t>
            </a:r>
            <a:r>
              <a:rPr lang="it-IT" dirty="0" smtClean="0"/>
              <a:t>, </a:t>
            </a:r>
            <a:r>
              <a:rPr lang="it-IT" dirty="0" err="1" smtClean="0">
                <a:solidFill>
                  <a:schemeClr val="folHlink"/>
                </a:solidFill>
              </a:rPr>
              <a:t>span</a:t>
            </a:r>
            <a:r>
              <a:rPr lang="it-IT" dirty="0" smtClean="0"/>
              <a:t>, </a:t>
            </a:r>
            <a:r>
              <a:rPr lang="it-IT" dirty="0" err="1" smtClean="0">
                <a:solidFill>
                  <a:schemeClr val="folHlink"/>
                </a:solidFill>
              </a:rPr>
              <a:t>width</a:t>
            </a:r>
            <a:endParaRPr lang="it-IT" dirty="0" smtClean="0">
              <a:solidFill>
                <a:schemeClr val="folHlink"/>
              </a:solidFill>
            </a:endParaRPr>
          </a:p>
          <a:p>
            <a:pPr lvl="1" eaLnBrk="1" hangingPunct="1">
              <a:lnSpc>
                <a:spcPct val="90000"/>
              </a:lnSpc>
              <a:defRPr/>
            </a:pPr>
            <a:r>
              <a:rPr lang="it-IT" dirty="0" smtClean="0"/>
              <a:t>Tramite uno o più elementi &lt;col&gt; </a:t>
            </a:r>
            <a:r>
              <a:rPr lang="it-IT" b="1" dirty="0" smtClean="0"/>
              <a:t>posti all’inizio della tabella</a:t>
            </a:r>
            <a:r>
              <a:rPr lang="it-IT" dirty="0" smtClean="0"/>
              <a:t> (prima delle righe) è possibile predefinire il numero e le caratteristiche delle colonne che la comporranno. Questo facilita il </a:t>
            </a:r>
            <a:r>
              <a:rPr lang="it-IT" dirty="0" err="1" smtClean="0"/>
              <a:t>rendering</a:t>
            </a:r>
            <a:r>
              <a:rPr lang="it-IT" dirty="0" smtClean="0"/>
              <a:t> della tabella e diminuisce il codice necessario a crearla.</a:t>
            </a:r>
          </a:p>
          <a:p>
            <a:pPr lvl="1" eaLnBrk="1" hangingPunct="1">
              <a:lnSpc>
                <a:spcPct val="90000"/>
              </a:lnSpc>
              <a:defRPr/>
            </a:pPr>
            <a:r>
              <a:rPr lang="it-IT" dirty="0" smtClean="0"/>
              <a:t>Ogni &lt;col&gt; rappresenta un numero di colonne pari al suo attributo </a:t>
            </a:r>
            <a:r>
              <a:rPr lang="it-IT" dirty="0" err="1" smtClean="0">
                <a:solidFill>
                  <a:schemeClr val="folHlink"/>
                </a:solidFill>
              </a:rPr>
              <a:t>span</a:t>
            </a:r>
            <a:r>
              <a:rPr lang="it-IT" dirty="0" smtClean="0"/>
              <a:t>. Ciascuna colonna avrà la dimensione specificata dall’attributo </a:t>
            </a:r>
            <a:r>
              <a:rPr lang="it-IT" dirty="0" err="1" smtClean="0">
                <a:solidFill>
                  <a:schemeClr val="folHlink"/>
                </a:solidFill>
              </a:rPr>
              <a:t>width</a:t>
            </a:r>
            <a:r>
              <a:rPr lang="it-IT" dirty="0" smtClean="0"/>
              <a:t> e le celle corrispondenti avranno l’allineamento definito da </a:t>
            </a:r>
            <a:r>
              <a:rPr lang="it-IT" dirty="0" err="1" smtClean="0">
                <a:solidFill>
                  <a:schemeClr val="folHlink"/>
                </a:solidFill>
              </a:rPr>
              <a:t>align</a:t>
            </a:r>
            <a:r>
              <a:rPr lang="it-IT" dirty="0" smtClean="0"/>
              <a:t> e  </a:t>
            </a:r>
            <a:r>
              <a:rPr lang="it-IT" dirty="0" err="1" smtClean="0">
                <a:solidFill>
                  <a:schemeClr val="folHlink"/>
                </a:solidFill>
              </a:rPr>
              <a:t>valign</a:t>
            </a:r>
            <a:r>
              <a:rPr lang="it-IT" dirty="0" smtClean="0"/>
              <a:t>.</a:t>
            </a:r>
          </a:p>
          <a:p>
            <a:pPr lvl="1" eaLnBrk="1" hangingPunct="1">
              <a:lnSpc>
                <a:spcPct val="90000"/>
              </a:lnSpc>
              <a:defRPr/>
            </a:pPr>
            <a:r>
              <a:rPr lang="it-IT" dirty="0" smtClean="0"/>
              <a:t>In </a:t>
            </a:r>
            <a:r>
              <a:rPr lang="it-IT" dirty="0"/>
              <a:t>HTML5</a:t>
            </a:r>
            <a:r>
              <a:rPr lang="it-IT" dirty="0" smtClean="0"/>
              <a:t>, questi elementi </a:t>
            </a:r>
            <a:r>
              <a:rPr lang="it-IT" b="1" dirty="0" smtClean="0"/>
              <a:t>possono comparire solo all’interno di un &lt;</a:t>
            </a:r>
            <a:r>
              <a:rPr lang="it-IT" b="1" dirty="0" err="1" smtClean="0"/>
              <a:t>colgroup</a:t>
            </a:r>
            <a:r>
              <a:rPr lang="it-IT" b="1" dirty="0" smtClean="0"/>
              <a:t>&gt;. </a:t>
            </a:r>
            <a:r>
              <a:rPr lang="it-IT" dirty="0" smtClean="0"/>
              <a:t>Inoltre, gli </a:t>
            </a:r>
            <a:r>
              <a:rPr lang="it-IT" dirty="0"/>
              <a:t>attributi </a:t>
            </a:r>
            <a:r>
              <a:rPr lang="it-IT" i="1" dirty="0" err="1" smtClean="0"/>
              <a:t>align</a:t>
            </a:r>
            <a:r>
              <a:rPr lang="it-IT" i="1" dirty="0" smtClean="0"/>
              <a:t>,</a:t>
            </a:r>
            <a:r>
              <a:rPr lang="it-IT" dirty="0" smtClean="0"/>
              <a:t> </a:t>
            </a:r>
            <a:r>
              <a:rPr lang="it-IT" i="1" dirty="0" err="1" smtClean="0"/>
              <a:t>valign</a:t>
            </a:r>
            <a:r>
              <a:rPr lang="it-IT" dirty="0" smtClean="0"/>
              <a:t> e </a:t>
            </a:r>
            <a:r>
              <a:rPr lang="it-IT" i="1" dirty="0" err="1" smtClean="0"/>
              <a:t>width</a:t>
            </a:r>
            <a:r>
              <a:rPr lang="it-IT" dirty="0" smtClean="0"/>
              <a:t> sono </a:t>
            </a:r>
            <a:r>
              <a:rPr lang="it-IT" i="1" dirty="0" err="1"/>
              <a:t>deprecated</a:t>
            </a:r>
            <a:r>
              <a:rPr lang="it-IT" i="1" dirty="0"/>
              <a:t> in </a:t>
            </a:r>
            <a:r>
              <a:rPr lang="it-IT" dirty="0"/>
              <a:t>HTML5 e i CSS devono essere usati al loro </a:t>
            </a:r>
            <a:r>
              <a:rPr lang="it-IT" dirty="0" smtClean="0"/>
              <a:t>posto.</a:t>
            </a:r>
            <a:endParaRPr lang="it-IT" b="1" dirty="0" smtClean="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it-IT" altLang="it-IT" sz="2954"/>
              <a:t>Tabelle</a:t>
            </a:r>
            <a:br>
              <a:rPr lang="it-IT" altLang="it-IT" sz="2954"/>
            </a:br>
            <a:r>
              <a:rPr lang="it-IT" altLang="it-IT" sz="1846"/>
              <a:t>gruppi di colonne</a:t>
            </a:r>
          </a:p>
        </p:txBody>
      </p:sp>
      <p:sp>
        <p:nvSpPr>
          <p:cNvPr id="68611" name="Rectangle 3"/>
          <p:cNvSpPr>
            <a:spLocks noGrp="1" noChangeArrowheads="1"/>
          </p:cNvSpPr>
          <p:nvPr>
            <p:ph idx="1"/>
          </p:nvPr>
        </p:nvSpPr>
        <p:spPr/>
        <p:txBody>
          <a:bodyPr/>
          <a:lstStyle/>
          <a:p>
            <a:pPr eaLnBrk="1" hangingPunct="1">
              <a:lnSpc>
                <a:spcPct val="80000"/>
              </a:lnSpc>
              <a:defRPr/>
            </a:pPr>
            <a:r>
              <a:rPr lang="it-IT" sz="2215" b="1" dirty="0">
                <a:solidFill>
                  <a:schemeClr val="folHlink"/>
                </a:solidFill>
              </a:rPr>
              <a:t>&lt;</a:t>
            </a:r>
            <a:r>
              <a:rPr lang="it-IT" sz="2215" b="1" dirty="0" err="1">
                <a:solidFill>
                  <a:schemeClr val="folHlink"/>
                </a:solidFill>
              </a:rPr>
              <a:t>colgroup</a:t>
            </a:r>
            <a:r>
              <a:rPr lang="it-IT" sz="2215" b="1" dirty="0">
                <a:solidFill>
                  <a:schemeClr val="folHlink"/>
                </a:solidFill>
              </a:rPr>
              <a:t>&gt;</a:t>
            </a:r>
            <a:r>
              <a:rPr lang="it-IT" sz="2215" dirty="0"/>
              <a:t>: definizione di gruppi di colonne</a:t>
            </a:r>
          </a:p>
          <a:p>
            <a:pPr lvl="1" eaLnBrk="1" hangingPunct="1">
              <a:lnSpc>
                <a:spcPct val="80000"/>
              </a:lnSpc>
              <a:defRPr/>
            </a:pPr>
            <a:r>
              <a:rPr lang="it-IT" sz="1292" b="1" dirty="0">
                <a:solidFill>
                  <a:schemeClr val="tx2"/>
                </a:solidFill>
              </a:rPr>
              <a:t>Contenuto: </a:t>
            </a:r>
            <a:r>
              <a:rPr lang="it-IT" sz="1846" dirty="0"/>
              <a:t>vuoto oppure uno o più &lt;col&gt;</a:t>
            </a:r>
            <a:br>
              <a:rPr lang="it-IT" sz="1846" dirty="0"/>
            </a:br>
            <a:r>
              <a:rPr lang="it-IT" sz="1292" b="1" dirty="0">
                <a:solidFill>
                  <a:schemeClr val="tx2"/>
                </a:solidFill>
              </a:rPr>
              <a:t>Attributi: </a:t>
            </a:r>
            <a:r>
              <a:rPr lang="it-IT" sz="1846" dirty="0"/>
              <a:t>standard HTML, </a:t>
            </a:r>
            <a:r>
              <a:rPr lang="it-IT" sz="1846" dirty="0" err="1">
                <a:solidFill>
                  <a:schemeClr val="folHlink"/>
                </a:solidFill>
              </a:rPr>
              <a:t>align</a:t>
            </a:r>
            <a:r>
              <a:rPr lang="it-IT" sz="1846" dirty="0"/>
              <a:t>, </a:t>
            </a:r>
            <a:r>
              <a:rPr lang="it-IT" sz="1846" dirty="0" err="1">
                <a:solidFill>
                  <a:schemeClr val="folHlink"/>
                </a:solidFill>
              </a:rPr>
              <a:t>valign</a:t>
            </a:r>
            <a:r>
              <a:rPr lang="it-IT" sz="1846" dirty="0"/>
              <a:t>, </a:t>
            </a:r>
            <a:r>
              <a:rPr lang="it-IT" sz="1846" dirty="0" err="1">
                <a:solidFill>
                  <a:schemeClr val="folHlink"/>
                </a:solidFill>
              </a:rPr>
              <a:t>span</a:t>
            </a:r>
            <a:r>
              <a:rPr lang="it-IT" sz="1846" dirty="0"/>
              <a:t>, </a:t>
            </a:r>
            <a:r>
              <a:rPr lang="it-IT" sz="1846" dirty="0" err="1">
                <a:solidFill>
                  <a:schemeClr val="folHlink"/>
                </a:solidFill>
              </a:rPr>
              <a:t>width</a:t>
            </a:r>
            <a:endParaRPr lang="it-IT" sz="1846" dirty="0">
              <a:solidFill>
                <a:schemeClr val="folHlink"/>
              </a:solidFill>
            </a:endParaRPr>
          </a:p>
          <a:p>
            <a:pPr lvl="1" eaLnBrk="1" hangingPunct="1">
              <a:lnSpc>
                <a:spcPct val="80000"/>
              </a:lnSpc>
              <a:defRPr/>
            </a:pPr>
            <a:r>
              <a:rPr lang="it-IT" sz="1846" dirty="0"/>
              <a:t>Gli elementi &lt;</a:t>
            </a:r>
            <a:r>
              <a:rPr lang="it-IT" sz="1846" dirty="0" err="1"/>
              <a:t>colgroup</a:t>
            </a:r>
            <a:r>
              <a:rPr lang="it-IT" sz="1846" dirty="0"/>
              <a:t>&gt; rappresentano raggruppamenti logici di (definizioni di) colonne, che i browser possono </a:t>
            </a:r>
            <a:r>
              <a:rPr lang="it-IT" sz="1846" dirty="0" err="1"/>
              <a:t>renderizzare</a:t>
            </a:r>
            <a:r>
              <a:rPr lang="it-IT" sz="1846" dirty="0"/>
              <a:t> in vario modo.</a:t>
            </a:r>
          </a:p>
          <a:p>
            <a:pPr lvl="1" eaLnBrk="1" hangingPunct="1">
              <a:lnSpc>
                <a:spcPct val="80000"/>
              </a:lnSpc>
              <a:defRPr/>
            </a:pPr>
            <a:r>
              <a:rPr lang="it-IT" sz="1846" dirty="0"/>
              <a:t>Uno o più elementi &lt;</a:t>
            </a:r>
            <a:r>
              <a:rPr lang="it-IT" sz="1846" dirty="0" err="1"/>
              <a:t>colgroup</a:t>
            </a:r>
            <a:r>
              <a:rPr lang="it-IT" sz="1846" dirty="0"/>
              <a:t>&gt; possono essere </a:t>
            </a:r>
            <a:r>
              <a:rPr lang="it-IT" sz="1846" b="1" dirty="0"/>
              <a:t>posti all’inizio della tabella</a:t>
            </a:r>
            <a:r>
              <a:rPr lang="it-IT" sz="1846" dirty="0"/>
              <a:t> (prima delle righe) </a:t>
            </a:r>
            <a:r>
              <a:rPr lang="it-IT" sz="1846" b="1" dirty="0"/>
              <a:t>in alternativa</a:t>
            </a:r>
            <a:r>
              <a:rPr lang="it-IT" sz="1846" dirty="0"/>
              <a:t> agli elementi &lt;col&gt;.</a:t>
            </a:r>
          </a:p>
          <a:p>
            <a:pPr lvl="1" eaLnBrk="1" hangingPunct="1">
              <a:lnSpc>
                <a:spcPct val="80000"/>
              </a:lnSpc>
              <a:defRPr/>
            </a:pPr>
            <a:r>
              <a:rPr lang="it-IT" sz="1846" dirty="0"/>
              <a:t>Un &lt;</a:t>
            </a:r>
            <a:r>
              <a:rPr lang="it-IT" sz="1846" dirty="0" err="1"/>
              <a:t>colgroup</a:t>
            </a:r>
            <a:r>
              <a:rPr lang="it-IT" sz="1846" dirty="0"/>
              <a:t>&gt; vuoto rappresenta un numero di colonne pari al suo attributo </a:t>
            </a:r>
            <a:r>
              <a:rPr lang="it-IT" sz="1846" dirty="0" err="1">
                <a:solidFill>
                  <a:schemeClr val="folHlink"/>
                </a:solidFill>
              </a:rPr>
              <a:t>span</a:t>
            </a:r>
            <a:r>
              <a:rPr lang="it-IT" sz="1846" dirty="0"/>
              <a:t>. Ciascuna colonna avrà la dimensione specificata dall’attributo </a:t>
            </a:r>
            <a:r>
              <a:rPr lang="it-IT" sz="1846" dirty="0" err="1">
                <a:solidFill>
                  <a:schemeClr val="folHlink"/>
                </a:solidFill>
              </a:rPr>
              <a:t>width</a:t>
            </a:r>
            <a:r>
              <a:rPr lang="it-IT" sz="1846" dirty="0"/>
              <a:t> e le celle corrispondenti avranno l’allineamento definito da </a:t>
            </a:r>
            <a:r>
              <a:rPr lang="it-IT" sz="1846" dirty="0" err="1">
                <a:solidFill>
                  <a:schemeClr val="folHlink"/>
                </a:solidFill>
              </a:rPr>
              <a:t>align</a:t>
            </a:r>
            <a:r>
              <a:rPr lang="it-IT" sz="1846" dirty="0"/>
              <a:t> e  </a:t>
            </a:r>
            <a:r>
              <a:rPr lang="it-IT" sz="1846" dirty="0" err="1">
                <a:solidFill>
                  <a:schemeClr val="folHlink"/>
                </a:solidFill>
              </a:rPr>
              <a:t>valign</a:t>
            </a:r>
            <a:r>
              <a:rPr lang="it-IT" sz="1846" dirty="0"/>
              <a:t>.</a:t>
            </a:r>
          </a:p>
          <a:p>
            <a:pPr lvl="1" eaLnBrk="1" hangingPunct="1">
              <a:lnSpc>
                <a:spcPct val="80000"/>
              </a:lnSpc>
              <a:defRPr/>
            </a:pPr>
            <a:r>
              <a:rPr lang="it-IT" sz="1846" dirty="0"/>
              <a:t>Per definire separatamente le caratteristiche di ciascuna colonna in un gruppo, si possono nidificare elementi &lt;col&gt; all’interno di un &lt;</a:t>
            </a:r>
            <a:r>
              <a:rPr lang="it-IT" sz="1846" dirty="0" err="1"/>
              <a:t>colgroup</a:t>
            </a:r>
            <a:r>
              <a:rPr lang="it-IT" sz="1846" dirty="0"/>
              <a:t>&gt;. Le caratteristiche delle &lt;col&gt; nidificate (compreso il loro numero totale) hanno la precedenza su quelle specificate globalmente sul &lt;</a:t>
            </a:r>
            <a:r>
              <a:rPr lang="it-IT" sz="1846" dirty="0" err="1"/>
              <a:t>colgorup</a:t>
            </a:r>
            <a:r>
              <a:rPr lang="it-IT" sz="1846" dirty="0"/>
              <a:t>&gt;.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it-IT" altLang="it-IT" sz="2954"/>
              <a:t>Collegamenti</a:t>
            </a:r>
            <a:br>
              <a:rPr lang="it-IT" altLang="it-IT" sz="2954"/>
            </a:br>
            <a:r>
              <a:rPr lang="it-IT" altLang="it-IT" sz="1846"/>
              <a:t>collegamenti attivi a risorse esterne</a:t>
            </a:r>
          </a:p>
        </p:txBody>
      </p:sp>
      <p:sp>
        <p:nvSpPr>
          <p:cNvPr id="75779" name="Rectangle 3"/>
          <p:cNvSpPr>
            <a:spLocks noGrp="1" noChangeArrowheads="1"/>
          </p:cNvSpPr>
          <p:nvPr>
            <p:ph idx="1"/>
          </p:nvPr>
        </p:nvSpPr>
        <p:spPr/>
        <p:txBody>
          <a:bodyPr>
            <a:normAutofit/>
          </a:bodyPr>
          <a:lstStyle/>
          <a:p>
            <a:pPr eaLnBrk="1" hangingPunct="1">
              <a:lnSpc>
                <a:spcPct val="90000"/>
              </a:lnSpc>
              <a:defRPr/>
            </a:pPr>
            <a:r>
              <a:rPr lang="it-IT" sz="1846" b="1" dirty="0">
                <a:solidFill>
                  <a:schemeClr val="folHlink"/>
                </a:solidFill>
              </a:rPr>
              <a:t>&lt;a&gt;</a:t>
            </a:r>
            <a:r>
              <a:rPr lang="it-IT" sz="1846" dirty="0"/>
              <a:t>: link attivi verso altre risorse</a:t>
            </a:r>
          </a:p>
          <a:p>
            <a:pPr lvl="1" eaLnBrk="1" hangingPunct="1">
              <a:lnSpc>
                <a:spcPct val="90000"/>
              </a:lnSpc>
              <a:defRPr/>
            </a:pPr>
            <a:r>
              <a:rPr lang="it-IT" sz="1108" b="1" dirty="0">
                <a:solidFill>
                  <a:schemeClr val="tx2"/>
                </a:solidFill>
              </a:rPr>
              <a:t>Contenuto: </a:t>
            </a:r>
            <a:r>
              <a:rPr lang="it-IT" i="1" dirty="0" err="1"/>
              <a:t>inline</a:t>
            </a:r>
            <a:r>
              <a:rPr lang="it-IT" dirty="0"/>
              <a:t> (ma senza altri link)</a:t>
            </a:r>
            <a:br>
              <a:rPr lang="it-IT" dirty="0"/>
            </a:br>
            <a:r>
              <a:rPr lang="it-IT" sz="1108" b="1" dirty="0">
                <a:solidFill>
                  <a:schemeClr val="tx2"/>
                </a:solidFill>
              </a:rPr>
              <a:t>Attributi: </a:t>
            </a:r>
            <a:r>
              <a:rPr lang="it-IT" dirty="0"/>
              <a:t>standard HTML, </a:t>
            </a:r>
            <a:r>
              <a:rPr lang="it-IT" dirty="0" err="1">
                <a:solidFill>
                  <a:schemeClr val="folHlink"/>
                </a:solidFill>
              </a:rPr>
              <a:t>href</a:t>
            </a:r>
            <a:r>
              <a:rPr lang="it-IT" dirty="0"/>
              <a:t>, </a:t>
            </a:r>
            <a:r>
              <a:rPr lang="it-IT" dirty="0" err="1">
                <a:solidFill>
                  <a:schemeClr val="folHlink"/>
                </a:solidFill>
              </a:rPr>
              <a:t>name</a:t>
            </a:r>
            <a:r>
              <a:rPr lang="it-IT" dirty="0"/>
              <a:t>, </a:t>
            </a:r>
            <a:r>
              <a:rPr lang="it-IT" dirty="0" err="1">
                <a:solidFill>
                  <a:schemeClr val="folHlink"/>
                </a:solidFill>
              </a:rPr>
              <a:t>hreflang</a:t>
            </a:r>
            <a:r>
              <a:rPr lang="it-IT" dirty="0"/>
              <a:t>, </a:t>
            </a:r>
            <a:r>
              <a:rPr lang="it-IT" dirty="0" err="1">
                <a:solidFill>
                  <a:schemeClr val="folHlink"/>
                </a:solidFill>
              </a:rPr>
              <a:t>type</a:t>
            </a:r>
            <a:r>
              <a:rPr lang="it-IT" dirty="0"/>
              <a:t>, </a:t>
            </a:r>
            <a:r>
              <a:rPr lang="it-IT" dirty="0" err="1">
                <a:solidFill>
                  <a:schemeClr val="folHlink"/>
                </a:solidFill>
              </a:rPr>
              <a:t>rel</a:t>
            </a:r>
            <a:r>
              <a:rPr lang="it-IT" dirty="0"/>
              <a:t>, </a:t>
            </a:r>
            <a:r>
              <a:rPr lang="it-IT" dirty="0" err="1">
                <a:solidFill>
                  <a:schemeClr val="folHlink"/>
                </a:solidFill>
              </a:rPr>
              <a:t>rev</a:t>
            </a:r>
            <a:r>
              <a:rPr lang="it-IT" dirty="0"/>
              <a:t>, </a:t>
            </a:r>
            <a:r>
              <a:rPr lang="it-IT" dirty="0" err="1">
                <a:solidFill>
                  <a:schemeClr val="folHlink"/>
                </a:solidFill>
              </a:rPr>
              <a:t>charset</a:t>
            </a:r>
            <a:r>
              <a:rPr lang="it-IT" dirty="0"/>
              <a:t>, </a:t>
            </a:r>
            <a:r>
              <a:rPr lang="it-IT" dirty="0" err="1">
                <a:solidFill>
                  <a:schemeClr val="folHlink"/>
                </a:solidFill>
              </a:rPr>
              <a:t>accesskey</a:t>
            </a:r>
            <a:endParaRPr lang="it-IT" dirty="0">
              <a:solidFill>
                <a:schemeClr val="folHlink"/>
              </a:solidFill>
            </a:endParaRPr>
          </a:p>
          <a:p>
            <a:pPr lvl="1" eaLnBrk="1" hangingPunct="1">
              <a:lnSpc>
                <a:spcPct val="90000"/>
              </a:lnSpc>
              <a:defRPr/>
            </a:pPr>
            <a:r>
              <a:rPr lang="it-IT" dirty="0"/>
              <a:t>L’elemento &lt;a&gt; viene usato sia per definire l’origine di un link che per definirne particolari destinazioni.</a:t>
            </a:r>
          </a:p>
          <a:p>
            <a:pPr lvl="2" eaLnBrk="1" hangingPunct="1">
              <a:lnSpc>
                <a:spcPct val="90000"/>
              </a:lnSpc>
              <a:defRPr/>
            </a:pPr>
            <a:r>
              <a:rPr lang="it-IT" sz="1662" dirty="0"/>
              <a:t>Se &lt;a&gt; è origine di un link, il suo attributo </a:t>
            </a:r>
            <a:r>
              <a:rPr lang="it-IT" sz="1662" dirty="0" err="1">
                <a:solidFill>
                  <a:schemeClr val="folHlink"/>
                </a:solidFill>
              </a:rPr>
              <a:t>href</a:t>
            </a:r>
            <a:r>
              <a:rPr lang="it-IT" sz="1662" dirty="0"/>
              <a:t> individua l’URI della destinazione</a:t>
            </a:r>
          </a:p>
          <a:p>
            <a:pPr lvl="2" eaLnBrk="1" hangingPunct="1">
              <a:lnSpc>
                <a:spcPct val="90000"/>
              </a:lnSpc>
              <a:defRPr/>
            </a:pPr>
            <a:r>
              <a:rPr lang="it-IT" sz="1662" dirty="0"/>
              <a:t>Se &lt;a&gt; è destinazione di un link, il suo attributo </a:t>
            </a:r>
            <a:r>
              <a:rPr lang="it-IT" sz="1662" dirty="0" err="1">
                <a:solidFill>
                  <a:schemeClr val="folHlink"/>
                </a:solidFill>
              </a:rPr>
              <a:t>name</a:t>
            </a:r>
            <a:r>
              <a:rPr lang="it-IT" sz="1662" dirty="0"/>
              <a:t> è un nome univoco che potrà essere indirizzato dal </a:t>
            </a:r>
            <a:r>
              <a:rPr lang="it-IT" sz="1662" i="1" dirty="0" err="1"/>
              <a:t>fragment</a:t>
            </a:r>
            <a:r>
              <a:rPr lang="it-IT" sz="1662" i="1" dirty="0"/>
              <a:t> </a:t>
            </a:r>
            <a:r>
              <a:rPr lang="it-IT" sz="1662" i="1" dirty="0" err="1"/>
              <a:t>identifier</a:t>
            </a:r>
            <a:r>
              <a:rPr lang="it-IT" sz="1662" dirty="0"/>
              <a:t> di una URI. Questo permette di definire link ad un punto particolare del documento destinazione.</a:t>
            </a:r>
          </a:p>
          <a:p>
            <a:pPr lvl="2" eaLnBrk="1" hangingPunct="1">
              <a:lnSpc>
                <a:spcPct val="90000"/>
              </a:lnSpc>
              <a:defRPr/>
            </a:pPr>
            <a:r>
              <a:rPr lang="it-IT" sz="1662" dirty="0"/>
              <a:t>L’attributo </a:t>
            </a:r>
            <a:r>
              <a:rPr lang="it-IT" sz="1662" dirty="0" err="1">
                <a:solidFill>
                  <a:schemeClr val="folHlink"/>
                </a:solidFill>
              </a:rPr>
              <a:t>name</a:t>
            </a:r>
            <a:r>
              <a:rPr lang="it-IT" sz="1662" dirty="0"/>
              <a:t> condivide lo stesso spazio di identificatori dell’attributo </a:t>
            </a:r>
            <a:r>
              <a:rPr lang="it-IT" sz="1662" dirty="0">
                <a:solidFill>
                  <a:schemeClr val="folHlink"/>
                </a:solidFill>
              </a:rPr>
              <a:t>id</a:t>
            </a:r>
            <a:r>
              <a:rPr lang="it-IT" sz="1662" dirty="0"/>
              <a:t>. In effetti, è possibile usare </a:t>
            </a:r>
            <a:r>
              <a:rPr lang="it-IT" sz="1662" dirty="0">
                <a:solidFill>
                  <a:schemeClr val="folHlink"/>
                </a:solidFill>
              </a:rPr>
              <a:t>l’</a:t>
            </a:r>
            <a:r>
              <a:rPr lang="it-IT" sz="1662" dirty="0" err="1">
                <a:solidFill>
                  <a:schemeClr val="folHlink"/>
                </a:solidFill>
              </a:rPr>
              <a:t>id</a:t>
            </a:r>
            <a:r>
              <a:rPr lang="it-IT" sz="1662" dirty="0"/>
              <a:t> di qualsiasi elemento come </a:t>
            </a:r>
            <a:r>
              <a:rPr lang="it-IT" sz="1662" i="1" dirty="0" err="1"/>
              <a:t>fragment</a:t>
            </a:r>
            <a:r>
              <a:rPr lang="it-IT" sz="1662" i="1" dirty="0"/>
              <a:t> </a:t>
            </a:r>
            <a:r>
              <a:rPr lang="it-IT" sz="1662" i="1" dirty="0" err="1"/>
              <a:t>identifier</a:t>
            </a:r>
            <a:r>
              <a:rPr lang="it-IT" sz="1662" dirty="0"/>
              <a:t>. </a:t>
            </a:r>
            <a:r>
              <a:rPr lang="en-US" sz="1662" dirty="0"/>
              <a:t>In </a:t>
            </a:r>
            <a:r>
              <a:rPr lang="en-US" dirty="0"/>
              <a:t>HTML5</a:t>
            </a:r>
            <a:r>
              <a:rPr lang="en-US" sz="1662" dirty="0"/>
              <a:t>, </a:t>
            </a:r>
            <a:r>
              <a:rPr lang="en-US" sz="1662" dirty="0" err="1"/>
              <a:t>questa</a:t>
            </a:r>
            <a:r>
              <a:rPr lang="en-US" sz="1662" dirty="0"/>
              <a:t> è la </a:t>
            </a:r>
            <a:r>
              <a:rPr lang="en-US" sz="1662" dirty="0" err="1"/>
              <a:t>modalità</a:t>
            </a:r>
            <a:r>
              <a:rPr lang="en-US" sz="1662" dirty="0"/>
              <a:t> </a:t>
            </a:r>
            <a:r>
              <a:rPr lang="en-US" sz="1662" dirty="0" err="1"/>
              <a:t>preferita</a:t>
            </a:r>
            <a:r>
              <a:rPr lang="en-US" sz="1662" dirty="0"/>
              <a:t>.</a:t>
            </a:r>
            <a:endParaRPr lang="it-IT" sz="1662" dirty="0"/>
          </a:p>
          <a:p>
            <a:pPr lvl="1" eaLnBrk="1" hangingPunct="1">
              <a:lnSpc>
                <a:spcPct val="90000"/>
              </a:lnSpc>
              <a:defRPr/>
            </a:pPr>
            <a:r>
              <a:rPr lang="it-IT" dirty="0"/>
              <a:t>Il contenuto di &lt;a&gt; può essere qualsiasi HTML </a:t>
            </a:r>
            <a:r>
              <a:rPr lang="it-IT" dirty="0" err="1"/>
              <a:t>inline</a:t>
            </a:r>
            <a:r>
              <a:rPr lang="it-IT" dirty="0"/>
              <a:t>, ma non si possono avere link nidificati. L’aspetto predefinito di un link (caratteri sottolineati) può essere variato a piacere usando i fogli di stile.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it-IT" altLang="it-IT" sz="2954"/>
              <a:t>Collegamenti</a:t>
            </a:r>
            <a:br>
              <a:rPr lang="it-IT" altLang="it-IT" sz="2954"/>
            </a:br>
            <a:r>
              <a:rPr lang="it-IT" altLang="it-IT" sz="1846"/>
              <a:t>collegamenti attivi a risorse esterne</a:t>
            </a:r>
          </a:p>
        </p:txBody>
      </p:sp>
      <p:sp>
        <p:nvSpPr>
          <p:cNvPr id="76803" name="Rectangle 3"/>
          <p:cNvSpPr>
            <a:spLocks noGrp="1" noChangeArrowheads="1"/>
          </p:cNvSpPr>
          <p:nvPr>
            <p:ph idx="1"/>
          </p:nvPr>
        </p:nvSpPr>
        <p:spPr/>
        <p:txBody>
          <a:bodyPr>
            <a:normAutofit/>
          </a:bodyPr>
          <a:lstStyle/>
          <a:p>
            <a:pPr eaLnBrk="1" hangingPunct="1">
              <a:lnSpc>
                <a:spcPct val="80000"/>
              </a:lnSpc>
              <a:defRPr/>
            </a:pPr>
            <a:r>
              <a:rPr lang="it-IT" sz="2215" b="1" dirty="0">
                <a:solidFill>
                  <a:schemeClr val="folHlink"/>
                </a:solidFill>
              </a:rPr>
              <a:t>&lt;a&gt;</a:t>
            </a:r>
            <a:r>
              <a:rPr lang="it-IT" sz="2215" dirty="0"/>
              <a:t>: link attivi verso altre risorse</a:t>
            </a:r>
          </a:p>
          <a:p>
            <a:pPr lvl="1" eaLnBrk="1" hangingPunct="1">
              <a:lnSpc>
                <a:spcPct val="80000"/>
              </a:lnSpc>
              <a:defRPr/>
            </a:pPr>
            <a:r>
              <a:rPr lang="it-IT" sz="1292" b="1" dirty="0">
                <a:solidFill>
                  <a:schemeClr val="tx2"/>
                </a:solidFill>
              </a:rPr>
              <a:t>Contenuto: </a:t>
            </a:r>
            <a:r>
              <a:rPr lang="it-IT" sz="1846" i="1" dirty="0" err="1"/>
              <a:t>inline</a:t>
            </a:r>
            <a:r>
              <a:rPr lang="it-IT" sz="1846" dirty="0"/>
              <a:t> (ma senza altri link)</a:t>
            </a:r>
            <a:br>
              <a:rPr lang="it-IT" sz="1846" dirty="0"/>
            </a:br>
            <a:r>
              <a:rPr lang="it-IT" sz="1292" b="1" dirty="0">
                <a:solidFill>
                  <a:schemeClr val="tx2"/>
                </a:solidFill>
              </a:rPr>
              <a:t>Attributi: </a:t>
            </a:r>
            <a:r>
              <a:rPr lang="it-IT" sz="1846" dirty="0"/>
              <a:t>standard HTML, </a:t>
            </a:r>
            <a:r>
              <a:rPr lang="it-IT" sz="1846" dirty="0" err="1">
                <a:solidFill>
                  <a:schemeClr val="folHlink"/>
                </a:solidFill>
              </a:rPr>
              <a:t>href</a:t>
            </a:r>
            <a:r>
              <a:rPr lang="it-IT" sz="1846" dirty="0"/>
              <a:t>, </a:t>
            </a:r>
            <a:r>
              <a:rPr lang="it-IT" sz="1846" dirty="0" err="1">
                <a:solidFill>
                  <a:schemeClr val="folHlink"/>
                </a:solidFill>
              </a:rPr>
              <a:t>name</a:t>
            </a:r>
            <a:r>
              <a:rPr lang="it-IT" sz="1846" dirty="0"/>
              <a:t>, </a:t>
            </a:r>
            <a:r>
              <a:rPr lang="it-IT" sz="1846" dirty="0" err="1">
                <a:solidFill>
                  <a:schemeClr val="folHlink"/>
                </a:solidFill>
              </a:rPr>
              <a:t>hreflang</a:t>
            </a:r>
            <a:r>
              <a:rPr lang="it-IT" sz="1846" dirty="0"/>
              <a:t>, </a:t>
            </a:r>
            <a:r>
              <a:rPr lang="it-IT" sz="1846" dirty="0" err="1">
                <a:solidFill>
                  <a:schemeClr val="folHlink"/>
                </a:solidFill>
              </a:rPr>
              <a:t>type</a:t>
            </a:r>
            <a:r>
              <a:rPr lang="it-IT" sz="1846" dirty="0"/>
              <a:t>, </a:t>
            </a:r>
            <a:r>
              <a:rPr lang="it-IT" sz="1846" dirty="0" err="1">
                <a:solidFill>
                  <a:schemeClr val="folHlink"/>
                </a:solidFill>
              </a:rPr>
              <a:t>rel</a:t>
            </a:r>
            <a:r>
              <a:rPr lang="it-IT" sz="1846" dirty="0"/>
              <a:t>, </a:t>
            </a:r>
            <a:r>
              <a:rPr lang="it-IT" sz="1846" dirty="0" err="1">
                <a:solidFill>
                  <a:schemeClr val="folHlink"/>
                </a:solidFill>
              </a:rPr>
              <a:t>rev</a:t>
            </a:r>
            <a:r>
              <a:rPr lang="it-IT" sz="1846" dirty="0"/>
              <a:t>, </a:t>
            </a:r>
            <a:r>
              <a:rPr lang="it-IT" sz="1846" dirty="0" err="1">
                <a:solidFill>
                  <a:schemeClr val="folHlink"/>
                </a:solidFill>
              </a:rPr>
              <a:t>charset</a:t>
            </a:r>
            <a:r>
              <a:rPr lang="it-IT" sz="1846" dirty="0"/>
              <a:t>, </a:t>
            </a:r>
            <a:r>
              <a:rPr lang="it-IT" sz="1846" dirty="0" err="1">
                <a:solidFill>
                  <a:schemeClr val="folHlink"/>
                </a:solidFill>
              </a:rPr>
              <a:t>accesskey</a:t>
            </a:r>
            <a:endParaRPr lang="it-IT" sz="1846" dirty="0">
              <a:solidFill>
                <a:schemeClr val="folHlink"/>
              </a:solidFill>
            </a:endParaRPr>
          </a:p>
          <a:p>
            <a:pPr lvl="1" eaLnBrk="1" hangingPunct="1">
              <a:lnSpc>
                <a:spcPct val="80000"/>
              </a:lnSpc>
              <a:defRPr/>
            </a:pPr>
            <a:r>
              <a:rPr lang="it-IT" sz="1846" dirty="0"/>
              <a:t>Gli attributi </a:t>
            </a:r>
            <a:r>
              <a:rPr lang="it-IT" sz="1846" dirty="0" err="1">
                <a:solidFill>
                  <a:schemeClr val="folHlink"/>
                </a:solidFill>
              </a:rPr>
              <a:t>hreflang</a:t>
            </a:r>
            <a:r>
              <a:rPr lang="it-IT" sz="1846" dirty="0"/>
              <a:t>, </a:t>
            </a:r>
            <a:r>
              <a:rPr lang="it-IT" sz="1846" dirty="0" err="1">
                <a:solidFill>
                  <a:schemeClr val="folHlink"/>
                </a:solidFill>
              </a:rPr>
              <a:t>charset</a:t>
            </a:r>
            <a:r>
              <a:rPr lang="it-IT" sz="1846" dirty="0"/>
              <a:t> e </a:t>
            </a:r>
            <a:r>
              <a:rPr lang="it-IT" sz="1846" dirty="0" err="1">
                <a:solidFill>
                  <a:schemeClr val="folHlink"/>
                </a:solidFill>
              </a:rPr>
              <a:t>type</a:t>
            </a:r>
            <a:r>
              <a:rPr lang="it-IT" sz="1846" dirty="0"/>
              <a:t> possono essere usati per dare al browser delle informazioni sulla destinazione del link: lingua del documento, set di caratteri usato e tipo (MIME) del contenuto.</a:t>
            </a:r>
          </a:p>
          <a:p>
            <a:pPr lvl="1" eaLnBrk="1" hangingPunct="1">
              <a:lnSpc>
                <a:spcPct val="80000"/>
              </a:lnSpc>
              <a:defRPr/>
            </a:pPr>
            <a:r>
              <a:rPr lang="it-IT" sz="1846" dirty="0"/>
              <a:t>L’attributo </a:t>
            </a:r>
            <a:r>
              <a:rPr lang="it-IT" sz="1846" dirty="0" err="1">
                <a:solidFill>
                  <a:schemeClr val="folHlink"/>
                </a:solidFill>
              </a:rPr>
              <a:t>accesskey</a:t>
            </a:r>
            <a:r>
              <a:rPr lang="it-IT" sz="1846" dirty="0"/>
              <a:t> permette di specificare un carattere che l’utente potrà usare come </a:t>
            </a:r>
            <a:r>
              <a:rPr lang="it-IT" sz="1846" dirty="0" err="1"/>
              <a:t>shortcut</a:t>
            </a:r>
            <a:r>
              <a:rPr lang="it-IT" sz="1846" dirty="0"/>
              <a:t> per attivare il link. E’ utile per creare menu ad accesso rapido o anche per navigare in un documento molto lungo senza </a:t>
            </a:r>
            <a:r>
              <a:rPr lang="it-IT" sz="1846" dirty="0" err="1"/>
              <a:t>uare</a:t>
            </a:r>
            <a:r>
              <a:rPr lang="it-IT" sz="1846" dirty="0"/>
              <a:t> il mouse.</a:t>
            </a:r>
          </a:p>
          <a:p>
            <a:pPr lvl="1" eaLnBrk="1" hangingPunct="1">
              <a:lnSpc>
                <a:spcPct val="80000"/>
              </a:lnSpc>
              <a:defRPr/>
            </a:pPr>
            <a:r>
              <a:rPr lang="it-IT" sz="1846" dirty="0"/>
              <a:t>Gli attributi </a:t>
            </a:r>
            <a:r>
              <a:rPr lang="it-IT" sz="1846" dirty="0" err="1">
                <a:solidFill>
                  <a:schemeClr val="folHlink"/>
                </a:solidFill>
              </a:rPr>
              <a:t>rel</a:t>
            </a:r>
            <a:r>
              <a:rPr lang="it-IT" sz="1846" dirty="0"/>
              <a:t> e </a:t>
            </a:r>
            <a:r>
              <a:rPr lang="it-IT" sz="1846" dirty="0" err="1">
                <a:solidFill>
                  <a:schemeClr val="folHlink"/>
                </a:solidFill>
              </a:rPr>
              <a:t>rev</a:t>
            </a:r>
            <a:r>
              <a:rPr lang="it-IT" sz="1846" dirty="0"/>
              <a:t> permettono di dichiarare la relazione tra il documento corrente e quello collegato dal link (si veda l’elemento &lt;link&gt;), considerato rispettivamente link in avanti o all’indietro.</a:t>
            </a:r>
          </a:p>
          <a:p>
            <a:pPr lvl="1" eaLnBrk="1" hangingPunct="1">
              <a:lnSpc>
                <a:spcPct val="80000"/>
              </a:lnSpc>
              <a:defRPr/>
            </a:pPr>
            <a:r>
              <a:rPr lang="it-IT" sz="1846" dirty="0"/>
              <a:t>L’attributo </a:t>
            </a:r>
            <a:r>
              <a:rPr lang="it-IT" sz="1846" dirty="0" err="1">
                <a:solidFill>
                  <a:schemeClr val="folHlink"/>
                </a:solidFill>
              </a:rPr>
              <a:t>title</a:t>
            </a:r>
            <a:r>
              <a:rPr lang="it-IT" sz="1846" dirty="0"/>
              <a:t> può </a:t>
            </a:r>
            <a:r>
              <a:rPr lang="it-IT" sz="1846" dirty="0" err="1"/>
              <a:t>esserer</a:t>
            </a:r>
            <a:r>
              <a:rPr lang="it-IT" sz="1846" dirty="0"/>
              <a:t> usato per descrivere meglio la destinazione del link.</a:t>
            </a:r>
          </a:p>
          <a:p>
            <a:pPr lvl="1" eaLnBrk="1" hangingPunct="1">
              <a:lnSpc>
                <a:spcPct val="80000"/>
              </a:lnSpc>
              <a:defRPr/>
            </a:pPr>
            <a:r>
              <a:rPr lang="en-US" sz="1846" dirty="0" err="1"/>
              <a:t>Gli</a:t>
            </a:r>
            <a:r>
              <a:rPr lang="en-US" sz="1846" dirty="0"/>
              <a:t> </a:t>
            </a:r>
            <a:r>
              <a:rPr lang="en-US" sz="1846" dirty="0" err="1"/>
              <a:t>attributi</a:t>
            </a:r>
            <a:r>
              <a:rPr lang="en-US" sz="1846" dirty="0"/>
              <a:t> </a:t>
            </a:r>
            <a:r>
              <a:rPr lang="en-US" sz="1846" i="1" dirty="0"/>
              <a:t>rev</a:t>
            </a:r>
            <a:r>
              <a:rPr lang="en-US" sz="1846" dirty="0"/>
              <a:t> e </a:t>
            </a:r>
            <a:r>
              <a:rPr lang="en-US" sz="1846" i="1" dirty="0" err="1"/>
              <a:t>charset</a:t>
            </a:r>
            <a:r>
              <a:rPr lang="en-US" sz="1846" dirty="0"/>
              <a:t> </a:t>
            </a:r>
            <a:r>
              <a:rPr lang="en-US" sz="1846" dirty="0" err="1"/>
              <a:t>sono</a:t>
            </a:r>
            <a:r>
              <a:rPr lang="en-US" sz="1846" dirty="0"/>
              <a:t> </a:t>
            </a:r>
            <a:r>
              <a:rPr lang="en-US" sz="1846" i="1" dirty="0"/>
              <a:t>deprecated in </a:t>
            </a:r>
            <a:r>
              <a:rPr lang="en-US" dirty="0"/>
              <a:t>HTML5</a:t>
            </a:r>
            <a:r>
              <a:rPr lang="en-US" sz="1846" i="1" dirty="0"/>
              <a:t>.</a:t>
            </a:r>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it-IT" altLang="it-IT" sz="2954"/>
              <a:t>Collegamenti </a:t>
            </a:r>
            <a:br>
              <a:rPr lang="it-IT" altLang="it-IT" sz="2954"/>
            </a:br>
            <a:r>
              <a:rPr lang="it-IT" altLang="it-IT" sz="1846"/>
              <a:t>relazioni tra documenti</a:t>
            </a:r>
          </a:p>
        </p:txBody>
      </p:sp>
      <p:sp>
        <p:nvSpPr>
          <p:cNvPr id="77827" name="Rectangle 3"/>
          <p:cNvSpPr>
            <a:spLocks noGrp="1" noChangeArrowheads="1"/>
          </p:cNvSpPr>
          <p:nvPr>
            <p:ph idx="1"/>
          </p:nvPr>
        </p:nvSpPr>
        <p:spPr/>
        <p:txBody>
          <a:bodyPr/>
          <a:lstStyle/>
          <a:p>
            <a:pPr eaLnBrk="1" hangingPunct="1">
              <a:lnSpc>
                <a:spcPct val="80000"/>
              </a:lnSpc>
              <a:defRPr/>
            </a:pPr>
            <a:r>
              <a:rPr lang="it-IT" sz="2215" b="1" dirty="0">
                <a:solidFill>
                  <a:schemeClr val="folHlink"/>
                </a:solidFill>
              </a:rPr>
              <a:t>&lt;link&gt;</a:t>
            </a:r>
            <a:r>
              <a:rPr lang="it-IT" sz="2215" dirty="0"/>
              <a:t>: relazioni tra documenti</a:t>
            </a:r>
          </a:p>
          <a:p>
            <a:pPr lvl="1" eaLnBrk="1" hangingPunct="1">
              <a:lnSpc>
                <a:spcPct val="80000"/>
              </a:lnSpc>
              <a:defRPr/>
            </a:pPr>
            <a:r>
              <a:rPr lang="it-IT" sz="1292" b="1" dirty="0">
                <a:solidFill>
                  <a:schemeClr val="tx2"/>
                </a:solidFill>
              </a:rPr>
              <a:t>Contenuto: </a:t>
            </a:r>
            <a:r>
              <a:rPr lang="it-IT" sz="1846" dirty="0"/>
              <a:t>vuoto</a:t>
            </a:r>
            <a:r>
              <a:rPr lang="it-IT" sz="1846" i="1" dirty="0"/>
              <a:t/>
            </a:r>
            <a:br>
              <a:rPr lang="it-IT" sz="1846" i="1" dirty="0"/>
            </a:br>
            <a:r>
              <a:rPr lang="it-IT" sz="1292" b="1" dirty="0">
                <a:solidFill>
                  <a:schemeClr val="tx2"/>
                </a:solidFill>
              </a:rPr>
              <a:t>Attributi: </a:t>
            </a:r>
            <a:r>
              <a:rPr lang="it-IT" sz="1846" dirty="0"/>
              <a:t>standard HTML, </a:t>
            </a:r>
            <a:r>
              <a:rPr lang="it-IT" sz="1846" dirty="0" err="1">
                <a:solidFill>
                  <a:schemeClr val="folHlink"/>
                </a:solidFill>
              </a:rPr>
              <a:t>href</a:t>
            </a:r>
            <a:r>
              <a:rPr lang="it-IT" sz="1846" dirty="0"/>
              <a:t>,</a:t>
            </a:r>
            <a:r>
              <a:rPr lang="it-IT" sz="1846" dirty="0" err="1">
                <a:solidFill>
                  <a:schemeClr val="folHlink"/>
                </a:solidFill>
              </a:rPr>
              <a:t>hreflang</a:t>
            </a:r>
            <a:r>
              <a:rPr lang="it-IT" sz="1846" dirty="0"/>
              <a:t>, </a:t>
            </a:r>
            <a:r>
              <a:rPr lang="it-IT" sz="1846" dirty="0" err="1">
                <a:solidFill>
                  <a:schemeClr val="folHlink"/>
                </a:solidFill>
              </a:rPr>
              <a:t>type</a:t>
            </a:r>
            <a:r>
              <a:rPr lang="it-IT" sz="1846" dirty="0"/>
              <a:t>, </a:t>
            </a:r>
            <a:r>
              <a:rPr lang="it-IT" sz="1846" dirty="0" err="1">
                <a:solidFill>
                  <a:schemeClr val="folHlink"/>
                </a:solidFill>
              </a:rPr>
              <a:t>rel</a:t>
            </a:r>
            <a:r>
              <a:rPr lang="it-IT" sz="1846" dirty="0"/>
              <a:t>, </a:t>
            </a:r>
            <a:r>
              <a:rPr lang="it-IT" sz="1846" dirty="0" err="1">
                <a:solidFill>
                  <a:schemeClr val="folHlink"/>
                </a:solidFill>
              </a:rPr>
              <a:t>rev</a:t>
            </a:r>
            <a:r>
              <a:rPr lang="it-IT" sz="1846" dirty="0"/>
              <a:t>, </a:t>
            </a:r>
            <a:r>
              <a:rPr lang="it-IT" sz="1846" dirty="0" err="1">
                <a:solidFill>
                  <a:schemeClr val="folHlink"/>
                </a:solidFill>
              </a:rPr>
              <a:t>charset</a:t>
            </a:r>
            <a:r>
              <a:rPr lang="it-IT" sz="1846" dirty="0"/>
              <a:t>, </a:t>
            </a:r>
            <a:r>
              <a:rPr lang="it-IT" sz="1846" dirty="0">
                <a:solidFill>
                  <a:schemeClr val="folHlink"/>
                </a:solidFill>
              </a:rPr>
              <a:t>media</a:t>
            </a:r>
          </a:p>
          <a:p>
            <a:pPr lvl="1" eaLnBrk="1" hangingPunct="1">
              <a:lnSpc>
                <a:spcPct val="80000"/>
              </a:lnSpc>
              <a:defRPr/>
            </a:pPr>
            <a:r>
              <a:rPr lang="it-IT" sz="1846" dirty="0"/>
              <a:t>L’elemento &lt;link&gt; è utilizzabile più volte e solo nella &lt;head&gt; del documento</a:t>
            </a:r>
          </a:p>
          <a:p>
            <a:pPr lvl="1" eaLnBrk="1" hangingPunct="1">
              <a:lnSpc>
                <a:spcPct val="80000"/>
              </a:lnSpc>
              <a:defRPr/>
            </a:pPr>
            <a:r>
              <a:rPr lang="it-IT" sz="1846" dirty="0"/>
              <a:t>Un &lt;link&gt; di default non genera link visibili all’utente, ma dichiara delle relazioni tra il documento corrente ed altre risorse. I browser possono sfruttare queste informazioni in vari modi.</a:t>
            </a:r>
          </a:p>
          <a:p>
            <a:pPr lvl="1" eaLnBrk="1" hangingPunct="1">
              <a:lnSpc>
                <a:spcPct val="80000"/>
              </a:lnSpc>
              <a:defRPr/>
            </a:pPr>
            <a:r>
              <a:rPr lang="it-IT" sz="1846" dirty="0"/>
              <a:t>L’attributo </a:t>
            </a:r>
            <a:r>
              <a:rPr lang="it-IT" sz="1846" dirty="0" err="1"/>
              <a:t>rel</a:t>
            </a:r>
            <a:r>
              <a:rPr lang="it-IT" sz="1846" dirty="0"/>
              <a:t> (o </a:t>
            </a:r>
            <a:r>
              <a:rPr lang="it-IT" sz="1846" dirty="0" err="1"/>
              <a:t>rev</a:t>
            </a:r>
            <a:r>
              <a:rPr lang="it-IT" sz="1846" dirty="0"/>
              <a:t>, se il collegamento è logicamente all’indietro) è fondamentale per gli elementi &lt;link&gt;, perché definisce il tipo di relazione con la risorsa identificati dall’URI contenuto nell’attributo </a:t>
            </a:r>
            <a:r>
              <a:rPr lang="it-IT" sz="1846" dirty="0" err="1"/>
              <a:t>href</a:t>
            </a:r>
            <a:r>
              <a:rPr lang="it-IT" sz="1846" dirty="0"/>
              <a:t>.</a:t>
            </a:r>
          </a:p>
          <a:p>
            <a:pPr lvl="1" eaLnBrk="1" hangingPunct="1">
              <a:lnSpc>
                <a:spcPct val="80000"/>
              </a:lnSpc>
              <a:defRPr/>
            </a:pPr>
            <a:r>
              <a:rPr lang="en-US" sz="1846" dirty="0" err="1"/>
              <a:t>Gli</a:t>
            </a:r>
            <a:r>
              <a:rPr lang="en-US" sz="1846" dirty="0"/>
              <a:t> </a:t>
            </a:r>
            <a:r>
              <a:rPr lang="en-US" sz="1846" dirty="0" err="1"/>
              <a:t>attributi</a:t>
            </a:r>
            <a:r>
              <a:rPr lang="en-US" sz="1846" dirty="0"/>
              <a:t> </a:t>
            </a:r>
            <a:r>
              <a:rPr lang="en-US" sz="1846" i="1" dirty="0"/>
              <a:t>rev</a:t>
            </a:r>
            <a:r>
              <a:rPr lang="en-US" sz="1846" dirty="0"/>
              <a:t> e </a:t>
            </a:r>
            <a:r>
              <a:rPr lang="en-US" sz="1846" i="1" dirty="0" err="1"/>
              <a:t>charset</a:t>
            </a:r>
            <a:r>
              <a:rPr lang="en-US" sz="1846" dirty="0"/>
              <a:t> </a:t>
            </a:r>
            <a:r>
              <a:rPr lang="en-US" sz="1846" dirty="0" err="1"/>
              <a:t>sono</a:t>
            </a:r>
            <a:r>
              <a:rPr lang="en-US" sz="1846" dirty="0"/>
              <a:t> </a:t>
            </a:r>
            <a:r>
              <a:rPr lang="en-US" sz="1846" i="1" dirty="0"/>
              <a:t>deprecated in </a:t>
            </a:r>
            <a:r>
              <a:rPr lang="en-US" dirty="0"/>
              <a:t>HTML5</a:t>
            </a:r>
            <a:r>
              <a:rPr lang="en-US" sz="1846" dirty="0"/>
              <a:t>.</a:t>
            </a:r>
            <a:endParaRPr lang="it-IT" sz="1846" dirty="0"/>
          </a:p>
          <a:p>
            <a:pPr lvl="1" eaLnBrk="1" hangingPunct="1">
              <a:lnSpc>
                <a:spcPct val="80000"/>
              </a:lnSpc>
              <a:defRPr/>
            </a:pPr>
            <a:r>
              <a:rPr lang="it-IT" sz="1846" dirty="0"/>
              <a:t>I &lt;link&gt; sono usati, ad esempio, per collegare un documento ai suoi fogli di stile, per specificare documenti alternativi in altre lingue, per definire una sequenza logica di lettura in un insieme di documenti, ecc.</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it-IT" altLang="it-IT" sz="2954"/>
              <a:t>Collegamenti</a:t>
            </a:r>
            <a:br>
              <a:rPr lang="it-IT" altLang="it-IT" sz="2954"/>
            </a:br>
            <a:r>
              <a:rPr lang="it-IT" altLang="it-IT" sz="1846"/>
              <a:t>tipi di relazioni tra documenti</a:t>
            </a:r>
          </a:p>
        </p:txBody>
      </p:sp>
      <p:sp>
        <p:nvSpPr>
          <p:cNvPr id="76803" name="Rectangle 3"/>
          <p:cNvSpPr>
            <a:spLocks noGrp="1" noChangeArrowheads="1"/>
          </p:cNvSpPr>
          <p:nvPr>
            <p:ph idx="1"/>
          </p:nvPr>
        </p:nvSpPr>
        <p:spPr/>
        <p:txBody>
          <a:bodyPr>
            <a:normAutofit lnSpcReduction="10000"/>
          </a:bodyPr>
          <a:lstStyle/>
          <a:p>
            <a:pPr eaLnBrk="1" hangingPunct="1">
              <a:lnSpc>
                <a:spcPct val="80000"/>
              </a:lnSpc>
            </a:pPr>
            <a:r>
              <a:rPr lang="it-IT" altLang="it-IT" sz="1292" b="1"/>
              <a:t>Alternate</a:t>
            </a:r>
            <a:r>
              <a:rPr lang="it-IT" altLang="it-IT" sz="1292"/>
              <a:t>: documento alternativo</a:t>
            </a:r>
          </a:p>
          <a:p>
            <a:pPr lvl="1" eaLnBrk="1" hangingPunct="1">
              <a:lnSpc>
                <a:spcPct val="80000"/>
              </a:lnSpc>
            </a:pPr>
            <a:r>
              <a:rPr lang="it-IT" altLang="it-IT" sz="1108"/>
              <a:t>Usando gli attributi </a:t>
            </a:r>
            <a:r>
              <a:rPr lang="it-IT" altLang="it-IT" sz="1108">
                <a:solidFill>
                  <a:schemeClr val="folHlink"/>
                </a:solidFill>
              </a:rPr>
              <a:t>hreflang</a:t>
            </a:r>
            <a:r>
              <a:rPr lang="it-IT" altLang="it-IT" sz="1108"/>
              <a:t>, </a:t>
            </a:r>
            <a:r>
              <a:rPr lang="it-IT" altLang="it-IT" sz="1108">
                <a:solidFill>
                  <a:schemeClr val="folHlink"/>
                </a:solidFill>
              </a:rPr>
              <a:t>media </a:t>
            </a:r>
            <a:r>
              <a:rPr lang="it-IT" altLang="it-IT" sz="1108"/>
              <a:t>e </a:t>
            </a:r>
            <a:r>
              <a:rPr lang="it-IT" altLang="it-IT" sz="1108">
                <a:solidFill>
                  <a:schemeClr val="folHlink"/>
                </a:solidFill>
              </a:rPr>
              <a:t>type</a:t>
            </a:r>
            <a:r>
              <a:rPr lang="it-IT" altLang="it-IT" sz="1108"/>
              <a:t>, si possono definire alternative al documento corrente in base alla lingua e/o al dispositivo di lettura. </a:t>
            </a:r>
          </a:p>
          <a:p>
            <a:pPr lvl="1" eaLnBrk="1" hangingPunct="1">
              <a:lnSpc>
                <a:spcPct val="80000"/>
              </a:lnSpc>
            </a:pPr>
            <a:r>
              <a:rPr lang="it-IT" altLang="it-IT" sz="1108"/>
              <a:t>Un esempio molto comune è il tipo </a:t>
            </a:r>
            <a:r>
              <a:rPr lang="it-IT" altLang="it-IT" sz="1108" i="1"/>
              <a:t>application/rss+xml</a:t>
            </a:r>
            <a:r>
              <a:rPr lang="it-IT" altLang="it-IT" sz="1108"/>
              <a:t>, che collega a una pagina html il suo </a:t>
            </a:r>
            <a:r>
              <a:rPr lang="it-IT" altLang="it-IT" sz="1108" i="1"/>
              <a:t>feed RSS</a:t>
            </a:r>
            <a:r>
              <a:rPr lang="it-IT" altLang="it-IT" sz="1108"/>
              <a:t>.</a:t>
            </a:r>
          </a:p>
          <a:p>
            <a:pPr eaLnBrk="1" hangingPunct="1">
              <a:lnSpc>
                <a:spcPct val="80000"/>
              </a:lnSpc>
            </a:pPr>
            <a:r>
              <a:rPr lang="it-IT" altLang="it-IT" sz="1292" b="1"/>
              <a:t>Stylesheet</a:t>
            </a:r>
            <a:r>
              <a:rPr lang="it-IT" altLang="it-IT" sz="1292"/>
              <a:t>: foglio di stile</a:t>
            </a:r>
          </a:p>
          <a:p>
            <a:pPr lvl="1" eaLnBrk="1" hangingPunct="1">
              <a:lnSpc>
                <a:spcPct val="80000"/>
              </a:lnSpc>
            </a:pPr>
            <a:r>
              <a:rPr lang="it-IT" altLang="it-IT" sz="1108"/>
              <a:t>Usato per collegare un foglii di stile al documento. Gli attributi </a:t>
            </a:r>
            <a:r>
              <a:rPr lang="it-IT" altLang="it-IT" sz="1108">
                <a:solidFill>
                  <a:schemeClr val="folHlink"/>
                </a:solidFill>
              </a:rPr>
              <a:t>type</a:t>
            </a:r>
            <a:r>
              <a:rPr lang="it-IT" altLang="it-IT" sz="1108"/>
              <a:t> e </a:t>
            </a:r>
            <a:r>
              <a:rPr lang="it-IT" altLang="it-IT" sz="1108">
                <a:solidFill>
                  <a:schemeClr val="folHlink"/>
                </a:solidFill>
              </a:rPr>
              <a:t>media</a:t>
            </a:r>
            <a:r>
              <a:rPr lang="it-IT" altLang="it-IT" sz="1108"/>
              <a:t> devono identificare rispettivamente il tipo MIME del foglio di stile (di solito </a:t>
            </a:r>
            <a:r>
              <a:rPr lang="it-IT" altLang="it-IT" sz="1108" i="1"/>
              <a:t>text/css</a:t>
            </a:r>
            <a:r>
              <a:rPr lang="it-IT" altLang="it-IT" sz="1108"/>
              <a:t>) e il dispositivo per il quale è pensato. Se si vogliono fornire fogli di stile alternativi, usare l’attributo </a:t>
            </a:r>
            <a:r>
              <a:rPr lang="it-IT" altLang="it-IT" sz="1108">
                <a:solidFill>
                  <a:schemeClr val="folHlink"/>
                </a:solidFill>
              </a:rPr>
              <a:t>title</a:t>
            </a:r>
            <a:r>
              <a:rPr lang="it-IT" altLang="it-IT" sz="1108"/>
              <a:t> per dare un nome allo stile ed utilizzare il tipo composto “alternate stylesheet”.</a:t>
            </a:r>
          </a:p>
          <a:p>
            <a:pPr eaLnBrk="1" hangingPunct="1">
              <a:lnSpc>
                <a:spcPct val="80000"/>
              </a:lnSpc>
            </a:pPr>
            <a:r>
              <a:rPr lang="it-IT" altLang="it-IT" sz="1292" b="1"/>
              <a:t>Start, Next, Prev</a:t>
            </a:r>
            <a:r>
              <a:rPr lang="it-IT" altLang="it-IT" sz="1292"/>
              <a:t>: documento iniziale, successivo, precedente</a:t>
            </a:r>
          </a:p>
          <a:p>
            <a:pPr lvl="1" eaLnBrk="1" hangingPunct="1">
              <a:lnSpc>
                <a:spcPct val="80000"/>
              </a:lnSpc>
            </a:pPr>
            <a:r>
              <a:rPr lang="it-IT" altLang="it-IT" sz="1108"/>
              <a:t>Definiscono il documento iniziale, successivo e precedente nella sequenza lineare cui appartiene il documento corrente</a:t>
            </a:r>
          </a:p>
          <a:p>
            <a:pPr eaLnBrk="1" hangingPunct="1">
              <a:lnSpc>
                <a:spcPct val="80000"/>
              </a:lnSpc>
            </a:pPr>
            <a:r>
              <a:rPr lang="it-IT" altLang="it-IT" sz="1292" b="1"/>
              <a:t>Contents</a:t>
            </a:r>
            <a:r>
              <a:rPr lang="it-IT" altLang="it-IT" sz="1292"/>
              <a:t>: sommario</a:t>
            </a:r>
          </a:p>
          <a:p>
            <a:pPr lvl="1" eaLnBrk="1" hangingPunct="1">
              <a:lnSpc>
                <a:spcPct val="80000"/>
              </a:lnSpc>
            </a:pPr>
            <a:r>
              <a:rPr lang="it-IT" altLang="it-IT" sz="1108"/>
              <a:t>Indica il documento da usare come sommario</a:t>
            </a:r>
          </a:p>
          <a:p>
            <a:pPr eaLnBrk="1" hangingPunct="1">
              <a:lnSpc>
                <a:spcPct val="80000"/>
              </a:lnSpc>
            </a:pPr>
            <a:r>
              <a:rPr lang="it-IT" altLang="it-IT" sz="1292" b="1"/>
              <a:t>Index</a:t>
            </a:r>
            <a:r>
              <a:rPr lang="it-IT" altLang="it-IT" sz="1292"/>
              <a:t>: indice del documento</a:t>
            </a:r>
          </a:p>
          <a:p>
            <a:pPr lvl="1" eaLnBrk="1" hangingPunct="1">
              <a:lnSpc>
                <a:spcPct val="80000"/>
              </a:lnSpc>
            </a:pPr>
            <a:r>
              <a:rPr lang="it-IT" altLang="it-IT" sz="1108"/>
              <a:t>Indica il documento da usare come indice per il documento corrente</a:t>
            </a:r>
          </a:p>
          <a:p>
            <a:pPr eaLnBrk="1" hangingPunct="1">
              <a:lnSpc>
                <a:spcPct val="80000"/>
              </a:lnSpc>
            </a:pPr>
            <a:r>
              <a:rPr lang="it-IT" altLang="it-IT" sz="1292" b="1"/>
              <a:t>Glossary</a:t>
            </a:r>
            <a:r>
              <a:rPr lang="it-IT" altLang="it-IT" sz="1292"/>
              <a:t>: glossario del documento</a:t>
            </a:r>
          </a:p>
          <a:p>
            <a:pPr lvl="1" eaLnBrk="1" hangingPunct="1">
              <a:lnSpc>
                <a:spcPct val="80000"/>
              </a:lnSpc>
            </a:pPr>
            <a:r>
              <a:rPr lang="it-IT" altLang="it-IT" sz="1108"/>
              <a:t>Indica il documento da usare come glossario per il documento corrente</a:t>
            </a:r>
          </a:p>
          <a:p>
            <a:pPr eaLnBrk="1" hangingPunct="1">
              <a:lnSpc>
                <a:spcPct val="80000"/>
              </a:lnSpc>
            </a:pPr>
            <a:r>
              <a:rPr lang="it-IT" altLang="it-IT" sz="1292" b="1"/>
              <a:t>Copyright</a:t>
            </a:r>
            <a:r>
              <a:rPr lang="it-IT" altLang="it-IT" sz="1292"/>
              <a:t>: copyright statement del documento</a:t>
            </a:r>
          </a:p>
          <a:p>
            <a:pPr eaLnBrk="1" hangingPunct="1">
              <a:lnSpc>
                <a:spcPct val="80000"/>
              </a:lnSpc>
            </a:pPr>
            <a:r>
              <a:rPr lang="it-IT" altLang="it-IT" sz="1292" b="1"/>
              <a:t>Chapter</a:t>
            </a:r>
            <a:r>
              <a:rPr lang="it-IT" altLang="it-IT" sz="1292"/>
              <a:t>, </a:t>
            </a:r>
            <a:r>
              <a:rPr lang="it-IT" altLang="it-IT" sz="1292" b="1"/>
              <a:t>Section</a:t>
            </a:r>
            <a:r>
              <a:rPr lang="it-IT" altLang="it-IT" sz="1292"/>
              <a:t>, </a:t>
            </a:r>
            <a:r>
              <a:rPr lang="it-IT" altLang="it-IT" sz="1292" b="1"/>
              <a:t>Subsection, Appendix</a:t>
            </a:r>
            <a:r>
              <a:rPr lang="it-IT" altLang="it-IT" sz="1292"/>
              <a:t>: inizio capitolo, sezione, sottosezione, appendice correnti</a:t>
            </a:r>
          </a:p>
          <a:p>
            <a:pPr eaLnBrk="1" hangingPunct="1">
              <a:lnSpc>
                <a:spcPct val="80000"/>
              </a:lnSpc>
            </a:pPr>
            <a:r>
              <a:rPr lang="it-IT" altLang="it-IT" sz="1292" b="1"/>
              <a:t>Help</a:t>
            </a:r>
            <a:r>
              <a:rPr lang="it-IT" altLang="it-IT" sz="1292"/>
              <a:t>: aiuto sul documento</a:t>
            </a:r>
          </a:p>
          <a:p>
            <a:pPr eaLnBrk="1" hangingPunct="1">
              <a:lnSpc>
                <a:spcPct val="80000"/>
              </a:lnSpc>
            </a:pPr>
            <a:r>
              <a:rPr lang="it-IT" altLang="it-IT" sz="1292" b="1"/>
              <a:t>Bookmark</a:t>
            </a:r>
            <a:r>
              <a:rPr lang="it-IT" altLang="it-IT" sz="1292"/>
              <a:t>: documento per segnalibro</a:t>
            </a:r>
          </a:p>
          <a:p>
            <a:pPr lvl="1" eaLnBrk="1" hangingPunct="1">
              <a:lnSpc>
                <a:spcPct val="80000"/>
              </a:lnSpc>
            </a:pPr>
            <a:r>
              <a:rPr lang="it-IT" altLang="it-IT" sz="1108"/>
              <a:t>Indica il documento “chiave” nell’insieme cui appartiene il documento corrente, da usare per impostare un segnalibro.</a:t>
            </a:r>
          </a:p>
          <a:p>
            <a:pPr eaLnBrk="1" hangingPunct="1">
              <a:lnSpc>
                <a:spcPct val="80000"/>
              </a:lnSpc>
            </a:pPr>
            <a:r>
              <a:rPr lang="it-IT" altLang="it-IT" sz="1292" b="1"/>
              <a:t>Shortcut icon</a:t>
            </a:r>
            <a:r>
              <a:rPr lang="it-IT" altLang="it-IT" sz="1292"/>
              <a:t>: icona per il sito (standard di fatto)</a:t>
            </a:r>
          </a:p>
          <a:p>
            <a:pPr lvl="1" eaLnBrk="1" hangingPunct="1">
              <a:lnSpc>
                <a:spcPct val="80000"/>
              </a:lnSpc>
            </a:pPr>
            <a:r>
              <a:rPr lang="it-IT" altLang="it-IT" sz="1108"/>
              <a:t>L’immagine così collegata a una pagina web viene utilizzata dai browser come icona nella barra del titolo e tra i preferiti. Il tipo e la dimensione dell’immagine collegata sono soggetti a forti restrizioni.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it-IT" altLang="it-IT" sz="2954"/>
              <a:t>Collegamenti</a:t>
            </a:r>
            <a:br>
              <a:rPr lang="it-IT" altLang="it-IT" sz="2954"/>
            </a:br>
            <a:r>
              <a:rPr lang="it-IT" altLang="it-IT" sz="1846"/>
              <a:t>risoluzione delle URI relative</a:t>
            </a:r>
          </a:p>
        </p:txBody>
      </p:sp>
      <p:sp>
        <p:nvSpPr>
          <p:cNvPr id="79875" name="Rectangle 3"/>
          <p:cNvSpPr>
            <a:spLocks noGrp="1" noChangeArrowheads="1"/>
          </p:cNvSpPr>
          <p:nvPr>
            <p:ph idx="1"/>
          </p:nvPr>
        </p:nvSpPr>
        <p:spPr/>
        <p:txBody>
          <a:bodyPr/>
          <a:lstStyle/>
          <a:p>
            <a:pPr eaLnBrk="1" hangingPunct="1">
              <a:defRPr/>
            </a:pPr>
            <a:r>
              <a:rPr lang="it-IT" b="1" dirty="0" smtClean="0">
                <a:solidFill>
                  <a:schemeClr val="folHlink"/>
                </a:solidFill>
              </a:rPr>
              <a:t>&lt;base&gt;</a:t>
            </a:r>
            <a:r>
              <a:rPr lang="it-IT" dirty="0" smtClean="0"/>
              <a:t>: base per le URI relative</a:t>
            </a:r>
          </a:p>
          <a:p>
            <a:pPr lvl="1" eaLnBrk="1" hangingPunct="1">
              <a:defRPr/>
            </a:pPr>
            <a:r>
              <a:rPr lang="it-IT" sz="1477" b="1" dirty="0">
                <a:solidFill>
                  <a:schemeClr val="tx2"/>
                </a:solidFill>
              </a:rPr>
              <a:t>Contenuto: </a:t>
            </a:r>
            <a:r>
              <a:rPr lang="it-IT" dirty="0" smtClean="0"/>
              <a:t>vuoto</a:t>
            </a:r>
            <a:r>
              <a:rPr lang="it-IT" i="1" dirty="0" smtClean="0"/>
              <a:t/>
            </a:r>
            <a:br>
              <a:rPr lang="it-IT" i="1" dirty="0" smtClean="0"/>
            </a:br>
            <a:r>
              <a:rPr lang="it-IT" sz="1477" b="1" dirty="0">
                <a:solidFill>
                  <a:schemeClr val="tx2"/>
                </a:solidFill>
              </a:rPr>
              <a:t>Attributi: </a:t>
            </a:r>
            <a:r>
              <a:rPr lang="it-IT" dirty="0" smtClean="0"/>
              <a:t>standard HTML, </a:t>
            </a:r>
            <a:r>
              <a:rPr lang="it-IT" dirty="0" err="1" smtClean="0">
                <a:solidFill>
                  <a:schemeClr val="folHlink"/>
                </a:solidFill>
              </a:rPr>
              <a:t>href</a:t>
            </a:r>
            <a:r>
              <a:rPr lang="it-IT" dirty="0" smtClean="0"/>
              <a:t>, </a:t>
            </a:r>
            <a:r>
              <a:rPr lang="it-IT" dirty="0" smtClean="0">
                <a:solidFill>
                  <a:schemeClr val="folHlink"/>
                </a:solidFill>
              </a:rPr>
              <a:t>target</a:t>
            </a:r>
          </a:p>
          <a:p>
            <a:pPr lvl="1" eaLnBrk="1" hangingPunct="1">
              <a:defRPr/>
            </a:pPr>
            <a:r>
              <a:rPr lang="it-IT" dirty="0" smtClean="0"/>
              <a:t>Questo elemento, utilizzabile una sola volta nella &lt;head&gt; del documento, definisce (attributo </a:t>
            </a:r>
            <a:r>
              <a:rPr lang="it-IT" dirty="0" err="1" smtClean="0">
                <a:solidFill>
                  <a:schemeClr val="folHlink"/>
                </a:solidFill>
              </a:rPr>
              <a:t>href</a:t>
            </a:r>
            <a:r>
              <a:rPr lang="it-IT" dirty="0" smtClean="0"/>
              <a:t>) la URI di base utilizzata per risolvere tutte le URI relative presenti nel documento.</a:t>
            </a:r>
          </a:p>
          <a:p>
            <a:pPr lvl="1" eaLnBrk="1" hangingPunct="1">
              <a:defRPr/>
            </a:pPr>
            <a:r>
              <a:rPr lang="it-IT" dirty="0" smtClean="0"/>
              <a:t>L’attributo </a:t>
            </a:r>
            <a:r>
              <a:rPr lang="it-IT" dirty="0" smtClean="0">
                <a:solidFill>
                  <a:schemeClr val="folHlink"/>
                </a:solidFill>
              </a:rPr>
              <a:t>target</a:t>
            </a:r>
            <a:r>
              <a:rPr lang="it-IT" dirty="0" smtClean="0"/>
              <a:t> può essere usato per definire il target di default in un documento con </a:t>
            </a:r>
            <a:r>
              <a:rPr lang="it-IT" dirty="0" err="1" smtClean="0"/>
              <a:t>frames</a:t>
            </a:r>
            <a:r>
              <a:rPr lang="it-IT" dirty="0" smtClean="0"/>
              <a:t>.</a:t>
            </a:r>
          </a:p>
          <a:p>
            <a:pPr lvl="1" eaLnBrk="1" hangingPunct="1">
              <a:defRPr/>
            </a:pPr>
            <a:r>
              <a:rPr lang="it-IT" b="1" dirty="0">
                <a:solidFill>
                  <a:schemeClr val="tx2"/>
                </a:solidFill>
              </a:rPr>
              <a:t>(i) </a:t>
            </a:r>
            <a:r>
              <a:rPr lang="it-IT" dirty="0" smtClean="0"/>
              <a:t>Se &lt;base&gt; non è specificato, la base della URI del documento corrente viene usata per risolvere tutte le URI relative.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pPr eaLnBrk="1" hangingPunct="1"/>
            <a:r>
              <a:rPr lang="it-IT" altLang="it-IT" sz="2954" dirty="0"/>
              <a:t>Immagini</a:t>
            </a:r>
          </a:p>
        </p:txBody>
      </p:sp>
      <p:sp>
        <p:nvSpPr>
          <p:cNvPr id="80899" name="Rectangle 3"/>
          <p:cNvSpPr>
            <a:spLocks noGrp="1" noChangeArrowheads="1"/>
          </p:cNvSpPr>
          <p:nvPr>
            <p:ph idx="1"/>
          </p:nvPr>
        </p:nvSpPr>
        <p:spPr/>
        <p:txBody>
          <a:bodyPr>
            <a:normAutofit/>
          </a:bodyPr>
          <a:lstStyle/>
          <a:p>
            <a:pPr eaLnBrk="1" hangingPunct="1">
              <a:defRPr/>
            </a:pPr>
            <a:r>
              <a:rPr lang="it-IT" sz="2215" b="1" dirty="0">
                <a:solidFill>
                  <a:schemeClr val="folHlink"/>
                </a:solidFill>
              </a:rPr>
              <a:t>&lt;</a:t>
            </a:r>
            <a:r>
              <a:rPr lang="it-IT" sz="2215" b="1" dirty="0" err="1">
                <a:solidFill>
                  <a:schemeClr val="folHlink"/>
                </a:solidFill>
              </a:rPr>
              <a:t>img</a:t>
            </a:r>
            <a:r>
              <a:rPr lang="it-IT" sz="2215" b="1" dirty="0">
                <a:solidFill>
                  <a:schemeClr val="folHlink"/>
                </a:solidFill>
              </a:rPr>
              <a:t>&gt;</a:t>
            </a:r>
            <a:r>
              <a:rPr lang="it-IT" sz="2215" dirty="0"/>
              <a:t>: inclusione di immagine</a:t>
            </a:r>
          </a:p>
          <a:p>
            <a:pPr lvl="1" eaLnBrk="1" hangingPunct="1">
              <a:defRPr/>
            </a:pPr>
            <a:r>
              <a:rPr lang="it-IT" sz="1292" b="1" dirty="0">
                <a:solidFill>
                  <a:schemeClr val="tx2"/>
                </a:solidFill>
              </a:rPr>
              <a:t>Contenuto: </a:t>
            </a:r>
            <a:r>
              <a:rPr lang="it-IT" sz="1846" dirty="0"/>
              <a:t>vuoto</a:t>
            </a:r>
            <a:r>
              <a:rPr lang="it-IT" sz="1846" i="1" dirty="0"/>
              <a:t/>
            </a:r>
            <a:br>
              <a:rPr lang="it-IT" sz="1846" i="1" dirty="0"/>
            </a:br>
            <a:r>
              <a:rPr lang="it-IT" sz="1292" b="1" dirty="0">
                <a:solidFill>
                  <a:schemeClr val="tx2"/>
                </a:solidFill>
              </a:rPr>
              <a:t>Attributi: </a:t>
            </a:r>
            <a:r>
              <a:rPr lang="it-IT" sz="1846" dirty="0"/>
              <a:t>standard HTML, </a:t>
            </a:r>
            <a:r>
              <a:rPr lang="it-IT" sz="1846" dirty="0" err="1">
                <a:solidFill>
                  <a:schemeClr val="folHlink"/>
                </a:solidFill>
              </a:rPr>
              <a:t>src</a:t>
            </a:r>
            <a:r>
              <a:rPr lang="it-IT" sz="1846" dirty="0"/>
              <a:t>, </a:t>
            </a:r>
            <a:r>
              <a:rPr lang="it-IT" sz="1846" dirty="0">
                <a:solidFill>
                  <a:schemeClr val="folHlink"/>
                </a:solidFill>
              </a:rPr>
              <a:t>alt</a:t>
            </a:r>
            <a:r>
              <a:rPr lang="it-IT" sz="1846" dirty="0"/>
              <a:t>, </a:t>
            </a:r>
            <a:r>
              <a:rPr lang="it-IT" sz="1846" dirty="0" err="1">
                <a:solidFill>
                  <a:schemeClr val="folHlink"/>
                </a:solidFill>
              </a:rPr>
              <a:t>longdesc</a:t>
            </a:r>
            <a:r>
              <a:rPr lang="it-IT" sz="1846" dirty="0"/>
              <a:t>, </a:t>
            </a:r>
            <a:r>
              <a:rPr lang="it-IT" sz="1846" dirty="0" err="1">
                <a:solidFill>
                  <a:schemeClr val="folHlink"/>
                </a:solidFill>
              </a:rPr>
              <a:t>width</a:t>
            </a:r>
            <a:r>
              <a:rPr lang="it-IT" sz="1846" dirty="0"/>
              <a:t>, </a:t>
            </a:r>
            <a:r>
              <a:rPr lang="it-IT" sz="1846" dirty="0" err="1">
                <a:solidFill>
                  <a:schemeClr val="folHlink"/>
                </a:solidFill>
              </a:rPr>
              <a:t>height</a:t>
            </a:r>
            <a:r>
              <a:rPr lang="it-IT" sz="1846" dirty="0"/>
              <a:t>, </a:t>
            </a:r>
            <a:r>
              <a:rPr lang="it-IT" sz="1846" dirty="0" err="1">
                <a:solidFill>
                  <a:schemeClr val="folHlink"/>
                </a:solidFill>
              </a:rPr>
              <a:t>ismap</a:t>
            </a:r>
            <a:r>
              <a:rPr lang="it-IT" sz="1846" dirty="0"/>
              <a:t>, </a:t>
            </a:r>
            <a:r>
              <a:rPr lang="it-IT" sz="1846" dirty="0" err="1">
                <a:solidFill>
                  <a:schemeClr val="folHlink"/>
                </a:solidFill>
              </a:rPr>
              <a:t>usemap</a:t>
            </a:r>
            <a:endParaRPr lang="it-IT" sz="1846" dirty="0">
              <a:solidFill>
                <a:schemeClr val="folHlink"/>
              </a:solidFill>
            </a:endParaRPr>
          </a:p>
          <a:p>
            <a:pPr lvl="1" eaLnBrk="1" hangingPunct="1">
              <a:defRPr/>
            </a:pPr>
            <a:r>
              <a:rPr lang="it-IT" sz="1846" dirty="0"/>
              <a:t>Inserisce nel documento l’immagine esterna referenziata dall’URI nell’attributo </a:t>
            </a:r>
            <a:r>
              <a:rPr lang="it-IT" sz="1846" dirty="0" err="1">
                <a:solidFill>
                  <a:schemeClr val="folHlink"/>
                </a:solidFill>
              </a:rPr>
              <a:t>src</a:t>
            </a:r>
            <a:endParaRPr lang="it-IT" sz="1846" dirty="0">
              <a:solidFill>
                <a:schemeClr val="folHlink"/>
              </a:solidFill>
            </a:endParaRPr>
          </a:p>
          <a:p>
            <a:pPr lvl="1" eaLnBrk="1" hangingPunct="1">
              <a:defRPr/>
            </a:pPr>
            <a:r>
              <a:rPr lang="it-IT" sz="1846" dirty="0"/>
              <a:t>Il testo alternativo per l’immagine (</a:t>
            </a:r>
            <a:r>
              <a:rPr lang="it-IT" sz="1846" dirty="0">
                <a:solidFill>
                  <a:schemeClr val="folHlink"/>
                </a:solidFill>
              </a:rPr>
              <a:t>alt</a:t>
            </a:r>
            <a:r>
              <a:rPr lang="it-IT" sz="1846" dirty="0"/>
              <a:t>) è una caratteristica essenziale per un documento HTML ad alta accessibilità.</a:t>
            </a:r>
          </a:p>
          <a:p>
            <a:pPr lvl="1" eaLnBrk="1" hangingPunct="1">
              <a:defRPr/>
            </a:pPr>
            <a:r>
              <a:rPr lang="it-IT" sz="1846" dirty="0"/>
              <a:t>L’attributo </a:t>
            </a:r>
            <a:r>
              <a:rPr lang="it-IT" sz="1846" dirty="0" err="1">
                <a:solidFill>
                  <a:schemeClr val="folHlink"/>
                </a:solidFill>
              </a:rPr>
              <a:t>longdesc</a:t>
            </a:r>
            <a:r>
              <a:rPr lang="it-IT" sz="1846" dirty="0"/>
              <a:t> può essere usato per puntare alla URI di un documento che descrive nel dettaglio l’immagine. </a:t>
            </a:r>
            <a:r>
              <a:rPr lang="en-US" sz="1846" dirty="0"/>
              <a:t>E’ </a:t>
            </a:r>
            <a:r>
              <a:rPr lang="en-US" sz="1846" i="1" dirty="0"/>
              <a:t>deprecated</a:t>
            </a:r>
            <a:r>
              <a:rPr lang="en-US" sz="1846" dirty="0"/>
              <a:t> </a:t>
            </a:r>
            <a:r>
              <a:rPr lang="en-US" sz="1846" i="1" dirty="0"/>
              <a:t>in </a:t>
            </a:r>
            <a:r>
              <a:rPr lang="en-US" dirty="0"/>
              <a:t>HTML5</a:t>
            </a:r>
            <a:r>
              <a:rPr lang="en-US" sz="1846" dirty="0"/>
              <a:t>.</a:t>
            </a:r>
            <a:endParaRPr lang="it-IT" sz="1846" dirty="0"/>
          </a:p>
          <a:p>
            <a:pPr lvl="1" eaLnBrk="1" hangingPunct="1">
              <a:defRPr/>
            </a:pPr>
            <a:r>
              <a:rPr lang="it-IT" sz="1846" dirty="0"/>
              <a:t>Gli attributi </a:t>
            </a:r>
            <a:r>
              <a:rPr lang="it-IT" sz="1846" dirty="0" err="1">
                <a:solidFill>
                  <a:schemeClr val="folHlink"/>
                </a:solidFill>
              </a:rPr>
              <a:t>width</a:t>
            </a:r>
            <a:r>
              <a:rPr lang="it-IT" sz="1846" dirty="0"/>
              <a:t> e </a:t>
            </a:r>
            <a:r>
              <a:rPr lang="it-IT" sz="1846" dirty="0" err="1">
                <a:solidFill>
                  <a:schemeClr val="folHlink"/>
                </a:solidFill>
              </a:rPr>
              <a:t>height</a:t>
            </a:r>
            <a:r>
              <a:rPr lang="it-IT" sz="1846" dirty="0"/>
              <a:t> dovrebbero essere sempre usati per fornire al browser un suggerimento sulle dimensioni da riservare per l’immagine sulla pagina. Se non corrispondono alle dimensioni reali dell’immagine, questa verrà ridimensionata di conseguenza (in maniera proporzionale se si specifica solo uno degli attributi). In </a:t>
            </a:r>
            <a:r>
              <a:rPr lang="en-US" dirty="0"/>
              <a:t>HTML5</a:t>
            </a:r>
            <a:r>
              <a:rPr lang="en-US" sz="1846" i="1" dirty="0">
                <a:solidFill>
                  <a:srgbClr val="9A0000"/>
                </a:solidFill>
              </a:rPr>
              <a:t> </a:t>
            </a:r>
            <a:r>
              <a:rPr lang="it-IT" sz="1846" dirty="0"/>
              <a:t>questi attributi non possono più contenere percentuali e non possono essere usati per ottenere ridimensionamenti non proporzionali.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it-IT" altLang="it-IT" sz="2954"/>
              <a:t>Immagini</a:t>
            </a:r>
            <a:br>
              <a:rPr lang="it-IT" altLang="it-IT" sz="2954"/>
            </a:br>
            <a:r>
              <a:rPr lang="it-IT" altLang="it-IT" sz="1846"/>
              <a:t>server-side image map</a:t>
            </a:r>
          </a:p>
        </p:txBody>
      </p:sp>
      <p:sp>
        <p:nvSpPr>
          <p:cNvPr id="88067"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img</a:t>
            </a:r>
            <a:r>
              <a:rPr lang="it-IT" b="1" dirty="0" smtClean="0">
                <a:solidFill>
                  <a:schemeClr val="folHlink"/>
                </a:solidFill>
              </a:rPr>
              <a:t>&gt;</a:t>
            </a:r>
            <a:r>
              <a:rPr lang="it-IT" dirty="0" smtClean="0"/>
              <a:t>: inclusione di immagine</a:t>
            </a:r>
          </a:p>
          <a:p>
            <a:pPr lvl="1" eaLnBrk="1" hangingPunct="1">
              <a:lnSpc>
                <a:spcPct val="90000"/>
              </a:lnSpc>
              <a:defRPr/>
            </a:pPr>
            <a:r>
              <a:rPr lang="it-IT" sz="1477" b="1" dirty="0">
                <a:solidFill>
                  <a:schemeClr val="tx2"/>
                </a:solidFill>
              </a:rPr>
              <a:t>Contenuto: </a:t>
            </a:r>
            <a:r>
              <a:rPr lang="it-IT" dirty="0" smtClean="0"/>
              <a:t>vuoto</a:t>
            </a:r>
            <a:r>
              <a:rPr lang="it-IT" i="1" dirty="0" smtClean="0"/>
              <a:t/>
            </a:r>
            <a:br>
              <a:rPr lang="it-IT" i="1" dirty="0" smtClean="0"/>
            </a:br>
            <a:r>
              <a:rPr lang="it-IT" sz="1477" b="1" dirty="0">
                <a:solidFill>
                  <a:schemeClr val="tx2"/>
                </a:solidFill>
              </a:rPr>
              <a:t>Attributi: </a:t>
            </a:r>
            <a:r>
              <a:rPr lang="it-IT" dirty="0" smtClean="0"/>
              <a:t>standard HTML, </a:t>
            </a:r>
            <a:r>
              <a:rPr lang="it-IT" dirty="0" err="1" smtClean="0">
                <a:solidFill>
                  <a:schemeClr val="folHlink"/>
                </a:solidFill>
              </a:rPr>
              <a:t>src</a:t>
            </a:r>
            <a:r>
              <a:rPr lang="it-IT" dirty="0" smtClean="0"/>
              <a:t>, </a:t>
            </a:r>
            <a:r>
              <a:rPr lang="it-IT" dirty="0" smtClean="0">
                <a:solidFill>
                  <a:schemeClr val="folHlink"/>
                </a:solidFill>
              </a:rPr>
              <a:t>alt</a:t>
            </a:r>
            <a:r>
              <a:rPr lang="it-IT" dirty="0" smtClean="0"/>
              <a:t>, </a:t>
            </a:r>
            <a:r>
              <a:rPr lang="it-IT" dirty="0" err="1" smtClean="0">
                <a:solidFill>
                  <a:schemeClr val="folHlink"/>
                </a:solidFill>
              </a:rPr>
              <a:t>longdesc</a:t>
            </a:r>
            <a:r>
              <a:rPr lang="it-IT" dirty="0" smtClean="0"/>
              <a:t>, </a:t>
            </a:r>
            <a:r>
              <a:rPr lang="it-IT" dirty="0" err="1" smtClean="0">
                <a:solidFill>
                  <a:schemeClr val="folHlink"/>
                </a:solidFill>
              </a:rPr>
              <a:t>width</a:t>
            </a:r>
            <a:r>
              <a:rPr lang="it-IT" dirty="0" smtClean="0"/>
              <a:t>, </a:t>
            </a:r>
            <a:r>
              <a:rPr lang="it-IT" dirty="0" err="1" smtClean="0">
                <a:solidFill>
                  <a:schemeClr val="folHlink"/>
                </a:solidFill>
              </a:rPr>
              <a:t>height</a:t>
            </a:r>
            <a:r>
              <a:rPr lang="it-IT" dirty="0" smtClean="0"/>
              <a:t>, </a:t>
            </a:r>
            <a:r>
              <a:rPr lang="it-IT" dirty="0" err="1" smtClean="0">
                <a:solidFill>
                  <a:schemeClr val="folHlink"/>
                </a:solidFill>
              </a:rPr>
              <a:t>ismap</a:t>
            </a:r>
            <a:r>
              <a:rPr lang="it-IT" dirty="0" smtClean="0"/>
              <a:t>, </a:t>
            </a:r>
            <a:r>
              <a:rPr lang="it-IT" dirty="0" err="1" smtClean="0">
                <a:solidFill>
                  <a:schemeClr val="folHlink"/>
                </a:solidFill>
              </a:rPr>
              <a:t>usemap</a:t>
            </a:r>
            <a:endParaRPr lang="it-IT" dirty="0" smtClean="0">
              <a:solidFill>
                <a:schemeClr val="folHlink"/>
              </a:solidFill>
            </a:endParaRPr>
          </a:p>
          <a:p>
            <a:pPr lvl="1" eaLnBrk="1" hangingPunct="1">
              <a:lnSpc>
                <a:spcPct val="90000"/>
              </a:lnSpc>
              <a:defRPr/>
            </a:pPr>
            <a:r>
              <a:rPr lang="it-IT" dirty="0" smtClean="0"/>
              <a:t>L’attributo booleano </a:t>
            </a:r>
            <a:r>
              <a:rPr lang="it-IT" dirty="0" err="1" smtClean="0">
                <a:solidFill>
                  <a:schemeClr val="folHlink"/>
                </a:solidFill>
              </a:rPr>
              <a:t>ismap</a:t>
            </a:r>
            <a:r>
              <a:rPr lang="it-IT" dirty="0" smtClean="0"/>
              <a:t>, se presente, trasforma l’immagine in una </a:t>
            </a:r>
            <a:r>
              <a:rPr lang="it-IT" b="1" dirty="0" smtClean="0"/>
              <a:t>server-side image </a:t>
            </a:r>
            <a:r>
              <a:rPr lang="it-IT" b="1" dirty="0" err="1" smtClean="0"/>
              <a:t>map</a:t>
            </a:r>
            <a:r>
              <a:rPr lang="it-IT" dirty="0" smtClean="0"/>
              <a:t> quando questa è parte di un link creato da un elemento &lt;a&gt;.</a:t>
            </a:r>
          </a:p>
          <a:p>
            <a:pPr lvl="1" eaLnBrk="1" hangingPunct="1">
              <a:lnSpc>
                <a:spcPct val="90000"/>
              </a:lnSpc>
              <a:defRPr/>
            </a:pPr>
            <a:r>
              <a:rPr lang="it-IT" dirty="0" smtClean="0"/>
              <a:t>Quando l’immagine viene cliccata, attivando il link, le coordinate del click vengono aggiunte alla URI indicata dall’attributo </a:t>
            </a:r>
            <a:r>
              <a:rPr lang="it-IT" dirty="0" err="1" smtClean="0">
                <a:solidFill>
                  <a:schemeClr val="folHlink"/>
                </a:solidFill>
              </a:rPr>
              <a:t>href</a:t>
            </a:r>
            <a:r>
              <a:rPr lang="it-IT" dirty="0" smtClean="0"/>
              <a:t> del </a:t>
            </a:r>
            <a:r>
              <a:rPr lang="it-IT" dirty="0" err="1" smtClean="0"/>
              <a:t>tag</a:t>
            </a:r>
            <a:r>
              <a:rPr lang="it-IT" dirty="0" smtClean="0"/>
              <a:t> &lt;a&gt; sotto forma di </a:t>
            </a:r>
            <a:r>
              <a:rPr lang="it-IT" i="1" dirty="0" smtClean="0"/>
              <a:t>parametro </a:t>
            </a:r>
            <a:r>
              <a:rPr lang="it-IT" i="1" dirty="0" err="1" smtClean="0"/>
              <a:t>get</a:t>
            </a:r>
            <a:r>
              <a:rPr lang="it-IT" dirty="0" smtClean="0"/>
              <a:t>.</a:t>
            </a:r>
          </a:p>
          <a:p>
            <a:pPr lvl="1" eaLnBrk="1" hangingPunct="1">
              <a:lnSpc>
                <a:spcPct val="90000"/>
              </a:lnSpc>
              <a:defRPr/>
            </a:pPr>
            <a:r>
              <a:rPr lang="it-IT" dirty="0" smtClean="0"/>
              <a:t>Ad esempio, se l’URI è http://test.org/test e le coordinate x=1,y=7 il browser richiederà la risorsa con la URI http://test.org/test?1,7</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49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L’Apertura di un Documento</a:t>
            </a:r>
            <a:br>
              <a:rPr lang="it-IT" sz="2954" dirty="0"/>
            </a:br>
            <a:r>
              <a:rPr lang="it-IT" sz="1846" dirty="0"/>
              <a:t>XHTML (HTML4)</a:t>
            </a:r>
          </a:p>
        </p:txBody>
      </p:sp>
      <p:sp>
        <p:nvSpPr>
          <p:cNvPr id="3" name="Segnaposto contenuto 2"/>
          <p:cNvSpPr>
            <a:spLocks noGrp="1"/>
          </p:cNvSpPr>
          <p:nvPr>
            <p:ph sz="half" idx="1"/>
          </p:nvPr>
        </p:nvSpPr>
        <p:spPr>
          <a:xfrm>
            <a:off x="460831" y="1650306"/>
            <a:ext cx="4111169" cy="4836264"/>
          </a:xfrm>
        </p:spPr>
        <p:txBody>
          <a:bodyPr>
            <a:normAutofit/>
          </a:bodyPr>
          <a:lstStyle/>
          <a:p>
            <a:pPr marL="0" indent="0">
              <a:lnSpc>
                <a:spcPct val="100000"/>
              </a:lnSpc>
              <a:spcBef>
                <a:spcPts val="0"/>
              </a:spcBef>
              <a:buNone/>
              <a:defRPr/>
            </a:pPr>
            <a:r>
              <a:rPr lang="it-IT" b="1" dirty="0"/>
              <a:t>XHTML </a:t>
            </a:r>
            <a:r>
              <a:rPr lang="it-IT" b="1" dirty="0" err="1"/>
              <a:t>Strict</a:t>
            </a:r>
            <a:r>
              <a:rPr lang="it-IT" b="1" dirty="0"/>
              <a:t> </a:t>
            </a:r>
            <a:br>
              <a:rPr lang="it-IT" b="1" dirty="0"/>
            </a:br>
            <a:r>
              <a:rPr lang="it-IT" sz="1477" dirty="0"/>
              <a:t>(Content-</a:t>
            </a:r>
            <a:r>
              <a:rPr lang="it-IT" sz="1477" dirty="0" err="1"/>
              <a:t>type</a:t>
            </a:r>
            <a:r>
              <a:rPr lang="it-IT" sz="1477" dirty="0"/>
              <a:t>:  </a:t>
            </a:r>
            <a:r>
              <a:rPr lang="it-IT" sz="1477" b="1" dirty="0" err="1"/>
              <a:t>application</a:t>
            </a:r>
            <a:r>
              <a:rPr lang="it-IT" sz="1477" b="1" dirty="0"/>
              <a:t>/</a:t>
            </a:r>
            <a:r>
              <a:rPr lang="it-IT" sz="1477" b="1" dirty="0" err="1"/>
              <a:t>xhtml+xml</a:t>
            </a:r>
            <a:r>
              <a:rPr lang="it-IT" sz="1477" dirty="0"/>
              <a:t>)</a:t>
            </a:r>
          </a:p>
          <a:p>
            <a:pPr marL="0" indent="0">
              <a:lnSpc>
                <a:spcPct val="100000"/>
              </a:lnSpc>
              <a:spcBef>
                <a:spcPts val="0"/>
              </a:spcBef>
              <a:buNone/>
              <a:defRPr/>
            </a:pPr>
            <a:endParaRPr lang="it-IT" sz="1477" dirty="0"/>
          </a:p>
          <a:p>
            <a:pPr marL="0" indent="0">
              <a:lnSpc>
                <a:spcPct val="100000"/>
              </a:lnSpc>
              <a:spcBef>
                <a:spcPts val="0"/>
              </a:spcBef>
              <a:buNone/>
              <a:defRPr/>
            </a:pPr>
            <a:r>
              <a:rPr lang="it-IT" sz="1477" b="1" dirty="0"/>
              <a:t>&lt;?xml </a:t>
            </a:r>
            <a:r>
              <a:rPr lang="it-IT" sz="1477" b="1" dirty="0" err="1"/>
              <a:t>version</a:t>
            </a:r>
            <a:r>
              <a:rPr lang="it-IT" sz="1477" b="1" dirty="0"/>
              <a:t>="1.0" </a:t>
            </a:r>
            <a:r>
              <a:rPr lang="it-IT" sz="1477" b="1" dirty="0" err="1"/>
              <a:t>encoding</a:t>
            </a:r>
            <a:r>
              <a:rPr lang="it-IT" sz="1477" b="1" dirty="0"/>
              <a:t>="iso-8859-1"?&gt; </a:t>
            </a:r>
          </a:p>
          <a:p>
            <a:pPr marL="0" indent="0">
              <a:lnSpc>
                <a:spcPct val="100000"/>
              </a:lnSpc>
              <a:spcBef>
                <a:spcPts val="0"/>
              </a:spcBef>
              <a:buNone/>
              <a:defRPr/>
            </a:pPr>
            <a:r>
              <a:rPr lang="it-IT" sz="1477" b="1" dirty="0"/>
              <a:t>&lt;!DOCTYPE html PUBLIC "-//W3C//DTD XHTML 1.0 </a:t>
            </a:r>
            <a:r>
              <a:rPr lang="it-IT" sz="1477" b="1" dirty="0" err="1"/>
              <a:t>Transitional</a:t>
            </a:r>
            <a:r>
              <a:rPr lang="it-IT" sz="1477" b="1" dirty="0"/>
              <a:t>//EN" "http://www.w3.org/TR/xhtml1/DTD/xhtml1-transitional.dtd"&gt; </a:t>
            </a:r>
          </a:p>
          <a:p>
            <a:pPr marL="0" indent="0">
              <a:lnSpc>
                <a:spcPct val="100000"/>
              </a:lnSpc>
              <a:spcBef>
                <a:spcPts val="0"/>
              </a:spcBef>
              <a:buNone/>
              <a:defRPr/>
            </a:pPr>
            <a:endParaRPr lang="it-IT" sz="1477" b="1" dirty="0"/>
          </a:p>
          <a:p>
            <a:pPr marL="0" indent="0">
              <a:lnSpc>
                <a:spcPct val="100000"/>
              </a:lnSpc>
              <a:spcBef>
                <a:spcPts val="0"/>
              </a:spcBef>
              <a:buNone/>
              <a:defRPr/>
            </a:pPr>
            <a:r>
              <a:rPr lang="en-US" sz="1477" dirty="0"/>
              <a:t>&lt;html </a:t>
            </a:r>
            <a:r>
              <a:rPr lang="en-US" sz="1477" dirty="0" err="1"/>
              <a:t>xmlns</a:t>
            </a:r>
            <a:r>
              <a:rPr lang="en-US" sz="1477" dirty="0"/>
              <a:t>="</a:t>
            </a:r>
            <a:r>
              <a:rPr lang="en-US" sz="1477" b="1" dirty="0"/>
              <a:t>http://www.w3.org/1999/xhtml</a:t>
            </a:r>
            <a:r>
              <a:rPr lang="en-US" sz="1477" dirty="0"/>
              <a:t>"&gt;</a:t>
            </a:r>
          </a:p>
          <a:p>
            <a:pPr marL="0" indent="0">
              <a:lnSpc>
                <a:spcPct val="100000"/>
              </a:lnSpc>
              <a:spcBef>
                <a:spcPts val="0"/>
              </a:spcBef>
              <a:buNone/>
              <a:defRPr/>
            </a:pPr>
            <a:r>
              <a:rPr lang="it-IT" sz="1477" dirty="0"/>
              <a:t> &lt;head&gt; &lt;</a:t>
            </a:r>
            <a:r>
              <a:rPr lang="it-IT" sz="1477" dirty="0" err="1"/>
              <a:t>title</a:t>
            </a:r>
            <a:r>
              <a:rPr lang="it-IT" sz="1477" dirty="0"/>
              <a:t>&gt;…&lt;/</a:t>
            </a:r>
            <a:r>
              <a:rPr lang="it-IT" sz="1477" dirty="0" err="1"/>
              <a:t>title</a:t>
            </a:r>
            <a:r>
              <a:rPr lang="it-IT" sz="1477" dirty="0"/>
              <a:t>&gt; &lt;/head&gt;</a:t>
            </a:r>
          </a:p>
          <a:p>
            <a:pPr marL="0" indent="0">
              <a:lnSpc>
                <a:spcPct val="100000"/>
              </a:lnSpc>
              <a:spcBef>
                <a:spcPts val="0"/>
              </a:spcBef>
              <a:buNone/>
              <a:defRPr/>
            </a:pPr>
            <a:r>
              <a:rPr lang="it-IT" sz="1477" dirty="0"/>
              <a:t> &lt;body&gt; … &lt;/body&gt;</a:t>
            </a:r>
          </a:p>
          <a:p>
            <a:pPr marL="0" indent="0">
              <a:lnSpc>
                <a:spcPct val="100000"/>
              </a:lnSpc>
              <a:spcBef>
                <a:spcPts val="0"/>
              </a:spcBef>
              <a:buNone/>
              <a:defRPr/>
            </a:pPr>
            <a:r>
              <a:rPr lang="it-IT" sz="1477" dirty="0"/>
              <a:t>&lt;/html&gt;</a:t>
            </a:r>
          </a:p>
          <a:p>
            <a:pPr>
              <a:defRPr/>
            </a:pPr>
            <a:endParaRPr lang="en-US" dirty="0"/>
          </a:p>
        </p:txBody>
      </p:sp>
      <p:sp>
        <p:nvSpPr>
          <p:cNvPr id="7" name="Segnaposto contenuto 6"/>
          <p:cNvSpPr>
            <a:spLocks noGrp="1"/>
          </p:cNvSpPr>
          <p:nvPr>
            <p:ph sz="half" idx="2"/>
          </p:nvPr>
        </p:nvSpPr>
        <p:spPr/>
        <p:txBody>
          <a:bodyPr>
            <a:normAutofit/>
          </a:bodyPr>
          <a:lstStyle/>
          <a:p>
            <a:pPr marL="0" indent="0" defTabSz="844083">
              <a:lnSpc>
                <a:spcPct val="100000"/>
              </a:lnSpc>
              <a:spcBef>
                <a:spcPts val="0"/>
              </a:spcBef>
              <a:buNone/>
              <a:defRPr/>
            </a:pPr>
            <a:r>
              <a:rPr lang="it-IT" sz="1754" b="1" dirty="0"/>
              <a:t>XHTML </a:t>
            </a:r>
            <a:r>
              <a:rPr lang="it-IT" sz="1754" b="1" dirty="0" err="1"/>
              <a:t>Transitional</a:t>
            </a:r>
            <a:r>
              <a:rPr lang="it-IT" sz="1754" b="1" dirty="0"/>
              <a:t> </a:t>
            </a:r>
            <a:br>
              <a:rPr lang="it-IT" sz="1754" b="1" dirty="0"/>
            </a:br>
            <a:r>
              <a:rPr lang="it-IT" sz="1477" dirty="0"/>
              <a:t>(Content-</a:t>
            </a:r>
            <a:r>
              <a:rPr lang="it-IT" sz="1477" dirty="0" err="1"/>
              <a:t>type</a:t>
            </a:r>
            <a:r>
              <a:rPr lang="it-IT" sz="1477" dirty="0"/>
              <a:t>:  </a:t>
            </a:r>
            <a:r>
              <a:rPr lang="it-IT" sz="1477" b="1" dirty="0" err="1"/>
              <a:t>application</a:t>
            </a:r>
            <a:r>
              <a:rPr lang="it-IT" sz="1477" b="1" dirty="0"/>
              <a:t>/</a:t>
            </a:r>
            <a:r>
              <a:rPr lang="it-IT" sz="1477" b="1" dirty="0" err="1"/>
              <a:t>xhtml+xml</a:t>
            </a:r>
            <a:r>
              <a:rPr lang="it-IT" sz="1477" dirty="0"/>
              <a:t>)</a:t>
            </a:r>
          </a:p>
          <a:p>
            <a:pPr marL="0" indent="0" defTabSz="844083">
              <a:lnSpc>
                <a:spcPct val="100000"/>
              </a:lnSpc>
              <a:spcBef>
                <a:spcPts val="0"/>
              </a:spcBef>
              <a:buNone/>
              <a:defRPr/>
            </a:pPr>
            <a:endParaRPr lang="it-IT" sz="1477" dirty="0"/>
          </a:p>
          <a:p>
            <a:pPr marL="0" indent="0" defTabSz="844083">
              <a:lnSpc>
                <a:spcPct val="100000"/>
              </a:lnSpc>
              <a:spcBef>
                <a:spcPts val="0"/>
              </a:spcBef>
              <a:buNone/>
              <a:defRPr/>
            </a:pPr>
            <a:r>
              <a:rPr lang="en-US" sz="1477" b="1" dirty="0"/>
              <a:t>&lt;?xml version="1.0" encoding="iso-8859-1"?&gt; </a:t>
            </a:r>
          </a:p>
          <a:p>
            <a:pPr marL="0" indent="0" defTabSz="844083">
              <a:lnSpc>
                <a:spcPct val="100000"/>
              </a:lnSpc>
              <a:spcBef>
                <a:spcPts val="0"/>
              </a:spcBef>
              <a:buNone/>
              <a:defRPr/>
            </a:pPr>
            <a:r>
              <a:rPr lang="en-US" sz="1477" b="1" dirty="0"/>
              <a:t>&lt;!DOCTYPE html PUBLIC "-//W3C//DTD XHTML 1.0 Transitional//EN" "http://www.w3.org/TR/xhtml1/DTD/xhtml1-transitional.dtd"&gt; </a:t>
            </a:r>
          </a:p>
          <a:p>
            <a:pPr marL="0" indent="0" defTabSz="844083">
              <a:lnSpc>
                <a:spcPct val="100000"/>
              </a:lnSpc>
              <a:spcBef>
                <a:spcPts val="0"/>
              </a:spcBef>
              <a:buNone/>
              <a:defRPr/>
            </a:pPr>
            <a:endParaRPr lang="en-US" sz="1477" dirty="0"/>
          </a:p>
          <a:p>
            <a:pPr marL="0" indent="0" defTabSz="844083">
              <a:lnSpc>
                <a:spcPct val="100000"/>
              </a:lnSpc>
              <a:spcBef>
                <a:spcPts val="0"/>
              </a:spcBef>
              <a:buNone/>
              <a:defRPr/>
            </a:pPr>
            <a:r>
              <a:rPr lang="en-US" sz="1477" dirty="0"/>
              <a:t>&lt;html </a:t>
            </a:r>
            <a:r>
              <a:rPr lang="en-US" sz="1477" dirty="0" err="1"/>
              <a:t>xmlns</a:t>
            </a:r>
            <a:r>
              <a:rPr lang="en-US" sz="1477" dirty="0"/>
              <a:t>="</a:t>
            </a:r>
            <a:r>
              <a:rPr lang="en-US" sz="1477" b="1" dirty="0"/>
              <a:t>http://www.w3.org/1999/xhtml</a:t>
            </a:r>
            <a:r>
              <a:rPr lang="en-US" sz="1477" dirty="0"/>
              <a:t>"&gt;</a:t>
            </a:r>
          </a:p>
          <a:p>
            <a:pPr marL="0" indent="0" defTabSz="844083">
              <a:lnSpc>
                <a:spcPct val="100000"/>
              </a:lnSpc>
              <a:spcBef>
                <a:spcPts val="0"/>
              </a:spcBef>
              <a:buNone/>
              <a:defRPr/>
            </a:pPr>
            <a:r>
              <a:rPr lang="en-US" sz="1477" dirty="0"/>
              <a:t> &lt;head&gt; &lt;title&gt;…&lt;/title&gt; &lt;/head&gt;</a:t>
            </a:r>
          </a:p>
          <a:p>
            <a:pPr marL="0" indent="0" defTabSz="844083">
              <a:lnSpc>
                <a:spcPct val="100000"/>
              </a:lnSpc>
              <a:spcBef>
                <a:spcPts val="0"/>
              </a:spcBef>
              <a:buNone/>
              <a:defRPr/>
            </a:pPr>
            <a:r>
              <a:rPr lang="en-US" sz="1477" dirty="0"/>
              <a:t> &lt;body&gt; … &lt;/body&gt;</a:t>
            </a:r>
          </a:p>
          <a:p>
            <a:pPr marL="0" indent="0" defTabSz="844083">
              <a:lnSpc>
                <a:spcPct val="100000"/>
              </a:lnSpc>
              <a:spcBef>
                <a:spcPts val="0"/>
              </a:spcBef>
              <a:buNone/>
              <a:defRPr/>
            </a:pPr>
            <a:r>
              <a:rPr lang="en-US" sz="1477" dirty="0"/>
              <a:t>&lt;/html&gt;</a:t>
            </a:r>
            <a:endParaRPr lang="it-IT" sz="1477" dirty="0"/>
          </a:p>
          <a:p>
            <a:endParaRPr lang="it-IT" dirty="0"/>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AE92CCBF-7962-4AE8-ADB3-F81A53B0818A}" type="slidenum">
              <a:rPr lang="it-IT" altLang="it-IT" smtClean="0"/>
              <a:pPr>
                <a:defRPr/>
              </a:pPr>
              <a:t>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it-IT" altLang="it-IT" sz="2954"/>
              <a:t>Immagini</a:t>
            </a:r>
            <a:br>
              <a:rPr lang="it-IT" altLang="it-IT" sz="2954"/>
            </a:br>
            <a:r>
              <a:rPr lang="it-IT" altLang="it-IT" sz="1846"/>
              <a:t>client-side image map</a:t>
            </a:r>
          </a:p>
        </p:txBody>
      </p:sp>
      <p:sp>
        <p:nvSpPr>
          <p:cNvPr id="89091"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img</a:t>
            </a:r>
            <a:r>
              <a:rPr lang="it-IT" b="1" dirty="0" smtClean="0">
                <a:solidFill>
                  <a:schemeClr val="folHlink"/>
                </a:solidFill>
              </a:rPr>
              <a:t>&gt;</a:t>
            </a:r>
            <a:r>
              <a:rPr lang="it-IT" dirty="0" smtClean="0"/>
              <a:t>: inclusione di immagine</a:t>
            </a:r>
          </a:p>
          <a:p>
            <a:pPr lvl="1" eaLnBrk="1" hangingPunct="1">
              <a:lnSpc>
                <a:spcPct val="90000"/>
              </a:lnSpc>
              <a:defRPr/>
            </a:pPr>
            <a:r>
              <a:rPr lang="it-IT" sz="1477" b="1" dirty="0">
                <a:solidFill>
                  <a:schemeClr val="tx2"/>
                </a:solidFill>
              </a:rPr>
              <a:t>Contenuto: </a:t>
            </a:r>
            <a:r>
              <a:rPr lang="it-IT" dirty="0" smtClean="0"/>
              <a:t>vuoto</a:t>
            </a:r>
            <a:r>
              <a:rPr lang="it-IT" i="1" dirty="0" smtClean="0"/>
              <a:t/>
            </a:r>
            <a:br>
              <a:rPr lang="it-IT" i="1" dirty="0" smtClean="0"/>
            </a:br>
            <a:r>
              <a:rPr lang="it-IT" sz="1477" b="1" dirty="0">
                <a:solidFill>
                  <a:schemeClr val="tx2"/>
                </a:solidFill>
              </a:rPr>
              <a:t>Attributi: </a:t>
            </a:r>
            <a:r>
              <a:rPr lang="it-IT" dirty="0" smtClean="0"/>
              <a:t>standard HTML, </a:t>
            </a:r>
            <a:r>
              <a:rPr lang="it-IT" dirty="0" err="1" smtClean="0">
                <a:solidFill>
                  <a:schemeClr val="folHlink"/>
                </a:solidFill>
              </a:rPr>
              <a:t>src</a:t>
            </a:r>
            <a:r>
              <a:rPr lang="it-IT" dirty="0" smtClean="0"/>
              <a:t>, </a:t>
            </a:r>
            <a:r>
              <a:rPr lang="it-IT" dirty="0" smtClean="0">
                <a:solidFill>
                  <a:schemeClr val="folHlink"/>
                </a:solidFill>
              </a:rPr>
              <a:t>alt</a:t>
            </a:r>
            <a:r>
              <a:rPr lang="it-IT" dirty="0" smtClean="0"/>
              <a:t>, </a:t>
            </a:r>
            <a:r>
              <a:rPr lang="it-IT" dirty="0" err="1" smtClean="0">
                <a:solidFill>
                  <a:schemeClr val="folHlink"/>
                </a:solidFill>
              </a:rPr>
              <a:t>longdesc</a:t>
            </a:r>
            <a:r>
              <a:rPr lang="it-IT" dirty="0" smtClean="0"/>
              <a:t>, </a:t>
            </a:r>
            <a:r>
              <a:rPr lang="it-IT" dirty="0" err="1" smtClean="0">
                <a:solidFill>
                  <a:schemeClr val="folHlink"/>
                </a:solidFill>
              </a:rPr>
              <a:t>width</a:t>
            </a:r>
            <a:r>
              <a:rPr lang="it-IT" dirty="0" smtClean="0"/>
              <a:t>, </a:t>
            </a:r>
            <a:r>
              <a:rPr lang="it-IT" dirty="0" err="1" smtClean="0">
                <a:solidFill>
                  <a:schemeClr val="folHlink"/>
                </a:solidFill>
              </a:rPr>
              <a:t>height</a:t>
            </a:r>
            <a:r>
              <a:rPr lang="it-IT" dirty="0" smtClean="0"/>
              <a:t>, </a:t>
            </a:r>
            <a:r>
              <a:rPr lang="it-IT" dirty="0" err="1" smtClean="0">
                <a:solidFill>
                  <a:schemeClr val="folHlink"/>
                </a:solidFill>
              </a:rPr>
              <a:t>ismap</a:t>
            </a:r>
            <a:r>
              <a:rPr lang="it-IT" dirty="0" smtClean="0"/>
              <a:t>, </a:t>
            </a:r>
            <a:r>
              <a:rPr lang="it-IT" dirty="0" err="1" smtClean="0">
                <a:solidFill>
                  <a:schemeClr val="folHlink"/>
                </a:solidFill>
              </a:rPr>
              <a:t>usemap</a:t>
            </a:r>
            <a:endParaRPr lang="it-IT" dirty="0" smtClean="0">
              <a:solidFill>
                <a:schemeClr val="folHlink"/>
              </a:solidFill>
            </a:endParaRPr>
          </a:p>
          <a:p>
            <a:pPr lvl="1" eaLnBrk="1" hangingPunct="1">
              <a:lnSpc>
                <a:spcPct val="90000"/>
              </a:lnSpc>
              <a:defRPr/>
            </a:pPr>
            <a:r>
              <a:rPr lang="it-IT" dirty="0" smtClean="0"/>
              <a:t>L’attributo </a:t>
            </a:r>
            <a:r>
              <a:rPr lang="it-IT" dirty="0" err="1" smtClean="0">
                <a:solidFill>
                  <a:schemeClr val="folHlink"/>
                </a:solidFill>
              </a:rPr>
              <a:t>usemap</a:t>
            </a:r>
            <a:r>
              <a:rPr lang="it-IT" dirty="0" smtClean="0"/>
              <a:t>, se presente, permette di trasformare l’immagine un una </a:t>
            </a:r>
            <a:r>
              <a:rPr lang="it-IT" b="1" dirty="0" smtClean="0"/>
              <a:t>client-side image </a:t>
            </a:r>
            <a:r>
              <a:rPr lang="it-IT" b="1" dirty="0" err="1" smtClean="0"/>
              <a:t>map</a:t>
            </a:r>
            <a:r>
              <a:rPr lang="it-IT" dirty="0" smtClean="0"/>
              <a:t>.</a:t>
            </a:r>
          </a:p>
          <a:p>
            <a:pPr lvl="1" eaLnBrk="1" hangingPunct="1">
              <a:lnSpc>
                <a:spcPct val="90000"/>
              </a:lnSpc>
              <a:defRPr/>
            </a:pPr>
            <a:r>
              <a:rPr lang="it-IT" dirty="0" smtClean="0"/>
              <a:t>L’attributo </a:t>
            </a:r>
            <a:r>
              <a:rPr lang="it-IT" dirty="0" err="1" smtClean="0">
                <a:solidFill>
                  <a:schemeClr val="folHlink"/>
                </a:solidFill>
              </a:rPr>
              <a:t>usemap</a:t>
            </a:r>
            <a:r>
              <a:rPr lang="it-IT" dirty="0" smtClean="0"/>
              <a:t> deve contenere il nome di una image </a:t>
            </a:r>
            <a:r>
              <a:rPr lang="it-IT" dirty="0" err="1" smtClean="0"/>
              <a:t>map</a:t>
            </a:r>
            <a:r>
              <a:rPr lang="it-IT" dirty="0" smtClean="0"/>
              <a:t> definita nello stesso documento tramite l’elemento &lt;</a:t>
            </a:r>
            <a:r>
              <a:rPr lang="it-IT" dirty="0" err="1" smtClean="0"/>
              <a:t>map</a:t>
            </a:r>
            <a:r>
              <a:rPr lang="it-IT" dirty="0" smtClean="0"/>
              <a:t>&gt;</a:t>
            </a:r>
          </a:p>
          <a:p>
            <a:pPr lvl="1" eaLnBrk="1" hangingPunct="1">
              <a:lnSpc>
                <a:spcPct val="90000"/>
              </a:lnSpc>
              <a:defRPr/>
            </a:pPr>
            <a:r>
              <a:rPr lang="it-IT" dirty="0" smtClean="0"/>
              <a:t>Le aree dell’immagine definite dalla mappa diverranno cliccabili.</a:t>
            </a:r>
          </a:p>
          <a:p>
            <a:pPr lvl="1" eaLnBrk="1" hangingPunct="1">
              <a:lnSpc>
                <a:spcPct val="90000"/>
              </a:lnSpc>
              <a:defRPr/>
            </a:pPr>
            <a:r>
              <a:rPr lang="it-IT" b="1" dirty="0">
                <a:solidFill>
                  <a:schemeClr val="tx2"/>
                </a:solidFill>
              </a:rPr>
              <a:t>(i)</a:t>
            </a:r>
            <a:r>
              <a:rPr lang="it-IT" dirty="0" smtClean="0"/>
              <a:t> Le image </a:t>
            </a:r>
            <a:r>
              <a:rPr lang="it-IT" dirty="0" err="1" smtClean="0"/>
              <a:t>map</a:t>
            </a:r>
            <a:r>
              <a:rPr lang="it-IT" dirty="0" smtClean="0"/>
              <a:t> client-side sono sempre preferibili per motivi di accessibilità.</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it-IT" altLang="it-IT" sz="2954"/>
              <a:t>Mappe immagine</a:t>
            </a:r>
          </a:p>
        </p:txBody>
      </p:sp>
      <p:sp>
        <p:nvSpPr>
          <p:cNvPr id="90115" name="Rectangle 3"/>
          <p:cNvSpPr>
            <a:spLocks noGrp="1" noChangeArrowheads="1"/>
          </p:cNvSpPr>
          <p:nvPr>
            <p:ph idx="1"/>
          </p:nvPr>
        </p:nvSpPr>
        <p:spPr/>
        <p:txBody>
          <a:bodyPr>
            <a:normAutofit/>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map</a:t>
            </a:r>
            <a:r>
              <a:rPr lang="it-IT" b="1" dirty="0" smtClean="0">
                <a:solidFill>
                  <a:schemeClr val="folHlink"/>
                </a:solidFill>
              </a:rPr>
              <a:t>&gt;</a:t>
            </a:r>
            <a:r>
              <a:rPr lang="it-IT" dirty="0" smtClean="0"/>
              <a:t>: client side </a:t>
            </a:r>
            <a:r>
              <a:rPr lang="it-IT" dirty="0" err="1" smtClean="0"/>
              <a:t>image</a:t>
            </a:r>
            <a:r>
              <a:rPr lang="it-IT" dirty="0" smtClean="0"/>
              <a:t> </a:t>
            </a:r>
            <a:r>
              <a:rPr lang="it-IT" dirty="0" err="1" smtClean="0"/>
              <a:t>map</a:t>
            </a:r>
            <a:endParaRPr lang="it-IT" dirty="0" smtClean="0"/>
          </a:p>
          <a:p>
            <a:pPr lvl="1" eaLnBrk="1" hangingPunct="1">
              <a:lnSpc>
                <a:spcPct val="90000"/>
              </a:lnSpc>
              <a:defRPr/>
            </a:pPr>
            <a:r>
              <a:rPr lang="it-IT" sz="1477" b="1" dirty="0">
                <a:solidFill>
                  <a:schemeClr val="tx2"/>
                </a:solidFill>
              </a:rPr>
              <a:t>Contenuto: </a:t>
            </a:r>
            <a:r>
              <a:rPr lang="it-IT" i="1" dirty="0" smtClean="0"/>
              <a:t>blocco</a:t>
            </a:r>
            <a:r>
              <a:rPr lang="it-IT" dirty="0" smtClean="0"/>
              <a:t>, &lt;area&gt;</a:t>
            </a:r>
            <a:r>
              <a:rPr lang="it-IT" i="1" dirty="0" smtClean="0"/>
              <a:t/>
            </a:r>
            <a:br>
              <a:rPr lang="it-IT" i="1" dirty="0" smtClean="0"/>
            </a:br>
            <a:r>
              <a:rPr lang="it-IT" sz="1477" b="1" dirty="0">
                <a:solidFill>
                  <a:schemeClr val="tx2"/>
                </a:solidFill>
              </a:rPr>
              <a:t>Attributi: </a:t>
            </a:r>
            <a:r>
              <a:rPr lang="it-IT" dirty="0" smtClean="0"/>
              <a:t>standard HTML, </a:t>
            </a:r>
            <a:r>
              <a:rPr lang="it-IT" dirty="0" err="1" smtClean="0">
                <a:solidFill>
                  <a:schemeClr val="folHlink"/>
                </a:solidFill>
              </a:rPr>
              <a:t>name</a:t>
            </a:r>
            <a:endParaRPr lang="it-IT" dirty="0" smtClean="0">
              <a:solidFill>
                <a:schemeClr val="folHlink"/>
              </a:solidFill>
            </a:endParaRPr>
          </a:p>
          <a:p>
            <a:pPr lvl="1" eaLnBrk="1" hangingPunct="1">
              <a:lnSpc>
                <a:spcPct val="90000"/>
              </a:lnSpc>
              <a:defRPr/>
            </a:pPr>
            <a:r>
              <a:rPr lang="it-IT" dirty="0" smtClean="0"/>
              <a:t>L’elemento &lt;</a:t>
            </a:r>
            <a:r>
              <a:rPr lang="it-IT" dirty="0" err="1" smtClean="0"/>
              <a:t>map</a:t>
            </a:r>
            <a:r>
              <a:rPr lang="it-IT" dirty="0" smtClean="0"/>
              <a:t>&gt; dichiara una client-side </a:t>
            </a:r>
            <a:r>
              <a:rPr lang="it-IT" dirty="0" err="1" smtClean="0"/>
              <a:t>image</a:t>
            </a:r>
            <a:r>
              <a:rPr lang="it-IT" dirty="0" smtClean="0"/>
              <a:t> </a:t>
            </a:r>
            <a:r>
              <a:rPr lang="it-IT" dirty="0" err="1" smtClean="0"/>
              <a:t>map</a:t>
            </a:r>
            <a:r>
              <a:rPr lang="it-IT" dirty="0" smtClean="0"/>
              <a:t> con il nome specificato dall’attributo </a:t>
            </a:r>
            <a:r>
              <a:rPr lang="it-IT" dirty="0" err="1" smtClean="0">
                <a:solidFill>
                  <a:schemeClr val="folHlink"/>
                </a:solidFill>
              </a:rPr>
              <a:t>name</a:t>
            </a:r>
            <a:r>
              <a:rPr lang="it-IT" dirty="0" smtClean="0"/>
              <a:t>.</a:t>
            </a:r>
          </a:p>
          <a:p>
            <a:pPr lvl="1" eaLnBrk="1" hangingPunct="1">
              <a:lnSpc>
                <a:spcPct val="90000"/>
              </a:lnSpc>
              <a:defRPr/>
            </a:pPr>
            <a:r>
              <a:rPr lang="it-IT" dirty="0" smtClean="0"/>
              <a:t>Le aree della mappa possono essere specificate tramite una serie di elementi &lt;area&gt; o &lt;a&gt;, entrambi nidificati nell’elemento &lt;</a:t>
            </a:r>
            <a:r>
              <a:rPr lang="it-IT" dirty="0" err="1" smtClean="0"/>
              <a:t>map</a:t>
            </a:r>
            <a:r>
              <a:rPr lang="it-IT" dirty="0" smtClean="0"/>
              <a:t>&gt;</a:t>
            </a:r>
          </a:p>
          <a:p>
            <a:pPr lvl="1" eaLnBrk="1" hangingPunct="1">
              <a:lnSpc>
                <a:spcPct val="90000"/>
              </a:lnSpc>
              <a:defRPr/>
            </a:pPr>
            <a:r>
              <a:rPr lang="it-IT" dirty="0" smtClean="0"/>
              <a:t>L’uso di elementi &lt;a&gt; è utile per creare mappe ad alta accessibilità, con un ricco contenuto testuale alternativo. In questo caso, il </a:t>
            </a:r>
            <a:r>
              <a:rPr lang="it-IT" dirty="0" err="1" smtClean="0"/>
              <a:t>tag</a:t>
            </a:r>
            <a:r>
              <a:rPr lang="it-IT" dirty="0" smtClean="0"/>
              <a:t> &lt;a&gt; può essere arricchito con attributi quali </a:t>
            </a:r>
            <a:r>
              <a:rPr lang="it-IT" dirty="0" err="1" smtClean="0">
                <a:solidFill>
                  <a:schemeClr val="folHlink"/>
                </a:solidFill>
              </a:rPr>
              <a:t>shape</a:t>
            </a:r>
            <a:r>
              <a:rPr lang="it-IT" dirty="0" smtClean="0"/>
              <a:t> e </a:t>
            </a:r>
            <a:r>
              <a:rPr lang="it-IT" dirty="0" err="1" smtClean="0">
                <a:solidFill>
                  <a:schemeClr val="folHlink"/>
                </a:solidFill>
              </a:rPr>
              <a:t>coords</a:t>
            </a:r>
            <a:r>
              <a:rPr lang="it-IT" dirty="0" smtClean="0"/>
              <a:t>, propri del </a:t>
            </a:r>
            <a:r>
              <a:rPr lang="it-IT" dirty="0" err="1" smtClean="0"/>
              <a:t>tag</a:t>
            </a:r>
            <a:r>
              <a:rPr lang="it-IT" dirty="0" smtClean="0"/>
              <a:t> &lt;area&gt;. Questo tipo di costrutto però è </a:t>
            </a:r>
            <a:r>
              <a:rPr lang="it-IT" i="1" dirty="0" err="1" smtClean="0"/>
              <a:t>deprecated</a:t>
            </a:r>
            <a:r>
              <a:rPr lang="it-IT" i="1" dirty="0" smtClean="0"/>
              <a:t> in </a:t>
            </a:r>
            <a:r>
              <a:rPr lang="it-IT" dirty="0"/>
              <a:t>HTML5</a:t>
            </a:r>
            <a:r>
              <a:rPr lang="it-IT" dirty="0" smtClean="0"/>
              <a: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it-IT" altLang="it-IT" sz="2954"/>
              <a:t>Mappe immagine</a:t>
            </a:r>
            <a:br>
              <a:rPr lang="it-IT" altLang="it-IT" sz="2954"/>
            </a:br>
            <a:r>
              <a:rPr lang="it-IT" altLang="it-IT" sz="1846"/>
              <a:t>definizione delle aree</a:t>
            </a:r>
          </a:p>
        </p:txBody>
      </p:sp>
      <p:sp>
        <p:nvSpPr>
          <p:cNvPr id="91139" name="Rectangle 3"/>
          <p:cNvSpPr>
            <a:spLocks noGrp="1" noChangeArrowheads="1"/>
          </p:cNvSpPr>
          <p:nvPr>
            <p:ph idx="1"/>
          </p:nvPr>
        </p:nvSpPr>
        <p:spPr/>
        <p:txBody>
          <a:bodyPr/>
          <a:lstStyle/>
          <a:p>
            <a:pPr eaLnBrk="1" hangingPunct="1">
              <a:lnSpc>
                <a:spcPct val="80000"/>
              </a:lnSpc>
              <a:defRPr/>
            </a:pPr>
            <a:r>
              <a:rPr lang="it-IT" sz="2215" b="1" dirty="0">
                <a:solidFill>
                  <a:schemeClr val="folHlink"/>
                </a:solidFill>
              </a:rPr>
              <a:t>&lt;area&gt;</a:t>
            </a:r>
            <a:r>
              <a:rPr lang="it-IT" sz="2215" dirty="0"/>
              <a:t>: client side image </a:t>
            </a:r>
            <a:r>
              <a:rPr lang="it-IT" sz="2215" dirty="0" err="1"/>
              <a:t>map</a:t>
            </a:r>
            <a:r>
              <a:rPr lang="it-IT" sz="2215" dirty="0"/>
              <a:t> area</a:t>
            </a:r>
          </a:p>
          <a:p>
            <a:pPr lvl="1" eaLnBrk="1" hangingPunct="1">
              <a:lnSpc>
                <a:spcPct val="80000"/>
              </a:lnSpc>
              <a:defRPr/>
            </a:pPr>
            <a:r>
              <a:rPr lang="it-IT" sz="1292" b="1" dirty="0">
                <a:solidFill>
                  <a:schemeClr val="tx2"/>
                </a:solidFill>
              </a:rPr>
              <a:t>Contenuto: </a:t>
            </a:r>
            <a:r>
              <a:rPr lang="it-IT" sz="1846" i="1" dirty="0"/>
              <a:t>vuoto</a:t>
            </a:r>
            <a:br>
              <a:rPr lang="it-IT" sz="1846" i="1" dirty="0"/>
            </a:br>
            <a:r>
              <a:rPr lang="it-IT" sz="1292" b="1" dirty="0">
                <a:solidFill>
                  <a:schemeClr val="tx2"/>
                </a:solidFill>
              </a:rPr>
              <a:t>Attributi: </a:t>
            </a:r>
            <a:r>
              <a:rPr lang="it-IT" sz="1846" dirty="0"/>
              <a:t>standard HTML, </a:t>
            </a:r>
            <a:r>
              <a:rPr lang="it-IT" sz="1846" dirty="0" err="1">
                <a:solidFill>
                  <a:schemeClr val="folHlink"/>
                </a:solidFill>
              </a:rPr>
              <a:t>shape</a:t>
            </a:r>
            <a:r>
              <a:rPr lang="it-IT" sz="1846" dirty="0"/>
              <a:t>, </a:t>
            </a:r>
            <a:r>
              <a:rPr lang="it-IT" sz="1846" dirty="0" err="1">
                <a:solidFill>
                  <a:schemeClr val="folHlink"/>
                </a:solidFill>
              </a:rPr>
              <a:t>coords</a:t>
            </a:r>
            <a:r>
              <a:rPr lang="it-IT" sz="1846" dirty="0"/>
              <a:t>, </a:t>
            </a:r>
            <a:r>
              <a:rPr lang="it-IT" sz="1846" dirty="0" err="1">
                <a:solidFill>
                  <a:schemeClr val="folHlink"/>
                </a:solidFill>
              </a:rPr>
              <a:t>href</a:t>
            </a:r>
            <a:r>
              <a:rPr lang="it-IT" sz="1846" dirty="0"/>
              <a:t>, </a:t>
            </a:r>
            <a:r>
              <a:rPr lang="it-IT" sz="1846" dirty="0">
                <a:solidFill>
                  <a:schemeClr val="folHlink"/>
                </a:solidFill>
              </a:rPr>
              <a:t>alt</a:t>
            </a:r>
          </a:p>
          <a:p>
            <a:pPr lvl="1" eaLnBrk="1" hangingPunct="1">
              <a:lnSpc>
                <a:spcPct val="80000"/>
              </a:lnSpc>
              <a:defRPr/>
            </a:pPr>
            <a:r>
              <a:rPr lang="it-IT" sz="1846" dirty="0"/>
              <a:t>Gli elementi &lt;area&gt; nidificati in una &lt;</a:t>
            </a:r>
            <a:r>
              <a:rPr lang="it-IT" sz="1846" dirty="0" err="1"/>
              <a:t>map</a:t>
            </a:r>
            <a:r>
              <a:rPr lang="it-IT" sz="1846" dirty="0"/>
              <a:t>&gt; definiscono le aree cliccabili di un’immagine e le relative destinazioni</a:t>
            </a:r>
          </a:p>
          <a:p>
            <a:pPr lvl="1" eaLnBrk="1" hangingPunct="1">
              <a:lnSpc>
                <a:spcPct val="80000"/>
              </a:lnSpc>
              <a:defRPr/>
            </a:pPr>
            <a:r>
              <a:rPr lang="it-IT" sz="1846" dirty="0"/>
              <a:t>Ogni area ha una forma, determinata dall’attributo </a:t>
            </a:r>
            <a:r>
              <a:rPr lang="it-IT" sz="1846" dirty="0" err="1">
                <a:solidFill>
                  <a:schemeClr val="folHlink"/>
                </a:solidFill>
              </a:rPr>
              <a:t>shape</a:t>
            </a:r>
            <a:r>
              <a:rPr lang="it-IT" sz="1846" dirty="0"/>
              <a:t>, che può valere </a:t>
            </a:r>
            <a:r>
              <a:rPr lang="it-IT" sz="1846" i="1" dirty="0" err="1"/>
              <a:t>rect</a:t>
            </a:r>
            <a:r>
              <a:rPr lang="it-IT" sz="1846" dirty="0"/>
              <a:t>, </a:t>
            </a:r>
            <a:r>
              <a:rPr lang="it-IT" sz="1846" i="1" dirty="0" err="1"/>
              <a:t>circle</a:t>
            </a:r>
            <a:r>
              <a:rPr lang="it-IT" sz="1846" dirty="0"/>
              <a:t> o </a:t>
            </a:r>
            <a:r>
              <a:rPr lang="it-IT" sz="1846" i="1" dirty="0" err="1"/>
              <a:t>poly</a:t>
            </a:r>
            <a:r>
              <a:rPr lang="it-IT" sz="1846" dirty="0"/>
              <a:t>.</a:t>
            </a:r>
          </a:p>
          <a:p>
            <a:pPr lvl="1" eaLnBrk="1" hangingPunct="1">
              <a:lnSpc>
                <a:spcPct val="80000"/>
              </a:lnSpc>
              <a:defRPr/>
            </a:pPr>
            <a:r>
              <a:rPr lang="it-IT" sz="1846" dirty="0"/>
              <a:t>L’attributo </a:t>
            </a:r>
            <a:r>
              <a:rPr lang="it-IT" sz="1846" dirty="0" err="1">
                <a:solidFill>
                  <a:schemeClr val="folHlink"/>
                </a:solidFill>
              </a:rPr>
              <a:t>coords</a:t>
            </a:r>
            <a:r>
              <a:rPr lang="it-IT" sz="1846" dirty="0"/>
              <a:t> contiene le coordinate, separate da virgole, dei punti che definiscono la forma specificata:</a:t>
            </a:r>
          </a:p>
          <a:p>
            <a:pPr lvl="2" eaLnBrk="1" hangingPunct="1">
              <a:lnSpc>
                <a:spcPct val="80000"/>
              </a:lnSpc>
              <a:defRPr/>
            </a:pPr>
            <a:r>
              <a:rPr lang="it-IT" sz="1846" dirty="0"/>
              <a:t>Per i rettangoli, le coordinate x e y degli angoli superiore sinistro e inferiore destro,</a:t>
            </a:r>
          </a:p>
          <a:p>
            <a:pPr lvl="2" eaLnBrk="1" hangingPunct="1">
              <a:lnSpc>
                <a:spcPct val="80000"/>
              </a:lnSpc>
              <a:defRPr/>
            </a:pPr>
            <a:r>
              <a:rPr lang="it-IT" sz="1846" dirty="0"/>
              <a:t>Per i cerchi, le coordinate x e y del centro e il raggio,</a:t>
            </a:r>
          </a:p>
          <a:p>
            <a:pPr lvl="2" eaLnBrk="1" hangingPunct="1">
              <a:lnSpc>
                <a:spcPct val="80000"/>
              </a:lnSpc>
              <a:defRPr/>
            </a:pPr>
            <a:r>
              <a:rPr lang="it-IT" sz="1846" dirty="0"/>
              <a:t>Per i poligoni, le coordinare x e y di tutti i vertici.</a:t>
            </a:r>
          </a:p>
          <a:p>
            <a:pPr lvl="1" eaLnBrk="1" hangingPunct="1">
              <a:lnSpc>
                <a:spcPct val="80000"/>
              </a:lnSpc>
              <a:defRPr/>
            </a:pPr>
            <a:r>
              <a:rPr lang="it-IT" sz="1846" dirty="0"/>
              <a:t>La destinazione del link è specificata dall’attributo </a:t>
            </a:r>
            <a:r>
              <a:rPr lang="it-IT" sz="1846" dirty="0" err="1">
                <a:solidFill>
                  <a:schemeClr val="folHlink"/>
                </a:solidFill>
              </a:rPr>
              <a:t>href</a:t>
            </a:r>
            <a:r>
              <a:rPr lang="it-IT" sz="1846" dirty="0">
                <a:solidFill>
                  <a:schemeClr val="folHlink"/>
                </a:solidFill>
              </a:rPr>
              <a:t>.</a:t>
            </a:r>
          </a:p>
          <a:p>
            <a:pPr lvl="1" eaLnBrk="1" hangingPunct="1">
              <a:lnSpc>
                <a:spcPct val="80000"/>
              </a:lnSpc>
              <a:defRPr/>
            </a:pPr>
            <a:r>
              <a:rPr lang="it-IT" sz="1846" dirty="0"/>
              <a:t>Una descrizione testuale dell’area, specificata con l’attributo </a:t>
            </a:r>
            <a:r>
              <a:rPr lang="it-IT" sz="1846" dirty="0">
                <a:solidFill>
                  <a:schemeClr val="folHlink"/>
                </a:solidFill>
              </a:rPr>
              <a:t>alt</a:t>
            </a:r>
            <a:r>
              <a:rPr lang="it-IT" sz="1846" dirty="0"/>
              <a:t>, è obbligatoria per una mappa ad alta accessibilità.</a:t>
            </a:r>
          </a:p>
          <a:p>
            <a:pPr eaLnBrk="1" hangingPunct="1">
              <a:lnSpc>
                <a:spcPct val="80000"/>
              </a:lnSpc>
              <a:defRPr/>
            </a:pPr>
            <a:endParaRPr lang="it-IT" sz="2215"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pPr eaLnBrk="1" hangingPunct="1"/>
            <a:r>
              <a:rPr lang="it-IT" altLang="it-IT" sz="2954"/>
              <a:t>Oggetti</a:t>
            </a:r>
          </a:p>
        </p:txBody>
      </p:sp>
      <p:sp>
        <p:nvSpPr>
          <p:cNvPr id="82947" name="Rectangle 3"/>
          <p:cNvSpPr>
            <a:spLocks noGrp="1" noChangeArrowheads="1"/>
          </p:cNvSpPr>
          <p:nvPr>
            <p:ph idx="1"/>
          </p:nvPr>
        </p:nvSpPr>
        <p:spPr/>
        <p:txBody>
          <a:bodyPr/>
          <a:lstStyle/>
          <a:p>
            <a:pPr eaLnBrk="1" hangingPunct="1">
              <a:lnSpc>
                <a:spcPct val="80000"/>
              </a:lnSpc>
              <a:defRPr/>
            </a:pPr>
            <a:r>
              <a:rPr lang="it-IT" sz="2215" b="1" dirty="0">
                <a:solidFill>
                  <a:schemeClr val="folHlink"/>
                </a:solidFill>
              </a:rPr>
              <a:t>&lt;</a:t>
            </a:r>
            <a:r>
              <a:rPr lang="it-IT" sz="2215" b="1" dirty="0" err="1">
                <a:solidFill>
                  <a:schemeClr val="folHlink"/>
                </a:solidFill>
              </a:rPr>
              <a:t>object</a:t>
            </a:r>
            <a:r>
              <a:rPr lang="it-IT" sz="2215" b="1" dirty="0">
                <a:solidFill>
                  <a:schemeClr val="folHlink"/>
                </a:solidFill>
              </a:rPr>
              <a:t>&gt;</a:t>
            </a:r>
            <a:r>
              <a:rPr lang="it-IT" sz="2215" dirty="0"/>
              <a:t>: inclusione di oggetto generico</a:t>
            </a:r>
          </a:p>
          <a:p>
            <a:pPr lvl="1" eaLnBrk="1" hangingPunct="1">
              <a:lnSpc>
                <a:spcPct val="80000"/>
              </a:lnSpc>
              <a:defRPr/>
            </a:pPr>
            <a:r>
              <a:rPr lang="it-IT" sz="1292" b="1" dirty="0">
                <a:solidFill>
                  <a:schemeClr val="tx2"/>
                </a:solidFill>
              </a:rPr>
              <a:t>Contenuto: </a:t>
            </a:r>
            <a:r>
              <a:rPr lang="it-IT" sz="1846" i="1" dirty="0"/>
              <a:t>flusso</a:t>
            </a:r>
            <a:r>
              <a:rPr lang="it-IT" sz="1846" dirty="0"/>
              <a:t>, &lt;</a:t>
            </a:r>
            <a:r>
              <a:rPr lang="it-IT" sz="1846" dirty="0" err="1"/>
              <a:t>param</a:t>
            </a:r>
            <a:r>
              <a:rPr lang="it-IT" sz="1846" dirty="0"/>
              <a:t>&gt;</a:t>
            </a:r>
            <a:r>
              <a:rPr lang="it-IT" sz="1846" i="1" dirty="0"/>
              <a:t/>
            </a:r>
            <a:br>
              <a:rPr lang="it-IT" sz="1846" i="1" dirty="0"/>
            </a:br>
            <a:r>
              <a:rPr lang="it-IT" sz="1292" b="1" dirty="0">
                <a:solidFill>
                  <a:schemeClr val="tx2"/>
                </a:solidFill>
              </a:rPr>
              <a:t>Attributi: </a:t>
            </a:r>
            <a:r>
              <a:rPr lang="it-IT" sz="1846" dirty="0"/>
              <a:t>standard HTML, </a:t>
            </a:r>
            <a:r>
              <a:rPr lang="it-IT" sz="1846" dirty="0" err="1">
                <a:solidFill>
                  <a:schemeClr val="folHlink"/>
                </a:solidFill>
              </a:rPr>
              <a:t>classid</a:t>
            </a:r>
            <a:r>
              <a:rPr lang="it-IT" sz="1846" dirty="0">
                <a:solidFill>
                  <a:schemeClr val="folHlink"/>
                </a:solidFill>
              </a:rPr>
              <a:t>, </a:t>
            </a:r>
            <a:r>
              <a:rPr lang="it-IT" sz="1846" dirty="0" err="1">
                <a:solidFill>
                  <a:schemeClr val="folHlink"/>
                </a:solidFill>
              </a:rPr>
              <a:t>codebase</a:t>
            </a:r>
            <a:r>
              <a:rPr lang="it-IT" sz="1846" dirty="0">
                <a:solidFill>
                  <a:schemeClr val="folHlink"/>
                </a:solidFill>
              </a:rPr>
              <a:t>, </a:t>
            </a:r>
            <a:r>
              <a:rPr lang="it-IT" sz="1846" dirty="0" err="1">
                <a:solidFill>
                  <a:schemeClr val="folHlink"/>
                </a:solidFill>
              </a:rPr>
              <a:t>codetype</a:t>
            </a:r>
            <a:r>
              <a:rPr lang="it-IT" sz="1846" dirty="0">
                <a:solidFill>
                  <a:schemeClr val="folHlink"/>
                </a:solidFill>
              </a:rPr>
              <a:t>, data, </a:t>
            </a:r>
            <a:r>
              <a:rPr lang="it-IT" sz="1846" dirty="0" err="1">
                <a:solidFill>
                  <a:schemeClr val="folHlink"/>
                </a:solidFill>
              </a:rPr>
              <a:t>type</a:t>
            </a:r>
            <a:r>
              <a:rPr lang="it-IT" sz="1846" dirty="0">
                <a:solidFill>
                  <a:schemeClr val="folHlink"/>
                </a:solidFill>
              </a:rPr>
              <a:t>, standby</a:t>
            </a:r>
          </a:p>
          <a:p>
            <a:pPr lvl="1" eaLnBrk="1" hangingPunct="1">
              <a:lnSpc>
                <a:spcPct val="80000"/>
              </a:lnSpc>
              <a:defRPr/>
            </a:pPr>
            <a:r>
              <a:rPr lang="it-IT" sz="1846" dirty="0"/>
              <a:t>Gli attributi </a:t>
            </a:r>
            <a:r>
              <a:rPr lang="it-IT" sz="1846" dirty="0" err="1">
                <a:solidFill>
                  <a:schemeClr val="folHlink"/>
                </a:solidFill>
              </a:rPr>
              <a:t>classid</a:t>
            </a:r>
            <a:r>
              <a:rPr lang="it-IT" sz="1846" dirty="0"/>
              <a:t> e </a:t>
            </a:r>
            <a:r>
              <a:rPr lang="it-IT" sz="1846" dirty="0">
                <a:solidFill>
                  <a:schemeClr val="folHlink"/>
                </a:solidFill>
              </a:rPr>
              <a:t>data</a:t>
            </a:r>
            <a:r>
              <a:rPr lang="it-IT" sz="1846" dirty="0"/>
              <a:t> possono essere usati per specificare (in maniera mutuamente esclusiva):</a:t>
            </a:r>
          </a:p>
          <a:p>
            <a:pPr lvl="2" eaLnBrk="1" hangingPunct="1">
              <a:lnSpc>
                <a:spcPct val="80000"/>
              </a:lnSpc>
              <a:defRPr/>
            </a:pPr>
            <a:r>
              <a:rPr lang="it-IT" sz="1846" dirty="0"/>
              <a:t>L’</a:t>
            </a:r>
            <a:r>
              <a:rPr lang="it-IT" sz="1846" b="1" dirty="0"/>
              <a:t>implementazione</a:t>
            </a:r>
            <a:r>
              <a:rPr lang="it-IT" sz="1846" dirty="0"/>
              <a:t> dell’oggetto: </a:t>
            </a:r>
            <a:r>
              <a:rPr lang="it-IT" sz="1846" dirty="0" err="1">
                <a:solidFill>
                  <a:schemeClr val="folHlink"/>
                </a:solidFill>
              </a:rPr>
              <a:t>classid</a:t>
            </a:r>
            <a:r>
              <a:rPr lang="it-IT" sz="1846" dirty="0"/>
              <a:t> è una URI che punta all’implementazione dell’oggetto da includere (es. applet o altri piccoli programmi)</a:t>
            </a:r>
          </a:p>
          <a:p>
            <a:pPr lvl="2" eaLnBrk="1" hangingPunct="1">
              <a:lnSpc>
                <a:spcPct val="80000"/>
              </a:lnSpc>
              <a:defRPr/>
            </a:pPr>
            <a:r>
              <a:rPr lang="it-IT" sz="1846" dirty="0"/>
              <a:t>I </a:t>
            </a:r>
            <a:r>
              <a:rPr lang="it-IT" sz="1846" b="1" dirty="0"/>
              <a:t>dati</a:t>
            </a:r>
            <a:r>
              <a:rPr lang="it-IT" sz="1846" dirty="0"/>
              <a:t> che costituiscono l’oggetto: </a:t>
            </a:r>
            <a:r>
              <a:rPr lang="it-IT" sz="1846" dirty="0">
                <a:solidFill>
                  <a:schemeClr val="folHlink"/>
                </a:solidFill>
              </a:rPr>
              <a:t>data</a:t>
            </a:r>
            <a:r>
              <a:rPr lang="it-IT" sz="1846" dirty="0"/>
              <a:t> è una URI che punta alla sorgente dati (es. immagini, video, audio)</a:t>
            </a:r>
          </a:p>
          <a:p>
            <a:pPr lvl="1" eaLnBrk="1" hangingPunct="1">
              <a:lnSpc>
                <a:spcPct val="80000"/>
              </a:lnSpc>
              <a:defRPr/>
            </a:pPr>
            <a:r>
              <a:rPr lang="it-IT" sz="1846" dirty="0"/>
              <a:t>Per passare </a:t>
            </a:r>
            <a:r>
              <a:rPr lang="it-IT" sz="1846" b="1" dirty="0"/>
              <a:t>parametri</a:t>
            </a:r>
            <a:r>
              <a:rPr lang="it-IT" sz="1846" dirty="0"/>
              <a:t> all’oggetto caricato, si possono nidificare elementi </a:t>
            </a:r>
            <a:r>
              <a:rPr lang="it-IT" sz="1846" b="1" dirty="0">
                <a:solidFill>
                  <a:schemeClr val="folHlink"/>
                </a:solidFill>
              </a:rPr>
              <a:t>&lt;</a:t>
            </a:r>
            <a:r>
              <a:rPr lang="it-IT" sz="1846" b="1" dirty="0" err="1">
                <a:solidFill>
                  <a:schemeClr val="folHlink"/>
                </a:solidFill>
              </a:rPr>
              <a:t>param</a:t>
            </a:r>
            <a:r>
              <a:rPr lang="it-IT" sz="1846" b="1" dirty="0">
                <a:solidFill>
                  <a:schemeClr val="folHlink"/>
                </a:solidFill>
              </a:rPr>
              <a:t>&gt;</a:t>
            </a:r>
            <a:r>
              <a:rPr lang="it-IT" sz="1846" dirty="0"/>
              <a:t>. Gli attributi </a:t>
            </a:r>
            <a:r>
              <a:rPr lang="it-IT" sz="1846" dirty="0" err="1">
                <a:solidFill>
                  <a:schemeClr val="folHlink"/>
                </a:solidFill>
              </a:rPr>
              <a:t>name</a:t>
            </a:r>
            <a:r>
              <a:rPr lang="it-IT" sz="1846" dirty="0"/>
              <a:t> e </a:t>
            </a:r>
            <a:r>
              <a:rPr lang="it-IT" sz="1846" dirty="0" err="1">
                <a:solidFill>
                  <a:schemeClr val="folHlink"/>
                </a:solidFill>
              </a:rPr>
              <a:t>value</a:t>
            </a:r>
            <a:r>
              <a:rPr lang="it-IT" sz="1846" dirty="0"/>
              <a:t> di questi ultimi determinano le coppie (</a:t>
            </a:r>
            <a:r>
              <a:rPr lang="it-IT" sz="1846" dirty="0" err="1"/>
              <a:t>nome,valore</a:t>
            </a:r>
            <a:r>
              <a:rPr lang="it-IT" sz="1846" dirty="0"/>
              <a:t>) passate all’oggetto in fase di inizializzazione.</a:t>
            </a:r>
          </a:p>
          <a:p>
            <a:pPr lvl="1" eaLnBrk="1" hangingPunct="1">
              <a:lnSpc>
                <a:spcPct val="80000"/>
              </a:lnSpc>
              <a:defRPr/>
            </a:pPr>
            <a:r>
              <a:rPr lang="it-IT" sz="1846" dirty="0"/>
              <a:t>Tutto l’eventuale altro contenuto dell’elemento &lt;</a:t>
            </a:r>
            <a:r>
              <a:rPr lang="it-IT" sz="1846" dirty="0" err="1"/>
              <a:t>object</a:t>
            </a:r>
            <a:r>
              <a:rPr lang="it-IT" sz="1846" dirty="0"/>
              <a:t>&gt; è gestito dall’oggetto caricato.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it-IT" altLang="it-IT" sz="2954" dirty="0"/>
              <a:t>Oggetti</a:t>
            </a:r>
            <a:br>
              <a:rPr lang="it-IT" altLang="it-IT" sz="2954" dirty="0"/>
            </a:br>
            <a:r>
              <a:rPr lang="it-IT" altLang="it-IT" sz="1846" dirty="0"/>
              <a:t>identificare l’origine e il tipo di oggetto</a:t>
            </a:r>
          </a:p>
        </p:txBody>
      </p:sp>
      <p:sp>
        <p:nvSpPr>
          <p:cNvPr id="81923" name="Rectangle 3"/>
          <p:cNvSpPr>
            <a:spLocks noGrp="1" noChangeArrowheads="1"/>
          </p:cNvSpPr>
          <p:nvPr>
            <p:ph idx="1"/>
          </p:nvPr>
        </p:nvSpPr>
        <p:spPr/>
        <p:txBody>
          <a:bodyPr/>
          <a:lstStyle/>
          <a:p>
            <a:pPr eaLnBrk="1" hangingPunct="1">
              <a:defRPr/>
            </a:pPr>
            <a:r>
              <a:rPr lang="it-IT" sz="2215" b="1" dirty="0">
                <a:solidFill>
                  <a:schemeClr val="folHlink"/>
                </a:solidFill>
              </a:rPr>
              <a:t>&lt;</a:t>
            </a:r>
            <a:r>
              <a:rPr lang="it-IT" sz="2215" b="1" dirty="0" err="1">
                <a:solidFill>
                  <a:schemeClr val="folHlink"/>
                </a:solidFill>
              </a:rPr>
              <a:t>object</a:t>
            </a:r>
            <a:r>
              <a:rPr lang="it-IT" sz="2215" b="1" dirty="0">
                <a:solidFill>
                  <a:schemeClr val="folHlink"/>
                </a:solidFill>
              </a:rPr>
              <a:t>&gt;</a:t>
            </a:r>
            <a:r>
              <a:rPr lang="it-IT" sz="2215" dirty="0"/>
              <a:t>: inclusione di oggetto generico</a:t>
            </a:r>
          </a:p>
          <a:p>
            <a:pPr lvl="1" eaLnBrk="1" hangingPunct="1">
              <a:defRPr/>
            </a:pPr>
            <a:r>
              <a:rPr lang="it-IT" sz="1292" b="1" dirty="0">
                <a:solidFill>
                  <a:schemeClr val="tx2"/>
                </a:solidFill>
              </a:rPr>
              <a:t>Contenuto: </a:t>
            </a:r>
            <a:r>
              <a:rPr lang="it-IT" sz="1846" i="1" dirty="0"/>
              <a:t>flusso</a:t>
            </a:r>
            <a:r>
              <a:rPr lang="it-IT" sz="1846" dirty="0"/>
              <a:t>, &lt;</a:t>
            </a:r>
            <a:r>
              <a:rPr lang="it-IT" sz="1846" dirty="0" err="1"/>
              <a:t>param</a:t>
            </a:r>
            <a:r>
              <a:rPr lang="it-IT" sz="1846" dirty="0"/>
              <a:t>&gt;</a:t>
            </a:r>
            <a:r>
              <a:rPr lang="it-IT" sz="1846" i="1" dirty="0"/>
              <a:t/>
            </a:r>
            <a:br>
              <a:rPr lang="it-IT" sz="1846" i="1" dirty="0"/>
            </a:br>
            <a:r>
              <a:rPr lang="it-IT" sz="1292" b="1" dirty="0">
                <a:solidFill>
                  <a:schemeClr val="tx2"/>
                </a:solidFill>
              </a:rPr>
              <a:t>Attributi: </a:t>
            </a:r>
            <a:r>
              <a:rPr lang="it-IT" sz="1846" dirty="0"/>
              <a:t>standard HTML, </a:t>
            </a:r>
            <a:r>
              <a:rPr lang="it-IT" sz="1846" dirty="0" err="1">
                <a:solidFill>
                  <a:schemeClr val="folHlink"/>
                </a:solidFill>
              </a:rPr>
              <a:t>classid</a:t>
            </a:r>
            <a:r>
              <a:rPr lang="it-IT" sz="1846" dirty="0"/>
              <a:t>, </a:t>
            </a:r>
            <a:r>
              <a:rPr lang="it-IT" sz="1846" dirty="0" err="1">
                <a:solidFill>
                  <a:schemeClr val="folHlink"/>
                </a:solidFill>
              </a:rPr>
              <a:t>codebase</a:t>
            </a:r>
            <a:r>
              <a:rPr lang="it-IT" sz="1846" dirty="0"/>
              <a:t>, </a:t>
            </a:r>
            <a:r>
              <a:rPr lang="it-IT" sz="1846" dirty="0" err="1">
                <a:solidFill>
                  <a:schemeClr val="folHlink"/>
                </a:solidFill>
              </a:rPr>
              <a:t>codetype</a:t>
            </a:r>
            <a:r>
              <a:rPr lang="it-IT" sz="1846" dirty="0"/>
              <a:t>, </a:t>
            </a:r>
            <a:r>
              <a:rPr lang="it-IT" sz="1846" dirty="0">
                <a:solidFill>
                  <a:schemeClr val="folHlink"/>
                </a:solidFill>
              </a:rPr>
              <a:t>data</a:t>
            </a:r>
            <a:r>
              <a:rPr lang="it-IT" sz="1846" dirty="0"/>
              <a:t>, </a:t>
            </a:r>
            <a:r>
              <a:rPr lang="it-IT" sz="1846" dirty="0" err="1">
                <a:solidFill>
                  <a:schemeClr val="folHlink"/>
                </a:solidFill>
              </a:rPr>
              <a:t>type</a:t>
            </a:r>
            <a:r>
              <a:rPr lang="it-IT" sz="1846" dirty="0"/>
              <a:t>,</a:t>
            </a:r>
            <a:r>
              <a:rPr lang="it-IT" sz="1846" dirty="0">
                <a:solidFill>
                  <a:schemeClr val="folHlink"/>
                </a:solidFill>
              </a:rPr>
              <a:t> standby</a:t>
            </a:r>
            <a:r>
              <a:rPr lang="it-IT" sz="1846" dirty="0"/>
              <a:t>, </a:t>
            </a:r>
            <a:r>
              <a:rPr lang="it-IT" sz="1846" dirty="0" err="1">
                <a:solidFill>
                  <a:schemeClr val="folHlink"/>
                </a:solidFill>
              </a:rPr>
              <a:t>width</a:t>
            </a:r>
            <a:r>
              <a:rPr lang="it-IT" sz="1846" dirty="0"/>
              <a:t>, </a:t>
            </a:r>
            <a:r>
              <a:rPr lang="it-IT" sz="1846" dirty="0" err="1">
                <a:solidFill>
                  <a:schemeClr val="folHlink"/>
                </a:solidFill>
              </a:rPr>
              <a:t>height</a:t>
            </a:r>
            <a:endParaRPr lang="it-IT" sz="1846" dirty="0">
              <a:solidFill>
                <a:schemeClr val="folHlink"/>
              </a:solidFill>
            </a:endParaRPr>
          </a:p>
          <a:p>
            <a:pPr lvl="1" eaLnBrk="1" hangingPunct="1">
              <a:defRPr/>
            </a:pPr>
            <a:r>
              <a:rPr lang="it-IT" sz="1846" dirty="0"/>
              <a:t>L’attributo </a:t>
            </a:r>
            <a:r>
              <a:rPr lang="it-IT" sz="1846" dirty="0" err="1">
                <a:solidFill>
                  <a:schemeClr val="folHlink"/>
                </a:solidFill>
              </a:rPr>
              <a:t>codebase</a:t>
            </a:r>
            <a:r>
              <a:rPr lang="it-IT" sz="1846" dirty="0"/>
              <a:t> può essere usato per risolvere le URI relative presenti in </a:t>
            </a:r>
            <a:r>
              <a:rPr lang="it-IT" sz="1846" dirty="0" err="1">
                <a:solidFill>
                  <a:schemeClr val="folHlink"/>
                </a:solidFill>
              </a:rPr>
              <a:t>classid</a:t>
            </a:r>
            <a:r>
              <a:rPr lang="it-IT" sz="1846" dirty="0"/>
              <a:t> e </a:t>
            </a:r>
            <a:r>
              <a:rPr lang="it-IT" sz="1846" dirty="0">
                <a:solidFill>
                  <a:schemeClr val="folHlink"/>
                </a:solidFill>
              </a:rPr>
              <a:t>data</a:t>
            </a:r>
            <a:endParaRPr lang="it-IT" sz="1846" dirty="0"/>
          </a:p>
          <a:p>
            <a:pPr lvl="1" eaLnBrk="1" hangingPunct="1">
              <a:defRPr/>
            </a:pPr>
            <a:r>
              <a:rPr lang="it-IT" sz="1846" dirty="0"/>
              <a:t>Gli attributi </a:t>
            </a:r>
            <a:r>
              <a:rPr lang="it-IT" sz="1846" dirty="0" err="1">
                <a:solidFill>
                  <a:schemeClr val="folHlink"/>
                </a:solidFill>
              </a:rPr>
              <a:t>codetype</a:t>
            </a:r>
            <a:r>
              <a:rPr lang="it-IT" sz="1846" dirty="0"/>
              <a:t> e </a:t>
            </a:r>
            <a:r>
              <a:rPr lang="it-IT" sz="1846" dirty="0" err="1">
                <a:solidFill>
                  <a:schemeClr val="folHlink"/>
                </a:solidFill>
              </a:rPr>
              <a:t>type</a:t>
            </a:r>
            <a:r>
              <a:rPr lang="it-IT" sz="1846" dirty="0"/>
              <a:t> specificano il tipo MIME rispettivamente per le risorse puntate da </a:t>
            </a:r>
            <a:r>
              <a:rPr lang="it-IT" sz="1846" dirty="0" err="1">
                <a:solidFill>
                  <a:schemeClr val="folHlink"/>
                </a:solidFill>
              </a:rPr>
              <a:t>classid</a:t>
            </a:r>
            <a:r>
              <a:rPr lang="it-IT" sz="1846" dirty="0"/>
              <a:t> e </a:t>
            </a:r>
            <a:r>
              <a:rPr lang="it-IT" sz="1846" dirty="0">
                <a:solidFill>
                  <a:schemeClr val="folHlink"/>
                </a:solidFill>
              </a:rPr>
              <a:t>data</a:t>
            </a:r>
          </a:p>
          <a:p>
            <a:pPr lvl="1" eaLnBrk="1" hangingPunct="1">
              <a:defRPr/>
            </a:pPr>
            <a:r>
              <a:rPr lang="it-IT" sz="1846" dirty="0"/>
              <a:t>L’attributo </a:t>
            </a:r>
            <a:r>
              <a:rPr lang="it-IT" sz="1846" dirty="0">
                <a:solidFill>
                  <a:schemeClr val="folHlink"/>
                </a:solidFill>
              </a:rPr>
              <a:t>standby</a:t>
            </a:r>
            <a:r>
              <a:rPr lang="it-IT" sz="1846" dirty="0"/>
              <a:t> può essere utilizzato per specificare un testo da mostrare durante il caricamento dell’oggetto.</a:t>
            </a:r>
          </a:p>
          <a:p>
            <a:pPr lvl="1" eaLnBrk="1" hangingPunct="1">
              <a:defRPr/>
            </a:pPr>
            <a:r>
              <a:rPr lang="it-IT" sz="1846" dirty="0"/>
              <a:t>Gli attributi </a:t>
            </a:r>
            <a:r>
              <a:rPr lang="it-IT" sz="1846" dirty="0" err="1">
                <a:solidFill>
                  <a:schemeClr val="folHlink"/>
                </a:solidFill>
              </a:rPr>
              <a:t>width</a:t>
            </a:r>
            <a:r>
              <a:rPr lang="it-IT" sz="1846" dirty="0"/>
              <a:t> e </a:t>
            </a:r>
            <a:r>
              <a:rPr lang="it-IT" sz="1846" dirty="0" err="1">
                <a:solidFill>
                  <a:schemeClr val="folHlink"/>
                </a:solidFill>
              </a:rPr>
              <a:t>height</a:t>
            </a:r>
            <a:r>
              <a:rPr lang="it-IT" sz="1846" dirty="0"/>
              <a:t> hanno lo stesso scopo descritto per l’elemento &lt;</a:t>
            </a:r>
            <a:r>
              <a:rPr lang="it-IT" sz="1846" dirty="0" err="1"/>
              <a:t>img</a:t>
            </a:r>
            <a:r>
              <a:rPr lang="it-IT" sz="1846" dirty="0"/>
              <a:t>&gt;.</a:t>
            </a:r>
          </a:p>
          <a:p>
            <a:pPr lvl="1" eaLnBrk="1" hangingPunct="1">
              <a:defRPr/>
            </a:pPr>
            <a:r>
              <a:rPr lang="en-US" sz="1846" dirty="0" err="1"/>
              <a:t>Gli</a:t>
            </a:r>
            <a:r>
              <a:rPr lang="en-US" sz="1846" dirty="0"/>
              <a:t> </a:t>
            </a:r>
            <a:r>
              <a:rPr lang="en-US" sz="1846" dirty="0" err="1"/>
              <a:t>attributi</a:t>
            </a:r>
            <a:r>
              <a:rPr lang="en-US" sz="1846" dirty="0"/>
              <a:t> </a:t>
            </a:r>
            <a:r>
              <a:rPr lang="en-US" sz="1846" i="1" dirty="0" err="1"/>
              <a:t>classid</a:t>
            </a:r>
            <a:r>
              <a:rPr lang="en-US" sz="1846" dirty="0"/>
              <a:t>, </a:t>
            </a:r>
            <a:r>
              <a:rPr lang="en-US" sz="1846" i="1" dirty="0" err="1"/>
              <a:t>codetype</a:t>
            </a:r>
            <a:r>
              <a:rPr lang="en-US" sz="1846" dirty="0"/>
              <a:t>, </a:t>
            </a:r>
            <a:r>
              <a:rPr lang="en-US" sz="1846" i="1" dirty="0"/>
              <a:t>codebase</a:t>
            </a:r>
            <a:r>
              <a:rPr lang="en-US" sz="1846" dirty="0"/>
              <a:t> e </a:t>
            </a:r>
            <a:r>
              <a:rPr lang="en-US" sz="1846" i="1" dirty="0"/>
              <a:t>standby</a:t>
            </a:r>
            <a:r>
              <a:rPr lang="en-US" sz="1846" dirty="0"/>
              <a:t> </a:t>
            </a:r>
            <a:r>
              <a:rPr lang="en-US" sz="1846" dirty="0" err="1"/>
              <a:t>sono</a:t>
            </a:r>
            <a:r>
              <a:rPr lang="en-US" sz="1846" dirty="0"/>
              <a:t> </a:t>
            </a:r>
            <a:r>
              <a:rPr lang="en-US" sz="1846" i="1" dirty="0"/>
              <a:t>deprecated in </a:t>
            </a:r>
            <a:r>
              <a:rPr lang="en-US" dirty="0"/>
              <a:t>HTML5</a:t>
            </a:r>
            <a:r>
              <a:rPr lang="en-US" sz="1846" dirty="0"/>
              <a:t>.</a:t>
            </a:r>
            <a:endParaRPr lang="it-IT" sz="1846" dirty="0"/>
          </a:p>
          <a:p>
            <a:pPr eaLnBrk="1" hangingPunct="1">
              <a:buFont typeface="Wingdings" panose="05000000000000000000" pitchFamily="2" charset="2"/>
              <a:buNone/>
              <a:defRPr/>
            </a:pPr>
            <a:endParaRPr lang="it-IT" sz="2215"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Oggetti</a:t>
            </a:r>
            <a:br>
              <a:rPr lang="it-IT" sz="2954" dirty="0"/>
            </a:br>
            <a:r>
              <a:rPr lang="it-IT" sz="1846" dirty="0"/>
              <a:t>elementi specifici </a:t>
            </a:r>
            <a:r>
              <a:rPr lang="en-US" sz="1846" dirty="0"/>
              <a:t>HTML5</a:t>
            </a:r>
            <a:endParaRPr lang="it-IT" sz="1846" dirty="0"/>
          </a:p>
        </p:txBody>
      </p:sp>
      <p:sp>
        <p:nvSpPr>
          <p:cNvPr id="3" name="Segnaposto contenuto 2"/>
          <p:cNvSpPr>
            <a:spLocks noGrp="1"/>
          </p:cNvSpPr>
          <p:nvPr>
            <p:ph idx="1"/>
          </p:nvPr>
        </p:nvSpPr>
        <p:spPr/>
        <p:txBody>
          <a:bodyPr/>
          <a:lstStyle/>
          <a:p>
            <a:pPr eaLnBrk="1" hangingPunct="1">
              <a:defRPr/>
            </a:pPr>
            <a:r>
              <a:rPr lang="it-IT" dirty="0" smtClean="0"/>
              <a:t>I </a:t>
            </a:r>
            <a:r>
              <a:rPr lang="it-IT" dirty="0" err="1" smtClean="0"/>
              <a:t>tag</a:t>
            </a:r>
            <a:r>
              <a:rPr lang="it-IT" dirty="0" smtClean="0"/>
              <a:t> </a:t>
            </a:r>
            <a:r>
              <a:rPr lang="it-IT" sz="2215" b="1" dirty="0">
                <a:solidFill>
                  <a:schemeClr val="folHlink"/>
                </a:solidFill>
              </a:rPr>
              <a:t>&lt;</a:t>
            </a:r>
            <a:r>
              <a:rPr lang="it-IT" sz="2215" b="1" dirty="0" err="1">
                <a:solidFill>
                  <a:schemeClr val="folHlink"/>
                </a:solidFill>
              </a:rPr>
              <a:t>object</a:t>
            </a:r>
            <a:r>
              <a:rPr lang="it-IT" sz="2215" b="1" dirty="0">
                <a:solidFill>
                  <a:schemeClr val="folHlink"/>
                </a:solidFill>
              </a:rPr>
              <a:t>&gt; </a:t>
            </a:r>
            <a:r>
              <a:rPr lang="it-IT" dirty="0" smtClean="0"/>
              <a:t>sono spesso impiegati in HTML4 per riprodurre audio e video o importare </a:t>
            </a:r>
            <a:r>
              <a:rPr lang="it-IT" i="1" dirty="0" smtClean="0"/>
              <a:t>applet</a:t>
            </a:r>
            <a:r>
              <a:rPr lang="it-IT" dirty="0" smtClean="0"/>
              <a:t>.</a:t>
            </a:r>
          </a:p>
          <a:p>
            <a:pPr eaLnBrk="1" hangingPunct="1">
              <a:defRPr/>
            </a:pPr>
            <a:r>
              <a:rPr lang="it-IT" dirty="0"/>
              <a:t>HTML5</a:t>
            </a:r>
            <a:r>
              <a:rPr lang="it-IT" dirty="0" smtClean="0">
                <a:solidFill>
                  <a:srgbClr val="9A0000"/>
                </a:solidFill>
              </a:rPr>
              <a:t> </a:t>
            </a:r>
            <a:r>
              <a:rPr lang="it-IT" dirty="0" smtClean="0"/>
              <a:t>fornisce elementi specifici per molti degli usi comuni dell’elemento </a:t>
            </a:r>
            <a:r>
              <a:rPr lang="it-IT" sz="2215" b="1" dirty="0">
                <a:solidFill>
                  <a:schemeClr val="folHlink"/>
                </a:solidFill>
              </a:rPr>
              <a:t>&lt;</a:t>
            </a:r>
            <a:r>
              <a:rPr lang="it-IT" sz="2215" b="1" dirty="0" err="1">
                <a:solidFill>
                  <a:schemeClr val="folHlink"/>
                </a:solidFill>
              </a:rPr>
              <a:t>object</a:t>
            </a:r>
            <a:r>
              <a:rPr lang="it-IT" sz="2215" b="1" dirty="0">
                <a:solidFill>
                  <a:schemeClr val="folHlink"/>
                </a:solidFill>
              </a:rPr>
              <a:t>&gt;</a:t>
            </a:r>
            <a:r>
              <a:rPr lang="it-IT" dirty="0"/>
              <a:t>:</a:t>
            </a:r>
            <a:endParaRPr lang="it-IT" sz="2215" b="1" dirty="0">
              <a:solidFill>
                <a:schemeClr val="folHlink"/>
              </a:solidFill>
            </a:endParaRPr>
          </a:p>
          <a:p>
            <a:pPr lvl="1" eaLnBrk="1" hangingPunct="1">
              <a:defRPr/>
            </a:pPr>
            <a:r>
              <a:rPr lang="it-IT" sz="2215" b="1" dirty="0">
                <a:solidFill>
                  <a:schemeClr val="folHlink"/>
                </a:solidFill>
              </a:rPr>
              <a:t>&lt;audio&gt; </a:t>
            </a:r>
            <a:r>
              <a:rPr lang="it-IT" dirty="0" smtClean="0"/>
              <a:t>e </a:t>
            </a:r>
            <a:r>
              <a:rPr lang="it-IT" sz="2215" b="1" dirty="0">
                <a:solidFill>
                  <a:schemeClr val="folHlink"/>
                </a:solidFill>
              </a:rPr>
              <a:t>&lt;video&gt; </a:t>
            </a:r>
            <a:r>
              <a:rPr lang="it-IT" dirty="0" smtClean="0"/>
              <a:t>sono utilizzati per importare (e riprodurre) flussi audio e/o video, </a:t>
            </a:r>
            <a:r>
              <a:rPr lang="it-IT" i="1" dirty="0" smtClean="0"/>
              <a:t>con un’interfaccia utente comune fornita dal browser</a:t>
            </a:r>
            <a:r>
              <a:rPr lang="it-IT" dirty="0" smtClean="0"/>
              <a:t> a una ricca API per lo </a:t>
            </a:r>
            <a:r>
              <a:rPr lang="it-IT" dirty="0" err="1" smtClean="0"/>
              <a:t>scripting</a:t>
            </a:r>
            <a:r>
              <a:rPr lang="it-IT" dirty="0" smtClean="0"/>
              <a:t>.</a:t>
            </a:r>
          </a:p>
          <a:p>
            <a:pPr lvl="1" eaLnBrk="1" hangingPunct="1">
              <a:defRPr/>
            </a:pPr>
            <a:r>
              <a:rPr lang="it-IT" sz="2215" b="1" dirty="0">
                <a:solidFill>
                  <a:schemeClr val="folHlink"/>
                </a:solidFill>
              </a:rPr>
              <a:t>&lt;</a:t>
            </a:r>
            <a:r>
              <a:rPr lang="it-IT" sz="2215" b="1" dirty="0" err="1">
                <a:solidFill>
                  <a:schemeClr val="folHlink"/>
                </a:solidFill>
              </a:rPr>
              <a:t>embed</a:t>
            </a:r>
            <a:r>
              <a:rPr lang="it-IT" sz="2215" b="1" dirty="0">
                <a:solidFill>
                  <a:schemeClr val="folHlink"/>
                </a:solidFill>
              </a:rPr>
              <a:t>&gt;</a:t>
            </a:r>
            <a:r>
              <a:rPr lang="it-IT" b="1" dirty="0" smtClean="0">
                <a:solidFill>
                  <a:srgbClr val="C00000"/>
                </a:solidFill>
              </a:rPr>
              <a:t> </a:t>
            </a:r>
            <a:r>
              <a:rPr lang="it-IT" dirty="0" smtClean="0"/>
              <a:t>è usata per importare </a:t>
            </a:r>
            <a:r>
              <a:rPr lang="it-IT" dirty="0" err="1" smtClean="0"/>
              <a:t>plugin</a:t>
            </a:r>
            <a:r>
              <a:rPr lang="it-IT" dirty="0" smtClean="0"/>
              <a:t>.</a:t>
            </a:r>
          </a:p>
          <a:p>
            <a:pPr lvl="1" eaLnBrk="1" hangingPunct="1">
              <a:defRPr/>
            </a:pPr>
            <a:r>
              <a:rPr lang="it-IT" sz="2215" b="1" dirty="0">
                <a:solidFill>
                  <a:schemeClr val="folHlink"/>
                </a:solidFill>
              </a:rPr>
              <a:t>&lt;</a:t>
            </a:r>
            <a:r>
              <a:rPr lang="it-IT" sz="2215" b="1" dirty="0" err="1">
                <a:solidFill>
                  <a:schemeClr val="folHlink"/>
                </a:solidFill>
              </a:rPr>
              <a:t>canvas</a:t>
            </a:r>
            <a:r>
              <a:rPr lang="it-IT" sz="2215" b="1" dirty="0">
                <a:solidFill>
                  <a:schemeClr val="folHlink"/>
                </a:solidFill>
              </a:rPr>
              <a:t>&gt; </a:t>
            </a:r>
            <a:r>
              <a:rPr lang="it-IT" dirty="0" smtClean="0"/>
              <a:t>è usata per delimitare un’area in cui è possibile generare grafica dinamicamente attraverso le API fornite dall’elemento stesso.</a:t>
            </a:r>
            <a:endParaRPr lang="en-US" dirty="0" smtClean="0"/>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4CEC86E9-3C68-4B6E-8F8B-FD6372289D91}" type="slidenum">
              <a:rPr lang="it-IT" altLang="it-IT" smtClean="0"/>
              <a:pPr>
                <a:defRPr/>
              </a:pPr>
              <a:t>55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normAutofit/>
          </a:bodyPr>
          <a:lstStyle/>
          <a:p>
            <a:pPr eaLnBrk="1" hangingPunct="1"/>
            <a:r>
              <a:rPr lang="it-IT" altLang="it-IT" sz="2954" dirty="0"/>
              <a:t>Fogli di Stile</a:t>
            </a:r>
          </a:p>
        </p:txBody>
      </p:sp>
      <p:sp>
        <p:nvSpPr>
          <p:cNvPr id="84995" name="Rectangle 3"/>
          <p:cNvSpPr>
            <a:spLocks noGrp="1" noChangeArrowheads="1"/>
          </p:cNvSpPr>
          <p:nvPr>
            <p:ph idx="1"/>
          </p:nvPr>
        </p:nvSpPr>
        <p:spPr/>
        <p:txBody>
          <a:bodyPr/>
          <a:lstStyle/>
          <a:p>
            <a:pPr eaLnBrk="1" hangingPunct="1">
              <a:lnSpc>
                <a:spcPct val="90000"/>
              </a:lnSpc>
              <a:defRPr/>
            </a:pPr>
            <a:r>
              <a:rPr lang="it-IT" sz="2215" b="1" dirty="0">
                <a:solidFill>
                  <a:schemeClr val="folHlink"/>
                </a:solidFill>
              </a:rPr>
              <a:t>&lt;style&gt;</a:t>
            </a:r>
            <a:r>
              <a:rPr lang="it-IT" sz="2215" dirty="0"/>
              <a:t>: fogli di stile incorporato</a:t>
            </a:r>
          </a:p>
          <a:p>
            <a:pPr lvl="1" eaLnBrk="1" hangingPunct="1">
              <a:lnSpc>
                <a:spcPct val="90000"/>
              </a:lnSpc>
              <a:defRPr/>
            </a:pPr>
            <a:r>
              <a:rPr lang="it-IT" sz="1292" b="1" dirty="0">
                <a:solidFill>
                  <a:schemeClr val="tx2"/>
                </a:solidFill>
              </a:rPr>
              <a:t>Contenuto: </a:t>
            </a:r>
            <a:r>
              <a:rPr lang="it-IT" sz="1846" dirty="0"/>
              <a:t>testo</a:t>
            </a:r>
            <a:r>
              <a:rPr lang="it-IT" sz="1846" i="1" dirty="0"/>
              <a:t/>
            </a:r>
            <a:br>
              <a:rPr lang="it-IT" sz="1846" i="1" dirty="0"/>
            </a:br>
            <a:r>
              <a:rPr lang="it-IT" sz="1292" b="1" dirty="0">
                <a:solidFill>
                  <a:schemeClr val="tx2"/>
                </a:solidFill>
              </a:rPr>
              <a:t>Attributi: </a:t>
            </a:r>
            <a:r>
              <a:rPr lang="it-IT" sz="1846" dirty="0" err="1">
                <a:solidFill>
                  <a:schemeClr val="folHlink"/>
                </a:solidFill>
              </a:rPr>
              <a:t>type</a:t>
            </a:r>
            <a:r>
              <a:rPr lang="it-IT" sz="1846" dirty="0"/>
              <a:t>, </a:t>
            </a:r>
            <a:r>
              <a:rPr lang="it-IT" sz="1846" dirty="0">
                <a:solidFill>
                  <a:schemeClr val="folHlink"/>
                </a:solidFill>
              </a:rPr>
              <a:t>media</a:t>
            </a:r>
          </a:p>
          <a:p>
            <a:pPr lvl="1" eaLnBrk="1" hangingPunct="1">
              <a:lnSpc>
                <a:spcPct val="90000"/>
              </a:lnSpc>
              <a:defRPr/>
            </a:pPr>
            <a:r>
              <a:rPr lang="it-IT" sz="1846" dirty="0"/>
              <a:t>Uno o più elementi &lt;style&gt;, posti nella &lt;head&gt; del documento, permettono di incorporare nello stesso (frammenti di) fogli di stile.</a:t>
            </a:r>
          </a:p>
          <a:p>
            <a:pPr lvl="1" eaLnBrk="1" hangingPunct="1">
              <a:lnSpc>
                <a:spcPct val="90000"/>
              </a:lnSpc>
              <a:defRPr/>
            </a:pPr>
            <a:r>
              <a:rPr lang="it-IT" sz="1846" dirty="0"/>
              <a:t>L’attributo </a:t>
            </a:r>
            <a:r>
              <a:rPr lang="it-IT" sz="1846" dirty="0" err="1">
                <a:solidFill>
                  <a:schemeClr val="folHlink"/>
                </a:solidFill>
              </a:rPr>
              <a:t>type</a:t>
            </a:r>
            <a:r>
              <a:rPr lang="it-IT" sz="1846" dirty="0"/>
              <a:t> specifica il tipo MIME dello stile. In </a:t>
            </a:r>
            <a:r>
              <a:rPr lang="it-IT" dirty="0"/>
              <a:t>HTML5</a:t>
            </a:r>
            <a:r>
              <a:rPr lang="it-IT" sz="1846" dirty="0"/>
              <a:t> l’attributo ha come default </a:t>
            </a:r>
            <a:r>
              <a:rPr lang="it-IT" sz="1846" i="1" dirty="0"/>
              <a:t>text/</a:t>
            </a:r>
            <a:r>
              <a:rPr lang="it-IT" sz="1846" i="1" dirty="0" err="1"/>
              <a:t>css</a:t>
            </a:r>
            <a:r>
              <a:rPr lang="it-IT" sz="1846" dirty="0"/>
              <a:t> e può essere omesso.</a:t>
            </a:r>
          </a:p>
          <a:p>
            <a:pPr lvl="1" eaLnBrk="1" hangingPunct="1">
              <a:lnSpc>
                <a:spcPct val="90000"/>
              </a:lnSpc>
              <a:defRPr/>
            </a:pPr>
            <a:r>
              <a:rPr lang="it-IT" sz="1846" dirty="0"/>
              <a:t>L’attributo </a:t>
            </a:r>
            <a:r>
              <a:rPr lang="it-IT" sz="1846" dirty="0">
                <a:solidFill>
                  <a:schemeClr val="folHlink"/>
                </a:solidFill>
              </a:rPr>
              <a:t>media</a:t>
            </a:r>
            <a:r>
              <a:rPr lang="it-IT" sz="1846" dirty="0"/>
              <a:t> permette di specificare i dispositivi per cui lo stile è stato progettato.</a:t>
            </a:r>
          </a:p>
          <a:p>
            <a:pPr lvl="1" eaLnBrk="1" hangingPunct="1">
              <a:lnSpc>
                <a:spcPct val="90000"/>
              </a:lnSpc>
              <a:defRPr/>
            </a:pPr>
            <a:r>
              <a:rPr lang="it-IT" sz="1846" dirty="0"/>
              <a:t>I fogli di stile possono essere anche importati dall’esterno con il </a:t>
            </a:r>
            <a:r>
              <a:rPr lang="it-IT" sz="1846" dirty="0" err="1"/>
              <a:t>tag</a:t>
            </a:r>
            <a:r>
              <a:rPr lang="it-IT" sz="1846" dirty="0"/>
              <a:t> &lt;link&gt;. Inoltre, è possibile specificare uno stile specifico per ogni elemento HTML tramite l’attributo standard </a:t>
            </a:r>
            <a:r>
              <a:rPr lang="it-IT" sz="1846" dirty="0">
                <a:solidFill>
                  <a:schemeClr val="folHlink"/>
                </a:solidFill>
              </a:rPr>
              <a:t>style</a:t>
            </a:r>
            <a:r>
              <a:rPr lang="it-IT" sz="1846" dirty="0"/>
              <a:t>.</a:t>
            </a:r>
          </a:p>
          <a:p>
            <a:pPr lvl="1" eaLnBrk="1" hangingPunct="1">
              <a:lnSpc>
                <a:spcPct val="90000"/>
              </a:lnSpc>
              <a:defRPr/>
            </a:pPr>
            <a:r>
              <a:rPr lang="it-IT" sz="1846" dirty="0"/>
              <a:t>L’attributo standard </a:t>
            </a:r>
            <a:r>
              <a:rPr lang="it-IT" sz="1846" dirty="0" err="1">
                <a:solidFill>
                  <a:schemeClr val="folHlink"/>
                </a:solidFill>
              </a:rPr>
              <a:t>class</a:t>
            </a:r>
            <a:r>
              <a:rPr lang="it-IT" sz="1846" dirty="0"/>
              <a:t> permette infine di raggruppare diversi elementi HTML in classi, utili per poter attribuire loro uno stile uniforme.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r>
              <a:rPr lang="it-IT" altLang="it-IT" sz="2954" dirty="0"/>
              <a:t>Moduli</a:t>
            </a:r>
          </a:p>
        </p:txBody>
      </p:sp>
      <p:sp>
        <p:nvSpPr>
          <p:cNvPr id="86019" name="Rectangle 3"/>
          <p:cNvSpPr>
            <a:spLocks noGrp="1" noChangeArrowheads="1"/>
          </p:cNvSpPr>
          <p:nvPr>
            <p:ph idx="1"/>
          </p:nvPr>
        </p:nvSpPr>
        <p:spPr/>
        <p:txBody>
          <a:bodyPr/>
          <a:lstStyle/>
          <a:p>
            <a:pPr eaLnBrk="1" hangingPunct="1">
              <a:defRPr/>
            </a:pPr>
            <a:r>
              <a:rPr lang="it-IT" dirty="0" smtClean="0"/>
              <a:t>I moduli (o </a:t>
            </a:r>
            <a:r>
              <a:rPr lang="it-IT" dirty="0" err="1" smtClean="0"/>
              <a:t>form</a:t>
            </a:r>
            <a:r>
              <a:rPr lang="it-IT" dirty="0" smtClean="0"/>
              <a:t>) sono (parti di) documenti HTML contenenti, oltre al normale markup, anche particolari elementi detti </a:t>
            </a:r>
            <a:r>
              <a:rPr lang="it-IT" b="1" dirty="0" smtClean="0"/>
              <a:t>controlli</a:t>
            </a:r>
            <a:r>
              <a:rPr lang="it-IT" dirty="0" smtClean="0"/>
              <a:t>, con i quali l’utente può interagire.</a:t>
            </a:r>
          </a:p>
          <a:p>
            <a:pPr eaLnBrk="1" hangingPunct="1">
              <a:defRPr/>
            </a:pPr>
            <a:r>
              <a:rPr lang="it-IT" dirty="0" smtClean="0"/>
              <a:t>I moduli sono inseriti nello speciale elemento HTML </a:t>
            </a:r>
            <a:r>
              <a:rPr lang="it-IT" b="1" dirty="0" smtClean="0">
                <a:solidFill>
                  <a:schemeClr val="folHlink"/>
                </a:solidFill>
              </a:rPr>
              <a:t>&lt;</a:t>
            </a:r>
            <a:r>
              <a:rPr lang="it-IT" b="1" dirty="0" err="1" smtClean="0">
                <a:solidFill>
                  <a:schemeClr val="folHlink"/>
                </a:solidFill>
              </a:rPr>
              <a:t>form</a:t>
            </a:r>
            <a:r>
              <a:rPr lang="it-IT" b="1" dirty="0" smtClean="0">
                <a:solidFill>
                  <a:schemeClr val="folHlink"/>
                </a:solidFill>
              </a:rPr>
              <a:t>&gt;</a:t>
            </a:r>
            <a:r>
              <a:rPr lang="it-IT" dirty="0" smtClean="0"/>
              <a:t>. Solitamente, i moduli prevedono un sistema per inviare il valore dei loro controlli al server (</a:t>
            </a:r>
            <a:r>
              <a:rPr lang="it-IT" i="1" dirty="0" err="1" smtClean="0"/>
              <a:t>submit</a:t>
            </a:r>
            <a:r>
              <a:rPr lang="it-IT" dirty="0" smtClean="0"/>
              <a:t>) per ulteriori elaborazioni.</a:t>
            </a:r>
          </a:p>
          <a:p>
            <a:pPr eaLnBrk="1" hangingPunct="1">
              <a:defRPr/>
            </a:pPr>
            <a:r>
              <a:rPr lang="it-IT" dirty="0" smtClean="0"/>
              <a:t>Tuttavia, non sono rari dei </a:t>
            </a:r>
            <a:r>
              <a:rPr lang="it-IT" dirty="0" err="1" smtClean="0"/>
              <a:t>form</a:t>
            </a:r>
            <a:r>
              <a:rPr lang="it-IT" dirty="0" smtClean="0"/>
              <a:t> che lavorano completamente </a:t>
            </a:r>
            <a:r>
              <a:rPr lang="it-IT" i="1" dirty="0" smtClean="0"/>
              <a:t>client side</a:t>
            </a:r>
            <a:r>
              <a:rPr lang="it-IT" dirty="0" smtClean="0"/>
              <a:t>, assistiti da script e oggetti incorporati.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pPr eaLnBrk="1" hangingPunct="1"/>
            <a:r>
              <a:rPr lang="it-IT" altLang="it-IT" sz="2954" dirty="0"/>
              <a:t>Moduli</a:t>
            </a:r>
          </a:p>
        </p:txBody>
      </p:sp>
      <p:sp>
        <p:nvSpPr>
          <p:cNvPr id="92163" name="Rectangle 3"/>
          <p:cNvSpPr>
            <a:spLocks noGrp="1" noChangeArrowheads="1"/>
          </p:cNvSpPr>
          <p:nvPr>
            <p:ph idx="1"/>
          </p:nvPr>
        </p:nvSpPr>
        <p:spPr/>
        <p:txBody>
          <a:bodyPr>
            <a:normAutofit/>
          </a:bodyPr>
          <a:lstStyle/>
          <a:p>
            <a:pPr eaLnBrk="1" hangingPunct="1">
              <a:lnSpc>
                <a:spcPct val="90000"/>
              </a:lnSpc>
              <a:defRPr/>
            </a:pPr>
            <a:r>
              <a:rPr lang="it-IT" dirty="0" smtClean="0"/>
              <a:t>Gli elementi di controllo sono </a:t>
            </a:r>
            <a:r>
              <a:rPr lang="it-IT" b="1" dirty="0" smtClean="0">
                <a:solidFill>
                  <a:schemeClr val="folHlink"/>
                </a:solidFill>
              </a:rPr>
              <a:t>&lt;input&gt;</a:t>
            </a:r>
            <a:r>
              <a:rPr lang="it-IT" dirty="0" smtClean="0"/>
              <a:t>, </a:t>
            </a:r>
            <a:r>
              <a:rPr lang="it-IT" b="1" dirty="0" smtClean="0">
                <a:solidFill>
                  <a:schemeClr val="folHlink"/>
                </a:solidFill>
              </a:rPr>
              <a:t>&lt;</a:t>
            </a:r>
            <a:r>
              <a:rPr lang="it-IT" b="1" dirty="0" err="1" smtClean="0">
                <a:solidFill>
                  <a:schemeClr val="folHlink"/>
                </a:solidFill>
              </a:rPr>
              <a:t>textarea</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select</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optgroup</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label</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fieldset</a:t>
            </a:r>
            <a:r>
              <a:rPr lang="it-IT" b="1" dirty="0" smtClean="0">
                <a:solidFill>
                  <a:schemeClr val="folHlink"/>
                </a:solidFill>
              </a:rPr>
              <a:t>&gt; </a:t>
            </a:r>
            <a:r>
              <a:rPr lang="it-IT" dirty="0" smtClean="0"/>
              <a:t>e </a:t>
            </a:r>
            <a:r>
              <a:rPr lang="it-IT" b="1" dirty="0" smtClean="0">
                <a:solidFill>
                  <a:schemeClr val="folHlink"/>
                </a:solidFill>
              </a:rPr>
              <a:t>&lt;</a:t>
            </a:r>
            <a:r>
              <a:rPr lang="it-IT" b="1" dirty="0" err="1" smtClean="0">
                <a:solidFill>
                  <a:schemeClr val="folHlink"/>
                </a:solidFill>
              </a:rPr>
              <a:t>button</a:t>
            </a:r>
            <a:r>
              <a:rPr lang="it-IT" b="1" dirty="0" smtClean="0">
                <a:solidFill>
                  <a:schemeClr val="folHlink"/>
                </a:solidFill>
              </a:rPr>
              <a:t>&gt;</a:t>
            </a:r>
            <a:r>
              <a:rPr lang="it-IT" dirty="0" smtClean="0"/>
              <a:t>.</a:t>
            </a:r>
          </a:p>
          <a:p>
            <a:pPr eaLnBrk="1" hangingPunct="1">
              <a:lnSpc>
                <a:spcPct val="90000"/>
              </a:lnSpc>
              <a:defRPr/>
            </a:pPr>
            <a:r>
              <a:rPr lang="it-IT" dirty="0" smtClean="0"/>
              <a:t>Ogni controllo in un modulo deve necessariamente essere identificato da un nome, specificato tramite l’attributo </a:t>
            </a:r>
            <a:r>
              <a:rPr lang="it-IT" dirty="0" err="1" smtClean="0">
                <a:solidFill>
                  <a:schemeClr val="folHlink"/>
                </a:solidFill>
              </a:rPr>
              <a:t>name</a:t>
            </a:r>
            <a:r>
              <a:rPr lang="it-IT" dirty="0" smtClean="0"/>
              <a:t>.</a:t>
            </a:r>
          </a:p>
          <a:p>
            <a:pPr eaLnBrk="1" hangingPunct="1">
              <a:lnSpc>
                <a:spcPct val="90000"/>
              </a:lnSpc>
              <a:defRPr/>
            </a:pPr>
            <a:r>
              <a:rPr lang="it-IT" dirty="0" smtClean="0"/>
              <a:t>I controlli possono avere un valore iniziale, che viene impostato alla creazione del modulo o quando si effettua un </a:t>
            </a:r>
            <a:r>
              <a:rPr lang="it-IT" i="1" dirty="0" smtClean="0"/>
              <a:t>reset</a:t>
            </a:r>
            <a:r>
              <a:rPr lang="it-IT" dirty="0" smtClean="0"/>
              <a:t> dello stesso.</a:t>
            </a:r>
          </a:p>
          <a:p>
            <a:pPr eaLnBrk="1" hangingPunct="1">
              <a:lnSpc>
                <a:spcPct val="90000"/>
              </a:lnSpc>
              <a:defRPr/>
            </a:pPr>
            <a:r>
              <a:rPr lang="it-IT" dirty="0" smtClean="0"/>
              <a:t>Quando il modulo viene inviato, il server riceve le coppie (nome,valore) di ciascun controllo.</a:t>
            </a:r>
          </a:p>
          <a:p>
            <a:pPr eaLnBrk="1" hangingPunct="1">
              <a:lnSpc>
                <a:spcPct val="90000"/>
              </a:lnSpc>
              <a:defRPr/>
            </a:pPr>
            <a:r>
              <a:rPr lang="it-IT" dirty="0" smtClean="0"/>
              <a:t>In </a:t>
            </a:r>
            <a:r>
              <a:rPr lang="it-IT" dirty="0"/>
              <a:t>HTML5</a:t>
            </a:r>
            <a:r>
              <a:rPr lang="it-IT" dirty="0" smtClean="0"/>
              <a:t> i controlli possono anche apparire al di fuori dell’elemento </a:t>
            </a:r>
            <a:r>
              <a:rPr lang="it-IT" b="1" dirty="0">
                <a:solidFill>
                  <a:schemeClr val="folHlink"/>
                </a:solidFill>
              </a:rPr>
              <a:t>&lt;</a:t>
            </a:r>
            <a:r>
              <a:rPr lang="it-IT" b="1" dirty="0" err="1">
                <a:solidFill>
                  <a:schemeClr val="folHlink"/>
                </a:solidFill>
              </a:rPr>
              <a:t>form</a:t>
            </a:r>
            <a:r>
              <a:rPr lang="it-IT" b="1" dirty="0">
                <a:solidFill>
                  <a:schemeClr val="folHlink"/>
                </a:solidFill>
              </a:rPr>
              <a:t>&gt;</a:t>
            </a:r>
            <a:r>
              <a:rPr lang="it-IT" dirty="0"/>
              <a:t>, </a:t>
            </a:r>
            <a:r>
              <a:rPr lang="it-IT" dirty="0" smtClean="0"/>
              <a:t>a patto che abbiano un attributo </a:t>
            </a:r>
            <a:r>
              <a:rPr lang="it-IT" i="1" dirty="0" err="1" smtClean="0"/>
              <a:t>form</a:t>
            </a:r>
            <a:r>
              <a:rPr lang="it-IT" dirty="0" smtClean="0"/>
              <a:t> impostato all’</a:t>
            </a:r>
            <a:r>
              <a:rPr lang="it-IT" i="1" dirty="0" err="1" smtClean="0"/>
              <a:t>id</a:t>
            </a:r>
            <a:r>
              <a:rPr lang="it-IT" dirty="0" smtClean="0"/>
              <a:t> di una </a:t>
            </a:r>
            <a:r>
              <a:rPr lang="it-IT" b="1" dirty="0">
                <a:solidFill>
                  <a:schemeClr val="folHlink"/>
                </a:solidFill>
              </a:rPr>
              <a:t>&lt;</a:t>
            </a:r>
            <a:r>
              <a:rPr lang="it-IT" b="1" dirty="0" err="1">
                <a:solidFill>
                  <a:schemeClr val="folHlink"/>
                </a:solidFill>
              </a:rPr>
              <a:t>form</a:t>
            </a:r>
            <a:r>
              <a:rPr lang="it-IT" b="1" dirty="0">
                <a:solidFill>
                  <a:schemeClr val="folHlink"/>
                </a:solidFill>
              </a:rPr>
              <a:t>&gt; </a:t>
            </a:r>
            <a:r>
              <a:rPr lang="it-IT" dirty="0" smtClean="0"/>
              <a:t>posta all’interno del documento.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elementi di base</a:t>
            </a:r>
          </a:p>
        </p:txBody>
      </p:sp>
      <p:sp>
        <p:nvSpPr>
          <p:cNvPr id="93187" name="Rectangle 3"/>
          <p:cNvSpPr>
            <a:spLocks noGrp="1" noChangeArrowheads="1"/>
          </p:cNvSpPr>
          <p:nvPr>
            <p:ph idx="1"/>
          </p:nvPr>
        </p:nvSpPr>
        <p:spPr/>
        <p:txBody>
          <a:bodyPr>
            <a:normAutofit/>
          </a:bodyPr>
          <a:lstStyle/>
          <a:p>
            <a:pPr eaLnBrk="1" hangingPunct="1">
              <a:lnSpc>
                <a:spcPct val="90000"/>
              </a:lnSpc>
              <a:defRPr/>
            </a:pPr>
            <a:r>
              <a:rPr lang="it-IT" sz="2215" b="1" dirty="0">
                <a:solidFill>
                  <a:schemeClr val="folHlink"/>
                </a:solidFill>
              </a:rPr>
              <a:t>&lt;</a:t>
            </a:r>
            <a:r>
              <a:rPr lang="it-IT" sz="2215" b="1" dirty="0" err="1">
                <a:solidFill>
                  <a:schemeClr val="folHlink"/>
                </a:solidFill>
              </a:rPr>
              <a:t>form</a:t>
            </a:r>
            <a:r>
              <a:rPr lang="it-IT" sz="2215" b="1" dirty="0">
                <a:solidFill>
                  <a:schemeClr val="folHlink"/>
                </a:solidFill>
              </a:rPr>
              <a:t>&gt;</a:t>
            </a:r>
            <a:r>
              <a:rPr lang="it-IT" sz="2215" dirty="0"/>
              <a:t>: definizione di un modulo</a:t>
            </a:r>
          </a:p>
          <a:p>
            <a:pPr lvl="1" eaLnBrk="1" hangingPunct="1">
              <a:lnSpc>
                <a:spcPct val="90000"/>
              </a:lnSpc>
              <a:defRPr/>
            </a:pPr>
            <a:r>
              <a:rPr lang="it-IT" sz="1292" b="1" dirty="0">
                <a:solidFill>
                  <a:schemeClr val="tx2"/>
                </a:solidFill>
              </a:rPr>
              <a:t>Contenuto: </a:t>
            </a:r>
            <a:r>
              <a:rPr lang="it-IT" sz="1846" i="1" dirty="0"/>
              <a:t>blocco</a:t>
            </a:r>
            <a:r>
              <a:rPr lang="it-IT" sz="1846" dirty="0"/>
              <a:t> (esclusi altri &lt;</a:t>
            </a:r>
            <a:r>
              <a:rPr lang="it-IT" sz="1846" dirty="0" err="1"/>
              <a:t>form</a:t>
            </a:r>
            <a:r>
              <a:rPr lang="it-IT" sz="1846" dirty="0"/>
              <a:t>&gt;), &lt;script&gt;</a:t>
            </a:r>
            <a:br>
              <a:rPr lang="it-IT" sz="1846" dirty="0"/>
            </a:br>
            <a:r>
              <a:rPr lang="it-IT" sz="1292" b="1" dirty="0">
                <a:solidFill>
                  <a:schemeClr val="tx2"/>
                </a:solidFill>
              </a:rPr>
              <a:t>Attributi:</a:t>
            </a:r>
            <a:r>
              <a:rPr lang="it-IT" sz="1846" dirty="0"/>
              <a:t> standard HTML, </a:t>
            </a:r>
            <a:r>
              <a:rPr lang="it-IT" sz="1846" dirty="0" err="1">
                <a:solidFill>
                  <a:schemeClr val="folHlink"/>
                </a:solidFill>
              </a:rPr>
              <a:t>method</a:t>
            </a:r>
            <a:r>
              <a:rPr lang="it-IT" sz="1846" dirty="0"/>
              <a:t>, </a:t>
            </a:r>
            <a:r>
              <a:rPr lang="it-IT" sz="1846" dirty="0" err="1">
                <a:solidFill>
                  <a:schemeClr val="folHlink"/>
                </a:solidFill>
              </a:rPr>
              <a:t>action</a:t>
            </a:r>
            <a:r>
              <a:rPr lang="it-IT" sz="1846" dirty="0"/>
              <a:t>, </a:t>
            </a:r>
            <a:r>
              <a:rPr lang="it-IT" sz="1846" dirty="0" err="1">
                <a:solidFill>
                  <a:schemeClr val="folHlink"/>
                </a:solidFill>
              </a:rPr>
              <a:t>enctype</a:t>
            </a:r>
            <a:r>
              <a:rPr lang="it-IT" sz="1846" dirty="0"/>
              <a:t>, </a:t>
            </a:r>
            <a:r>
              <a:rPr lang="it-IT" sz="1846" dirty="0" err="1">
                <a:solidFill>
                  <a:schemeClr val="folHlink"/>
                </a:solidFill>
              </a:rPr>
              <a:t>name</a:t>
            </a:r>
            <a:r>
              <a:rPr lang="it-IT" sz="1846" dirty="0">
                <a:solidFill>
                  <a:schemeClr val="folHlink"/>
                </a:solidFill>
              </a:rPr>
              <a:t>, </a:t>
            </a:r>
            <a:r>
              <a:rPr lang="it-IT" sz="1846" dirty="0" err="1">
                <a:solidFill>
                  <a:schemeClr val="folHlink"/>
                </a:solidFill>
              </a:rPr>
              <a:t>accept-charset</a:t>
            </a:r>
            <a:endParaRPr lang="it-IT" sz="1846" dirty="0">
              <a:solidFill>
                <a:schemeClr val="folHlink"/>
              </a:solidFill>
            </a:endParaRPr>
          </a:p>
          <a:p>
            <a:pPr lvl="1" eaLnBrk="1" hangingPunct="1">
              <a:lnSpc>
                <a:spcPct val="90000"/>
              </a:lnSpc>
              <a:defRPr/>
            </a:pPr>
            <a:r>
              <a:rPr lang="it-IT" sz="1846" dirty="0"/>
              <a:t>La definizione di un modulo richiede almeno la specifica, tramite l’attributo </a:t>
            </a:r>
            <a:r>
              <a:rPr lang="it-IT" sz="1846" dirty="0" err="1">
                <a:solidFill>
                  <a:schemeClr val="folHlink"/>
                </a:solidFill>
              </a:rPr>
              <a:t>action</a:t>
            </a:r>
            <a:r>
              <a:rPr lang="it-IT" sz="1846" dirty="0"/>
              <a:t>, della URI della risorsa che ne elaborerà i dati (ad es. uno script server side)</a:t>
            </a:r>
          </a:p>
          <a:p>
            <a:pPr lvl="1" eaLnBrk="1" hangingPunct="1">
              <a:lnSpc>
                <a:spcPct val="90000"/>
              </a:lnSpc>
              <a:defRPr/>
            </a:pPr>
            <a:r>
              <a:rPr lang="it-IT" sz="1846" dirty="0"/>
              <a:t>L’attributo </a:t>
            </a:r>
            <a:r>
              <a:rPr lang="it-IT" sz="1846" dirty="0" err="1">
                <a:solidFill>
                  <a:schemeClr val="folHlink"/>
                </a:solidFill>
              </a:rPr>
              <a:t>method</a:t>
            </a:r>
            <a:r>
              <a:rPr lang="it-IT" sz="1846" dirty="0"/>
              <a:t> (</a:t>
            </a:r>
            <a:r>
              <a:rPr lang="it-IT" sz="1846" i="1" dirty="0" err="1"/>
              <a:t>get</a:t>
            </a:r>
            <a:r>
              <a:rPr lang="it-IT" sz="1846" dirty="0"/>
              <a:t> o </a:t>
            </a:r>
            <a:r>
              <a:rPr lang="it-IT" sz="1846" i="1" dirty="0"/>
              <a:t>post</a:t>
            </a:r>
            <a:r>
              <a:rPr lang="it-IT" sz="1846" dirty="0"/>
              <a:t>) permette di specificare il metodo di invio dei dati alla risorsa indicata.</a:t>
            </a:r>
          </a:p>
          <a:p>
            <a:pPr lvl="1" eaLnBrk="1" hangingPunct="1">
              <a:lnSpc>
                <a:spcPct val="90000"/>
              </a:lnSpc>
              <a:defRPr/>
            </a:pPr>
            <a:r>
              <a:rPr lang="it-IT" sz="1846" dirty="0"/>
              <a:t>Se si usa il metodo </a:t>
            </a:r>
            <a:r>
              <a:rPr lang="it-IT" sz="1846" i="1" dirty="0"/>
              <a:t>post</a:t>
            </a:r>
            <a:r>
              <a:rPr lang="it-IT" sz="1846" dirty="0"/>
              <a:t>, può essere necessario specificare anche il metodo di codifica dei valori tramite l’attributo </a:t>
            </a:r>
            <a:r>
              <a:rPr lang="it-IT" sz="1846" dirty="0" err="1">
                <a:solidFill>
                  <a:schemeClr val="folHlink"/>
                </a:solidFill>
              </a:rPr>
              <a:t>enctype</a:t>
            </a:r>
            <a:r>
              <a:rPr lang="it-IT" sz="1846" dirty="0"/>
              <a:t>:</a:t>
            </a:r>
          </a:p>
          <a:p>
            <a:pPr lvl="2" eaLnBrk="1" hangingPunct="1">
              <a:lnSpc>
                <a:spcPct val="90000"/>
              </a:lnSpc>
              <a:defRPr/>
            </a:pPr>
            <a:r>
              <a:rPr lang="it-IT" sz="1846" dirty="0"/>
              <a:t>La codifica </a:t>
            </a:r>
            <a:r>
              <a:rPr lang="it-IT" sz="1846" i="1" dirty="0" err="1"/>
              <a:t>application</a:t>
            </a:r>
            <a:r>
              <a:rPr lang="it-IT" sz="1846" i="1" dirty="0"/>
              <a:t>/</a:t>
            </a:r>
            <a:r>
              <a:rPr lang="it-IT" sz="1846" i="1" dirty="0" err="1"/>
              <a:t>x-www-form-urlencoded</a:t>
            </a:r>
            <a:r>
              <a:rPr lang="it-IT" sz="1846" dirty="0"/>
              <a:t> è quella di default</a:t>
            </a:r>
          </a:p>
          <a:p>
            <a:pPr lvl="2" eaLnBrk="1" hangingPunct="1">
              <a:lnSpc>
                <a:spcPct val="90000"/>
              </a:lnSpc>
              <a:defRPr/>
            </a:pPr>
            <a:r>
              <a:rPr lang="it-IT" sz="1846" dirty="0"/>
              <a:t>La codifica </a:t>
            </a:r>
            <a:r>
              <a:rPr lang="it-IT" sz="1846" i="1" dirty="0" err="1"/>
              <a:t>multipart</a:t>
            </a:r>
            <a:r>
              <a:rPr lang="it-IT" sz="1846" i="1" dirty="0"/>
              <a:t>/</a:t>
            </a:r>
            <a:r>
              <a:rPr lang="it-IT" sz="1846" i="1" dirty="0" err="1"/>
              <a:t>form-data</a:t>
            </a:r>
            <a:r>
              <a:rPr lang="it-IT" sz="1846" dirty="0"/>
              <a:t> è necessaria se si inviano </a:t>
            </a:r>
            <a:r>
              <a:rPr lang="it-IT" sz="1846" dirty="0" err="1"/>
              <a:t>files</a:t>
            </a:r>
            <a:r>
              <a:rPr lang="it-IT" sz="1846" dirty="0"/>
              <a:t> come parte del </a:t>
            </a:r>
            <a:r>
              <a:rPr lang="it-IT" sz="1846" dirty="0" err="1"/>
              <a:t>form</a:t>
            </a:r>
            <a:r>
              <a:rPr lang="it-IT" sz="1846" dirty="0"/>
              <a:t>.</a:t>
            </a:r>
          </a:p>
          <a:p>
            <a:pPr lvl="1" eaLnBrk="1" hangingPunct="1">
              <a:lnSpc>
                <a:spcPct val="90000"/>
              </a:lnSpc>
              <a:defRPr/>
            </a:pPr>
            <a:r>
              <a:rPr lang="it-IT" sz="1846" dirty="0"/>
              <a:t>L’attributo </a:t>
            </a:r>
            <a:r>
              <a:rPr lang="it-IT" sz="1846" dirty="0" err="1">
                <a:solidFill>
                  <a:schemeClr val="folHlink"/>
                </a:solidFill>
              </a:rPr>
              <a:t>name</a:t>
            </a:r>
            <a:r>
              <a:rPr lang="it-IT" sz="1846" dirty="0"/>
              <a:t> fornisce un nome al modulo, da utilizzare per lo </a:t>
            </a:r>
            <a:r>
              <a:rPr lang="it-IT" sz="1846" dirty="0" err="1"/>
              <a:t>scripting</a:t>
            </a:r>
            <a:r>
              <a:rPr lang="it-IT" sz="1846" dirty="0"/>
              <a:t>.</a:t>
            </a:r>
          </a:p>
          <a:p>
            <a:pPr lvl="1" eaLnBrk="1" hangingPunct="1">
              <a:lnSpc>
                <a:spcPct val="90000"/>
              </a:lnSpc>
              <a:defRPr/>
            </a:pPr>
            <a:r>
              <a:rPr lang="it-IT" sz="1846" dirty="0"/>
              <a:t>L’attributo </a:t>
            </a:r>
            <a:r>
              <a:rPr lang="it-IT" sz="1846" dirty="0" err="1">
                <a:solidFill>
                  <a:schemeClr val="folHlink"/>
                </a:solidFill>
              </a:rPr>
              <a:t>accept-charset</a:t>
            </a:r>
            <a:r>
              <a:rPr lang="it-IT" sz="1846" dirty="0"/>
              <a:t> è spesso utilizzato per indicare l’</a:t>
            </a:r>
            <a:r>
              <a:rPr lang="it-IT" sz="1846" i="1" dirty="0" err="1"/>
              <a:t>encoding</a:t>
            </a:r>
            <a:r>
              <a:rPr lang="it-IT" sz="1846" dirty="0"/>
              <a:t> dei caratteri strasmessi con la </a:t>
            </a:r>
            <a:r>
              <a:rPr lang="it-IT" sz="1846" dirty="0" err="1"/>
              <a:t>form</a:t>
            </a:r>
            <a:r>
              <a:rPr lang="it-IT" sz="1846" dirty="0"/>
              <a:t>, </a:t>
            </a:r>
            <a:r>
              <a:rPr lang="it-IT" sz="1846" i="1" dirty="0"/>
              <a:t>consentendone una corretta decodifica da parte del server</a:t>
            </a:r>
            <a:r>
              <a:rPr lang="it-IT" sz="1846" dirty="0"/>
              <a:t>.</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59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954" dirty="0"/>
              <a:t>L’Apertura di un Documento</a:t>
            </a:r>
            <a:br>
              <a:rPr lang="it-IT" sz="2954" dirty="0"/>
            </a:br>
            <a:r>
              <a:rPr lang="it-IT" sz="1846" dirty="0"/>
              <a:t>HTML5</a:t>
            </a:r>
          </a:p>
        </p:txBody>
      </p:sp>
      <p:sp>
        <p:nvSpPr>
          <p:cNvPr id="3" name="Segnaposto contenuto 2"/>
          <p:cNvSpPr>
            <a:spLocks noGrp="1"/>
          </p:cNvSpPr>
          <p:nvPr>
            <p:ph sz="half" idx="1"/>
          </p:nvPr>
        </p:nvSpPr>
        <p:spPr>
          <a:xfrm>
            <a:off x="460831" y="1650306"/>
            <a:ext cx="4111169" cy="4836264"/>
          </a:xfrm>
        </p:spPr>
        <p:txBody>
          <a:bodyPr>
            <a:normAutofit/>
          </a:bodyPr>
          <a:lstStyle/>
          <a:p>
            <a:pPr marL="0" indent="0">
              <a:lnSpc>
                <a:spcPct val="110000"/>
              </a:lnSpc>
              <a:spcBef>
                <a:spcPts val="0"/>
              </a:spcBef>
              <a:buNone/>
            </a:pPr>
            <a:r>
              <a:rPr lang="it-IT" b="1" dirty="0"/>
              <a:t>HTML5 con sintassi HTML </a:t>
            </a:r>
            <a:br>
              <a:rPr lang="it-IT" b="1" dirty="0"/>
            </a:br>
            <a:r>
              <a:rPr lang="it-IT" sz="1477" dirty="0"/>
              <a:t>(Content-</a:t>
            </a:r>
            <a:r>
              <a:rPr lang="it-IT" sz="1477" dirty="0" err="1"/>
              <a:t>type</a:t>
            </a:r>
            <a:r>
              <a:rPr lang="it-IT" sz="1477" dirty="0"/>
              <a:t>:  </a:t>
            </a:r>
            <a:r>
              <a:rPr lang="it-IT" sz="1477" b="1" dirty="0"/>
              <a:t>text/html</a:t>
            </a:r>
            <a:r>
              <a:rPr lang="it-IT" sz="1477" dirty="0"/>
              <a:t>)</a:t>
            </a:r>
          </a:p>
          <a:p>
            <a:pPr marL="0" indent="0">
              <a:lnSpc>
                <a:spcPct val="110000"/>
              </a:lnSpc>
              <a:spcBef>
                <a:spcPts val="0"/>
              </a:spcBef>
              <a:buNone/>
            </a:pPr>
            <a:endParaRPr lang="it-IT" sz="1477" dirty="0"/>
          </a:p>
          <a:p>
            <a:pPr marL="0" indent="0">
              <a:lnSpc>
                <a:spcPct val="110000"/>
              </a:lnSpc>
              <a:spcBef>
                <a:spcPts val="0"/>
              </a:spcBef>
              <a:buNone/>
            </a:pPr>
            <a:r>
              <a:rPr lang="it-IT" sz="1477" b="1" dirty="0"/>
              <a:t>&lt;!</a:t>
            </a:r>
            <a:r>
              <a:rPr lang="it-IT" sz="1477" b="1" dirty="0" err="1"/>
              <a:t>doctype</a:t>
            </a:r>
            <a:r>
              <a:rPr lang="it-IT" sz="1477" b="1" dirty="0"/>
              <a:t> html&gt;</a:t>
            </a:r>
          </a:p>
          <a:p>
            <a:pPr marL="0" indent="0">
              <a:lnSpc>
                <a:spcPct val="110000"/>
              </a:lnSpc>
              <a:spcBef>
                <a:spcPts val="0"/>
              </a:spcBef>
              <a:buNone/>
            </a:pPr>
            <a:r>
              <a:rPr lang="it-IT" sz="1477" dirty="0"/>
              <a:t>&lt;html&gt;</a:t>
            </a:r>
          </a:p>
          <a:p>
            <a:pPr marL="0" indent="0">
              <a:lnSpc>
                <a:spcPct val="110000"/>
              </a:lnSpc>
              <a:spcBef>
                <a:spcPts val="0"/>
              </a:spcBef>
              <a:buNone/>
            </a:pPr>
            <a:r>
              <a:rPr lang="it-IT" sz="1477" dirty="0"/>
              <a:t> &lt;head&gt;</a:t>
            </a:r>
          </a:p>
          <a:p>
            <a:pPr marL="0" indent="0">
              <a:lnSpc>
                <a:spcPct val="110000"/>
              </a:lnSpc>
              <a:spcBef>
                <a:spcPts val="0"/>
              </a:spcBef>
              <a:buNone/>
            </a:pPr>
            <a:r>
              <a:rPr lang="it-IT" sz="1477" dirty="0"/>
              <a:t>  </a:t>
            </a:r>
            <a:r>
              <a:rPr lang="it-IT" sz="1477" b="1" dirty="0"/>
              <a:t>&lt;meta </a:t>
            </a:r>
            <a:r>
              <a:rPr lang="it-IT" sz="1477" b="1" dirty="0" err="1"/>
              <a:t>charset</a:t>
            </a:r>
            <a:r>
              <a:rPr lang="it-IT" sz="1477" b="1" dirty="0"/>
              <a:t>="UTF-8"&gt;</a:t>
            </a:r>
          </a:p>
          <a:p>
            <a:pPr marL="0" indent="0">
              <a:lnSpc>
                <a:spcPct val="110000"/>
              </a:lnSpc>
              <a:spcBef>
                <a:spcPts val="0"/>
              </a:spcBef>
              <a:buNone/>
            </a:pPr>
            <a:r>
              <a:rPr lang="it-IT" sz="1477" dirty="0"/>
              <a:t>  &lt;</a:t>
            </a:r>
            <a:r>
              <a:rPr lang="it-IT" sz="1477" dirty="0" err="1"/>
              <a:t>title</a:t>
            </a:r>
            <a:r>
              <a:rPr lang="it-IT" sz="1477" dirty="0"/>
              <a:t>&gt;…&lt;/</a:t>
            </a:r>
            <a:r>
              <a:rPr lang="it-IT" sz="1477" dirty="0" err="1"/>
              <a:t>title</a:t>
            </a:r>
            <a:r>
              <a:rPr lang="it-IT" sz="1477" dirty="0"/>
              <a:t>&gt;</a:t>
            </a:r>
          </a:p>
          <a:p>
            <a:pPr marL="0" indent="0">
              <a:lnSpc>
                <a:spcPct val="110000"/>
              </a:lnSpc>
              <a:spcBef>
                <a:spcPts val="0"/>
              </a:spcBef>
              <a:buNone/>
            </a:pPr>
            <a:r>
              <a:rPr lang="it-IT" sz="1477" dirty="0"/>
              <a:t> &lt;/head&gt;</a:t>
            </a:r>
          </a:p>
          <a:p>
            <a:pPr marL="0" indent="0">
              <a:lnSpc>
                <a:spcPct val="110000"/>
              </a:lnSpc>
              <a:spcBef>
                <a:spcPts val="0"/>
              </a:spcBef>
              <a:buNone/>
            </a:pPr>
            <a:r>
              <a:rPr lang="it-IT" sz="1477" dirty="0"/>
              <a:t> &lt;body&gt; … &lt;/body&gt;</a:t>
            </a:r>
          </a:p>
          <a:p>
            <a:pPr marL="0" indent="0">
              <a:lnSpc>
                <a:spcPct val="110000"/>
              </a:lnSpc>
              <a:spcBef>
                <a:spcPts val="0"/>
              </a:spcBef>
              <a:buNone/>
            </a:pPr>
            <a:r>
              <a:rPr lang="it-IT" sz="1477" dirty="0"/>
              <a:t>&lt;/html&gt;</a:t>
            </a:r>
          </a:p>
          <a:p>
            <a:pPr marL="0" indent="0">
              <a:lnSpc>
                <a:spcPct val="110000"/>
              </a:lnSpc>
              <a:spcBef>
                <a:spcPts val="0"/>
              </a:spcBef>
              <a:buNone/>
            </a:pPr>
            <a:endParaRPr lang="it-IT" sz="1477" dirty="0"/>
          </a:p>
          <a:p>
            <a:pPr marL="0" indent="0">
              <a:lnSpc>
                <a:spcPct val="110000"/>
              </a:lnSpc>
              <a:spcBef>
                <a:spcPts val="0"/>
              </a:spcBef>
              <a:buNone/>
            </a:pPr>
            <a:r>
              <a:rPr lang="it-IT" sz="1477" dirty="0"/>
              <a:t>(è ammesso anche &lt;!DOCTYPE html SYSTEM "</a:t>
            </a:r>
            <a:r>
              <a:rPr lang="it-IT" sz="1477" dirty="0" err="1"/>
              <a:t>about:legacy-compat</a:t>
            </a:r>
            <a:r>
              <a:rPr lang="it-IT" sz="1477" dirty="0"/>
              <a:t>"&gt;)</a:t>
            </a:r>
          </a:p>
          <a:p>
            <a:pPr>
              <a:lnSpc>
                <a:spcPct val="110000"/>
              </a:lnSpc>
              <a:spcBef>
                <a:spcPts val="0"/>
              </a:spcBef>
            </a:pPr>
            <a:endParaRPr lang="it-IT" dirty="0" smtClean="0"/>
          </a:p>
        </p:txBody>
      </p:sp>
      <p:sp>
        <p:nvSpPr>
          <p:cNvPr id="6" name="Segnaposto contenuto 5"/>
          <p:cNvSpPr>
            <a:spLocks noGrp="1"/>
          </p:cNvSpPr>
          <p:nvPr>
            <p:ph sz="half" idx="2"/>
          </p:nvPr>
        </p:nvSpPr>
        <p:spPr/>
        <p:txBody>
          <a:bodyPr>
            <a:normAutofit/>
          </a:bodyPr>
          <a:lstStyle/>
          <a:p>
            <a:pPr marL="0" indent="0">
              <a:lnSpc>
                <a:spcPct val="110000"/>
              </a:lnSpc>
              <a:spcBef>
                <a:spcPts val="0"/>
              </a:spcBef>
              <a:buNone/>
            </a:pPr>
            <a:r>
              <a:rPr lang="it-IT" b="1" dirty="0"/>
              <a:t>HTML5 con sintassi XML </a:t>
            </a:r>
            <a:r>
              <a:rPr lang="it-IT" dirty="0"/>
              <a:t/>
            </a:r>
            <a:br>
              <a:rPr lang="it-IT" dirty="0"/>
            </a:br>
            <a:r>
              <a:rPr lang="it-IT" sz="1477" dirty="0"/>
              <a:t>(Content-</a:t>
            </a:r>
            <a:r>
              <a:rPr lang="it-IT" sz="1477" dirty="0" err="1"/>
              <a:t>type</a:t>
            </a:r>
            <a:r>
              <a:rPr lang="it-IT" sz="1477" dirty="0"/>
              <a:t>:  </a:t>
            </a:r>
            <a:r>
              <a:rPr lang="it-IT" sz="1477" b="1" dirty="0" err="1"/>
              <a:t>application</a:t>
            </a:r>
            <a:r>
              <a:rPr lang="it-IT" sz="1477" b="1" dirty="0"/>
              <a:t>/</a:t>
            </a:r>
            <a:r>
              <a:rPr lang="it-IT" sz="1477" b="1" dirty="0" err="1"/>
              <a:t>xhtml+xml</a:t>
            </a:r>
            <a:r>
              <a:rPr lang="it-IT" sz="1477" dirty="0"/>
              <a:t>)</a:t>
            </a:r>
          </a:p>
          <a:p>
            <a:pPr marL="0" indent="0">
              <a:lnSpc>
                <a:spcPct val="110000"/>
              </a:lnSpc>
              <a:spcBef>
                <a:spcPts val="0"/>
              </a:spcBef>
              <a:buNone/>
            </a:pPr>
            <a:endParaRPr lang="it-IT" sz="1477" dirty="0"/>
          </a:p>
          <a:p>
            <a:pPr marL="0" indent="0">
              <a:lnSpc>
                <a:spcPct val="110000"/>
              </a:lnSpc>
              <a:spcBef>
                <a:spcPts val="0"/>
              </a:spcBef>
              <a:buNone/>
            </a:pPr>
            <a:r>
              <a:rPr lang="en-US" sz="1477" b="1" dirty="0"/>
              <a:t>&lt;?xml version="1.0" encoding="UTF-8"?&gt;</a:t>
            </a:r>
          </a:p>
          <a:p>
            <a:pPr marL="0" indent="0">
              <a:lnSpc>
                <a:spcPct val="110000"/>
              </a:lnSpc>
              <a:spcBef>
                <a:spcPts val="0"/>
              </a:spcBef>
              <a:buNone/>
            </a:pPr>
            <a:r>
              <a:rPr lang="en-US" sz="1477" dirty="0"/>
              <a:t>&lt;html </a:t>
            </a:r>
            <a:r>
              <a:rPr lang="en-US" sz="1477" dirty="0" err="1"/>
              <a:t>xmlns</a:t>
            </a:r>
            <a:r>
              <a:rPr lang="en-US" sz="1477" dirty="0"/>
              <a:t>="</a:t>
            </a:r>
            <a:r>
              <a:rPr lang="en-US" sz="1477" b="1" dirty="0"/>
              <a:t>http://www.w3.org/1999/xhtml</a:t>
            </a:r>
            <a:r>
              <a:rPr lang="en-US" sz="1477" dirty="0"/>
              <a:t>"&gt;</a:t>
            </a:r>
          </a:p>
          <a:p>
            <a:pPr marL="0" indent="0">
              <a:lnSpc>
                <a:spcPct val="110000"/>
              </a:lnSpc>
              <a:spcBef>
                <a:spcPts val="0"/>
              </a:spcBef>
              <a:buNone/>
            </a:pPr>
            <a:r>
              <a:rPr lang="en-US" sz="1477" dirty="0"/>
              <a:t> &lt;head&gt; &lt;title&gt;…&lt;/title&gt; &lt;/head&gt;</a:t>
            </a:r>
          </a:p>
          <a:p>
            <a:pPr marL="0" indent="0">
              <a:lnSpc>
                <a:spcPct val="110000"/>
              </a:lnSpc>
              <a:spcBef>
                <a:spcPts val="0"/>
              </a:spcBef>
              <a:buNone/>
            </a:pPr>
            <a:r>
              <a:rPr lang="en-US" sz="1477" dirty="0"/>
              <a:t> &lt;body&gt; … &lt;/body&gt;</a:t>
            </a:r>
          </a:p>
          <a:p>
            <a:pPr marL="0" indent="0">
              <a:lnSpc>
                <a:spcPct val="110000"/>
              </a:lnSpc>
              <a:spcBef>
                <a:spcPts val="0"/>
              </a:spcBef>
              <a:buNone/>
            </a:pPr>
            <a:r>
              <a:rPr lang="en-US" sz="1477" dirty="0"/>
              <a:t>&lt;/html&gt;</a:t>
            </a:r>
          </a:p>
          <a:p>
            <a:pPr>
              <a:lnSpc>
                <a:spcPct val="110000"/>
              </a:lnSpc>
              <a:spcBef>
                <a:spcPts val="0"/>
              </a:spcBef>
            </a:pPr>
            <a:endParaRPr lang="it-IT" dirty="0"/>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AE92CCBF-7962-4AE8-ADB3-F81A53B0818A}" type="slidenum">
              <a:rPr lang="it-IT" altLang="it-IT" smtClean="0"/>
              <a:pPr>
                <a:defRPr/>
              </a:pPr>
              <a:t>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controlli &lt;input&gt;</a:t>
            </a:r>
          </a:p>
        </p:txBody>
      </p:sp>
      <p:sp>
        <p:nvSpPr>
          <p:cNvPr id="94211" name="Rectangle 3"/>
          <p:cNvSpPr>
            <a:spLocks noGrp="1" noChangeArrowheads="1"/>
          </p:cNvSpPr>
          <p:nvPr>
            <p:ph idx="1"/>
          </p:nvPr>
        </p:nvSpPr>
        <p:spPr/>
        <p:txBody>
          <a:bodyPr/>
          <a:lstStyle/>
          <a:p>
            <a:pPr eaLnBrk="1" hangingPunct="1">
              <a:lnSpc>
                <a:spcPct val="90000"/>
              </a:lnSpc>
              <a:defRPr/>
            </a:pPr>
            <a:r>
              <a:rPr lang="it-IT" sz="1846" b="1" dirty="0">
                <a:solidFill>
                  <a:schemeClr val="folHlink"/>
                </a:solidFill>
              </a:rPr>
              <a:t>&lt;input&gt;</a:t>
            </a:r>
            <a:r>
              <a:rPr lang="it-IT" sz="1846" dirty="0"/>
              <a:t>: controllo modulo</a:t>
            </a:r>
          </a:p>
          <a:p>
            <a:pPr lvl="1" eaLnBrk="1" hangingPunct="1">
              <a:lnSpc>
                <a:spcPct val="90000"/>
              </a:lnSpc>
              <a:defRPr/>
            </a:pPr>
            <a:r>
              <a:rPr lang="it-IT" sz="1108" b="1" dirty="0">
                <a:solidFill>
                  <a:schemeClr val="tx2"/>
                </a:solidFill>
              </a:rPr>
              <a:t>Contenuto: </a:t>
            </a:r>
            <a:r>
              <a:rPr lang="it-IT" dirty="0"/>
              <a:t>vuoto</a:t>
            </a:r>
            <a:r>
              <a:rPr lang="it-IT" i="1" dirty="0"/>
              <a:t/>
            </a:r>
            <a:br>
              <a:rPr lang="it-IT" i="1" dirty="0"/>
            </a:br>
            <a:r>
              <a:rPr lang="it-IT" sz="1108" b="1" dirty="0">
                <a:solidFill>
                  <a:schemeClr val="tx2"/>
                </a:solidFill>
              </a:rPr>
              <a:t>Attributi:</a:t>
            </a:r>
            <a:r>
              <a:rPr lang="it-IT" dirty="0"/>
              <a:t> standard HTML, </a:t>
            </a:r>
            <a:r>
              <a:rPr lang="it-IT" dirty="0" err="1">
                <a:solidFill>
                  <a:schemeClr val="folHlink"/>
                </a:solidFill>
              </a:rPr>
              <a:t>type</a:t>
            </a:r>
            <a:r>
              <a:rPr lang="it-IT" dirty="0"/>
              <a:t>, </a:t>
            </a:r>
            <a:r>
              <a:rPr lang="it-IT" dirty="0" err="1">
                <a:solidFill>
                  <a:schemeClr val="folHlink"/>
                </a:solidFill>
              </a:rPr>
              <a:t>name</a:t>
            </a:r>
            <a:r>
              <a:rPr lang="it-IT" dirty="0"/>
              <a:t>, </a:t>
            </a:r>
            <a:r>
              <a:rPr lang="it-IT" dirty="0" err="1">
                <a:solidFill>
                  <a:schemeClr val="folHlink"/>
                </a:solidFill>
              </a:rPr>
              <a:t>value</a:t>
            </a:r>
            <a:r>
              <a:rPr lang="it-IT" dirty="0"/>
              <a:t>, </a:t>
            </a:r>
            <a:r>
              <a:rPr lang="it-IT" dirty="0" err="1">
                <a:solidFill>
                  <a:schemeClr val="folHlink"/>
                </a:solidFill>
              </a:rPr>
              <a:t>size</a:t>
            </a:r>
            <a:r>
              <a:rPr lang="it-IT" dirty="0"/>
              <a:t>, </a:t>
            </a:r>
            <a:r>
              <a:rPr lang="it-IT" dirty="0" err="1">
                <a:solidFill>
                  <a:schemeClr val="folHlink"/>
                </a:solidFill>
              </a:rPr>
              <a:t>maxlength</a:t>
            </a:r>
            <a:r>
              <a:rPr lang="it-IT" dirty="0"/>
              <a:t>, </a:t>
            </a:r>
            <a:r>
              <a:rPr lang="it-IT" dirty="0" err="1">
                <a:solidFill>
                  <a:schemeClr val="folHlink"/>
                </a:solidFill>
              </a:rPr>
              <a:t>checked</a:t>
            </a:r>
            <a:r>
              <a:rPr lang="it-IT" dirty="0"/>
              <a:t>, </a:t>
            </a:r>
            <a:r>
              <a:rPr lang="it-IT" dirty="0" err="1">
                <a:solidFill>
                  <a:schemeClr val="folHlink"/>
                </a:solidFill>
              </a:rPr>
              <a:t>disabled</a:t>
            </a:r>
            <a:r>
              <a:rPr lang="it-IT" dirty="0"/>
              <a:t>, </a:t>
            </a:r>
            <a:r>
              <a:rPr lang="it-IT" dirty="0" err="1">
                <a:solidFill>
                  <a:schemeClr val="folHlink"/>
                </a:solidFill>
              </a:rPr>
              <a:t>readonly</a:t>
            </a:r>
            <a:r>
              <a:rPr lang="it-IT" dirty="0"/>
              <a:t>, </a:t>
            </a:r>
            <a:r>
              <a:rPr lang="it-IT" dirty="0" err="1">
                <a:solidFill>
                  <a:schemeClr val="folHlink"/>
                </a:solidFill>
              </a:rPr>
              <a:t>src</a:t>
            </a:r>
            <a:r>
              <a:rPr lang="it-IT" dirty="0"/>
              <a:t>, </a:t>
            </a:r>
            <a:r>
              <a:rPr lang="it-IT" dirty="0" err="1">
                <a:solidFill>
                  <a:schemeClr val="folHlink"/>
                </a:solidFill>
              </a:rPr>
              <a:t>usemap</a:t>
            </a:r>
            <a:r>
              <a:rPr lang="it-IT" dirty="0"/>
              <a:t>, </a:t>
            </a:r>
            <a:r>
              <a:rPr lang="it-IT" dirty="0" err="1">
                <a:solidFill>
                  <a:schemeClr val="folHlink"/>
                </a:solidFill>
              </a:rPr>
              <a:t>ismap</a:t>
            </a:r>
            <a:r>
              <a:rPr lang="it-IT" dirty="0"/>
              <a:t>, </a:t>
            </a:r>
            <a:r>
              <a:rPr lang="it-IT" dirty="0">
                <a:solidFill>
                  <a:schemeClr val="folHlink"/>
                </a:solidFill>
              </a:rPr>
              <a:t>alt</a:t>
            </a:r>
          </a:p>
          <a:p>
            <a:pPr lvl="1" eaLnBrk="1" hangingPunct="1">
              <a:lnSpc>
                <a:spcPct val="90000"/>
              </a:lnSpc>
              <a:defRPr/>
            </a:pPr>
            <a:r>
              <a:rPr lang="it-IT" dirty="0"/>
              <a:t>L’elemento &lt;input&gt; viene usato per generare gran parte dei controlli all’interno dei moduli. La chiave della sua versatilità è l’attributo </a:t>
            </a:r>
            <a:r>
              <a:rPr lang="it-IT" dirty="0" err="1">
                <a:solidFill>
                  <a:schemeClr val="folHlink"/>
                </a:solidFill>
              </a:rPr>
              <a:t>type</a:t>
            </a:r>
            <a:r>
              <a:rPr lang="it-IT" dirty="0"/>
              <a:t>, che può assumere i seguenti valori:</a:t>
            </a:r>
          </a:p>
          <a:p>
            <a:pPr lvl="2" eaLnBrk="1" hangingPunct="1">
              <a:lnSpc>
                <a:spcPct val="90000"/>
              </a:lnSpc>
              <a:defRPr/>
            </a:pPr>
            <a:r>
              <a:rPr lang="it-IT" sz="1662" b="1" dirty="0"/>
              <a:t>text</a:t>
            </a:r>
            <a:r>
              <a:rPr lang="it-IT" sz="1662" dirty="0"/>
              <a:t>: crea una riga di input testuale</a:t>
            </a:r>
          </a:p>
          <a:p>
            <a:pPr lvl="2" eaLnBrk="1" hangingPunct="1">
              <a:lnSpc>
                <a:spcPct val="90000"/>
              </a:lnSpc>
              <a:defRPr/>
            </a:pPr>
            <a:r>
              <a:rPr lang="it-IT" sz="1662" b="1" dirty="0"/>
              <a:t>password</a:t>
            </a:r>
            <a:r>
              <a:rPr lang="it-IT" sz="1662" dirty="0"/>
              <a:t>: come </a:t>
            </a:r>
            <a:r>
              <a:rPr lang="it-IT" sz="1662" i="1" dirty="0"/>
              <a:t>text</a:t>
            </a:r>
            <a:r>
              <a:rPr lang="it-IT" sz="1662" dirty="0"/>
              <a:t>, ma maschera i caratteri digitati</a:t>
            </a:r>
          </a:p>
          <a:p>
            <a:pPr lvl="2" eaLnBrk="1" hangingPunct="1">
              <a:lnSpc>
                <a:spcPct val="90000"/>
              </a:lnSpc>
              <a:defRPr/>
            </a:pPr>
            <a:r>
              <a:rPr lang="it-IT" sz="1662" b="1" dirty="0" err="1"/>
              <a:t>checkbox</a:t>
            </a:r>
            <a:r>
              <a:rPr lang="it-IT" sz="1662" dirty="0"/>
              <a:t>: crea una casella di controllo</a:t>
            </a:r>
          </a:p>
          <a:p>
            <a:pPr lvl="2" eaLnBrk="1" hangingPunct="1">
              <a:lnSpc>
                <a:spcPct val="90000"/>
              </a:lnSpc>
              <a:defRPr/>
            </a:pPr>
            <a:r>
              <a:rPr lang="it-IT" sz="1662" b="1" dirty="0"/>
              <a:t>radio</a:t>
            </a:r>
            <a:r>
              <a:rPr lang="it-IT" sz="1662" dirty="0"/>
              <a:t>: crea un pulsante di opzione</a:t>
            </a:r>
          </a:p>
          <a:p>
            <a:pPr lvl="2" eaLnBrk="1" hangingPunct="1">
              <a:lnSpc>
                <a:spcPct val="90000"/>
              </a:lnSpc>
              <a:defRPr/>
            </a:pPr>
            <a:r>
              <a:rPr lang="it-IT" sz="1662" b="1" dirty="0" err="1"/>
              <a:t>submit</a:t>
            </a:r>
            <a:r>
              <a:rPr lang="it-IT" sz="1662" dirty="0"/>
              <a:t>: crea un bottone per l’invio del modulo</a:t>
            </a:r>
          </a:p>
          <a:p>
            <a:pPr lvl="2" eaLnBrk="1" hangingPunct="1">
              <a:lnSpc>
                <a:spcPct val="90000"/>
              </a:lnSpc>
              <a:defRPr/>
            </a:pPr>
            <a:r>
              <a:rPr lang="it-IT" sz="1662" b="1" dirty="0"/>
              <a:t>reset</a:t>
            </a:r>
            <a:r>
              <a:rPr lang="it-IT" sz="1662" dirty="0"/>
              <a:t>: crea un bottone per la </a:t>
            </a:r>
            <a:r>
              <a:rPr lang="it-IT" sz="1662" dirty="0" err="1"/>
              <a:t>reinizializzazione</a:t>
            </a:r>
            <a:r>
              <a:rPr lang="it-IT" sz="1662" dirty="0"/>
              <a:t> del modulo</a:t>
            </a:r>
          </a:p>
          <a:p>
            <a:pPr lvl="2" eaLnBrk="1" hangingPunct="1">
              <a:lnSpc>
                <a:spcPct val="90000"/>
              </a:lnSpc>
              <a:defRPr/>
            </a:pPr>
            <a:r>
              <a:rPr lang="it-IT" sz="1662" b="1" dirty="0"/>
              <a:t>file</a:t>
            </a:r>
            <a:r>
              <a:rPr lang="it-IT" sz="1662" dirty="0"/>
              <a:t>: crea un controllo per l’upload di un file</a:t>
            </a:r>
          </a:p>
          <a:p>
            <a:pPr lvl="2" eaLnBrk="1" hangingPunct="1">
              <a:lnSpc>
                <a:spcPct val="90000"/>
              </a:lnSpc>
              <a:defRPr/>
            </a:pPr>
            <a:r>
              <a:rPr lang="it-IT" sz="1662" b="1" dirty="0" err="1"/>
              <a:t>hidden</a:t>
            </a:r>
            <a:r>
              <a:rPr lang="it-IT" sz="1662" dirty="0"/>
              <a:t>: crea un campo nascosto nel modulo</a:t>
            </a:r>
          </a:p>
          <a:p>
            <a:pPr lvl="2" eaLnBrk="1" hangingPunct="1">
              <a:lnSpc>
                <a:spcPct val="90000"/>
              </a:lnSpc>
              <a:defRPr/>
            </a:pPr>
            <a:r>
              <a:rPr lang="it-IT" sz="1662" b="1" dirty="0"/>
              <a:t>image</a:t>
            </a:r>
            <a:r>
              <a:rPr lang="it-IT" sz="1662" dirty="0"/>
              <a:t>: crea un controllo per l’invio del modulo usando un’immagine</a:t>
            </a:r>
          </a:p>
          <a:p>
            <a:pPr lvl="2" eaLnBrk="1" hangingPunct="1">
              <a:lnSpc>
                <a:spcPct val="90000"/>
              </a:lnSpc>
              <a:defRPr/>
            </a:pPr>
            <a:r>
              <a:rPr lang="it-IT" sz="1662" b="1" dirty="0" err="1"/>
              <a:t>button</a:t>
            </a:r>
            <a:r>
              <a:rPr lang="it-IT" sz="1662" dirty="0"/>
              <a:t>: crea un bottone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Moduli</a:t>
            </a:r>
            <a:br>
              <a:rPr lang="it-IT" sz="2954" dirty="0"/>
            </a:br>
            <a:r>
              <a:rPr lang="it-IT" sz="1846" dirty="0"/>
              <a:t>controlli &lt;input&gt; in HTML5 </a:t>
            </a:r>
          </a:p>
        </p:txBody>
      </p:sp>
      <p:sp>
        <p:nvSpPr>
          <p:cNvPr id="3" name="Segnaposto contenuto 2"/>
          <p:cNvSpPr>
            <a:spLocks noGrp="1"/>
          </p:cNvSpPr>
          <p:nvPr>
            <p:ph idx="1"/>
          </p:nvPr>
        </p:nvSpPr>
        <p:spPr/>
        <p:txBody>
          <a:bodyPr>
            <a:normAutofit/>
          </a:bodyPr>
          <a:lstStyle/>
          <a:p>
            <a:pPr eaLnBrk="1" hangingPunct="1">
              <a:lnSpc>
                <a:spcPct val="90000"/>
              </a:lnSpc>
              <a:defRPr/>
            </a:pPr>
            <a:r>
              <a:rPr lang="it-IT" dirty="0"/>
              <a:t>HTML5</a:t>
            </a:r>
            <a:r>
              <a:rPr lang="it-IT" dirty="0" smtClean="0"/>
              <a:t> introduce molti altri tipi di controlli </a:t>
            </a:r>
            <a:r>
              <a:rPr lang="it-IT" b="1" dirty="0">
                <a:solidFill>
                  <a:schemeClr val="folHlink"/>
                </a:solidFill>
              </a:rPr>
              <a:t>&lt;input&gt;</a:t>
            </a:r>
            <a:r>
              <a:rPr lang="it-IT" sz="1846" b="1" dirty="0">
                <a:solidFill>
                  <a:schemeClr val="folHlink"/>
                </a:solidFill>
              </a:rPr>
              <a:t>,</a:t>
            </a:r>
            <a:r>
              <a:rPr lang="it-IT" dirty="0"/>
              <a:t> </a:t>
            </a:r>
            <a:r>
              <a:rPr lang="it-IT" dirty="0" smtClean="0"/>
              <a:t>sempre distinti dal valore del loro attributo </a:t>
            </a:r>
            <a:r>
              <a:rPr lang="it-IT" i="1" dirty="0" err="1" smtClean="0"/>
              <a:t>type</a:t>
            </a:r>
            <a:r>
              <a:rPr lang="it-IT" dirty="0" smtClean="0"/>
              <a:t>: </a:t>
            </a:r>
          </a:p>
          <a:p>
            <a:pPr lvl="2">
              <a:defRPr/>
            </a:pPr>
            <a:r>
              <a:rPr lang="it-IT" b="1" dirty="0" err="1" smtClean="0"/>
              <a:t>tel</a:t>
            </a:r>
            <a:r>
              <a:rPr lang="it-IT" b="1" dirty="0" smtClean="0"/>
              <a:t>:</a:t>
            </a:r>
            <a:r>
              <a:rPr lang="it-IT" dirty="0" smtClean="0"/>
              <a:t> controllo di input per numero telefonico</a:t>
            </a:r>
          </a:p>
          <a:p>
            <a:pPr lvl="2">
              <a:defRPr/>
            </a:pPr>
            <a:r>
              <a:rPr lang="it-IT" b="1" dirty="0" err="1" smtClean="0"/>
              <a:t>search</a:t>
            </a:r>
            <a:r>
              <a:rPr lang="it-IT" b="1" dirty="0" smtClean="0"/>
              <a:t>:</a:t>
            </a:r>
            <a:r>
              <a:rPr lang="it-IT" dirty="0" smtClean="0"/>
              <a:t> controllo di ricerca</a:t>
            </a:r>
          </a:p>
          <a:p>
            <a:pPr lvl="2">
              <a:defRPr/>
            </a:pPr>
            <a:r>
              <a:rPr lang="it-IT" b="1" dirty="0" smtClean="0"/>
              <a:t>url:</a:t>
            </a:r>
            <a:r>
              <a:rPr lang="it-IT" dirty="0" smtClean="0"/>
              <a:t> controllo di input per URL</a:t>
            </a:r>
          </a:p>
          <a:p>
            <a:pPr lvl="2">
              <a:defRPr/>
            </a:pPr>
            <a:r>
              <a:rPr lang="it-IT" b="1" dirty="0" smtClean="0"/>
              <a:t>email:</a:t>
            </a:r>
            <a:r>
              <a:rPr lang="it-IT" dirty="0" smtClean="0"/>
              <a:t> controllo di input per indirizzi email</a:t>
            </a:r>
          </a:p>
          <a:p>
            <a:pPr lvl="2">
              <a:defRPr/>
            </a:pPr>
            <a:r>
              <a:rPr lang="it-IT" b="1" dirty="0" smtClean="0"/>
              <a:t>time, date:</a:t>
            </a:r>
            <a:r>
              <a:rPr lang="it-IT" dirty="0" smtClean="0"/>
              <a:t> controlli specifici di input per data/ora</a:t>
            </a:r>
          </a:p>
          <a:p>
            <a:pPr lvl="2">
              <a:defRPr/>
            </a:pPr>
            <a:r>
              <a:rPr lang="it-IT" b="1" dirty="0" err="1" smtClean="0"/>
              <a:t>number</a:t>
            </a:r>
            <a:r>
              <a:rPr lang="it-IT" b="1" dirty="0" smtClean="0"/>
              <a:t>:</a:t>
            </a:r>
            <a:r>
              <a:rPr lang="it-IT" dirty="0" smtClean="0"/>
              <a:t> controllo di input numerico</a:t>
            </a:r>
          </a:p>
          <a:p>
            <a:pPr lvl="2">
              <a:defRPr/>
            </a:pPr>
            <a:r>
              <a:rPr lang="it-IT" b="1" dirty="0" err="1" smtClean="0"/>
              <a:t>range</a:t>
            </a:r>
            <a:r>
              <a:rPr lang="it-IT" b="1" dirty="0" smtClean="0"/>
              <a:t>:</a:t>
            </a:r>
            <a:r>
              <a:rPr lang="it-IT" dirty="0" smtClean="0"/>
              <a:t> controllo di input per intervalli</a:t>
            </a:r>
          </a:p>
          <a:p>
            <a:pPr lvl="2">
              <a:defRPr/>
            </a:pPr>
            <a:r>
              <a:rPr lang="it-IT" b="1" dirty="0" smtClean="0"/>
              <a:t>color:</a:t>
            </a:r>
            <a:r>
              <a:rPr lang="it-IT" dirty="0" smtClean="0"/>
              <a:t> controllo di selezione per colori</a:t>
            </a:r>
          </a:p>
          <a:p>
            <a:pPr>
              <a:defRPr/>
            </a:pPr>
            <a:r>
              <a:rPr lang="it-IT" dirty="0" smtClean="0"/>
              <a:t>Lo </a:t>
            </a:r>
            <a:r>
              <a:rPr lang="it-IT" i="1" dirty="0" err="1" smtClean="0"/>
              <a:t>user</a:t>
            </a:r>
            <a:r>
              <a:rPr lang="it-IT" i="1" dirty="0" smtClean="0"/>
              <a:t> </a:t>
            </a:r>
            <a:r>
              <a:rPr lang="it-IT" i="1" dirty="0" err="1" smtClean="0"/>
              <a:t>agent</a:t>
            </a:r>
            <a:r>
              <a:rPr lang="it-IT" i="1" dirty="0" smtClean="0"/>
              <a:t> </a:t>
            </a:r>
            <a:r>
              <a:rPr lang="it-IT" dirty="0" smtClean="0"/>
              <a:t>dovrebbe mostrare i controlli più appropriati utilizzando questi raffinamenti nella specifica del tipo di input, in modo da fornire all’utente un’interfaccia più ricca.</a:t>
            </a:r>
            <a:endParaRPr lang="it-IT" dirty="0"/>
          </a:p>
        </p:txBody>
      </p:sp>
      <p:sp>
        <p:nvSpPr>
          <p:cNvPr id="4" name="Segnaposto piè di pagina 3"/>
          <p:cNvSpPr>
            <a:spLocks noGrp="1"/>
          </p:cNvSpPr>
          <p:nvPr>
            <p:ph type="ftr" sz="quarter" idx="11"/>
          </p:nvPr>
        </p:nvSpPr>
        <p:spPr/>
        <p:txBody>
          <a:bodyPr/>
          <a:lstStyle/>
          <a:p>
            <a:pPr>
              <a:defRPr/>
            </a:pPr>
            <a:r>
              <a:rPr lang="it-IT" smtClean="0"/>
              <a:t>HTML</a:t>
            </a:r>
            <a:endParaRPr lang="it-IT"/>
          </a:p>
        </p:txBody>
      </p:sp>
      <p:sp>
        <p:nvSpPr>
          <p:cNvPr id="5" name="Segnaposto numero diapositiva 4"/>
          <p:cNvSpPr>
            <a:spLocks noGrp="1"/>
          </p:cNvSpPr>
          <p:nvPr>
            <p:ph type="sldNum" sz="quarter" idx="12"/>
          </p:nvPr>
        </p:nvSpPr>
        <p:spPr/>
        <p:txBody>
          <a:bodyPr/>
          <a:lstStyle/>
          <a:p>
            <a:pPr>
              <a:defRPr/>
            </a:pPr>
            <a:fld id="{4CEC86E9-3C68-4B6E-8F8B-FD6372289D91}" type="slidenum">
              <a:rPr lang="it-IT" altLang="it-IT" smtClean="0"/>
              <a:pPr>
                <a:defRPr/>
              </a:pPr>
              <a:t>61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semantica dei controlli &lt;input&gt;</a:t>
            </a:r>
          </a:p>
        </p:txBody>
      </p:sp>
      <p:sp>
        <p:nvSpPr>
          <p:cNvPr id="95235" name="Rectangle 3"/>
          <p:cNvSpPr>
            <a:spLocks noGrp="1" noChangeArrowheads="1"/>
          </p:cNvSpPr>
          <p:nvPr>
            <p:ph idx="1"/>
          </p:nvPr>
        </p:nvSpPr>
        <p:spPr/>
        <p:txBody>
          <a:bodyPr/>
          <a:lstStyle/>
          <a:p>
            <a:pPr eaLnBrk="1" hangingPunct="1">
              <a:lnSpc>
                <a:spcPct val="80000"/>
              </a:lnSpc>
              <a:defRPr/>
            </a:pPr>
            <a:r>
              <a:rPr lang="it-IT" sz="1846" b="1" dirty="0">
                <a:solidFill>
                  <a:schemeClr val="folHlink"/>
                </a:solidFill>
              </a:rPr>
              <a:t>&lt;input&gt;</a:t>
            </a:r>
            <a:r>
              <a:rPr lang="it-IT" sz="1846" dirty="0"/>
              <a:t>: controllo modulo</a:t>
            </a:r>
          </a:p>
          <a:p>
            <a:pPr lvl="1" eaLnBrk="1" hangingPunct="1">
              <a:lnSpc>
                <a:spcPct val="80000"/>
              </a:lnSpc>
              <a:defRPr/>
            </a:pPr>
            <a:r>
              <a:rPr lang="it-IT" sz="1108" b="1" dirty="0">
                <a:solidFill>
                  <a:schemeClr val="tx2"/>
                </a:solidFill>
              </a:rPr>
              <a:t>Contenuto: </a:t>
            </a:r>
            <a:r>
              <a:rPr lang="it-IT" dirty="0"/>
              <a:t>vuoto</a:t>
            </a:r>
            <a:r>
              <a:rPr lang="it-IT" i="1" dirty="0"/>
              <a:t/>
            </a:r>
            <a:br>
              <a:rPr lang="it-IT" i="1" dirty="0"/>
            </a:br>
            <a:r>
              <a:rPr lang="it-IT" sz="1108" b="1" dirty="0">
                <a:solidFill>
                  <a:schemeClr val="tx2"/>
                </a:solidFill>
              </a:rPr>
              <a:t>Attributi:</a:t>
            </a:r>
            <a:r>
              <a:rPr lang="it-IT" dirty="0"/>
              <a:t> standard HTML, </a:t>
            </a:r>
            <a:r>
              <a:rPr lang="it-IT" dirty="0" err="1">
                <a:solidFill>
                  <a:schemeClr val="folHlink"/>
                </a:solidFill>
              </a:rPr>
              <a:t>type</a:t>
            </a:r>
            <a:r>
              <a:rPr lang="it-IT" dirty="0"/>
              <a:t>, </a:t>
            </a:r>
            <a:r>
              <a:rPr lang="it-IT" dirty="0" err="1">
                <a:solidFill>
                  <a:schemeClr val="folHlink"/>
                </a:solidFill>
              </a:rPr>
              <a:t>name</a:t>
            </a:r>
            <a:r>
              <a:rPr lang="it-IT" dirty="0"/>
              <a:t>, </a:t>
            </a:r>
            <a:r>
              <a:rPr lang="it-IT" dirty="0" err="1">
                <a:solidFill>
                  <a:schemeClr val="folHlink"/>
                </a:solidFill>
              </a:rPr>
              <a:t>value</a:t>
            </a:r>
            <a:r>
              <a:rPr lang="it-IT" dirty="0"/>
              <a:t>, </a:t>
            </a:r>
            <a:r>
              <a:rPr lang="it-IT" dirty="0" err="1">
                <a:solidFill>
                  <a:schemeClr val="folHlink"/>
                </a:solidFill>
              </a:rPr>
              <a:t>size</a:t>
            </a:r>
            <a:r>
              <a:rPr lang="it-IT" dirty="0"/>
              <a:t>, </a:t>
            </a:r>
            <a:r>
              <a:rPr lang="it-IT" dirty="0" err="1">
                <a:solidFill>
                  <a:schemeClr val="folHlink"/>
                </a:solidFill>
              </a:rPr>
              <a:t>maxlength</a:t>
            </a:r>
            <a:r>
              <a:rPr lang="it-IT" dirty="0"/>
              <a:t>, </a:t>
            </a:r>
            <a:r>
              <a:rPr lang="it-IT" dirty="0" err="1">
                <a:solidFill>
                  <a:schemeClr val="folHlink"/>
                </a:solidFill>
              </a:rPr>
              <a:t>checked</a:t>
            </a:r>
            <a:r>
              <a:rPr lang="it-IT" dirty="0"/>
              <a:t>, </a:t>
            </a:r>
            <a:r>
              <a:rPr lang="it-IT" dirty="0" err="1">
                <a:solidFill>
                  <a:schemeClr val="folHlink"/>
                </a:solidFill>
              </a:rPr>
              <a:t>disabled</a:t>
            </a:r>
            <a:r>
              <a:rPr lang="it-IT" dirty="0"/>
              <a:t>, </a:t>
            </a:r>
            <a:r>
              <a:rPr lang="it-IT" dirty="0" err="1">
                <a:solidFill>
                  <a:schemeClr val="folHlink"/>
                </a:solidFill>
              </a:rPr>
              <a:t>readonly</a:t>
            </a:r>
            <a:r>
              <a:rPr lang="it-IT" dirty="0"/>
              <a:t>, </a:t>
            </a:r>
            <a:r>
              <a:rPr lang="it-IT" dirty="0" err="1">
                <a:solidFill>
                  <a:schemeClr val="folHlink"/>
                </a:solidFill>
              </a:rPr>
              <a:t>src</a:t>
            </a:r>
            <a:r>
              <a:rPr lang="it-IT" dirty="0"/>
              <a:t>, </a:t>
            </a:r>
            <a:r>
              <a:rPr lang="it-IT" dirty="0" err="1">
                <a:solidFill>
                  <a:schemeClr val="folHlink"/>
                </a:solidFill>
              </a:rPr>
              <a:t>usemap</a:t>
            </a:r>
            <a:r>
              <a:rPr lang="it-IT" dirty="0"/>
              <a:t>, </a:t>
            </a:r>
            <a:r>
              <a:rPr lang="it-IT" dirty="0" err="1">
                <a:solidFill>
                  <a:schemeClr val="folHlink"/>
                </a:solidFill>
              </a:rPr>
              <a:t>ismap</a:t>
            </a:r>
            <a:r>
              <a:rPr lang="it-IT" dirty="0"/>
              <a:t>, </a:t>
            </a:r>
            <a:r>
              <a:rPr lang="it-IT" dirty="0">
                <a:solidFill>
                  <a:schemeClr val="folHlink"/>
                </a:solidFill>
              </a:rPr>
              <a:t>alt</a:t>
            </a:r>
          </a:p>
          <a:p>
            <a:pPr lvl="1" eaLnBrk="1" hangingPunct="1">
              <a:lnSpc>
                <a:spcPct val="80000"/>
              </a:lnSpc>
              <a:defRPr/>
            </a:pPr>
            <a:r>
              <a:rPr lang="it-IT" dirty="0"/>
              <a:t>L’attributo </a:t>
            </a:r>
            <a:r>
              <a:rPr lang="it-IT" dirty="0" err="1">
                <a:solidFill>
                  <a:schemeClr val="folHlink"/>
                </a:solidFill>
              </a:rPr>
              <a:t>value</a:t>
            </a:r>
            <a:r>
              <a:rPr lang="it-IT" dirty="0"/>
              <a:t> fornisce:</a:t>
            </a:r>
          </a:p>
          <a:p>
            <a:pPr lvl="2" eaLnBrk="1" hangingPunct="1">
              <a:lnSpc>
                <a:spcPct val="80000"/>
              </a:lnSpc>
              <a:defRPr/>
            </a:pPr>
            <a:r>
              <a:rPr lang="it-IT" sz="1662" dirty="0"/>
              <a:t>la stringa di inizializzazione per i tipi </a:t>
            </a:r>
            <a:r>
              <a:rPr lang="it-IT" sz="1662" i="1" dirty="0"/>
              <a:t>text</a:t>
            </a:r>
            <a:r>
              <a:rPr lang="it-IT" sz="1662" dirty="0"/>
              <a:t>, </a:t>
            </a:r>
            <a:r>
              <a:rPr lang="it-IT" sz="1662" i="1" dirty="0"/>
              <a:t>password</a:t>
            </a:r>
            <a:r>
              <a:rPr lang="it-IT" sz="1662" dirty="0"/>
              <a:t>, </a:t>
            </a:r>
            <a:r>
              <a:rPr lang="it-IT" sz="1662" i="1" dirty="0" err="1"/>
              <a:t>hidden</a:t>
            </a:r>
            <a:r>
              <a:rPr lang="it-IT" sz="1662" dirty="0"/>
              <a:t>, </a:t>
            </a:r>
            <a:r>
              <a:rPr lang="it-IT" sz="1662" i="1" dirty="0"/>
              <a:t>file</a:t>
            </a:r>
          </a:p>
          <a:p>
            <a:pPr lvl="2" eaLnBrk="1" hangingPunct="1">
              <a:lnSpc>
                <a:spcPct val="80000"/>
              </a:lnSpc>
              <a:defRPr/>
            </a:pPr>
            <a:r>
              <a:rPr lang="it-IT" sz="1662" dirty="0"/>
              <a:t>la </a:t>
            </a:r>
            <a:r>
              <a:rPr lang="it-IT" sz="1662" dirty="0" err="1"/>
              <a:t>label</a:t>
            </a:r>
            <a:r>
              <a:rPr lang="it-IT" sz="1662" dirty="0"/>
              <a:t> per i controlli di tipo </a:t>
            </a:r>
            <a:r>
              <a:rPr lang="it-IT" sz="1662" i="1" dirty="0" err="1"/>
              <a:t>submit</a:t>
            </a:r>
            <a:r>
              <a:rPr lang="it-IT" sz="1662" dirty="0"/>
              <a:t>, </a:t>
            </a:r>
            <a:r>
              <a:rPr lang="it-IT" sz="1662" i="1" dirty="0"/>
              <a:t>reset</a:t>
            </a:r>
            <a:r>
              <a:rPr lang="it-IT" sz="1662" dirty="0"/>
              <a:t> e </a:t>
            </a:r>
            <a:r>
              <a:rPr lang="it-IT" sz="1662" i="1" dirty="0" err="1"/>
              <a:t>button</a:t>
            </a:r>
            <a:endParaRPr lang="it-IT" sz="1662" i="1" dirty="0"/>
          </a:p>
          <a:p>
            <a:pPr lvl="1" eaLnBrk="1" hangingPunct="1">
              <a:lnSpc>
                <a:spcPct val="80000"/>
              </a:lnSpc>
              <a:defRPr/>
            </a:pPr>
            <a:r>
              <a:rPr lang="it-IT" dirty="0"/>
              <a:t>L’attributo </a:t>
            </a:r>
            <a:r>
              <a:rPr lang="it-IT" dirty="0" err="1">
                <a:solidFill>
                  <a:schemeClr val="folHlink"/>
                </a:solidFill>
              </a:rPr>
              <a:t>size</a:t>
            </a:r>
            <a:r>
              <a:rPr lang="it-IT" dirty="0"/>
              <a:t> fornisce la larghezza del controllo, espressa in pixel o in caratteri per i tipi </a:t>
            </a:r>
            <a:r>
              <a:rPr lang="it-IT" i="1" dirty="0"/>
              <a:t>text</a:t>
            </a:r>
            <a:r>
              <a:rPr lang="it-IT" dirty="0"/>
              <a:t> e </a:t>
            </a:r>
            <a:r>
              <a:rPr lang="it-IT" i="1" dirty="0"/>
              <a:t>password</a:t>
            </a:r>
          </a:p>
          <a:p>
            <a:pPr lvl="1" eaLnBrk="1" hangingPunct="1">
              <a:lnSpc>
                <a:spcPct val="80000"/>
              </a:lnSpc>
              <a:defRPr/>
            </a:pPr>
            <a:r>
              <a:rPr lang="it-IT" dirty="0"/>
              <a:t>L’attributo </a:t>
            </a:r>
            <a:r>
              <a:rPr lang="it-IT" dirty="0" err="1">
                <a:solidFill>
                  <a:schemeClr val="folHlink"/>
                </a:solidFill>
              </a:rPr>
              <a:t>maxlength</a:t>
            </a:r>
            <a:r>
              <a:rPr lang="it-IT" dirty="0"/>
              <a:t> fornisce il massimo numero di caratteri digitabili nei campi di tipo </a:t>
            </a:r>
            <a:r>
              <a:rPr lang="it-IT" i="1" dirty="0"/>
              <a:t>text</a:t>
            </a:r>
            <a:r>
              <a:rPr lang="it-IT" dirty="0"/>
              <a:t> e </a:t>
            </a:r>
            <a:r>
              <a:rPr lang="it-IT" i="1" dirty="0"/>
              <a:t>password</a:t>
            </a:r>
          </a:p>
          <a:p>
            <a:pPr lvl="1" eaLnBrk="1" hangingPunct="1">
              <a:lnSpc>
                <a:spcPct val="80000"/>
              </a:lnSpc>
              <a:defRPr/>
            </a:pPr>
            <a:r>
              <a:rPr lang="it-IT" dirty="0"/>
              <a:t>L’attributo booleano </a:t>
            </a:r>
            <a:r>
              <a:rPr lang="it-IT" dirty="0" err="1">
                <a:solidFill>
                  <a:schemeClr val="folHlink"/>
                </a:solidFill>
              </a:rPr>
              <a:t>checked</a:t>
            </a:r>
            <a:r>
              <a:rPr lang="it-IT" dirty="0"/>
              <a:t> determina se i controlli di tipo </a:t>
            </a:r>
            <a:r>
              <a:rPr lang="it-IT" i="1" dirty="0" err="1"/>
              <a:t>checkbox</a:t>
            </a:r>
            <a:r>
              <a:rPr lang="it-IT" dirty="0"/>
              <a:t> e </a:t>
            </a:r>
            <a:r>
              <a:rPr lang="it-IT" i="1" dirty="0"/>
              <a:t>radio</a:t>
            </a:r>
            <a:r>
              <a:rPr lang="it-IT" dirty="0"/>
              <a:t> saranno inizialmente selezionati</a:t>
            </a:r>
          </a:p>
          <a:p>
            <a:pPr lvl="1" eaLnBrk="1" hangingPunct="1">
              <a:lnSpc>
                <a:spcPct val="80000"/>
              </a:lnSpc>
              <a:defRPr/>
            </a:pPr>
            <a:r>
              <a:rPr lang="it-IT" dirty="0"/>
              <a:t>L’attributo </a:t>
            </a:r>
            <a:r>
              <a:rPr lang="it-IT" dirty="0" err="1">
                <a:solidFill>
                  <a:schemeClr val="folHlink"/>
                </a:solidFill>
              </a:rPr>
              <a:t>src</a:t>
            </a:r>
            <a:r>
              <a:rPr lang="it-IT" dirty="0"/>
              <a:t> viene usato per i controlli di tipo </a:t>
            </a:r>
            <a:r>
              <a:rPr lang="it-IT" i="1" dirty="0"/>
              <a:t>image</a:t>
            </a:r>
            <a:r>
              <a:rPr lang="it-IT" dirty="0"/>
              <a:t>, come pure </a:t>
            </a:r>
            <a:r>
              <a:rPr lang="it-IT" dirty="0" err="1">
                <a:solidFill>
                  <a:schemeClr val="folHlink"/>
                </a:solidFill>
              </a:rPr>
              <a:t>ismap</a:t>
            </a:r>
            <a:r>
              <a:rPr lang="it-IT" dirty="0"/>
              <a:t>, </a:t>
            </a:r>
            <a:r>
              <a:rPr lang="it-IT" dirty="0" err="1">
                <a:solidFill>
                  <a:schemeClr val="folHlink"/>
                </a:solidFill>
              </a:rPr>
              <a:t>usemap</a:t>
            </a:r>
            <a:r>
              <a:rPr lang="it-IT" dirty="0"/>
              <a:t> (eliminato in HTML5) e </a:t>
            </a:r>
            <a:r>
              <a:rPr lang="it-IT" dirty="0">
                <a:solidFill>
                  <a:schemeClr val="folHlink"/>
                </a:solidFill>
              </a:rPr>
              <a:t>alt</a:t>
            </a:r>
            <a:r>
              <a:rPr lang="it-IT" dirty="0"/>
              <a:t>. I bottoni grafici di tipo </a:t>
            </a:r>
            <a:r>
              <a:rPr lang="it-IT" i="1" dirty="0"/>
              <a:t>image</a:t>
            </a:r>
            <a:r>
              <a:rPr lang="it-IT" dirty="0"/>
              <a:t> passano in ogni caso le coordinate del click come campi di controllo addizionali (</a:t>
            </a:r>
            <a:r>
              <a:rPr lang="it-IT" i="1" dirty="0" err="1"/>
              <a:t>nome.x</a:t>
            </a:r>
            <a:r>
              <a:rPr lang="it-IT" i="1" dirty="0"/>
              <a:t>, </a:t>
            </a:r>
            <a:r>
              <a:rPr lang="it-IT" i="1" dirty="0" err="1"/>
              <a:t>nome.y</a:t>
            </a:r>
            <a:r>
              <a:rPr lang="it-IT" dirty="0"/>
              <a:t>) del modulo.</a:t>
            </a:r>
          </a:p>
          <a:p>
            <a:pPr lvl="1" eaLnBrk="1" hangingPunct="1">
              <a:lnSpc>
                <a:spcPct val="80000"/>
              </a:lnSpc>
              <a:defRPr/>
            </a:pPr>
            <a:r>
              <a:rPr lang="it-IT" dirty="0"/>
              <a:t>Gli attributi booleani </a:t>
            </a:r>
            <a:r>
              <a:rPr lang="it-IT" dirty="0" err="1">
                <a:solidFill>
                  <a:schemeClr val="folHlink"/>
                </a:solidFill>
              </a:rPr>
              <a:t>disabled</a:t>
            </a:r>
            <a:r>
              <a:rPr lang="it-IT" dirty="0"/>
              <a:t> e </a:t>
            </a:r>
            <a:r>
              <a:rPr lang="it-IT" dirty="0" err="1">
                <a:solidFill>
                  <a:schemeClr val="folHlink"/>
                </a:solidFill>
              </a:rPr>
              <a:t>readonly</a:t>
            </a:r>
            <a:r>
              <a:rPr lang="it-IT" dirty="0"/>
              <a:t> possono essere utilizzati per disabilitare e/o rendere di sola lettura i controlli.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olo 1"/>
          <p:cNvSpPr>
            <a:spLocks noGrp="1"/>
          </p:cNvSpPr>
          <p:nvPr>
            <p:ph type="title"/>
          </p:nvPr>
        </p:nvSpPr>
        <p:spPr/>
        <p:txBody>
          <a:bodyPr/>
          <a:lstStyle/>
          <a:p>
            <a:r>
              <a:rPr lang="it-IT" altLang="it-IT" sz="2954" dirty="0"/>
              <a:t>Moduli</a:t>
            </a:r>
            <a:br>
              <a:rPr lang="it-IT" altLang="it-IT" sz="2954" dirty="0"/>
            </a:br>
            <a:r>
              <a:rPr lang="it-IT" altLang="it-IT" sz="1846" dirty="0"/>
              <a:t>semantica dei controlli &lt;input&gt; in HTML5</a:t>
            </a:r>
          </a:p>
        </p:txBody>
      </p:sp>
      <p:sp>
        <p:nvSpPr>
          <p:cNvPr id="3" name="Segnaposto contenuto 2"/>
          <p:cNvSpPr>
            <a:spLocks noGrp="1"/>
          </p:cNvSpPr>
          <p:nvPr>
            <p:ph idx="1"/>
          </p:nvPr>
        </p:nvSpPr>
        <p:spPr/>
        <p:txBody>
          <a:bodyPr>
            <a:normAutofit/>
          </a:bodyPr>
          <a:lstStyle/>
          <a:p>
            <a:pPr eaLnBrk="1" hangingPunct="1">
              <a:lnSpc>
                <a:spcPct val="80000"/>
              </a:lnSpc>
              <a:defRPr/>
            </a:pPr>
            <a:r>
              <a:rPr lang="it-IT" dirty="0" smtClean="0"/>
              <a:t>HTML5 introduce anche nuovi attributi per gli </a:t>
            </a:r>
            <a:r>
              <a:rPr lang="it-IT" sz="1846" b="1" dirty="0">
                <a:solidFill>
                  <a:schemeClr val="folHlink"/>
                </a:solidFill>
              </a:rPr>
              <a:t>&lt;input&gt;</a:t>
            </a:r>
            <a:r>
              <a:rPr lang="it-IT" dirty="0"/>
              <a:t>:</a:t>
            </a:r>
            <a:endParaRPr lang="it-IT" sz="1846" b="1" dirty="0">
              <a:solidFill>
                <a:schemeClr val="folHlink"/>
              </a:solidFill>
            </a:endParaRPr>
          </a:p>
          <a:p>
            <a:pPr lvl="1" eaLnBrk="1" hangingPunct="1">
              <a:lnSpc>
                <a:spcPct val="80000"/>
              </a:lnSpc>
              <a:defRPr/>
            </a:pPr>
            <a:r>
              <a:rPr lang="it-IT" dirty="0" smtClean="0"/>
              <a:t>L’attributo </a:t>
            </a:r>
            <a:r>
              <a:rPr lang="it-IT" i="1" dirty="0" err="1" smtClean="0"/>
              <a:t>required</a:t>
            </a:r>
            <a:r>
              <a:rPr lang="it-IT" dirty="0" smtClean="0"/>
              <a:t> marca il campo come necessario. Il browser non dovrebbe inviare la </a:t>
            </a:r>
            <a:r>
              <a:rPr lang="it-IT" dirty="0" err="1" smtClean="0"/>
              <a:t>form</a:t>
            </a:r>
            <a:r>
              <a:rPr lang="it-IT" dirty="0" smtClean="0"/>
              <a:t> se questi campi non sono compilati. Si applica anche agli elementi </a:t>
            </a:r>
            <a:r>
              <a:rPr lang="it-IT" sz="1846" b="1" dirty="0">
                <a:solidFill>
                  <a:schemeClr val="folHlink"/>
                </a:solidFill>
              </a:rPr>
              <a:t>&lt;</a:t>
            </a:r>
            <a:r>
              <a:rPr lang="it-IT" sz="1846" b="1" dirty="0" err="1">
                <a:solidFill>
                  <a:schemeClr val="folHlink"/>
                </a:solidFill>
              </a:rPr>
              <a:t>select</a:t>
            </a:r>
            <a:r>
              <a:rPr lang="it-IT" sz="1846" b="1" dirty="0">
                <a:solidFill>
                  <a:schemeClr val="folHlink"/>
                </a:solidFill>
              </a:rPr>
              <a:t>&gt;</a:t>
            </a:r>
            <a:r>
              <a:rPr lang="it-IT" dirty="0" smtClean="0"/>
              <a:t> e </a:t>
            </a:r>
            <a:r>
              <a:rPr lang="it-IT" sz="1846" b="1" dirty="0">
                <a:solidFill>
                  <a:schemeClr val="folHlink"/>
                </a:solidFill>
              </a:rPr>
              <a:t>&lt;</a:t>
            </a:r>
            <a:r>
              <a:rPr lang="it-IT" sz="1846" b="1" dirty="0" err="1">
                <a:solidFill>
                  <a:schemeClr val="folHlink"/>
                </a:solidFill>
              </a:rPr>
              <a:t>textarea</a:t>
            </a:r>
            <a:r>
              <a:rPr lang="it-IT" sz="1846" b="1" dirty="0">
                <a:solidFill>
                  <a:schemeClr val="folHlink"/>
                </a:solidFill>
              </a:rPr>
              <a:t>&gt;</a:t>
            </a:r>
            <a:r>
              <a:rPr lang="it-IT" dirty="0"/>
              <a:t>.</a:t>
            </a:r>
            <a:endParaRPr lang="it-IT" sz="1846" b="1" dirty="0">
              <a:solidFill>
                <a:schemeClr val="folHlink"/>
              </a:solidFill>
            </a:endParaRPr>
          </a:p>
          <a:p>
            <a:pPr lvl="1" eaLnBrk="1" hangingPunct="1">
              <a:lnSpc>
                <a:spcPct val="80000"/>
              </a:lnSpc>
              <a:defRPr/>
            </a:pPr>
            <a:r>
              <a:rPr lang="it-IT" dirty="0" smtClean="0"/>
              <a:t>Gli attributi </a:t>
            </a:r>
            <a:r>
              <a:rPr lang="it-IT" i="1" dirty="0" smtClean="0"/>
              <a:t>min</a:t>
            </a:r>
            <a:r>
              <a:rPr lang="it-IT" dirty="0" smtClean="0"/>
              <a:t>, </a:t>
            </a:r>
            <a:r>
              <a:rPr lang="it-IT" i="1" dirty="0" err="1" smtClean="0"/>
              <a:t>max</a:t>
            </a:r>
            <a:r>
              <a:rPr lang="it-IT" dirty="0" smtClean="0"/>
              <a:t> sono usati per definire l’intervallo di valori consentiti (per numeri, date, ecc.).</a:t>
            </a:r>
          </a:p>
          <a:p>
            <a:pPr lvl="1" eaLnBrk="1" hangingPunct="1">
              <a:lnSpc>
                <a:spcPct val="80000"/>
              </a:lnSpc>
              <a:defRPr/>
            </a:pPr>
            <a:r>
              <a:rPr lang="it-IT" dirty="0" smtClean="0"/>
              <a:t>L’attributo </a:t>
            </a:r>
            <a:r>
              <a:rPr lang="it-IT" i="1" dirty="0" err="1" smtClean="0"/>
              <a:t>autocomplete</a:t>
            </a:r>
            <a:r>
              <a:rPr lang="it-IT" i="1" dirty="0" smtClean="0"/>
              <a:t>, </a:t>
            </a:r>
            <a:r>
              <a:rPr lang="it-IT" dirty="0" smtClean="0"/>
              <a:t>che può valere </a:t>
            </a:r>
            <a:r>
              <a:rPr lang="it-IT" i="1" dirty="0" smtClean="0"/>
              <a:t>on </a:t>
            </a:r>
            <a:r>
              <a:rPr lang="it-IT" dirty="0" smtClean="0"/>
              <a:t>oppure</a:t>
            </a:r>
            <a:r>
              <a:rPr lang="it-IT" i="1" dirty="0" smtClean="0"/>
              <a:t> off,</a:t>
            </a:r>
            <a:r>
              <a:rPr lang="it-IT" dirty="0" smtClean="0"/>
              <a:t> abilita (default) o disabilita le funzioni di auto completamento dell’input fornite dal browser.</a:t>
            </a:r>
          </a:p>
          <a:p>
            <a:pPr lvl="1" eaLnBrk="1" hangingPunct="1">
              <a:lnSpc>
                <a:spcPct val="80000"/>
              </a:lnSpc>
              <a:defRPr/>
            </a:pPr>
            <a:r>
              <a:rPr lang="it-IT" dirty="0" smtClean="0"/>
              <a:t>L’attributo </a:t>
            </a:r>
            <a:r>
              <a:rPr lang="it-IT" i="1" dirty="0" smtClean="0"/>
              <a:t>multiple</a:t>
            </a:r>
            <a:r>
              <a:rPr lang="it-IT" dirty="0" smtClean="0"/>
              <a:t> richiede al browser di accettare più di un valore nel campo. Il modo in cui questo comportamento viene reso visivamente dipende dallo specifico tipo di controllo.</a:t>
            </a:r>
          </a:p>
          <a:p>
            <a:pPr lvl="1" eaLnBrk="1" hangingPunct="1">
              <a:lnSpc>
                <a:spcPct val="80000"/>
              </a:lnSpc>
              <a:defRPr/>
            </a:pPr>
            <a:r>
              <a:rPr lang="it-IT" dirty="0" smtClean="0"/>
              <a:t>L’attributo </a:t>
            </a:r>
            <a:r>
              <a:rPr lang="it-IT" i="1" dirty="0" smtClean="0"/>
              <a:t>pattern</a:t>
            </a:r>
            <a:r>
              <a:rPr lang="it-IT" dirty="0" smtClean="0"/>
              <a:t> specifica un’espressione regolare che deve fare match col valore del controllo.</a:t>
            </a:r>
          </a:p>
          <a:p>
            <a:pPr lvl="1" eaLnBrk="1" hangingPunct="1">
              <a:lnSpc>
                <a:spcPct val="80000"/>
              </a:lnSpc>
              <a:defRPr/>
            </a:pPr>
            <a:r>
              <a:rPr lang="it-IT" dirty="0" smtClean="0"/>
              <a:t>L’attributo </a:t>
            </a:r>
            <a:r>
              <a:rPr lang="it-IT" i="1" dirty="0" err="1" smtClean="0"/>
              <a:t>step</a:t>
            </a:r>
            <a:r>
              <a:rPr lang="it-IT" dirty="0" smtClean="0"/>
              <a:t> definisce la granularità dei valori ammessi dal controllo.</a:t>
            </a:r>
          </a:p>
          <a:p>
            <a:pPr lvl="1" eaLnBrk="1" hangingPunct="1">
              <a:lnSpc>
                <a:spcPct val="80000"/>
              </a:lnSpc>
              <a:defRPr/>
            </a:pPr>
            <a:r>
              <a:rPr lang="it-IT" dirty="0" smtClean="0"/>
              <a:t>Gli attributi </a:t>
            </a:r>
            <a:r>
              <a:rPr lang="it-IT" i="1" dirty="0" err="1" smtClean="0"/>
              <a:t>formaction</a:t>
            </a:r>
            <a:r>
              <a:rPr lang="it-IT" dirty="0" smtClean="0"/>
              <a:t>, </a:t>
            </a:r>
            <a:r>
              <a:rPr lang="it-IT" i="1" dirty="0" err="1" smtClean="0"/>
              <a:t>formethod</a:t>
            </a:r>
            <a:r>
              <a:rPr lang="it-IT" dirty="0" smtClean="0"/>
              <a:t>, </a:t>
            </a:r>
            <a:r>
              <a:rPr lang="it-IT" i="1" dirty="0" err="1" smtClean="0"/>
              <a:t>formenctype</a:t>
            </a:r>
            <a:r>
              <a:rPr lang="it-IT" dirty="0" smtClean="0"/>
              <a:t>, ecc. permettono di sovrascrivere i corrispondenti attributi dell’elemento </a:t>
            </a:r>
            <a:r>
              <a:rPr lang="it-IT" sz="1846" b="1" dirty="0">
                <a:solidFill>
                  <a:schemeClr val="folHlink"/>
                </a:solidFill>
              </a:rPr>
              <a:t>&lt;</a:t>
            </a:r>
            <a:r>
              <a:rPr lang="it-IT" sz="1846" b="1" dirty="0" err="1">
                <a:solidFill>
                  <a:schemeClr val="folHlink"/>
                </a:solidFill>
              </a:rPr>
              <a:t>form</a:t>
            </a:r>
            <a:r>
              <a:rPr lang="it-IT" sz="1846" b="1" dirty="0">
                <a:solidFill>
                  <a:schemeClr val="folHlink"/>
                </a:solidFill>
              </a:rPr>
              <a:t>&gt;</a:t>
            </a:r>
            <a:r>
              <a:rPr lang="it-IT" dirty="0" smtClean="0"/>
              <a:t> nel caso in cui l’input sia usato come bottone di </a:t>
            </a:r>
            <a:r>
              <a:rPr lang="it-IT" dirty="0" err="1" smtClean="0"/>
              <a:t>submit</a:t>
            </a:r>
            <a:r>
              <a:rPr lang="it-IT" dirty="0" smtClean="0"/>
              <a:t>.</a:t>
            </a:r>
          </a:p>
          <a:p>
            <a:pPr lvl="1" eaLnBrk="1" hangingPunct="1">
              <a:lnSpc>
                <a:spcPct val="80000"/>
              </a:lnSpc>
              <a:defRPr/>
            </a:pPr>
            <a:r>
              <a:rPr lang="it-IT" dirty="0" smtClean="0"/>
              <a:t>L’attributo </a:t>
            </a:r>
            <a:r>
              <a:rPr lang="it-IT" i="1" dirty="0" err="1" smtClean="0"/>
              <a:t>placeholder</a:t>
            </a:r>
            <a:r>
              <a:rPr lang="it-IT" dirty="0" smtClean="0"/>
              <a:t> permette di fornire un testo di aiuto da mostrare nel campo quando questo è non compilato, e si applica anche alle </a:t>
            </a:r>
            <a:r>
              <a:rPr lang="it-IT" sz="1846" b="1" dirty="0">
                <a:solidFill>
                  <a:schemeClr val="folHlink"/>
                </a:solidFill>
              </a:rPr>
              <a:t>&lt;</a:t>
            </a:r>
            <a:r>
              <a:rPr lang="it-IT" sz="1846" b="1" dirty="0" err="1">
                <a:solidFill>
                  <a:schemeClr val="folHlink"/>
                </a:solidFill>
              </a:rPr>
              <a:t>textarea</a:t>
            </a:r>
            <a:r>
              <a:rPr lang="it-IT" sz="1846" b="1" dirty="0">
                <a:solidFill>
                  <a:schemeClr val="folHlink"/>
                </a:solidFill>
              </a:rPr>
              <a:t>&gt;</a:t>
            </a:r>
            <a:r>
              <a:rPr lang="it-IT" dirty="0"/>
              <a:t>.</a:t>
            </a:r>
            <a:endParaRPr lang="it-IT" sz="1846" b="1" dirty="0">
              <a:solidFill>
                <a:schemeClr val="folHlink"/>
              </a:solidFill>
            </a:endParaRP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4" name="Segnaposto numero diapositiva 3"/>
          <p:cNvSpPr>
            <a:spLocks noGrp="1"/>
          </p:cNvSpPr>
          <p:nvPr>
            <p:ph type="sldNum" sz="quarter" idx="12"/>
          </p:nvPr>
        </p:nvSpPr>
        <p:spPr/>
        <p:txBody>
          <a:bodyPr/>
          <a:lstStyle/>
          <a:p>
            <a:pPr>
              <a:defRPr/>
            </a:pPr>
            <a:fld id="{4CEC86E9-3C68-4B6E-8F8B-FD6372289D91}" type="slidenum">
              <a:rPr lang="it-IT" altLang="it-IT" smtClean="0"/>
              <a:pPr>
                <a:defRPr/>
              </a:pPr>
              <a:t>63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controlli &lt;textarea&gt;</a:t>
            </a:r>
          </a:p>
        </p:txBody>
      </p:sp>
      <p:sp>
        <p:nvSpPr>
          <p:cNvPr id="96259" name="Rectangle 3"/>
          <p:cNvSpPr>
            <a:spLocks noGrp="1" noChangeArrowheads="1"/>
          </p:cNvSpPr>
          <p:nvPr>
            <p:ph idx="1"/>
          </p:nvPr>
        </p:nvSpPr>
        <p:spPr/>
        <p:txBody>
          <a:bodyPr/>
          <a:lstStyle/>
          <a:p>
            <a:pPr eaLnBrk="1" hangingPunct="1">
              <a:defRPr/>
            </a:pPr>
            <a:r>
              <a:rPr lang="it-IT" sz="2215" b="1" dirty="0">
                <a:solidFill>
                  <a:schemeClr val="folHlink"/>
                </a:solidFill>
              </a:rPr>
              <a:t>&lt;</a:t>
            </a:r>
            <a:r>
              <a:rPr lang="it-IT" sz="2215" b="1" dirty="0" err="1">
                <a:solidFill>
                  <a:schemeClr val="folHlink"/>
                </a:solidFill>
              </a:rPr>
              <a:t>textarea</a:t>
            </a:r>
            <a:r>
              <a:rPr lang="it-IT" sz="2215" b="1" dirty="0">
                <a:solidFill>
                  <a:schemeClr val="folHlink"/>
                </a:solidFill>
              </a:rPr>
              <a:t>&gt;</a:t>
            </a:r>
            <a:r>
              <a:rPr lang="it-IT" sz="2215" dirty="0"/>
              <a:t>: area di testo per i moduli</a:t>
            </a:r>
          </a:p>
          <a:p>
            <a:pPr lvl="1" eaLnBrk="1" hangingPunct="1">
              <a:defRPr/>
            </a:pPr>
            <a:r>
              <a:rPr lang="it-IT" sz="1292" b="1" dirty="0">
                <a:solidFill>
                  <a:schemeClr val="tx2"/>
                </a:solidFill>
              </a:rPr>
              <a:t>Contenuto: </a:t>
            </a:r>
            <a:r>
              <a:rPr lang="it-IT" sz="1846" dirty="0"/>
              <a:t>testo</a:t>
            </a:r>
            <a:r>
              <a:rPr lang="it-IT" sz="1846" i="1" dirty="0"/>
              <a:t/>
            </a:r>
            <a:br>
              <a:rPr lang="it-IT" sz="1846" i="1" dirty="0"/>
            </a:br>
            <a:r>
              <a:rPr lang="it-IT" sz="1292" b="1" dirty="0">
                <a:solidFill>
                  <a:schemeClr val="tx2"/>
                </a:solidFill>
              </a:rPr>
              <a:t>Attributi:</a:t>
            </a:r>
            <a:r>
              <a:rPr lang="it-IT" sz="1846" dirty="0"/>
              <a:t> standard HTML, </a:t>
            </a:r>
            <a:r>
              <a:rPr lang="it-IT" sz="1846" dirty="0" err="1">
                <a:solidFill>
                  <a:schemeClr val="folHlink"/>
                </a:solidFill>
              </a:rPr>
              <a:t>name</a:t>
            </a:r>
            <a:r>
              <a:rPr lang="it-IT" sz="1846" dirty="0"/>
              <a:t>, </a:t>
            </a:r>
            <a:r>
              <a:rPr lang="it-IT" sz="1846" dirty="0" err="1">
                <a:solidFill>
                  <a:schemeClr val="folHlink"/>
                </a:solidFill>
              </a:rPr>
              <a:t>rows</a:t>
            </a:r>
            <a:r>
              <a:rPr lang="it-IT" sz="1846" dirty="0"/>
              <a:t>, </a:t>
            </a:r>
            <a:r>
              <a:rPr lang="it-IT" sz="1846" dirty="0" err="1">
                <a:solidFill>
                  <a:schemeClr val="folHlink"/>
                </a:solidFill>
              </a:rPr>
              <a:t>cols</a:t>
            </a:r>
            <a:r>
              <a:rPr lang="it-IT" sz="1846" dirty="0"/>
              <a:t>, </a:t>
            </a:r>
            <a:r>
              <a:rPr lang="it-IT" sz="1846" dirty="0" err="1">
                <a:solidFill>
                  <a:schemeClr val="folHlink"/>
                </a:solidFill>
              </a:rPr>
              <a:t>disabled</a:t>
            </a:r>
            <a:r>
              <a:rPr lang="it-IT" sz="1846" dirty="0"/>
              <a:t>, </a:t>
            </a:r>
            <a:r>
              <a:rPr lang="it-IT" sz="1846" dirty="0" err="1">
                <a:solidFill>
                  <a:schemeClr val="folHlink"/>
                </a:solidFill>
              </a:rPr>
              <a:t>readonly</a:t>
            </a:r>
            <a:endParaRPr lang="it-IT" sz="1846" dirty="0"/>
          </a:p>
          <a:p>
            <a:pPr lvl="1" eaLnBrk="1" hangingPunct="1">
              <a:defRPr/>
            </a:pPr>
            <a:r>
              <a:rPr lang="it-IT" sz="1846" dirty="0"/>
              <a:t>L’elemento &lt;</a:t>
            </a:r>
            <a:r>
              <a:rPr lang="it-IT" sz="1846" dirty="0" err="1"/>
              <a:t>textarea</a:t>
            </a:r>
            <a:r>
              <a:rPr lang="it-IT" sz="1846" dirty="0"/>
              <a:t>&gt; crea un’area di testo ampia in cui l’utente può digitare più righe</a:t>
            </a:r>
          </a:p>
          <a:p>
            <a:pPr lvl="1" eaLnBrk="1" hangingPunct="1">
              <a:defRPr/>
            </a:pPr>
            <a:r>
              <a:rPr lang="it-IT" sz="1846" dirty="0"/>
              <a:t>L’ampiezza dell’area </a:t>
            </a:r>
            <a:r>
              <a:rPr lang="it-IT" sz="1846" i="1" dirty="0"/>
              <a:t>visibile</a:t>
            </a:r>
            <a:r>
              <a:rPr lang="it-IT" sz="1846" dirty="0"/>
              <a:t> è determinata dagli attributi </a:t>
            </a:r>
            <a:r>
              <a:rPr lang="it-IT" sz="1846" dirty="0" err="1">
                <a:solidFill>
                  <a:schemeClr val="folHlink"/>
                </a:solidFill>
              </a:rPr>
              <a:t>rows</a:t>
            </a:r>
            <a:r>
              <a:rPr lang="it-IT" sz="1846" dirty="0"/>
              <a:t> (righe) e </a:t>
            </a:r>
            <a:r>
              <a:rPr lang="it-IT" sz="1846" dirty="0" err="1">
                <a:solidFill>
                  <a:schemeClr val="folHlink"/>
                </a:solidFill>
              </a:rPr>
              <a:t>cols</a:t>
            </a:r>
            <a:r>
              <a:rPr lang="it-IT" sz="1846" dirty="0"/>
              <a:t> (colonne). Il numero massimo di caratteri digitabili non può essere però limitato a priori.</a:t>
            </a:r>
          </a:p>
          <a:p>
            <a:pPr lvl="1" eaLnBrk="1" hangingPunct="1">
              <a:defRPr/>
            </a:pPr>
            <a:r>
              <a:rPr lang="it-IT" sz="1846" dirty="0"/>
              <a:t>Il testo contenuto nell’elemento viene usato come valore iniziale</a:t>
            </a:r>
          </a:p>
          <a:p>
            <a:pPr lvl="1" eaLnBrk="1" hangingPunct="1">
              <a:defRPr/>
            </a:pPr>
            <a:r>
              <a:rPr lang="it-IT" sz="1477" b="1" dirty="0">
                <a:solidFill>
                  <a:schemeClr val="tx2"/>
                </a:solidFill>
              </a:rPr>
              <a:t>(!)</a:t>
            </a:r>
            <a:r>
              <a:rPr lang="it-IT" sz="1846" dirty="0"/>
              <a:t> I </a:t>
            </a:r>
            <a:r>
              <a:rPr lang="it-IT" sz="1846" dirty="0" err="1"/>
              <a:t>tag</a:t>
            </a:r>
            <a:r>
              <a:rPr lang="it-IT" sz="1846" dirty="0"/>
              <a:t> HTML contenuti nel testo di non vengono interpretati.</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controlli &lt;select&gt;</a:t>
            </a:r>
          </a:p>
        </p:txBody>
      </p:sp>
      <p:sp>
        <p:nvSpPr>
          <p:cNvPr id="97283"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select</a:t>
            </a:r>
            <a:r>
              <a:rPr lang="it-IT" b="1" dirty="0" smtClean="0">
                <a:solidFill>
                  <a:schemeClr val="folHlink"/>
                </a:solidFill>
              </a:rPr>
              <a:t>&gt;</a:t>
            </a:r>
            <a:r>
              <a:rPr lang="it-IT" dirty="0" smtClean="0"/>
              <a:t>: liste a scelta multipla</a:t>
            </a:r>
          </a:p>
          <a:p>
            <a:pPr lvl="1" eaLnBrk="1" hangingPunct="1">
              <a:lnSpc>
                <a:spcPct val="90000"/>
              </a:lnSpc>
              <a:defRPr/>
            </a:pPr>
            <a:r>
              <a:rPr lang="it-IT" sz="1477" b="1" dirty="0">
                <a:solidFill>
                  <a:schemeClr val="tx2"/>
                </a:solidFill>
              </a:rPr>
              <a:t>Contenuto: </a:t>
            </a:r>
            <a:r>
              <a:rPr lang="it-IT" dirty="0" smtClean="0"/>
              <a:t>uno o più elementi &lt;option&gt; e &lt;</a:t>
            </a:r>
            <a:r>
              <a:rPr lang="it-IT" dirty="0" err="1" smtClean="0"/>
              <a:t>optgroup</a:t>
            </a:r>
            <a:r>
              <a:rPr lang="it-IT" dirty="0" smtClean="0"/>
              <a:t>&gt; </a:t>
            </a:r>
            <a:r>
              <a:rPr lang="it-IT" i="1" dirty="0" smtClean="0"/>
              <a:t/>
            </a:r>
            <a:br>
              <a:rPr lang="it-IT" i="1" dirty="0" smtClean="0"/>
            </a:br>
            <a:r>
              <a:rPr lang="it-IT" sz="1477" b="1" dirty="0">
                <a:solidFill>
                  <a:schemeClr val="tx2"/>
                </a:solidFill>
              </a:rPr>
              <a:t>Attributi:</a:t>
            </a:r>
            <a:r>
              <a:rPr lang="it-IT" dirty="0" smtClean="0"/>
              <a:t> standard HTML, </a:t>
            </a:r>
            <a:r>
              <a:rPr lang="it-IT" dirty="0" err="1" smtClean="0">
                <a:solidFill>
                  <a:schemeClr val="folHlink"/>
                </a:solidFill>
              </a:rPr>
              <a:t>name</a:t>
            </a:r>
            <a:r>
              <a:rPr lang="it-IT" dirty="0" smtClean="0"/>
              <a:t>, </a:t>
            </a:r>
            <a:r>
              <a:rPr lang="it-IT" dirty="0" err="1" smtClean="0">
                <a:solidFill>
                  <a:schemeClr val="folHlink"/>
                </a:solidFill>
              </a:rPr>
              <a:t>size</a:t>
            </a:r>
            <a:r>
              <a:rPr lang="it-IT" dirty="0" smtClean="0"/>
              <a:t>, </a:t>
            </a:r>
            <a:r>
              <a:rPr lang="it-IT" dirty="0" smtClean="0">
                <a:solidFill>
                  <a:schemeClr val="folHlink"/>
                </a:solidFill>
              </a:rPr>
              <a:t>multiple</a:t>
            </a:r>
            <a:endParaRPr lang="it-IT" dirty="0" smtClean="0"/>
          </a:p>
          <a:p>
            <a:pPr lvl="1" eaLnBrk="1" hangingPunct="1">
              <a:lnSpc>
                <a:spcPct val="90000"/>
              </a:lnSpc>
              <a:defRPr/>
            </a:pPr>
            <a:r>
              <a:rPr lang="it-IT" dirty="0" smtClean="0"/>
              <a:t>L’elemento &lt;</a:t>
            </a:r>
            <a:r>
              <a:rPr lang="it-IT" dirty="0" err="1" smtClean="0"/>
              <a:t>select</a:t>
            </a:r>
            <a:r>
              <a:rPr lang="it-IT" dirty="0" smtClean="0"/>
              <a:t>&gt; crea un controllo lista contenente più opzioni, ciascuna rappresentata da un elemento </a:t>
            </a:r>
            <a:r>
              <a:rPr lang="it-IT" b="1" dirty="0" smtClean="0">
                <a:solidFill>
                  <a:schemeClr val="folHlink"/>
                </a:solidFill>
              </a:rPr>
              <a:t>&lt;option&gt;</a:t>
            </a:r>
            <a:r>
              <a:rPr lang="it-IT" dirty="0" smtClean="0"/>
              <a:t>.</a:t>
            </a:r>
          </a:p>
          <a:p>
            <a:pPr lvl="1" eaLnBrk="1" hangingPunct="1">
              <a:lnSpc>
                <a:spcPct val="90000"/>
              </a:lnSpc>
              <a:defRPr/>
            </a:pPr>
            <a:r>
              <a:rPr lang="it-IT" dirty="0" smtClean="0"/>
              <a:t>L’attributo booleano </a:t>
            </a:r>
            <a:r>
              <a:rPr lang="it-IT" dirty="0" smtClean="0">
                <a:solidFill>
                  <a:schemeClr val="folHlink"/>
                </a:solidFill>
              </a:rPr>
              <a:t>multiple</a:t>
            </a:r>
            <a:r>
              <a:rPr lang="it-IT" dirty="0" smtClean="0"/>
              <a:t> determina de l’utente può selezionare un o più elementi della lista</a:t>
            </a:r>
          </a:p>
          <a:p>
            <a:pPr lvl="1" eaLnBrk="1" hangingPunct="1">
              <a:lnSpc>
                <a:spcPct val="90000"/>
              </a:lnSpc>
              <a:defRPr/>
            </a:pPr>
            <a:r>
              <a:rPr lang="it-IT" dirty="0" smtClean="0"/>
              <a:t>L’attributo </a:t>
            </a:r>
            <a:r>
              <a:rPr lang="it-IT" dirty="0" err="1" smtClean="0">
                <a:solidFill>
                  <a:schemeClr val="folHlink"/>
                </a:solidFill>
              </a:rPr>
              <a:t>size</a:t>
            </a:r>
            <a:r>
              <a:rPr lang="it-IT" dirty="0" smtClean="0"/>
              <a:t> indica quante delle opzioni debbano essere visibili contemporaneamente sul controllo</a:t>
            </a:r>
          </a:p>
          <a:p>
            <a:pPr lvl="1" eaLnBrk="1" hangingPunct="1">
              <a:lnSpc>
                <a:spcPct val="90000"/>
              </a:lnSpc>
              <a:defRPr/>
            </a:pPr>
            <a:r>
              <a:rPr lang="it-IT" dirty="0" smtClean="0"/>
              <a:t>Il valore iniziale e il valore assegnato a questo controllo è specificato tramite le &lt;option&gt; e le &lt;</a:t>
            </a:r>
            <a:r>
              <a:rPr lang="it-IT" dirty="0" err="1" smtClean="0"/>
              <a:t>optgroup</a:t>
            </a:r>
            <a:r>
              <a:rPr lang="it-IT" dirty="0" smtClean="0"/>
              <a:t>&gt; nidificate.</a:t>
            </a:r>
            <a:endParaRPr lang="it-IT" dirty="0" smtClean="0">
              <a:solidFill>
                <a:schemeClr val="folHlink"/>
              </a:solidFill>
            </a:endParaRP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opzioni dei controlli &lt;select&gt;</a:t>
            </a:r>
          </a:p>
        </p:txBody>
      </p:sp>
      <p:sp>
        <p:nvSpPr>
          <p:cNvPr id="98307" name="Rectangle 3"/>
          <p:cNvSpPr>
            <a:spLocks noGrp="1" noChangeArrowheads="1"/>
          </p:cNvSpPr>
          <p:nvPr>
            <p:ph idx="1"/>
          </p:nvPr>
        </p:nvSpPr>
        <p:spPr/>
        <p:txBody>
          <a:bodyPr/>
          <a:lstStyle/>
          <a:p>
            <a:pPr eaLnBrk="1" hangingPunct="1">
              <a:lnSpc>
                <a:spcPct val="90000"/>
              </a:lnSpc>
              <a:defRPr/>
            </a:pPr>
            <a:r>
              <a:rPr lang="it-IT" sz="2215" b="1" dirty="0">
                <a:solidFill>
                  <a:schemeClr val="folHlink"/>
                </a:solidFill>
              </a:rPr>
              <a:t>&lt;option&gt;, &lt;</a:t>
            </a:r>
            <a:r>
              <a:rPr lang="it-IT" sz="2215" b="1" dirty="0" err="1">
                <a:solidFill>
                  <a:schemeClr val="folHlink"/>
                </a:solidFill>
              </a:rPr>
              <a:t>optgroup</a:t>
            </a:r>
            <a:r>
              <a:rPr lang="it-IT" sz="2215" b="1" dirty="0">
                <a:solidFill>
                  <a:schemeClr val="folHlink"/>
                </a:solidFill>
              </a:rPr>
              <a:t>&gt;</a:t>
            </a:r>
            <a:r>
              <a:rPr lang="it-IT" sz="2215" dirty="0"/>
              <a:t>: opzioni per i controlli &lt;</a:t>
            </a:r>
            <a:r>
              <a:rPr lang="it-IT" sz="2215" dirty="0" err="1"/>
              <a:t>select</a:t>
            </a:r>
            <a:r>
              <a:rPr lang="it-IT" sz="2215" dirty="0"/>
              <a:t>&gt;</a:t>
            </a:r>
          </a:p>
          <a:p>
            <a:pPr lvl="1" eaLnBrk="1" hangingPunct="1">
              <a:lnSpc>
                <a:spcPct val="90000"/>
              </a:lnSpc>
              <a:defRPr/>
            </a:pPr>
            <a:r>
              <a:rPr lang="it-IT" sz="1292" b="1" dirty="0">
                <a:solidFill>
                  <a:schemeClr val="tx2"/>
                </a:solidFill>
              </a:rPr>
              <a:t>Contenuto: </a:t>
            </a:r>
            <a:r>
              <a:rPr lang="it-IT" sz="1846" dirty="0"/>
              <a:t>&lt;</a:t>
            </a:r>
            <a:r>
              <a:rPr lang="it-IT" sz="1846" dirty="0" err="1"/>
              <a:t>optgroup</a:t>
            </a:r>
            <a:r>
              <a:rPr lang="it-IT" sz="1846" dirty="0"/>
              <a:t>&gt;: uno o più &lt;option&gt;, &lt;option&gt;: testo</a:t>
            </a:r>
            <a:br>
              <a:rPr lang="it-IT" sz="1846" dirty="0"/>
            </a:br>
            <a:r>
              <a:rPr lang="it-IT" sz="1292" b="1" dirty="0">
                <a:solidFill>
                  <a:schemeClr val="tx2"/>
                </a:solidFill>
              </a:rPr>
              <a:t>Attributi:</a:t>
            </a:r>
            <a:r>
              <a:rPr lang="it-IT" sz="1846" dirty="0"/>
              <a:t> standard HTML, </a:t>
            </a:r>
            <a:r>
              <a:rPr lang="it-IT" sz="1846" dirty="0" err="1">
                <a:solidFill>
                  <a:schemeClr val="folHlink"/>
                </a:solidFill>
              </a:rPr>
              <a:t>label</a:t>
            </a:r>
            <a:r>
              <a:rPr lang="it-IT" sz="1846" dirty="0"/>
              <a:t>, &lt;option&gt;:  </a:t>
            </a:r>
            <a:r>
              <a:rPr lang="it-IT" sz="1846" dirty="0" err="1">
                <a:solidFill>
                  <a:schemeClr val="folHlink"/>
                </a:solidFill>
              </a:rPr>
              <a:t>selected</a:t>
            </a:r>
            <a:r>
              <a:rPr lang="it-IT" sz="1846" dirty="0"/>
              <a:t>, </a:t>
            </a:r>
            <a:r>
              <a:rPr lang="it-IT" sz="1846" dirty="0" err="1">
                <a:solidFill>
                  <a:schemeClr val="folHlink"/>
                </a:solidFill>
              </a:rPr>
              <a:t>disabled</a:t>
            </a:r>
            <a:r>
              <a:rPr lang="it-IT" sz="1846" dirty="0"/>
              <a:t>, </a:t>
            </a:r>
            <a:r>
              <a:rPr lang="it-IT" sz="1846" dirty="0" err="1">
                <a:solidFill>
                  <a:schemeClr val="folHlink"/>
                </a:solidFill>
              </a:rPr>
              <a:t>value</a:t>
            </a:r>
            <a:endParaRPr lang="it-IT" sz="1846" dirty="0">
              <a:solidFill>
                <a:schemeClr val="folHlink"/>
              </a:solidFill>
            </a:endParaRPr>
          </a:p>
          <a:p>
            <a:pPr lvl="1" eaLnBrk="1" hangingPunct="1">
              <a:lnSpc>
                <a:spcPct val="90000"/>
              </a:lnSpc>
              <a:defRPr/>
            </a:pPr>
            <a:r>
              <a:rPr lang="it-IT" sz="1846" dirty="0"/>
              <a:t>Gli elementi </a:t>
            </a:r>
            <a:r>
              <a:rPr lang="it-IT" sz="1846" b="1" dirty="0">
                <a:solidFill>
                  <a:schemeClr val="folHlink"/>
                </a:solidFill>
              </a:rPr>
              <a:t>&lt;option&gt; </a:t>
            </a:r>
            <a:r>
              <a:rPr lang="it-IT" sz="1846" dirty="0"/>
              <a:t>definiscono le opzioni selezionabili nei controlli </a:t>
            </a:r>
            <a:r>
              <a:rPr lang="it-IT" sz="1846" b="1" dirty="0">
                <a:solidFill>
                  <a:schemeClr val="folHlink"/>
                </a:solidFill>
              </a:rPr>
              <a:t>&lt;</a:t>
            </a:r>
            <a:r>
              <a:rPr lang="it-IT" sz="1846" b="1" dirty="0" err="1">
                <a:solidFill>
                  <a:schemeClr val="folHlink"/>
                </a:solidFill>
              </a:rPr>
              <a:t>select</a:t>
            </a:r>
            <a:r>
              <a:rPr lang="it-IT" sz="1846" b="1" dirty="0">
                <a:solidFill>
                  <a:schemeClr val="folHlink"/>
                </a:solidFill>
              </a:rPr>
              <a:t>&gt;</a:t>
            </a:r>
            <a:r>
              <a:rPr lang="it-IT" dirty="0"/>
              <a:t>.</a:t>
            </a:r>
            <a:r>
              <a:rPr lang="it-IT" sz="1846" b="1" dirty="0">
                <a:solidFill>
                  <a:schemeClr val="folHlink"/>
                </a:solidFill>
              </a:rPr>
              <a:t> </a:t>
            </a:r>
            <a:r>
              <a:rPr lang="it-IT" sz="1846" dirty="0"/>
              <a:t>Gli elementi </a:t>
            </a:r>
            <a:r>
              <a:rPr lang="it-IT" sz="1846" b="1" dirty="0">
                <a:solidFill>
                  <a:schemeClr val="folHlink"/>
                </a:solidFill>
              </a:rPr>
              <a:t>&lt;</a:t>
            </a:r>
            <a:r>
              <a:rPr lang="it-IT" sz="1846" b="1" dirty="0" err="1">
                <a:solidFill>
                  <a:schemeClr val="folHlink"/>
                </a:solidFill>
              </a:rPr>
              <a:t>optgroup</a:t>
            </a:r>
            <a:r>
              <a:rPr lang="it-IT" sz="1846" b="1" dirty="0">
                <a:solidFill>
                  <a:schemeClr val="folHlink"/>
                </a:solidFill>
              </a:rPr>
              <a:t>&gt; </a:t>
            </a:r>
            <a:r>
              <a:rPr lang="it-IT" sz="1846" dirty="0"/>
              <a:t>servono a raggruppare </a:t>
            </a:r>
            <a:r>
              <a:rPr lang="it-IT" sz="1846" b="1" dirty="0">
                <a:solidFill>
                  <a:schemeClr val="folHlink"/>
                </a:solidFill>
              </a:rPr>
              <a:t>&lt;option&gt; </a:t>
            </a:r>
            <a:r>
              <a:rPr lang="it-IT" sz="1846" dirty="0"/>
              <a:t>in modo da creare strutture logiche come i menu.</a:t>
            </a:r>
          </a:p>
          <a:p>
            <a:pPr lvl="1" eaLnBrk="1" hangingPunct="1">
              <a:lnSpc>
                <a:spcPct val="90000"/>
              </a:lnSpc>
              <a:defRPr/>
            </a:pPr>
            <a:r>
              <a:rPr lang="it-IT" sz="1846" dirty="0"/>
              <a:t>L’attributo </a:t>
            </a:r>
            <a:r>
              <a:rPr lang="it-IT" sz="1846" dirty="0" err="1">
                <a:solidFill>
                  <a:schemeClr val="folHlink"/>
                </a:solidFill>
              </a:rPr>
              <a:t>label</a:t>
            </a:r>
            <a:r>
              <a:rPr lang="it-IT" sz="1846" dirty="0"/>
              <a:t> determina il testo visualizzato per le </a:t>
            </a:r>
            <a:r>
              <a:rPr lang="it-IT" sz="1846" b="1" dirty="0">
                <a:solidFill>
                  <a:schemeClr val="folHlink"/>
                </a:solidFill>
              </a:rPr>
              <a:t>&lt;option&gt; </a:t>
            </a:r>
            <a:r>
              <a:rPr lang="it-IT" sz="1846" dirty="0"/>
              <a:t>e le </a:t>
            </a:r>
            <a:r>
              <a:rPr lang="it-IT" sz="1846" b="1" dirty="0">
                <a:solidFill>
                  <a:schemeClr val="folHlink"/>
                </a:solidFill>
              </a:rPr>
              <a:t>&lt;</a:t>
            </a:r>
            <a:r>
              <a:rPr lang="it-IT" sz="1846" b="1" dirty="0" err="1">
                <a:solidFill>
                  <a:schemeClr val="folHlink"/>
                </a:solidFill>
              </a:rPr>
              <a:t>optgroup</a:t>
            </a:r>
            <a:r>
              <a:rPr lang="it-IT" sz="1846" b="1" dirty="0">
                <a:solidFill>
                  <a:schemeClr val="folHlink"/>
                </a:solidFill>
              </a:rPr>
              <a:t>&gt;</a:t>
            </a:r>
            <a:r>
              <a:rPr lang="it-IT" dirty="0"/>
              <a:t>. </a:t>
            </a:r>
            <a:r>
              <a:rPr lang="it-IT" sz="1846" dirty="0"/>
              <a:t>Nel caso di &lt;option&gt;, è possibile anche omettere la </a:t>
            </a:r>
            <a:r>
              <a:rPr lang="it-IT" sz="1846" dirty="0" err="1">
                <a:solidFill>
                  <a:schemeClr val="folHlink"/>
                </a:solidFill>
              </a:rPr>
              <a:t>label</a:t>
            </a:r>
            <a:r>
              <a:rPr lang="it-IT" sz="1846" dirty="0"/>
              <a:t> e specificare il testo da visualizzare all’interno dell’elemento.</a:t>
            </a:r>
          </a:p>
          <a:p>
            <a:pPr lvl="1" eaLnBrk="1" hangingPunct="1">
              <a:lnSpc>
                <a:spcPct val="90000"/>
              </a:lnSpc>
              <a:defRPr/>
            </a:pPr>
            <a:r>
              <a:rPr lang="it-IT" sz="1846" dirty="0"/>
              <a:t>L’attributo </a:t>
            </a:r>
            <a:r>
              <a:rPr lang="it-IT" sz="1846" dirty="0" err="1">
                <a:solidFill>
                  <a:schemeClr val="folHlink"/>
                </a:solidFill>
              </a:rPr>
              <a:t>value</a:t>
            </a:r>
            <a:r>
              <a:rPr lang="it-IT" sz="1846" dirty="0"/>
              <a:t> determina il valore dell’opzione, che sarà assegnato al nome del corrispondente campo </a:t>
            </a:r>
            <a:r>
              <a:rPr lang="it-IT" sz="1846" b="1" dirty="0">
                <a:solidFill>
                  <a:schemeClr val="folHlink"/>
                </a:solidFill>
              </a:rPr>
              <a:t>&lt;</a:t>
            </a:r>
            <a:r>
              <a:rPr lang="it-IT" sz="1846" b="1" dirty="0" err="1">
                <a:solidFill>
                  <a:schemeClr val="folHlink"/>
                </a:solidFill>
              </a:rPr>
              <a:t>select</a:t>
            </a:r>
            <a:r>
              <a:rPr lang="it-IT" sz="1846" b="1" dirty="0">
                <a:solidFill>
                  <a:schemeClr val="folHlink"/>
                </a:solidFill>
              </a:rPr>
              <a:t>&gt; </a:t>
            </a:r>
            <a:r>
              <a:rPr lang="it-IT" sz="1846" dirty="0"/>
              <a:t>in fase di invio del modulo. Se non è specificato, verrà usato al suo posto il contenuto dell’elemento</a:t>
            </a:r>
          </a:p>
          <a:p>
            <a:pPr lvl="1" eaLnBrk="1" hangingPunct="1">
              <a:lnSpc>
                <a:spcPct val="90000"/>
              </a:lnSpc>
              <a:defRPr/>
            </a:pPr>
            <a:r>
              <a:rPr lang="it-IT" sz="1846" dirty="0"/>
              <a:t>L’attributo booleano </a:t>
            </a:r>
            <a:r>
              <a:rPr lang="it-IT" sz="1846" dirty="0" err="1">
                <a:solidFill>
                  <a:schemeClr val="folHlink"/>
                </a:solidFill>
              </a:rPr>
              <a:t>selected</a:t>
            </a:r>
            <a:r>
              <a:rPr lang="it-IT" sz="1846" dirty="0"/>
              <a:t> determina se l’opzione sarà inizialmente selezionata.</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controlli &lt;button&gt;</a:t>
            </a:r>
          </a:p>
        </p:txBody>
      </p:sp>
      <p:sp>
        <p:nvSpPr>
          <p:cNvPr id="99331" name="Rectangle 3"/>
          <p:cNvSpPr>
            <a:spLocks noGrp="1" noChangeArrowheads="1"/>
          </p:cNvSpPr>
          <p:nvPr>
            <p:ph idx="1"/>
          </p:nvPr>
        </p:nvSpPr>
        <p:spPr/>
        <p:txBody>
          <a:bodyPr/>
          <a:lstStyle/>
          <a:p>
            <a:pPr eaLnBrk="1" hangingPunct="1">
              <a:lnSpc>
                <a:spcPct val="90000"/>
              </a:lnSpc>
              <a:defRPr/>
            </a:pPr>
            <a:r>
              <a:rPr lang="it-IT" b="1" dirty="0" smtClean="0">
                <a:solidFill>
                  <a:schemeClr val="folHlink"/>
                </a:solidFill>
              </a:rPr>
              <a:t>&lt;</a:t>
            </a:r>
            <a:r>
              <a:rPr lang="it-IT" b="1" dirty="0" err="1" smtClean="0">
                <a:solidFill>
                  <a:schemeClr val="folHlink"/>
                </a:solidFill>
              </a:rPr>
              <a:t>button</a:t>
            </a:r>
            <a:r>
              <a:rPr lang="it-IT" b="1" dirty="0" smtClean="0">
                <a:solidFill>
                  <a:schemeClr val="folHlink"/>
                </a:solidFill>
              </a:rPr>
              <a:t>&gt;</a:t>
            </a:r>
            <a:r>
              <a:rPr lang="it-IT" dirty="0" smtClean="0"/>
              <a:t>: bottoni per i moduli</a:t>
            </a:r>
          </a:p>
          <a:p>
            <a:pPr lvl="1" eaLnBrk="1" hangingPunct="1">
              <a:lnSpc>
                <a:spcPct val="90000"/>
              </a:lnSpc>
              <a:defRPr/>
            </a:pPr>
            <a:r>
              <a:rPr lang="it-IT" sz="1477" b="1" dirty="0">
                <a:solidFill>
                  <a:schemeClr val="tx2"/>
                </a:solidFill>
              </a:rPr>
              <a:t>Contenuto: </a:t>
            </a:r>
            <a:r>
              <a:rPr lang="it-IT" i="1" dirty="0" smtClean="0"/>
              <a:t>flusso</a:t>
            </a:r>
            <a:r>
              <a:rPr lang="it-IT" dirty="0" smtClean="0"/>
              <a:t>, eccetto elementi &lt;a&gt; e tutti gli elementi usati nei moduli</a:t>
            </a:r>
            <a:br>
              <a:rPr lang="it-IT" dirty="0" smtClean="0"/>
            </a:br>
            <a:r>
              <a:rPr lang="it-IT" sz="1477" b="1" dirty="0">
                <a:solidFill>
                  <a:schemeClr val="tx2"/>
                </a:solidFill>
              </a:rPr>
              <a:t>Attributi:</a:t>
            </a:r>
            <a:r>
              <a:rPr lang="it-IT" dirty="0" smtClean="0"/>
              <a:t> standard HTML, </a:t>
            </a:r>
            <a:r>
              <a:rPr lang="it-IT" dirty="0" err="1" smtClean="0">
                <a:solidFill>
                  <a:schemeClr val="folHlink"/>
                </a:solidFill>
              </a:rPr>
              <a:t>name</a:t>
            </a:r>
            <a:r>
              <a:rPr lang="it-IT" dirty="0" smtClean="0"/>
              <a:t>, </a:t>
            </a:r>
            <a:r>
              <a:rPr lang="it-IT" dirty="0" err="1" smtClean="0">
                <a:solidFill>
                  <a:schemeClr val="folHlink"/>
                </a:solidFill>
              </a:rPr>
              <a:t>value</a:t>
            </a:r>
            <a:r>
              <a:rPr lang="it-IT" dirty="0" smtClean="0"/>
              <a:t>, </a:t>
            </a:r>
            <a:r>
              <a:rPr lang="it-IT" dirty="0" err="1" smtClean="0">
                <a:solidFill>
                  <a:schemeClr val="folHlink"/>
                </a:solidFill>
              </a:rPr>
              <a:t>type</a:t>
            </a:r>
            <a:r>
              <a:rPr lang="it-IT" dirty="0" smtClean="0"/>
              <a:t>, </a:t>
            </a:r>
            <a:r>
              <a:rPr lang="it-IT" dirty="0" err="1" smtClean="0">
                <a:solidFill>
                  <a:schemeClr val="folHlink"/>
                </a:solidFill>
              </a:rPr>
              <a:t>disabled</a:t>
            </a:r>
            <a:endParaRPr lang="it-IT" dirty="0" smtClean="0">
              <a:solidFill>
                <a:schemeClr val="folHlink"/>
              </a:solidFill>
            </a:endParaRPr>
          </a:p>
          <a:p>
            <a:pPr lvl="1" eaLnBrk="1" hangingPunct="1">
              <a:lnSpc>
                <a:spcPct val="90000"/>
              </a:lnSpc>
              <a:defRPr/>
            </a:pPr>
            <a:r>
              <a:rPr lang="it-IT" dirty="0" smtClean="0"/>
              <a:t>Gli elementi &lt;</a:t>
            </a:r>
            <a:r>
              <a:rPr lang="it-IT" dirty="0" err="1" smtClean="0"/>
              <a:t>button</a:t>
            </a:r>
            <a:r>
              <a:rPr lang="it-IT" dirty="0" smtClean="0"/>
              <a:t>&gt; creano bottoni esattamente come gli elementi &lt;input&gt; con il corrispondente </a:t>
            </a:r>
            <a:r>
              <a:rPr lang="it-IT" dirty="0" err="1" smtClean="0">
                <a:solidFill>
                  <a:schemeClr val="folHlink"/>
                </a:solidFill>
              </a:rPr>
              <a:t>type</a:t>
            </a:r>
            <a:r>
              <a:rPr lang="it-IT" dirty="0" smtClean="0"/>
              <a:t> (che può essere </a:t>
            </a:r>
            <a:r>
              <a:rPr lang="it-IT" i="1" dirty="0" err="1" smtClean="0"/>
              <a:t>submit</a:t>
            </a:r>
            <a:r>
              <a:rPr lang="it-IT" dirty="0" smtClean="0"/>
              <a:t>, </a:t>
            </a:r>
            <a:r>
              <a:rPr lang="it-IT" i="1" dirty="0" smtClean="0"/>
              <a:t>reset</a:t>
            </a:r>
            <a:r>
              <a:rPr lang="it-IT" dirty="0" smtClean="0"/>
              <a:t> o </a:t>
            </a:r>
            <a:r>
              <a:rPr lang="it-IT" i="1" dirty="0" err="1" smtClean="0"/>
              <a:t>button</a:t>
            </a:r>
            <a:r>
              <a:rPr lang="it-IT" dirty="0" smtClean="0"/>
              <a:t>)</a:t>
            </a:r>
          </a:p>
          <a:p>
            <a:pPr lvl="1" eaLnBrk="1" hangingPunct="1">
              <a:lnSpc>
                <a:spcPct val="90000"/>
              </a:lnSpc>
              <a:defRPr/>
            </a:pPr>
            <a:r>
              <a:rPr lang="it-IT" dirty="0" smtClean="0"/>
              <a:t>La differenza è che il contenuto del bottone non è definito dall’attributo </a:t>
            </a:r>
            <a:r>
              <a:rPr lang="it-IT" dirty="0" err="1" smtClean="0">
                <a:solidFill>
                  <a:schemeClr val="folHlink"/>
                </a:solidFill>
              </a:rPr>
              <a:t>value</a:t>
            </a:r>
            <a:r>
              <a:rPr lang="it-IT" dirty="0" smtClean="0"/>
              <a:t>, che qui rappresenta solo il valore dato al corrispondente nome quando il bottone viene premuto.</a:t>
            </a:r>
          </a:p>
          <a:p>
            <a:pPr lvl="1" eaLnBrk="1" hangingPunct="1">
              <a:lnSpc>
                <a:spcPct val="90000"/>
              </a:lnSpc>
              <a:defRPr/>
            </a:pPr>
            <a:r>
              <a:rPr lang="it-IT" dirty="0" smtClean="0"/>
              <a:t>Il contenuto dell’elemento, che può essere HTML di qualsiasi tipo e lunghezza, verrà utilizzato per creare la “faccia” del bottone.</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it-IT" altLang="it-IT" sz="2954"/>
              <a:t>Moduli</a:t>
            </a:r>
            <a:br>
              <a:rPr lang="it-IT" altLang="it-IT" sz="2954"/>
            </a:br>
            <a:r>
              <a:rPr lang="it-IT" altLang="it-IT" sz="1846"/>
              <a:t>associazione di testo ai controlli</a:t>
            </a:r>
          </a:p>
        </p:txBody>
      </p:sp>
      <p:sp>
        <p:nvSpPr>
          <p:cNvPr id="100355" name="Rectangle 3"/>
          <p:cNvSpPr>
            <a:spLocks noGrp="1" noChangeArrowheads="1"/>
          </p:cNvSpPr>
          <p:nvPr>
            <p:ph idx="1"/>
          </p:nvPr>
        </p:nvSpPr>
        <p:spPr/>
        <p:txBody>
          <a:bodyPr/>
          <a:lstStyle/>
          <a:p>
            <a:pPr eaLnBrk="1" hangingPunct="1">
              <a:defRPr/>
            </a:pPr>
            <a:r>
              <a:rPr lang="it-IT" b="1" dirty="0" smtClean="0">
                <a:solidFill>
                  <a:schemeClr val="folHlink"/>
                </a:solidFill>
              </a:rPr>
              <a:t>&lt;</a:t>
            </a:r>
            <a:r>
              <a:rPr lang="it-IT" b="1" dirty="0" err="1" smtClean="0">
                <a:solidFill>
                  <a:schemeClr val="folHlink"/>
                </a:solidFill>
              </a:rPr>
              <a:t>label</a:t>
            </a:r>
            <a:r>
              <a:rPr lang="it-IT" b="1" dirty="0" smtClean="0">
                <a:solidFill>
                  <a:schemeClr val="folHlink"/>
                </a:solidFill>
              </a:rPr>
              <a:t>&gt;</a:t>
            </a:r>
            <a:r>
              <a:rPr lang="it-IT" dirty="0" smtClean="0"/>
              <a:t>: testo associato a un controllo</a:t>
            </a:r>
          </a:p>
          <a:p>
            <a:pPr lvl="1" eaLnBrk="1" hangingPunct="1">
              <a:defRPr/>
            </a:pPr>
            <a:r>
              <a:rPr lang="it-IT" sz="1477" b="1" dirty="0">
                <a:solidFill>
                  <a:schemeClr val="tx2"/>
                </a:solidFill>
              </a:rPr>
              <a:t>Contenuto: </a:t>
            </a:r>
            <a:r>
              <a:rPr lang="it-IT" i="1" dirty="0" err="1" smtClean="0"/>
              <a:t>inline</a:t>
            </a:r>
            <a:r>
              <a:rPr lang="it-IT" dirty="0" smtClean="0"/>
              <a:t/>
            </a:r>
            <a:br>
              <a:rPr lang="it-IT" dirty="0" smtClean="0"/>
            </a:br>
            <a:r>
              <a:rPr lang="it-IT" sz="1477" b="1" dirty="0">
                <a:solidFill>
                  <a:schemeClr val="tx2"/>
                </a:solidFill>
              </a:rPr>
              <a:t>Attributi:</a:t>
            </a:r>
            <a:r>
              <a:rPr lang="it-IT" dirty="0" smtClean="0"/>
              <a:t> standard HTML, </a:t>
            </a:r>
            <a:r>
              <a:rPr lang="it-IT" dirty="0" smtClean="0">
                <a:solidFill>
                  <a:schemeClr val="folHlink"/>
                </a:solidFill>
              </a:rPr>
              <a:t>for</a:t>
            </a:r>
          </a:p>
          <a:p>
            <a:pPr lvl="1" eaLnBrk="1" hangingPunct="1">
              <a:defRPr/>
            </a:pPr>
            <a:r>
              <a:rPr lang="it-IT" dirty="0" smtClean="0"/>
              <a:t>L’elemento &lt;</a:t>
            </a:r>
            <a:r>
              <a:rPr lang="it-IT" dirty="0" err="1" smtClean="0"/>
              <a:t>label</a:t>
            </a:r>
            <a:r>
              <a:rPr lang="it-IT" dirty="0" smtClean="0"/>
              <a:t>&gt; permette di associare una parte di testo </a:t>
            </a:r>
            <a:r>
              <a:rPr lang="it-IT" i="1" dirty="0" err="1" smtClean="0"/>
              <a:t>inline</a:t>
            </a:r>
            <a:r>
              <a:rPr lang="it-IT" dirty="0" smtClean="0"/>
              <a:t> a un controllo del modulo.</a:t>
            </a:r>
          </a:p>
          <a:p>
            <a:pPr lvl="1" eaLnBrk="1" hangingPunct="1">
              <a:defRPr/>
            </a:pPr>
            <a:r>
              <a:rPr lang="it-IT" dirty="0" smtClean="0"/>
              <a:t>Il controllo associato è identificato dal valore dell’attributo </a:t>
            </a:r>
            <a:r>
              <a:rPr lang="it-IT" dirty="0" smtClean="0">
                <a:solidFill>
                  <a:schemeClr val="folHlink"/>
                </a:solidFill>
              </a:rPr>
              <a:t>for</a:t>
            </a:r>
            <a:r>
              <a:rPr lang="it-IT" dirty="0" smtClean="0"/>
              <a:t>, che deve corrispondere all’</a:t>
            </a:r>
            <a:r>
              <a:rPr lang="it-IT" dirty="0" smtClean="0">
                <a:solidFill>
                  <a:schemeClr val="folHlink"/>
                </a:solidFill>
              </a:rPr>
              <a:t>id</a:t>
            </a:r>
            <a:r>
              <a:rPr lang="it-IT" dirty="0" smtClean="0"/>
              <a:t> (non al </a:t>
            </a:r>
            <a:r>
              <a:rPr lang="it-IT" dirty="0" err="1" smtClean="0">
                <a:solidFill>
                  <a:schemeClr val="folHlink"/>
                </a:solidFill>
              </a:rPr>
              <a:t>name</a:t>
            </a:r>
            <a:r>
              <a:rPr lang="it-IT" dirty="0" smtClean="0"/>
              <a:t>!) di uno dei controlli del modulo corrente.</a:t>
            </a:r>
          </a:p>
          <a:p>
            <a:pPr lvl="1" eaLnBrk="1" hangingPunct="1">
              <a:defRPr/>
            </a:pPr>
            <a:r>
              <a:rPr lang="it-IT" dirty="0" smtClean="0"/>
              <a:t>Il browser potrà, ad esempio, cambiare la </a:t>
            </a:r>
            <a:r>
              <a:rPr lang="it-IT" dirty="0" err="1" smtClean="0"/>
              <a:t>renderizzazione</a:t>
            </a:r>
            <a:r>
              <a:rPr lang="it-IT" dirty="0" smtClean="0"/>
              <a:t> del testo se il corrispondente controllo viene disabilitato.</a:t>
            </a:r>
          </a:p>
          <a:p>
            <a:pPr lvl="1" eaLnBrk="1" hangingPunct="1">
              <a:defRPr/>
            </a:pPr>
            <a:r>
              <a:rPr lang="it-IT" b="1" dirty="0">
                <a:solidFill>
                  <a:schemeClr val="tx2"/>
                </a:solidFill>
              </a:rPr>
              <a:t>(i) </a:t>
            </a:r>
            <a:r>
              <a:rPr lang="it-IT" dirty="0" smtClean="0"/>
              <a:t>Si possono associare più &lt;</a:t>
            </a:r>
            <a:r>
              <a:rPr lang="it-IT" dirty="0" err="1" smtClean="0"/>
              <a:t>label</a:t>
            </a:r>
            <a:r>
              <a:rPr lang="it-IT" dirty="0" smtClean="0"/>
              <a:t>&gt; allo stesso controllo</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it-IT" altLang="it-IT" sz="2954" dirty="0"/>
              <a:t>Moduli</a:t>
            </a:r>
            <a:br>
              <a:rPr lang="it-IT" altLang="it-IT" sz="2954" dirty="0"/>
            </a:br>
            <a:r>
              <a:rPr lang="it-IT" altLang="it-IT" sz="1846" dirty="0"/>
              <a:t>raggruppamento dei controlli</a:t>
            </a:r>
          </a:p>
        </p:txBody>
      </p:sp>
      <p:sp>
        <p:nvSpPr>
          <p:cNvPr id="101379" name="Rectangle 3"/>
          <p:cNvSpPr>
            <a:spLocks noGrp="1" noChangeArrowheads="1"/>
          </p:cNvSpPr>
          <p:nvPr>
            <p:ph idx="1"/>
          </p:nvPr>
        </p:nvSpPr>
        <p:spPr/>
        <p:txBody>
          <a:bodyPr/>
          <a:lstStyle/>
          <a:p>
            <a:pPr eaLnBrk="1" hangingPunct="1">
              <a:defRPr/>
            </a:pPr>
            <a:r>
              <a:rPr lang="it-IT" b="1" dirty="0" smtClean="0">
                <a:solidFill>
                  <a:schemeClr val="folHlink"/>
                </a:solidFill>
              </a:rPr>
              <a:t>&lt;</a:t>
            </a:r>
            <a:r>
              <a:rPr lang="it-IT" b="1" dirty="0" err="1" smtClean="0">
                <a:solidFill>
                  <a:schemeClr val="folHlink"/>
                </a:solidFill>
              </a:rPr>
              <a:t>fieldset</a:t>
            </a:r>
            <a:r>
              <a:rPr lang="it-IT" b="1" dirty="0" smtClean="0">
                <a:solidFill>
                  <a:schemeClr val="folHlink"/>
                </a:solidFill>
              </a:rPr>
              <a:t>&gt;</a:t>
            </a:r>
            <a:r>
              <a:rPr lang="it-IT" dirty="0" smtClean="0"/>
              <a:t>, </a:t>
            </a:r>
            <a:r>
              <a:rPr lang="it-IT" b="1" dirty="0" smtClean="0">
                <a:solidFill>
                  <a:schemeClr val="folHlink"/>
                </a:solidFill>
              </a:rPr>
              <a:t>&lt;</a:t>
            </a:r>
            <a:r>
              <a:rPr lang="it-IT" b="1" dirty="0" err="1" smtClean="0">
                <a:solidFill>
                  <a:schemeClr val="folHlink"/>
                </a:solidFill>
              </a:rPr>
              <a:t>legend</a:t>
            </a:r>
            <a:r>
              <a:rPr lang="it-IT" b="1" dirty="0" smtClean="0">
                <a:solidFill>
                  <a:schemeClr val="folHlink"/>
                </a:solidFill>
              </a:rPr>
              <a:t>&gt;</a:t>
            </a:r>
            <a:r>
              <a:rPr lang="it-IT" dirty="0" smtClean="0"/>
              <a:t>: raggruppamento di controlli</a:t>
            </a:r>
          </a:p>
          <a:p>
            <a:pPr lvl="1" eaLnBrk="1" hangingPunct="1">
              <a:defRPr/>
            </a:pPr>
            <a:r>
              <a:rPr lang="it-IT" sz="1477" b="1" dirty="0">
                <a:solidFill>
                  <a:schemeClr val="tx2"/>
                </a:solidFill>
              </a:rPr>
              <a:t>Contenuto: </a:t>
            </a:r>
            <a:r>
              <a:rPr lang="it-IT" i="1" dirty="0" smtClean="0"/>
              <a:t>&lt;</a:t>
            </a:r>
            <a:r>
              <a:rPr lang="it-IT" i="1" dirty="0" err="1" smtClean="0"/>
              <a:t>fieldset</a:t>
            </a:r>
            <a:r>
              <a:rPr lang="it-IT" i="1" dirty="0" smtClean="0"/>
              <a:t>&gt;: flusso,</a:t>
            </a:r>
            <a:r>
              <a:rPr lang="it-IT" dirty="0" smtClean="0"/>
              <a:t> un &lt;</a:t>
            </a:r>
            <a:r>
              <a:rPr lang="it-IT" dirty="0" err="1" smtClean="0"/>
              <a:t>legend</a:t>
            </a:r>
            <a:r>
              <a:rPr lang="it-IT" dirty="0" smtClean="0"/>
              <a:t>&gt; opzionale, &lt;</a:t>
            </a:r>
            <a:r>
              <a:rPr lang="it-IT" dirty="0" err="1" smtClean="0"/>
              <a:t>legend</a:t>
            </a:r>
            <a:r>
              <a:rPr lang="it-IT" dirty="0" smtClean="0"/>
              <a:t>&gt;: </a:t>
            </a:r>
            <a:r>
              <a:rPr lang="it-IT" i="1" dirty="0" err="1" smtClean="0"/>
              <a:t>inline</a:t>
            </a:r>
            <a:r>
              <a:rPr lang="it-IT" dirty="0" smtClean="0"/>
              <a:t/>
            </a:r>
            <a:br>
              <a:rPr lang="it-IT" dirty="0" smtClean="0"/>
            </a:br>
            <a:r>
              <a:rPr lang="it-IT" sz="1477" b="1" dirty="0">
                <a:solidFill>
                  <a:schemeClr val="tx2"/>
                </a:solidFill>
              </a:rPr>
              <a:t>Attributi:</a:t>
            </a:r>
            <a:r>
              <a:rPr lang="it-IT" dirty="0" smtClean="0"/>
              <a:t> standard HTML</a:t>
            </a:r>
          </a:p>
          <a:p>
            <a:pPr lvl="1" eaLnBrk="1" hangingPunct="1">
              <a:defRPr/>
            </a:pPr>
            <a:r>
              <a:rPr lang="it-IT" dirty="0" smtClean="0"/>
              <a:t>Gli elementi &lt;</a:t>
            </a:r>
            <a:r>
              <a:rPr lang="it-IT" dirty="0" err="1" smtClean="0"/>
              <a:t>fieldset</a:t>
            </a:r>
            <a:r>
              <a:rPr lang="it-IT" dirty="0" smtClean="0"/>
              <a:t>&gt; permettono di raggruppare logicamente parti di un modulo.</a:t>
            </a:r>
          </a:p>
          <a:p>
            <a:pPr lvl="1" eaLnBrk="1" hangingPunct="1">
              <a:defRPr/>
            </a:pPr>
            <a:r>
              <a:rPr lang="it-IT" dirty="0" smtClean="0"/>
              <a:t>L’elemento &lt;</a:t>
            </a:r>
            <a:r>
              <a:rPr lang="it-IT" dirty="0" err="1" smtClean="0"/>
              <a:t>legend</a:t>
            </a:r>
            <a:r>
              <a:rPr lang="it-IT" dirty="0" smtClean="0"/>
              <a:t>&gt;, se specificato, fornisce una descrizione testuale del &lt;</a:t>
            </a:r>
            <a:r>
              <a:rPr lang="it-IT" dirty="0" err="1" smtClean="0"/>
              <a:t>fieldset</a:t>
            </a:r>
            <a:r>
              <a:rPr lang="it-IT" dirty="0" smtClean="0"/>
              <a:t>&gt;.</a:t>
            </a:r>
          </a:p>
          <a:p>
            <a:pPr lvl="1" eaLnBrk="1" hangingPunct="1">
              <a:defRPr/>
            </a:pPr>
            <a:r>
              <a:rPr lang="it-IT" dirty="0" smtClean="0"/>
              <a:t>Questi elementi sono utili per garantire un’alta accessibilità ai moduli e facilitarne la compilazione.</a:t>
            </a:r>
          </a:p>
          <a:p>
            <a:pPr eaLnBrk="1" hangingPunct="1">
              <a:defRPr/>
            </a:pPr>
            <a:endParaRPr lang="it-IT" dirty="0" smtClean="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69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defRPr/>
            </a:pPr>
            <a:r>
              <a:rPr lang="it-IT" sz="2954" dirty="0"/>
              <a:t>L’Apertura di un Documento</a:t>
            </a:r>
            <a:br>
              <a:rPr lang="it-IT" sz="2954" dirty="0"/>
            </a:br>
            <a:r>
              <a:rPr lang="it-IT" sz="1846" dirty="0" err="1"/>
              <a:t>Polyglot</a:t>
            </a:r>
            <a:r>
              <a:rPr lang="it-IT" sz="1846" dirty="0"/>
              <a:t> HTML5</a:t>
            </a:r>
          </a:p>
        </p:txBody>
      </p:sp>
      <p:sp>
        <p:nvSpPr>
          <p:cNvPr id="3" name="Segnaposto contenuto 2"/>
          <p:cNvSpPr>
            <a:spLocks noGrp="1"/>
          </p:cNvSpPr>
          <p:nvPr>
            <p:ph sz="half" idx="1"/>
          </p:nvPr>
        </p:nvSpPr>
        <p:spPr/>
        <p:txBody>
          <a:bodyPr>
            <a:normAutofit/>
          </a:bodyPr>
          <a:lstStyle/>
          <a:p>
            <a:pPr marL="0" indent="0">
              <a:lnSpc>
                <a:spcPct val="100000"/>
              </a:lnSpc>
              <a:spcBef>
                <a:spcPts val="0"/>
              </a:spcBef>
              <a:buNone/>
              <a:defRPr/>
            </a:pPr>
            <a:r>
              <a:rPr lang="it-IT" b="1" dirty="0"/>
              <a:t>HTML5 con sintassi </a:t>
            </a:r>
            <a:r>
              <a:rPr lang="it-IT" b="1" dirty="0" err="1"/>
              <a:t>polyglot</a:t>
            </a:r>
            <a:r>
              <a:rPr lang="it-IT" b="1" dirty="0"/>
              <a:t/>
            </a:r>
            <a:br>
              <a:rPr lang="it-IT" b="1" dirty="0"/>
            </a:br>
            <a:r>
              <a:rPr lang="it-IT" sz="1477" dirty="0"/>
              <a:t>(</a:t>
            </a:r>
            <a:r>
              <a:rPr lang="it-IT" sz="1477" dirty="0" err="1"/>
              <a:t>Content-type</a:t>
            </a:r>
            <a:r>
              <a:rPr lang="it-IT" sz="1477" dirty="0"/>
              <a:t>:  </a:t>
            </a:r>
            <a:r>
              <a:rPr lang="it-IT" sz="1477" b="1" dirty="0"/>
              <a:t>text/html</a:t>
            </a:r>
            <a:r>
              <a:rPr lang="it-IT" sz="1477" dirty="0"/>
              <a:t>)</a:t>
            </a:r>
          </a:p>
          <a:p>
            <a:pPr marL="0" indent="0">
              <a:lnSpc>
                <a:spcPct val="100000"/>
              </a:lnSpc>
              <a:spcBef>
                <a:spcPts val="0"/>
              </a:spcBef>
              <a:buNone/>
              <a:defRPr/>
            </a:pPr>
            <a:endParaRPr lang="en-US" sz="1477" dirty="0"/>
          </a:p>
          <a:p>
            <a:pPr marL="0" indent="0">
              <a:lnSpc>
                <a:spcPct val="100000"/>
              </a:lnSpc>
              <a:spcBef>
                <a:spcPts val="0"/>
              </a:spcBef>
              <a:buNone/>
              <a:defRPr/>
            </a:pPr>
            <a:r>
              <a:rPr lang="en-US" sz="1477" b="1" dirty="0"/>
              <a:t>&lt;!DOCTYPE html&gt;</a:t>
            </a:r>
          </a:p>
          <a:p>
            <a:pPr marL="0" indent="0">
              <a:lnSpc>
                <a:spcPct val="100000"/>
              </a:lnSpc>
              <a:spcBef>
                <a:spcPts val="0"/>
              </a:spcBef>
              <a:buNone/>
              <a:defRPr/>
            </a:pPr>
            <a:r>
              <a:rPr lang="en-US" sz="1477" dirty="0"/>
              <a:t>&lt;html </a:t>
            </a:r>
            <a:r>
              <a:rPr lang="en-US" sz="1477" b="1" dirty="0" err="1"/>
              <a:t>xmlns</a:t>
            </a:r>
            <a:r>
              <a:rPr lang="en-US" sz="1477" b="1" dirty="0"/>
              <a:t>="http://www.w3.org/1999/xhtml" </a:t>
            </a:r>
            <a:r>
              <a:rPr lang="en-US" sz="1477" b="1" dirty="0" err="1"/>
              <a:t>lang</a:t>
            </a:r>
            <a:r>
              <a:rPr lang="en-US" sz="1477" b="1" dirty="0"/>
              <a:t>=“…” </a:t>
            </a:r>
            <a:r>
              <a:rPr lang="en-US" sz="1477" b="1" dirty="0" err="1"/>
              <a:t>xml:lang</a:t>
            </a:r>
            <a:r>
              <a:rPr lang="en-US" sz="1477" b="1" dirty="0"/>
              <a:t>=“…”</a:t>
            </a:r>
            <a:r>
              <a:rPr lang="en-US" sz="1477" dirty="0"/>
              <a:t>&gt;</a:t>
            </a:r>
          </a:p>
          <a:p>
            <a:pPr marL="0" indent="0">
              <a:lnSpc>
                <a:spcPct val="100000"/>
              </a:lnSpc>
              <a:spcBef>
                <a:spcPts val="0"/>
              </a:spcBef>
              <a:buNone/>
              <a:defRPr/>
            </a:pPr>
            <a:r>
              <a:rPr lang="en-US" sz="1477" dirty="0"/>
              <a:t> &lt;head&gt;</a:t>
            </a:r>
          </a:p>
          <a:p>
            <a:pPr marL="0" indent="0">
              <a:lnSpc>
                <a:spcPct val="100000"/>
              </a:lnSpc>
              <a:spcBef>
                <a:spcPts val="0"/>
              </a:spcBef>
              <a:buNone/>
              <a:defRPr/>
            </a:pPr>
            <a:r>
              <a:rPr lang="en-US" sz="1477" dirty="0"/>
              <a:t>  &lt;title&gt;…&lt;/title&gt;</a:t>
            </a:r>
          </a:p>
          <a:p>
            <a:pPr marL="0" indent="0">
              <a:lnSpc>
                <a:spcPct val="100000"/>
              </a:lnSpc>
              <a:spcBef>
                <a:spcPts val="0"/>
              </a:spcBef>
              <a:buNone/>
              <a:defRPr/>
            </a:pPr>
            <a:r>
              <a:rPr lang="en-US" sz="1477" dirty="0"/>
              <a:t>  </a:t>
            </a:r>
            <a:r>
              <a:rPr lang="en-US" sz="1477" b="1" dirty="0"/>
              <a:t>&lt;meta </a:t>
            </a:r>
            <a:r>
              <a:rPr lang="en-US" sz="1477" b="1" dirty="0" err="1"/>
              <a:t>charset</a:t>
            </a:r>
            <a:r>
              <a:rPr lang="en-US" sz="1477" b="1" dirty="0"/>
              <a:t>=“UTF-8”/&gt;</a:t>
            </a:r>
          </a:p>
          <a:p>
            <a:pPr marL="0" indent="0">
              <a:lnSpc>
                <a:spcPct val="100000"/>
              </a:lnSpc>
              <a:spcBef>
                <a:spcPts val="0"/>
              </a:spcBef>
              <a:buNone/>
              <a:defRPr/>
            </a:pPr>
            <a:r>
              <a:rPr lang="en-US" sz="1477" dirty="0"/>
              <a:t> &lt;/head&gt;</a:t>
            </a:r>
          </a:p>
          <a:p>
            <a:pPr marL="0" indent="0">
              <a:lnSpc>
                <a:spcPct val="100000"/>
              </a:lnSpc>
              <a:spcBef>
                <a:spcPts val="0"/>
              </a:spcBef>
              <a:buNone/>
              <a:defRPr/>
            </a:pPr>
            <a:r>
              <a:rPr lang="en-US" sz="1477" dirty="0"/>
              <a:t> &lt;body&gt; … &lt;/body&gt;</a:t>
            </a:r>
          </a:p>
          <a:p>
            <a:pPr marL="0" indent="0">
              <a:lnSpc>
                <a:spcPct val="100000"/>
              </a:lnSpc>
              <a:spcBef>
                <a:spcPts val="0"/>
              </a:spcBef>
              <a:buNone/>
              <a:defRPr/>
            </a:pPr>
            <a:r>
              <a:rPr lang="en-US" sz="1477" dirty="0"/>
              <a:t>&lt;/html&gt;</a:t>
            </a:r>
          </a:p>
        </p:txBody>
      </p:sp>
      <p:sp>
        <p:nvSpPr>
          <p:cNvPr id="4" name="Segnaposto contenuto 3"/>
          <p:cNvSpPr>
            <a:spLocks noGrp="1"/>
          </p:cNvSpPr>
          <p:nvPr>
            <p:ph sz="half" idx="2"/>
          </p:nvPr>
        </p:nvSpPr>
        <p:spPr/>
        <p:txBody>
          <a:bodyPr>
            <a:normAutofit/>
          </a:bodyPr>
          <a:lstStyle/>
          <a:p>
            <a:pPr>
              <a:defRPr/>
            </a:pPr>
            <a:r>
              <a:rPr lang="it-IT" dirty="0"/>
              <a:t>La sintassi </a:t>
            </a:r>
            <a:r>
              <a:rPr lang="it-IT" dirty="0" err="1"/>
              <a:t>Polyglot</a:t>
            </a:r>
            <a:r>
              <a:rPr lang="it-IT" dirty="0"/>
              <a:t> segue le regole sintattiche generali di XML per il markup, ma è compatibile con la sintassi html di HTML5. </a:t>
            </a:r>
          </a:p>
          <a:p>
            <a:pPr>
              <a:defRPr/>
            </a:pPr>
            <a:r>
              <a:rPr lang="it-IT" dirty="0"/>
              <a:t>E’ la modalità più robusta e consigliata per scrivere in HTML5 al momento.</a:t>
            </a:r>
          </a:p>
          <a:p>
            <a:pPr>
              <a:defRPr/>
            </a:pPr>
            <a:r>
              <a:rPr lang="it-IT" dirty="0"/>
              <a:t>Per i dettagli si veda http://www.w3.org/TR/html-polyglot/</a:t>
            </a:r>
          </a:p>
          <a:p>
            <a:endParaRPr lang="it-IT" dirty="0"/>
          </a:p>
        </p:txBody>
      </p:sp>
      <p:sp>
        <p:nvSpPr>
          <p:cNvPr id="5" name="Segnaposto piè di pagina 4"/>
          <p:cNvSpPr>
            <a:spLocks noGrp="1"/>
          </p:cNvSpPr>
          <p:nvPr>
            <p:ph type="ftr" sz="quarter" idx="11"/>
          </p:nvPr>
        </p:nvSpPr>
        <p:spPr/>
        <p:txBody>
          <a:bodyPr/>
          <a:lstStyle/>
          <a:p>
            <a:pPr>
              <a:defRPr/>
            </a:pPr>
            <a:r>
              <a:rPr lang="it-IT" smtClean="0"/>
              <a:t>HTML</a:t>
            </a:r>
            <a:endParaRPr lang="it-IT"/>
          </a:p>
        </p:txBody>
      </p:sp>
      <p:sp>
        <p:nvSpPr>
          <p:cNvPr id="6" name="Segnaposto numero diapositiva 5"/>
          <p:cNvSpPr>
            <a:spLocks noGrp="1"/>
          </p:cNvSpPr>
          <p:nvPr>
            <p:ph type="sldNum" sz="quarter" idx="12"/>
          </p:nvPr>
        </p:nvSpPr>
        <p:spPr/>
        <p:txBody>
          <a:bodyPr/>
          <a:lstStyle/>
          <a:p>
            <a:pPr>
              <a:defRPr/>
            </a:pPr>
            <a:fld id="{AE92CCBF-7962-4AE8-ADB3-F81A53B0818A}" type="slidenum">
              <a:rPr lang="it-IT" altLang="it-IT" smtClean="0"/>
              <a:pPr>
                <a:defRPr/>
              </a:pPr>
              <a:t>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it-IT" altLang="it-IT" sz="2954" dirty="0"/>
              <a:t>Riferimenti</a:t>
            </a:r>
          </a:p>
        </p:txBody>
      </p:sp>
      <p:sp>
        <p:nvSpPr>
          <p:cNvPr id="101379" name="Rectangle 3"/>
          <p:cNvSpPr>
            <a:spLocks noGrp="1" noChangeArrowheads="1"/>
          </p:cNvSpPr>
          <p:nvPr>
            <p:ph idx="1"/>
          </p:nvPr>
        </p:nvSpPr>
        <p:spPr/>
        <p:txBody>
          <a:bodyPr/>
          <a:lstStyle/>
          <a:p>
            <a:r>
              <a:rPr lang="it-IT" altLang="it-IT" b="1" dirty="0"/>
              <a:t>Specifica HTML 5</a:t>
            </a:r>
            <a:br>
              <a:rPr lang="it-IT" altLang="it-IT" b="1" dirty="0"/>
            </a:br>
            <a:r>
              <a:rPr lang="it-IT" altLang="it-IT" dirty="0">
                <a:hlinkClick r:id="rId2"/>
              </a:rPr>
              <a:t>http://www.w3.org/TR/html5/</a:t>
            </a:r>
            <a:r>
              <a:rPr lang="it-IT" altLang="it-IT" dirty="0"/>
              <a:t> </a:t>
            </a:r>
          </a:p>
          <a:p>
            <a:pPr eaLnBrk="1" hangingPunct="1"/>
            <a:r>
              <a:rPr lang="it-IT" altLang="it-IT" b="1" dirty="0" smtClean="0"/>
              <a:t>Specifica </a:t>
            </a:r>
            <a:r>
              <a:rPr lang="it-IT" altLang="it-IT" b="1" dirty="0"/>
              <a:t>HTML 4</a:t>
            </a:r>
            <a:r>
              <a:rPr lang="it-IT" altLang="it-IT" dirty="0"/>
              <a:t/>
            </a:r>
            <a:br>
              <a:rPr lang="it-IT" altLang="it-IT" dirty="0"/>
            </a:br>
            <a:r>
              <a:rPr lang="it-IT" altLang="it-IT" dirty="0">
                <a:hlinkClick r:id="rId3"/>
              </a:rPr>
              <a:t>http://www.w3.org/TR/html401/</a:t>
            </a:r>
            <a:r>
              <a:rPr lang="it-IT" altLang="it-IT" dirty="0"/>
              <a:t> </a:t>
            </a:r>
          </a:p>
          <a:p>
            <a:pPr eaLnBrk="1" hangingPunct="1"/>
            <a:r>
              <a:rPr lang="it-IT" altLang="it-IT" b="1" dirty="0"/>
              <a:t>Specifica XHTML 1</a:t>
            </a:r>
            <a:br>
              <a:rPr lang="it-IT" altLang="it-IT" b="1" dirty="0"/>
            </a:br>
            <a:r>
              <a:rPr lang="it-IT" altLang="it-IT" dirty="0">
                <a:hlinkClick r:id="rId4"/>
              </a:rPr>
              <a:t>http://www.w3.org/TR/xhtml1/</a:t>
            </a:r>
            <a:r>
              <a:rPr lang="it-IT" altLang="it-IT" dirty="0"/>
              <a:t> </a:t>
            </a:r>
          </a:p>
          <a:p>
            <a:pPr eaLnBrk="1" hangingPunct="1"/>
            <a:r>
              <a:rPr lang="it-IT" altLang="it-IT" b="1" dirty="0" smtClean="0"/>
              <a:t>Differenze </a:t>
            </a:r>
            <a:r>
              <a:rPr lang="it-IT" altLang="it-IT" b="1" dirty="0"/>
              <a:t>tra HTML5 e HTML4</a:t>
            </a:r>
            <a:br>
              <a:rPr lang="it-IT" altLang="it-IT" b="1" dirty="0"/>
            </a:br>
            <a:r>
              <a:rPr lang="it-IT" altLang="it-IT" dirty="0"/>
              <a:t> </a:t>
            </a:r>
            <a:r>
              <a:rPr lang="it-IT" altLang="it-IT" dirty="0">
                <a:hlinkClick r:id="rId5"/>
              </a:rPr>
              <a:t>http://www.w3.org/TR/html5-diff/</a:t>
            </a:r>
            <a:endParaRPr lang="it-IT" altLang="it-IT" dirty="0"/>
          </a:p>
          <a:p>
            <a:pPr eaLnBrk="1" hangingPunct="1"/>
            <a:endParaRPr lang="it-IT" altLang="it-IT" dirty="0" smtClean="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70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pPr eaLnBrk="1" hangingPunct="1"/>
            <a:r>
              <a:rPr lang="en-US" altLang="it-IT" sz="2954" dirty="0" err="1"/>
              <a:t>Struttura</a:t>
            </a:r>
            <a:r>
              <a:rPr lang="en-US" altLang="it-IT" sz="2954" dirty="0"/>
              <a:t> di base di un </a:t>
            </a:r>
            <a:r>
              <a:rPr lang="en-US" altLang="it-IT" sz="2954" dirty="0" err="1"/>
              <a:t>documento</a:t>
            </a:r>
            <a:r>
              <a:rPr lang="en-US" altLang="it-IT" sz="2954" dirty="0"/>
              <a:t> HTML</a:t>
            </a:r>
          </a:p>
        </p:txBody>
      </p:sp>
      <p:sp>
        <p:nvSpPr>
          <p:cNvPr id="16387" name="Rectangle 3"/>
          <p:cNvSpPr>
            <a:spLocks noGrp="1" noChangeArrowheads="1"/>
          </p:cNvSpPr>
          <p:nvPr>
            <p:ph idx="1"/>
          </p:nvPr>
        </p:nvSpPr>
        <p:spPr/>
        <p:txBody>
          <a:bodyPr/>
          <a:lstStyle/>
          <a:p>
            <a:pPr eaLnBrk="1" hangingPunct="1">
              <a:lnSpc>
                <a:spcPct val="90000"/>
              </a:lnSpc>
              <a:defRPr/>
            </a:pPr>
            <a:r>
              <a:rPr lang="it-IT" sz="2215" b="1" dirty="0">
                <a:solidFill>
                  <a:schemeClr val="folHlink"/>
                </a:solidFill>
              </a:rPr>
              <a:t>&lt;html&gt;</a:t>
            </a:r>
            <a:r>
              <a:rPr lang="it-IT" sz="2215" dirty="0"/>
              <a:t>: elemento principale (radice)</a:t>
            </a:r>
          </a:p>
          <a:p>
            <a:pPr lvl="1" eaLnBrk="1" hangingPunct="1">
              <a:lnSpc>
                <a:spcPct val="90000"/>
              </a:lnSpc>
              <a:defRPr/>
            </a:pPr>
            <a:r>
              <a:rPr lang="it-IT" sz="1477" b="1" dirty="0">
                <a:solidFill>
                  <a:schemeClr val="tx2"/>
                </a:solidFill>
              </a:rPr>
              <a:t>Contenuto:</a:t>
            </a:r>
            <a:r>
              <a:rPr lang="it-IT" sz="1846" dirty="0"/>
              <a:t> &lt;head&gt;, &lt;body&gt; (entrambi obbligatori) </a:t>
            </a:r>
            <a:br>
              <a:rPr lang="it-IT" sz="1846" dirty="0"/>
            </a:br>
            <a:r>
              <a:rPr lang="it-IT" sz="1477" b="1" dirty="0">
                <a:solidFill>
                  <a:schemeClr val="tx2"/>
                </a:solidFill>
              </a:rPr>
              <a:t>Attributi:</a:t>
            </a:r>
            <a:r>
              <a:rPr lang="it-IT" sz="1846" dirty="0"/>
              <a:t> </a:t>
            </a:r>
            <a:r>
              <a:rPr lang="it-IT" sz="1846" dirty="0" err="1">
                <a:solidFill>
                  <a:schemeClr val="folHlink"/>
                </a:solidFill>
              </a:rPr>
              <a:t>lang</a:t>
            </a:r>
            <a:r>
              <a:rPr lang="it-IT" sz="1846" dirty="0"/>
              <a:t>, </a:t>
            </a:r>
            <a:r>
              <a:rPr lang="it-IT" sz="1846" dirty="0">
                <a:solidFill>
                  <a:schemeClr val="folHlink"/>
                </a:solidFill>
              </a:rPr>
              <a:t>dir</a:t>
            </a:r>
          </a:p>
          <a:p>
            <a:pPr lvl="1" eaLnBrk="1" hangingPunct="1">
              <a:lnSpc>
                <a:spcPct val="90000"/>
              </a:lnSpc>
              <a:defRPr/>
            </a:pPr>
            <a:r>
              <a:rPr lang="it-IT" sz="1846" dirty="0"/>
              <a:t>Questo elemento deve aprire ogni documento HTML.</a:t>
            </a:r>
          </a:p>
          <a:p>
            <a:pPr eaLnBrk="1" hangingPunct="1">
              <a:lnSpc>
                <a:spcPct val="90000"/>
              </a:lnSpc>
              <a:defRPr/>
            </a:pPr>
            <a:r>
              <a:rPr lang="it-IT" sz="2215" b="1" dirty="0">
                <a:solidFill>
                  <a:schemeClr val="folHlink"/>
                </a:solidFill>
              </a:rPr>
              <a:t>&lt;head&gt;</a:t>
            </a:r>
            <a:r>
              <a:rPr lang="it-IT" sz="2215" dirty="0"/>
              <a:t>: intestazione</a:t>
            </a:r>
          </a:p>
          <a:p>
            <a:pPr lvl="1" eaLnBrk="1" hangingPunct="1">
              <a:lnSpc>
                <a:spcPct val="90000"/>
              </a:lnSpc>
              <a:defRPr/>
            </a:pPr>
            <a:r>
              <a:rPr lang="it-IT" sz="1477" b="1" dirty="0">
                <a:solidFill>
                  <a:schemeClr val="tx2"/>
                </a:solidFill>
              </a:rPr>
              <a:t>Contenuto:</a:t>
            </a:r>
            <a:r>
              <a:rPr lang="it-IT" sz="1846" dirty="0"/>
              <a:t> &lt;</a:t>
            </a:r>
            <a:r>
              <a:rPr lang="it-IT" sz="1846" dirty="0" err="1"/>
              <a:t>title</a:t>
            </a:r>
            <a:r>
              <a:rPr lang="it-IT" sz="1846" dirty="0"/>
              <a:t>&gt; (obbligatorio), &lt;base&gt;, &lt;script&gt;, &lt;meta&gt;, &lt;link&gt;, &lt;style&gt;</a:t>
            </a:r>
            <a:br>
              <a:rPr lang="it-IT" sz="1846" dirty="0"/>
            </a:br>
            <a:r>
              <a:rPr lang="it-IT" sz="1477" b="1" dirty="0">
                <a:solidFill>
                  <a:schemeClr val="tx2"/>
                </a:solidFill>
              </a:rPr>
              <a:t>Attributi:</a:t>
            </a:r>
            <a:r>
              <a:rPr lang="it-IT" sz="1846" dirty="0"/>
              <a:t> </a:t>
            </a:r>
            <a:r>
              <a:rPr lang="it-IT" sz="1846" dirty="0" err="1">
                <a:solidFill>
                  <a:schemeClr val="folHlink"/>
                </a:solidFill>
              </a:rPr>
              <a:t>lang</a:t>
            </a:r>
            <a:r>
              <a:rPr lang="it-IT" sz="1846" dirty="0"/>
              <a:t>, </a:t>
            </a:r>
            <a:r>
              <a:rPr lang="it-IT" sz="1846" dirty="0">
                <a:solidFill>
                  <a:schemeClr val="folHlink"/>
                </a:solidFill>
              </a:rPr>
              <a:t>dir</a:t>
            </a:r>
            <a:endParaRPr lang="it-IT" sz="1846" dirty="0"/>
          </a:p>
          <a:p>
            <a:pPr lvl="1" eaLnBrk="1" hangingPunct="1">
              <a:lnSpc>
                <a:spcPct val="90000"/>
              </a:lnSpc>
              <a:defRPr/>
            </a:pPr>
            <a:r>
              <a:rPr lang="it-IT" sz="1846" dirty="0"/>
              <a:t>Contiene informazioni sul documento che solitamente non producono alcun output ma influiscono sulla logica e sulla presentazione del documento stesso.</a:t>
            </a:r>
          </a:p>
          <a:p>
            <a:pPr eaLnBrk="1" hangingPunct="1">
              <a:lnSpc>
                <a:spcPct val="90000"/>
              </a:lnSpc>
              <a:defRPr/>
            </a:pPr>
            <a:r>
              <a:rPr lang="it-IT" sz="2215" b="1" dirty="0">
                <a:solidFill>
                  <a:schemeClr val="folHlink"/>
                </a:solidFill>
              </a:rPr>
              <a:t>&lt;body&gt;</a:t>
            </a:r>
            <a:r>
              <a:rPr lang="it-IT" sz="2215" dirty="0"/>
              <a:t>: corpo</a:t>
            </a:r>
          </a:p>
          <a:p>
            <a:pPr lvl="1" eaLnBrk="1" hangingPunct="1">
              <a:lnSpc>
                <a:spcPct val="90000"/>
              </a:lnSpc>
              <a:defRPr/>
            </a:pPr>
            <a:r>
              <a:rPr lang="it-IT" sz="1477" b="1" dirty="0">
                <a:solidFill>
                  <a:schemeClr val="tx2"/>
                </a:solidFill>
              </a:rPr>
              <a:t>Contenuto:</a:t>
            </a:r>
            <a:r>
              <a:rPr lang="it-IT" sz="1846" dirty="0"/>
              <a:t> </a:t>
            </a:r>
            <a:r>
              <a:rPr lang="it-IT" sz="1846" i="1" dirty="0"/>
              <a:t>blocco, </a:t>
            </a:r>
            <a:r>
              <a:rPr lang="it-IT" sz="1846" dirty="0"/>
              <a:t>&lt;script&gt;, &lt;</a:t>
            </a:r>
            <a:r>
              <a:rPr lang="it-IT" sz="1846" dirty="0" err="1"/>
              <a:t>ins</a:t>
            </a:r>
            <a:r>
              <a:rPr lang="it-IT" sz="1846" dirty="0"/>
              <a:t>&gt;, &lt;del&gt;</a:t>
            </a:r>
            <a:br>
              <a:rPr lang="it-IT" sz="1846" dirty="0"/>
            </a:br>
            <a:r>
              <a:rPr lang="it-IT" sz="1477" b="1" dirty="0">
                <a:solidFill>
                  <a:schemeClr val="tx2"/>
                </a:solidFill>
              </a:rPr>
              <a:t>Attributi:</a:t>
            </a:r>
            <a:r>
              <a:rPr lang="it-IT" sz="1846" dirty="0"/>
              <a:t> standard HTML</a:t>
            </a:r>
          </a:p>
          <a:p>
            <a:pPr lvl="1" eaLnBrk="1" hangingPunct="1">
              <a:lnSpc>
                <a:spcPct val="90000"/>
              </a:lnSpc>
              <a:defRPr/>
            </a:pPr>
            <a:r>
              <a:rPr lang="it-IT" sz="1846" dirty="0"/>
              <a:t>Racchiude il vero contenuto del documento HTML.</a:t>
            </a:r>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it-IT" altLang="it-IT" sz="2954" dirty="0"/>
              <a:t>Classificazione degli elementi</a:t>
            </a:r>
          </a:p>
        </p:txBody>
      </p:sp>
      <p:sp>
        <p:nvSpPr>
          <p:cNvPr id="47107" name="Rectangle 3"/>
          <p:cNvSpPr>
            <a:spLocks noGrp="1" noChangeArrowheads="1"/>
          </p:cNvSpPr>
          <p:nvPr>
            <p:ph idx="1"/>
          </p:nvPr>
        </p:nvSpPr>
        <p:spPr/>
        <p:txBody>
          <a:bodyPr>
            <a:normAutofit/>
          </a:bodyPr>
          <a:lstStyle/>
          <a:p>
            <a:pPr eaLnBrk="1" hangingPunct="1">
              <a:defRPr/>
            </a:pPr>
            <a:r>
              <a:rPr lang="it-IT" sz="2215" dirty="0"/>
              <a:t>Contenuto </a:t>
            </a:r>
            <a:r>
              <a:rPr lang="it-IT" sz="2215" i="1" dirty="0" err="1"/>
              <a:t>inline</a:t>
            </a:r>
            <a:endParaRPr lang="it-IT" sz="2215" i="1" dirty="0"/>
          </a:p>
          <a:p>
            <a:pPr lvl="1" eaLnBrk="1" hangingPunct="1">
              <a:defRPr/>
            </a:pPr>
            <a:r>
              <a:rPr lang="it-IT" sz="1846" dirty="0"/>
              <a:t>Il contenuto </a:t>
            </a:r>
            <a:r>
              <a:rPr lang="it-IT" sz="1846" dirty="0" err="1"/>
              <a:t>inline</a:t>
            </a:r>
            <a:r>
              <a:rPr lang="it-IT" sz="1846" dirty="0"/>
              <a:t> è rappresentato dal testo e dai seguenti elementi: </a:t>
            </a:r>
            <a:r>
              <a:rPr lang="it-IT" sz="1846" b="1" dirty="0">
                <a:solidFill>
                  <a:schemeClr val="folHlink"/>
                </a:solidFill>
              </a:rPr>
              <a:t>&lt;</a:t>
            </a:r>
            <a:r>
              <a:rPr lang="it-IT" sz="1846" b="1" dirty="0" err="1">
                <a:solidFill>
                  <a:schemeClr val="folHlink"/>
                </a:solidFill>
              </a:rPr>
              <a:t>tt</a:t>
            </a:r>
            <a:r>
              <a:rPr lang="it-IT" sz="1846" b="1" dirty="0">
                <a:solidFill>
                  <a:schemeClr val="folHlink"/>
                </a:solidFill>
              </a:rPr>
              <a:t>&gt;</a:t>
            </a:r>
            <a:r>
              <a:rPr lang="it-IT" sz="1846" b="1" dirty="0"/>
              <a:t>, </a:t>
            </a:r>
            <a:r>
              <a:rPr lang="it-IT" sz="1846" b="1" dirty="0">
                <a:solidFill>
                  <a:schemeClr val="folHlink"/>
                </a:solidFill>
              </a:rPr>
              <a:t>&lt;i&gt;</a:t>
            </a:r>
            <a:r>
              <a:rPr lang="it-IT" sz="1846" dirty="0"/>
              <a:t>, </a:t>
            </a:r>
            <a:r>
              <a:rPr lang="it-IT" sz="1846" b="1" dirty="0">
                <a:solidFill>
                  <a:schemeClr val="folHlink"/>
                </a:solidFill>
              </a:rPr>
              <a:t>&lt;b&gt;</a:t>
            </a:r>
            <a:r>
              <a:rPr lang="it-IT" sz="1846" dirty="0"/>
              <a:t>, </a:t>
            </a:r>
            <a:r>
              <a:rPr lang="it-IT" sz="1846" b="1" dirty="0">
                <a:solidFill>
                  <a:schemeClr val="folHlink"/>
                </a:solidFill>
              </a:rPr>
              <a:t>&lt;big&gt;</a:t>
            </a:r>
            <a:r>
              <a:rPr lang="it-IT" sz="1846" dirty="0"/>
              <a:t>, </a:t>
            </a:r>
            <a:r>
              <a:rPr lang="it-IT" sz="1846" b="1" dirty="0">
                <a:solidFill>
                  <a:schemeClr val="folHlink"/>
                </a:solidFill>
              </a:rPr>
              <a:t>&lt;</a:t>
            </a:r>
            <a:r>
              <a:rPr lang="it-IT" sz="1846" b="1" dirty="0" err="1">
                <a:solidFill>
                  <a:schemeClr val="folHlink"/>
                </a:solidFill>
              </a:rPr>
              <a:t>small</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em</a:t>
            </a:r>
            <a:r>
              <a:rPr lang="it-IT" sz="1846" b="1" dirty="0">
                <a:solidFill>
                  <a:schemeClr val="folHlink"/>
                </a:solidFill>
              </a:rPr>
              <a:t>&gt;</a:t>
            </a:r>
            <a:r>
              <a:rPr lang="it-IT" sz="1846" dirty="0"/>
              <a:t>, </a:t>
            </a:r>
            <a:r>
              <a:rPr lang="it-IT" sz="1846" b="1" dirty="0">
                <a:solidFill>
                  <a:schemeClr val="folHlink"/>
                </a:solidFill>
              </a:rPr>
              <a:t>&lt;strong&gt;</a:t>
            </a:r>
            <a:r>
              <a:rPr lang="it-IT" sz="1846" dirty="0"/>
              <a:t>, </a:t>
            </a:r>
            <a:r>
              <a:rPr lang="it-IT" sz="1846" b="1" dirty="0">
                <a:solidFill>
                  <a:schemeClr val="folHlink"/>
                </a:solidFill>
              </a:rPr>
              <a:t>&lt;</a:t>
            </a:r>
            <a:r>
              <a:rPr lang="it-IT" sz="1846" b="1" dirty="0" err="1">
                <a:solidFill>
                  <a:schemeClr val="folHlink"/>
                </a:solidFill>
              </a:rPr>
              <a:t>dfn</a:t>
            </a:r>
            <a:r>
              <a:rPr lang="it-IT" sz="1846" b="1" dirty="0">
                <a:solidFill>
                  <a:schemeClr val="folHlink"/>
                </a:solidFill>
              </a:rPr>
              <a:t>&gt;</a:t>
            </a:r>
            <a:r>
              <a:rPr lang="it-IT" sz="1846" dirty="0"/>
              <a:t>, </a:t>
            </a:r>
            <a:r>
              <a:rPr lang="it-IT" sz="1846" b="1" dirty="0">
                <a:solidFill>
                  <a:schemeClr val="folHlink"/>
                </a:solidFill>
              </a:rPr>
              <a:t>&lt;code&gt;</a:t>
            </a:r>
            <a:r>
              <a:rPr lang="it-IT" sz="1846" dirty="0"/>
              <a:t>, </a:t>
            </a:r>
            <a:r>
              <a:rPr lang="it-IT" sz="1846" b="1" dirty="0">
                <a:solidFill>
                  <a:schemeClr val="folHlink"/>
                </a:solidFill>
              </a:rPr>
              <a:t>&lt;</a:t>
            </a:r>
            <a:r>
              <a:rPr lang="it-IT" sz="1846" b="1" dirty="0" err="1">
                <a:solidFill>
                  <a:schemeClr val="folHlink"/>
                </a:solidFill>
              </a:rPr>
              <a:t>samp</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kbd</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var</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cite</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abbr</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acronym</a:t>
            </a:r>
            <a:r>
              <a:rPr lang="it-IT" sz="1846" b="1" dirty="0">
                <a:solidFill>
                  <a:schemeClr val="folHlink"/>
                </a:solidFill>
              </a:rPr>
              <a:t>&gt;</a:t>
            </a:r>
            <a:r>
              <a:rPr lang="it-IT" sz="1846" dirty="0"/>
              <a:t>, </a:t>
            </a:r>
            <a:r>
              <a:rPr lang="it-IT" sz="1846" b="1" dirty="0">
                <a:solidFill>
                  <a:schemeClr val="folHlink"/>
                </a:solidFill>
              </a:rPr>
              <a:t>&lt;a&gt;</a:t>
            </a:r>
            <a:r>
              <a:rPr lang="it-IT" sz="1846" dirty="0"/>
              <a:t>, </a:t>
            </a:r>
            <a:r>
              <a:rPr lang="it-IT" sz="1846" b="1" dirty="0">
                <a:solidFill>
                  <a:schemeClr val="folHlink"/>
                </a:solidFill>
              </a:rPr>
              <a:t>&lt;</a:t>
            </a:r>
            <a:r>
              <a:rPr lang="it-IT" sz="1846" b="1" dirty="0" err="1">
                <a:solidFill>
                  <a:schemeClr val="folHlink"/>
                </a:solidFill>
              </a:rPr>
              <a:t>img</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object</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br</a:t>
            </a:r>
            <a:r>
              <a:rPr lang="it-IT" sz="1846" b="1" dirty="0">
                <a:solidFill>
                  <a:schemeClr val="folHlink"/>
                </a:solidFill>
              </a:rPr>
              <a:t>&gt;</a:t>
            </a:r>
            <a:r>
              <a:rPr lang="it-IT" sz="1846" dirty="0"/>
              <a:t>, </a:t>
            </a:r>
            <a:r>
              <a:rPr lang="it-IT" sz="1846" b="1" dirty="0">
                <a:solidFill>
                  <a:schemeClr val="folHlink"/>
                </a:solidFill>
              </a:rPr>
              <a:t>&lt;script&gt;</a:t>
            </a:r>
            <a:r>
              <a:rPr lang="it-IT" sz="1846" dirty="0"/>
              <a:t>, </a:t>
            </a:r>
            <a:r>
              <a:rPr lang="it-IT" sz="1846" b="1" dirty="0">
                <a:solidFill>
                  <a:schemeClr val="folHlink"/>
                </a:solidFill>
              </a:rPr>
              <a:t>&lt;</a:t>
            </a:r>
            <a:r>
              <a:rPr lang="it-IT" sz="1846" b="1" dirty="0" err="1">
                <a:solidFill>
                  <a:schemeClr val="folHlink"/>
                </a:solidFill>
              </a:rPr>
              <a:t>map</a:t>
            </a:r>
            <a:r>
              <a:rPr lang="it-IT" sz="1846" b="1" dirty="0">
                <a:solidFill>
                  <a:schemeClr val="folHlink"/>
                </a:solidFill>
              </a:rPr>
              <a:t>&gt;</a:t>
            </a:r>
            <a:r>
              <a:rPr lang="it-IT" sz="1846" dirty="0"/>
              <a:t>, </a:t>
            </a:r>
            <a:r>
              <a:rPr lang="it-IT" sz="1846" b="1" dirty="0">
                <a:solidFill>
                  <a:schemeClr val="folHlink"/>
                </a:solidFill>
              </a:rPr>
              <a:t>&lt;q&gt;</a:t>
            </a:r>
            <a:r>
              <a:rPr lang="it-IT" sz="1846" dirty="0"/>
              <a:t>, </a:t>
            </a:r>
            <a:r>
              <a:rPr lang="it-IT" sz="1846" b="1" dirty="0">
                <a:solidFill>
                  <a:schemeClr val="folHlink"/>
                </a:solidFill>
              </a:rPr>
              <a:t>&lt;sub&gt;</a:t>
            </a:r>
            <a:r>
              <a:rPr lang="it-IT" sz="1846" dirty="0"/>
              <a:t>, </a:t>
            </a:r>
            <a:r>
              <a:rPr lang="it-IT" sz="1846" b="1" dirty="0">
                <a:solidFill>
                  <a:schemeClr val="folHlink"/>
                </a:solidFill>
              </a:rPr>
              <a:t>&lt;</a:t>
            </a:r>
            <a:r>
              <a:rPr lang="it-IT" sz="1846" b="1" dirty="0" err="1">
                <a:solidFill>
                  <a:schemeClr val="folHlink"/>
                </a:solidFill>
              </a:rPr>
              <a:t>sup</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span</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bdo</a:t>
            </a:r>
            <a:r>
              <a:rPr lang="it-IT" sz="1846" b="1" dirty="0">
                <a:solidFill>
                  <a:schemeClr val="folHlink"/>
                </a:solidFill>
              </a:rPr>
              <a:t>&gt;</a:t>
            </a:r>
            <a:r>
              <a:rPr lang="it-IT" sz="1846" dirty="0"/>
              <a:t>, </a:t>
            </a:r>
            <a:r>
              <a:rPr lang="it-IT" sz="1846" b="1" dirty="0">
                <a:solidFill>
                  <a:schemeClr val="folHlink"/>
                </a:solidFill>
              </a:rPr>
              <a:t>&lt;input&gt;</a:t>
            </a:r>
            <a:r>
              <a:rPr lang="it-IT" sz="1846" dirty="0"/>
              <a:t>, </a:t>
            </a:r>
            <a:r>
              <a:rPr lang="it-IT" sz="1846" b="1" dirty="0">
                <a:solidFill>
                  <a:schemeClr val="folHlink"/>
                </a:solidFill>
              </a:rPr>
              <a:t>&lt;</a:t>
            </a:r>
            <a:r>
              <a:rPr lang="it-IT" sz="1846" b="1" dirty="0" err="1">
                <a:solidFill>
                  <a:schemeClr val="folHlink"/>
                </a:solidFill>
              </a:rPr>
              <a:t>select</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textarea</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label</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button</a:t>
            </a:r>
            <a:r>
              <a:rPr lang="it-IT" sz="1846" b="1" dirty="0">
                <a:solidFill>
                  <a:schemeClr val="folHlink"/>
                </a:solidFill>
              </a:rPr>
              <a:t>&gt;</a:t>
            </a:r>
          </a:p>
          <a:p>
            <a:pPr eaLnBrk="1" hangingPunct="1">
              <a:defRPr/>
            </a:pPr>
            <a:r>
              <a:rPr lang="it-IT" sz="2215" dirty="0"/>
              <a:t>Contenuto </a:t>
            </a:r>
            <a:r>
              <a:rPr lang="it-IT" sz="2215" i="1" dirty="0"/>
              <a:t>blocco</a:t>
            </a:r>
          </a:p>
          <a:p>
            <a:pPr lvl="1" eaLnBrk="1" hangingPunct="1">
              <a:defRPr/>
            </a:pPr>
            <a:r>
              <a:rPr lang="it-IT" sz="1846" dirty="0"/>
              <a:t>Gli elementi che costituiscono il contenuto blocco sono: </a:t>
            </a:r>
            <a:r>
              <a:rPr lang="it-IT" sz="1846" b="1" dirty="0">
                <a:solidFill>
                  <a:schemeClr val="folHlink"/>
                </a:solidFill>
              </a:rPr>
              <a:t>&lt;p&gt;</a:t>
            </a:r>
            <a:r>
              <a:rPr lang="it-IT" sz="1846" dirty="0"/>
              <a:t>, </a:t>
            </a:r>
            <a:r>
              <a:rPr lang="it-IT" sz="1846" b="1" dirty="0">
                <a:solidFill>
                  <a:schemeClr val="folHlink"/>
                </a:solidFill>
              </a:rPr>
              <a:t>&lt;h1&gt;</a:t>
            </a:r>
            <a:r>
              <a:rPr lang="it-IT" sz="1846" dirty="0"/>
              <a:t>…</a:t>
            </a:r>
            <a:r>
              <a:rPr lang="it-IT" sz="1846" b="1" dirty="0">
                <a:solidFill>
                  <a:schemeClr val="folHlink"/>
                </a:solidFill>
              </a:rPr>
              <a:t>&lt;h6&gt;</a:t>
            </a:r>
            <a:r>
              <a:rPr lang="it-IT" sz="1846" dirty="0"/>
              <a:t>, </a:t>
            </a:r>
            <a:r>
              <a:rPr lang="it-IT" sz="1846" b="1" dirty="0">
                <a:solidFill>
                  <a:schemeClr val="folHlink"/>
                </a:solidFill>
              </a:rPr>
              <a:t>&lt;</a:t>
            </a:r>
            <a:r>
              <a:rPr lang="it-IT" sz="1846" b="1" dirty="0" err="1">
                <a:solidFill>
                  <a:schemeClr val="folHlink"/>
                </a:solidFill>
              </a:rPr>
              <a:t>ol</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ul</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pre</a:t>
            </a:r>
            <a:r>
              <a:rPr lang="it-IT" sz="1846" b="1" dirty="0">
                <a:solidFill>
                  <a:schemeClr val="folHlink"/>
                </a:solidFill>
              </a:rPr>
              <a:t>&gt;</a:t>
            </a:r>
            <a:r>
              <a:rPr lang="it-IT" sz="1846" dirty="0"/>
              <a:t>, </a:t>
            </a:r>
            <a:r>
              <a:rPr lang="it-IT" sz="1846" b="1" dirty="0">
                <a:solidFill>
                  <a:schemeClr val="folHlink"/>
                </a:solidFill>
              </a:rPr>
              <a:t>&lt;dl&gt;</a:t>
            </a:r>
            <a:r>
              <a:rPr lang="it-IT" sz="1846" dirty="0"/>
              <a:t>, </a:t>
            </a:r>
            <a:r>
              <a:rPr lang="it-IT" sz="1846" b="1" dirty="0">
                <a:solidFill>
                  <a:schemeClr val="folHlink"/>
                </a:solidFill>
              </a:rPr>
              <a:t>&lt;</a:t>
            </a:r>
            <a:r>
              <a:rPr lang="it-IT" sz="1846" b="1" dirty="0" err="1">
                <a:solidFill>
                  <a:schemeClr val="folHlink"/>
                </a:solidFill>
              </a:rPr>
              <a:t>div</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noscript</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blockquote</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form</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hr</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table</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fieldset</a:t>
            </a:r>
            <a:r>
              <a:rPr lang="it-IT" sz="1846" b="1" dirty="0">
                <a:solidFill>
                  <a:schemeClr val="folHlink"/>
                </a:solidFill>
              </a:rPr>
              <a:t>&gt;</a:t>
            </a:r>
            <a:r>
              <a:rPr lang="it-IT" sz="1846" dirty="0"/>
              <a:t>, </a:t>
            </a:r>
            <a:r>
              <a:rPr lang="it-IT" sz="1846" b="1" dirty="0">
                <a:solidFill>
                  <a:schemeClr val="folHlink"/>
                </a:solidFill>
              </a:rPr>
              <a:t>&lt;</a:t>
            </a:r>
            <a:r>
              <a:rPr lang="it-IT" sz="1846" b="1" dirty="0" err="1">
                <a:solidFill>
                  <a:schemeClr val="folHlink"/>
                </a:solidFill>
              </a:rPr>
              <a:t>address</a:t>
            </a:r>
            <a:r>
              <a:rPr lang="it-IT" sz="1846" b="1" dirty="0">
                <a:solidFill>
                  <a:schemeClr val="folHlink"/>
                </a:solidFill>
              </a:rPr>
              <a:t>&gt;</a:t>
            </a:r>
          </a:p>
          <a:p>
            <a:pPr eaLnBrk="1" hangingPunct="1">
              <a:defRPr/>
            </a:pPr>
            <a:r>
              <a:rPr lang="it-IT" sz="2215" dirty="0"/>
              <a:t>Il contenuto di tipo </a:t>
            </a:r>
            <a:r>
              <a:rPr lang="it-IT" sz="2215" i="1" dirty="0"/>
              <a:t>flusso</a:t>
            </a:r>
            <a:r>
              <a:rPr lang="it-IT" sz="2215" dirty="0"/>
              <a:t> è dato dall’unione di </a:t>
            </a:r>
            <a:r>
              <a:rPr lang="it-IT" sz="2215" i="1" dirty="0" err="1"/>
              <a:t>inline</a:t>
            </a:r>
            <a:r>
              <a:rPr lang="it-IT" sz="2215" dirty="0"/>
              <a:t>  e </a:t>
            </a:r>
            <a:r>
              <a:rPr lang="it-IT" sz="2215" i="1" dirty="0"/>
              <a:t>blocco</a:t>
            </a:r>
          </a:p>
          <a:p>
            <a:pPr eaLnBrk="1" hangingPunct="1">
              <a:defRPr/>
            </a:pPr>
            <a:r>
              <a:rPr lang="it-IT" sz="2215" dirty="0"/>
              <a:t>Questa classificazione è stata completamente cambiata </a:t>
            </a:r>
            <a:r>
              <a:rPr lang="it-IT" dirty="0"/>
              <a:t>HTML5</a:t>
            </a:r>
            <a:r>
              <a:rPr lang="it-IT" sz="2215" dirty="0"/>
              <a:t>, ma le categorie di elementi appena esposte sono compatibili con quelle nuove.</a:t>
            </a:r>
          </a:p>
          <a:p>
            <a:pPr eaLnBrk="1" hangingPunct="1">
              <a:defRPr/>
            </a:pPr>
            <a:endParaRPr lang="it-IT" sz="2215" i="1" dirty="0"/>
          </a:p>
        </p:txBody>
      </p:sp>
      <p:sp>
        <p:nvSpPr>
          <p:cNvPr id="2" name="Segnaposto piè di pagina 1"/>
          <p:cNvSpPr>
            <a:spLocks noGrp="1"/>
          </p:cNvSpPr>
          <p:nvPr>
            <p:ph type="ftr" sz="quarter" idx="11"/>
          </p:nvPr>
        </p:nvSpPr>
        <p:spPr/>
        <p:txBody>
          <a:bodyPr/>
          <a:lstStyle/>
          <a:p>
            <a:pPr>
              <a:defRPr/>
            </a:pPr>
            <a:r>
              <a:rPr lang="it-IT" smtClean="0"/>
              <a:t>HTML</a:t>
            </a:r>
            <a:endParaRPr lang="it-IT"/>
          </a:p>
        </p:txBody>
      </p:sp>
      <p:sp>
        <p:nvSpPr>
          <p:cNvPr id="3" name="Segnaposto numero diapositiva 2"/>
          <p:cNvSpPr>
            <a:spLocks noGrp="1"/>
          </p:cNvSpPr>
          <p:nvPr>
            <p:ph type="sldNum" sz="quarter" idx="12"/>
          </p:nvPr>
        </p:nvSpPr>
        <p:spPr/>
        <p:txBody>
          <a:bodyPr/>
          <a:lstStyle/>
          <a:p>
            <a:pPr>
              <a:defRPr/>
            </a:pPr>
            <a:fld id="{4CEC86E9-3C68-4B6E-8F8B-FD6372289D91}" type="slidenum">
              <a:rPr lang="it-IT" altLang="it-IT" smtClean="0"/>
              <a:pPr>
                <a:defRPr/>
              </a:pPr>
              <a:t>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dGDP20">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ayout_Didattica_2020.potx" id="{16DD96CD-79F8-4F0D-B250-53AD02E99BD9}" vid="{66144495-4CF9-4331-AB69-0596E4633902}"/>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Layout_Didattica_2020</Template>
  <TotalTime>2215</TotalTime>
  <Words>9586</Words>
  <Application>Microsoft Office PowerPoint</Application>
  <PresentationFormat>Presentazione su schermo (4:3)</PresentationFormat>
  <Paragraphs>746</Paragraphs>
  <Slides>70</Slides>
  <Notes>25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70</vt:i4>
      </vt:variant>
    </vt:vector>
  </HeadingPairs>
  <TitlesOfParts>
    <vt:vector size="76" baseType="lpstr">
      <vt:lpstr>Arial</vt:lpstr>
      <vt:lpstr>Calibri</vt:lpstr>
      <vt:lpstr>Courier New</vt:lpstr>
      <vt:lpstr>Euphemia</vt:lpstr>
      <vt:lpstr>Wingdings</vt:lpstr>
      <vt:lpstr>DidGDP20</vt:lpstr>
      <vt:lpstr>HTML 5</vt:lpstr>
      <vt:lpstr>HTML5, finalmente!</vt:lpstr>
      <vt:lpstr>Compatibilità Cross-Browser Modalità Standards e Quirks per HTML 4 e XHTML 1</vt:lpstr>
      <vt:lpstr>Compatibilità Cross-Browser HTML 5 e la modalità Standards</vt:lpstr>
      <vt:lpstr>L’Apertura di un Documento XHTML (HTML4)</vt:lpstr>
      <vt:lpstr>L’Apertura di un Documento HTML5</vt:lpstr>
      <vt:lpstr>L’Apertura di un Documento Polyglot HTML5</vt:lpstr>
      <vt:lpstr>Struttura di base di un documento HTML</vt:lpstr>
      <vt:lpstr>Classificazione degli elementi</vt:lpstr>
      <vt:lpstr>Classificazione degli elementi Nuova classificazione in HTML5</vt:lpstr>
      <vt:lpstr>Attributi standard HTML</vt:lpstr>
      <vt:lpstr>Attributi standard HTML  Nuovi attributi HTML5</vt:lpstr>
      <vt:lpstr>Il Flusso del testo paragrafi</vt:lpstr>
      <vt:lpstr>Il Flusso del testo interruzioni di linea</vt:lpstr>
      <vt:lpstr>Il Flusso del testo sezioni</vt:lpstr>
      <vt:lpstr>Il Flusso del testo sezioni</vt:lpstr>
      <vt:lpstr>Il Flusso del testo elementi strutturali HTML5</vt:lpstr>
      <vt:lpstr>Il Flusso del testo contenitori</vt:lpstr>
      <vt:lpstr>Il Flusso del testo contenitori</vt:lpstr>
      <vt:lpstr>Formattazione semantica</vt:lpstr>
      <vt:lpstr>Formattazione semantica elementi di base</vt:lpstr>
      <vt:lpstr>Formattazione semantica citazioni</vt:lpstr>
      <vt:lpstr>Formattazione semantica testo preformattato</vt:lpstr>
      <vt:lpstr>Formattazione semantica revisioni</vt:lpstr>
      <vt:lpstr>Formattazione semantica indirizzi</vt:lpstr>
      <vt:lpstr>Formattazione di base</vt:lpstr>
      <vt:lpstr>Formattazione di base</vt:lpstr>
      <vt:lpstr>Formattazione di base</vt:lpstr>
      <vt:lpstr>Liste</vt:lpstr>
      <vt:lpstr>Liste non ordinate (puntate)</vt:lpstr>
      <vt:lpstr>Liste ordinate (numerate)</vt:lpstr>
      <vt:lpstr>Liste di definizioni</vt:lpstr>
      <vt:lpstr>Menu in HTML5 storia di un elemento in continua evoluzione</vt:lpstr>
      <vt:lpstr>Tabelle</vt:lpstr>
      <vt:lpstr>Tabelle specifica dell’ampiezza</vt:lpstr>
      <vt:lpstr>Tabelle elementi di base</vt:lpstr>
      <vt:lpstr>Tabelle attributi di base</vt:lpstr>
      <vt:lpstr>Tabelle righe</vt:lpstr>
      <vt:lpstr>Tabelle celle</vt:lpstr>
      <vt:lpstr>Tabelle gruppi di righe</vt:lpstr>
      <vt:lpstr>Tabelle colonne</vt:lpstr>
      <vt:lpstr>Tabelle gruppi di colonne</vt:lpstr>
      <vt:lpstr>Collegamenti collegamenti attivi a risorse esterne</vt:lpstr>
      <vt:lpstr>Collegamenti collegamenti attivi a risorse esterne</vt:lpstr>
      <vt:lpstr>Collegamenti  relazioni tra documenti</vt:lpstr>
      <vt:lpstr>Collegamenti tipi di relazioni tra documenti</vt:lpstr>
      <vt:lpstr>Collegamenti risoluzione delle URI relative</vt:lpstr>
      <vt:lpstr>Immagini</vt:lpstr>
      <vt:lpstr>Immagini server-side image map</vt:lpstr>
      <vt:lpstr>Immagini client-side image map</vt:lpstr>
      <vt:lpstr>Mappe immagine</vt:lpstr>
      <vt:lpstr>Mappe immagine definizione delle aree</vt:lpstr>
      <vt:lpstr>Oggetti</vt:lpstr>
      <vt:lpstr>Oggetti identificare l’origine e il tipo di oggetto</vt:lpstr>
      <vt:lpstr>Oggetti elementi specifici HTML5</vt:lpstr>
      <vt:lpstr>Fogli di Stile</vt:lpstr>
      <vt:lpstr>Moduli</vt:lpstr>
      <vt:lpstr>Moduli</vt:lpstr>
      <vt:lpstr>Moduli elementi di base</vt:lpstr>
      <vt:lpstr>Moduli controlli &lt;input&gt;</vt:lpstr>
      <vt:lpstr>Moduli controlli &lt;input&gt; in HTML5 </vt:lpstr>
      <vt:lpstr>Moduli semantica dei controlli &lt;input&gt;</vt:lpstr>
      <vt:lpstr>Moduli semantica dei controlli &lt;input&gt; in HTML5</vt:lpstr>
      <vt:lpstr>Moduli controlli &lt;textarea&gt;</vt:lpstr>
      <vt:lpstr>Moduli controlli &lt;select&gt;</vt:lpstr>
      <vt:lpstr>Moduli opzioni dei controlli &lt;select&gt;</vt:lpstr>
      <vt:lpstr>Moduli controlli &lt;button&gt;</vt:lpstr>
      <vt:lpstr>Moduli associazione di testo ai controlli</vt:lpstr>
      <vt:lpstr>Moduli raggruppamento dei controlli</vt:lpstr>
      <vt:lpstr>Riferimenti</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88</cp:revision>
  <cp:lastPrinted>2020-02-26T16:09:38Z</cp:lastPrinted>
  <dcterms:created xsi:type="dcterms:W3CDTF">2006-10-30T10:58:52Z</dcterms:created>
  <dcterms:modified xsi:type="dcterms:W3CDTF">2022-01-24T10:40:29Z</dcterms:modified>
</cp:coreProperties>
</file>