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293" r:id="rId3"/>
    <p:sldId id="335" r:id="rId4"/>
    <p:sldId id="315" r:id="rId5"/>
    <p:sldId id="364" r:id="rId6"/>
    <p:sldId id="369" r:id="rId7"/>
    <p:sldId id="400" r:id="rId8"/>
    <p:sldId id="294" r:id="rId9"/>
    <p:sldId id="295" r:id="rId10"/>
    <p:sldId id="322" r:id="rId11"/>
    <p:sldId id="365" r:id="rId12"/>
    <p:sldId id="371" r:id="rId13"/>
    <p:sldId id="370" r:id="rId14"/>
    <p:sldId id="305" r:id="rId15"/>
    <p:sldId id="306" r:id="rId16"/>
    <p:sldId id="318" r:id="rId17"/>
    <p:sldId id="307" r:id="rId18"/>
    <p:sldId id="319" r:id="rId19"/>
    <p:sldId id="323" r:id="rId20"/>
    <p:sldId id="308" r:id="rId21"/>
    <p:sldId id="321" r:id="rId22"/>
    <p:sldId id="324" r:id="rId23"/>
    <p:sldId id="296" r:id="rId24"/>
    <p:sldId id="373" r:id="rId25"/>
    <p:sldId id="325" r:id="rId26"/>
    <p:sldId id="372" r:id="rId27"/>
    <p:sldId id="301" r:id="rId28"/>
    <p:sldId id="299" r:id="rId29"/>
    <p:sldId id="326" r:id="rId30"/>
    <p:sldId id="298" r:id="rId31"/>
    <p:sldId id="374" r:id="rId32"/>
    <p:sldId id="300" r:id="rId33"/>
    <p:sldId id="336" r:id="rId34"/>
    <p:sldId id="337" r:id="rId35"/>
    <p:sldId id="338" r:id="rId36"/>
    <p:sldId id="341" r:id="rId37"/>
    <p:sldId id="339" r:id="rId38"/>
    <p:sldId id="302" r:id="rId39"/>
    <p:sldId id="303" r:id="rId40"/>
    <p:sldId id="316" r:id="rId41"/>
    <p:sldId id="304" r:id="rId42"/>
    <p:sldId id="317" r:id="rId43"/>
    <p:sldId id="377" r:id="rId44"/>
    <p:sldId id="309" r:id="rId45"/>
    <p:sldId id="310" r:id="rId46"/>
    <p:sldId id="327" r:id="rId47"/>
    <p:sldId id="354" r:id="rId48"/>
    <p:sldId id="355" r:id="rId49"/>
    <p:sldId id="356" r:id="rId50"/>
    <p:sldId id="366" r:id="rId51"/>
    <p:sldId id="367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84" r:id="rId60"/>
    <p:sldId id="385" r:id="rId61"/>
    <p:sldId id="386" r:id="rId62"/>
    <p:sldId id="397" r:id="rId63"/>
    <p:sldId id="381" r:id="rId64"/>
    <p:sldId id="382" r:id="rId65"/>
    <p:sldId id="383" r:id="rId66"/>
    <p:sldId id="375" r:id="rId67"/>
    <p:sldId id="378" r:id="rId68"/>
    <p:sldId id="379" r:id="rId69"/>
    <p:sldId id="380" r:id="rId70"/>
    <p:sldId id="320" r:id="rId71"/>
    <p:sldId id="376" r:id="rId72"/>
    <p:sldId id="311" r:id="rId73"/>
    <p:sldId id="312" r:id="rId74"/>
    <p:sldId id="328" r:id="rId75"/>
    <p:sldId id="368" r:id="rId76"/>
    <p:sldId id="333" r:id="rId77"/>
    <p:sldId id="334" r:id="rId78"/>
    <p:sldId id="387" r:id="rId79"/>
    <p:sldId id="388" r:id="rId80"/>
    <p:sldId id="389" r:id="rId81"/>
    <p:sldId id="390" r:id="rId82"/>
    <p:sldId id="391" r:id="rId83"/>
    <p:sldId id="392" r:id="rId84"/>
    <p:sldId id="396" r:id="rId85"/>
    <p:sldId id="393" r:id="rId86"/>
    <p:sldId id="394" r:id="rId87"/>
    <p:sldId id="395" r:id="rId88"/>
    <p:sldId id="351" r:id="rId89"/>
    <p:sldId id="352" r:id="rId90"/>
    <p:sldId id="353" r:id="rId91"/>
    <p:sldId id="313" r:id="rId92"/>
    <p:sldId id="332" r:id="rId93"/>
    <p:sldId id="314" r:id="rId94"/>
    <p:sldId id="330" r:id="rId95"/>
    <p:sldId id="329" r:id="rId96"/>
    <p:sldId id="331" r:id="rId97"/>
    <p:sldId id="342" r:id="rId98"/>
    <p:sldId id="343" r:id="rId99"/>
    <p:sldId id="348" r:id="rId100"/>
    <p:sldId id="344" r:id="rId101"/>
    <p:sldId id="345" r:id="rId102"/>
    <p:sldId id="349" r:id="rId103"/>
    <p:sldId id="346" r:id="rId104"/>
    <p:sldId id="347" r:id="rId105"/>
    <p:sldId id="350" r:id="rId106"/>
    <p:sldId id="398" r:id="rId107"/>
    <p:sldId id="399" r:id="rId10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2" autoAdjust="0"/>
    <p:restoredTop sz="94718" autoAdjust="0"/>
  </p:normalViewPr>
  <p:slideViewPr>
    <p:cSldViewPr>
      <p:cViewPr varScale="1">
        <p:scale>
          <a:sx n="90" d="100"/>
          <a:sy n="90" d="100"/>
        </p:scale>
        <p:origin x="177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1D8DB9B-1071-45BD-A7DD-A6E5DFA1AB3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E918A8-3CF0-4DC4-A03C-9C2BB96B266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fld id="{71D6ABC2-F4D1-4A84-8BDA-673E3A4FC9B0}" type="slidenum">
              <a:rPr lang="it-IT" altLang="it-IT" sz="13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</a:t>
            </a:fld>
            <a:endParaRPr lang="it-IT" altLang="it-IT" sz="13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1" name="Rectangle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977" y="548681"/>
            <a:ext cx="6248400" cy="2680127"/>
          </a:xfrm>
        </p:spPr>
        <p:txBody>
          <a:bodyPr>
            <a:noAutofit/>
          </a:bodyPr>
          <a:lstStyle>
            <a:lvl1pPr>
              <a:defRPr sz="4051"/>
            </a:lvl1pPr>
          </a:lstStyle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1976" y="3573017"/>
            <a:ext cx="5638800" cy="1887984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Giuseppe Della Penna</a:t>
            </a:r>
          </a:p>
          <a:p>
            <a:r>
              <a:rPr lang="it-IT" dirty="0" smtClean="0"/>
              <a:t>Università degli Studi di L’Aquila</a:t>
            </a:r>
          </a:p>
          <a:p>
            <a:endParaRPr lang="it-IT" dirty="0" smtClean="0"/>
          </a:p>
          <a:p>
            <a:r>
              <a:rPr lang="it-IT" dirty="0" smtClean="0"/>
              <a:t>Giuseppe.DellaPenna@univaq.it</a:t>
            </a:r>
          </a:p>
          <a:p>
            <a:r>
              <a:rPr lang="it-IT" dirty="0" smtClean="0"/>
              <a:t>http://people.disim.univaq.it/dellapenna</a:t>
            </a:r>
          </a:p>
        </p:txBody>
      </p:sp>
      <p:sp>
        <p:nvSpPr>
          <p:cNvPr id="20" name="Rectangle 7"/>
          <p:cNvSpPr/>
          <p:nvPr/>
        </p:nvSpPr>
        <p:spPr bwMode="ltGray">
          <a:xfrm>
            <a:off x="8686800" y="6021288"/>
            <a:ext cx="457200" cy="83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1" name="Rectangle 8"/>
          <p:cNvSpPr/>
          <p:nvPr/>
        </p:nvSpPr>
        <p:spPr bwMode="gray">
          <a:xfrm>
            <a:off x="8458200" y="6021288"/>
            <a:ext cx="228600" cy="836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2" name="Rectangle 11"/>
          <p:cNvSpPr/>
          <p:nvPr/>
        </p:nvSpPr>
        <p:spPr bwMode="ltGray">
          <a:xfrm>
            <a:off x="0" y="6021288"/>
            <a:ext cx="9144000" cy="83671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3" name="Rectangle 13"/>
          <p:cNvSpPr/>
          <p:nvPr/>
        </p:nvSpPr>
        <p:spPr bwMode="black">
          <a:xfrm>
            <a:off x="0" y="6021288"/>
            <a:ext cx="912352" cy="836712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24" name="Straight Connector 15"/>
          <p:cNvCxnSpPr/>
          <p:nvPr/>
        </p:nvCxnSpPr>
        <p:spPr bwMode="white">
          <a:xfrm>
            <a:off x="0" y="6021288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7" y="6093296"/>
            <a:ext cx="696891" cy="671457"/>
          </a:xfrm>
          <a:prstGeom prst="rect">
            <a:avLst/>
          </a:prstGeom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77" y="6093296"/>
            <a:ext cx="1061960" cy="3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asellaDiTesto 26"/>
          <p:cNvSpPr txBox="1"/>
          <p:nvPr/>
        </p:nvSpPr>
        <p:spPr>
          <a:xfrm>
            <a:off x="2538819" y="6061546"/>
            <a:ext cx="5868606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75" dirty="0">
                <a:latin typeface="+mj-lt"/>
              </a:rPr>
              <a:t>This work is licensed under the Creative Commons Attribution-</a:t>
            </a:r>
            <a:r>
              <a:rPr lang="en-US" sz="675" dirty="0" err="1">
                <a:latin typeface="+mj-lt"/>
              </a:rPr>
              <a:t>NonCommercial</a:t>
            </a:r>
            <a:r>
              <a:rPr lang="en-US" sz="675" dirty="0">
                <a:latin typeface="+mj-lt"/>
              </a:rPr>
              <a:t>-</a:t>
            </a:r>
            <a:r>
              <a:rPr lang="en-US" sz="675" dirty="0" err="1">
                <a:latin typeface="+mj-lt"/>
              </a:rPr>
              <a:t>ShareAlike</a:t>
            </a:r>
            <a:r>
              <a:rPr lang="en-US" sz="675" dirty="0">
                <a:latin typeface="+mj-lt"/>
              </a:rPr>
              <a:t> 3.0 </a:t>
            </a:r>
            <a:r>
              <a:rPr lang="en-US" sz="675" dirty="0" err="1">
                <a:latin typeface="+mj-lt"/>
              </a:rPr>
              <a:t>Unported</a:t>
            </a:r>
            <a:r>
              <a:rPr lang="en-US" sz="675" dirty="0">
                <a:latin typeface="+mj-lt"/>
              </a:rPr>
              <a:t> License. To view a copy of this license, visit http://creativecommons.org/licenses/by-nc-sa/3.0/ or send a letter to Creative Commons, 444 Castro Street, Suite 900, Mountain View, California, 94041, USA.</a:t>
            </a:r>
          </a:p>
        </p:txBody>
      </p:sp>
    </p:spTree>
    <p:extLst>
      <p:ext uri="{BB962C8B-B14F-4D97-AF65-F5344CB8AC3E}">
        <p14:creationId xmlns:p14="http://schemas.microsoft.com/office/powerpoint/2010/main" val="149134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D7268-C249-4D66-BFA6-9C28CE771E5E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526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it-IT" smtClean="0"/>
              <a:t>Fare clic sull'icona per inserire un'immagine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285A296-C88A-4F50-A3B8-DE1617CD099B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0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14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7" name="Rectangle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8" name="Rectangle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9" name="Rectangle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6170" y="164461"/>
            <a:ext cx="3195831" cy="2806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34" name="Rectangle 7"/>
          <p:cNvSpPr/>
          <p:nvPr/>
        </p:nvSpPr>
        <p:spPr bwMode="ltGray">
          <a:xfrm>
            <a:off x="8686800" y="6021288"/>
            <a:ext cx="457200" cy="83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5" name="Rectangle 8"/>
          <p:cNvSpPr/>
          <p:nvPr/>
        </p:nvSpPr>
        <p:spPr bwMode="gray">
          <a:xfrm>
            <a:off x="8458200" y="6021288"/>
            <a:ext cx="228600" cy="836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6" name="Rectangle 11"/>
          <p:cNvSpPr/>
          <p:nvPr/>
        </p:nvSpPr>
        <p:spPr bwMode="ltGray">
          <a:xfrm>
            <a:off x="0" y="6021287"/>
            <a:ext cx="9144000" cy="836713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7" name="Rectangle 13"/>
          <p:cNvSpPr/>
          <p:nvPr/>
        </p:nvSpPr>
        <p:spPr bwMode="black">
          <a:xfrm>
            <a:off x="0" y="6021288"/>
            <a:ext cx="912352" cy="836712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7" y="6093296"/>
            <a:ext cx="696891" cy="671457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2538819" y="6061546"/>
            <a:ext cx="5868606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75" dirty="0">
                <a:latin typeface="+mj-lt"/>
              </a:rPr>
              <a:t>This work is licensed under the Creative Commons Attribution-</a:t>
            </a:r>
            <a:r>
              <a:rPr lang="en-US" sz="675" dirty="0" err="1">
                <a:latin typeface="+mj-lt"/>
              </a:rPr>
              <a:t>NonCommercial</a:t>
            </a:r>
            <a:r>
              <a:rPr lang="en-US" sz="675" dirty="0">
                <a:latin typeface="+mj-lt"/>
              </a:rPr>
              <a:t>-</a:t>
            </a:r>
            <a:r>
              <a:rPr lang="en-US" sz="675" dirty="0" err="1">
                <a:latin typeface="+mj-lt"/>
              </a:rPr>
              <a:t>ShareAlike</a:t>
            </a:r>
            <a:r>
              <a:rPr lang="en-US" sz="675" dirty="0">
                <a:latin typeface="+mj-lt"/>
              </a:rPr>
              <a:t> 3.0 </a:t>
            </a:r>
            <a:r>
              <a:rPr lang="en-US" sz="675" dirty="0" err="1">
                <a:latin typeface="+mj-lt"/>
              </a:rPr>
              <a:t>Unported</a:t>
            </a:r>
            <a:r>
              <a:rPr lang="en-US" sz="675" dirty="0">
                <a:latin typeface="+mj-lt"/>
              </a:rPr>
              <a:t> License. To view a copy of this license, visit http</a:t>
            </a:r>
            <a:r>
              <a:rPr lang="en-US" sz="675" dirty="0" smtClean="0">
                <a:latin typeface="+mj-lt"/>
              </a:rPr>
              <a:t>://reativecommons.org/licenses/by-nc-sa/3.0</a:t>
            </a:r>
            <a:r>
              <a:rPr lang="en-US" sz="675" dirty="0">
                <a:latin typeface="+mj-lt"/>
              </a:rPr>
              <a:t>/ or send a letter to Creative Commons, 444 Castro Street, Suite 900, Mountain View, California, 94041, USA.</a:t>
            </a:r>
          </a:p>
        </p:txBody>
      </p:sp>
    </p:spTree>
    <p:extLst>
      <p:ext uri="{BB962C8B-B14F-4D97-AF65-F5344CB8AC3E}">
        <p14:creationId xmlns:p14="http://schemas.microsoft.com/office/powerpoint/2010/main" val="188786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30" y="1502082"/>
            <a:ext cx="4183177" cy="5239286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4060" y="1502082"/>
            <a:ext cx="4159544" cy="5239286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8B77D-770E-4B98-BE2D-8CF4F6C5D43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793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824" y="1499616"/>
            <a:ext cx="4160196" cy="93878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75" y="2514706"/>
            <a:ext cx="4159545" cy="4226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6" y="1499616"/>
            <a:ext cx="4177589" cy="93878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514600"/>
            <a:ext cx="4177589" cy="42244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DB9DC-10D4-4D0C-AE8E-634D48B005C7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8776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B93E5-F069-407C-AA2E-E86C680CEA2E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166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empio co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460375" y="1484312"/>
            <a:ext cx="8433230" cy="52570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 defTabSz="18000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74394" indent="0">
              <a:buFontTx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548787" indent="0"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9192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ice e descri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460831" y="1502827"/>
            <a:ext cx="4183633" cy="52570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 defTabSz="18000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74394" indent="0">
              <a:buFontTx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548787" indent="0"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3"/>
          </p:nvPr>
        </p:nvSpPr>
        <p:spPr>
          <a:xfrm>
            <a:off x="4716016" y="1502082"/>
            <a:ext cx="4177589" cy="5257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16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4806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947625" y="0"/>
            <a:ext cx="196375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ltGray">
          <a:xfrm>
            <a:off x="212901" y="0"/>
            <a:ext cx="1939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210437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3" name="Rectangle 12"/>
          <p:cNvSpPr/>
          <p:nvPr/>
        </p:nvSpPr>
        <p:spPr bwMode="black">
          <a:xfrm>
            <a:off x="220177" y="797719"/>
            <a:ext cx="186634" cy="202406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210437" y="795750"/>
            <a:ext cx="196374" cy="19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212819" y="1008891"/>
            <a:ext cx="1963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21133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31" y="417103"/>
            <a:ext cx="8432774" cy="10005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474" y="1502084"/>
            <a:ext cx="8427131" cy="52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475" y="51979"/>
            <a:ext cx="2981325" cy="280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i="1" cap="all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2174" y="51979"/>
            <a:ext cx="541432" cy="280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2" y="819521"/>
            <a:ext cx="158547" cy="1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9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Javascript</a:t>
            </a:r>
            <a:endParaRPr lang="it-IT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 dirty="0" smtClean="0"/>
              <a:t>Giuseppe Della Penna</a:t>
            </a:r>
          </a:p>
          <a:p>
            <a:r>
              <a:rPr lang="it-IT" altLang="it-IT" dirty="0" smtClean="0"/>
              <a:t>Università degli Studi di L’Aquila</a:t>
            </a:r>
          </a:p>
          <a:p>
            <a:endParaRPr lang="it-IT" altLang="it-IT" dirty="0" smtClean="0"/>
          </a:p>
          <a:p>
            <a:r>
              <a:rPr lang="it-IT" altLang="it-IT" dirty="0" smtClean="0"/>
              <a:t>giuseppe.dellapenna@univaq.it</a:t>
            </a:r>
          </a:p>
          <a:p>
            <a:r>
              <a:rPr lang="it-IT" altLang="it-IT" dirty="0" smtClean="0"/>
              <a:t>http://</a:t>
            </a:r>
            <a:r>
              <a:rPr lang="it-IT" altLang="it-IT" dirty="0" smtClean="0"/>
              <a:t>people.disim.univaq.it/dellapenna</a:t>
            </a:r>
          </a:p>
          <a:p>
            <a:endParaRPr lang="it-IT" altLang="it-IT" dirty="0" smtClean="0"/>
          </a:p>
          <a:p>
            <a:r>
              <a:rPr lang="it-IT" altLang="it-IT" sz="1050" i="1" dirty="0" smtClean="0"/>
              <a:t>Versione documento: 220124</a:t>
            </a:r>
            <a:endParaRPr lang="it-IT" altLang="it-IT" sz="1050" i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Variabili</a:t>
            </a:r>
            <a:br>
              <a:rPr lang="it-IT" altLang="it-IT" sz="3200" smtClean="0"/>
            </a:br>
            <a:r>
              <a:rPr lang="it-IT" altLang="it-IT" sz="2000" smtClean="0"/>
              <a:t>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var</a:t>
            </a:r>
            <a:r>
              <a:rPr lang="it-IT" altLang="it-IT" dirty="0"/>
              <a:t> o = new Object(); //o è una variabile di tipo Object (vuota)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s = “</a:t>
            </a:r>
            <a:r>
              <a:rPr lang="it-IT" altLang="it-IT" dirty="0" err="1"/>
              <a:t>pluto</a:t>
            </a:r>
            <a:r>
              <a:rPr lang="it-IT" altLang="it-IT" dirty="0"/>
              <a:t>”; //s è una variabile </a:t>
            </a:r>
            <a:r>
              <a:rPr lang="it-IT" altLang="it-IT" dirty="0" err="1"/>
              <a:t>String</a:t>
            </a:r>
            <a:r>
              <a:rPr lang="it-IT" altLang="it-IT" dirty="0"/>
              <a:t> con valore “</a:t>
            </a:r>
            <a:r>
              <a:rPr lang="it-IT" altLang="it-IT" dirty="0" err="1"/>
              <a:t>pluto</a:t>
            </a:r>
            <a:r>
              <a:rPr lang="it-IT" altLang="it-IT" dirty="0"/>
              <a:t>”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n = 3; //n è una variabile Number con valore 3</a:t>
            </a:r>
          </a:p>
          <a:p>
            <a:endParaRPr lang="it-IT" altLang="it-IT" dirty="0"/>
          </a:p>
          <a:p>
            <a:r>
              <a:rPr lang="it-IT" altLang="it-IT" dirty="0"/>
              <a:t>m = n; //m è una variabile globale di tipo Number con valore 3</a:t>
            </a:r>
          </a:p>
          <a:p>
            <a:endParaRPr lang="it-IT" altLang="it-IT" dirty="0"/>
          </a:p>
          <a:p>
            <a:r>
              <a:rPr lang="it-IT" altLang="it-IT" dirty="0"/>
              <a:t>t = “paperino” //t è una variabile globale di tipo </a:t>
            </a:r>
            <a:r>
              <a:rPr lang="it-IT" altLang="it-IT" dirty="0" err="1"/>
              <a:t>String</a:t>
            </a:r>
            <a:r>
              <a:rPr lang="it-IT" altLang="it-IT" dirty="0"/>
              <a:t> con valore “paperino”</a:t>
            </a:r>
          </a:p>
          <a:p>
            <a:endParaRPr lang="it-IT" altLang="it-IT" dirty="0"/>
          </a:p>
          <a:p>
            <a:r>
              <a:rPr lang="it-IT" altLang="it-IT" dirty="0"/>
              <a:t>u = v //u ha valore </a:t>
            </a:r>
            <a:r>
              <a:rPr lang="it-IT" altLang="it-IT" dirty="0" err="1"/>
              <a:t>undefined</a:t>
            </a:r>
            <a:r>
              <a:rPr lang="it-IT" altLang="it-IT" dirty="0"/>
              <a:t> (in quanto v non è a sua volta definita)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b = (3&gt;2) //b è una variabile </a:t>
            </a:r>
            <a:r>
              <a:rPr lang="it-IT" altLang="it-IT" dirty="0" err="1"/>
              <a:t>Boolean</a:t>
            </a:r>
            <a:r>
              <a:rPr lang="it-IT" altLang="it-IT" dirty="0"/>
              <a:t> con valore </a:t>
            </a:r>
            <a:r>
              <a:rPr lang="it-IT" altLang="it-IT" dirty="0" err="1"/>
              <a:t>true</a:t>
            </a:r>
            <a:endParaRPr lang="it-IT" alt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 per i Browser</a:t>
            </a:r>
            <a:br>
              <a:rPr lang="it-IT" altLang="it-IT" sz="3200" smtClean="0"/>
            </a:br>
            <a:r>
              <a:rPr lang="it-IT" altLang="it-IT" sz="2000" smtClean="0"/>
              <a:t>L’oggetto XMLHttpRequest: uso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Il </a:t>
            </a:r>
            <a:r>
              <a:rPr lang="it-IT" altLang="it-IT" i="1" smtClean="0"/>
              <a:t>pattern d’uso di XMLHttpRequest</a:t>
            </a:r>
            <a:r>
              <a:rPr lang="it-IT" altLang="it-IT" smtClean="0"/>
              <a:t> è duplice, a seconda che si scelga la modalità di chiamata sincrona o asincrona:</a:t>
            </a:r>
          </a:p>
          <a:p>
            <a:pPr eaLnBrk="1" hangingPunct="1"/>
            <a:r>
              <a:rPr lang="it-IT" altLang="it-IT" b="1" smtClean="0"/>
              <a:t>Modalità sincrona</a:t>
            </a:r>
            <a:r>
              <a:rPr lang="it-IT" altLang="it-IT" smtClean="0"/>
              <a:t>: la richiesta al server blocca lo script (e la pagina associata) finché non viene ricevuta la risposta.</a:t>
            </a:r>
          </a:p>
          <a:p>
            <a:pPr eaLnBrk="1" hangingPunct="1"/>
            <a:r>
              <a:rPr lang="it-IT" altLang="it-IT" b="1" smtClean="0"/>
              <a:t>Modalità asincrona</a:t>
            </a:r>
            <a:r>
              <a:rPr lang="it-IT" altLang="it-IT" smtClean="0"/>
              <a:t>: la richiesta viene inviata, e lo script continua la sua esecuzione, venendo poi avvisato dell’arrivo della risposta tramite un </a:t>
            </a:r>
            <a:r>
              <a:rPr lang="it-IT" altLang="it-IT" i="1" smtClean="0"/>
              <a:t>evento</a:t>
            </a:r>
            <a:r>
              <a:rPr lang="it-IT" altLang="it-IT" smtClean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100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 per i Browser</a:t>
            </a:r>
            <a:br>
              <a:rPr lang="it-IT" altLang="it-IT" sz="3200" smtClean="0"/>
            </a:br>
            <a:r>
              <a:rPr lang="it-IT" altLang="it-IT" sz="2000" smtClean="0"/>
              <a:t>L’oggetto XMLHttpRequest: uso sincrono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Si prepara la richiesta usando il metodo </a:t>
            </a:r>
            <a:r>
              <a:rPr lang="it-IT" altLang="it-IT" sz="2400" b="1" i="1" smtClean="0"/>
              <a:t>open</a:t>
            </a:r>
            <a:r>
              <a:rPr lang="it-IT" altLang="it-IT" sz="2400" smtClean="0"/>
              <a:t>, a cui si passano il verbo HTTP e la url da chiamare. Il terzo parametro deve essere </a:t>
            </a:r>
            <a:r>
              <a:rPr lang="it-IT" altLang="it-IT" sz="2400" i="1" smtClean="0"/>
              <a:t>false</a:t>
            </a:r>
            <a:r>
              <a:rPr lang="it-IT" altLang="it-IT" sz="2400" smtClean="0"/>
              <a:t> per avviare una richiesta sincrona: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000" smtClean="0"/>
              <a:t>xhr.open(“GET”,”http://pippo”,false);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Si invia la richiesta con il metodo </a:t>
            </a:r>
            <a:r>
              <a:rPr lang="it-IT" altLang="it-IT" sz="2400" b="1" i="1" smtClean="0"/>
              <a:t>send</a:t>
            </a:r>
            <a:r>
              <a:rPr lang="it-IT" altLang="it-IT" sz="2400" smtClean="0"/>
              <a:t>, che risulta bloccante: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000" smtClean="0"/>
              <a:t>xhr.send(null);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Si controlla se la richiesta ha restituito un errore HTTP tramite la proprietà </a:t>
            </a:r>
            <a:r>
              <a:rPr lang="it-IT" altLang="it-IT" sz="2400" b="1" i="1" smtClean="0"/>
              <a:t>status</a:t>
            </a:r>
            <a:r>
              <a:rPr lang="it-IT" altLang="it-IT" sz="2400" smtClean="0"/>
              <a:t>, ad esempio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000" smtClean="0"/>
              <a:t>if (xhr.status !=404) {…}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Si accede ai dati restituiti dal server (se necessario) tramite la proprietà </a:t>
            </a:r>
            <a:r>
              <a:rPr lang="it-IT" altLang="it-IT" sz="2400" b="1" i="1" smtClean="0"/>
              <a:t>responseText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101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 per i Browser</a:t>
            </a:r>
            <a:br>
              <a:rPr lang="it-IT" altLang="it-IT" sz="3200" smtClean="0"/>
            </a:br>
            <a:r>
              <a:rPr lang="it-IT" altLang="it-IT" sz="2000" smtClean="0"/>
              <a:t>L’oggetto XMLHttpRequest: uso sincrono - Esempio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var</a:t>
            </a:r>
            <a:r>
              <a:rPr lang="it-IT" altLang="it-IT" dirty="0"/>
              <a:t> </a:t>
            </a:r>
            <a:r>
              <a:rPr lang="it-IT" altLang="it-IT" dirty="0" err="1"/>
              <a:t>req</a:t>
            </a:r>
            <a:r>
              <a:rPr lang="it-IT" altLang="it-IT" dirty="0"/>
              <a:t> = </a:t>
            </a:r>
            <a:r>
              <a:rPr lang="it-IT" altLang="it-IT" dirty="0" err="1"/>
              <a:t>createRequest</a:t>
            </a:r>
            <a:r>
              <a:rPr lang="it-IT" altLang="it-IT" dirty="0"/>
              <a:t>();    </a:t>
            </a:r>
          </a:p>
          <a:p>
            <a:endParaRPr lang="it-IT" altLang="it-IT" dirty="0"/>
          </a:p>
          <a:p>
            <a:r>
              <a:rPr lang="it-IT" altLang="it-IT" dirty="0" err="1"/>
              <a:t>req.open</a:t>
            </a:r>
            <a:r>
              <a:rPr lang="it-IT" altLang="it-IT" dirty="0"/>
              <a:t>("GET",</a:t>
            </a:r>
            <a:r>
              <a:rPr lang="it-IT" altLang="it-IT" dirty="0" err="1"/>
              <a:t>requrl,false</a:t>
            </a:r>
            <a:r>
              <a:rPr lang="it-IT" altLang="it-IT" dirty="0"/>
              <a:t>);</a:t>
            </a:r>
          </a:p>
          <a:p>
            <a:endParaRPr lang="it-IT" altLang="it-IT" dirty="0"/>
          </a:p>
          <a:p>
            <a:r>
              <a:rPr lang="it-IT" altLang="it-IT" dirty="0" err="1"/>
              <a:t>req.send</a:t>
            </a:r>
            <a:r>
              <a:rPr lang="it-IT" altLang="it-IT" dirty="0"/>
              <a:t>(</a:t>
            </a:r>
            <a:r>
              <a:rPr lang="it-IT" altLang="it-IT" dirty="0" err="1"/>
              <a:t>null</a:t>
            </a:r>
            <a:r>
              <a:rPr lang="it-IT" altLang="it-IT" dirty="0"/>
              <a:t>);  </a:t>
            </a:r>
          </a:p>
          <a:p>
            <a:r>
              <a:rPr lang="it-IT" altLang="it-IT" dirty="0"/>
              <a:t>    </a:t>
            </a:r>
          </a:p>
          <a:p>
            <a:r>
              <a:rPr lang="it-IT" altLang="it-IT" dirty="0"/>
              <a:t>if (</a:t>
            </a:r>
            <a:r>
              <a:rPr lang="it-IT" altLang="it-IT" dirty="0" err="1"/>
              <a:t>req.status</a:t>
            </a:r>
            <a:r>
              <a:rPr lang="it-IT" altLang="it-IT" dirty="0"/>
              <a:t>!=404)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alert</a:t>
            </a:r>
            <a:r>
              <a:rPr lang="it-IT" altLang="it-IT" dirty="0"/>
              <a:t>(</a:t>
            </a:r>
            <a:r>
              <a:rPr lang="it-IT" altLang="it-IT" dirty="0" err="1"/>
              <a:t>req.responseText</a:t>
            </a:r>
            <a:r>
              <a:rPr lang="it-IT" altLang="it-IT" dirty="0"/>
              <a:t>);    </a:t>
            </a:r>
          </a:p>
          <a:p>
            <a:r>
              <a:rPr lang="it-IT" altLang="it-IT" dirty="0"/>
              <a:t>} else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alert</a:t>
            </a:r>
            <a:r>
              <a:rPr lang="it-IT" altLang="it-IT" dirty="0"/>
              <a:t>(“errore”);</a:t>
            </a:r>
          </a:p>
          <a:p>
            <a:r>
              <a:rPr lang="it-IT" altLang="it-IT" dirty="0"/>
              <a:t>}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102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 per i Browser</a:t>
            </a:r>
            <a:br>
              <a:rPr lang="it-IT" altLang="it-IT" sz="3200" smtClean="0"/>
            </a:br>
            <a:r>
              <a:rPr lang="it-IT" altLang="it-IT" sz="2000" smtClean="0"/>
              <a:t>L’oggetto XMLHttpRequest: uso asincrono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Si prepara la richiesta usando il metodo </a:t>
            </a:r>
            <a:r>
              <a:rPr lang="it-IT" altLang="it-IT" sz="1800" b="1" i="1" smtClean="0"/>
              <a:t>open</a:t>
            </a:r>
            <a:r>
              <a:rPr lang="it-IT" altLang="it-IT" sz="1800" smtClean="0"/>
              <a:t>, a cui si passano il verbo HTTP e la url da chiamare. Il terzo parametro deve essere </a:t>
            </a:r>
            <a:r>
              <a:rPr lang="it-IT" altLang="it-IT" sz="1800" i="1" smtClean="0"/>
              <a:t>true</a:t>
            </a:r>
            <a:r>
              <a:rPr lang="it-IT" altLang="it-IT" sz="1800" smtClean="0"/>
              <a:t> per avviare una richiesta sincrona: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1600" smtClean="0"/>
              <a:t>xhr.open(“GET”,”http://pippo”,true);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Si imposta l’</a:t>
            </a:r>
            <a:r>
              <a:rPr lang="it-IT" altLang="it-IT" sz="1800" i="1" smtClean="0"/>
              <a:t>handler</a:t>
            </a:r>
            <a:r>
              <a:rPr lang="it-IT" altLang="it-IT" sz="1800" smtClean="0"/>
              <a:t> da chiamare quando la richiesta sarà stata servita tramite la proprietà </a:t>
            </a:r>
            <a:r>
              <a:rPr lang="it-IT" altLang="it-IT" sz="1800" b="1" i="1" smtClean="0"/>
              <a:t>onreadystatechange</a:t>
            </a:r>
            <a:r>
              <a:rPr lang="it-IT" altLang="it-IT" sz="1800" smtClean="0"/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1600" smtClean="0"/>
              <a:t>xhr.onreadystatechange = function() {…};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Si invia la richiesta con il metodo </a:t>
            </a:r>
            <a:r>
              <a:rPr lang="it-IT" altLang="it-IT" sz="1800" b="1" i="1" smtClean="0"/>
              <a:t>send</a:t>
            </a:r>
            <a:r>
              <a:rPr lang="it-IT" altLang="it-IT" sz="1800" smtClean="0"/>
              <a:t> (la chiamata ritorna immediatamente il controllo allo script):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1600" smtClean="0"/>
              <a:t>xhr.send(null);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All’interno dell’event handler dichiarato, si verifica prima di tutto se la richiesta è stata servita controllando che la proprietà </a:t>
            </a:r>
            <a:r>
              <a:rPr lang="it-IT" altLang="it-IT" sz="1800" b="1" i="1" smtClean="0"/>
              <a:t>readyState</a:t>
            </a:r>
            <a:r>
              <a:rPr lang="it-IT" altLang="it-IT" sz="1800" smtClean="0"/>
              <a:t> sia uguale a 4: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If (xhr.readyState == 4) {…};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Se la richiesta è stata servita, si può controllare se ha restituito un errore HTTP tramite la proprietà </a:t>
            </a:r>
            <a:r>
              <a:rPr lang="it-IT" altLang="it-IT" sz="1800" b="1" i="1" smtClean="0"/>
              <a:t>status</a:t>
            </a:r>
            <a:r>
              <a:rPr lang="it-IT" altLang="it-IT" sz="1800" smtClean="0"/>
              <a:t> e poi accedere ai dati restituiti dal server tramite la proprietà </a:t>
            </a:r>
            <a:r>
              <a:rPr lang="it-IT" altLang="it-IT" sz="1800" b="1" i="1" smtClean="0"/>
              <a:t>responseText</a:t>
            </a:r>
            <a:r>
              <a:rPr lang="it-IT" altLang="it-IT" sz="1800" smtClean="0"/>
              <a:t>, come già illustrato.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In ogni momento, è possibile invocare il metodo </a:t>
            </a:r>
            <a:r>
              <a:rPr lang="it-IT" altLang="it-IT" sz="1800" b="1" i="1" smtClean="0"/>
              <a:t>abort</a:t>
            </a:r>
            <a:r>
              <a:rPr lang="it-IT" altLang="it-IT" sz="1800" smtClean="0"/>
              <a:t> per interrompere la richiesta HTTP in corso.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103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 per i Browser</a:t>
            </a:r>
            <a:br>
              <a:rPr lang="it-IT" altLang="it-IT" sz="3200" smtClean="0"/>
            </a:br>
            <a:r>
              <a:rPr lang="it-IT" altLang="it-IT" sz="2000" smtClean="0"/>
              <a:t>L’oggetto XMLHttpRequest: uso asincrono - Esempio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sz="1600" dirty="0" err="1"/>
              <a:t>var</a:t>
            </a:r>
            <a:r>
              <a:rPr lang="it-IT" altLang="it-IT" sz="1600" dirty="0"/>
              <a:t> </a:t>
            </a:r>
            <a:r>
              <a:rPr lang="it-IT" altLang="it-IT" sz="1600" dirty="0" err="1"/>
              <a:t>req</a:t>
            </a:r>
            <a:r>
              <a:rPr lang="it-IT" altLang="it-IT" sz="1600" dirty="0"/>
              <a:t> = </a:t>
            </a:r>
            <a:r>
              <a:rPr lang="it-IT" altLang="it-IT" sz="1600" dirty="0" err="1"/>
              <a:t>createRequest</a:t>
            </a:r>
            <a:r>
              <a:rPr lang="it-IT" altLang="it-IT" sz="1600" dirty="0"/>
              <a:t>();    </a:t>
            </a:r>
          </a:p>
          <a:p>
            <a:endParaRPr lang="it-IT" altLang="it-IT" sz="1600" dirty="0"/>
          </a:p>
          <a:p>
            <a:r>
              <a:rPr lang="it-IT" altLang="it-IT" sz="1600" dirty="0" err="1"/>
              <a:t>req.open</a:t>
            </a:r>
            <a:r>
              <a:rPr lang="it-IT" altLang="it-IT" sz="1600" dirty="0"/>
              <a:t>("GET",</a:t>
            </a:r>
            <a:r>
              <a:rPr lang="it-IT" altLang="it-IT" sz="1600" dirty="0" err="1"/>
              <a:t>requrl,true</a:t>
            </a:r>
            <a:r>
              <a:rPr lang="it-IT" altLang="it-IT" sz="1600" dirty="0"/>
              <a:t>);</a:t>
            </a:r>
          </a:p>
          <a:p>
            <a:endParaRPr lang="it-IT" altLang="it-IT" sz="1600" dirty="0"/>
          </a:p>
          <a:p>
            <a:r>
              <a:rPr lang="it-IT" altLang="it-IT" sz="1600" dirty="0" err="1"/>
              <a:t>req.onreadystatechange</a:t>
            </a:r>
            <a:r>
              <a:rPr lang="it-IT" altLang="it-IT" sz="1600" dirty="0"/>
              <a:t> = </a:t>
            </a:r>
            <a:r>
              <a:rPr lang="it-IT" altLang="it-IT" sz="1600" dirty="0" err="1"/>
              <a:t>function</a:t>
            </a:r>
            <a:r>
              <a:rPr lang="it-IT" altLang="it-IT" sz="1600" dirty="0"/>
              <a:t> () {</a:t>
            </a:r>
          </a:p>
          <a:p>
            <a:r>
              <a:rPr lang="it-IT" altLang="it-IT" sz="1600" dirty="0"/>
              <a:t>	if (</a:t>
            </a:r>
            <a:r>
              <a:rPr lang="it-IT" altLang="it-IT" sz="1600" dirty="0" err="1"/>
              <a:t>req.readyState</a:t>
            </a:r>
            <a:r>
              <a:rPr lang="it-IT" altLang="it-IT" sz="1600" dirty="0"/>
              <a:t>==4) {</a:t>
            </a:r>
          </a:p>
          <a:p>
            <a:pPr lvl="1"/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if (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req.status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!=404) {</a:t>
            </a:r>
          </a:p>
          <a:p>
            <a:pPr lvl="1"/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alert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req.responseText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);    </a:t>
            </a:r>
          </a:p>
          <a:p>
            <a:pPr lvl="1"/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} else {</a:t>
            </a:r>
          </a:p>
          <a:p>
            <a:pPr lvl="1"/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alert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(“errore”);</a:t>
            </a:r>
          </a:p>
          <a:p>
            <a:pPr lvl="1"/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it-IT" altLang="it-IT" sz="1600" dirty="0"/>
              <a:t>	}</a:t>
            </a:r>
          </a:p>
          <a:p>
            <a:r>
              <a:rPr lang="it-IT" altLang="it-IT" sz="1600" dirty="0"/>
              <a:t>};</a:t>
            </a:r>
          </a:p>
          <a:p>
            <a:endParaRPr lang="it-IT" altLang="it-IT" sz="1600" dirty="0"/>
          </a:p>
          <a:p>
            <a:r>
              <a:rPr lang="it-IT" altLang="it-IT" sz="1600" dirty="0" err="1"/>
              <a:t>req.send</a:t>
            </a:r>
            <a:r>
              <a:rPr lang="it-IT" altLang="it-IT" sz="1600" dirty="0"/>
              <a:t>(</a:t>
            </a:r>
            <a:r>
              <a:rPr lang="it-IT" altLang="it-IT" sz="1600" dirty="0" err="1"/>
              <a:t>null</a:t>
            </a:r>
            <a:r>
              <a:rPr lang="it-IT" altLang="it-IT" sz="1600" dirty="0"/>
              <a:t>);  </a:t>
            </a:r>
          </a:p>
          <a:p>
            <a:r>
              <a:rPr lang="it-IT" altLang="it-IT" sz="1600" dirty="0"/>
              <a:t>    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104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 per i Browser</a:t>
            </a:r>
            <a:br>
              <a:rPr lang="it-IT" altLang="it-IT" sz="3200" smtClean="0"/>
            </a:br>
            <a:r>
              <a:rPr lang="it-IT" altLang="it-IT" sz="2000" smtClean="0"/>
              <a:t>L’oggetto XMLHttpRequest e JSON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 smtClean="0"/>
              <a:t>Spesso, quando si scambiano dati con uno script tramite la XMLHttpRequest, accade che il server debba passare a Javascript </a:t>
            </a:r>
            <a:r>
              <a:rPr lang="it-IT" altLang="it-IT" sz="2400" i="1" smtClean="0"/>
              <a:t>strutture dati complesse</a:t>
            </a:r>
            <a:r>
              <a:rPr lang="it-IT" altLang="it-IT" sz="2400" smtClean="0"/>
              <a:t>, e non semplice testo o HTML.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smtClean="0"/>
              <a:t>In questi casi, è utile usare la notazione </a:t>
            </a:r>
            <a:r>
              <a:rPr lang="it-IT" altLang="it-IT" sz="2400" b="1" smtClean="0"/>
              <a:t>JSON</a:t>
            </a:r>
            <a:r>
              <a:rPr lang="it-IT" altLang="it-IT" sz="2400" smtClean="0"/>
              <a:t>: in pratica, le strutture dati vengono trascritte testualmente usando la notazione “breve” Javascript per la definizione di oggetti ed array.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smtClean="0"/>
              <a:t>Ad esempio, la stringa che segue definisce (e in Javascript crea) un array contenente due record aventi come campi “id” e “nome”: [{“id”:1, “nome”:”pippo”},{“id”:2, “nome”:”pluto”}]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smtClean="0"/>
              <a:t>Una volta ricevuti questi dati in forma testuale, è possibile trasformarli in vere strutture dati all’interno dello script con una istruzione del tipo: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t-IT" sz="2000" smtClean="0"/>
              <a:t>dati = new Function("return "+xhr.responseText)(); </a:t>
            </a:r>
            <a:endParaRPr lang="it-IT" altLang="it-IT" sz="200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105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AJAX e </a:t>
            </a:r>
            <a:r>
              <a:rPr lang="it-IT" dirty="0" err="1" smtClean="0"/>
              <a:t>Fetch</a:t>
            </a:r>
            <a:r>
              <a:rPr lang="it-IT" dirty="0" smtClean="0"/>
              <a:t> 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LE API </a:t>
            </a:r>
            <a:r>
              <a:rPr lang="it-IT" dirty="0" err="1" smtClean="0"/>
              <a:t>Fetch</a:t>
            </a:r>
            <a:r>
              <a:rPr lang="it-IT" dirty="0" smtClean="0"/>
              <a:t> costituiscono una generica interfaccia </a:t>
            </a:r>
            <a:r>
              <a:rPr lang="it-IT" dirty="0"/>
              <a:t>per il recupero </a:t>
            </a:r>
            <a:r>
              <a:rPr lang="it-IT" dirty="0" smtClean="0"/>
              <a:t>di risorse, anche attraverso al rete, e in questo modo sostituiscono e migliorano anche l’oggetto </a:t>
            </a:r>
            <a:r>
              <a:rPr lang="it-IT" i="1" dirty="0" err="1" smtClean="0"/>
              <a:t>XMLHttpRequest</a:t>
            </a:r>
            <a:r>
              <a:rPr lang="it-IT" dirty="0" smtClean="0"/>
              <a:t>, rendendo inutile l’uso di librerie come </a:t>
            </a:r>
            <a:r>
              <a:rPr lang="it-IT" dirty="0" err="1" smtClean="0"/>
              <a:t>JQuery</a:t>
            </a:r>
            <a:r>
              <a:rPr lang="it-IT" dirty="0" smtClean="0"/>
              <a:t> per effettuare chiamate AJAX complesse.</a:t>
            </a:r>
            <a:endParaRPr lang="it-IT" dirty="0"/>
          </a:p>
          <a:p>
            <a:r>
              <a:rPr lang="it-IT" dirty="0" smtClean="0"/>
              <a:t>Il </a:t>
            </a:r>
            <a:r>
              <a:rPr lang="it-IT" dirty="0"/>
              <a:t>metodo </a:t>
            </a:r>
            <a:r>
              <a:rPr lang="it-IT" b="1" i="1" dirty="0" err="1" smtClean="0"/>
              <a:t>fetch</a:t>
            </a:r>
            <a:r>
              <a:rPr lang="it-IT" dirty="0" smtClean="0"/>
              <a:t> è </a:t>
            </a:r>
            <a:r>
              <a:rPr lang="it-IT" dirty="0"/>
              <a:t>implementato </a:t>
            </a:r>
            <a:r>
              <a:rPr lang="it-IT" dirty="0" smtClean="0"/>
              <a:t>dall’oggetto </a:t>
            </a:r>
            <a:r>
              <a:rPr lang="it-IT" i="1" dirty="0" err="1"/>
              <a:t>w</a:t>
            </a:r>
            <a:r>
              <a:rPr lang="it-IT" i="1" dirty="0" err="1" smtClean="0"/>
              <a:t>indow</a:t>
            </a:r>
            <a:r>
              <a:rPr lang="it-IT" dirty="0" smtClean="0"/>
              <a:t> e richiede come </a:t>
            </a:r>
            <a:r>
              <a:rPr lang="it-IT" dirty="0"/>
              <a:t>argomento </a:t>
            </a:r>
            <a:r>
              <a:rPr lang="it-IT" dirty="0" smtClean="0"/>
              <a:t>obbligatorio </a:t>
            </a:r>
            <a:r>
              <a:rPr lang="it-IT" dirty="0"/>
              <a:t>il percorso della risorsa che vuoi </a:t>
            </a:r>
            <a:r>
              <a:rPr lang="it-IT" dirty="0" smtClean="0"/>
              <a:t>recuperare (opzionalmente, è possibile passare anche un oggetto con opzioni avanzate), restituendo una </a:t>
            </a:r>
            <a:r>
              <a:rPr lang="it-IT" i="1" dirty="0" smtClean="0"/>
              <a:t>Promise</a:t>
            </a:r>
            <a:r>
              <a:rPr lang="it-IT" dirty="0" smtClean="0"/>
              <a:t> che diventa la risposta alla richiesta. </a:t>
            </a:r>
            <a:endParaRPr lang="it-IT" dirty="0"/>
          </a:p>
          <a:p>
            <a:r>
              <a:rPr lang="it-IT" dirty="0" smtClean="0"/>
              <a:t>Sono </a:t>
            </a:r>
            <a:r>
              <a:rPr lang="it-IT" dirty="0"/>
              <a:t>disponibili </a:t>
            </a:r>
            <a:r>
              <a:rPr lang="it-IT" dirty="0" smtClean="0"/>
              <a:t>metodi </a:t>
            </a:r>
            <a:r>
              <a:rPr lang="it-IT" dirty="0"/>
              <a:t>per </a:t>
            </a:r>
            <a:r>
              <a:rPr lang="it-IT" dirty="0" smtClean="0"/>
              <a:t>gestire le </a:t>
            </a:r>
            <a:r>
              <a:rPr lang="it-IT" i="1" dirty="0" err="1" smtClean="0"/>
              <a:t>Response</a:t>
            </a:r>
            <a:r>
              <a:rPr lang="it-IT" dirty="0" smtClean="0"/>
              <a:t> generate dalla </a:t>
            </a:r>
            <a:r>
              <a:rPr lang="it-IT" b="1" i="1" dirty="0" err="1" smtClean="0"/>
              <a:t>fetch</a:t>
            </a:r>
            <a:r>
              <a:rPr lang="it-IT" dirty="0" smtClean="0"/>
              <a:t>, come </a:t>
            </a:r>
            <a:r>
              <a:rPr lang="it-IT" b="1" i="1" dirty="0" smtClean="0"/>
              <a:t>text</a:t>
            </a:r>
            <a:r>
              <a:rPr lang="it-IT" dirty="0" smtClean="0"/>
              <a:t> o </a:t>
            </a:r>
            <a:r>
              <a:rPr lang="it-IT" b="1" i="1" dirty="0" err="1" smtClean="0"/>
              <a:t>json</a:t>
            </a:r>
            <a:r>
              <a:rPr lang="it-IT" dirty="0" smtClean="0"/>
              <a:t>. Questi metodi restituiscono una ulteriore </a:t>
            </a:r>
            <a:r>
              <a:rPr lang="it-IT" i="1" dirty="0" smtClean="0"/>
              <a:t>Promise</a:t>
            </a:r>
            <a:r>
              <a:rPr lang="it-IT" dirty="0" smtClean="0"/>
              <a:t> che si risolve poi nel testo o nella struttura </a:t>
            </a:r>
            <a:r>
              <a:rPr lang="it-IT" dirty="0" err="1" smtClean="0"/>
              <a:t>json</a:t>
            </a:r>
            <a:r>
              <a:rPr lang="it-IT" dirty="0" smtClean="0"/>
              <a:t> contenuti nella </a:t>
            </a:r>
            <a:r>
              <a:rPr lang="it-IT" i="1" dirty="0" err="1" smtClean="0"/>
              <a:t>Response</a:t>
            </a:r>
            <a:r>
              <a:rPr lang="it-IT" dirty="0" smtClean="0"/>
              <a:t>.</a:t>
            </a:r>
          </a:p>
          <a:p>
            <a:r>
              <a:rPr lang="it-IT" i="1" dirty="0" smtClean="0"/>
              <a:t>Per approfondimenti </a:t>
            </a:r>
            <a:r>
              <a:rPr lang="it-IT" i="1" dirty="0"/>
              <a:t>si veda https://developer.mozilla.org/en-US/docs/Web/API/Fetch_API/Using_Fetch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106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109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Fetch</a:t>
            </a:r>
            <a:r>
              <a:rPr lang="it-IT" dirty="0"/>
              <a:t> API</a:t>
            </a:r>
            <a:r>
              <a:rPr lang="it-IT" altLang="it-IT" sz="3200" dirty="0" smtClean="0"/>
              <a:t/>
            </a:r>
            <a:br>
              <a:rPr lang="it-IT" altLang="it-IT" sz="3200" dirty="0" smtClean="0"/>
            </a:br>
            <a:r>
              <a:rPr lang="it-IT" altLang="it-IT" sz="2000" dirty="0" smtClean="0"/>
              <a:t>Esempio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it-IT" sz="1600" dirty="0" smtClean="0"/>
              <a:t>fetch(</a:t>
            </a:r>
            <a:r>
              <a:rPr lang="en-US" altLang="it-IT" sz="1600" dirty="0" err="1" smtClean="0"/>
              <a:t>requrl</a:t>
            </a:r>
            <a:r>
              <a:rPr lang="en-US" altLang="it-IT" sz="1600" dirty="0"/>
              <a:t>, {</a:t>
            </a:r>
          </a:p>
          <a:p>
            <a:r>
              <a:rPr lang="en-US" altLang="it-IT" sz="1600" dirty="0"/>
              <a:t>   </a:t>
            </a:r>
            <a:r>
              <a:rPr lang="en-US" altLang="it-IT" sz="1600" dirty="0" smtClean="0"/>
              <a:t>method</a:t>
            </a:r>
            <a:r>
              <a:rPr lang="en-US" altLang="it-IT" sz="1600" dirty="0"/>
              <a:t>: </a:t>
            </a:r>
            <a:r>
              <a:rPr lang="en-US" altLang="it-IT" sz="1600" dirty="0" smtClean="0"/>
              <a:t>'GET',</a:t>
            </a:r>
            <a:r>
              <a:rPr lang="en-US" altLang="it-IT" sz="1600" dirty="0"/>
              <a:t/>
            </a:r>
            <a:br>
              <a:rPr lang="en-US" altLang="it-IT" sz="1600" dirty="0"/>
            </a:br>
            <a:r>
              <a:rPr lang="en-US" altLang="it-IT" sz="1600" dirty="0" smtClean="0"/>
              <a:t>		mode</a:t>
            </a:r>
            <a:r>
              <a:rPr lang="en-US" altLang="it-IT" sz="1600" dirty="0"/>
              <a:t>: </a:t>
            </a:r>
            <a:r>
              <a:rPr lang="en-US" altLang="it-IT" sz="1600" dirty="0" smtClean="0"/>
              <a:t>'no-</a:t>
            </a:r>
            <a:r>
              <a:rPr lang="en-US" altLang="it-IT" sz="1600" dirty="0" err="1" smtClean="0"/>
              <a:t>cors</a:t>
            </a:r>
            <a:r>
              <a:rPr lang="en-US" altLang="it-IT" sz="1600" dirty="0"/>
              <a:t>' </a:t>
            </a:r>
            <a:r>
              <a:rPr lang="en-US" altLang="it-IT" sz="1600" dirty="0" smtClean="0"/>
              <a:t>//è </a:t>
            </a:r>
            <a:r>
              <a:rPr lang="en-US" altLang="it-IT" sz="1600" dirty="0" err="1" smtClean="0"/>
              <a:t>possibile</a:t>
            </a:r>
            <a:r>
              <a:rPr lang="en-US" altLang="it-IT" sz="1600" dirty="0" smtClean="0"/>
              <a:t> </a:t>
            </a:r>
            <a:r>
              <a:rPr lang="en-US" altLang="it-IT" sz="1600" dirty="0" err="1" smtClean="0"/>
              <a:t>disabilitare</a:t>
            </a:r>
            <a:r>
              <a:rPr lang="en-US" altLang="it-IT" sz="1600" dirty="0" smtClean="0"/>
              <a:t> i CORS se </a:t>
            </a:r>
            <a:r>
              <a:rPr lang="en-US" altLang="it-IT" sz="1600" dirty="0" err="1" smtClean="0"/>
              <a:t>necessario</a:t>
            </a:r>
            <a:r>
              <a:rPr lang="en-US" altLang="it-IT" sz="1600" dirty="0" smtClean="0"/>
              <a:t>!</a:t>
            </a:r>
            <a:br>
              <a:rPr lang="en-US" altLang="it-IT" sz="1600" dirty="0" smtClean="0"/>
            </a:br>
            <a:r>
              <a:rPr lang="en-US" altLang="it-IT" sz="1600" dirty="0" smtClean="0"/>
              <a:t>	}</a:t>
            </a:r>
            <a:br>
              <a:rPr lang="en-US" altLang="it-IT" sz="1600" dirty="0" smtClean="0"/>
            </a:br>
            <a:r>
              <a:rPr lang="en-US" altLang="it-IT" sz="1600" dirty="0" smtClean="0"/>
              <a:t>).then(response </a:t>
            </a:r>
            <a:r>
              <a:rPr lang="en-US" altLang="it-IT" sz="1600" dirty="0"/>
              <a:t>=&gt; </a:t>
            </a:r>
            <a:r>
              <a:rPr lang="en-US" altLang="it-IT" sz="1600" dirty="0" smtClean="0"/>
              <a:t>{</a:t>
            </a:r>
            <a:br>
              <a:rPr lang="en-US" altLang="it-IT" sz="1600" dirty="0" smtClean="0"/>
            </a:br>
            <a:r>
              <a:rPr lang="en-US" altLang="it-IT" sz="1600" dirty="0" smtClean="0"/>
              <a:t>		if </a:t>
            </a:r>
            <a:r>
              <a:rPr lang="en-US" altLang="it-IT" sz="1600" dirty="0"/>
              <a:t>(!</a:t>
            </a:r>
            <a:r>
              <a:rPr lang="en-US" altLang="it-IT" sz="1600" dirty="0" err="1"/>
              <a:t>response.ok</a:t>
            </a:r>
            <a:r>
              <a:rPr lang="en-US" altLang="it-IT" sz="1600" dirty="0"/>
              <a:t>) </a:t>
            </a:r>
            <a:r>
              <a:rPr lang="en-US" altLang="it-IT" sz="1600" dirty="0" smtClean="0"/>
              <a:t>{ //</a:t>
            </a:r>
            <a:r>
              <a:rPr lang="en-US" altLang="it-IT" sz="1600" dirty="0" err="1" smtClean="0"/>
              <a:t>controlla</a:t>
            </a:r>
            <a:r>
              <a:rPr lang="en-US" altLang="it-IT" sz="1600" dirty="0" smtClean="0"/>
              <a:t> </a:t>
            </a:r>
            <a:r>
              <a:rPr lang="en-US" altLang="it-IT" sz="1600" dirty="0" err="1" smtClean="0"/>
              <a:t>che</a:t>
            </a:r>
            <a:r>
              <a:rPr lang="en-US" altLang="it-IT" sz="1600" dirty="0" smtClean="0"/>
              <a:t> </a:t>
            </a:r>
            <a:r>
              <a:rPr lang="en-US" altLang="it-IT" sz="1600" dirty="0" err="1" smtClean="0"/>
              <a:t>response.status</a:t>
            </a:r>
            <a:r>
              <a:rPr lang="en-US" altLang="it-IT" sz="1600" dirty="0" smtClean="0"/>
              <a:t> </a:t>
            </a:r>
            <a:r>
              <a:rPr lang="en-US" altLang="it-IT" sz="1600" dirty="0" err="1" smtClean="0"/>
              <a:t>sia</a:t>
            </a:r>
            <a:r>
              <a:rPr lang="en-US" altLang="it-IT" sz="1600" dirty="0" smtClean="0"/>
              <a:t> 2xx</a:t>
            </a:r>
            <a:endParaRPr lang="en-US" altLang="it-IT" sz="1600" dirty="0"/>
          </a:p>
          <a:p>
            <a:r>
              <a:rPr lang="en-US" altLang="it-IT" sz="1600" dirty="0"/>
              <a:t>   </a:t>
            </a:r>
            <a:r>
              <a:rPr lang="en-US" altLang="it-IT" sz="1600" dirty="0" smtClean="0"/>
              <a:t>  </a:t>
            </a:r>
            <a:r>
              <a:rPr lang="en-US" altLang="it-IT" sz="1600" dirty="0"/>
              <a:t>throw new Error</a:t>
            </a:r>
            <a:r>
              <a:rPr lang="en-US" altLang="it-IT" sz="1600" dirty="0" smtClean="0"/>
              <a:t>(</a:t>
            </a:r>
            <a:r>
              <a:rPr lang="en-US" altLang="it-IT" sz="1600" dirty="0"/>
              <a:t>'</a:t>
            </a:r>
            <a:r>
              <a:rPr lang="en-US" altLang="it-IT" sz="1600" dirty="0" err="1" smtClean="0"/>
              <a:t>Errore</a:t>
            </a:r>
            <a:r>
              <a:rPr lang="en-US" altLang="it-IT" sz="1600" dirty="0" smtClean="0"/>
              <a:t>'); //</a:t>
            </a:r>
            <a:r>
              <a:rPr lang="en-US" altLang="it-IT" sz="1600" dirty="0" err="1" smtClean="0"/>
              <a:t>errore</a:t>
            </a:r>
            <a:r>
              <a:rPr lang="en-US" altLang="it-IT" sz="1600" dirty="0" smtClean="0"/>
              <a:t> </a:t>
            </a:r>
            <a:r>
              <a:rPr lang="en-US" altLang="it-IT" sz="1600" dirty="0" err="1" smtClean="0"/>
              <a:t>generico</a:t>
            </a:r>
            <a:endParaRPr lang="en-US" altLang="it-IT" sz="1600" dirty="0"/>
          </a:p>
          <a:p>
            <a:r>
              <a:rPr lang="en-US" altLang="it-IT" sz="1600" dirty="0"/>
              <a:t>   </a:t>
            </a:r>
            <a:r>
              <a:rPr lang="en-US" altLang="it-IT" sz="1600" dirty="0" smtClean="0"/>
              <a:t>} </a:t>
            </a:r>
            <a:br>
              <a:rPr lang="en-US" altLang="it-IT" sz="1600" dirty="0" smtClean="0"/>
            </a:br>
            <a:r>
              <a:rPr lang="en-US" altLang="it-IT" sz="1600" dirty="0" smtClean="0"/>
              <a:t>		return </a:t>
            </a:r>
            <a:r>
              <a:rPr lang="en-US" altLang="it-IT" sz="1600" dirty="0" err="1" smtClean="0"/>
              <a:t>response.text</a:t>
            </a:r>
            <a:r>
              <a:rPr lang="en-US" altLang="it-IT" sz="1600" dirty="0" smtClean="0"/>
              <a:t>(); //promise per </a:t>
            </a:r>
            <a:r>
              <a:rPr lang="en-US" altLang="it-IT" sz="1600" dirty="0" err="1" smtClean="0"/>
              <a:t>il</a:t>
            </a:r>
            <a:r>
              <a:rPr lang="en-US" altLang="it-IT" sz="1600" dirty="0" smtClean="0"/>
              <a:t> </a:t>
            </a:r>
            <a:r>
              <a:rPr lang="en-US" altLang="it-IT" sz="1600" dirty="0" err="1" smtClean="0"/>
              <a:t>testo</a:t>
            </a:r>
            <a:r>
              <a:rPr lang="en-US" altLang="it-IT" sz="1600" dirty="0" smtClean="0"/>
              <a:t> della response</a:t>
            </a:r>
          </a:p>
          <a:p>
            <a:r>
              <a:rPr lang="en-US" altLang="it-IT" sz="1600" dirty="0"/>
              <a:t>})</a:t>
            </a:r>
            <a:r>
              <a:rPr lang="en-US" altLang="it-IT" sz="1600" dirty="0" smtClean="0"/>
              <a:t>.then(</a:t>
            </a:r>
            <a:r>
              <a:rPr lang="en-US" altLang="it-IT" sz="1600" dirty="0" err="1" smtClean="0"/>
              <a:t>responseText</a:t>
            </a:r>
            <a:r>
              <a:rPr lang="en-US" altLang="it-IT" sz="1600" dirty="0" smtClean="0"/>
              <a:t> </a:t>
            </a:r>
            <a:r>
              <a:rPr lang="en-US" altLang="it-IT" sz="1600" dirty="0"/>
              <a:t>=&gt; </a:t>
            </a:r>
            <a:r>
              <a:rPr lang="en-US" altLang="it-IT" sz="1600" dirty="0" smtClean="0"/>
              <a:t>alert(</a:t>
            </a:r>
            <a:r>
              <a:rPr lang="en-US" altLang="it-IT" sz="1600" dirty="0" err="1" smtClean="0"/>
              <a:t>responseText</a:t>
            </a:r>
            <a:r>
              <a:rPr lang="en-US" altLang="it-IT" sz="1600" dirty="0" smtClean="0"/>
              <a:t>)</a:t>
            </a:r>
            <a:endParaRPr lang="en-US" altLang="it-IT" sz="1600" dirty="0"/>
          </a:p>
          <a:p>
            <a:r>
              <a:rPr lang="en-US" altLang="it-IT" sz="1600" dirty="0" smtClean="0"/>
              <a:t>).</a:t>
            </a:r>
            <a:r>
              <a:rPr lang="en-US" altLang="it-IT" sz="1600" dirty="0"/>
              <a:t>catch(error =&gt; </a:t>
            </a:r>
            <a:r>
              <a:rPr lang="en-US" altLang="it-IT" sz="1600" dirty="0" smtClean="0"/>
              <a:t>{ </a:t>
            </a:r>
            <a:br>
              <a:rPr lang="en-US" altLang="it-IT" sz="1600" dirty="0" smtClean="0"/>
            </a:br>
            <a:r>
              <a:rPr lang="en-US" altLang="it-IT" sz="1600" dirty="0" smtClean="0"/>
              <a:t>		</a:t>
            </a:r>
            <a:r>
              <a:rPr lang="en-US" altLang="it-IT" sz="1600" dirty="0"/>
              <a:t> //</a:t>
            </a:r>
            <a:r>
              <a:rPr lang="en-US" altLang="it-IT" sz="1600" dirty="0" err="1"/>
              <a:t>gestisce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gli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errori</a:t>
            </a:r>
            <a:r>
              <a:rPr lang="en-US" altLang="it-IT" sz="1600" dirty="0"/>
              <a:t> di rete e </a:t>
            </a:r>
            <a:r>
              <a:rPr lang="en-US" altLang="it-IT" sz="1600" dirty="0" err="1"/>
              <a:t>quelli</a:t>
            </a:r>
            <a:r>
              <a:rPr lang="en-US" altLang="it-IT" sz="1600" dirty="0"/>
              <a:t> </a:t>
            </a:r>
            <a:r>
              <a:rPr lang="en-US" altLang="it-IT" sz="1600" dirty="0" err="1" smtClean="0"/>
              <a:t>generati</a:t>
            </a:r>
            <a:r>
              <a:rPr lang="en-US" altLang="it-IT" sz="1600" dirty="0" smtClean="0"/>
              <a:t> </a:t>
            </a:r>
            <a:r>
              <a:rPr lang="en-US" altLang="it-IT" sz="1600" dirty="0" err="1"/>
              <a:t>negli</a:t>
            </a:r>
            <a:r>
              <a:rPr lang="en-US" altLang="it-IT" sz="1600" dirty="0"/>
              <a:t> handler</a:t>
            </a:r>
          </a:p>
          <a:p>
            <a:r>
              <a:rPr lang="en-US" altLang="it-IT" sz="1600" dirty="0"/>
              <a:t>    </a:t>
            </a:r>
            <a:r>
              <a:rPr lang="en-US" altLang="it-IT" sz="1600" dirty="0" smtClean="0"/>
              <a:t>alert(error</a:t>
            </a:r>
            <a:r>
              <a:rPr lang="en-US" altLang="it-IT" sz="1600" dirty="0"/>
              <a:t>);</a:t>
            </a:r>
          </a:p>
          <a:p>
            <a:r>
              <a:rPr lang="en-US" altLang="it-IT" sz="1600" dirty="0" smtClean="0"/>
              <a:t>});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107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80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Modalità </a:t>
            </a:r>
            <a:r>
              <a:rPr lang="it-IT" dirty="0" err="1" smtClean="0"/>
              <a:t>strict</a:t>
            </a:r>
            <a:r>
              <a:rPr lang="it-IT" dirty="0" smtClean="0"/>
              <a:t> 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[ES5]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</a:t>
            </a:r>
            <a:r>
              <a:rPr lang="it-IT" dirty="0" err="1" smtClean="0"/>
              <a:t>modaltà</a:t>
            </a:r>
            <a:r>
              <a:rPr lang="it-IT" dirty="0" smtClean="0"/>
              <a:t> </a:t>
            </a:r>
            <a:r>
              <a:rPr lang="it-IT" dirty="0" err="1" smtClean="0"/>
              <a:t>strict</a:t>
            </a:r>
            <a:r>
              <a:rPr lang="it-IT" dirty="0" smtClean="0"/>
              <a:t> si attiva usando la sintassi</a:t>
            </a:r>
            <a:r>
              <a:rPr lang="it-IT" dirty="0"/>
              <a:t>: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it-IT" dirty="0"/>
              <a:t>Da notare la sintassi </a:t>
            </a:r>
            <a:r>
              <a:rPr lang="it-IT" dirty="0" err="1" smtClean="0"/>
              <a:t>retrocompatibile</a:t>
            </a:r>
            <a:r>
              <a:rPr lang="it-IT" dirty="0"/>
              <a:t>: i browser più vecchi la vedranno come una stringa senza significato</a:t>
            </a:r>
          </a:p>
          <a:p>
            <a:r>
              <a:rPr lang="it-IT" dirty="0"/>
              <a:t>Non è consentito:</a:t>
            </a:r>
          </a:p>
          <a:p>
            <a:pPr lvl="1"/>
            <a:r>
              <a:rPr lang="it-IT" dirty="0"/>
              <a:t>Usare variabili o oggetti non dichiarati</a:t>
            </a:r>
          </a:p>
          <a:p>
            <a:pPr lvl="1"/>
            <a:r>
              <a:rPr lang="it-IT" dirty="0"/>
              <a:t>Duplicare nomi di parametro nelle funzioni</a:t>
            </a:r>
          </a:p>
          <a:p>
            <a:pPr lvl="1"/>
            <a:r>
              <a:rPr lang="it-IT" dirty="0"/>
              <a:t>Scrivere proprietà </a:t>
            </a:r>
            <a:r>
              <a:rPr lang="it-IT" i="1" dirty="0" err="1"/>
              <a:t>read-only</a:t>
            </a:r>
            <a:r>
              <a:rPr lang="it-IT" dirty="0"/>
              <a:t> o </a:t>
            </a:r>
            <a:r>
              <a:rPr lang="it-IT" i="1" dirty="0" err="1"/>
              <a:t>get-only</a:t>
            </a:r>
            <a:endParaRPr lang="it-IT" i="1" dirty="0"/>
          </a:p>
          <a:p>
            <a:r>
              <a:rPr lang="it-IT" dirty="0"/>
              <a:t>Inoltre:</a:t>
            </a:r>
          </a:p>
          <a:p>
            <a:pPr lvl="1"/>
            <a:r>
              <a:rPr lang="it-IT" dirty="0"/>
              <a:t>La stringa "</a:t>
            </a:r>
            <a:r>
              <a:rPr lang="it-IT" dirty="0" err="1"/>
              <a:t>eval</a:t>
            </a:r>
            <a:r>
              <a:rPr lang="it-IT" dirty="0"/>
              <a:t>", non può essere utilizzata come variabile</a:t>
            </a:r>
          </a:p>
          <a:p>
            <a:pPr lvl="1"/>
            <a:r>
              <a:rPr lang="it-IT" dirty="0" err="1" smtClean="0"/>
              <a:t>eval</a:t>
            </a:r>
            <a:r>
              <a:rPr lang="it-IT" dirty="0" smtClean="0"/>
              <a:t>() </a:t>
            </a:r>
            <a:r>
              <a:rPr lang="it-IT" dirty="0"/>
              <a:t>non </a:t>
            </a:r>
            <a:r>
              <a:rPr lang="it-IT" dirty="0" smtClean="0"/>
              <a:t>può </a:t>
            </a:r>
            <a:r>
              <a:rPr lang="it-IT" dirty="0"/>
              <a:t>creare variabili nel suo scope di chiamata</a:t>
            </a:r>
            <a:endParaRPr lang="en-US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94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Variabili </a:t>
            </a:r>
            <a:r>
              <a:rPr lang="it-IT" dirty="0"/>
              <a:t>e Funzioni con scope di </a:t>
            </a:r>
            <a:r>
              <a:rPr lang="it-IT" dirty="0" smtClean="0"/>
              <a:t>blocco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Prima di ES6, le variabili dichiarate con la parola chiave </a:t>
            </a:r>
            <a:r>
              <a:rPr lang="it-IT" b="1" dirty="0" err="1"/>
              <a:t>var</a:t>
            </a:r>
            <a:r>
              <a:rPr lang="it-IT" dirty="0"/>
              <a:t> non erano globali, ma erano in ogni caso </a:t>
            </a:r>
            <a:r>
              <a:rPr lang="it-IT" dirty="0" err="1"/>
              <a:t>function-scoped</a:t>
            </a:r>
            <a:r>
              <a:rPr lang="it-IT" dirty="0"/>
              <a:t>, cioè accessibili in tutta la funzione di appartenenza.</a:t>
            </a:r>
          </a:p>
          <a:p>
            <a:r>
              <a:rPr lang="it-IT" dirty="0"/>
              <a:t>In ES6, come in gran parte degli linguaggi, una variabile dichiarata con la nuova parola chiave </a:t>
            </a:r>
            <a:r>
              <a:rPr lang="it-IT" b="1" dirty="0" err="1"/>
              <a:t>let</a:t>
            </a:r>
            <a:r>
              <a:rPr lang="it-IT" dirty="0"/>
              <a:t> è </a:t>
            </a:r>
            <a:r>
              <a:rPr lang="it-IT" i="1" dirty="0" err="1"/>
              <a:t>block-scoped</a:t>
            </a:r>
            <a:r>
              <a:rPr lang="it-IT" dirty="0"/>
              <a:t>, </a:t>
            </a:r>
            <a:r>
              <a:rPr lang="it-IT" b="1" dirty="0"/>
              <a:t>cioè visibile solo nel blocco </a:t>
            </a:r>
            <a:r>
              <a:rPr lang="it-IT" dirty="0"/>
              <a:t>({…}) in cui si trova la sua dichiarazione, e </a:t>
            </a:r>
            <a:r>
              <a:rPr lang="it-IT" b="1" dirty="0"/>
              <a:t>non può essere ridichiarata</a:t>
            </a:r>
            <a:r>
              <a:rPr lang="it-IT" dirty="0"/>
              <a:t> all'interno dello stesso blocco.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it-IT" sz="18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8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i &lt; 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{ </a:t>
            </a:r>
            <a:r>
              <a:rPr lang="it-IT" sz="18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8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a[i]; … } 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 e x sono disponibili solo all'interno del blocco for</a:t>
            </a:r>
          </a:p>
          <a:p>
            <a:r>
              <a:rPr lang="it-IT" dirty="0"/>
              <a:t>Esempio più complesso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[]; for (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&lt;= 2; i++) { 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[i]=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* 2;};}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[0]()=0, 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[1]()=2, 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[2]()= 4</a:t>
            </a:r>
          </a:p>
          <a:p>
            <a:r>
              <a:rPr lang="it-IT" dirty="0"/>
              <a:t>Per ottenere lo stesso effetto in ES&lt;6, ci sarebbe stato bisogno di creare una </a:t>
            </a:r>
            <a:r>
              <a:rPr lang="it-IT" dirty="0" err="1"/>
              <a:t>closure</a:t>
            </a:r>
            <a:r>
              <a:rPr lang="it-IT" dirty="0"/>
              <a:t> per fissare il valore di i </a:t>
            </a:r>
            <a:r>
              <a:rPr lang="it-IT" dirty="0" smtClean="0"/>
              <a:t>relativo </a:t>
            </a:r>
            <a:r>
              <a:rPr lang="it-IT" dirty="0"/>
              <a:t>a ogni iterazione e associarlo alla </a:t>
            </a:r>
            <a:r>
              <a:rPr lang="it-IT" dirty="0" err="1"/>
              <a:t>callback</a:t>
            </a:r>
            <a:r>
              <a:rPr lang="it-IT" dirty="0"/>
              <a:t> generata: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[]; for (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&lt;= 2; i++) { 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 {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[i]=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* 2;};})(i);}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545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Costanti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Introdotto il supporto alla dichiarazione di costanti tramite la parola chiave </a:t>
            </a:r>
            <a:r>
              <a:rPr lang="it-IT" b="1" dirty="0" err="1"/>
              <a:t>cost</a:t>
            </a:r>
            <a:r>
              <a:rPr lang="it-IT" dirty="0"/>
              <a:t>.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 = 3.141593;</a:t>
            </a:r>
          </a:p>
          <a:p>
            <a:r>
              <a:rPr lang="it-IT" dirty="0"/>
              <a:t>Nota: un oggetto costante non può essere riassegnato, ma il suo contenuto può variare.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5622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Operatori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000" b="1" smtClean="0"/>
              <a:t>+ (somma) </a:t>
            </a:r>
            <a:br>
              <a:rPr lang="it-IT" altLang="it-IT" sz="2000" b="1" smtClean="0"/>
            </a:br>
            <a:r>
              <a:rPr lang="it-IT" altLang="it-IT" sz="2000" smtClean="0"/>
              <a:t>Oltre che a numeri, può essere applicata a stringhe, nel qual caso diventa l’operatore di concatenazione. Se in una somma almeno un operando è una stringa, gli altri vengono convertiti anch’essi in stringhe.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b="1" smtClean="0"/>
              <a:t>- (differenza), / (quoziente), * (prodotto), % (modulo)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b="1" smtClean="0"/>
              <a:t>= assegnamento, +=, -= (assegnamento con somma/differenza)</a:t>
            </a:r>
            <a:br>
              <a:rPr lang="it-IT" altLang="it-IT" sz="2000" b="1" smtClean="0"/>
            </a:br>
            <a:r>
              <a:rPr lang="it-IT" altLang="it-IT" sz="2000" smtClean="0"/>
              <a:t>Gli assegnamenti con somma/differenza hanno la stessa semantica dei loro corrispondenti in C o Java. L’assegnamento con somma può essere applicato anche a stringhe, esattamente come l’operatore di somma.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b="1" smtClean="0"/>
              <a:t>++ (incremento), -- (decremento)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b="1" smtClean="0"/>
              <a:t>&gt;&gt; (shift right), &lt;&lt; (shift left), &amp; (and), | (or), ^ (xor), ~ (not)</a:t>
            </a:r>
            <a:br>
              <a:rPr lang="it-IT" altLang="it-IT" sz="2000" b="1" smtClean="0"/>
            </a:br>
            <a:r>
              <a:rPr lang="it-IT" altLang="it-IT" sz="2000" smtClean="0"/>
              <a:t>Effettuano bit-a-bit tra operandi numerici.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Operatori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b="1" smtClean="0"/>
              <a:t>&amp;&amp; (and), || (or), ! (not)</a:t>
            </a:r>
            <a:br>
              <a:rPr lang="it-IT" altLang="it-IT" sz="2000" b="1" smtClean="0"/>
            </a:br>
            <a:r>
              <a:rPr lang="it-IT" altLang="it-IT" sz="2000" smtClean="0"/>
              <a:t>Utilizzati per combinare espressioni booleane.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b="1" smtClean="0"/>
              <a:t>in (appartenenza)</a:t>
            </a:r>
            <a:br>
              <a:rPr lang="it-IT" altLang="it-IT" sz="2000" b="1" smtClean="0"/>
            </a:br>
            <a:r>
              <a:rPr lang="it-IT" altLang="it-IT" sz="2000" smtClean="0"/>
              <a:t>Può essere applicato a oggetti o array (operando destro), per controllare se contengono se la proprietà o l’indice dati (operando sinistro).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b="1" smtClean="0"/>
              <a:t>&gt; (maggiore), &lt; (minore), &gt;= (maggiore o uguale), &lt;= (minore o uguale), == (uguale), != ( diverso) </a:t>
            </a:r>
            <a:br>
              <a:rPr lang="it-IT" altLang="it-IT" sz="2000" b="1" smtClean="0"/>
            </a:br>
            <a:r>
              <a:rPr lang="it-IT" altLang="it-IT" sz="2000" smtClean="0"/>
              <a:t>Funzionano anche con le stringhe, per le quali si considera l’ordinamento lessicografico.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b="1" smtClean="0"/>
              <a:t>typeof(…) (controllo tipo)</a:t>
            </a:r>
            <a:br>
              <a:rPr lang="it-IT" altLang="it-IT" sz="2000" b="1" smtClean="0"/>
            </a:br>
            <a:r>
              <a:rPr lang="it-IT" altLang="it-IT" sz="2000" smtClean="0"/>
              <a:t>Restituisce una stringa contenente il nome del tipo del suo argomento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b="1" smtClean="0"/>
              <a:t>void(…) (statement nullo)</a:t>
            </a:r>
            <a:br>
              <a:rPr lang="it-IT" altLang="it-IT" sz="2000" b="1" smtClean="0"/>
            </a:br>
            <a:r>
              <a:rPr lang="it-IT" altLang="it-IT" sz="2000" smtClean="0"/>
              <a:t>Esegue il codice passato come argomento, ma non restituisce l’eventuale valore di ritorno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b="1" smtClean="0"/>
              <a:t>eval(…) (valutazione script)</a:t>
            </a:r>
            <a:br>
              <a:rPr lang="it-IT" altLang="it-IT" sz="2000" b="1" smtClean="0"/>
            </a:br>
            <a:r>
              <a:rPr lang="it-IT" altLang="it-IT" sz="2000" smtClean="0"/>
              <a:t>Esegue lo script passato nell’argomento stringa e restituisce il suo valore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Operatori</a:t>
            </a:r>
            <a:br>
              <a:rPr lang="it-IT" altLang="it-IT" smtClean="0"/>
            </a:br>
            <a:r>
              <a:rPr lang="it-IT" altLang="it-IT" sz="2000" smtClean="0"/>
              <a:t>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var</a:t>
            </a:r>
            <a:r>
              <a:rPr lang="it-IT" altLang="it-IT" dirty="0"/>
              <a:t> s = “tre ” + 2; //s è la stringa “tre 2”</a:t>
            </a:r>
          </a:p>
          <a:p>
            <a:endParaRPr lang="it-IT" altLang="it-IT" dirty="0"/>
          </a:p>
          <a:p>
            <a:r>
              <a:rPr lang="it-IT" altLang="it-IT" dirty="0"/>
              <a:t>s += “ uno”; //s è la stringa “tre 2 uno”</a:t>
            </a:r>
          </a:p>
          <a:p>
            <a:endParaRPr lang="it-IT" altLang="it-IT" dirty="0"/>
          </a:p>
          <a:p>
            <a:r>
              <a:rPr lang="it-IT" altLang="it-IT" dirty="0"/>
              <a:t>s &gt; “ciao”; //l’espressione vale </a:t>
            </a:r>
            <a:r>
              <a:rPr lang="it-IT" altLang="it-IT" dirty="0" err="1"/>
              <a:t>true</a:t>
            </a:r>
            <a:r>
              <a:rPr lang="it-IT" altLang="it-IT" dirty="0"/>
              <a:t>, in quanto il valore di s è lessicograficamente successivo a “ciao”</a:t>
            </a:r>
          </a:p>
          <a:p>
            <a:endParaRPr lang="it-IT" altLang="it-IT" dirty="0"/>
          </a:p>
          <a:p>
            <a:r>
              <a:rPr lang="it-IT" altLang="it-IT" dirty="0" err="1"/>
              <a:t>typeof</a:t>
            </a:r>
            <a:r>
              <a:rPr lang="it-IT" altLang="it-IT" dirty="0"/>
              <a:t>(s); //restituisce “</a:t>
            </a:r>
            <a:r>
              <a:rPr lang="it-IT" altLang="it-IT" dirty="0" err="1"/>
              <a:t>string</a:t>
            </a:r>
            <a:r>
              <a:rPr lang="it-IT" altLang="it-IT" dirty="0"/>
              <a:t>”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o = {</a:t>
            </a:r>
            <a:r>
              <a:rPr lang="it-IT" altLang="it-IT" dirty="0" err="1"/>
              <a:t>pippo</a:t>
            </a:r>
            <a:r>
              <a:rPr lang="it-IT" altLang="it-IT" dirty="0"/>
              <a:t>: 1};</a:t>
            </a:r>
          </a:p>
          <a:p>
            <a:r>
              <a:rPr lang="it-IT" altLang="it-IT" dirty="0"/>
              <a:t>“</a:t>
            </a:r>
            <a:r>
              <a:rPr lang="it-IT" altLang="it-IT" dirty="0" err="1"/>
              <a:t>pippo</a:t>
            </a:r>
            <a:r>
              <a:rPr lang="it-IT" altLang="it-IT" dirty="0"/>
              <a:t>” in o; //l’espressione vale </a:t>
            </a:r>
            <a:r>
              <a:rPr lang="it-IT" altLang="it-IT" dirty="0" err="1"/>
              <a:t>true</a:t>
            </a:r>
            <a:r>
              <a:rPr lang="it-IT" altLang="it-IT" dirty="0"/>
              <a:t>, in quanto </a:t>
            </a:r>
            <a:r>
              <a:rPr lang="it-IT" altLang="it-IT" dirty="0" err="1"/>
              <a:t>pippo</a:t>
            </a:r>
            <a:r>
              <a:rPr lang="it-IT" altLang="it-IT" dirty="0"/>
              <a:t> è una proprietà di o</a:t>
            </a:r>
          </a:p>
          <a:p>
            <a:endParaRPr lang="it-IT" altLang="it-IT" dirty="0"/>
          </a:p>
          <a:p>
            <a:r>
              <a:rPr lang="it-IT" altLang="it-IT" dirty="0" err="1"/>
              <a:t>void</a:t>
            </a:r>
            <a:r>
              <a:rPr lang="it-IT" altLang="it-IT" dirty="0"/>
              <a:t>(0); //statement nullo (utile in HTML per prevenire azioni di default)</a:t>
            </a:r>
          </a:p>
          <a:p>
            <a:r>
              <a:rPr lang="it-IT" altLang="it-IT" dirty="0" err="1"/>
              <a:t>void</a:t>
            </a:r>
            <a:r>
              <a:rPr lang="it-IT" altLang="it-IT" dirty="0"/>
              <a:t>(f(x)); //esegue f(x) ed ignora il suo valore di ritorno</a:t>
            </a:r>
          </a:p>
          <a:p>
            <a:endParaRPr lang="it-IT" altLang="it-IT" dirty="0"/>
          </a:p>
          <a:p>
            <a:r>
              <a:rPr lang="it-IT" altLang="it-IT" dirty="0" err="1"/>
              <a:t>eval</a:t>
            </a:r>
            <a:r>
              <a:rPr lang="it-IT" altLang="it-IT" dirty="0"/>
              <a:t>(“f(x)”); </a:t>
            </a:r>
          </a:p>
          <a:p>
            <a:r>
              <a:rPr lang="it-IT" altLang="it-IT" dirty="0"/>
              <a:t>//esegue lo script, chiamando f(x) e restituendo il valore di ritorno della chiamata</a:t>
            </a:r>
          </a:p>
          <a:p>
            <a:endParaRPr lang="it-IT" altLang="it-IT" dirty="0"/>
          </a:p>
          <a:p>
            <a:r>
              <a:rPr lang="it-IT" altLang="it-IT" dirty="0" err="1"/>
              <a:t>eval</a:t>
            </a:r>
            <a:r>
              <a:rPr lang="it-IT" altLang="it-IT" dirty="0"/>
              <a:t>(“3+1”); //restituisce 4</a:t>
            </a:r>
          </a:p>
          <a:p>
            <a:r>
              <a:rPr lang="it-IT" altLang="it-IT" dirty="0" err="1"/>
              <a:t>eval</a:t>
            </a:r>
            <a:r>
              <a:rPr lang="it-IT" altLang="it-IT" dirty="0"/>
              <a:t>(“</a:t>
            </a:r>
            <a:r>
              <a:rPr lang="it-IT" altLang="it-IT" dirty="0" err="1"/>
              <a:t>var</a:t>
            </a:r>
            <a:r>
              <a:rPr lang="it-IT" altLang="it-IT" dirty="0"/>
              <a:t> s = 1”); //dichiara globalmente la variabile s e le assegna il valore 1.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Strutture di Controllo</a:t>
            </a:r>
            <a:br>
              <a:rPr lang="it-IT" altLang="it-IT" sz="3200" smtClean="0"/>
            </a:br>
            <a:r>
              <a:rPr lang="it-IT" altLang="it-IT" sz="2000" smtClean="0"/>
              <a:t>Esecuzione condizionale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2400" dirty="0" smtClean="0"/>
              <a:t>Javascript dispone del costrutto </a:t>
            </a:r>
            <a:r>
              <a:rPr lang="it-IT" sz="2400" b="1" dirty="0" err="1" smtClean="0"/>
              <a:t>if</a:t>
            </a:r>
            <a:r>
              <a:rPr lang="it-IT" sz="2400" dirty="0" smtClean="0"/>
              <a:t> con la stessa sintassi di Java: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it-IT" sz="2000" b="1" dirty="0" err="1" smtClean="0"/>
              <a:t>if</a:t>
            </a:r>
            <a:r>
              <a:rPr lang="it-IT" sz="2000" b="1" dirty="0" smtClean="0"/>
              <a:t> (</a:t>
            </a:r>
            <a:r>
              <a:rPr lang="it-IT" sz="2000" i="1" dirty="0" smtClean="0"/>
              <a:t>espressione</a:t>
            </a:r>
            <a:r>
              <a:rPr lang="it-IT" sz="2000" b="1" dirty="0" smtClean="0"/>
              <a:t>) {</a:t>
            </a:r>
            <a:r>
              <a:rPr lang="it-IT" sz="2000" i="1" dirty="0" smtClean="0"/>
              <a:t>corpo</a:t>
            </a:r>
            <a:r>
              <a:rPr lang="it-IT" sz="2000" b="1" dirty="0" smtClean="0"/>
              <a:t>} else {</a:t>
            </a:r>
            <a:r>
              <a:rPr lang="it-IT" sz="2000" i="1" dirty="0" smtClean="0"/>
              <a:t>corpo-else</a:t>
            </a:r>
            <a:r>
              <a:rPr lang="it-IT" sz="2000" b="1" dirty="0" smtClean="0"/>
              <a:t>}</a:t>
            </a:r>
          </a:p>
          <a:p>
            <a:pPr eaLnBrk="1" hangingPunct="1">
              <a:defRPr/>
            </a:pPr>
            <a:r>
              <a:rPr lang="it-IT" sz="2400" dirty="0" smtClean="0"/>
              <a:t>Un’espressione guardia non booleana viene convertita in valore booleano come segue:</a:t>
            </a:r>
          </a:p>
          <a:p>
            <a:pPr lvl="1" eaLnBrk="1" hangingPunct="1">
              <a:defRPr/>
            </a:pPr>
            <a:r>
              <a:rPr lang="it-IT" sz="2000" dirty="0" smtClean="0"/>
              <a:t>Se l’espressione ha un valore numerico diverso da zero è </a:t>
            </a:r>
            <a:r>
              <a:rPr lang="it-IT" sz="2000" dirty="0" err="1" smtClean="0"/>
              <a:t>true</a:t>
            </a:r>
            <a:r>
              <a:rPr lang="it-IT" sz="2000" dirty="0" smtClean="0"/>
              <a:t>.</a:t>
            </a:r>
          </a:p>
          <a:p>
            <a:pPr lvl="1" eaLnBrk="1" hangingPunct="1">
              <a:defRPr/>
            </a:pPr>
            <a:r>
              <a:rPr lang="it-IT" sz="2000" dirty="0" smtClean="0"/>
              <a:t>Se l’espressione ha un valore stringa non vuoto è </a:t>
            </a:r>
            <a:r>
              <a:rPr lang="it-IT" sz="2000" dirty="0" err="1" smtClean="0"/>
              <a:t>true</a:t>
            </a:r>
            <a:r>
              <a:rPr lang="it-IT" sz="2000" dirty="0" smtClean="0"/>
              <a:t>.</a:t>
            </a:r>
          </a:p>
          <a:p>
            <a:pPr lvl="1" eaLnBrk="1" hangingPunct="1">
              <a:defRPr/>
            </a:pPr>
            <a:r>
              <a:rPr lang="it-IT" sz="2000" dirty="0" smtClean="0"/>
              <a:t>Se l’espressione ha un valore oggetto è </a:t>
            </a:r>
            <a:r>
              <a:rPr lang="it-IT" sz="2000" dirty="0" err="1" smtClean="0"/>
              <a:t>true</a:t>
            </a:r>
            <a:r>
              <a:rPr lang="it-IT" sz="2000" dirty="0" smtClean="0"/>
              <a:t>.</a:t>
            </a:r>
          </a:p>
          <a:p>
            <a:pPr lvl="1" eaLnBrk="1" hangingPunct="1">
              <a:defRPr/>
            </a:pPr>
            <a:r>
              <a:rPr lang="it-IT" sz="2000" dirty="0" smtClean="0"/>
              <a:t>In tutti gli altri casi (numerico zero, stringa vuota, valore </a:t>
            </a:r>
            <a:r>
              <a:rPr lang="it-IT" sz="2000" dirty="0" err="1" smtClean="0"/>
              <a:t>undefined</a:t>
            </a:r>
            <a:r>
              <a:rPr lang="it-IT" sz="2000" dirty="0" smtClean="0"/>
              <a:t> o </a:t>
            </a:r>
            <a:r>
              <a:rPr lang="it-IT" sz="2000" dirty="0" err="1" smtClean="0"/>
              <a:t>null</a:t>
            </a:r>
            <a:r>
              <a:rPr lang="it-IT" sz="2000" dirty="0" smtClean="0"/>
              <a:t>) l’espressione è false.</a:t>
            </a:r>
          </a:p>
          <a:p>
            <a:pPr eaLnBrk="1" hangingPunct="1">
              <a:defRPr/>
            </a:pPr>
            <a:r>
              <a:rPr lang="it-IT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(i)</a:t>
            </a:r>
            <a:r>
              <a:rPr lang="it-IT" sz="2400" dirty="0" smtClean="0"/>
              <a:t> Per eseguire delle istruzioni solo se una determinata variabile o proprietà è definita e non vuota, è sufficiente scrivere </a:t>
            </a:r>
            <a:r>
              <a:rPr lang="it-IT" sz="2000" b="1" dirty="0" err="1" smtClean="0"/>
              <a:t>if</a:t>
            </a:r>
            <a:r>
              <a:rPr lang="it-IT" sz="2000" b="1" dirty="0" smtClean="0"/>
              <a:t> (variabile) {…}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Strutture di Controllo</a:t>
            </a:r>
            <a:br>
              <a:rPr lang="it-IT" altLang="it-IT" sz="3200" smtClean="0"/>
            </a:br>
            <a:r>
              <a:rPr lang="it-IT" altLang="it-IT" sz="2000" smtClean="0"/>
              <a:t>Esecuzione condizionale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Javascript dispone del costrutto </a:t>
            </a:r>
            <a:r>
              <a:rPr lang="it-IT" altLang="it-IT" sz="2400" b="1" smtClean="0"/>
              <a:t>switch</a:t>
            </a:r>
            <a:r>
              <a:rPr lang="it-IT" altLang="it-IT" sz="2400" smtClean="0"/>
              <a:t> con la stessa sintassi di Java: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000" b="1" smtClean="0"/>
              <a:t>switch (</a:t>
            </a:r>
            <a:r>
              <a:rPr lang="it-IT" altLang="it-IT" sz="2000" i="1" smtClean="0"/>
              <a:t>espressione</a:t>
            </a:r>
            <a:r>
              <a:rPr lang="it-IT" altLang="it-IT" sz="2000" b="1" smtClean="0"/>
              <a:t>) {</a:t>
            </a:r>
            <a:br>
              <a:rPr lang="it-IT" altLang="it-IT" sz="2000" b="1" smtClean="0"/>
            </a:br>
            <a:r>
              <a:rPr lang="it-IT" altLang="it-IT" sz="2000" b="1" smtClean="0"/>
              <a:t>case </a:t>
            </a:r>
            <a:r>
              <a:rPr lang="it-IT" altLang="it-IT" sz="2000" i="1" smtClean="0"/>
              <a:t>v1</a:t>
            </a:r>
            <a:r>
              <a:rPr lang="it-IT" altLang="it-IT" sz="2000" b="1" smtClean="0"/>
              <a:t>: </a:t>
            </a:r>
            <a:r>
              <a:rPr lang="it-IT" altLang="it-IT" sz="2000" i="1" smtClean="0"/>
              <a:t>istruzioni</a:t>
            </a:r>
            <a:r>
              <a:rPr lang="it-IT" altLang="it-IT" sz="2000" b="1" smtClean="0"/>
              <a:t/>
            </a:r>
            <a:br>
              <a:rPr lang="it-IT" altLang="it-IT" sz="2000" b="1" smtClean="0"/>
            </a:br>
            <a:r>
              <a:rPr lang="it-IT" altLang="it-IT" sz="2000" b="1" smtClean="0"/>
              <a:t>case </a:t>
            </a:r>
            <a:r>
              <a:rPr lang="it-IT" altLang="it-IT" sz="2000" i="1" smtClean="0"/>
              <a:t>v2</a:t>
            </a:r>
            <a:r>
              <a:rPr lang="it-IT" altLang="it-IT" sz="2000" b="1" smtClean="0"/>
              <a:t>: </a:t>
            </a:r>
            <a:r>
              <a:rPr lang="it-IT" altLang="it-IT" sz="2000" i="1" smtClean="0"/>
              <a:t>istruzioni</a:t>
            </a:r>
            <a:r>
              <a:rPr lang="it-IT" altLang="it-IT" sz="2000" b="1" smtClean="0"/>
              <a:t> </a:t>
            </a:r>
            <a:br>
              <a:rPr lang="it-IT" altLang="it-IT" sz="2000" b="1" smtClean="0"/>
            </a:br>
            <a:r>
              <a:rPr lang="it-IT" altLang="it-IT" sz="2000" b="1" smtClean="0"/>
              <a:t>default: </a:t>
            </a:r>
            <a:r>
              <a:rPr lang="it-IT" altLang="it-IT" sz="2000" i="1" smtClean="0"/>
              <a:t>istruzioni</a:t>
            </a:r>
            <a:r>
              <a:rPr lang="it-IT" altLang="it-IT" sz="2000" b="1" smtClean="0"/>
              <a:t> </a:t>
            </a:r>
            <a:br>
              <a:rPr lang="it-IT" altLang="it-IT" sz="2000" b="1" smtClean="0"/>
            </a:br>
            <a:r>
              <a:rPr lang="it-IT" altLang="it-IT" sz="2000" b="1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L’espressione viene valutata e confrontata con i valori dei diversi </a:t>
            </a:r>
            <a:r>
              <a:rPr lang="it-IT" altLang="it-IT" sz="2400" b="1" smtClean="0"/>
              <a:t>case</a:t>
            </a:r>
            <a:r>
              <a:rPr lang="it-IT" altLang="it-IT" sz="2400" smtClean="0"/>
              <a:t>. Vengono quindi eseguite le istruzioni </a:t>
            </a:r>
            <a:r>
              <a:rPr lang="it-IT" altLang="it-IT" sz="2400" i="1" smtClean="0"/>
              <a:t>a partire dal primo </a:t>
            </a:r>
            <a:r>
              <a:rPr lang="it-IT" altLang="it-IT" sz="2400" b="1" i="1" smtClean="0"/>
              <a:t>case</a:t>
            </a:r>
            <a:r>
              <a:rPr lang="it-IT" altLang="it-IT" sz="2400" smtClean="0"/>
              <a:t> con lo stesso valore dell’espressione. Se nessun case è selezionato, vengono eseguite le istruzioni del </a:t>
            </a:r>
            <a:r>
              <a:rPr lang="it-IT" altLang="it-IT" sz="2400" b="1" smtClean="0"/>
              <a:t>default</a:t>
            </a:r>
            <a:r>
              <a:rPr lang="it-IT" altLang="it-IT" sz="2400" smtClean="0"/>
              <a:t>, se presenti.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Se si desidera limitare l’esecuzione a un gruppo di istruzioni, è necessario introdurre la parola chiave </a:t>
            </a:r>
            <a:r>
              <a:rPr lang="it-IT" altLang="it-IT" sz="2400" b="1" smtClean="0"/>
              <a:t>break</a:t>
            </a:r>
            <a:r>
              <a:rPr lang="it-IT" altLang="it-IT" sz="2400" smtClean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Strutture di Controllo</a:t>
            </a:r>
            <a:br>
              <a:rPr lang="it-IT" altLang="it-IT" smtClean="0"/>
            </a:br>
            <a:r>
              <a:rPr lang="it-IT" altLang="it-IT" sz="2000" smtClean="0"/>
              <a:t>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var</a:t>
            </a:r>
            <a:r>
              <a:rPr lang="it-IT" altLang="it-IT" dirty="0"/>
              <a:t> s = “valore”;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b = 0;</a:t>
            </a:r>
          </a:p>
          <a:p>
            <a:endParaRPr lang="it-IT" altLang="it-IT" dirty="0"/>
          </a:p>
          <a:p>
            <a:r>
              <a:rPr lang="it-IT" altLang="it-IT" dirty="0"/>
              <a:t>//costrutto if con condizione di tipo “misto”</a:t>
            </a:r>
          </a:p>
          <a:p>
            <a:r>
              <a:rPr lang="it-IT" altLang="it-IT" dirty="0"/>
              <a:t>if (s &amp;&amp; b &gt; 0) { s = “ok” } else { b = 1; }</a:t>
            </a:r>
          </a:p>
          <a:p>
            <a:endParaRPr lang="it-IT" altLang="it-IT" dirty="0"/>
          </a:p>
          <a:p>
            <a:r>
              <a:rPr lang="it-IT" altLang="it-IT" dirty="0"/>
              <a:t>//costrutto </a:t>
            </a:r>
            <a:r>
              <a:rPr lang="it-IT" altLang="it-IT" dirty="0" err="1"/>
              <a:t>switch</a:t>
            </a:r>
            <a:r>
              <a:rPr lang="it-IT" altLang="it-IT" dirty="0"/>
              <a:t> su stringa</a:t>
            </a:r>
          </a:p>
          <a:p>
            <a:r>
              <a:rPr lang="it-IT" altLang="it-IT" dirty="0" err="1"/>
              <a:t>switch</a:t>
            </a:r>
            <a:r>
              <a:rPr lang="it-IT" altLang="it-IT" dirty="0"/>
              <a:t> (s) {</a:t>
            </a:r>
          </a:p>
          <a:p>
            <a:r>
              <a:rPr lang="it-IT" altLang="it-IT" dirty="0"/>
              <a:t>	case “ok”: …</a:t>
            </a:r>
          </a:p>
          <a:p>
            <a:r>
              <a:rPr lang="it-IT" altLang="it-IT" dirty="0"/>
              <a:t>	break; //questo case finisce qui</a:t>
            </a:r>
          </a:p>
          <a:p>
            <a:r>
              <a:rPr lang="it-IT" altLang="it-IT" dirty="0"/>
              <a:t>	case “</a:t>
            </a:r>
            <a:r>
              <a:rPr lang="it-IT" altLang="it-IT" dirty="0" err="1"/>
              <a:t>error</a:t>
            </a:r>
            <a:r>
              <a:rPr lang="it-IT" altLang="it-IT" dirty="0"/>
              <a:t>”: … //questo case continua sul default</a:t>
            </a:r>
          </a:p>
          <a:p>
            <a:r>
              <a:rPr lang="it-IT" altLang="it-IT" dirty="0"/>
              <a:t>	default: …</a:t>
            </a:r>
          </a:p>
          <a:p>
            <a:r>
              <a:rPr lang="it-IT" altLang="it-IT" dirty="0"/>
              <a:t>}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Usare Javascript</a:t>
            </a:r>
            <a:br>
              <a:rPr lang="it-IT" altLang="it-IT" sz="3200" smtClean="0"/>
            </a:br>
            <a:r>
              <a:rPr lang="it-IT" altLang="it-IT" sz="2000" smtClean="0"/>
              <a:t>Script nella pagine HTML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Per incorporare uno script in una pagina HTML, si utilizza il tag &lt;script&gt; con attributo type impostato al valore “text/javascript”.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(!)</a:t>
            </a:r>
            <a:r>
              <a:rPr lang="it-IT" sz="1600" smtClean="0"/>
              <a:t> Per compatibilità con i browser più vecchi, il codice all’interno del tag script viene a volte posto tra tag di commento HTML: &lt;!-- e </a:t>
            </a:r>
            <a:r>
              <a:rPr lang="it-IT" sz="1600" smtClean="0">
                <a:sym typeface="Wingdings" pitchFamily="2" charset="2"/>
              </a:rPr>
              <a:t>--&gt;.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>
                <a:sym typeface="Wingdings" pitchFamily="2" charset="2"/>
              </a:rPr>
              <a:t>E’ anche possibile caricare script esterni, lasciando il tag &lt;script&gt; vuoto e specificando la URI dello script tramite l’attributo src.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(!)</a:t>
            </a:r>
            <a:r>
              <a:rPr lang="it-IT" sz="1600" smtClean="0">
                <a:sym typeface="Wingdings" pitchFamily="2" charset="2"/>
              </a:rPr>
              <a:t> Per compatibilità con alcuni browser, non scrivere mai il tag script vuoto nella forma abbreviata, ma inserire sempre al suo interno del testo, ad esempio “/* */”.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>
                <a:sym typeface="Wingdings" pitchFamily="2" charset="2"/>
              </a:rPr>
              <a:t>Poiché gli script contengono caratteri riservati di XML, andrebbero sempre racchiusi in </a:t>
            </a:r>
            <a:r>
              <a:rPr lang="it-IT" sz="1800" b="1" smtClean="0">
                <a:sym typeface="Wingdings" pitchFamily="2" charset="2"/>
              </a:rPr>
              <a:t>sezioni</a:t>
            </a:r>
            <a:r>
              <a:rPr lang="it-IT" sz="1800" smtClean="0">
                <a:sym typeface="Wingdings" pitchFamily="2" charset="2"/>
              </a:rPr>
              <a:t> </a:t>
            </a:r>
            <a:r>
              <a:rPr lang="it-IT" sz="1800" b="1" smtClean="0">
                <a:sym typeface="Wingdings" pitchFamily="2" charset="2"/>
              </a:rPr>
              <a:t>CDATA</a:t>
            </a:r>
            <a:r>
              <a:rPr lang="it-IT" sz="1800" smtClean="0">
                <a:sym typeface="Wingdings" pitchFamily="2" charset="2"/>
              </a:rPr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(!)</a:t>
            </a:r>
            <a:r>
              <a:rPr lang="it-IT" sz="1600" smtClean="0">
                <a:sym typeface="Wingdings" pitchFamily="2" charset="2"/>
              </a:rPr>
              <a:t> Per compatibilità con alcuni browser, è necessario commentare (con //) le linee contenenti l’apertura e la chiusura della sezione CDATA.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>
                <a:sym typeface="Wingdings" pitchFamily="2" charset="2"/>
              </a:rPr>
              <a:t>Si possono inserire e importare più script diversi all’interno dello stesso documento.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>
                <a:sym typeface="Wingdings" pitchFamily="2" charset="2"/>
              </a:rPr>
              <a:t>Esistono inoltre alcuni attributi HTML in cui si può incorporare del codice: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>
                <a:sym typeface="Wingdings" pitchFamily="2" charset="2"/>
              </a:rPr>
              <a:t>Gli attributi per la gestione degli eventi, come onclick, possono contenere frammenti di codice (ma non dichiarazioni), da eseguire al verificarsi dell’evento.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>
                <a:sym typeface="Wingdings" pitchFamily="2" charset="2"/>
              </a:rPr>
              <a:t>L’attributo href del tag &lt;a&gt; può fare riferimento a una funzione javascript con la sintassi: “javascript:nomefunzione(argomenti)”. In questo caso, il click del link eseguirà la chiamata alla funzione.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Strutture di Controllo</a:t>
            </a:r>
            <a:br>
              <a:rPr lang="it-IT" altLang="it-IT" sz="3200" smtClean="0"/>
            </a:br>
            <a:r>
              <a:rPr lang="it-IT" altLang="it-IT" sz="2000" smtClean="0"/>
              <a:t>Loops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Javascript dispone dei costrutti </a:t>
            </a:r>
            <a:r>
              <a:rPr lang="it-IT" altLang="it-IT" sz="2000" b="1" smtClean="0"/>
              <a:t>for, while </a:t>
            </a:r>
            <a:r>
              <a:rPr lang="it-IT" altLang="it-IT" sz="2000" smtClean="0"/>
              <a:t>e </a:t>
            </a:r>
            <a:r>
              <a:rPr lang="it-IT" altLang="it-IT" sz="2000" b="1" smtClean="0"/>
              <a:t>do…while</a:t>
            </a:r>
            <a:r>
              <a:rPr lang="it-IT" altLang="it-IT" sz="2000" smtClean="0"/>
              <a:t>, con la stessa sintassi di Java: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1800" b="1" smtClean="0"/>
              <a:t>for (</a:t>
            </a:r>
            <a:r>
              <a:rPr lang="it-IT" altLang="it-IT" sz="1800" i="1" smtClean="0"/>
              <a:t>inizializzazione</a:t>
            </a:r>
            <a:r>
              <a:rPr lang="it-IT" altLang="it-IT" sz="1800" b="1" smtClean="0"/>
              <a:t>; </a:t>
            </a:r>
            <a:r>
              <a:rPr lang="it-IT" altLang="it-IT" sz="1800" i="1" smtClean="0"/>
              <a:t>condizione</a:t>
            </a:r>
            <a:r>
              <a:rPr lang="it-IT" altLang="it-IT" sz="1800" b="1" smtClean="0"/>
              <a:t>; </a:t>
            </a:r>
            <a:r>
              <a:rPr lang="it-IT" altLang="it-IT" sz="1800" i="1" smtClean="0"/>
              <a:t>aggiornamento</a:t>
            </a:r>
            <a:r>
              <a:rPr lang="it-IT" altLang="it-IT" sz="1800" b="1" smtClean="0"/>
              <a:t>) {</a:t>
            </a:r>
            <a:r>
              <a:rPr lang="it-IT" altLang="it-IT" sz="1800" i="1" smtClean="0"/>
              <a:t>corpo</a:t>
            </a:r>
            <a:r>
              <a:rPr lang="it-IT" altLang="it-IT" sz="1800" b="1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1800" b="1" smtClean="0"/>
              <a:t>while(</a:t>
            </a:r>
            <a:r>
              <a:rPr lang="it-IT" altLang="it-IT" sz="1800" i="1" smtClean="0"/>
              <a:t>condizione</a:t>
            </a:r>
            <a:r>
              <a:rPr lang="it-IT" altLang="it-IT" sz="1800" b="1" smtClean="0"/>
              <a:t>) {</a:t>
            </a:r>
            <a:r>
              <a:rPr lang="it-IT" altLang="it-IT" sz="1800" i="1" smtClean="0"/>
              <a:t>corpo</a:t>
            </a:r>
            <a:r>
              <a:rPr lang="it-IT" altLang="it-IT" sz="1800" b="1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1800" b="1" smtClean="0"/>
              <a:t>do {</a:t>
            </a:r>
            <a:r>
              <a:rPr lang="it-IT" altLang="it-IT" sz="1800" i="1" smtClean="0"/>
              <a:t>corpo</a:t>
            </a:r>
            <a:r>
              <a:rPr lang="it-IT" altLang="it-IT" sz="1800" b="1" smtClean="0"/>
              <a:t>} while(</a:t>
            </a:r>
            <a:r>
              <a:rPr lang="it-IT" altLang="it-IT" sz="1800" i="1" smtClean="0"/>
              <a:t>condizione</a:t>
            </a:r>
            <a:r>
              <a:rPr lang="it-IT" altLang="it-IT" sz="1800" b="1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Nel ciclo </a:t>
            </a:r>
            <a:r>
              <a:rPr lang="it-IT" altLang="it-IT" sz="2000" b="1" smtClean="0"/>
              <a:t>for</a:t>
            </a:r>
            <a:r>
              <a:rPr lang="it-IT" altLang="it-IT" sz="2000" smtClean="0"/>
              <a:t> vengono eseguite le istruzioni di </a:t>
            </a:r>
            <a:r>
              <a:rPr lang="it-IT" altLang="it-IT" sz="2000" i="1" smtClean="0"/>
              <a:t>inizializzazione</a:t>
            </a:r>
            <a:r>
              <a:rPr lang="it-IT" altLang="it-IT" sz="2000" smtClean="0"/>
              <a:t>, quindi se la </a:t>
            </a:r>
            <a:r>
              <a:rPr lang="it-IT" altLang="it-IT" sz="2000" i="1" smtClean="0"/>
              <a:t>condizione</a:t>
            </a:r>
            <a:r>
              <a:rPr lang="it-IT" altLang="it-IT" sz="2000" smtClean="0"/>
              <a:t> è vera viene eseguito il </a:t>
            </a:r>
            <a:r>
              <a:rPr lang="it-IT" altLang="it-IT" sz="2000" i="1" smtClean="0"/>
              <a:t>corpo</a:t>
            </a:r>
            <a:r>
              <a:rPr lang="it-IT" altLang="it-IT" sz="2000" smtClean="0"/>
              <a:t> dell’istruzione e di seguito le istruzioni di </a:t>
            </a:r>
            <a:r>
              <a:rPr lang="it-IT" altLang="it-IT" sz="2000" i="1" smtClean="0"/>
              <a:t>aggiornamento</a:t>
            </a:r>
            <a:r>
              <a:rPr lang="it-IT" altLang="it-IT" sz="2000" smtClean="0"/>
              <a:t>. Se la </a:t>
            </a:r>
            <a:r>
              <a:rPr lang="it-IT" altLang="it-IT" sz="2000" i="1" smtClean="0"/>
              <a:t>condizione</a:t>
            </a:r>
            <a:r>
              <a:rPr lang="it-IT" altLang="it-IT" sz="2000" smtClean="0"/>
              <a:t> è ancora vera il ciclo continua.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Nel ciclo </a:t>
            </a:r>
            <a:r>
              <a:rPr lang="it-IT" altLang="it-IT" sz="2000" b="1" smtClean="0"/>
              <a:t>while</a:t>
            </a:r>
            <a:r>
              <a:rPr lang="it-IT" altLang="it-IT" sz="2000" smtClean="0"/>
              <a:t> il </a:t>
            </a:r>
            <a:r>
              <a:rPr lang="it-IT" altLang="it-IT" sz="2000" i="1" smtClean="0"/>
              <a:t>corpo</a:t>
            </a:r>
            <a:r>
              <a:rPr lang="it-IT" altLang="it-IT" sz="2000" smtClean="0"/>
              <a:t> viene eseguito se e finché la </a:t>
            </a:r>
            <a:r>
              <a:rPr lang="it-IT" altLang="it-IT" sz="2000" i="1" smtClean="0"/>
              <a:t>condizione</a:t>
            </a:r>
            <a:r>
              <a:rPr lang="it-IT" altLang="it-IT" sz="2000" smtClean="0"/>
              <a:t> è vera.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Nel ciclo </a:t>
            </a:r>
            <a:r>
              <a:rPr lang="it-IT" altLang="it-IT" sz="2000" b="1" smtClean="0"/>
              <a:t>do…while</a:t>
            </a:r>
            <a:r>
              <a:rPr lang="it-IT" altLang="it-IT" sz="2000" smtClean="0"/>
              <a:t> il </a:t>
            </a:r>
            <a:r>
              <a:rPr lang="it-IT" altLang="it-IT" sz="2000" i="1" smtClean="0"/>
              <a:t>corpo</a:t>
            </a:r>
            <a:r>
              <a:rPr lang="it-IT" altLang="it-IT" sz="2000" smtClean="0"/>
              <a:t> viene eseguito almeno una volta, in quanto la </a:t>
            </a:r>
            <a:r>
              <a:rPr lang="it-IT" altLang="it-IT" sz="2000" i="1" smtClean="0"/>
              <a:t>condizione</a:t>
            </a:r>
            <a:r>
              <a:rPr lang="it-IT" altLang="it-IT" sz="2000" smtClean="0"/>
              <a:t> è testata al termine della sua esecuzione.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Nel corpo dei loop è possibile usare le parole chiave </a:t>
            </a:r>
            <a:r>
              <a:rPr lang="it-IT" altLang="it-IT" sz="2000" b="1" smtClean="0"/>
              <a:t>break</a:t>
            </a:r>
            <a:r>
              <a:rPr lang="it-IT" altLang="it-IT" sz="2000" smtClean="0"/>
              <a:t> e </a:t>
            </a:r>
            <a:r>
              <a:rPr lang="it-IT" altLang="it-IT" sz="2000" b="1" smtClean="0"/>
              <a:t>continue</a:t>
            </a:r>
            <a:r>
              <a:rPr lang="it-IT" altLang="it-IT" sz="2000" smtClean="0"/>
              <a:t> rispettivamente per interromperne l’esecuzione o per saltare direttamente al ciclo successivo.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Strutture di Controllo</a:t>
            </a:r>
            <a:br>
              <a:rPr lang="it-IT" altLang="it-IT" sz="3200" dirty="0" smtClean="0"/>
            </a:br>
            <a:r>
              <a:rPr lang="it-IT" altLang="it-IT" sz="2000" dirty="0" smtClean="0"/>
              <a:t>I </a:t>
            </a:r>
            <a:r>
              <a:rPr lang="it-IT" altLang="it-IT" sz="2000" dirty="0" err="1" smtClean="0"/>
              <a:t>loop</a:t>
            </a:r>
            <a:r>
              <a:rPr lang="it-IT" altLang="it-IT" sz="2000" dirty="0" smtClean="0"/>
              <a:t> for…in e for…of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dirty="0" smtClean="0"/>
              <a:t>Una speciale forma del costrutto </a:t>
            </a:r>
            <a:r>
              <a:rPr lang="it-IT" b="1" dirty="0" smtClean="0"/>
              <a:t>for</a:t>
            </a:r>
            <a:r>
              <a:rPr lang="it-IT" dirty="0" smtClean="0"/>
              <a:t> permette di iterare tra tutte le proprietà di un oggetto: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it-IT" b="1" dirty="0" smtClean="0"/>
              <a:t>for</a:t>
            </a:r>
            <a:r>
              <a:rPr lang="it-IT" dirty="0" smtClean="0"/>
              <a:t> (</a:t>
            </a:r>
            <a:r>
              <a:rPr lang="it-IT" i="1" dirty="0" smtClean="0"/>
              <a:t>proprietà</a:t>
            </a:r>
            <a:r>
              <a:rPr lang="it-IT" dirty="0" smtClean="0"/>
              <a:t> </a:t>
            </a:r>
            <a:r>
              <a:rPr lang="it-IT" b="1" dirty="0" smtClean="0"/>
              <a:t>in</a:t>
            </a:r>
            <a:r>
              <a:rPr lang="it-IT" dirty="0" smtClean="0"/>
              <a:t> </a:t>
            </a:r>
            <a:r>
              <a:rPr lang="it-IT" i="1" dirty="0" smtClean="0"/>
              <a:t>oggetto</a:t>
            </a:r>
            <a:r>
              <a:rPr lang="it-IT" dirty="0" smtClean="0"/>
              <a:t>) {</a:t>
            </a:r>
            <a:r>
              <a:rPr lang="it-IT" i="1" dirty="0" smtClean="0"/>
              <a:t>corpo</a:t>
            </a:r>
            <a:r>
              <a:rPr lang="it-IT" dirty="0" smtClean="0"/>
              <a:t>}</a:t>
            </a:r>
          </a:p>
          <a:p>
            <a:pPr lvl="1">
              <a:defRPr/>
            </a:pPr>
            <a:r>
              <a:rPr lang="it-IT" dirty="0" smtClean="0"/>
              <a:t>Ad ogni iterazione, la stringa </a:t>
            </a:r>
            <a:r>
              <a:rPr lang="it-IT" i="1" dirty="0" smtClean="0"/>
              <a:t>proprietà</a:t>
            </a:r>
            <a:r>
              <a:rPr lang="it-IT" dirty="0" smtClean="0"/>
              <a:t> conterrà il nome della successiva proprietà dell’</a:t>
            </a:r>
            <a:r>
              <a:rPr lang="it-IT" i="1" dirty="0" smtClean="0"/>
              <a:t>oggetto</a:t>
            </a:r>
          </a:p>
          <a:p>
            <a:pPr lvl="2">
              <a:defRPr/>
            </a:pPr>
            <a:r>
              <a:rPr lang="it-IT" dirty="0" smtClean="0"/>
              <a:t>Sarà quindi possibile accedere alla proprietà scrivendo </a:t>
            </a:r>
            <a:r>
              <a:rPr lang="it-IT" i="1" dirty="0" smtClean="0"/>
              <a:t>oggetto</a:t>
            </a:r>
            <a:r>
              <a:rPr lang="it-IT" dirty="0" smtClean="0"/>
              <a:t>[</a:t>
            </a:r>
            <a:r>
              <a:rPr lang="it-IT" i="1" dirty="0" smtClean="0"/>
              <a:t>proprietà</a:t>
            </a:r>
            <a:r>
              <a:rPr lang="it-IT" dirty="0" smtClean="0"/>
              <a:t>] (sintassi array).</a:t>
            </a:r>
          </a:p>
          <a:p>
            <a:pPr lvl="2">
              <a:defRPr/>
            </a:pPr>
            <a:r>
              <a:rPr lang="it-IT" dirty="0" smtClean="0"/>
              <a:t>Poiché i metodi sono proprietà con un particolare tipo, anche questi verranno elencati dal </a:t>
            </a:r>
            <a:r>
              <a:rPr lang="it-IT" dirty="0" err="1" smtClean="0"/>
              <a:t>loop</a:t>
            </a:r>
            <a:r>
              <a:rPr lang="it-IT" dirty="0" smtClean="0"/>
              <a:t>.</a:t>
            </a:r>
          </a:p>
          <a:p>
            <a:pPr>
              <a:defRPr/>
            </a:pPr>
            <a:r>
              <a:rPr lang="it-IT" dirty="0" smtClean="0"/>
              <a:t>In ES6 è presente anche un’altra forma del costrutto </a:t>
            </a:r>
            <a:r>
              <a:rPr lang="it-IT" b="1" dirty="0"/>
              <a:t>for</a:t>
            </a:r>
            <a:r>
              <a:rPr lang="it-IT" dirty="0"/>
              <a:t> </a:t>
            </a:r>
            <a:r>
              <a:rPr lang="it-IT" dirty="0" smtClean="0"/>
              <a:t>che permette </a:t>
            </a:r>
            <a:r>
              <a:rPr lang="it-IT" dirty="0"/>
              <a:t>di iterare tra </a:t>
            </a:r>
            <a:r>
              <a:rPr lang="it-IT" dirty="0" smtClean="0"/>
              <a:t>i valori di ogni oggetto iterabile, tra cui gli array:</a:t>
            </a:r>
            <a:endParaRPr lang="it-IT" dirty="0"/>
          </a:p>
          <a:p>
            <a:pPr lvl="1">
              <a:buNone/>
              <a:defRPr/>
            </a:pPr>
            <a:r>
              <a:rPr lang="it-IT" b="1" dirty="0"/>
              <a:t>for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i="1" dirty="0" smtClean="0"/>
              <a:t>valore</a:t>
            </a:r>
            <a:r>
              <a:rPr lang="it-IT" dirty="0" smtClean="0"/>
              <a:t> </a:t>
            </a:r>
            <a:r>
              <a:rPr lang="it-IT" b="1" dirty="0" smtClean="0"/>
              <a:t>of</a:t>
            </a:r>
            <a:r>
              <a:rPr lang="it-IT" dirty="0" smtClean="0"/>
              <a:t> </a:t>
            </a:r>
            <a:r>
              <a:rPr lang="it-IT" i="1" dirty="0" smtClean="0"/>
              <a:t>array</a:t>
            </a:r>
            <a:r>
              <a:rPr lang="it-IT" dirty="0" smtClean="0"/>
              <a:t>) </a:t>
            </a:r>
            <a:r>
              <a:rPr lang="it-IT" dirty="0"/>
              <a:t>{</a:t>
            </a:r>
            <a:r>
              <a:rPr lang="it-IT" i="1" dirty="0"/>
              <a:t>corpo</a:t>
            </a:r>
            <a:r>
              <a:rPr lang="it-IT" dirty="0"/>
              <a:t>}</a:t>
            </a:r>
          </a:p>
          <a:p>
            <a:pPr lvl="1">
              <a:defRPr/>
            </a:pPr>
            <a:r>
              <a:rPr lang="it-IT" dirty="0"/>
              <a:t>Ad ogni iterazione, la stringa </a:t>
            </a:r>
            <a:r>
              <a:rPr lang="it-IT" i="1" dirty="0" smtClean="0"/>
              <a:t>valore</a:t>
            </a:r>
            <a:r>
              <a:rPr lang="it-IT" dirty="0" smtClean="0"/>
              <a:t> </a:t>
            </a:r>
            <a:r>
              <a:rPr lang="it-IT" dirty="0"/>
              <a:t>conterrà il </a:t>
            </a:r>
            <a:r>
              <a:rPr lang="it-IT" dirty="0" smtClean="0"/>
              <a:t>valore del successivo elemento dell’</a:t>
            </a:r>
            <a:r>
              <a:rPr lang="it-IT" i="1" dirty="0" smtClean="0"/>
              <a:t>array</a:t>
            </a:r>
          </a:p>
          <a:p>
            <a:pPr lvl="2">
              <a:defRPr/>
            </a:pPr>
            <a:r>
              <a:rPr lang="it-IT" i="1" dirty="0" smtClean="0"/>
              <a:t>Vedremo più avanti cosa sono e come si creano altri oggetti iterabili</a:t>
            </a:r>
            <a:endParaRPr lang="it-IT" i="1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Strutture di Controllo</a:t>
            </a:r>
            <a:br>
              <a:rPr lang="it-IT" altLang="it-IT" smtClean="0"/>
            </a:br>
            <a:r>
              <a:rPr lang="it-IT" altLang="it-IT" sz="2000" smtClean="0"/>
              <a:t>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var</a:t>
            </a:r>
            <a:r>
              <a:rPr lang="it-IT" altLang="it-IT" dirty="0"/>
              <a:t> o = new Object();</a:t>
            </a:r>
          </a:p>
          <a:p>
            <a:endParaRPr lang="it-IT" altLang="it-IT" dirty="0"/>
          </a:p>
          <a:p>
            <a:r>
              <a:rPr lang="it-IT" altLang="it-IT" dirty="0"/>
              <a:t>//itera tra le proprietà dell’oggetto</a:t>
            </a:r>
          </a:p>
          <a:p>
            <a:r>
              <a:rPr lang="it-IT" altLang="it-IT" dirty="0"/>
              <a:t>for (p in o) {</a:t>
            </a:r>
          </a:p>
          <a:p>
            <a:r>
              <a:rPr lang="it-IT" altLang="it-IT" dirty="0"/>
              <a:t>	o[p]; //preleva il valore della proprietà indicizzata dal </a:t>
            </a:r>
            <a:r>
              <a:rPr lang="it-IT" altLang="it-IT" dirty="0" err="1"/>
              <a:t>loop</a:t>
            </a:r>
            <a:r>
              <a:rPr lang="it-IT" altLang="it-IT" dirty="0"/>
              <a:t> (e dovrebbe usarla…)</a:t>
            </a:r>
          </a:p>
          <a:p>
            <a:r>
              <a:rPr lang="it-IT" altLang="it-IT" dirty="0"/>
              <a:t>}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i = 0;</a:t>
            </a:r>
          </a:p>
          <a:p>
            <a:endParaRPr lang="it-IT" altLang="it-IT" dirty="0"/>
          </a:p>
          <a:p>
            <a:r>
              <a:rPr lang="it-IT" altLang="it-IT" dirty="0"/>
              <a:t>//ciclo for standard</a:t>
            </a:r>
          </a:p>
          <a:p>
            <a:r>
              <a:rPr lang="it-IT" altLang="it-IT" dirty="0"/>
              <a:t>for (i=0; i&lt;10; ++i) { j=j+1; }</a:t>
            </a:r>
          </a:p>
          <a:p>
            <a:endParaRPr lang="it-IT" altLang="it-IT" dirty="0"/>
          </a:p>
          <a:p>
            <a:r>
              <a:rPr lang="it-IT" altLang="it-IT" dirty="0"/>
              <a:t>//ciclo </a:t>
            </a:r>
            <a:r>
              <a:rPr lang="it-IT" altLang="it-IT" dirty="0" err="1"/>
              <a:t>while</a:t>
            </a:r>
            <a:endParaRPr lang="it-IT" altLang="it-IT" dirty="0"/>
          </a:p>
          <a:p>
            <a:r>
              <a:rPr lang="it-IT" altLang="it-IT" dirty="0" err="1"/>
              <a:t>while</a:t>
            </a:r>
            <a:r>
              <a:rPr lang="it-IT" altLang="it-IT" dirty="0"/>
              <a:t>(i&gt;0) { i=i+1; }</a:t>
            </a:r>
          </a:p>
          <a:p>
            <a:endParaRPr lang="it-IT" altLang="it-IT" dirty="0"/>
          </a:p>
          <a:p>
            <a:r>
              <a:rPr lang="it-IT" altLang="it-IT" dirty="0"/>
              <a:t>//ciclo do</a:t>
            </a:r>
          </a:p>
          <a:p>
            <a:r>
              <a:rPr lang="it-IT" altLang="it-IT" dirty="0"/>
              <a:t>do { i=i+1; } </a:t>
            </a:r>
            <a:r>
              <a:rPr lang="it-IT" altLang="it-IT" dirty="0" err="1"/>
              <a:t>while</a:t>
            </a:r>
            <a:r>
              <a:rPr lang="it-IT" altLang="it-IT" dirty="0"/>
              <a:t>(i&gt;0);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Dichiarazione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In Javascript è possibile creare nuove funzioni con le seguenti sintassi: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Dichiarazione di funzione:</a:t>
            </a:r>
            <a:r>
              <a:rPr lang="it-IT" sz="1600" b="1" smtClean="0"/>
              <a:t> function</a:t>
            </a:r>
            <a:r>
              <a:rPr lang="it-IT" sz="1600" smtClean="0"/>
              <a:t> </a:t>
            </a:r>
            <a:r>
              <a:rPr lang="it-IT" sz="1600" i="1" smtClean="0"/>
              <a:t>nome</a:t>
            </a:r>
            <a:r>
              <a:rPr lang="it-IT" sz="1600" smtClean="0"/>
              <a:t>(</a:t>
            </a:r>
            <a:r>
              <a:rPr lang="it-IT" sz="1600" i="1" smtClean="0"/>
              <a:t>parametri</a:t>
            </a:r>
            <a:r>
              <a:rPr lang="it-IT" sz="1600" smtClean="0"/>
              <a:t>) {</a:t>
            </a:r>
            <a:r>
              <a:rPr lang="it-IT" sz="1600" i="1" smtClean="0"/>
              <a:t>corpo</a:t>
            </a:r>
            <a:r>
              <a:rPr lang="it-IT" sz="1600" smtClean="0"/>
              <a:t>}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Funzioni anonime:</a:t>
            </a:r>
            <a:r>
              <a:rPr lang="it-IT" sz="1600" b="1" smtClean="0"/>
              <a:t> function</a:t>
            </a:r>
            <a:r>
              <a:rPr lang="it-IT" sz="1600" smtClean="0"/>
              <a:t>(</a:t>
            </a:r>
            <a:r>
              <a:rPr lang="it-IT" sz="1600" i="1" smtClean="0"/>
              <a:t>parametri</a:t>
            </a:r>
            <a:r>
              <a:rPr lang="it-IT" sz="1600" smtClean="0"/>
              <a:t>) {</a:t>
            </a:r>
            <a:r>
              <a:rPr lang="it-IT" sz="1600" i="1" smtClean="0"/>
              <a:t>corpo</a:t>
            </a:r>
            <a:r>
              <a:rPr lang="it-IT" sz="1600" smtClean="0"/>
              <a:t>}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Oggetti funzione: </a:t>
            </a:r>
            <a:r>
              <a:rPr lang="it-IT" sz="1600" b="1" smtClean="0"/>
              <a:t>new</a:t>
            </a:r>
            <a:r>
              <a:rPr lang="it-IT" sz="1600" smtClean="0"/>
              <a:t> </a:t>
            </a:r>
            <a:r>
              <a:rPr lang="it-IT" sz="1600" b="1" smtClean="0"/>
              <a:t>Function</a:t>
            </a:r>
            <a:r>
              <a:rPr lang="it-IT" sz="1600" smtClean="0"/>
              <a:t>(“</a:t>
            </a:r>
            <a:r>
              <a:rPr lang="it-IT" sz="1600" i="1" smtClean="0"/>
              <a:t>parametri</a:t>
            </a:r>
            <a:r>
              <a:rPr lang="it-IT" sz="1600" smtClean="0"/>
              <a:t>”, “</a:t>
            </a:r>
            <a:r>
              <a:rPr lang="it-IT" sz="1600" i="1" smtClean="0"/>
              <a:t>corpo</a:t>
            </a:r>
            <a:r>
              <a:rPr lang="it-IT" sz="1600" smtClean="0"/>
              <a:t>”)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Le diverse sintassi presentano specifiche caratteristiche e limitazioni: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Una funzione dichiarata </a:t>
            </a:r>
            <a:r>
              <a:rPr lang="it-IT" sz="1600" i="1" smtClean="0"/>
              <a:t>con un nome</a:t>
            </a:r>
            <a:r>
              <a:rPr lang="it-IT" sz="1600" smtClean="0"/>
              <a:t> può essere richiamata in ogni punto del codice tramite il suo nome.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Una funzione anonima o creata col costruttore </a:t>
            </a:r>
            <a:r>
              <a:rPr lang="it-IT" sz="1600" b="1" smtClean="0"/>
              <a:t>Function</a:t>
            </a:r>
            <a:r>
              <a:rPr lang="it-IT" sz="1600" smtClean="0"/>
              <a:t> deve essere assegnata a una variabile (o proprietà di un oggetto) per essere utilizzata.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Il </a:t>
            </a:r>
            <a:r>
              <a:rPr lang="it-IT" sz="1800" b="1" smtClean="0"/>
              <a:t>nome</a:t>
            </a:r>
            <a:r>
              <a:rPr lang="it-IT" sz="1800" smtClean="0"/>
              <a:t> di una funzione può essere qualsiasi nome valido per una variabile.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I </a:t>
            </a:r>
            <a:r>
              <a:rPr lang="it-IT" sz="1800" b="1" smtClean="0"/>
              <a:t>parametri</a:t>
            </a:r>
            <a:r>
              <a:rPr lang="it-IT" sz="1800" smtClean="0"/>
              <a:t> della funzione, se presenti, sono dichiarati tramite una lista di nomi (di variabile) separati da virgole.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(!)</a:t>
            </a:r>
            <a:r>
              <a:rPr lang="it-IT" sz="1600" smtClean="0"/>
              <a:t> Le parentesi dopo il nome della funzione vanno sempre inserite, anche se la lista dei parametri è vuota.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Il </a:t>
            </a:r>
            <a:r>
              <a:rPr lang="it-IT" sz="1800" b="1" smtClean="0"/>
              <a:t>corpo</a:t>
            </a:r>
            <a:r>
              <a:rPr lang="it-IT" sz="1800" smtClean="0"/>
              <a:t> della funzione è costituito da una sequenza di istruzioni Javascript valide.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Ogni istruzione è separata dalla successiva da un punto e virgola.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Nel corpo è possibile utilizzare i parametri tramite il nome delle variabili ad essi associate.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Freccia (Lambda</a:t>
            </a:r>
            <a:r>
              <a:rPr lang="it-IT" dirty="0" smtClean="0"/>
              <a:t>)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ES6, come Java 8, permette di definire funzioni anonime (lambda) con una sintassi </a:t>
            </a:r>
            <a:r>
              <a:rPr lang="it-IT" dirty="0" smtClean="0"/>
              <a:t>semplificata </a:t>
            </a:r>
            <a:r>
              <a:rPr lang="it-IT" b="1" dirty="0"/>
              <a:t>(parametri) =&gt; espressione</a:t>
            </a:r>
            <a:r>
              <a:rPr lang="it-IT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9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=&gt; a + b </a:t>
            </a:r>
            <a: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//è un'espressione valida di tipo </a:t>
            </a:r>
            <a:r>
              <a:rPr lang="it-IT" sz="1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((a, b) =&gt; a + b)(1,2)===3 //può essere invocata</a:t>
            </a:r>
            <a:b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= ((a, b) =&gt; a + b) //e assegnata</a:t>
            </a:r>
          </a:p>
          <a:p>
            <a:r>
              <a:rPr lang="it-IT" dirty="0"/>
              <a:t>Nel caso di un solo parametro si possono anche omettere le parentesi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9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=&gt; a + 1 </a:t>
            </a:r>
            <a: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//la funzione incremento</a:t>
            </a:r>
          </a:p>
          <a:p>
            <a:r>
              <a:rPr lang="it-IT" dirty="0"/>
              <a:t>Per corpi di funzione più complessi, si può usare la sintassi </a:t>
            </a:r>
            <a:r>
              <a:rPr lang="it-IT" b="1" dirty="0"/>
              <a:t>(parametri) =&gt; { corpo }</a:t>
            </a:r>
            <a:r>
              <a:rPr lang="it-IT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9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=&gt; {</a:t>
            </a:r>
            <a:r>
              <a:rPr lang="it-IT" sz="19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9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a+1;}</a:t>
            </a:r>
            <a: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{a[x]=y;}</a:t>
            </a:r>
          </a:p>
          <a:p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corpo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freccia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di </a:t>
            </a:r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propagato</a:t>
            </a:r>
            <a:r>
              <a:rPr lang="en-US" dirty="0"/>
              <a:t> </a:t>
            </a:r>
            <a:r>
              <a:rPr lang="en-US" dirty="0" err="1"/>
              <a:t>dall'esterno</a:t>
            </a:r>
            <a:r>
              <a:rPr lang="en-US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this.nums.forEach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((v) =&gt;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{if 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 % 5 ===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lang="en-US" sz="19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9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fives.push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</a:p>
          <a:p>
            <a:r>
              <a:rPr lang="en-US" dirty="0" err="1"/>
              <a:t>Mentre</a:t>
            </a:r>
            <a:r>
              <a:rPr lang="en-US" dirty="0"/>
              <a:t> in ES&lt;6 </a:t>
            </a:r>
            <a:r>
              <a:rPr lang="en-US" dirty="0" err="1"/>
              <a:t>avremmo</a:t>
            </a:r>
            <a:r>
              <a:rPr lang="en-US" dirty="0"/>
              <a:t> </a:t>
            </a:r>
            <a:r>
              <a:rPr lang="en-US" dirty="0" err="1"/>
              <a:t>dovuto</a:t>
            </a:r>
            <a:r>
              <a:rPr lang="en-US" dirty="0"/>
              <a:t> </a:t>
            </a:r>
            <a:r>
              <a:rPr lang="en-US" dirty="0" err="1"/>
              <a:t>scrivere</a:t>
            </a:r>
            <a:r>
              <a:rPr lang="en-US" dirty="0"/>
              <a:t> 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self = this; </a:t>
            </a:r>
            <a:r>
              <a:rPr lang="en-US" sz="1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this.nums.forEach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(v) { if (v % 5 === 0) </a:t>
            </a:r>
            <a:r>
              <a:rPr lang="en-US" sz="1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self.fives.push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(v); }); </a:t>
            </a:r>
            <a:endParaRPr lang="it-IT" sz="19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2694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Funzioni</a:t>
            </a:r>
            <a:br>
              <a:rPr lang="it-IT" altLang="it-IT" smtClean="0"/>
            </a:br>
            <a:r>
              <a:rPr lang="it-IT" altLang="it-IT" sz="2000" smtClean="0"/>
              <a:t>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/>
              <a:t>//funzione senza parametri, dichiarazione diretta</a:t>
            </a:r>
          </a:p>
          <a:p>
            <a:r>
              <a:rPr lang="it-IT" altLang="it-IT" dirty="0" err="1"/>
              <a:t>function</a:t>
            </a:r>
            <a:r>
              <a:rPr lang="it-IT" altLang="it-IT" dirty="0"/>
              <a:t> f()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i;</a:t>
            </a:r>
          </a:p>
          <a:p>
            <a:r>
              <a:rPr lang="it-IT" altLang="it-IT" dirty="0"/>
              <a:t>}</a:t>
            </a:r>
          </a:p>
          <a:p>
            <a:endParaRPr lang="it-IT" altLang="it-IT" dirty="0"/>
          </a:p>
          <a:p>
            <a:r>
              <a:rPr lang="it-IT" altLang="it-IT" dirty="0"/>
              <a:t>//funzione con due parametri, dichiarazione diretta</a:t>
            </a:r>
          </a:p>
          <a:p>
            <a:r>
              <a:rPr lang="it-IT" altLang="it-IT" dirty="0" err="1"/>
              <a:t>function</a:t>
            </a:r>
            <a:r>
              <a:rPr lang="it-IT" altLang="it-IT" dirty="0"/>
              <a:t> g(</a:t>
            </a:r>
            <a:r>
              <a:rPr lang="it-IT" altLang="it-IT" dirty="0" err="1"/>
              <a:t>a,b</a:t>
            </a:r>
            <a:r>
              <a:rPr lang="it-IT" altLang="it-IT" dirty="0"/>
              <a:t>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c = a + b;</a:t>
            </a:r>
          </a:p>
          <a:p>
            <a:r>
              <a:rPr lang="it-IT" altLang="it-IT" dirty="0"/>
              <a:t>}</a:t>
            </a:r>
          </a:p>
          <a:p>
            <a:endParaRPr lang="it-IT" altLang="it-IT" dirty="0"/>
          </a:p>
          <a:p>
            <a:r>
              <a:rPr lang="it-IT" altLang="it-IT" dirty="0"/>
              <a:t>//funzione anonima assegnata a una variabile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h1 = </a:t>
            </a:r>
            <a:r>
              <a:rPr lang="it-IT" altLang="it-IT" dirty="0" err="1"/>
              <a:t>function</a:t>
            </a:r>
            <a:r>
              <a:rPr lang="it-IT" altLang="it-IT" dirty="0"/>
              <a:t>(a) {</a:t>
            </a:r>
            <a:r>
              <a:rPr lang="it-IT" altLang="it-IT" dirty="0" err="1"/>
              <a:t>return</a:t>
            </a:r>
            <a:r>
              <a:rPr lang="it-IT" altLang="it-IT" dirty="0"/>
              <a:t> a+1;}</a:t>
            </a:r>
          </a:p>
          <a:p>
            <a:endParaRPr lang="it-IT" altLang="it-IT" dirty="0"/>
          </a:p>
          <a:p>
            <a:r>
              <a:rPr lang="it-IT" altLang="it-IT" dirty="0"/>
              <a:t>//oggetto funzione assegnato a una variabile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h2 = new </a:t>
            </a:r>
            <a:r>
              <a:rPr lang="it-IT" altLang="it-IT" dirty="0" err="1"/>
              <a:t>Function</a:t>
            </a:r>
            <a:r>
              <a:rPr lang="it-IT" altLang="it-IT" dirty="0"/>
              <a:t>(“a”,”</a:t>
            </a:r>
            <a:r>
              <a:rPr lang="it-IT" altLang="it-IT" dirty="0" err="1"/>
              <a:t>return</a:t>
            </a:r>
            <a:r>
              <a:rPr lang="it-IT" altLang="it-IT" dirty="0"/>
              <a:t> a+1;”);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Variabili </a:t>
            </a:r>
            <a:r>
              <a:rPr lang="it-IT" dirty="0"/>
              <a:t>e Funzioni con scope di </a:t>
            </a:r>
            <a:r>
              <a:rPr lang="it-IT" dirty="0" smtClean="0"/>
              <a:t>blocco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Le funzioni sono visibili solo all'interno del blocco che le definisce (qui non è necessaria alcuna sintassi specifica):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36575" algn="l"/>
                <a:tab pos="715963" algn="l"/>
                <a:tab pos="893763" algn="l"/>
              </a:tabLst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{//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blocco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1; }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=== 1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	//blocco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nidificato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2; }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//funzione ridefinita nel blocco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nidificato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=== 2;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//nel blocco esterno continua ad esistere la precedente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versione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=== 1;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5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26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480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Riferimento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Le funzioni Javascript sono in realtà variabili con valore di tipo </a:t>
            </a:r>
            <a:r>
              <a:rPr lang="it-IT" altLang="it-IT" sz="2400" b="1" smtClean="0"/>
              <a:t>Function</a:t>
            </a:r>
            <a:r>
              <a:rPr lang="it-IT" altLang="it-IT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Per fare riferimento a una funzione è sufficiente usare il suo nome, o un’espressione equivalente che abbia valore di tipo </a:t>
            </a:r>
            <a:r>
              <a:rPr lang="it-IT" altLang="it-IT" sz="2400" b="1" smtClean="0"/>
              <a:t>Function</a:t>
            </a:r>
            <a:r>
              <a:rPr lang="it-IT" altLang="it-IT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Una volta ottenuto il riferimento a una funzione è possibile:</a:t>
            </a:r>
            <a:endParaRPr lang="it-IT" altLang="it-IT" sz="2400" i="1" smtClean="0"/>
          </a:p>
          <a:p>
            <a:pPr lvl="1" eaLnBrk="1" hangingPunct="1">
              <a:lnSpc>
                <a:spcPct val="90000"/>
              </a:lnSpc>
            </a:pPr>
            <a:r>
              <a:rPr lang="it-IT" altLang="it-IT" sz="2000" smtClean="0"/>
              <a:t>Chiamare la funzione passandole dei parametri.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 smtClean="0"/>
              <a:t>Passare come argomento una funzione ad un’altra funzione.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 smtClean="0"/>
              <a:t>Assegnare una funzione a una o più variabili</a:t>
            </a:r>
            <a:r>
              <a:rPr lang="it-IT" altLang="it-IT" sz="2000" i="1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 smtClean="0"/>
              <a:t>Accedere a tutti gli elementi della funzione, per modificarla o ridefinirla, tramite le proprietà di </a:t>
            </a:r>
            <a:r>
              <a:rPr lang="it-IT" altLang="it-IT" sz="2000" b="1" smtClean="0"/>
              <a:t>Function</a:t>
            </a:r>
            <a:r>
              <a:rPr lang="it-IT" altLang="it-IT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 smtClean="0"/>
              <a:t>Verificare se una funzione è definita come si farebbe con qualsiasi variabile, ad esempio testandola con un </a:t>
            </a:r>
            <a:r>
              <a:rPr lang="it-IT" altLang="it-IT" sz="2000" b="1" smtClean="0"/>
              <a:t>if</a:t>
            </a:r>
            <a:r>
              <a:rPr lang="it-IT" altLang="it-IT" sz="2000" smtClean="0"/>
              <a:t>(nome_funzione).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27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Chiamata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mtClean="0"/>
              <a:t>Per richiamare una funzione, si accoda la lista dei parametri, tra parentesi, all’espressione che fa riferimento alla funzione stessa: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it-IT" i="1" smtClean="0"/>
              <a:t>nome_funzione</a:t>
            </a:r>
            <a:r>
              <a:rPr lang="it-IT" smtClean="0"/>
              <a:t>(</a:t>
            </a:r>
            <a:r>
              <a:rPr lang="it-IT" i="1" smtClean="0"/>
              <a:t>argomenti)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it-IT" i="1" smtClean="0"/>
              <a:t>espressione_con_valore_Function(argomenti)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mtClean="0"/>
              <a:t>Gli argomenti sono una lista di espressioni valide separate da virgole.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1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(i)</a:t>
            </a:r>
            <a:r>
              <a:rPr lang="it-IT" smtClean="0"/>
              <a:t> è possibile omettere uno o più parametri al termine della lista. In questo caso, tali parametri varranno </a:t>
            </a:r>
            <a:r>
              <a:rPr lang="it-IT" i="1" smtClean="0"/>
              <a:t>undefined</a:t>
            </a:r>
            <a:r>
              <a:rPr lang="it-IT" smtClean="0"/>
              <a:t> nel corpo della funzione.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1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(!)</a:t>
            </a:r>
            <a:r>
              <a:rPr lang="it-IT" smtClean="0"/>
              <a:t> se la funzione non ha parametri, è comunque necessario specificare le due parentesi dopo il nome.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28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Funzioni</a:t>
            </a:r>
            <a:br>
              <a:rPr lang="it-IT" altLang="it-IT" smtClean="0"/>
            </a:br>
            <a:r>
              <a:rPr lang="it-IT" altLang="it-IT" sz="2000" smtClean="0"/>
              <a:t>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f() { </a:t>
            </a:r>
            <a:r>
              <a:rPr lang="it-IT" altLang="it-IT" dirty="0" err="1"/>
              <a:t>var</a:t>
            </a:r>
            <a:r>
              <a:rPr lang="it-IT" altLang="it-IT" dirty="0"/>
              <a:t> i; }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h1 = </a:t>
            </a:r>
            <a:r>
              <a:rPr lang="it-IT" altLang="it-IT" dirty="0" err="1"/>
              <a:t>function</a:t>
            </a:r>
            <a:r>
              <a:rPr lang="it-IT" altLang="it-IT" dirty="0"/>
              <a:t>(a) {</a:t>
            </a:r>
            <a:r>
              <a:rPr lang="it-IT" altLang="it-IT" dirty="0" err="1"/>
              <a:t>return</a:t>
            </a:r>
            <a:r>
              <a:rPr lang="it-IT" altLang="it-IT" dirty="0"/>
              <a:t> a+1;}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h2 = new </a:t>
            </a:r>
            <a:r>
              <a:rPr lang="it-IT" altLang="it-IT" dirty="0" err="1"/>
              <a:t>Function</a:t>
            </a:r>
            <a:r>
              <a:rPr lang="it-IT" altLang="it-IT" dirty="0"/>
              <a:t>(“a”,”</a:t>
            </a:r>
            <a:r>
              <a:rPr lang="it-IT" altLang="it-IT" dirty="0" err="1"/>
              <a:t>return</a:t>
            </a:r>
            <a:r>
              <a:rPr lang="it-IT" altLang="it-IT" dirty="0"/>
              <a:t> a+1;”);</a:t>
            </a:r>
          </a:p>
          <a:p>
            <a:endParaRPr lang="it-IT" altLang="it-IT" dirty="0"/>
          </a:p>
          <a:p>
            <a:r>
              <a:rPr lang="it-IT" altLang="it-IT" dirty="0"/>
              <a:t>f(); //ritorna </a:t>
            </a:r>
            <a:r>
              <a:rPr lang="it-IT" altLang="it-IT" dirty="0" err="1"/>
              <a:t>undefined</a:t>
            </a:r>
            <a:endParaRPr lang="it-IT" altLang="it-IT" dirty="0"/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r = h1(3); //r=4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r2 = h2(4); //r=5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29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Script nella pagine HTML</a:t>
            </a:r>
            <a:br>
              <a:rPr lang="it-IT" altLang="it-IT" sz="3200" smtClean="0"/>
            </a:br>
            <a:r>
              <a:rPr lang="it-IT" altLang="it-IT" sz="2000" smtClean="0"/>
              <a:t>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&lt;script 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="text/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//&lt;![CDATA[</a:t>
            </a:r>
          </a:p>
          <a:p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 s = "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pluto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"; </a:t>
            </a:r>
          </a:p>
          <a:p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//]]&gt;</a:t>
            </a:r>
          </a:p>
          <a:p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endParaRPr lang="it-IT" altLang="it-IT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&lt;script 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="text/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="script.js"&gt;</a:t>
            </a:r>
          </a:p>
          <a:p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/* */</a:t>
            </a:r>
          </a:p>
          <a:p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endParaRPr lang="it-IT" altLang="it-IT" sz="1600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Passaggio di Parametri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Il passaggio dei parametri alle funzioni Javascript avviene in maniera diversa a seconda del tipo del parametro stesso:</a:t>
            </a:r>
          </a:p>
          <a:p>
            <a:pPr lvl="1" eaLnBrk="1" hangingPunct="1"/>
            <a:r>
              <a:rPr lang="it-IT" altLang="it-IT" smtClean="0"/>
              <a:t>I tipi booleano, stringa, numero e null sono passati </a:t>
            </a:r>
            <a:r>
              <a:rPr lang="it-IT" altLang="it-IT" i="1" smtClean="0"/>
              <a:t>per valore</a:t>
            </a:r>
            <a:r>
              <a:rPr lang="it-IT" altLang="it-IT" smtClean="0"/>
              <a:t>. Nella funzione, cioè, è presente una copia del valore usato come argomento. Cambiamenti locali alla funzione non influenzano il valore dell’argomento usato nella chiamata alla funzione stessa.</a:t>
            </a:r>
          </a:p>
          <a:p>
            <a:pPr lvl="1" eaLnBrk="1" hangingPunct="1"/>
            <a:r>
              <a:rPr lang="it-IT" altLang="it-IT" smtClean="0"/>
              <a:t>Il tipo oggetto è passato </a:t>
            </a:r>
            <a:r>
              <a:rPr lang="it-IT" altLang="it-IT" i="1" smtClean="0"/>
              <a:t>per riferimento</a:t>
            </a:r>
            <a:r>
              <a:rPr lang="it-IT" altLang="it-IT" smtClean="0"/>
              <a:t>. La manipolazione del contenuto dell’oggetto si riflette sull’oggetto usato come argomento.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30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Sintassi </a:t>
            </a:r>
            <a:r>
              <a:rPr lang="it-IT" dirty="0"/>
              <a:t>estesa per i </a:t>
            </a:r>
            <a:r>
              <a:rPr lang="it-IT" dirty="0" smtClean="0"/>
              <a:t>parametri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ES6 è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specificare</a:t>
            </a:r>
            <a:r>
              <a:rPr lang="en-US" dirty="0"/>
              <a:t> </a:t>
            </a:r>
            <a:r>
              <a:rPr lang="en-US" b="1" dirty="0" err="1"/>
              <a:t>valori</a:t>
            </a:r>
            <a:r>
              <a:rPr lang="en-US" b="1" dirty="0"/>
              <a:t> di default per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parametri</a:t>
            </a:r>
            <a:r>
              <a:rPr lang="en-US" b="1" dirty="0"/>
              <a:t> </a:t>
            </a:r>
            <a:r>
              <a:rPr lang="en-US" dirty="0"/>
              <a:t>(come ad </a:t>
            </a:r>
            <a:r>
              <a:rPr lang="en-US" dirty="0" err="1"/>
              <a:t>esempio</a:t>
            </a:r>
            <a:r>
              <a:rPr lang="en-US" dirty="0"/>
              <a:t> in PHP o C):</a:t>
            </a:r>
          </a:p>
          <a:p>
            <a:pPr marL="268288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f (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=7,z=42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en-US" dirty="0"/>
              <a:t>E' </a:t>
            </a:r>
            <a:r>
              <a:rPr lang="en-US" dirty="0" err="1"/>
              <a:t>inoltre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</a:t>
            </a:r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b="1" dirty="0" err="1"/>
              <a:t>funzioni</a:t>
            </a:r>
            <a:r>
              <a:rPr lang="en-US" b="1" dirty="0"/>
              <a:t> </a:t>
            </a:r>
            <a:r>
              <a:rPr lang="en-US" b="1" dirty="0" err="1"/>
              <a:t>variadiche</a:t>
            </a:r>
            <a:r>
              <a:rPr lang="en-US" dirty="0"/>
              <a:t>, </a:t>
            </a:r>
            <a:r>
              <a:rPr lang="en-US" dirty="0" err="1"/>
              <a:t>cioè</a:t>
            </a:r>
            <a:r>
              <a:rPr lang="en-US" dirty="0"/>
              <a:t> ad </a:t>
            </a:r>
            <a:r>
              <a:rPr lang="en-US" dirty="0" err="1"/>
              <a:t>arietà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, come in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linguaggi</a:t>
            </a:r>
            <a:r>
              <a:rPr lang="en-US" dirty="0"/>
              <a:t> (C, Java, </a:t>
            </a:r>
            <a:r>
              <a:rPr lang="en-US" dirty="0" err="1"/>
              <a:t>ecc</a:t>
            </a:r>
            <a:r>
              <a:rPr lang="en-US" dirty="0"/>
              <a:t>.), </a:t>
            </a:r>
            <a:r>
              <a:rPr lang="en-US" dirty="0" err="1"/>
              <a:t>specificando</a:t>
            </a:r>
            <a:r>
              <a:rPr lang="en-US" dirty="0"/>
              <a:t> un ultimo  </a:t>
            </a:r>
            <a:r>
              <a:rPr lang="en-US" dirty="0" err="1"/>
              <a:t>parametro</a:t>
            </a:r>
            <a:r>
              <a:rPr lang="en-US" dirty="0"/>
              <a:t> (</a:t>
            </a:r>
            <a:r>
              <a:rPr lang="en-US" dirty="0" err="1"/>
              <a:t>indicato</a:t>
            </a:r>
            <a:r>
              <a:rPr lang="en-US" dirty="0"/>
              <a:t> con la </a:t>
            </a:r>
            <a:r>
              <a:rPr lang="en-US" dirty="0" err="1"/>
              <a:t>sintassi</a:t>
            </a:r>
            <a:r>
              <a:rPr lang="en-US" dirty="0"/>
              <a:t> </a:t>
            </a:r>
            <a:r>
              <a:rPr lang="en-US" b="1" dirty="0"/>
              <a:t>…</a:t>
            </a:r>
            <a:r>
              <a:rPr lang="en-US" b="1" dirty="0" err="1"/>
              <a:t>variabile</a:t>
            </a:r>
            <a:r>
              <a:rPr lang="en-US" dirty="0"/>
              <a:t>) </a:t>
            </a:r>
            <a:r>
              <a:rPr lang="en-US" dirty="0" err="1"/>
              <a:t>nel</a:t>
            </a:r>
            <a:r>
              <a:rPr lang="en-US" dirty="0"/>
              <a:t> quale </a:t>
            </a:r>
            <a:r>
              <a:rPr lang="en-US" dirty="0" err="1"/>
              <a:t>verranno</a:t>
            </a:r>
            <a:r>
              <a:rPr lang="en-US" dirty="0"/>
              <a:t> </a:t>
            </a:r>
            <a:r>
              <a:rPr lang="en-US" dirty="0" err="1"/>
              <a:t>inseriti</a:t>
            </a:r>
            <a:r>
              <a:rPr lang="en-US" dirty="0"/>
              <a:t>, sotto forma di array,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i="1" dirty="0" err="1"/>
              <a:t>altri</a:t>
            </a:r>
            <a:r>
              <a:rPr lang="en-US" dirty="0"/>
              <a:t> </a:t>
            </a:r>
            <a:r>
              <a:rPr lang="en-US" dirty="0" err="1"/>
              <a:t>argomenti</a:t>
            </a:r>
            <a:r>
              <a:rPr lang="en-US" dirty="0"/>
              <a:t> </a:t>
            </a:r>
            <a:r>
              <a:rPr lang="en-US" dirty="0" err="1"/>
              <a:t>passati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(</a:t>
            </a:r>
            <a:r>
              <a:rPr lang="en-US" i="1" dirty="0"/>
              <a:t>rest parameters</a:t>
            </a:r>
            <a:r>
              <a:rPr lang="en-US" dirty="0"/>
              <a:t>): </a:t>
            </a:r>
          </a:p>
          <a:p>
            <a:pPr marL="268288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f(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{return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268288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f (x,...a) </a:t>
            </a:r>
            <a:b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{return x*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a.reduce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t,v,i,r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a+v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0); }</a:t>
            </a:r>
          </a:p>
          <a:p>
            <a:endParaRPr lang="en-US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31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324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Ritorno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Le funzioni restituiscono il controllo al chiamante al termine del loro blocco di istruzioni.</a:t>
            </a:r>
          </a:p>
          <a:p>
            <a:pPr eaLnBrk="1" hangingPunct="1">
              <a:defRPr/>
            </a:pPr>
            <a:r>
              <a:rPr lang="it-IT" smtClean="0"/>
              <a:t>E’ possibile </a:t>
            </a:r>
            <a:r>
              <a:rPr lang="it-IT" i="1" smtClean="0"/>
              <a:t>restituire un valore</a:t>
            </a:r>
            <a:r>
              <a:rPr lang="it-IT" smtClean="0"/>
              <a:t> al chiamante, in modo da poter usare la funzione in espressioni più complesse, utilizzando la sintassi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it-IT" b="1" smtClean="0"/>
              <a:t>return</a:t>
            </a:r>
            <a:r>
              <a:rPr lang="it-IT" smtClean="0"/>
              <a:t> </a:t>
            </a:r>
            <a:r>
              <a:rPr lang="it-IT" i="1" smtClean="0"/>
              <a:t>espressione</a:t>
            </a:r>
          </a:p>
          <a:p>
            <a:pPr eaLnBrk="1" hangingPunct="1">
              <a:defRPr/>
            </a:pPr>
            <a:r>
              <a:rPr lang="it-IT" smtClean="0"/>
              <a:t>L’</a:t>
            </a:r>
            <a:r>
              <a:rPr lang="it-IT" i="1" smtClean="0"/>
              <a:t>espressione</a:t>
            </a:r>
            <a:r>
              <a:rPr lang="it-IT" smtClean="0"/>
              <a:t> può essere di qualsiasi tipo. Essa viene valutata e il valore risultante è restituito.</a:t>
            </a:r>
          </a:p>
          <a:p>
            <a:pPr lvl="1" eaLnBrk="1" hangingPunct="1">
              <a:defRPr/>
            </a:pPr>
            <a:r>
              <a:rPr lang="it-IT" sz="1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(i)</a:t>
            </a:r>
            <a:r>
              <a:rPr lang="it-IT" smtClean="0"/>
              <a:t> Se la funzione non esegue una return, Javascript sottintende un “return undefined” implicito.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32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Closures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400" smtClean="0"/>
              <a:t>Una </a:t>
            </a:r>
            <a:r>
              <a:rPr lang="it-IT" altLang="it-IT" sz="2400" b="1" smtClean="0"/>
              <a:t>closure</a:t>
            </a:r>
            <a:r>
              <a:rPr lang="it-IT" altLang="it-IT" sz="2400" smtClean="0"/>
              <a:t> (chiusura) è, tecnicamente, un’espressione (tipicamente una funzione) </a:t>
            </a:r>
            <a:r>
              <a:rPr lang="it-IT" altLang="it-IT" sz="2400" i="1" smtClean="0"/>
              <a:t>associata a un contesto che valorizza le sue variabili libere</a:t>
            </a:r>
            <a:r>
              <a:rPr lang="it-IT" altLang="it-IT" sz="2400" smtClean="0"/>
              <a:t>. </a:t>
            </a:r>
          </a:p>
          <a:p>
            <a:pPr eaLnBrk="1" hangingPunct="1"/>
            <a:r>
              <a:rPr lang="it-IT" altLang="it-IT" sz="2400" smtClean="0"/>
              <a:t>Tutto il codice Javascript viene eseguito in un contesto, compreso quello globale. </a:t>
            </a:r>
          </a:p>
          <a:p>
            <a:pPr eaLnBrk="1" hangingPunct="1"/>
            <a:r>
              <a:rPr lang="it-IT" altLang="it-IT" sz="2400" smtClean="0"/>
              <a:t>In particolare, ogni esecuzione di una funzione ha un contesto associato.</a:t>
            </a:r>
          </a:p>
          <a:p>
            <a:pPr eaLnBrk="1" hangingPunct="1"/>
            <a:r>
              <a:rPr lang="it-IT" altLang="it-IT" sz="2400" smtClean="0"/>
              <a:t>Una </a:t>
            </a:r>
            <a:r>
              <a:rPr lang="it-IT" altLang="it-IT" sz="2400" i="1" smtClean="0"/>
              <a:t>closure</a:t>
            </a:r>
            <a:r>
              <a:rPr lang="it-IT" altLang="it-IT" sz="2400" smtClean="0"/>
              <a:t> si crea proprio a partire da una funzione, quando quest’ultima restituisce come valore di ritorno una nuova funzione creata dinamicamente (cioè con uno dei tre costrutti visti in precedenza). </a:t>
            </a:r>
          </a:p>
          <a:p>
            <a:pPr eaLnBrk="1" hangingPunct="1"/>
            <a:endParaRPr lang="it-IT" altLang="it-IT" sz="240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33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Comportamento delle closures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Una </a:t>
            </a:r>
            <a:r>
              <a:rPr lang="it-IT" altLang="it-IT" sz="2400" i="1" smtClean="0"/>
              <a:t>closure</a:t>
            </a:r>
            <a:r>
              <a:rPr lang="it-IT" altLang="it-IT" sz="2400" smtClean="0"/>
              <a:t>, cioè una funzione creata all’interno di un’altra funzione e poi restituita, </a:t>
            </a:r>
            <a:r>
              <a:rPr lang="it-IT" altLang="it-IT" sz="2400" i="1" smtClean="0"/>
              <a:t>mantiene il contesto di esecuzione della funzione che l’ha creata</a:t>
            </a:r>
            <a:r>
              <a:rPr lang="it-IT" altLang="it-IT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Questo significa che il contesto di ciascuna chiamata della funzione “generatrice” non viene distrutto all’uscita della funzione, come avviene in generale, ma conservato in memoria.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La </a:t>
            </a:r>
            <a:r>
              <a:rPr lang="it-IT" altLang="it-IT" sz="2400" i="1" smtClean="0"/>
              <a:t>closure</a:t>
            </a:r>
            <a:r>
              <a:rPr lang="it-IT" altLang="it-IT" sz="2400" smtClean="0"/>
              <a:t> potrà fare riferimento (in lettura e scrittura) ai parametri e alle variabili dichiarate nel contesto della funzione che l’ha creata.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Poiché ogni chiamata a funzione ha un suo contesto distinto, i valori “visti” dalla </a:t>
            </a:r>
            <a:r>
              <a:rPr lang="it-IT" altLang="it-IT" sz="2400" i="1" smtClean="0"/>
              <a:t>closure</a:t>
            </a:r>
            <a:r>
              <a:rPr lang="it-IT" altLang="it-IT" sz="2400" smtClean="0"/>
              <a:t> non saranno influenzati da successive chiamate alla funzione generatrice.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34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Closures: Esempi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Un uso comune per le closure è fornire parametri a una funzione che verrà eseguita in seguito: è il caso ad esempio delle funzioni passate come argomento a </a:t>
            </a:r>
            <a:r>
              <a:rPr lang="it-IT" altLang="it-IT" i="1" smtClean="0"/>
              <a:t>setTimeout</a:t>
            </a:r>
            <a:r>
              <a:rPr lang="it-IT" altLang="it-IT" smtClean="0"/>
              <a:t> (che verrà illustrata più avanti).</a:t>
            </a:r>
          </a:p>
          <a:p>
            <a:pPr algn="just" eaLnBrk="1" hangingPunct="1"/>
            <a:r>
              <a:rPr lang="it-IT" altLang="it-IT" smtClean="0"/>
              <a:t>Se dobbiamo passare una funzione come argomento, o assegnarla a una variabile, non possiamo fornirgli parametri, ma al posto della funzione possiamo usare una </a:t>
            </a:r>
            <a:r>
              <a:rPr lang="it-IT" altLang="it-IT" i="1" smtClean="0"/>
              <a:t>wrapper closure</a:t>
            </a:r>
            <a:r>
              <a:rPr lang="it-IT" altLang="it-IT" smtClean="0"/>
              <a:t> che la chiama con i parametri desiderati.</a:t>
            </a:r>
          </a:p>
          <a:p>
            <a:pPr eaLnBrk="1" hangingPunct="1"/>
            <a:r>
              <a:rPr lang="it-IT" altLang="it-IT" smtClean="0"/>
              <a:t>Si vedano gli esempi seguenti…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35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Closures: 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f(x)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x+variabile_globale</a:t>
            </a:r>
            <a:r>
              <a:rPr lang="it-IT" altLang="it-IT" dirty="0"/>
              <a:t>; //NOTA: il valore di ritorno NON dipende solo dai parametri</a:t>
            </a:r>
          </a:p>
          <a:p>
            <a:r>
              <a:rPr lang="it-IT" altLang="it-IT" dirty="0"/>
              <a:t>}</a:t>
            </a:r>
          </a:p>
          <a:p>
            <a:r>
              <a:rPr lang="it-IT" altLang="it-IT" dirty="0"/>
              <a:t>//vorremmo assegnare a una proprietà p di o la FUNZIONE che restituisce f(3)</a:t>
            </a:r>
          </a:p>
          <a:p>
            <a:r>
              <a:rPr lang="it-IT" altLang="it-IT" dirty="0" err="1"/>
              <a:t>o.p</a:t>
            </a:r>
            <a:r>
              <a:rPr lang="it-IT" altLang="it-IT" dirty="0"/>
              <a:t> = f(3);</a:t>
            </a:r>
          </a:p>
          <a:p>
            <a:r>
              <a:rPr lang="it-IT" altLang="it-IT" dirty="0" err="1"/>
              <a:t>o.p</a:t>
            </a:r>
            <a:r>
              <a:rPr lang="it-IT" altLang="it-IT" dirty="0"/>
              <a:t>(); //ERRATO: </a:t>
            </a:r>
            <a:r>
              <a:rPr lang="it-IT" altLang="it-IT" dirty="0" err="1"/>
              <a:t>o.p</a:t>
            </a:r>
            <a:r>
              <a:rPr lang="it-IT" altLang="it-IT" dirty="0"/>
              <a:t> non punta a una funzione, ma al valore calcolato come f(3) al momento dell’esecuzione dell’istruzione precedente</a:t>
            </a:r>
          </a:p>
          <a:p>
            <a:endParaRPr lang="it-IT" altLang="it-IT" dirty="0"/>
          </a:p>
          <a:p>
            <a:r>
              <a:rPr lang="it-IT" altLang="it-IT" dirty="0" err="1"/>
              <a:t>o.p</a:t>
            </a:r>
            <a:r>
              <a:rPr lang="it-IT" altLang="it-IT" dirty="0"/>
              <a:t> = f;</a:t>
            </a:r>
          </a:p>
          <a:p>
            <a:r>
              <a:rPr lang="it-IT" altLang="it-IT" dirty="0" err="1"/>
              <a:t>o.p</a:t>
            </a:r>
            <a:r>
              <a:rPr lang="it-IT" altLang="it-IT" dirty="0"/>
              <a:t>(); //ERRATO: </a:t>
            </a:r>
            <a:r>
              <a:rPr lang="it-IT" altLang="it-IT" dirty="0" err="1"/>
              <a:t>o.p</a:t>
            </a:r>
            <a:r>
              <a:rPr lang="it-IT" altLang="it-IT" dirty="0"/>
              <a:t> è un riferimento a f, per cui necessita di un parametro (avremmo dovuto scrivere </a:t>
            </a:r>
            <a:r>
              <a:rPr lang="it-IT" altLang="it-IT" dirty="0" err="1"/>
              <a:t>o.p</a:t>
            </a:r>
            <a:r>
              <a:rPr lang="it-IT" altLang="it-IT" dirty="0"/>
              <a:t>(3))</a:t>
            </a:r>
          </a:p>
          <a:p>
            <a:endParaRPr lang="it-IT" altLang="it-IT" dirty="0"/>
          </a:p>
          <a:p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dirty="0" err="1"/>
              <a:t>closureGenF</a:t>
            </a:r>
            <a:r>
              <a:rPr lang="it-IT" altLang="it-IT" dirty="0"/>
              <a:t>(y)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return</a:t>
            </a:r>
            <a:r>
              <a:rPr lang="it-IT" altLang="it-IT" dirty="0"/>
              <a:t> f(y);} </a:t>
            </a:r>
          </a:p>
          <a:p>
            <a:r>
              <a:rPr lang="it-IT" altLang="it-IT" dirty="0"/>
              <a:t>}</a:t>
            </a:r>
          </a:p>
          <a:p>
            <a:r>
              <a:rPr lang="it-IT" altLang="it-IT" dirty="0" err="1"/>
              <a:t>o.p</a:t>
            </a:r>
            <a:r>
              <a:rPr lang="it-IT" altLang="it-IT" dirty="0"/>
              <a:t> = </a:t>
            </a:r>
            <a:r>
              <a:rPr lang="it-IT" altLang="it-IT" dirty="0" err="1"/>
              <a:t>closureGenF</a:t>
            </a:r>
            <a:r>
              <a:rPr lang="it-IT" altLang="it-IT" dirty="0"/>
              <a:t>(3);</a:t>
            </a:r>
          </a:p>
          <a:p>
            <a:r>
              <a:rPr lang="it-IT" altLang="it-IT" dirty="0" err="1"/>
              <a:t>o.p</a:t>
            </a:r>
            <a:r>
              <a:rPr lang="it-IT" altLang="it-IT" dirty="0"/>
              <a:t>() //CORRETTO: verrà chiamata f(3)!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36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Funzioni</a:t>
            </a:r>
            <a:br>
              <a:rPr lang="it-IT" altLang="it-IT" sz="3200" dirty="0" smtClean="0"/>
            </a:br>
            <a:r>
              <a:rPr lang="it-IT" altLang="it-IT" sz="2000" dirty="0" err="1" smtClean="0"/>
              <a:t>Closures</a:t>
            </a:r>
            <a:r>
              <a:rPr lang="it-IT" altLang="it-IT" sz="2000" dirty="0" smtClean="0"/>
              <a:t>: 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/>
              <a:t>//dobbiamo assegnare un </a:t>
            </a:r>
            <a:r>
              <a:rPr lang="it-IT" altLang="it-IT" dirty="0" err="1"/>
              <a:t>handler</a:t>
            </a:r>
            <a:r>
              <a:rPr lang="it-IT" altLang="it-IT" dirty="0"/>
              <a:t> per l’evento </a:t>
            </a:r>
            <a:r>
              <a:rPr lang="it-IT" altLang="it-IT" dirty="0" err="1"/>
              <a:t>onclick</a:t>
            </a:r>
            <a:r>
              <a:rPr lang="it-IT" altLang="it-IT" dirty="0"/>
              <a:t> a un elemento del DOM HTML</a:t>
            </a:r>
          </a:p>
          <a:p>
            <a:r>
              <a:rPr lang="it-IT" altLang="it-IT" dirty="0" err="1"/>
              <a:t>htmlelement.onclick</a:t>
            </a:r>
            <a:r>
              <a:rPr lang="it-IT" altLang="it-IT" dirty="0"/>
              <a:t> = f; //NOTA: anche qui non si possono passare parametri!</a:t>
            </a:r>
          </a:p>
          <a:p>
            <a:endParaRPr lang="it-IT" altLang="it-IT" dirty="0"/>
          </a:p>
          <a:p>
            <a:r>
              <a:rPr lang="it-IT" altLang="it-IT" dirty="0"/>
              <a:t>//Accade spesso che si usino piccole varianti dello stesso </a:t>
            </a:r>
            <a:r>
              <a:rPr lang="it-IT" altLang="it-IT" dirty="0" err="1"/>
              <a:t>handler</a:t>
            </a:r>
            <a:r>
              <a:rPr lang="it-IT" altLang="it-IT" dirty="0"/>
              <a:t> per elementi diversi</a:t>
            </a:r>
          </a:p>
          <a:p>
            <a:r>
              <a:rPr lang="it-IT" altLang="it-IT" dirty="0"/>
              <a:t>//tali varianti sono semplici da costruire a tempo di esecuzione (e spesso è necessario).</a:t>
            </a:r>
          </a:p>
          <a:p>
            <a:r>
              <a:rPr lang="it-IT" altLang="it-IT" dirty="0"/>
              <a:t>//Ad esempio, vogliamo associare a certi elementi degli </a:t>
            </a:r>
            <a:r>
              <a:rPr lang="it-IT" altLang="it-IT" dirty="0" err="1"/>
              <a:t>handler</a:t>
            </a:r>
            <a:r>
              <a:rPr lang="it-IT" altLang="it-IT" dirty="0"/>
              <a:t> che colorino in rosso un elemento ad essi associato quando vengono cliccati.</a:t>
            </a:r>
          </a:p>
          <a:p>
            <a:endParaRPr lang="it-IT" altLang="it-IT" dirty="0"/>
          </a:p>
          <a:p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dirty="0" err="1"/>
              <a:t>clickHandler</a:t>
            </a:r>
            <a:r>
              <a:rPr lang="it-IT" altLang="it-IT" dirty="0"/>
              <a:t>(</a:t>
            </a:r>
            <a:r>
              <a:rPr lang="it-IT" altLang="it-IT" dirty="0" err="1"/>
              <a:t>oToHighlight</a:t>
            </a:r>
            <a:r>
              <a:rPr lang="it-IT" altLang="it-IT" dirty="0"/>
              <a:t>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function</a:t>
            </a:r>
            <a:r>
              <a:rPr lang="it-IT" altLang="it-IT" dirty="0"/>
              <a:t>(e) {</a:t>
            </a:r>
          </a:p>
          <a:p>
            <a:r>
              <a:rPr lang="it-IT" altLang="it-IT" dirty="0"/>
              <a:t>		</a:t>
            </a:r>
            <a:r>
              <a:rPr lang="it-IT" altLang="it-IT" dirty="0" err="1"/>
              <a:t>oToHighlight.style.backgroundColor</a:t>
            </a:r>
            <a:r>
              <a:rPr lang="it-IT" altLang="it-IT" dirty="0"/>
              <a:t>=“</a:t>
            </a:r>
            <a:r>
              <a:rPr lang="it-IT" altLang="it-IT" dirty="0" err="1"/>
              <a:t>red</a:t>
            </a:r>
            <a:r>
              <a:rPr lang="it-IT" altLang="it-IT" dirty="0"/>
              <a:t>”;</a:t>
            </a:r>
          </a:p>
          <a:p>
            <a:r>
              <a:rPr lang="it-IT" altLang="it-IT" dirty="0"/>
              <a:t>	}</a:t>
            </a:r>
          </a:p>
          <a:p>
            <a:r>
              <a:rPr lang="it-IT" altLang="it-IT" dirty="0"/>
              <a:t>}</a:t>
            </a:r>
          </a:p>
          <a:p>
            <a:endParaRPr lang="it-IT" altLang="it-IT" dirty="0"/>
          </a:p>
          <a:p>
            <a:r>
              <a:rPr lang="it-IT" altLang="it-IT" dirty="0"/>
              <a:t>element1.onclick = </a:t>
            </a:r>
            <a:r>
              <a:rPr lang="it-IT" altLang="it-IT" dirty="0" err="1"/>
              <a:t>clickHandler</a:t>
            </a:r>
            <a:r>
              <a:rPr lang="it-IT" altLang="it-IT" dirty="0"/>
              <a:t>(linkedelement1);</a:t>
            </a:r>
          </a:p>
          <a:p>
            <a:r>
              <a:rPr lang="it-IT" altLang="it-IT" dirty="0"/>
              <a:t>element2.onclick = </a:t>
            </a:r>
            <a:r>
              <a:rPr lang="it-IT" altLang="it-IT" dirty="0" err="1"/>
              <a:t>clickHandler</a:t>
            </a:r>
            <a:r>
              <a:rPr lang="it-IT" altLang="it-IT" dirty="0"/>
              <a:t>(linkedelement2);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37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Oggetti Javascript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000" dirty="0" smtClean="0"/>
              <a:t>Javascript </a:t>
            </a:r>
            <a:r>
              <a:rPr lang="it-IT" sz="2000" b="1" dirty="0" smtClean="0"/>
              <a:t>non è un linguaggio </a:t>
            </a:r>
            <a:r>
              <a:rPr lang="it-IT" sz="2000" b="1" dirty="0" err="1" smtClean="0"/>
              <a:t>object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oriented</a:t>
            </a:r>
            <a:r>
              <a:rPr lang="it-IT" sz="2000" dirty="0" smtClean="0"/>
              <a:t>, e il suo concetto di oggetto è molto più simile a quello di un </a:t>
            </a:r>
            <a:r>
              <a:rPr lang="it-IT" sz="2000" dirty="0" err="1" smtClean="0"/>
              <a:t>array</a:t>
            </a:r>
            <a:r>
              <a:rPr lang="it-IT" sz="2000" dirty="0" smtClean="0"/>
              <a:t> associativo.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(i)</a:t>
            </a:r>
            <a:r>
              <a:rPr lang="it-IT" sz="1800" dirty="0" smtClean="0"/>
              <a:t> Gli oggetti Javascript contengono metodi, che possono tuttavia essere considerati anch’essi valori, in quanto non sono altro che oggetti di classe </a:t>
            </a:r>
            <a:r>
              <a:rPr lang="it-IT" sz="1800" b="1" dirty="0" err="1" smtClean="0"/>
              <a:t>Function</a:t>
            </a:r>
            <a:r>
              <a:rPr lang="it-IT" sz="1800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dirty="0" smtClean="0"/>
              <a:t>In Javascript non si possono definire </a:t>
            </a:r>
            <a:r>
              <a:rPr lang="it-IT" sz="2000" b="1" dirty="0" smtClean="0"/>
              <a:t>classi</a:t>
            </a:r>
            <a:r>
              <a:rPr lang="it-IT" sz="2000" dirty="0" smtClean="0"/>
              <a:t>, ma solo speciali funzioni dette </a:t>
            </a:r>
            <a:r>
              <a:rPr lang="it-IT" sz="2000" b="1" dirty="0" smtClean="0"/>
              <a:t>costruttori</a:t>
            </a:r>
            <a:r>
              <a:rPr lang="it-IT" sz="2000" dirty="0" smtClean="0"/>
              <a:t> che creano oggetti aventi determinati membri. Il nome della funzione costruttore è considerato il nome della classe dell’oggetto.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dirty="0" smtClean="0"/>
              <a:t>Non esiste vera ereditarietà negli oggetti Javascript, e non è possibile dichiarare delle gerarchie. Tuttavia, Javascript contiene una classe base predefinita, chiamato </a:t>
            </a:r>
            <a:r>
              <a:rPr lang="it-IT" sz="2000" b="1" dirty="0" err="1" smtClean="0"/>
              <a:t>Object</a:t>
            </a:r>
            <a:r>
              <a:rPr lang="it-IT" sz="2000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dirty="0" smtClean="0"/>
              <a:t>Gli oggetti si creano utilizzando l’operatore </a:t>
            </a:r>
            <a:r>
              <a:rPr lang="it-IT" sz="2000" i="1" dirty="0" err="1" smtClean="0"/>
              <a:t>new</a:t>
            </a:r>
            <a:r>
              <a:rPr lang="it-IT" sz="2000" dirty="0" smtClean="0"/>
              <a:t> applicato alla loro </a:t>
            </a:r>
            <a:r>
              <a:rPr lang="it-IT" sz="2000" b="1" dirty="0" smtClean="0"/>
              <a:t>funzione costruttore</a:t>
            </a:r>
            <a:r>
              <a:rPr lang="it-IT" sz="2000" dirty="0" smtClean="0"/>
              <a:t>: o = </a:t>
            </a:r>
            <a:r>
              <a:rPr lang="it-IT" sz="2000" b="1" dirty="0" err="1" smtClean="0"/>
              <a:t>new</a:t>
            </a:r>
            <a:r>
              <a:rPr lang="it-IT" sz="2000" dirty="0" smtClean="0"/>
              <a:t> </a:t>
            </a:r>
            <a:r>
              <a:rPr lang="it-IT" sz="2000" b="1" dirty="0" err="1" smtClean="0"/>
              <a:t>Object</a:t>
            </a:r>
            <a:r>
              <a:rPr lang="it-IT" sz="2000" dirty="0" smtClean="0"/>
              <a:t>();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dirty="0" smtClean="0"/>
              <a:t>Un metodo di creazione alternativo consiste nell’utilizzo del costrutto { “</a:t>
            </a:r>
            <a:r>
              <a:rPr lang="it-IT" sz="2000" dirty="0" err="1" smtClean="0"/>
              <a:t>proprieta</a:t>
            </a:r>
            <a:r>
              <a:rPr lang="it-IT" sz="2000" dirty="0" smtClean="0"/>
              <a:t>”: valore, … } , che crea un oggetto con le proprietà date.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38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</a:t>
            </a:r>
            <a:br>
              <a:rPr lang="it-IT" altLang="it-IT" sz="3200" smtClean="0"/>
            </a:br>
            <a:r>
              <a:rPr lang="it-IT" altLang="it-IT" sz="2000" smtClean="0"/>
              <a:t>Le proprietà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000" smtClean="0"/>
              <a:t>Le proprietà di un oggetto Javascript possono contenere valori di qualsiasi tipo.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smtClean="0"/>
              <a:t>Per accedere a una proprietà, si possono usare due sintassi: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1800" smtClean="0"/>
              <a:t>Sintassi “a oggetti”: </a:t>
            </a:r>
            <a:r>
              <a:rPr lang="it-IT" sz="1800" i="1" smtClean="0"/>
              <a:t>oggetto.proprietà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1800" smtClean="0"/>
              <a:t>Sintassi “array”: </a:t>
            </a:r>
            <a:r>
              <a:rPr lang="it-IT" sz="1800" i="1" smtClean="0"/>
              <a:t>oggetto</a:t>
            </a:r>
            <a:r>
              <a:rPr lang="it-IT" sz="1800" smtClean="0"/>
              <a:t>[“</a:t>
            </a:r>
            <a:r>
              <a:rPr lang="it-IT" sz="1800" i="1" smtClean="0"/>
              <a:t>proprietà</a:t>
            </a:r>
            <a:r>
              <a:rPr lang="it-IT" sz="1800" smtClean="0"/>
              <a:t>”]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smtClean="0"/>
              <a:t>È disponibile lo speciale costrutto </a:t>
            </a:r>
            <a:r>
              <a:rPr lang="it-IT" sz="2000" b="1" smtClean="0"/>
              <a:t>for…in</a:t>
            </a:r>
            <a:r>
              <a:rPr lang="it-IT" sz="2000" smtClean="0"/>
              <a:t> per iterare tra le proprietà di un oggetto.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smtClean="0"/>
              <a:t>E’ possibile verificare se un oggetto ha una determinata proprietà con l’espressione booleana </a:t>
            </a:r>
            <a:r>
              <a:rPr lang="it-IT" sz="2000" i="1" smtClean="0"/>
              <a:t>proprietà</a:t>
            </a:r>
            <a:r>
              <a:rPr lang="it-IT" sz="2000" smtClean="0"/>
              <a:t> </a:t>
            </a:r>
            <a:r>
              <a:rPr lang="it-IT" sz="2000" b="1" smtClean="0"/>
              <a:t>in</a:t>
            </a:r>
            <a:r>
              <a:rPr lang="it-IT" sz="2000" smtClean="0"/>
              <a:t> </a:t>
            </a:r>
            <a:r>
              <a:rPr lang="it-IT" sz="2000" i="1" smtClean="0"/>
              <a:t>oggetto</a:t>
            </a:r>
            <a:r>
              <a:rPr lang="it-IT" sz="200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smtClean="0"/>
              <a:t>Se si tenta di leggere il valore di una proprietà non definita in un oggetto, si ottiene il valore </a:t>
            </a:r>
            <a:r>
              <a:rPr lang="it-IT" sz="2000" i="1" smtClean="0"/>
              <a:t>undefined</a:t>
            </a:r>
            <a:r>
              <a:rPr lang="it-IT" sz="2000" smtClean="0"/>
              <a:t> (come per ogni variabile non assegnata).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smtClean="0"/>
              <a:t>È possibile </a:t>
            </a:r>
            <a:r>
              <a:rPr lang="it-IT" sz="2000" b="1" smtClean="0"/>
              <a:t>aggiungere dinamicamente proprietà</a:t>
            </a:r>
            <a:r>
              <a:rPr lang="it-IT" sz="2000" smtClean="0"/>
              <a:t> agli oggetti semplicemente assegnando loro un valore.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1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(!)</a:t>
            </a:r>
            <a:r>
              <a:rPr lang="it-IT" sz="1800" smtClean="0"/>
              <a:t> Non è possibile aggiungere proprietà a variabili che non siano di tipo oggetto (oggetti predefiniti o creati con </a:t>
            </a:r>
            <a:r>
              <a:rPr lang="it-IT" sz="1800" i="1" smtClean="0"/>
              <a:t>new</a:t>
            </a:r>
            <a:r>
              <a:rPr lang="it-IT" sz="1800" smtClean="0"/>
              <a:t>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39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Usare Javascript</a:t>
            </a:r>
            <a:br>
              <a:rPr lang="it-IT" altLang="it-IT" sz="3200" smtClean="0"/>
            </a:br>
            <a:r>
              <a:rPr lang="it-IT" altLang="it-IT" sz="2000" smtClean="0"/>
              <a:t>Esecuzione degli Script nella pagine HTML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000" smtClean="0">
                <a:sym typeface="Wingdings" pitchFamily="2" charset="2"/>
              </a:rPr>
              <a:t>Il tag &lt;script&gt; può apparire sia nella &lt;head&gt;, dove viene normalmente posto per la maggior parte degli script, sia in qualunque punto del &lt;body&gt;.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smtClean="0">
                <a:sym typeface="Wingdings" pitchFamily="2" charset="2"/>
              </a:rPr>
              <a:t>Tutte le funzioni e le variabili dichiarate negli script diventano disponibili (quindi possono essere usate e chiamate) non appena il parser analizza il punto della pagina in cui sono dichiarate.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smtClean="0">
                <a:sym typeface="Wingdings" pitchFamily="2" charset="2"/>
              </a:rPr>
              <a:t>Se uno script contiene codice immediato, cioè scritto al di fuori di funzioni, questo viene eseguito non appena il parser analizza il punto della pagina in cui il codice compare.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1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(i)</a:t>
            </a:r>
            <a:r>
              <a:rPr lang="it-IT" sz="1800" smtClean="0">
                <a:sym typeface="Wingdings" pitchFamily="2" charset="2"/>
              </a:rPr>
              <a:t> In questo modo, ad esempio, si può fare in modo che uno script venga valutato solo dopo che l’elemento HTML a cui si riferisce è stato caricato.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smtClean="0">
                <a:sym typeface="Wingdings" pitchFamily="2" charset="2"/>
              </a:rPr>
              <a:t>Gli script possono utilizzare liberamente funzioni e variabili dichiarate in altri script inseriti nella stessa pagina.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</a:t>
            </a:r>
            <a:br>
              <a:rPr lang="it-IT" altLang="it-IT" sz="3200" smtClean="0"/>
            </a:br>
            <a:r>
              <a:rPr lang="it-IT" altLang="it-IT" sz="2000" smtClean="0"/>
              <a:t>Proprietà-Esempi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var</a:t>
            </a:r>
            <a:r>
              <a:rPr lang="it-IT" altLang="it-IT" dirty="0"/>
              <a:t> o = new Object();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v = </a:t>
            </a:r>
            <a:r>
              <a:rPr lang="it-IT" altLang="it-IT" dirty="0" err="1"/>
              <a:t>o.pippo</a:t>
            </a:r>
            <a:r>
              <a:rPr lang="it-IT" altLang="it-IT" dirty="0"/>
              <a:t>; //v è </a:t>
            </a:r>
            <a:r>
              <a:rPr lang="it-IT" altLang="it-IT" dirty="0" err="1"/>
              <a:t>undefined</a:t>
            </a:r>
            <a:endParaRPr lang="it-IT" altLang="it-IT" dirty="0"/>
          </a:p>
          <a:p>
            <a:endParaRPr lang="it-IT" altLang="it-IT" dirty="0"/>
          </a:p>
          <a:p>
            <a:r>
              <a:rPr lang="it-IT" altLang="it-IT" dirty="0" err="1"/>
              <a:t>o.pluto</a:t>
            </a:r>
            <a:r>
              <a:rPr lang="it-IT" altLang="it-IT" dirty="0"/>
              <a:t> = 3; //adesso o ha una proprietà “</a:t>
            </a:r>
            <a:r>
              <a:rPr lang="it-IT" altLang="it-IT" dirty="0" err="1"/>
              <a:t>pluto</a:t>
            </a:r>
            <a:r>
              <a:rPr lang="it-IT" altLang="it-IT" dirty="0"/>
              <a:t>”, di tipo </a:t>
            </a:r>
            <a:r>
              <a:rPr lang="it-IT" altLang="it-IT" dirty="0" err="1" smtClean="0"/>
              <a:t>Number,con</a:t>
            </a:r>
            <a:r>
              <a:rPr lang="it-IT" altLang="it-IT" dirty="0" smtClean="0"/>
              <a:t> </a:t>
            </a:r>
            <a:r>
              <a:rPr lang="it-IT" altLang="it-IT" dirty="0"/>
              <a:t>valore 3</a:t>
            </a:r>
          </a:p>
          <a:p>
            <a:endParaRPr lang="it-IT" altLang="it-IT" dirty="0"/>
          </a:p>
          <a:p>
            <a:r>
              <a:rPr lang="it-IT" altLang="it-IT" dirty="0"/>
              <a:t>v = </a:t>
            </a:r>
            <a:r>
              <a:rPr lang="it-IT" altLang="it-IT" dirty="0" err="1"/>
              <a:t>o.pluto</a:t>
            </a:r>
            <a:r>
              <a:rPr lang="it-IT" altLang="it-IT" dirty="0"/>
              <a:t>; //adesso v è una variabile di tipo Number e vale 3</a:t>
            </a:r>
          </a:p>
          <a:p>
            <a:endParaRPr lang="it-IT" altLang="it-IT" dirty="0"/>
          </a:p>
          <a:p>
            <a:r>
              <a:rPr lang="it-IT" altLang="it-IT" dirty="0" err="1"/>
              <a:t>v.paperino</a:t>
            </a:r>
            <a:r>
              <a:rPr lang="it-IT" altLang="it-IT" dirty="0"/>
              <a:t> = “ciao”; //è un errore: una variabile può accettare l’aggiunta di proprietà solo se è di tipo oggetto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o2 = {“</a:t>
            </a:r>
            <a:r>
              <a:rPr lang="it-IT" altLang="it-IT" dirty="0" err="1"/>
              <a:t>pippo</a:t>
            </a:r>
            <a:r>
              <a:rPr lang="it-IT" altLang="it-IT" dirty="0"/>
              <a:t>”: “ciao”, “</a:t>
            </a:r>
            <a:r>
              <a:rPr lang="it-IT" altLang="it-IT" dirty="0" err="1"/>
              <a:t>pluto</a:t>
            </a:r>
            <a:r>
              <a:rPr lang="it-IT" altLang="it-IT" dirty="0"/>
              <a:t>”: 3}; //creazione implicita di un oggetto</a:t>
            </a:r>
          </a:p>
          <a:p>
            <a:endParaRPr lang="it-IT" altLang="it-IT" dirty="0"/>
          </a:p>
          <a:p>
            <a:r>
              <a:rPr lang="it-IT" altLang="it-IT" dirty="0"/>
              <a:t>v = o2[“</a:t>
            </a:r>
            <a:r>
              <a:rPr lang="it-IT" altLang="it-IT" dirty="0" err="1"/>
              <a:t>pluto</a:t>
            </a:r>
            <a:r>
              <a:rPr lang="it-IT" altLang="it-IT" dirty="0"/>
              <a:t>”]; //equivalente a v =o2.pluto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nome = “</a:t>
            </a:r>
            <a:r>
              <a:rPr lang="it-IT" altLang="it-IT" dirty="0" err="1"/>
              <a:t>pippo</a:t>
            </a:r>
            <a:r>
              <a:rPr lang="it-IT" altLang="it-IT" dirty="0"/>
              <a:t>”; //adesso nome è una variabile di tipo </a:t>
            </a:r>
            <a:r>
              <a:rPr lang="it-IT" altLang="it-IT" dirty="0" err="1"/>
              <a:t>String</a:t>
            </a:r>
            <a:r>
              <a:rPr lang="it-IT" altLang="it-IT" dirty="0"/>
              <a:t> e vale “</a:t>
            </a:r>
            <a:r>
              <a:rPr lang="it-IT" altLang="it-IT" dirty="0" err="1"/>
              <a:t>pippo</a:t>
            </a:r>
            <a:r>
              <a:rPr lang="it-IT" altLang="it-IT" dirty="0"/>
              <a:t>”</a:t>
            </a:r>
          </a:p>
          <a:p>
            <a:r>
              <a:rPr lang="it-IT" altLang="it-IT" dirty="0"/>
              <a:t>v=o2[nome]; //accesso a una proprietà con nome dinamico assegnato a una seconda variabile</a:t>
            </a:r>
          </a:p>
          <a:p>
            <a:endParaRPr lang="it-IT" alt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40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</a:t>
            </a:r>
            <a:br>
              <a:rPr lang="it-IT" altLang="it-IT" sz="3200" smtClean="0"/>
            </a:br>
            <a:r>
              <a:rPr lang="it-IT" altLang="it-IT" sz="2000" smtClean="0"/>
              <a:t>I Metodi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I metodi di un oggetto Javascript sono semplicemente proprietà di tipo </a:t>
            </a:r>
            <a:r>
              <a:rPr lang="it-IT" sz="1800" i="1" smtClean="0"/>
              <a:t>Function</a:t>
            </a:r>
            <a:r>
              <a:rPr lang="it-IT" sz="1800" smtClean="0"/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(i)</a:t>
            </a:r>
            <a:r>
              <a:rPr lang="it-IT" sz="1600" smtClean="0"/>
              <a:t> </a:t>
            </a:r>
            <a:r>
              <a:rPr lang="it-IT" sz="1600" b="1" smtClean="0"/>
              <a:t>Function</a:t>
            </a:r>
            <a:r>
              <a:rPr lang="it-IT" sz="1600" smtClean="0"/>
              <a:t> è un oggetto predefinito Javascript, e può essere utilizzato direttamente, ad esempio per creare funzioni anonime.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Per </a:t>
            </a:r>
            <a:r>
              <a:rPr lang="it-IT" sz="1800" b="1" smtClean="0"/>
              <a:t>accedere</a:t>
            </a:r>
            <a:r>
              <a:rPr lang="it-IT" sz="1800" smtClean="0"/>
              <a:t> a un metodo si possono usare le stesse sintassi viste per le proprietà.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Per </a:t>
            </a:r>
            <a:r>
              <a:rPr lang="it-IT" sz="1800" b="1" smtClean="0"/>
              <a:t>chiamare</a:t>
            </a:r>
            <a:r>
              <a:rPr lang="it-IT" sz="1800" smtClean="0"/>
              <a:t> un metodo basta accodare la lista dei parametri, tra parentesi, all’espressione di accesso al metodo.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Per aggiungere un metodo a un oggetto, è sufficiente creare una proprietà col nome del metodo ed assegnarvi: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Una funzione già definita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Una funzione anonima: </a:t>
            </a:r>
            <a:r>
              <a:rPr lang="it-IT" sz="1600" b="1" smtClean="0"/>
              <a:t>function(</a:t>
            </a:r>
            <a:r>
              <a:rPr lang="it-IT" sz="1600" i="1" smtClean="0"/>
              <a:t>parametri</a:t>
            </a:r>
            <a:r>
              <a:rPr lang="it-IT" sz="1600" b="1" smtClean="0"/>
              <a:t>) {</a:t>
            </a:r>
            <a:r>
              <a:rPr lang="it-IT" sz="1600" i="1" smtClean="0"/>
              <a:t>corpo</a:t>
            </a:r>
            <a:r>
              <a:rPr lang="it-IT" sz="1600" b="1" smtClean="0"/>
              <a:t>}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I metodi possono essere aggiunti in qualsiasi momento a un oggetto, esattamente come le proprietà.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I metodi di un oggetto, per far riferimento alle proprietà dell’oggetto in cui sono definiti, devono utilizzare la parola chiave </a:t>
            </a:r>
            <a:r>
              <a:rPr lang="it-IT" sz="1800" b="1" smtClean="0"/>
              <a:t>this</a:t>
            </a:r>
            <a:r>
              <a:rPr lang="it-IT" sz="1800" smtClean="0"/>
              <a:t>: </a:t>
            </a:r>
            <a:r>
              <a:rPr lang="it-IT" sz="1800" b="1" smtClean="0"/>
              <a:t>this</a:t>
            </a:r>
            <a:r>
              <a:rPr lang="it-IT" sz="1800" smtClean="0"/>
              <a:t>.proprietà.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(!)</a:t>
            </a:r>
            <a:r>
              <a:rPr lang="it-IT" sz="1600" smtClean="0"/>
              <a:t> Omettendo </a:t>
            </a:r>
            <a:r>
              <a:rPr lang="it-IT" sz="1600" b="1" smtClean="0"/>
              <a:t>this</a:t>
            </a:r>
            <a:r>
              <a:rPr lang="it-IT" sz="1600" smtClean="0"/>
              <a:t>, Javascript cercherà le variabili col nome dato all’interno del metodo o tra le variabili globali!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41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</a:t>
            </a:r>
            <a:br>
              <a:rPr lang="it-IT" altLang="it-IT" sz="3200" smtClean="0"/>
            </a:br>
            <a:r>
              <a:rPr lang="it-IT" altLang="it-IT" sz="2000" smtClean="0"/>
              <a:t>Metodi-Esempi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var</a:t>
            </a:r>
            <a:r>
              <a:rPr lang="it-IT" altLang="it-IT" dirty="0"/>
              <a:t> o = new Object();</a:t>
            </a:r>
          </a:p>
          <a:p>
            <a:endParaRPr lang="it-IT" altLang="it-IT" dirty="0"/>
          </a:p>
          <a:p>
            <a:r>
              <a:rPr lang="it-IT" altLang="it-IT" dirty="0"/>
              <a:t>o.metodo1 = </a:t>
            </a:r>
            <a:r>
              <a:rPr lang="it-IT" altLang="it-IT" dirty="0" err="1"/>
              <a:t>function</a:t>
            </a:r>
            <a:r>
              <a:rPr lang="it-IT" altLang="it-IT" dirty="0"/>
              <a:t>(x) {</a:t>
            </a:r>
            <a:r>
              <a:rPr lang="it-IT" altLang="it-IT" dirty="0" err="1"/>
              <a:t>return</a:t>
            </a:r>
            <a:r>
              <a:rPr lang="it-IT" altLang="it-IT" dirty="0"/>
              <a:t> x;} //aggiunge la funzione specificata come metodo1 all’oggetto</a:t>
            </a:r>
          </a:p>
          <a:p>
            <a:endParaRPr lang="it-IT" altLang="it-IT" dirty="0"/>
          </a:p>
          <a:p>
            <a:r>
              <a:rPr lang="it-IT" altLang="it-IT" dirty="0"/>
              <a:t>o[“metodo2”] = f; //aggiunge la funzione f (se esistente) come metodo2 all’oggetto</a:t>
            </a:r>
          </a:p>
          <a:p>
            <a:endParaRPr lang="it-IT" altLang="it-IT" dirty="0"/>
          </a:p>
          <a:p>
            <a:r>
              <a:rPr lang="it-IT" altLang="it-IT" dirty="0"/>
              <a:t>o.metodo1 //questa espressione restituisce l’oggetto </a:t>
            </a:r>
            <a:r>
              <a:rPr lang="it-IT" altLang="it-IT" dirty="0" err="1"/>
              <a:t>Function</a:t>
            </a:r>
            <a:r>
              <a:rPr lang="it-IT" altLang="it-IT" dirty="0"/>
              <a:t> che rappresenta il meotodo1</a:t>
            </a:r>
          </a:p>
          <a:p>
            <a:endParaRPr lang="it-IT" altLang="it-IT" dirty="0"/>
          </a:p>
          <a:p>
            <a:r>
              <a:rPr lang="it-IT" altLang="it-IT" dirty="0"/>
              <a:t>o.metodo1(3); </a:t>
            </a:r>
          </a:p>
          <a:p>
            <a:r>
              <a:rPr lang="it-IT" altLang="it-IT" dirty="0"/>
              <a:t>o[“metodo1”](3); //due chiamate equivalenti al meotodo1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o2 = {“</a:t>
            </a:r>
            <a:r>
              <a:rPr lang="it-IT" altLang="it-IT" dirty="0" err="1"/>
              <a:t>pippo</a:t>
            </a:r>
            <a:r>
              <a:rPr lang="it-IT" altLang="it-IT" dirty="0"/>
              <a:t>”: “ciao”, “</a:t>
            </a:r>
            <a:r>
              <a:rPr lang="it-IT" altLang="it-IT" dirty="0" err="1"/>
              <a:t>pluto</a:t>
            </a:r>
            <a:r>
              <a:rPr lang="it-IT" altLang="it-IT" dirty="0"/>
              <a:t>”: 3, “metodo3”: </a:t>
            </a:r>
            <a:r>
              <a:rPr lang="it-IT" altLang="it-IT" dirty="0" err="1"/>
              <a:t>function</a:t>
            </a:r>
            <a:r>
              <a:rPr lang="it-IT" altLang="it-IT" dirty="0"/>
              <a:t>(x) {</a:t>
            </a:r>
            <a:r>
              <a:rPr lang="it-IT" altLang="it-IT" dirty="0" err="1"/>
              <a:t>return</a:t>
            </a:r>
            <a:r>
              <a:rPr lang="it-IT" altLang="it-IT" dirty="0"/>
              <a:t> x;}} //definizione di un metodo all’interno della sintassi abbreviata di creazione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o3 = new Object();</a:t>
            </a:r>
          </a:p>
          <a:p>
            <a:r>
              <a:rPr lang="it-IT" altLang="it-IT" dirty="0"/>
              <a:t>o3.metodo3 = o.metodo1 //il metodo3 dell’oggetto o3 è una copia del metodo1 dell’oggetto o</a:t>
            </a:r>
          </a:p>
          <a:p>
            <a:endParaRPr lang="it-IT" alt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42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[ES6]</a:t>
            </a:r>
            <a:r>
              <a:rPr lang="it-IT" dirty="0"/>
              <a:t> Definizione </a:t>
            </a:r>
            <a:r>
              <a:rPr lang="it-IT" dirty="0" smtClean="0"/>
              <a:t>semplice di </a:t>
            </a:r>
            <a:r>
              <a:rPr lang="it-IT" dirty="0"/>
              <a:t>proprietà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Sintassi compatta per la </a:t>
            </a:r>
            <a:r>
              <a:rPr lang="it-IT" b="1" dirty="0"/>
              <a:t>definizione di oggetti a partire da variabili</a:t>
            </a:r>
            <a:r>
              <a:rPr lang="it-IT" dirty="0"/>
              <a:t>: la proprietà dell'oggetto può assumere automaticamente lo stesso nome della variabile usata per assegnargli un valore: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x=0, y=0;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o={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//identico a {"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x":x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y":y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dirty="0"/>
              <a:t>Allo stesso modo, nel definire una proprietà associata a un metodo, è possibile </a:t>
            </a:r>
            <a:r>
              <a:rPr lang="it-IT" b="1" dirty="0"/>
              <a:t>scrivere direttamente il metodo </a:t>
            </a:r>
            <a:r>
              <a:rPr lang="it-IT" dirty="0"/>
              <a:t>stesso, senza la parola chiave </a:t>
            </a:r>
            <a:r>
              <a:rPr lang="it-IT" i="1" dirty="0" err="1"/>
              <a:t>function</a:t>
            </a:r>
            <a:r>
              <a:rPr lang="it-IT" dirty="0"/>
              <a:t>, che verrà assegnato a una proprietà omonima: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o={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//identico a {s: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anche {s: (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)=&gt;{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r>
              <a:rPr lang="it-IT" dirty="0"/>
              <a:t>Nella definizione degli oggetti è possibile anche definire proprietà con un </a:t>
            </a:r>
            <a:r>
              <a:rPr lang="it-IT" b="1" dirty="0"/>
              <a:t>nome calcolato </a:t>
            </a:r>
            <a:r>
              <a:rPr lang="it-IT" dirty="0"/>
              <a:t>al momento usando la sintassi </a:t>
            </a:r>
            <a:r>
              <a:rPr lang="it-IT" b="1" dirty="0"/>
              <a:t>[espressione-nome]</a:t>
            </a:r>
            <a:r>
              <a:rPr lang="it-IT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o={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p:"ciao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p_"+f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42 };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43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450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 </a:t>
            </a:r>
            <a:br>
              <a:rPr lang="it-IT" altLang="it-IT" sz="3200" smtClean="0"/>
            </a:br>
            <a:r>
              <a:rPr lang="it-IT" altLang="it-IT" sz="2000" smtClean="0"/>
              <a:t>Funzioni Costruttore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smtClean="0"/>
              <a:t>Una funzione costruttore è un tipo speciale di funzione all’interno della quale</a:t>
            </a:r>
          </a:p>
          <a:p>
            <a:pPr lvl="1" eaLnBrk="1" hangingPunct="1">
              <a:defRPr/>
            </a:pPr>
            <a:r>
              <a:rPr lang="it-IT" dirty="0" smtClean="0"/>
              <a:t>Si utilizza la parola chiave </a:t>
            </a:r>
            <a:r>
              <a:rPr lang="it-IT" b="1" dirty="0" err="1" smtClean="0"/>
              <a:t>this</a:t>
            </a:r>
            <a:r>
              <a:rPr lang="it-IT" b="1" dirty="0" smtClean="0"/>
              <a:t> </a:t>
            </a:r>
            <a:r>
              <a:rPr lang="it-IT" dirty="0" smtClean="0"/>
              <a:t>per </a:t>
            </a:r>
            <a:r>
              <a:rPr lang="it-IT" i="1" dirty="0" smtClean="0"/>
              <a:t>definire</a:t>
            </a:r>
            <a:r>
              <a:rPr lang="it-IT" dirty="0" smtClean="0"/>
              <a:t> le proprietà di un nuovo oggetto.</a:t>
            </a:r>
          </a:p>
          <a:p>
            <a:pPr lvl="1" eaLnBrk="1" hangingPunct="1">
              <a:defRPr/>
            </a:pPr>
            <a:r>
              <a:rPr lang="it-IT" dirty="0" smtClean="0"/>
              <a:t>Non si ritorna alcun valore</a:t>
            </a:r>
          </a:p>
          <a:p>
            <a:pPr eaLnBrk="1" hangingPunct="1">
              <a:defRPr/>
            </a:pPr>
            <a:r>
              <a:rPr lang="it-IT" dirty="0" smtClean="0"/>
              <a:t>Le funzioni costruttore possono essere usate come argomento per l’operatore </a:t>
            </a:r>
            <a:r>
              <a:rPr lang="it-IT" b="1" dirty="0" err="1" smtClean="0"/>
              <a:t>new</a:t>
            </a:r>
            <a:r>
              <a:rPr lang="it-IT" dirty="0" smtClean="0"/>
              <a:t>, esattamente come i nomi degli oggetti standard di Javascript: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it-IT" b="1" dirty="0" err="1" smtClean="0"/>
              <a:t>new</a:t>
            </a:r>
            <a:r>
              <a:rPr lang="it-IT" dirty="0" smtClean="0"/>
              <a:t> </a:t>
            </a:r>
            <a:r>
              <a:rPr lang="it-IT" i="1" dirty="0" smtClean="0"/>
              <a:t>funzione</a:t>
            </a:r>
            <a:r>
              <a:rPr lang="it-IT" dirty="0" smtClean="0"/>
              <a:t>(</a:t>
            </a:r>
            <a:r>
              <a:rPr lang="it-IT" i="1" dirty="0" smtClean="0"/>
              <a:t>parametri</a:t>
            </a:r>
            <a:r>
              <a:rPr lang="it-IT" dirty="0" smtClean="0"/>
              <a:t>)</a:t>
            </a:r>
          </a:p>
          <a:p>
            <a:pPr eaLnBrk="1" hangingPunct="1">
              <a:defRPr/>
            </a:pPr>
            <a:r>
              <a:rPr lang="it-IT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(!)</a:t>
            </a:r>
            <a:r>
              <a:rPr lang="it-IT" dirty="0" smtClean="0"/>
              <a:t> Le funzioni costruttore non dovrebbero mai essere richiamate direttamente.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44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 </a:t>
            </a:r>
            <a:br>
              <a:rPr lang="it-IT" altLang="it-IT" sz="3200" smtClean="0"/>
            </a:br>
            <a:r>
              <a:rPr lang="it-IT" altLang="it-IT" sz="2000" smtClean="0"/>
              <a:t>Funzioni Costruttore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mtClean="0"/>
              <a:t>Quando si usa un costruttore con </a:t>
            </a:r>
            <a:r>
              <a:rPr lang="it-IT" b="1" smtClean="0"/>
              <a:t>new</a:t>
            </a:r>
            <a:r>
              <a:rPr lang="it-IT" smtClean="0"/>
              <a:t>, Javascript crea un oggetto vuoto derivato da </a:t>
            </a:r>
            <a:r>
              <a:rPr lang="it-IT" b="1" smtClean="0"/>
              <a:t>Object</a:t>
            </a:r>
            <a:r>
              <a:rPr lang="it-IT" smtClean="0"/>
              <a:t> ed applica ad esso la funzione.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mtClean="0"/>
              <a:t>All’interno del costruttore, </a:t>
            </a:r>
            <a:r>
              <a:rPr lang="it-IT" b="1" smtClean="0"/>
              <a:t>this</a:t>
            </a:r>
            <a:r>
              <a:rPr lang="it-IT" smtClean="0"/>
              <a:t> punta al nuovo oggetto.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mtClean="0"/>
              <a:t>In questo modo, il costruttore può popolare il nuovo oggetto, aggiungendo proprietà e metodi attraverso </a:t>
            </a:r>
            <a:r>
              <a:rPr lang="it-IT" b="1" smtClean="0"/>
              <a:t>this</a:t>
            </a:r>
            <a:r>
              <a:rPr lang="it-IT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(!)</a:t>
            </a:r>
            <a:r>
              <a:rPr lang="it-IT" smtClean="0"/>
              <a:t> Va ricordato che i metodi inseriti in un oggetto, per fare riferimento alle proprietà dell’oggetto stesso, devono riferirvisi attraverso </a:t>
            </a:r>
            <a:r>
              <a:rPr lang="it-IT" b="1" smtClean="0"/>
              <a:t>this</a:t>
            </a:r>
            <a:r>
              <a:rPr lang="it-IT" smtClean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45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</a:t>
            </a:r>
            <a:br>
              <a:rPr lang="it-IT" altLang="it-IT" sz="3200" smtClean="0"/>
            </a:br>
            <a:r>
              <a:rPr lang="it-IT" altLang="it-IT" sz="2000" smtClean="0"/>
              <a:t>Funzioni Costruttore-Esempi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dirty="0" err="1"/>
              <a:t>myObject</a:t>
            </a:r>
            <a:r>
              <a:rPr lang="it-IT" altLang="it-IT" dirty="0"/>
              <a:t>(a)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this.v</a:t>
            </a:r>
            <a:r>
              <a:rPr lang="it-IT" altLang="it-IT" dirty="0"/>
              <a:t> = a+1;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this.w</a:t>
            </a:r>
            <a:r>
              <a:rPr lang="it-IT" altLang="it-IT" dirty="0"/>
              <a:t> = 0;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this.m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(x)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this.v+x</a:t>
            </a:r>
            <a:r>
              <a:rPr lang="it-IT" altLang="it-IT" dirty="0"/>
              <a:t>;}</a:t>
            </a:r>
          </a:p>
          <a:p>
            <a:r>
              <a:rPr lang="it-IT" altLang="it-IT" dirty="0"/>
              <a:t>}</a:t>
            </a:r>
          </a:p>
          <a:p>
            <a:endParaRPr lang="it-IT" altLang="it-IT" dirty="0"/>
          </a:p>
          <a:p>
            <a:r>
              <a:rPr lang="it-IT" altLang="it-IT" dirty="0"/>
              <a:t>/*</a:t>
            </a:r>
          </a:p>
          <a:p>
            <a:r>
              <a:rPr lang="it-IT" altLang="it-IT" dirty="0"/>
              <a:t>L’oggetto o avrà due proprietà (v e w), una delle quali inizializzata tramite il parametro della funzione costruttore, e un metodo (m) che restituisce il valore della proprietà v sommata al suo argomento</a:t>
            </a:r>
          </a:p>
          <a:p>
            <a:r>
              <a:rPr lang="it-IT" altLang="it-IT" dirty="0"/>
              <a:t>*/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o = new </a:t>
            </a:r>
            <a:r>
              <a:rPr lang="it-IT" altLang="it-IT" dirty="0" err="1"/>
              <a:t>myObject</a:t>
            </a:r>
            <a:r>
              <a:rPr lang="it-IT" altLang="it-IT" dirty="0"/>
              <a:t>(2);</a:t>
            </a:r>
          </a:p>
          <a:p>
            <a:r>
              <a:rPr lang="it-IT" altLang="it-IT" dirty="0" err="1"/>
              <a:t>o.m</a:t>
            </a:r>
            <a:r>
              <a:rPr lang="it-IT" altLang="it-IT" dirty="0"/>
              <a:t>(3); //ritorna 6;</a:t>
            </a:r>
          </a:p>
          <a:p>
            <a:endParaRPr lang="it-IT" altLang="it-IT" dirty="0"/>
          </a:p>
          <a:p>
            <a:r>
              <a:rPr lang="it-IT" altLang="it-IT" dirty="0" err="1"/>
              <a:t>o.getW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this.w</a:t>
            </a:r>
            <a:r>
              <a:rPr lang="it-IT" altLang="it-IT" dirty="0"/>
              <a:t>;} //aggiunta dinamica di membri all’oggetto (NON al costruttore)</a:t>
            </a:r>
          </a:p>
          <a:p>
            <a:r>
              <a:rPr lang="it-IT" altLang="it-IT" dirty="0" err="1"/>
              <a:t>o.getV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return</a:t>
            </a:r>
            <a:r>
              <a:rPr lang="it-IT" altLang="it-IT" dirty="0"/>
              <a:t> v;} //SBAGLIATO! Fa riferimento alla variabile GLOBALE v!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46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t-IT" dirty="0" smtClean="0"/>
              <a:t>Oggetti </a:t>
            </a:r>
            <a:r>
              <a:rPr lang="it-IT" dirty="0" err="1" smtClean="0"/>
              <a:t>Javascript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200" dirty="0" smtClean="0"/>
              <a:t>Prototipi</a:t>
            </a:r>
            <a:endParaRPr lang="it-IT" sz="2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smtClean="0"/>
              <a:t>Quando si crea un oggetto in </a:t>
            </a:r>
            <a:r>
              <a:rPr lang="it-IT" dirty="0" err="1" smtClean="0"/>
              <a:t>Javascript</a:t>
            </a:r>
            <a:r>
              <a:rPr lang="it-IT" dirty="0"/>
              <a:t> </a:t>
            </a:r>
            <a:r>
              <a:rPr lang="it-IT" dirty="0" smtClean="0"/>
              <a:t>usando la </a:t>
            </a:r>
            <a:r>
              <a:rPr lang="it-IT" b="1" dirty="0" smtClean="0"/>
              <a:t>new</a:t>
            </a:r>
            <a:r>
              <a:rPr lang="it-IT" dirty="0" smtClean="0"/>
              <a:t>, gli si assegna implicitamente un </a:t>
            </a:r>
            <a:r>
              <a:rPr lang="it-IT" i="1" dirty="0" smtClean="0"/>
              <a:t>prototipo</a:t>
            </a:r>
            <a:r>
              <a:rPr lang="it-IT" dirty="0" smtClean="0"/>
              <a:t>.</a:t>
            </a:r>
          </a:p>
          <a:p>
            <a:pPr>
              <a:defRPr/>
            </a:pPr>
            <a:r>
              <a:rPr lang="it-IT" dirty="0" smtClean="0"/>
              <a:t>I prototipi contengono </a:t>
            </a:r>
            <a:r>
              <a:rPr lang="it-IT" b="1" dirty="0" smtClean="0"/>
              <a:t>i metodi e le proprietà comuni a tutti gli oggetti creati con lo stesso costruttore</a:t>
            </a:r>
            <a:r>
              <a:rPr lang="it-IT" dirty="0" smtClean="0"/>
              <a:t>, e quindi sono un analogo del concetto di </a:t>
            </a:r>
            <a:r>
              <a:rPr lang="it-IT" i="1" dirty="0" smtClean="0"/>
              <a:t>classe</a:t>
            </a:r>
            <a:r>
              <a:rPr lang="it-IT" dirty="0" smtClean="0"/>
              <a:t> in altri linguaggi.</a:t>
            </a:r>
          </a:p>
          <a:p>
            <a:pPr>
              <a:defRPr/>
            </a:pPr>
            <a:r>
              <a:rPr lang="it-IT" dirty="0" smtClean="0"/>
              <a:t>Quando si estende un oggetto specifico con nuove proprietà o metodi, questi vengono </a:t>
            </a:r>
            <a:r>
              <a:rPr lang="it-IT" b="1" dirty="0" smtClean="0"/>
              <a:t>assegnati solo a quell'oggetto</a:t>
            </a:r>
            <a:r>
              <a:rPr lang="it-IT" dirty="0" smtClean="0"/>
              <a:t>.</a:t>
            </a:r>
          </a:p>
          <a:p>
            <a:pPr>
              <a:defRPr/>
            </a:pPr>
            <a:r>
              <a:rPr lang="it-IT" dirty="0" smtClean="0"/>
              <a:t>Tuttavia, se </a:t>
            </a:r>
            <a:r>
              <a:rPr lang="it-IT" b="1" dirty="0" smtClean="0"/>
              <a:t>si estende il prototipo di un oggetto</a:t>
            </a:r>
            <a:r>
              <a:rPr lang="it-IT" dirty="0" smtClean="0"/>
              <a:t>, l'estensione sarà </a:t>
            </a:r>
            <a:r>
              <a:rPr lang="it-IT" b="1" dirty="0" smtClean="0"/>
              <a:t>disponibile in tutti gli oggetti creati dal suo stesso costruttore, anche in precedenza</a:t>
            </a:r>
            <a:r>
              <a:rPr lang="it-IT" dirty="0" smtClean="0"/>
              <a:t>. </a:t>
            </a:r>
          </a:p>
          <a:p>
            <a:pPr lvl="1">
              <a:defRPr/>
            </a:pPr>
            <a:r>
              <a:rPr lang="it-IT" dirty="0" smtClean="0"/>
              <a:t>Si può dire, in un certo senso, che </a:t>
            </a:r>
            <a:r>
              <a:rPr lang="it-IT" dirty="0" err="1" smtClean="0"/>
              <a:t>Javascript</a:t>
            </a:r>
            <a:r>
              <a:rPr lang="it-IT" dirty="0" smtClean="0"/>
              <a:t> permette di estendere dinamicamente le classi.</a:t>
            </a:r>
          </a:p>
          <a:p>
            <a:pPr>
              <a:defRPr/>
            </a:pPr>
            <a:r>
              <a:rPr lang="it-IT" dirty="0" smtClean="0"/>
              <a:t>Quando si cerca di accedere a una proprietà di un oggetto, questa viene prima cercata nell'oggetto stesso, poi nel suo prototipo. Essendo il prototipo stesso un oggetto, questa procedura viene iterata fino a risalire al prototipo di </a:t>
            </a:r>
            <a:r>
              <a:rPr lang="it-IT" i="1" dirty="0" smtClean="0"/>
              <a:t>Object</a:t>
            </a:r>
            <a:r>
              <a:rPr lang="it-IT" dirty="0" smtClean="0"/>
              <a:t>, l'oggetto base.</a:t>
            </a:r>
          </a:p>
          <a:p>
            <a:pPr lvl="1">
              <a:defRPr/>
            </a:pPr>
            <a:r>
              <a:rPr lang="it-IT" dirty="0" smtClean="0"/>
              <a:t>Grazie a questo effetto, e potendo anche riassegnare dinamicamente il prototipo di un oggetto, è possibile ottenete in </a:t>
            </a:r>
            <a:r>
              <a:rPr lang="it-IT" dirty="0" err="1" smtClean="0"/>
              <a:t>Javascript</a:t>
            </a:r>
            <a:r>
              <a:rPr lang="it-IT" dirty="0" smtClean="0"/>
              <a:t> qualcosa di simile alle gerarchie di ereditarietà.</a:t>
            </a:r>
          </a:p>
          <a:p>
            <a:pPr>
              <a:defRPr/>
            </a:pPr>
            <a:r>
              <a:rPr lang="it-IT" dirty="0" smtClean="0"/>
              <a:t>Il prototipo degli oggetti creati da una funzione costruttore si può esaminare e modificare accedendo alla sua proprietà </a:t>
            </a:r>
            <a:r>
              <a:rPr lang="it-IT" i="1" dirty="0" err="1" smtClean="0"/>
              <a:t>prototype</a:t>
            </a:r>
            <a:r>
              <a:rPr lang="it-IT" dirty="0" smtClean="0"/>
              <a:t>.</a:t>
            </a:r>
          </a:p>
          <a:p>
            <a:pPr>
              <a:defRPr/>
            </a:pPr>
            <a:r>
              <a:rPr lang="it-IT" dirty="0" smtClean="0"/>
              <a:t>Se invece disponiamo di un oggetto istanza, possiamo accedere al suo prototipo risalendo prima alla sua funzione costruttore tramite la proprietà </a:t>
            </a:r>
            <a:r>
              <a:rPr lang="it-IT" i="1" dirty="0" err="1" smtClean="0"/>
              <a:t>constructor</a:t>
            </a:r>
            <a:r>
              <a:rPr lang="it-IT" dirty="0" smtClean="0"/>
              <a:t>, oppure usando la proprietà </a:t>
            </a:r>
            <a:r>
              <a:rPr lang="it-IT" i="1" dirty="0" smtClean="0"/>
              <a:t>__proto__ </a:t>
            </a:r>
            <a:r>
              <a:rPr lang="it-IT" dirty="0" smtClean="0"/>
              <a:t>(meno supportata).</a:t>
            </a:r>
          </a:p>
          <a:p>
            <a:pPr>
              <a:defRPr/>
            </a:pPr>
            <a:r>
              <a:rPr lang="it-IT" dirty="0"/>
              <a:t>L’operatore </a:t>
            </a:r>
            <a:r>
              <a:rPr lang="it-IT" b="1" dirty="0" err="1"/>
              <a:t>instanceof</a:t>
            </a:r>
            <a:r>
              <a:rPr lang="it-IT" dirty="0"/>
              <a:t> permette di verificare se una funzione costruttore è presente in un qualsiasi punto della catena di costruttori di un oggetto.</a:t>
            </a:r>
          </a:p>
          <a:p>
            <a:pPr>
              <a:defRPr/>
            </a:pPr>
            <a:endParaRPr lang="it-IT" dirty="0" smtClean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47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</a:t>
            </a:r>
            <a:br>
              <a:rPr lang="it-IT" altLang="it-IT" sz="3200" smtClean="0"/>
            </a:br>
            <a:r>
              <a:rPr lang="it-IT" altLang="it-IT" sz="2000" smtClean="0"/>
              <a:t>Prototipi-Esempi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dirty="0" err="1"/>
              <a:t>myObject</a:t>
            </a:r>
            <a:r>
              <a:rPr lang="it-IT" altLang="it-IT" dirty="0"/>
              <a:t>(a)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this.v</a:t>
            </a:r>
            <a:r>
              <a:rPr lang="it-IT" altLang="it-IT" dirty="0"/>
              <a:t> = a+1;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this.w</a:t>
            </a:r>
            <a:r>
              <a:rPr lang="it-IT" altLang="it-IT" dirty="0"/>
              <a:t> = 0;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this.m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(x)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this.v+x</a:t>
            </a:r>
            <a:r>
              <a:rPr lang="it-IT" altLang="it-IT" dirty="0"/>
              <a:t>;}</a:t>
            </a:r>
          </a:p>
          <a:p>
            <a:r>
              <a:rPr lang="it-IT" altLang="it-IT" dirty="0"/>
              <a:t>}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o1 = new </a:t>
            </a:r>
            <a:r>
              <a:rPr lang="it-IT" altLang="it-IT" dirty="0" err="1"/>
              <a:t>myObject</a:t>
            </a:r>
            <a:r>
              <a:rPr lang="it-IT" altLang="it-IT" dirty="0"/>
              <a:t>(1);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o2 = new </a:t>
            </a:r>
            <a:r>
              <a:rPr lang="it-IT" altLang="it-IT" dirty="0" err="1"/>
              <a:t>myObject</a:t>
            </a:r>
            <a:r>
              <a:rPr lang="it-IT" altLang="it-IT" dirty="0"/>
              <a:t>(2);</a:t>
            </a:r>
          </a:p>
          <a:p>
            <a:endParaRPr lang="it-IT" altLang="it-IT" dirty="0"/>
          </a:p>
          <a:p>
            <a:r>
              <a:rPr lang="it-IT" altLang="it-IT" dirty="0"/>
              <a:t>o1.m(1); //ritorna 3</a:t>
            </a:r>
          </a:p>
          <a:p>
            <a:r>
              <a:rPr lang="it-IT" altLang="it-IT" dirty="0"/>
              <a:t>o2.m(1); //ritorna 4</a:t>
            </a:r>
          </a:p>
          <a:p>
            <a:endParaRPr lang="it-IT" altLang="it-IT" dirty="0"/>
          </a:p>
          <a:p>
            <a:r>
              <a:rPr lang="it-IT" altLang="it-IT" dirty="0"/>
              <a:t>o1.z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this.v</a:t>
            </a:r>
            <a:r>
              <a:rPr lang="it-IT" altLang="it-IT" dirty="0"/>
              <a:t>;} //aggiunta dinamica di membri all’oggetto o1</a:t>
            </a:r>
          </a:p>
          <a:p>
            <a:endParaRPr lang="it-IT" altLang="it-IT" dirty="0"/>
          </a:p>
          <a:p>
            <a:r>
              <a:rPr lang="it-IT" altLang="it-IT" dirty="0"/>
              <a:t>o1.z(); //ritorna 2</a:t>
            </a:r>
          </a:p>
          <a:p>
            <a:r>
              <a:rPr lang="it-IT" altLang="it-IT" dirty="0"/>
              <a:t>o2.z(); //ERRORE, z è solo in o1!</a:t>
            </a:r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48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</a:t>
            </a:r>
            <a:br>
              <a:rPr lang="it-IT" altLang="it-IT" sz="3200" smtClean="0"/>
            </a:br>
            <a:r>
              <a:rPr lang="it-IT" altLang="it-IT" sz="2000" smtClean="0"/>
              <a:t>Prototipi-Esempi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/>
              <a:t>//tutti queste espressioni puntano al prototipo degli oggetti creati col costruttore </a:t>
            </a:r>
            <a:r>
              <a:rPr lang="it-IT" altLang="it-IT" dirty="0" err="1"/>
              <a:t>myObject</a:t>
            </a:r>
            <a:endParaRPr lang="it-IT" altLang="it-IT" dirty="0"/>
          </a:p>
          <a:p>
            <a:r>
              <a:rPr lang="it-IT" altLang="it-IT" dirty="0"/>
              <a:t>o1.constructor.prototype == o1.__proto__; //</a:t>
            </a:r>
            <a:r>
              <a:rPr lang="it-IT" altLang="it-IT" dirty="0" err="1"/>
              <a:t>true</a:t>
            </a:r>
            <a:endParaRPr lang="it-IT" altLang="it-IT" dirty="0"/>
          </a:p>
          <a:p>
            <a:r>
              <a:rPr lang="it-IT" altLang="it-IT" dirty="0"/>
              <a:t>o1.__proto__ == </a:t>
            </a:r>
            <a:r>
              <a:rPr lang="it-IT" altLang="it-IT" dirty="0" err="1"/>
              <a:t>myObject.prototype</a:t>
            </a:r>
            <a:r>
              <a:rPr lang="it-IT" altLang="it-IT" dirty="0"/>
              <a:t>; //</a:t>
            </a:r>
            <a:r>
              <a:rPr lang="it-IT" altLang="it-IT" dirty="0" err="1"/>
              <a:t>true</a:t>
            </a:r>
            <a:r>
              <a:rPr lang="it-IT" altLang="it-IT" dirty="0"/>
              <a:t>:</a:t>
            </a:r>
          </a:p>
          <a:p>
            <a:endParaRPr lang="it-IT" altLang="it-IT" dirty="0"/>
          </a:p>
          <a:p>
            <a:r>
              <a:rPr lang="it-IT" altLang="it-IT" dirty="0"/>
              <a:t>//aggiunta dinamica di membri a tutti gli oggetti creati dal costruttore </a:t>
            </a:r>
            <a:r>
              <a:rPr lang="it-IT" altLang="it-IT" dirty="0" err="1"/>
              <a:t>myObject</a:t>
            </a:r>
            <a:endParaRPr lang="it-IT" altLang="it-IT" dirty="0"/>
          </a:p>
          <a:p>
            <a:r>
              <a:rPr lang="it-IT" altLang="it-IT" dirty="0" err="1"/>
              <a:t>myObject.prototype.x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return</a:t>
            </a:r>
            <a:r>
              <a:rPr lang="it-IT" altLang="it-IT" dirty="0"/>
              <a:t> this.v+2;}</a:t>
            </a:r>
          </a:p>
          <a:p>
            <a:endParaRPr lang="it-IT" altLang="it-IT" dirty="0"/>
          </a:p>
          <a:p>
            <a:r>
              <a:rPr lang="it-IT" altLang="it-IT" dirty="0"/>
              <a:t>o1.x(); //ritorna 4</a:t>
            </a:r>
          </a:p>
          <a:p>
            <a:r>
              <a:rPr lang="it-IT" altLang="it-IT" dirty="0"/>
              <a:t>o2.x(); //ritorna </a:t>
            </a:r>
            <a:r>
              <a:rPr lang="it-IT" altLang="it-IT" dirty="0" smtClean="0"/>
              <a:t>5</a:t>
            </a:r>
          </a:p>
          <a:p>
            <a:endParaRPr lang="it-IT" altLang="it-IT" dirty="0"/>
          </a:p>
          <a:p>
            <a:r>
              <a:rPr lang="it-IT" altLang="it-IT" dirty="0" smtClean="0"/>
              <a:t>o1 </a:t>
            </a:r>
            <a:r>
              <a:rPr lang="it-IT" altLang="it-IT" dirty="0" err="1" smtClean="0"/>
              <a:t>instanceof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myObject</a:t>
            </a:r>
            <a:r>
              <a:rPr lang="it-IT" altLang="it-IT" dirty="0" smtClean="0"/>
              <a:t> //ritorna </a:t>
            </a:r>
            <a:r>
              <a:rPr lang="it-IT" altLang="it-IT" dirty="0" err="1" smtClean="0"/>
              <a:t>true</a:t>
            </a:r>
            <a:endParaRPr lang="it-IT" altLang="it-IT" dirty="0" smtClean="0"/>
          </a:p>
          <a:p>
            <a:r>
              <a:rPr lang="it-IT" altLang="it-IT" dirty="0" smtClean="0"/>
              <a:t>o1 </a:t>
            </a:r>
            <a:r>
              <a:rPr lang="it-IT" altLang="it-IT" dirty="0" err="1"/>
              <a:t>instanceof</a:t>
            </a:r>
            <a:r>
              <a:rPr lang="it-IT" altLang="it-IT" dirty="0"/>
              <a:t> </a:t>
            </a:r>
            <a:r>
              <a:rPr lang="it-IT" altLang="it-IT" dirty="0" smtClean="0"/>
              <a:t>Array </a:t>
            </a:r>
            <a:r>
              <a:rPr lang="it-IT" altLang="it-IT" dirty="0"/>
              <a:t>//ritorna </a:t>
            </a:r>
            <a:r>
              <a:rPr lang="it-IT" altLang="it-IT" dirty="0" smtClean="0"/>
              <a:t>false</a:t>
            </a:r>
          </a:p>
          <a:p>
            <a:r>
              <a:rPr lang="it-IT" altLang="it-IT" dirty="0" smtClean="0"/>
              <a:t>[1,2,3] </a:t>
            </a:r>
            <a:r>
              <a:rPr lang="it-IT" altLang="it-IT" dirty="0" err="1"/>
              <a:t>instanceof</a:t>
            </a:r>
            <a:r>
              <a:rPr lang="it-IT" altLang="it-IT" dirty="0"/>
              <a:t> </a:t>
            </a:r>
            <a:r>
              <a:rPr lang="it-IT" altLang="it-IT" dirty="0" smtClean="0"/>
              <a:t>Array </a:t>
            </a:r>
            <a:r>
              <a:rPr lang="it-IT" altLang="it-IT" dirty="0"/>
              <a:t>//ritorna </a:t>
            </a:r>
            <a:r>
              <a:rPr lang="it-IT" altLang="it-IT" dirty="0" err="1"/>
              <a:t>true</a:t>
            </a:r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49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ECMAScript</a:t>
            </a:r>
            <a:r>
              <a:rPr lang="it-IT" dirty="0"/>
              <a:t> 5 (2009): cosa cambia?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Modalità </a:t>
            </a:r>
            <a:r>
              <a:rPr lang="it-IT" dirty="0" err="1" smtClean="0"/>
              <a:t>strict</a:t>
            </a:r>
            <a:endParaRPr lang="it-IT" dirty="0"/>
          </a:p>
          <a:p>
            <a:r>
              <a:rPr lang="it-IT" dirty="0" err="1"/>
              <a:t>Getters</a:t>
            </a:r>
            <a:r>
              <a:rPr lang="it-IT" dirty="0"/>
              <a:t> e </a:t>
            </a:r>
            <a:r>
              <a:rPr lang="it-IT" dirty="0" err="1" smtClean="0"/>
              <a:t>setters</a:t>
            </a:r>
            <a:r>
              <a:rPr lang="it-IT" dirty="0" smtClean="0"/>
              <a:t> </a:t>
            </a:r>
            <a:r>
              <a:rPr lang="it-IT" dirty="0"/>
              <a:t>per le proprietà (</a:t>
            </a:r>
            <a:r>
              <a:rPr lang="it-IT" dirty="0" smtClean="0"/>
              <a:t>dichiarati </a:t>
            </a:r>
            <a:r>
              <a:rPr lang="it-IT" dirty="0"/>
              <a:t>nei costruttori)</a:t>
            </a:r>
          </a:p>
          <a:p>
            <a:r>
              <a:rPr lang="it-IT" dirty="0"/>
              <a:t>Nuovi metodi per leggere/scrivere le proprietà degli oggetti</a:t>
            </a:r>
          </a:p>
          <a:p>
            <a:r>
              <a:rPr lang="it-IT" dirty="0"/>
              <a:t>Nuovi metodi </a:t>
            </a:r>
            <a:r>
              <a:rPr lang="it-IT" dirty="0" err="1"/>
              <a:t>String</a:t>
            </a:r>
            <a:r>
              <a:rPr lang="it-IT" dirty="0" smtClean="0"/>
              <a:t>: trim</a:t>
            </a:r>
            <a:r>
              <a:rPr lang="it-IT" dirty="0"/>
              <a:t>()</a:t>
            </a:r>
          </a:p>
          <a:p>
            <a:r>
              <a:rPr lang="it-IT" dirty="0"/>
              <a:t>Nuovi metodi Array: </a:t>
            </a:r>
            <a:r>
              <a:rPr lang="it-IT" dirty="0" err="1" smtClean="0"/>
              <a:t>isArray</a:t>
            </a:r>
            <a:r>
              <a:rPr lang="it-IT" dirty="0"/>
              <a:t>(), </a:t>
            </a:r>
            <a:r>
              <a:rPr lang="it-IT" dirty="0" err="1" smtClean="0"/>
              <a:t>forEach</a:t>
            </a:r>
            <a:r>
              <a:rPr lang="it-IT" dirty="0"/>
              <a:t>(), </a:t>
            </a:r>
            <a:r>
              <a:rPr lang="it-IT" dirty="0" err="1" smtClean="0"/>
              <a:t>map</a:t>
            </a:r>
            <a:r>
              <a:rPr lang="it-IT" dirty="0"/>
              <a:t>(), </a:t>
            </a:r>
            <a:r>
              <a:rPr lang="it-IT" dirty="0" err="1" smtClean="0"/>
              <a:t>filter</a:t>
            </a:r>
            <a:r>
              <a:rPr lang="it-IT" dirty="0"/>
              <a:t>(), </a:t>
            </a:r>
            <a:r>
              <a:rPr lang="it-IT" dirty="0" smtClean="0"/>
              <a:t>reduce</a:t>
            </a:r>
            <a:r>
              <a:rPr lang="it-IT" dirty="0"/>
              <a:t>(), </a:t>
            </a:r>
            <a:r>
              <a:rPr lang="it-IT" dirty="0" err="1" smtClean="0"/>
              <a:t>reduceRight</a:t>
            </a:r>
            <a:r>
              <a:rPr lang="it-IT" dirty="0"/>
              <a:t>(), </a:t>
            </a:r>
            <a:r>
              <a:rPr lang="it-IT" dirty="0" err="1" smtClean="0"/>
              <a:t>every</a:t>
            </a:r>
            <a:r>
              <a:rPr lang="it-IT" dirty="0"/>
              <a:t>(), </a:t>
            </a:r>
            <a:r>
              <a:rPr lang="it-IT" dirty="0" smtClean="0"/>
              <a:t>some</a:t>
            </a:r>
            <a:r>
              <a:rPr lang="it-IT" dirty="0"/>
              <a:t>(), </a:t>
            </a:r>
            <a:r>
              <a:rPr lang="it-IT" dirty="0" err="1" smtClean="0"/>
              <a:t>indexOf</a:t>
            </a:r>
            <a:r>
              <a:rPr lang="it-IT" dirty="0"/>
              <a:t>(), </a:t>
            </a:r>
            <a:r>
              <a:rPr lang="it-IT" dirty="0" err="1" smtClean="0"/>
              <a:t>lastIndexOf</a:t>
            </a:r>
            <a:r>
              <a:rPr lang="it-IT" dirty="0" smtClean="0"/>
              <a:t>(),…</a:t>
            </a:r>
            <a:endParaRPr lang="it-IT" dirty="0"/>
          </a:p>
          <a:p>
            <a:r>
              <a:rPr lang="it-IT" dirty="0" smtClean="0"/>
              <a:t>Metodi </a:t>
            </a:r>
            <a:r>
              <a:rPr lang="it-IT" dirty="0" err="1" smtClean="0"/>
              <a:t>JSON.parse</a:t>
            </a:r>
            <a:r>
              <a:rPr lang="it-IT" dirty="0"/>
              <a:t>() e  </a:t>
            </a:r>
            <a:r>
              <a:rPr lang="it-IT" dirty="0" err="1"/>
              <a:t>JSON.stringify</a:t>
            </a:r>
            <a:r>
              <a:rPr lang="it-IT" dirty="0"/>
              <a:t>()</a:t>
            </a:r>
          </a:p>
          <a:p>
            <a:r>
              <a:rPr lang="it-IT" dirty="0" smtClean="0"/>
              <a:t>Nuovo metodo Date: </a:t>
            </a:r>
            <a:r>
              <a:rPr lang="it-IT" dirty="0" err="1" smtClean="0"/>
              <a:t>now</a:t>
            </a:r>
            <a:r>
              <a:rPr lang="it-IT" dirty="0" smtClean="0"/>
              <a:t>()</a:t>
            </a:r>
            <a:endParaRPr 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9948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Getter</a:t>
            </a:r>
            <a:r>
              <a:rPr lang="it-IT" dirty="0" smtClean="0"/>
              <a:t> e Setter 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[ES5]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 </a:t>
            </a:r>
            <a:r>
              <a:rPr lang="it-IT" dirty="0" err="1"/>
              <a:t>Javascript</a:t>
            </a:r>
            <a:r>
              <a:rPr lang="it-IT" dirty="0"/>
              <a:t>, </a:t>
            </a:r>
            <a:r>
              <a:rPr lang="it-IT" b="1" dirty="0" err="1"/>
              <a:t>getter</a:t>
            </a:r>
            <a:r>
              <a:rPr lang="it-IT" dirty="0"/>
              <a:t> e </a:t>
            </a:r>
            <a:r>
              <a:rPr lang="it-IT" b="1" dirty="0"/>
              <a:t>setter</a:t>
            </a:r>
            <a:r>
              <a:rPr lang="it-IT" dirty="0"/>
              <a:t> permettono di creare pseudo variabili in un oggetto. Una pseudo variabile non è associata direttamente a una vera variabile dell'oggetto, ma funziona come se lo fosse.</a:t>
            </a:r>
          </a:p>
          <a:p>
            <a:r>
              <a:rPr lang="it-IT" dirty="0"/>
              <a:t>In realtà, </a:t>
            </a:r>
            <a:r>
              <a:rPr lang="it-IT" dirty="0" err="1"/>
              <a:t>getter</a:t>
            </a:r>
            <a:r>
              <a:rPr lang="it-IT" dirty="0"/>
              <a:t> e setter sono metodi che vengono chiamati automaticamente quando si tenta di leggere o scrivere la variabile rappresentata dal loro nome.</a:t>
            </a:r>
          </a:p>
          <a:p>
            <a:r>
              <a:rPr lang="it-IT" dirty="0"/>
              <a:t>In questo modo la lettura e la scrittura vengono mediate dal codice:</a:t>
            </a:r>
          </a:p>
          <a:p>
            <a:pPr lvl="1"/>
            <a:r>
              <a:rPr lang="it-IT" dirty="0"/>
              <a:t>E' possibile calcolare "al volo" un valore nel </a:t>
            </a:r>
            <a:r>
              <a:rPr lang="it-IT" dirty="0" err="1"/>
              <a:t>getter</a:t>
            </a:r>
            <a:endParaRPr lang="it-IT" dirty="0"/>
          </a:p>
          <a:p>
            <a:pPr lvl="1"/>
            <a:r>
              <a:rPr lang="it-IT" dirty="0"/>
              <a:t>E' possibile controllare o correggere il valore da assegnare nel setter (magari generando un'eccezione se il valore è inaccettabile)</a:t>
            </a:r>
          </a:p>
          <a:p>
            <a:pPr lvl="1"/>
            <a:r>
              <a:rPr lang="it-IT" dirty="0"/>
              <a:t>E' possibile rendere un valore </a:t>
            </a:r>
            <a:r>
              <a:rPr lang="it-IT" dirty="0" err="1"/>
              <a:t>get-only</a:t>
            </a:r>
            <a:r>
              <a:rPr lang="it-IT" dirty="0"/>
              <a:t> o set-</a:t>
            </a:r>
            <a:r>
              <a:rPr lang="it-IT" dirty="0" err="1"/>
              <a:t>only</a:t>
            </a:r>
            <a:endParaRPr lang="it-IT" dirty="0"/>
          </a:p>
          <a:p>
            <a:r>
              <a:rPr lang="it-IT" dirty="0" err="1"/>
              <a:t>Getter</a:t>
            </a:r>
            <a:r>
              <a:rPr lang="it-IT" dirty="0"/>
              <a:t> e setter possono essere definiti nelle singole istanze: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= {val:1,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pippo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 {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(v&lt;10)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this.val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=v; else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"},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pippo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this.val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//proprietà r/w chiamata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pippo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accetta solo valori minori di dieci</a:t>
            </a:r>
          </a:p>
          <a:p>
            <a:r>
              <a:rPr lang="it-IT" dirty="0"/>
              <a:t>Per inserirli nei costruttori, è invece necessario usare il nuovo metodo </a:t>
            </a:r>
            <a:r>
              <a:rPr lang="it-IT" b="1" dirty="0" err="1"/>
              <a:t>defineProperty</a:t>
            </a:r>
            <a:r>
              <a:rPr lang="it-IT" dirty="0"/>
              <a:t> sul suo prototipo, come vedremo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50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8251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Object.defineProperty</a:t>
            </a:r>
            <a:r>
              <a:rPr lang="it-IT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[ES5]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sz="2700" i="1" dirty="0" err="1" smtClean="0"/>
              <a:t>Object.defineProperty</a:t>
            </a:r>
            <a:r>
              <a:rPr lang="it-IT" sz="2700" i="1" dirty="0" smtClean="0"/>
              <a:t>(</a:t>
            </a:r>
            <a:r>
              <a:rPr lang="it-IT" sz="2700" i="1" dirty="0" err="1" smtClean="0"/>
              <a:t>object</a:t>
            </a:r>
            <a:r>
              <a:rPr lang="it-IT" sz="2700" dirty="0" smtClean="0"/>
              <a:t>, </a:t>
            </a:r>
            <a:r>
              <a:rPr lang="it-IT" sz="2700" i="1" dirty="0" err="1" smtClean="0"/>
              <a:t>propertyName</a:t>
            </a:r>
            <a:r>
              <a:rPr lang="it-IT" sz="2700" dirty="0" smtClean="0"/>
              <a:t>, </a:t>
            </a:r>
            <a:r>
              <a:rPr lang="it-IT" sz="2700" i="1" dirty="0" err="1" smtClean="0"/>
              <a:t>descriptor</a:t>
            </a:r>
            <a:r>
              <a:rPr lang="it-IT" sz="2700" dirty="0" smtClean="0"/>
              <a:t>) inserisce o sovrascrive una proprietà in un oggetto.</a:t>
            </a:r>
          </a:p>
          <a:p>
            <a:pPr lvl="1"/>
            <a:r>
              <a:rPr lang="it-IT" sz="2399" i="1" dirty="0" err="1" smtClean="0"/>
              <a:t>descriptor</a:t>
            </a:r>
            <a:r>
              <a:rPr lang="it-IT" sz="2399" dirty="0" smtClean="0"/>
              <a:t> è un oggetto che può contenere le seguenti proprietà</a:t>
            </a:r>
          </a:p>
          <a:p>
            <a:pPr lvl="2"/>
            <a:r>
              <a:rPr lang="it-IT" sz="2100" i="1" dirty="0" smtClean="0"/>
              <a:t>configurabile</a:t>
            </a:r>
            <a:r>
              <a:rPr lang="it-IT" sz="2100" dirty="0" smtClean="0"/>
              <a:t>:  </a:t>
            </a:r>
            <a:r>
              <a:rPr lang="it-IT" sz="2100" dirty="0" err="1" smtClean="0"/>
              <a:t>true</a:t>
            </a:r>
            <a:r>
              <a:rPr lang="it-IT" sz="2100" dirty="0" smtClean="0"/>
              <a:t> se il descrittore può essere cambiato</a:t>
            </a:r>
          </a:p>
          <a:p>
            <a:pPr lvl="2"/>
            <a:r>
              <a:rPr lang="it-IT" sz="2100" i="1" dirty="0" smtClean="0"/>
              <a:t>enumerabile</a:t>
            </a:r>
            <a:r>
              <a:rPr lang="it-IT" sz="2100" dirty="0" smtClean="0"/>
              <a:t>:  </a:t>
            </a:r>
            <a:r>
              <a:rPr lang="it-IT" sz="2100" dirty="0" err="1" smtClean="0"/>
              <a:t>true</a:t>
            </a:r>
            <a:r>
              <a:rPr lang="it-IT" sz="2100" dirty="0" smtClean="0"/>
              <a:t> se questa proprietà viene inclusa nell'enumerazione delle proprietà dell'oggetto</a:t>
            </a:r>
          </a:p>
          <a:p>
            <a:pPr lvl="2"/>
            <a:r>
              <a:rPr lang="it-IT" sz="2100" i="1" dirty="0" err="1" smtClean="0"/>
              <a:t>value</a:t>
            </a:r>
            <a:r>
              <a:rPr lang="it-IT" sz="2100" dirty="0" smtClean="0"/>
              <a:t>: il valore della proprietà</a:t>
            </a:r>
          </a:p>
          <a:p>
            <a:pPr lvl="2"/>
            <a:r>
              <a:rPr lang="it-IT" sz="2100" i="1" dirty="0" err="1" smtClean="0"/>
              <a:t>writable</a:t>
            </a:r>
            <a:r>
              <a:rPr lang="it-IT" sz="2100" dirty="0" smtClean="0"/>
              <a:t>: </a:t>
            </a:r>
            <a:r>
              <a:rPr lang="it-IT" sz="2100" dirty="0" err="1" smtClean="0"/>
              <a:t>true</a:t>
            </a:r>
            <a:r>
              <a:rPr lang="it-IT" sz="2100" dirty="0" smtClean="0"/>
              <a:t> se il valore della proprietà può essere alterato (false, il default, la rende di sola lettura)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24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o={a:2}</a:t>
            </a:r>
            <a:br>
              <a:rPr lang="it-IT" sz="24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4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(o, "val", { </a:t>
            </a:r>
            <a:r>
              <a:rPr lang="it-IT" sz="24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3, </a:t>
            </a:r>
            <a:r>
              <a:rPr lang="it-IT" sz="24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writable:true</a:t>
            </a:r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 //proprietà "val" R/W </a:t>
            </a:r>
          </a:p>
          <a:p>
            <a:pPr marL="457200" lvl="1" indent="-1889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sz="2399" dirty="0" smtClean="0"/>
              <a:t>In </a:t>
            </a:r>
            <a:r>
              <a:rPr lang="it-IT" sz="2399" b="1" dirty="0" smtClean="0"/>
              <a:t>alternativa</a:t>
            </a:r>
            <a:r>
              <a:rPr lang="it-IT" sz="2399" dirty="0" smtClean="0"/>
              <a:t> a </a:t>
            </a:r>
            <a:r>
              <a:rPr lang="it-IT" sz="2399" i="1" dirty="0" err="1" smtClean="0"/>
              <a:t>value</a:t>
            </a:r>
            <a:r>
              <a:rPr lang="it-IT" sz="2399" dirty="0" smtClean="0"/>
              <a:t> e </a:t>
            </a:r>
            <a:r>
              <a:rPr lang="it-IT" sz="2399" i="1" dirty="0" err="1" smtClean="0"/>
              <a:t>writable</a:t>
            </a:r>
            <a:r>
              <a:rPr lang="it-IT" sz="2399" dirty="0" smtClean="0"/>
              <a:t>, è possibile usare le proprietà </a:t>
            </a:r>
            <a:r>
              <a:rPr lang="it-IT" sz="2399" i="1" dirty="0" err="1" smtClean="0"/>
              <a:t>get</a:t>
            </a:r>
            <a:r>
              <a:rPr lang="it-IT" sz="2399" dirty="0" smtClean="0"/>
              <a:t> e </a:t>
            </a:r>
            <a:r>
              <a:rPr lang="it-IT" sz="2399" i="1" dirty="0" smtClean="0"/>
              <a:t>set</a:t>
            </a:r>
            <a:r>
              <a:rPr lang="it-IT" sz="2399" dirty="0" smtClean="0"/>
              <a:t> per creare una pseudo variabile: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(o, "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pippo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{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this.val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}}); //pseudo proprietà "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pippo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only</a:t>
            </a:r>
          </a:p>
          <a:p>
            <a:pPr marL="457200" lvl="1" indent="-1889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sz="2400" dirty="0" smtClean="0"/>
              <a:t>Per definire </a:t>
            </a:r>
            <a:r>
              <a:rPr lang="it-IT" sz="2400" dirty="0" err="1"/>
              <a:t>getter</a:t>
            </a:r>
            <a:r>
              <a:rPr lang="it-IT" sz="2400" dirty="0"/>
              <a:t> e setter </a:t>
            </a:r>
            <a:r>
              <a:rPr lang="it-IT" sz="2400" b="1" dirty="0"/>
              <a:t>in un costruttore</a:t>
            </a:r>
            <a:r>
              <a:rPr lang="it-IT" sz="2400" dirty="0"/>
              <a:t>, si può estendere il suo prototipo: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this.val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=4};</a:t>
            </a:r>
            <a:b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obj.prototype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pippo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{  </a:t>
            </a:r>
            <a:b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this.val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  </a:t>
            </a:r>
            <a:b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: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 {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this.val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 } }); </a:t>
            </a:r>
            <a:b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setter definiti nel prototipo di una funzione costruttore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51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4831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Oggetti Javascript</a:t>
            </a:r>
            <a:br>
              <a:rPr lang="it-IT" altLang="it-IT" smtClean="0"/>
            </a:br>
            <a:r>
              <a:rPr lang="it-IT" altLang="it-IT" sz="2400" smtClean="0"/>
              <a:t>Membri pubblici, privati e "privilegiati"</a:t>
            </a:r>
            <a:endParaRPr lang="it-IT" altLang="it-IT" smtClean="0"/>
          </a:p>
        </p:txBody>
      </p:sp>
      <p:sp>
        <p:nvSpPr>
          <p:cNvPr id="4608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mtClean="0"/>
              <a:t>In Javascript non esiste la nozione esplicita di pubbblico e privato, come in molti linguaggi a oggetti.</a:t>
            </a:r>
          </a:p>
          <a:p>
            <a:r>
              <a:rPr lang="it-IT" altLang="it-IT" smtClean="0"/>
              <a:t>Tuttavia, è possibile </a:t>
            </a:r>
            <a:r>
              <a:rPr lang="it-IT" altLang="it-IT" b="1" smtClean="0"/>
              <a:t>simulare questo tipo di comportamento usando </a:t>
            </a:r>
            <a:r>
              <a:rPr lang="it-IT" altLang="it-IT" smtClean="0"/>
              <a:t>opportunamente le tecniche appena esposte.</a:t>
            </a:r>
          </a:p>
          <a:p>
            <a:r>
              <a:rPr lang="it-IT" altLang="it-IT" smtClean="0"/>
              <a:t>Vedremo quindi come definire proprietà (e metodi) in modo che siano visibili all'esterno dell'oggetto oppure utilizzabili solo dai suoi metodi interni.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52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Oggetti Javascript</a:t>
            </a:r>
            <a:br>
              <a:rPr lang="it-IT" altLang="it-IT" smtClean="0"/>
            </a:br>
            <a:r>
              <a:rPr lang="it-IT" altLang="it-IT" sz="2400" smtClean="0"/>
              <a:t>Membri pubblici</a:t>
            </a:r>
            <a:endParaRPr lang="it-IT" altLang="it-IT" smtClean="0"/>
          </a:p>
        </p:txBody>
      </p:sp>
      <p:sp>
        <p:nvSpPr>
          <p:cNvPr id="47107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Le proprietà e i metodi pubblici si possono creare come abbiamo visto finora, cioè assegnandole all'oggetto </a:t>
            </a:r>
            <a:r>
              <a:rPr lang="it-IT" altLang="it-IT" i="1" dirty="0" err="1" smtClean="0"/>
              <a:t>this</a:t>
            </a:r>
            <a:r>
              <a:rPr lang="it-IT" altLang="it-IT" dirty="0" smtClean="0"/>
              <a:t> all'interno del costruttore.</a:t>
            </a:r>
          </a:p>
          <a:p>
            <a:r>
              <a:rPr lang="it-IT" altLang="it-IT" dirty="0" smtClean="0"/>
              <a:t>Tuttavia, i </a:t>
            </a:r>
            <a:r>
              <a:rPr lang="it-IT" altLang="it-IT" i="1" dirty="0" err="1" smtClean="0"/>
              <a:t>coding</a:t>
            </a:r>
            <a:r>
              <a:rPr lang="it-IT" altLang="it-IT" i="1" dirty="0" smtClean="0"/>
              <a:t> standard </a:t>
            </a:r>
            <a:r>
              <a:rPr lang="it-IT" altLang="it-IT" dirty="0" smtClean="0"/>
              <a:t>di </a:t>
            </a:r>
            <a:r>
              <a:rPr lang="it-IT" altLang="it-IT" dirty="0" err="1" smtClean="0"/>
              <a:t>Javascript</a:t>
            </a:r>
            <a:r>
              <a:rPr lang="it-IT" altLang="it-IT" dirty="0" smtClean="0"/>
              <a:t> preferiscono procedere in modo diverso:</a:t>
            </a:r>
          </a:p>
          <a:p>
            <a:pPr lvl="1"/>
            <a:r>
              <a:rPr lang="it-IT" altLang="it-IT" dirty="0" smtClean="0"/>
              <a:t>Le proprietà sono </a:t>
            </a:r>
            <a:r>
              <a:rPr lang="it-IT" altLang="it-IT" b="1" dirty="0" smtClean="0"/>
              <a:t>create</a:t>
            </a:r>
            <a:r>
              <a:rPr lang="it-IT" altLang="it-IT" dirty="0" smtClean="0"/>
              <a:t> </a:t>
            </a:r>
            <a:r>
              <a:rPr lang="it-IT" altLang="it-IT" b="1" dirty="0" smtClean="0"/>
              <a:t>all'interno della funzione costruttore</a:t>
            </a:r>
          </a:p>
          <a:p>
            <a:pPr lvl="1"/>
            <a:r>
              <a:rPr lang="it-IT" altLang="it-IT" dirty="0" smtClean="0"/>
              <a:t>I metodi sono </a:t>
            </a:r>
            <a:r>
              <a:rPr lang="it-IT" altLang="it-IT" b="1" dirty="0" smtClean="0"/>
              <a:t>aggiunti al </a:t>
            </a:r>
            <a:r>
              <a:rPr lang="it-IT" altLang="it-IT" b="1" dirty="0" err="1" smtClean="0"/>
              <a:t>prototype</a:t>
            </a:r>
            <a:r>
              <a:rPr lang="it-IT" altLang="it-IT" b="1" dirty="0" smtClean="0"/>
              <a:t> del costruttore</a:t>
            </a:r>
          </a:p>
          <a:p>
            <a:r>
              <a:rPr lang="it-IT" altLang="it-IT" dirty="0" smtClean="0"/>
              <a:t>L'effetto finale è lo stesso, ma come vedremo ha un certo impatto sulle proprietà private.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53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Oggetti </a:t>
            </a:r>
            <a:r>
              <a:rPr lang="it-IT" altLang="it-IT" dirty="0" err="1" smtClean="0"/>
              <a:t>Javascript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r>
              <a:rPr lang="it-IT" altLang="it-IT" sz="2400" dirty="0" smtClean="0"/>
              <a:t>Membri pubblici-Esempi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dirty="0" err="1"/>
              <a:t>myObject</a:t>
            </a:r>
            <a:r>
              <a:rPr lang="it-IT" altLang="it-IT" dirty="0"/>
              <a:t>(a)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this.v</a:t>
            </a:r>
            <a:r>
              <a:rPr lang="it-IT" altLang="it-IT" dirty="0"/>
              <a:t> = a+1; //proprietà pubblica</a:t>
            </a:r>
          </a:p>
          <a:p>
            <a:r>
              <a:rPr lang="it-IT" altLang="it-IT" dirty="0"/>
              <a:t>}</a:t>
            </a:r>
          </a:p>
          <a:p>
            <a:r>
              <a:rPr lang="it-IT" altLang="it-IT" dirty="0" err="1"/>
              <a:t>myObject.prototype.m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(x)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this.v+x</a:t>
            </a:r>
            <a:r>
              <a:rPr lang="it-IT" altLang="it-IT" dirty="0"/>
              <a:t>;} //metodo pubblico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o = new </a:t>
            </a:r>
            <a:r>
              <a:rPr lang="it-IT" altLang="it-IT" dirty="0" err="1"/>
              <a:t>myObject</a:t>
            </a:r>
            <a:r>
              <a:rPr lang="it-IT" altLang="it-IT" dirty="0"/>
              <a:t>(1);</a:t>
            </a:r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dirty="0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54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Oggetti Javascript</a:t>
            </a:r>
            <a:br>
              <a:rPr lang="it-IT" altLang="it-IT" smtClean="0"/>
            </a:br>
            <a:r>
              <a:rPr lang="it-IT" altLang="it-IT" sz="2400" smtClean="0"/>
              <a:t>Membri privati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t-IT" dirty="0" smtClean="0"/>
              <a:t>Le proprietà e i metodi privati si possono creare sfruttando l'effetto </a:t>
            </a:r>
            <a:r>
              <a:rPr lang="it-IT" i="1" dirty="0" err="1" smtClean="0"/>
              <a:t>closure</a:t>
            </a:r>
            <a:r>
              <a:rPr lang="it-IT" dirty="0" smtClean="0"/>
              <a:t> del costruttore</a:t>
            </a:r>
          </a:p>
          <a:p>
            <a:pPr>
              <a:defRPr/>
            </a:pPr>
            <a:r>
              <a:rPr lang="it-IT" dirty="0" smtClean="0"/>
              <a:t>In pratica, ogni proprietà o metodo dichiarato nella funzione costruttore </a:t>
            </a:r>
            <a:r>
              <a:rPr lang="it-IT" b="1" dirty="0" smtClean="0"/>
              <a:t>come variabile locale </a:t>
            </a:r>
            <a:r>
              <a:rPr lang="it-IT" dirty="0" smtClean="0"/>
              <a:t>(cioè con la parola chiave </a:t>
            </a:r>
            <a:r>
              <a:rPr lang="it-IT" i="1" dirty="0" err="1" smtClean="0"/>
              <a:t>var</a:t>
            </a:r>
            <a:r>
              <a:rPr lang="it-IT" dirty="0" smtClean="0"/>
              <a:t>, e non con </a:t>
            </a:r>
            <a:r>
              <a:rPr lang="it-IT" i="1" dirty="0" err="1" smtClean="0"/>
              <a:t>this</a:t>
            </a:r>
            <a:r>
              <a:rPr lang="it-IT" dirty="0" smtClean="0"/>
              <a:t>) sarà un membro privato degli oggetti da esso generati.</a:t>
            </a:r>
          </a:p>
          <a:p>
            <a:pPr>
              <a:defRPr/>
            </a:pPr>
            <a:r>
              <a:rPr lang="it-IT" dirty="0" smtClean="0"/>
              <a:t>I metodi privati </a:t>
            </a:r>
            <a:r>
              <a:rPr lang="it-IT" b="1" dirty="0" smtClean="0"/>
              <a:t>possono accedere ai membri pubblici dell'oggetto</a:t>
            </a:r>
            <a:r>
              <a:rPr lang="it-IT" dirty="0" smtClean="0"/>
              <a:t>, ma per ovviare a un'ambiguità di </a:t>
            </a:r>
            <a:r>
              <a:rPr lang="it-IT" dirty="0" err="1" smtClean="0"/>
              <a:t>ECMAScript</a:t>
            </a:r>
            <a:r>
              <a:rPr lang="it-IT" dirty="0"/>
              <a:t> </a:t>
            </a:r>
            <a:r>
              <a:rPr lang="it-IT" dirty="0" smtClean="0"/>
              <a:t>non è possibile farlo usando la sintassi comune </a:t>
            </a:r>
            <a:r>
              <a:rPr lang="it-IT" i="1" dirty="0" err="1" smtClean="0"/>
              <a:t>this.p</a:t>
            </a:r>
            <a:r>
              <a:rPr lang="it-IT" dirty="0" smtClean="0"/>
              <a:t>: è necessario un </a:t>
            </a:r>
            <a:r>
              <a:rPr lang="it-IT" i="1" dirty="0" err="1" smtClean="0"/>
              <a:t>workaround</a:t>
            </a:r>
            <a:r>
              <a:rPr lang="it-IT" dirty="0" smtClean="0"/>
              <a:t>.</a:t>
            </a:r>
          </a:p>
          <a:p>
            <a:pPr lvl="1">
              <a:defRPr/>
            </a:pPr>
            <a:r>
              <a:rPr lang="it-IT" dirty="0" smtClean="0"/>
              <a:t>Dichiareremo una proprietà privata (che chiameremo </a:t>
            </a:r>
            <a:r>
              <a:rPr lang="it-IT" i="1" dirty="0" smtClean="0"/>
              <a:t>THIS</a:t>
            </a:r>
            <a:r>
              <a:rPr lang="it-IT" dirty="0" smtClean="0"/>
              <a:t>) e la assegneremo al valore di </a:t>
            </a:r>
            <a:r>
              <a:rPr lang="it-IT" i="1" dirty="0" err="1" smtClean="0"/>
              <a:t>this</a:t>
            </a:r>
            <a:r>
              <a:rPr lang="it-IT" dirty="0" smtClean="0"/>
              <a:t> nel costruttore. I metodi privati potranno quindi accedere ai membri pubblici con la sintassi </a:t>
            </a:r>
            <a:r>
              <a:rPr lang="it-IT" i="1" dirty="0" err="1" smtClean="0"/>
              <a:t>THIS.p</a:t>
            </a:r>
            <a:r>
              <a:rPr lang="it-IT" dirty="0" smtClean="0"/>
              <a:t>.</a:t>
            </a:r>
          </a:p>
          <a:p>
            <a:pPr>
              <a:defRPr/>
            </a:pPr>
            <a:r>
              <a:rPr lang="it-IT" dirty="0" smtClean="0"/>
              <a:t>Le proprietà e i metodi privati </a:t>
            </a:r>
            <a:r>
              <a:rPr lang="it-IT" b="1" dirty="0" smtClean="0"/>
              <a:t>non sono accessibili dall'esterno dell'oggetto</a:t>
            </a:r>
            <a:r>
              <a:rPr lang="it-IT" dirty="0" smtClean="0"/>
              <a:t> ma, al contrario dei comuni linguaggi OO, </a:t>
            </a:r>
            <a:r>
              <a:rPr lang="it-IT" b="1" dirty="0" smtClean="0"/>
              <a:t>non sono accessibili neppure dai metodi pubblici</a:t>
            </a:r>
            <a:r>
              <a:rPr lang="it-IT" dirty="0" smtClean="0"/>
              <a:t> creati come visto in precedenza.</a:t>
            </a:r>
          </a:p>
          <a:p>
            <a:pPr lvl="1">
              <a:defRPr/>
            </a:pPr>
            <a:r>
              <a:rPr lang="it-IT" dirty="0" smtClean="0"/>
              <a:t>Quindi le proprietà e i metodi privati possono essere manipolati solo da altri metodi privati o dal costruttore in cui sono dichiarati!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55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Oggetti </a:t>
            </a:r>
            <a:r>
              <a:rPr lang="it-IT" altLang="it-IT" sz="3200" dirty="0" err="1" smtClean="0"/>
              <a:t>Javascript</a:t>
            </a:r>
            <a:r>
              <a:rPr lang="it-IT" altLang="it-IT" sz="3200" dirty="0" smtClean="0"/>
              <a:t/>
            </a:r>
            <a:br>
              <a:rPr lang="it-IT" altLang="it-IT" sz="3200" dirty="0" smtClean="0"/>
            </a:br>
            <a:r>
              <a:rPr lang="it-IT" altLang="it-IT" sz="2400" dirty="0" smtClean="0"/>
              <a:t>Membri privati-Esempi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dirty="0" err="1"/>
              <a:t>myObject</a:t>
            </a:r>
            <a:r>
              <a:rPr lang="it-IT" altLang="it-IT" dirty="0"/>
              <a:t>(a)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this.v</a:t>
            </a:r>
            <a:r>
              <a:rPr lang="it-IT" altLang="it-IT" dirty="0"/>
              <a:t> = a+1; //proprietà pubblica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p = 7; //proprietà privata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THIS = </a:t>
            </a:r>
            <a:r>
              <a:rPr lang="it-IT" altLang="it-IT" dirty="0" err="1"/>
              <a:t>this</a:t>
            </a:r>
            <a:r>
              <a:rPr lang="it-IT" altLang="it-IT" dirty="0"/>
              <a:t>; //</a:t>
            </a:r>
            <a:r>
              <a:rPr lang="it-IT" altLang="it-IT" dirty="0" err="1"/>
              <a:t>workaround</a:t>
            </a:r>
            <a:r>
              <a:rPr lang="it-IT" altLang="it-IT" dirty="0"/>
              <a:t> per rendere </a:t>
            </a:r>
            <a:r>
              <a:rPr lang="it-IT" altLang="it-IT" dirty="0" err="1"/>
              <a:t>this</a:t>
            </a:r>
            <a:r>
              <a:rPr lang="it-IT" altLang="it-IT" dirty="0"/>
              <a:t> disponibile nei metodi privati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</a:t>
            </a:r>
            <a:r>
              <a:rPr lang="it-IT" altLang="it-IT" dirty="0" err="1"/>
              <a:t>pm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() {p=p-1;} //metodo privato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pm2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THIS.m</a:t>
            </a:r>
            <a:r>
              <a:rPr lang="it-IT" altLang="it-IT" dirty="0"/>
              <a:t>()+1;} //metodo privato che chiama un metodo pubblico</a:t>
            </a:r>
          </a:p>
          <a:p>
            <a:r>
              <a:rPr lang="it-IT" altLang="it-IT" dirty="0"/>
              <a:t>}</a:t>
            </a:r>
          </a:p>
          <a:p>
            <a:r>
              <a:rPr lang="it-IT" altLang="it-IT" dirty="0" err="1"/>
              <a:t>myObject.prototype.m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(x)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this.v+x</a:t>
            </a:r>
            <a:r>
              <a:rPr lang="it-IT" altLang="it-IT" dirty="0"/>
              <a:t>;} //metodo pubblico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o = new </a:t>
            </a:r>
            <a:r>
              <a:rPr lang="it-IT" altLang="it-IT" dirty="0" err="1"/>
              <a:t>myObject</a:t>
            </a:r>
            <a:r>
              <a:rPr lang="it-IT" altLang="it-IT" dirty="0"/>
              <a:t>(1);</a:t>
            </a:r>
          </a:p>
          <a:p>
            <a:r>
              <a:rPr lang="it-IT" altLang="it-IT" dirty="0" err="1"/>
              <a:t>o.p</a:t>
            </a:r>
            <a:r>
              <a:rPr lang="it-IT" altLang="it-IT" dirty="0"/>
              <a:t>; //</a:t>
            </a:r>
            <a:r>
              <a:rPr lang="it-IT" altLang="it-IT" dirty="0" err="1"/>
              <a:t>undefined</a:t>
            </a:r>
            <a:r>
              <a:rPr lang="it-IT" altLang="it-IT" dirty="0"/>
              <a:t> (p è privato)</a:t>
            </a:r>
          </a:p>
          <a:p>
            <a:r>
              <a:rPr lang="it-IT" altLang="it-IT" dirty="0"/>
              <a:t>o.pm() //ERRORE (</a:t>
            </a:r>
            <a:r>
              <a:rPr lang="it-IT" altLang="it-IT" dirty="0" err="1"/>
              <a:t>pm</a:t>
            </a:r>
            <a:r>
              <a:rPr lang="it-IT" altLang="it-IT" dirty="0"/>
              <a:t> è privato)</a:t>
            </a:r>
          </a:p>
          <a:p>
            <a:endParaRPr lang="it-IT" altLang="it-IT" dirty="0"/>
          </a:p>
          <a:p>
            <a:r>
              <a:rPr lang="it-IT" altLang="it-IT" dirty="0"/>
              <a:t>myObject.prototype.m2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pm</a:t>
            </a:r>
            <a:r>
              <a:rPr lang="it-IT" altLang="it-IT" dirty="0"/>
              <a:t>(); </a:t>
            </a:r>
            <a:r>
              <a:rPr lang="it-IT" altLang="it-IT" dirty="0" err="1"/>
              <a:t>return</a:t>
            </a:r>
            <a:r>
              <a:rPr lang="it-IT" altLang="it-IT" dirty="0"/>
              <a:t> p;} </a:t>
            </a:r>
          </a:p>
          <a:p>
            <a:r>
              <a:rPr lang="it-IT" altLang="it-IT" dirty="0"/>
              <a:t>//metodo pubblico che usa membri privati</a:t>
            </a:r>
          </a:p>
          <a:p>
            <a:endParaRPr lang="it-IT" altLang="it-IT" dirty="0"/>
          </a:p>
          <a:p>
            <a:r>
              <a:rPr lang="it-IT" altLang="it-IT" dirty="0"/>
              <a:t>o.m2(); //ERRORE, in quanto p e </a:t>
            </a:r>
            <a:r>
              <a:rPr lang="it-IT" altLang="it-IT" dirty="0" err="1"/>
              <a:t>pm</a:t>
            </a:r>
            <a:r>
              <a:rPr lang="it-IT" altLang="it-IT" dirty="0"/>
              <a:t> non sono accessibili da metodi pubblici</a:t>
            </a:r>
          </a:p>
          <a:p>
            <a:endParaRPr lang="it-IT" alt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56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Oggetti </a:t>
            </a:r>
            <a:r>
              <a:rPr lang="it-IT" altLang="it-IT" dirty="0" err="1" smtClean="0"/>
              <a:t>Javascript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r>
              <a:rPr lang="it-IT" altLang="it-IT" sz="2400" dirty="0" smtClean="0"/>
              <a:t>Membri privilegiati</a:t>
            </a:r>
            <a:endParaRPr lang="it-IT" altLang="it-IT" dirty="0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t-IT" dirty="0" smtClean="0"/>
              <a:t>Non poter accedere ai membri privati dai metodi pubblici rende i membri privati utili solo per funzioni interne, ad esempio di inizializzazione.</a:t>
            </a:r>
          </a:p>
          <a:p>
            <a:pPr>
              <a:defRPr/>
            </a:pPr>
            <a:r>
              <a:rPr lang="it-IT" dirty="0" smtClean="0"/>
              <a:t>Tuttavia, </a:t>
            </a:r>
            <a:r>
              <a:rPr lang="it-IT" b="1" dirty="0" smtClean="0"/>
              <a:t>è possibile creare speciali metodi pubblici che hanno accesso anche ai membri privati dell'oggetto</a:t>
            </a:r>
            <a:r>
              <a:rPr lang="it-IT" dirty="0" smtClean="0"/>
              <a:t>, e che sono spesso definiti per questo </a:t>
            </a:r>
            <a:r>
              <a:rPr lang="it-IT" i="1" dirty="0"/>
              <a:t>privilegiati</a:t>
            </a:r>
            <a:r>
              <a:rPr lang="it-IT" dirty="0" smtClean="0"/>
              <a:t>.</a:t>
            </a:r>
          </a:p>
          <a:p>
            <a:pPr lvl="1">
              <a:defRPr/>
            </a:pPr>
            <a:r>
              <a:rPr lang="it-IT" dirty="0" smtClean="0"/>
              <a:t>In pratica, molti preferiscono dichiarare sempre metodi privilegiati invece che pubblici, per avere una maggior simmetria col comportamento standard dei linguaggi a oggetti.</a:t>
            </a:r>
          </a:p>
          <a:p>
            <a:pPr>
              <a:defRPr/>
            </a:pPr>
            <a:r>
              <a:rPr lang="it-IT" dirty="0" smtClean="0"/>
              <a:t>Creare metodi privilegiati è molto semplice: basta usare la tecnica "base" di creazione dei metodi vista all'inizio, cioè </a:t>
            </a:r>
            <a:r>
              <a:rPr lang="it-IT" b="1" dirty="0" smtClean="0"/>
              <a:t>definirli direttamente nella funzione costruttore </a:t>
            </a:r>
            <a:r>
              <a:rPr lang="it-IT" dirty="0" smtClean="0"/>
              <a:t>(e non aggiungerli al prototipo) e la </a:t>
            </a:r>
            <a:r>
              <a:rPr lang="it-IT" dirty="0" err="1" smtClean="0"/>
              <a:t>closure</a:t>
            </a:r>
            <a:r>
              <a:rPr lang="it-IT" dirty="0" smtClean="0"/>
              <a:t> farà il resto.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57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Oggetti </a:t>
            </a:r>
            <a:r>
              <a:rPr lang="it-IT" altLang="it-IT" dirty="0" err="1" smtClean="0"/>
              <a:t>Javascript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r>
              <a:rPr lang="it-IT" altLang="it-IT" sz="2400" dirty="0" smtClean="0"/>
              <a:t>Membri privilegiati-Esempi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dirty="0" err="1"/>
              <a:t>myObject</a:t>
            </a:r>
            <a:r>
              <a:rPr lang="it-IT" altLang="it-IT" dirty="0"/>
              <a:t>(a)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this.v</a:t>
            </a:r>
            <a:r>
              <a:rPr lang="it-IT" altLang="it-IT" dirty="0"/>
              <a:t> = a+1; //proprietà pubblica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p = 7; //proprietà privata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THIS = </a:t>
            </a:r>
            <a:r>
              <a:rPr lang="it-IT" altLang="it-IT" dirty="0" err="1"/>
              <a:t>this</a:t>
            </a:r>
            <a:r>
              <a:rPr lang="it-IT" altLang="it-IT" dirty="0"/>
              <a:t>; //</a:t>
            </a:r>
            <a:r>
              <a:rPr lang="it-IT" altLang="it-IT" dirty="0" err="1"/>
              <a:t>workaround</a:t>
            </a:r>
            <a:r>
              <a:rPr lang="it-IT" altLang="it-IT" dirty="0"/>
              <a:t> per rendere </a:t>
            </a:r>
            <a:r>
              <a:rPr lang="it-IT" altLang="it-IT" dirty="0" err="1"/>
              <a:t>this</a:t>
            </a:r>
            <a:r>
              <a:rPr lang="it-IT" altLang="it-IT" dirty="0"/>
              <a:t> disponibile nei metodi </a:t>
            </a:r>
            <a:r>
              <a:rPr lang="it-IT" altLang="it-IT" dirty="0" smtClean="0"/>
              <a:t>privati</a:t>
            </a:r>
            <a:endParaRPr lang="it-IT" altLang="it-IT" dirty="0"/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</a:t>
            </a:r>
            <a:r>
              <a:rPr lang="it-IT" altLang="it-IT" dirty="0" err="1"/>
              <a:t>pm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() {p=p-1;} //metodo privato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pm2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THIS.m</a:t>
            </a:r>
            <a:r>
              <a:rPr lang="it-IT" altLang="it-IT" dirty="0"/>
              <a:t>()+1;} //metodo privato che chiama un metodo pubblico</a:t>
            </a:r>
          </a:p>
          <a:p>
            <a:r>
              <a:rPr lang="it-IT" altLang="it-IT" dirty="0"/>
              <a:t>   this.m3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pm</a:t>
            </a:r>
            <a:r>
              <a:rPr lang="it-IT" altLang="it-IT" dirty="0"/>
              <a:t>(); </a:t>
            </a:r>
            <a:r>
              <a:rPr lang="it-IT" altLang="it-IT" dirty="0" err="1"/>
              <a:t>return</a:t>
            </a:r>
            <a:r>
              <a:rPr lang="it-IT" altLang="it-IT" dirty="0"/>
              <a:t> p;} //metodo privilegiato: è pubblico e usa una membri privati</a:t>
            </a:r>
          </a:p>
          <a:p>
            <a:r>
              <a:rPr lang="it-IT" altLang="it-IT" dirty="0"/>
              <a:t>}</a:t>
            </a:r>
          </a:p>
          <a:p>
            <a:r>
              <a:rPr lang="it-IT" altLang="it-IT" dirty="0" err="1"/>
              <a:t>myObject.prototype.m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(x)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this.v+x</a:t>
            </a:r>
            <a:r>
              <a:rPr lang="it-IT" altLang="it-IT" dirty="0"/>
              <a:t>;} //metodo pubblico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o = new </a:t>
            </a:r>
            <a:r>
              <a:rPr lang="it-IT" altLang="it-IT" dirty="0" err="1"/>
              <a:t>myObject</a:t>
            </a:r>
            <a:r>
              <a:rPr lang="it-IT" altLang="it-IT" dirty="0"/>
              <a:t>(1);</a:t>
            </a:r>
          </a:p>
          <a:p>
            <a:r>
              <a:rPr lang="it-IT" altLang="it-IT" dirty="0" err="1"/>
              <a:t>o.p</a:t>
            </a:r>
            <a:r>
              <a:rPr lang="it-IT" altLang="it-IT" dirty="0"/>
              <a:t>; //</a:t>
            </a:r>
            <a:r>
              <a:rPr lang="it-IT" altLang="it-IT" dirty="0" err="1"/>
              <a:t>undefined</a:t>
            </a:r>
            <a:r>
              <a:rPr lang="it-IT" altLang="it-IT" dirty="0"/>
              <a:t> (p è privato)</a:t>
            </a:r>
          </a:p>
          <a:p>
            <a:r>
              <a:rPr lang="it-IT" altLang="it-IT" dirty="0"/>
              <a:t>o.pm() //ERRORE (</a:t>
            </a:r>
            <a:r>
              <a:rPr lang="it-IT" altLang="it-IT" dirty="0" err="1"/>
              <a:t>pm</a:t>
            </a:r>
            <a:r>
              <a:rPr lang="it-IT" altLang="it-IT" dirty="0"/>
              <a:t> è privato)</a:t>
            </a:r>
          </a:p>
          <a:p>
            <a:endParaRPr lang="it-IT" altLang="it-IT" dirty="0"/>
          </a:p>
          <a:p>
            <a:r>
              <a:rPr lang="it-IT" altLang="it-IT" dirty="0"/>
              <a:t>myObject.prototype.m2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pm</a:t>
            </a:r>
            <a:r>
              <a:rPr lang="it-IT" altLang="it-IT" dirty="0"/>
              <a:t>(); </a:t>
            </a:r>
            <a:r>
              <a:rPr lang="it-IT" altLang="it-IT" dirty="0" err="1"/>
              <a:t>return</a:t>
            </a:r>
            <a:r>
              <a:rPr lang="it-IT" altLang="it-IT" dirty="0"/>
              <a:t> p;} //metodo pubblico che usa una proprietà private</a:t>
            </a:r>
          </a:p>
          <a:p>
            <a:r>
              <a:rPr lang="it-IT" altLang="it-IT" dirty="0"/>
              <a:t>o.m2(); //ERRORE, in quanto p e </a:t>
            </a:r>
            <a:r>
              <a:rPr lang="it-IT" altLang="it-IT" dirty="0" err="1"/>
              <a:t>pm</a:t>
            </a:r>
            <a:r>
              <a:rPr lang="it-IT" altLang="it-IT" dirty="0"/>
              <a:t> non sono accessibili da metodi pubblici</a:t>
            </a:r>
          </a:p>
          <a:p>
            <a:endParaRPr lang="it-IT" altLang="it-IT" dirty="0"/>
          </a:p>
          <a:p>
            <a:r>
              <a:rPr lang="it-IT" altLang="it-IT" dirty="0"/>
              <a:t>o.m3(); //ritorna 6</a:t>
            </a:r>
          </a:p>
          <a:p>
            <a:endParaRPr lang="it-IT" altLang="it-IT" dirty="0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58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ES6 introduce un nuovo concetto di classe, simile a </a:t>
            </a:r>
            <a:r>
              <a:rPr lang="it-IT" dirty="0" smtClean="0"/>
              <a:t>quello </a:t>
            </a:r>
            <a:r>
              <a:rPr lang="it-IT" dirty="0"/>
              <a:t>dei </a:t>
            </a:r>
            <a:r>
              <a:rPr lang="it-IT" dirty="0" smtClean="0"/>
              <a:t>linguaggi </a:t>
            </a:r>
            <a:r>
              <a:rPr lang="it-IT" dirty="0" err="1"/>
              <a:t>object-oriented</a:t>
            </a:r>
            <a:r>
              <a:rPr lang="it-IT" dirty="0"/>
              <a:t> come Java o C</a:t>
            </a:r>
            <a:r>
              <a:rPr lang="it-IT" dirty="0" smtClean="0"/>
              <a:t>++.</a:t>
            </a:r>
          </a:p>
          <a:p>
            <a:r>
              <a:rPr lang="it-IT" dirty="0" smtClean="0"/>
              <a:t>La </a:t>
            </a:r>
            <a:r>
              <a:rPr lang="it-IT" dirty="0"/>
              <a:t>sintassi per la definizione di una classe è quella comune, che prevede l’uso della parola chiave </a:t>
            </a:r>
            <a:r>
              <a:rPr lang="it-IT" b="1" dirty="0"/>
              <a:t>class</a:t>
            </a:r>
            <a:r>
              <a:rPr lang="it-IT" dirty="0"/>
              <a:t>.</a:t>
            </a:r>
          </a:p>
          <a:p>
            <a:pPr lvl="1"/>
            <a:r>
              <a:rPr lang="it-IT" b="1" dirty="0"/>
              <a:t>Una classe ES6 può contenere </a:t>
            </a:r>
            <a:r>
              <a:rPr lang="it-IT" b="1" dirty="0" smtClean="0"/>
              <a:t>solo metodi</a:t>
            </a:r>
            <a:r>
              <a:rPr lang="it-IT" dirty="0"/>
              <a:t>, che si dichiarano senza la parola chiave </a:t>
            </a:r>
            <a:r>
              <a:rPr lang="it-IT" b="1" dirty="0" err="1"/>
              <a:t>function</a:t>
            </a:r>
            <a:r>
              <a:rPr lang="it-IT" dirty="0"/>
              <a:t>. Le </a:t>
            </a:r>
            <a:r>
              <a:rPr lang="it-IT" dirty="0" smtClean="0"/>
              <a:t>altre </a:t>
            </a:r>
            <a:r>
              <a:rPr lang="it-IT" dirty="0"/>
              <a:t>proprietà della classe verranno inizializzate </a:t>
            </a:r>
            <a:r>
              <a:rPr lang="it-IT" dirty="0" smtClean="0"/>
              <a:t>nel costruttore assegnandole</a:t>
            </a:r>
            <a:r>
              <a:rPr lang="it-IT" dirty="0"/>
              <a:t>, come nel sistema prototipale.</a:t>
            </a:r>
          </a:p>
          <a:p>
            <a:pPr lvl="1"/>
            <a:r>
              <a:rPr lang="it-IT" dirty="0"/>
              <a:t>Il </a:t>
            </a:r>
            <a:r>
              <a:rPr lang="it-IT" dirty="0" smtClean="0"/>
              <a:t>costruttore </a:t>
            </a:r>
            <a:r>
              <a:rPr lang="it-IT" dirty="0"/>
              <a:t>si </a:t>
            </a:r>
            <a:r>
              <a:rPr lang="it-IT" dirty="0" smtClean="0"/>
              <a:t>dichiara </a:t>
            </a:r>
            <a:r>
              <a:rPr lang="it-IT" dirty="0"/>
              <a:t>c</a:t>
            </a:r>
            <a:r>
              <a:rPr lang="it-IT" dirty="0" smtClean="0"/>
              <a:t>ome un metodo </a:t>
            </a:r>
            <a:r>
              <a:rPr lang="it-IT" dirty="0"/>
              <a:t>con il nome riservato </a:t>
            </a:r>
            <a:r>
              <a:rPr lang="it-IT" b="1" dirty="0" err="1" smtClean="0"/>
              <a:t>constructor</a:t>
            </a:r>
            <a:r>
              <a:rPr lang="it-IT" dirty="0" smtClean="0"/>
              <a:t>. 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 {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._id = id;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this.move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 }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 {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._x = x;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._y = y; }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new </a:t>
            </a:r>
            <a:r>
              <a:rPr lang="it-IT" sz="16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("test</a:t>
            </a:r>
            <a:r>
              <a:rPr lang="it-IT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,1,2)</a:t>
            </a:r>
            <a:endParaRPr lang="it-IT" sz="16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Una classe può essere dichiarata con il suo nome oppure assegnata come </a:t>
            </a:r>
            <a:r>
              <a:rPr lang="it-IT" i="1" dirty="0"/>
              <a:t>espressione di classe</a:t>
            </a:r>
            <a:r>
              <a:rPr lang="it-IT" dirty="0"/>
              <a:t> a un identificatore.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6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._id = id;} } 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59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071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ECMAScript</a:t>
            </a:r>
            <a:r>
              <a:rPr lang="it-IT" dirty="0"/>
              <a:t> 6 (2015): cosa cambia?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Variabili </a:t>
            </a:r>
            <a:r>
              <a:rPr lang="it-IT" dirty="0"/>
              <a:t>e funzioni con scope di blocco</a:t>
            </a:r>
          </a:p>
          <a:p>
            <a:r>
              <a:rPr lang="it-IT" dirty="0"/>
              <a:t>Funzioni freccia (lambda)</a:t>
            </a:r>
          </a:p>
          <a:p>
            <a:r>
              <a:rPr lang="it-IT" dirty="0" smtClean="0"/>
              <a:t>Sintassi estesa per i parametri di funzione</a:t>
            </a:r>
            <a:endParaRPr lang="it-IT" dirty="0"/>
          </a:p>
          <a:p>
            <a:r>
              <a:rPr lang="it-IT" dirty="0" smtClean="0"/>
              <a:t>Operatore </a:t>
            </a:r>
            <a:r>
              <a:rPr lang="it-IT" dirty="0"/>
              <a:t>Spread</a:t>
            </a:r>
          </a:p>
          <a:p>
            <a:r>
              <a:rPr lang="it-IT" dirty="0"/>
              <a:t>Interpolazione di stringhe</a:t>
            </a:r>
          </a:p>
          <a:p>
            <a:r>
              <a:rPr lang="it-IT" dirty="0"/>
              <a:t>Proprietà </a:t>
            </a:r>
            <a:r>
              <a:rPr lang="it-IT" dirty="0" err="1" smtClean="0"/>
              <a:t>shorthand</a:t>
            </a:r>
            <a:r>
              <a:rPr lang="it-IT" dirty="0" smtClean="0"/>
              <a:t>, nomi </a:t>
            </a:r>
            <a:r>
              <a:rPr lang="it-IT" dirty="0"/>
              <a:t>di proprietà calcolati</a:t>
            </a:r>
          </a:p>
          <a:p>
            <a:r>
              <a:rPr lang="it-IT" dirty="0" err="1" smtClean="0"/>
              <a:t>Destructuring</a:t>
            </a:r>
            <a:r>
              <a:rPr lang="it-IT" dirty="0" smtClean="0"/>
              <a:t> </a:t>
            </a:r>
            <a:r>
              <a:rPr lang="it-IT" dirty="0" err="1" smtClean="0"/>
              <a:t>assignment</a:t>
            </a:r>
            <a:endParaRPr lang="it-IT" dirty="0"/>
          </a:p>
          <a:p>
            <a:r>
              <a:rPr lang="it-IT" dirty="0"/>
              <a:t>Moduli</a:t>
            </a:r>
          </a:p>
          <a:p>
            <a:r>
              <a:rPr lang="it-IT" dirty="0"/>
              <a:t>Classi</a:t>
            </a:r>
          </a:p>
          <a:p>
            <a:r>
              <a:rPr lang="it-IT" dirty="0"/>
              <a:t>Iteratori</a:t>
            </a:r>
          </a:p>
          <a:p>
            <a:r>
              <a:rPr lang="it-IT" dirty="0"/>
              <a:t>Generatori</a:t>
            </a:r>
          </a:p>
          <a:p>
            <a:r>
              <a:rPr lang="it-IT" dirty="0" smtClean="0"/>
              <a:t>Strutture Set e </a:t>
            </a:r>
            <a:r>
              <a:rPr lang="it-IT" dirty="0" err="1" smtClean="0"/>
              <a:t>Map</a:t>
            </a:r>
            <a:endParaRPr lang="it-IT" dirty="0"/>
          </a:p>
          <a:p>
            <a:r>
              <a:rPr lang="it-IT" dirty="0" err="1" smtClean="0"/>
              <a:t>Promises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229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/>
              <a:t>metodi speciali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È possibile </a:t>
            </a:r>
            <a:r>
              <a:rPr lang="it-IT" dirty="0"/>
              <a:t>usare la parola chiave </a:t>
            </a:r>
            <a:r>
              <a:rPr lang="it-IT" b="1" dirty="0" err="1"/>
              <a:t>static</a:t>
            </a:r>
            <a:r>
              <a:rPr lang="it-IT" dirty="0"/>
              <a:t> per dichiarare metodi richiamabili </a:t>
            </a:r>
            <a:r>
              <a:rPr lang="it-IT" dirty="0" smtClean="0"/>
              <a:t>direttamente </a:t>
            </a:r>
            <a:r>
              <a:rPr lang="it-IT" dirty="0"/>
              <a:t>sulla classe, e non sulle sue </a:t>
            </a:r>
            <a:r>
              <a:rPr lang="it-IT" dirty="0" smtClean="0"/>
              <a:t>istanze: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 {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._id = id;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this.move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 }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 {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._x = x;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._y = y; }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defaultShape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6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("default", 100, 100); 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sz="16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Shape.defaultShape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it-IT" dirty="0" smtClean="0"/>
              <a:t>E</a:t>
            </a:r>
            <a:r>
              <a:rPr lang="it-IT" dirty="0"/>
              <a:t>’ possibile dichiarare </a:t>
            </a:r>
            <a:r>
              <a:rPr lang="it-IT" i="1" dirty="0"/>
              <a:t>getter</a:t>
            </a:r>
            <a:r>
              <a:rPr lang="it-IT" dirty="0"/>
              <a:t> e </a:t>
            </a:r>
            <a:r>
              <a:rPr lang="it-IT" b="1" i="1" dirty="0"/>
              <a:t>setter</a:t>
            </a:r>
            <a:r>
              <a:rPr lang="it-IT" dirty="0"/>
              <a:t> con la sintassi di </a:t>
            </a:r>
            <a:r>
              <a:rPr lang="it-IT" dirty="0" smtClean="0"/>
              <a:t>ES5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 {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._id = id;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this.move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 }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 {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._x = x;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._y = y; }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defaultShape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("default", 100, 100); }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(x)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._x = x; }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5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x()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._x;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5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2420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ereditarietà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generare </a:t>
            </a:r>
            <a:r>
              <a:rPr lang="it-IT" b="1" dirty="0"/>
              <a:t>gerarchie di classi </a:t>
            </a:r>
            <a:r>
              <a:rPr lang="it-IT" dirty="0"/>
              <a:t>usando la parola chiave </a:t>
            </a:r>
            <a:r>
              <a:rPr lang="it-IT" b="1" dirty="0" err="1"/>
              <a:t>extends</a:t>
            </a:r>
            <a:r>
              <a:rPr lang="it-IT" dirty="0"/>
              <a:t>. Nelle classi derivate, la parola chiave </a:t>
            </a:r>
            <a:r>
              <a:rPr lang="it-IT" b="1" dirty="0"/>
              <a:t>super</a:t>
            </a:r>
            <a:r>
              <a:rPr lang="it-IT" dirty="0"/>
              <a:t> permette di accedere ai metodi e al costruttore della classe base.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(id, x, y,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super(id, x, y);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this._width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=width;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this._height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=height;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" +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} } </a:t>
            </a:r>
          </a:p>
          <a:p>
            <a:r>
              <a:rPr lang="it-IT" dirty="0"/>
              <a:t>Non esistono modificatori di visibilità (</a:t>
            </a:r>
            <a:r>
              <a:rPr lang="it-IT" i="1" dirty="0"/>
              <a:t>private</a:t>
            </a:r>
            <a:r>
              <a:rPr lang="it-IT" dirty="0"/>
              <a:t>, </a:t>
            </a:r>
            <a:r>
              <a:rPr lang="it-IT" i="1" dirty="0" err="1"/>
              <a:t>protected</a:t>
            </a:r>
            <a:r>
              <a:rPr lang="it-IT" dirty="0"/>
              <a:t>,…): se necessario, si possono usare gli accorgimenti già validi per i prototipi per ottenere effetti simili.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7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Classi</a:t>
            </a:r>
            <a:br>
              <a:rPr lang="it-IT" altLang="it-IT" dirty="0" smtClean="0"/>
            </a:br>
            <a:r>
              <a:rPr lang="it-IT" altLang="it-IT" sz="2400" dirty="0" smtClean="0"/>
              <a:t>Esempi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lvl="1"/>
            <a:r>
              <a:rPr lang="it-IT" sz="1400" dirty="0" smtClean="0">
                <a:solidFill>
                  <a:schemeClr val="tx2"/>
                </a:solidFill>
              </a:rPr>
              <a:t>// Le </a:t>
            </a:r>
            <a:r>
              <a:rPr lang="it-IT" sz="1400" dirty="0">
                <a:solidFill>
                  <a:schemeClr val="tx2"/>
                </a:solidFill>
              </a:rPr>
              <a:t>classi non sostituiscono il sistema basato sui prototipi delle </a:t>
            </a:r>
            <a:endParaRPr lang="it-IT" sz="1400" dirty="0" smtClean="0">
              <a:solidFill>
                <a:schemeClr val="tx2"/>
              </a:solidFill>
            </a:endParaRPr>
          </a:p>
          <a:p>
            <a:pPr marL="0" lvl="1"/>
            <a:r>
              <a:rPr lang="it-IT" sz="1400" dirty="0" smtClean="0">
                <a:solidFill>
                  <a:schemeClr val="tx2"/>
                </a:solidFill>
              </a:rPr>
              <a:t>// precedenti </a:t>
            </a:r>
            <a:r>
              <a:rPr lang="it-IT" sz="1400" dirty="0">
                <a:solidFill>
                  <a:schemeClr val="tx2"/>
                </a:solidFill>
              </a:rPr>
              <a:t>versioni, ma lo affiancano. In realtà, le classi sono </a:t>
            </a:r>
            <a:r>
              <a:rPr lang="it-IT" sz="1400" dirty="0" smtClean="0">
                <a:solidFill>
                  <a:schemeClr val="tx2"/>
                </a:solidFill>
              </a:rPr>
              <a:t>solo</a:t>
            </a:r>
          </a:p>
          <a:p>
            <a:pPr marL="0" lvl="1"/>
            <a:r>
              <a:rPr lang="it-IT" sz="1400" dirty="0" smtClean="0">
                <a:solidFill>
                  <a:schemeClr val="tx2"/>
                </a:solidFill>
              </a:rPr>
              <a:t>// zucchero </a:t>
            </a:r>
            <a:r>
              <a:rPr lang="it-IT" sz="1400" dirty="0">
                <a:solidFill>
                  <a:schemeClr val="tx2"/>
                </a:solidFill>
              </a:rPr>
              <a:t>sintattico, e vengono </a:t>
            </a:r>
            <a:r>
              <a:rPr lang="it-IT" sz="1400" dirty="0" err="1">
                <a:solidFill>
                  <a:schemeClr val="tx2"/>
                </a:solidFill>
              </a:rPr>
              <a:t>rimappate</a:t>
            </a:r>
            <a:r>
              <a:rPr lang="it-IT" sz="1400" dirty="0">
                <a:solidFill>
                  <a:schemeClr val="tx2"/>
                </a:solidFill>
              </a:rPr>
              <a:t> internamente sul vecchio </a:t>
            </a:r>
            <a:endParaRPr lang="it-IT" sz="1400" dirty="0" smtClean="0">
              <a:solidFill>
                <a:schemeClr val="tx2"/>
              </a:solidFill>
            </a:endParaRPr>
          </a:p>
          <a:p>
            <a:pPr marL="0" lvl="1"/>
            <a:r>
              <a:rPr lang="it-IT" sz="1400" dirty="0" smtClean="0">
                <a:solidFill>
                  <a:schemeClr val="tx2"/>
                </a:solidFill>
              </a:rPr>
              <a:t>// sistema </a:t>
            </a:r>
            <a:r>
              <a:rPr lang="it-IT" sz="1400" dirty="0">
                <a:solidFill>
                  <a:schemeClr val="tx2"/>
                </a:solidFill>
              </a:rPr>
              <a:t>di gestione degli oggetti</a:t>
            </a:r>
            <a:r>
              <a:rPr lang="it-IT" sz="1400" dirty="0" smtClean="0">
                <a:solidFill>
                  <a:schemeClr val="tx2"/>
                </a:solidFill>
              </a:rPr>
              <a:t>.</a:t>
            </a:r>
          </a:p>
          <a:p>
            <a:pPr marL="0" lvl="1"/>
            <a:endParaRPr lang="it-IT" sz="14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/>
              <a:t>Shape</a:t>
            </a:r>
            <a:r>
              <a:rPr lang="it-IT" dirty="0"/>
              <a:t> { </a:t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constructor</a:t>
            </a:r>
            <a:r>
              <a:rPr lang="it-IT" dirty="0"/>
              <a:t>(id, x, y) {</a:t>
            </a:r>
            <a:r>
              <a:rPr lang="it-IT" dirty="0" err="1"/>
              <a:t>this</a:t>
            </a:r>
            <a:r>
              <a:rPr lang="it-IT" dirty="0"/>
              <a:t>._id = id; </a:t>
            </a:r>
            <a:r>
              <a:rPr lang="it-IT" dirty="0" err="1"/>
              <a:t>this.move</a:t>
            </a:r>
            <a:r>
              <a:rPr lang="it-IT" dirty="0"/>
              <a:t>(</a:t>
            </a:r>
            <a:r>
              <a:rPr lang="it-IT" dirty="0" err="1"/>
              <a:t>x,y</a:t>
            </a:r>
            <a:r>
              <a:rPr lang="it-IT" dirty="0"/>
              <a:t>);} </a:t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(x, y) { </a:t>
            </a:r>
            <a:r>
              <a:rPr lang="it-IT" dirty="0" err="1"/>
              <a:t>this</a:t>
            </a:r>
            <a:r>
              <a:rPr lang="it-IT" dirty="0"/>
              <a:t>._x = x; </a:t>
            </a:r>
            <a:r>
              <a:rPr lang="it-IT" dirty="0" err="1"/>
              <a:t>this</a:t>
            </a:r>
            <a:r>
              <a:rPr lang="it-IT" dirty="0"/>
              <a:t>._y = y; } </a:t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defaultShape</a:t>
            </a:r>
            <a:r>
              <a:rPr lang="it-IT" dirty="0"/>
              <a:t> () { 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/>
              <a:t>new </a:t>
            </a:r>
            <a:r>
              <a:rPr lang="it-IT" dirty="0" err="1"/>
              <a:t>Shape</a:t>
            </a:r>
            <a:r>
              <a:rPr lang="it-IT" dirty="0"/>
              <a:t>("default", 100, 100); </a:t>
            </a:r>
            <a:r>
              <a:rPr lang="it-IT" dirty="0" smtClean="0"/>
              <a:t>}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x() {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._x; }</a:t>
            </a:r>
            <a:br>
              <a:rPr lang="it-IT" dirty="0"/>
            </a:br>
            <a:r>
              <a:rPr lang="it-IT" dirty="0"/>
              <a:t>}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t-IT" dirty="0"/>
              <a:t>//IDENTICO A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t-IT" dirty="0" err="1" smtClean="0"/>
              <a:t>let</a:t>
            </a:r>
            <a:r>
              <a:rPr lang="it-IT" dirty="0" smtClean="0"/>
              <a:t> </a:t>
            </a:r>
            <a:r>
              <a:rPr lang="it-IT" dirty="0" err="1" smtClean="0"/>
              <a:t>Shape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dirty="0" err="1"/>
              <a:t>function</a:t>
            </a:r>
            <a:r>
              <a:rPr lang="it-IT" dirty="0"/>
              <a:t>(</a:t>
            </a:r>
            <a:r>
              <a:rPr lang="it-IT" dirty="0" err="1"/>
              <a:t>id,x,y</a:t>
            </a:r>
            <a:r>
              <a:rPr lang="it-IT" dirty="0"/>
              <a:t>) {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t-IT" dirty="0" smtClean="0"/>
              <a:t>	</a:t>
            </a:r>
            <a:r>
              <a:rPr lang="it-IT" dirty="0" err="1" smtClean="0"/>
              <a:t>this</a:t>
            </a:r>
            <a:r>
              <a:rPr lang="it-IT" dirty="0"/>
              <a:t>._id = id;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	</a:t>
            </a:r>
            <a:r>
              <a:rPr lang="it-IT" dirty="0" err="1" smtClean="0"/>
              <a:t>this.move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dirty="0" err="1"/>
              <a:t>function</a:t>
            </a:r>
            <a:r>
              <a:rPr lang="it-IT" dirty="0"/>
              <a:t>(x, y){ </a:t>
            </a:r>
            <a:r>
              <a:rPr lang="it-IT" dirty="0" err="1"/>
              <a:t>this</a:t>
            </a:r>
            <a:r>
              <a:rPr lang="it-IT" dirty="0"/>
              <a:t>._x = x; </a:t>
            </a:r>
            <a:r>
              <a:rPr lang="it-IT" dirty="0" err="1"/>
              <a:t>this</a:t>
            </a:r>
            <a:r>
              <a:rPr lang="it-IT" dirty="0"/>
              <a:t>._y = y; } </a:t>
            </a:r>
            <a:br>
              <a:rPr lang="it-IT" dirty="0"/>
            </a:br>
            <a:r>
              <a:rPr lang="it-IT" dirty="0" smtClean="0"/>
              <a:t>	</a:t>
            </a:r>
            <a:r>
              <a:rPr lang="it-IT" dirty="0" err="1" smtClean="0"/>
              <a:t>this.move</a:t>
            </a:r>
            <a:r>
              <a:rPr lang="it-IT" dirty="0" smtClean="0"/>
              <a:t>(x</a:t>
            </a:r>
            <a:r>
              <a:rPr lang="it-IT" dirty="0"/>
              <a:t>, y);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t-IT" dirty="0"/>
              <a:t>}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t-IT" dirty="0" err="1"/>
              <a:t>Shape.defaultShape</a:t>
            </a:r>
            <a:r>
              <a:rPr lang="it-IT" dirty="0"/>
              <a:t> = </a:t>
            </a:r>
            <a:r>
              <a:rPr lang="it-IT" dirty="0" err="1"/>
              <a:t>function</a:t>
            </a:r>
            <a:r>
              <a:rPr lang="it-IT" dirty="0"/>
              <a:t>(){</a:t>
            </a:r>
            <a:r>
              <a:rPr lang="it-IT" dirty="0" err="1"/>
              <a:t>return</a:t>
            </a:r>
            <a:r>
              <a:rPr lang="it-IT" dirty="0"/>
              <a:t> new </a:t>
            </a:r>
            <a:r>
              <a:rPr lang="it-IT" dirty="0" err="1"/>
              <a:t>Shape</a:t>
            </a:r>
            <a:r>
              <a:rPr lang="it-IT" dirty="0"/>
              <a:t>("default", 100, 100);}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t-IT" dirty="0" err="1"/>
              <a:t>Object.defineProperty</a:t>
            </a:r>
            <a:r>
              <a:rPr lang="it-IT" dirty="0"/>
              <a:t>(Shape.</a:t>
            </a:r>
            <a:r>
              <a:rPr lang="it-IT" dirty="0" err="1"/>
              <a:t>prototype</a:t>
            </a:r>
            <a:r>
              <a:rPr lang="it-IT" dirty="0"/>
              <a:t>,"x",{</a:t>
            </a:r>
            <a:r>
              <a:rPr lang="it-IT" dirty="0" err="1"/>
              <a:t>get</a:t>
            </a:r>
            <a:r>
              <a:rPr lang="it-IT" dirty="0"/>
              <a:t>: </a:t>
            </a:r>
            <a:r>
              <a:rPr lang="it-IT" dirty="0" err="1"/>
              <a:t>function</a:t>
            </a:r>
            <a:r>
              <a:rPr lang="it-IT" dirty="0"/>
              <a:t>(){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._x}}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it-IT" dirty="0"/>
          </a:p>
          <a:p>
            <a:pPr marL="26828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endParaRPr lang="it-IT" altLang="it-IT" dirty="0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62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439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Moduli</a:t>
            </a:r>
            <a:r>
              <a:rPr lang="it-IT" dirty="0"/>
              <a:t>: </a:t>
            </a:r>
            <a:r>
              <a:rPr lang="it-IT" dirty="0" smtClean="0"/>
              <a:t>esportazione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1400" dirty="0"/>
              <a:t>Ogni file </a:t>
            </a:r>
            <a:r>
              <a:rPr lang="it-IT" sz="1400" dirty="0" err="1"/>
              <a:t>javascript</a:t>
            </a:r>
            <a:r>
              <a:rPr lang="it-IT" sz="1400" dirty="0"/>
              <a:t> </a:t>
            </a:r>
            <a:r>
              <a:rPr lang="it-IT" sz="1400" b="1" dirty="0"/>
              <a:t>rappresenta un </a:t>
            </a:r>
            <a:r>
              <a:rPr lang="it-IT" sz="1400" b="1" dirty="0" smtClean="0"/>
              <a:t>modulo</a:t>
            </a:r>
            <a:r>
              <a:rPr lang="it-IT" sz="1400" dirty="0" smtClean="0"/>
              <a:t>.</a:t>
            </a:r>
            <a:endParaRPr lang="it-IT" sz="1400" dirty="0"/>
          </a:p>
          <a:p>
            <a:r>
              <a:rPr lang="it-IT" sz="1400" dirty="0"/>
              <a:t>E' possibile </a:t>
            </a:r>
            <a:r>
              <a:rPr lang="it-IT" sz="1400" b="1" dirty="0"/>
              <a:t>esportare esplicitamente </a:t>
            </a:r>
            <a:r>
              <a:rPr lang="it-IT" sz="1400" dirty="0"/>
              <a:t>valori da moduli usando la parola chiave </a:t>
            </a:r>
            <a:r>
              <a:rPr lang="it-IT" sz="1400" b="1" dirty="0"/>
              <a:t>export</a:t>
            </a:r>
            <a:r>
              <a:rPr lang="it-IT" sz="1400" dirty="0"/>
              <a:t>.</a:t>
            </a:r>
          </a:p>
          <a:p>
            <a:pPr lvl="1"/>
            <a:r>
              <a:rPr lang="it-IT" sz="1400" dirty="0"/>
              <a:t>L'export può fare riferimento a </a:t>
            </a:r>
            <a:r>
              <a:rPr lang="it-IT" sz="1400" b="1" dirty="0"/>
              <a:t>valori già dichiarati altrove</a:t>
            </a:r>
            <a:r>
              <a:rPr lang="it-IT" sz="1400" dirty="0"/>
              <a:t>, ed esportare più valori in una singola istruzione: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it-IT" sz="15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{f1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val3, f2};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//f1, f2 e val3 devono essere state definite</a:t>
            </a:r>
          </a:p>
          <a:p>
            <a:r>
              <a:rPr lang="it-IT" sz="1400" dirty="0"/>
              <a:t>E' possibile </a:t>
            </a:r>
            <a:r>
              <a:rPr lang="it-IT" sz="1400" b="1" dirty="0"/>
              <a:t>rinominare i valori esportati </a:t>
            </a:r>
            <a:r>
              <a:rPr lang="it-IT" sz="1400" dirty="0"/>
              <a:t>in fase di esportazione:</a:t>
            </a:r>
          </a:p>
          <a:p>
            <a:pPr marL="268288" indent="0"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{f1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val3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v3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f2};</a:t>
            </a:r>
          </a:p>
          <a:p>
            <a:r>
              <a:rPr lang="it-IT" sz="1400" dirty="0"/>
              <a:t>Oppure si possono esportare i </a:t>
            </a:r>
            <a:r>
              <a:rPr lang="it-IT" sz="1400" b="1" dirty="0"/>
              <a:t>valori di variabili o funzioni dichiarate nella stessa istruzione</a:t>
            </a:r>
            <a:r>
              <a:rPr lang="it-IT" sz="1400" dirty="0"/>
              <a:t>: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//file: 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/modulo1.js"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(x) {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+ 1 };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 = 0;</a:t>
            </a:r>
          </a:p>
          <a:p>
            <a:r>
              <a:rPr lang="it-IT" sz="1400" dirty="0"/>
              <a:t>E' possibile definire anche un singolo </a:t>
            </a:r>
            <a:r>
              <a:rPr lang="it-IT" sz="1400" b="1" dirty="0"/>
              <a:t>export di default </a:t>
            </a:r>
            <a:r>
              <a:rPr lang="it-IT" sz="1400" dirty="0"/>
              <a:t>per ciascun modulo (la cui importazione sarà eseguita in modo differente, come vedremo):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{f1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default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f2, val3}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 {…}</a:t>
            </a:r>
          </a:p>
          <a:p>
            <a:r>
              <a:rPr lang="it-IT" sz="1400" dirty="0"/>
              <a:t>E' infine possibile </a:t>
            </a:r>
            <a:r>
              <a:rPr lang="it-IT" sz="1400" b="1" dirty="0"/>
              <a:t>esportare da un modulo dei valori importati "al volo" da un modulo secondario: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//file: 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/modulo2.js"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* from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/modulo1.js";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{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it-IT" sz="15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5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{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add1} </a:t>
            </a:r>
            <a:r>
              <a:rPr lang="it-IT" sz="15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it-IT" sz="15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9297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Moduli</a:t>
            </a:r>
            <a:r>
              <a:rPr lang="it-IT" dirty="0"/>
              <a:t>: </a:t>
            </a:r>
            <a:r>
              <a:rPr lang="it-IT" dirty="0" smtClean="0"/>
              <a:t>importazione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1500" b="1" dirty="0"/>
              <a:t>Tutti i valori esportati </a:t>
            </a:r>
            <a:r>
              <a:rPr lang="it-IT" sz="1500" dirty="0"/>
              <a:t>da un modulo possono essere importati da un altro usando l'espressione "</a:t>
            </a:r>
            <a:r>
              <a:rPr lang="it-IT" sz="1500" b="1" dirty="0"/>
              <a:t>import *</a:t>
            </a:r>
            <a:r>
              <a:rPr lang="it-IT" sz="1500" dirty="0"/>
              <a:t>" ed assegnando loro un </a:t>
            </a:r>
            <a:r>
              <a:rPr lang="it-IT" sz="1500" i="1" dirty="0" err="1"/>
              <a:t>namespace</a:t>
            </a:r>
            <a:r>
              <a:rPr lang="it-IT" sz="1500" dirty="0"/>
              <a:t> (o meglio un oggetto che li conterrà):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file: "main.js"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*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 from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/modulo1.js";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m1.inc(m1.zero); </a:t>
            </a:r>
          </a:p>
          <a:p>
            <a:r>
              <a:rPr lang="it-IT" sz="1500" dirty="0"/>
              <a:t>E' possibile </a:t>
            </a:r>
            <a:r>
              <a:rPr lang="it-IT" sz="1500" b="1" dirty="0"/>
              <a:t>importare solo alcuni valori</a:t>
            </a:r>
            <a:r>
              <a:rPr lang="it-IT" sz="1500" dirty="0"/>
              <a:t> esportati da un modulo, usando una sintassi simile a quella del </a:t>
            </a:r>
            <a:r>
              <a:rPr lang="it-IT" sz="1500" i="1" dirty="0" err="1"/>
              <a:t>destructuring</a:t>
            </a:r>
            <a:r>
              <a:rPr lang="it-IT" sz="1500" i="1" dirty="0"/>
              <a:t> </a:t>
            </a:r>
            <a:r>
              <a:rPr lang="it-IT" sz="1500" i="1" dirty="0" err="1"/>
              <a:t>assgnment</a:t>
            </a:r>
            <a:r>
              <a:rPr lang="it-IT" sz="1500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file: "main.js"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from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/modulo1.js";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</a:p>
          <a:p>
            <a:r>
              <a:rPr lang="it-IT" sz="1500" dirty="0"/>
              <a:t>È infine possibile </a:t>
            </a:r>
            <a:r>
              <a:rPr lang="it-IT" sz="1500" b="1" dirty="0"/>
              <a:t>rinominare un valore durante l'importazione</a:t>
            </a:r>
            <a:r>
              <a:rPr lang="it-IT" sz="1500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add1, zero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base} from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/modulo1.js";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add1(base); </a:t>
            </a:r>
          </a:p>
          <a:p>
            <a:r>
              <a:rPr lang="it-IT" sz="1500" dirty="0"/>
              <a:t>Se un modulo ha un </a:t>
            </a:r>
            <a:r>
              <a:rPr lang="it-IT" sz="1500" b="1" dirty="0"/>
              <a:t>export di default</a:t>
            </a:r>
            <a:r>
              <a:rPr lang="it-IT" sz="1500" dirty="0"/>
              <a:t>, lo si può importare direttamente con un nome locale scrivendo: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v from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/modulo1.js";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 questo caso v sarà l'alias del valore di default esportato in modulo1.js</a:t>
            </a:r>
          </a:p>
          <a:p>
            <a:r>
              <a:rPr lang="it-IT" sz="1500" dirty="0"/>
              <a:t>È possibile </a:t>
            </a:r>
            <a:r>
              <a:rPr lang="it-IT" sz="1500" b="1" dirty="0"/>
              <a:t>importare il default assieme a degli elementi espliciti: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v, *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 from 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/modulo1.js";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 {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add1 } from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/modulo1.js"; 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9482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Moduli </a:t>
            </a:r>
            <a:r>
              <a:rPr lang="it-IT" dirty="0"/>
              <a:t>nelle pagine </a:t>
            </a:r>
            <a:r>
              <a:rPr lang="it-IT" dirty="0" smtClean="0"/>
              <a:t>HTML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1200" dirty="0"/>
              <a:t>Sebbene i moduli siano utili per realizzare programmi complessi in </a:t>
            </a:r>
            <a:r>
              <a:rPr lang="it-IT" sz="1200" dirty="0" err="1"/>
              <a:t>Javascript</a:t>
            </a:r>
            <a:r>
              <a:rPr lang="it-IT" sz="1200" dirty="0"/>
              <a:t> fuori dal browser (ad esempio per node.js), anche le pagine web possono trarre benefici dall’organizzazione del codice in moduli. Bisogna però tenere presente che i moduli non funzionano come i classici script:</a:t>
            </a:r>
          </a:p>
          <a:p>
            <a:pPr lvl="1"/>
            <a:r>
              <a:rPr lang="en-US" sz="1200" dirty="0"/>
              <a:t>I moduli </a:t>
            </a:r>
            <a:r>
              <a:rPr lang="en-US" sz="1200" dirty="0" err="1"/>
              <a:t>sono</a:t>
            </a:r>
            <a:r>
              <a:rPr lang="en-US" sz="1200" dirty="0"/>
              <a:t> per default in </a:t>
            </a:r>
            <a:r>
              <a:rPr lang="en-US" sz="1200" dirty="0" err="1"/>
              <a:t>modo</a:t>
            </a:r>
            <a:r>
              <a:rPr lang="en-US" sz="1200" dirty="0"/>
              <a:t> </a:t>
            </a:r>
            <a:r>
              <a:rPr lang="en-US" sz="1200" b="1" dirty="0"/>
              <a:t>strict</a:t>
            </a:r>
          </a:p>
          <a:p>
            <a:pPr lvl="1"/>
            <a:r>
              <a:rPr lang="it-IT" sz="1200" dirty="0"/>
              <a:t>I moduli hanno un loro </a:t>
            </a:r>
            <a:r>
              <a:rPr lang="it-IT" sz="1200" b="1" dirty="0"/>
              <a:t>scope</a:t>
            </a:r>
            <a:r>
              <a:rPr lang="it-IT" sz="1200" dirty="0"/>
              <a:t>. Quindi se si definisce una variabile globale in un modulo, questa non sarà visibile agli altri moduli/script</a:t>
            </a:r>
          </a:p>
          <a:p>
            <a:pPr lvl="1"/>
            <a:r>
              <a:rPr lang="it-IT" sz="1200" dirty="0"/>
              <a:t>Le parole chiave </a:t>
            </a:r>
            <a:r>
              <a:rPr lang="it-IT" sz="1200" b="1" dirty="0"/>
              <a:t>import</a:t>
            </a:r>
            <a:r>
              <a:rPr lang="it-IT" sz="1200" dirty="0"/>
              <a:t> ed </a:t>
            </a:r>
            <a:r>
              <a:rPr lang="it-IT" sz="1200" b="1" dirty="0"/>
              <a:t>export</a:t>
            </a:r>
            <a:r>
              <a:rPr lang="it-IT" sz="1200" dirty="0"/>
              <a:t> sono disponibili solo nei moduli</a:t>
            </a:r>
          </a:p>
          <a:p>
            <a:r>
              <a:rPr lang="it-IT" sz="1200" dirty="0"/>
              <a:t>E’ quindi necessario far sapere al browser che si vuole usare un blocco di </a:t>
            </a:r>
            <a:r>
              <a:rPr lang="it-IT" sz="1200" dirty="0" err="1"/>
              <a:t>Javascript</a:t>
            </a:r>
            <a:r>
              <a:rPr lang="it-IT" sz="1200" dirty="0"/>
              <a:t> come modulo, e non come normale script, per poter abilitare queste funzionalità, usando lo speciale tipo «</a:t>
            </a:r>
            <a:r>
              <a:rPr lang="it-IT" sz="1200" b="1" dirty="0" err="1"/>
              <a:t>module</a:t>
            </a:r>
            <a:r>
              <a:rPr lang="it-IT" sz="1200" dirty="0"/>
              <a:t>»: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it-IT" sz="1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="main.js"&gt;&lt;/script&gt;</a:t>
            </a:r>
          </a:p>
          <a:p>
            <a:r>
              <a:rPr lang="it-IT" sz="1200" dirty="0"/>
              <a:t>Per prevedere una soluzione di </a:t>
            </a:r>
            <a:r>
              <a:rPr lang="it-IT" sz="1200" b="1" dirty="0" err="1"/>
              <a:t>fallback</a:t>
            </a:r>
            <a:r>
              <a:rPr lang="it-IT" sz="1200" dirty="0"/>
              <a:t> per i browser più vecchi, si può anche inserire uno script compatibile, che non fa uso dei moduli, con l’attributo </a:t>
            </a:r>
            <a:r>
              <a:rPr lang="it-IT" sz="1200" b="1" dirty="0" err="1"/>
              <a:t>nomodule</a:t>
            </a:r>
            <a:r>
              <a:rPr lang="it-IT" sz="1200" dirty="0"/>
              <a:t>. I browser che sanno manipolare i moduli lo ignoreranno: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nomodule</a:t>
            </a: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="fallback.js"&gt;&lt;/script&gt;</a:t>
            </a:r>
          </a:p>
          <a:p>
            <a:r>
              <a:rPr lang="it-IT" sz="1200" dirty="0"/>
              <a:t>Ovviamente bisogna importare nella pagina web solo </a:t>
            </a:r>
            <a:r>
              <a:rPr lang="it-IT" sz="1200" b="1" dirty="0"/>
              <a:t>i moduli di livello top</a:t>
            </a:r>
            <a:r>
              <a:rPr lang="it-IT" sz="1200" dirty="0"/>
              <a:t>, cioè quelli che poi importeranno gli altri moduli: lo scaricamento dei moduli importati viene effettuato automaticamente tramite gli import</a:t>
            </a:r>
          </a:p>
          <a:p>
            <a:pPr lvl="1"/>
            <a:r>
              <a:rPr lang="it-IT" sz="1200" dirty="0"/>
              <a:t>Il </a:t>
            </a:r>
            <a:r>
              <a:rPr lang="it-IT" sz="1200" b="1" dirty="0"/>
              <a:t>codice immediato </a:t>
            </a:r>
            <a:r>
              <a:rPr lang="it-IT" sz="1200" dirty="0"/>
              <a:t>presente in qualsiasi modulo (top o importato) verrà eseguito dal browser al momento dello scaricamento del file corrispondente. </a:t>
            </a:r>
          </a:p>
          <a:p>
            <a:pPr lvl="1"/>
            <a:r>
              <a:rPr lang="it-IT" sz="1200" dirty="0"/>
              <a:t>Un modulo </a:t>
            </a:r>
            <a:r>
              <a:rPr lang="it-IT" sz="1200" b="1" dirty="0"/>
              <a:t>non verrà mai scaricato più di una volta</a:t>
            </a:r>
            <a:r>
              <a:rPr lang="it-IT" sz="1200" dirty="0"/>
              <a:t>, anche se importato in vari punti.</a:t>
            </a:r>
          </a:p>
          <a:p>
            <a:pPr lvl="1"/>
            <a:r>
              <a:rPr lang="it-IT" sz="1200" dirty="0"/>
              <a:t>Nell’indicare il </a:t>
            </a:r>
            <a:r>
              <a:rPr lang="it-IT" sz="1200" dirty="0" err="1"/>
              <a:t>path</a:t>
            </a:r>
            <a:r>
              <a:rPr lang="it-IT" sz="1200" dirty="0"/>
              <a:t> di un modulo all’interno degli import, si dovrà fornire una URL assoluta o relativa che permetta al browser di scaricarlo. Attenzione: </a:t>
            </a:r>
            <a:r>
              <a:rPr lang="it-IT" sz="1200" b="1" dirty="0"/>
              <a:t>molti browser non supportano </a:t>
            </a:r>
            <a:r>
              <a:rPr lang="it-IT" sz="1200" b="1" dirty="0" err="1"/>
              <a:t>path</a:t>
            </a:r>
            <a:r>
              <a:rPr lang="it-IT" sz="1200" b="1" dirty="0"/>
              <a:t> relativi come «lib.js» </a:t>
            </a:r>
            <a:r>
              <a:rPr lang="it-IT" sz="1200" dirty="0"/>
              <a:t>(il file da scaricare è nella stessa directory della risorsa che lo sta importando): è necessario invece scrivere «./lib.js»</a:t>
            </a:r>
          </a:p>
          <a:p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460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Espansione </a:t>
            </a:r>
            <a:r>
              <a:rPr lang="it-IT" dirty="0"/>
              <a:t>di espressioni </a:t>
            </a:r>
            <a:r>
              <a:rPr lang="it-IT" dirty="0" smtClean="0"/>
              <a:t>(spread)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E'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l'operatore</a:t>
            </a:r>
            <a:r>
              <a:rPr lang="en-US" dirty="0"/>
              <a:t> di </a:t>
            </a:r>
            <a:r>
              <a:rPr lang="en-US" i="1" dirty="0"/>
              <a:t>spread</a:t>
            </a:r>
            <a:r>
              <a:rPr lang="en-US" dirty="0"/>
              <a:t> (</a:t>
            </a:r>
            <a:r>
              <a:rPr lang="en-US" dirty="0" err="1"/>
              <a:t>indicato</a:t>
            </a:r>
            <a:r>
              <a:rPr lang="en-US" dirty="0"/>
              <a:t> con </a:t>
            </a:r>
            <a:r>
              <a:rPr lang="en-US" b="1" dirty="0"/>
              <a:t>…</a:t>
            </a:r>
            <a:r>
              <a:rPr lang="en-US" dirty="0"/>
              <a:t>, da non </a:t>
            </a:r>
            <a:r>
              <a:rPr lang="en-US" dirty="0" err="1"/>
              <a:t>confondersi</a:t>
            </a:r>
            <a:r>
              <a:rPr lang="en-US" dirty="0"/>
              <a:t> con la </a:t>
            </a:r>
            <a:r>
              <a:rPr lang="en-US" dirty="0" err="1"/>
              <a:t>sintassi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i="1" dirty="0"/>
              <a:t>rest parameters</a:t>
            </a:r>
            <a:r>
              <a:rPr lang="en-US" dirty="0"/>
              <a:t>) per </a:t>
            </a:r>
            <a:r>
              <a:rPr lang="en-US" b="1" dirty="0" err="1"/>
              <a:t>esplodere</a:t>
            </a:r>
            <a:r>
              <a:rPr lang="en-US" b="1" dirty="0"/>
              <a:t> un array (o </a:t>
            </a:r>
            <a:r>
              <a:rPr lang="en-US" b="1" i="1" dirty="0"/>
              <a:t>di </a:t>
            </a:r>
            <a:r>
              <a:rPr lang="en-US" b="1" i="1" dirty="0" err="1"/>
              <a:t>ogni</a:t>
            </a:r>
            <a:r>
              <a:rPr lang="en-US" b="1" i="1" dirty="0"/>
              <a:t> </a:t>
            </a:r>
            <a:r>
              <a:rPr lang="en-US" b="1" i="1" dirty="0" err="1"/>
              <a:t>oggetto</a:t>
            </a:r>
            <a:r>
              <a:rPr lang="en-US" b="1" i="1" dirty="0"/>
              <a:t> </a:t>
            </a:r>
            <a:r>
              <a:rPr lang="en-US" b="1" i="1" dirty="0" err="1"/>
              <a:t>iterabile</a:t>
            </a:r>
            <a:r>
              <a:rPr lang="en-US" b="1" dirty="0"/>
              <a:t>)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sequenza</a:t>
            </a:r>
            <a:r>
              <a:rPr lang="en-US" b="1" dirty="0"/>
              <a:t> </a:t>
            </a:r>
            <a:r>
              <a:rPr lang="en-US" b="1" dirty="0" err="1"/>
              <a:t>dei</a:t>
            </a:r>
            <a:r>
              <a:rPr lang="en-US" b="1" dirty="0"/>
              <a:t> </a:t>
            </a:r>
            <a:r>
              <a:rPr lang="en-US" b="1" dirty="0" err="1"/>
              <a:t>suoi</a:t>
            </a:r>
            <a:r>
              <a:rPr lang="en-US" b="1" dirty="0"/>
              <a:t> </a:t>
            </a:r>
            <a:r>
              <a:rPr lang="en-US" b="1" dirty="0" err="1"/>
              <a:t>valori</a:t>
            </a:r>
            <a:r>
              <a:rPr lang="en-US" b="1" dirty="0"/>
              <a:t> </a:t>
            </a:r>
          </a:p>
          <a:p>
            <a:pPr lvl="1"/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 err="1"/>
              <a:t>chiamata</a:t>
            </a:r>
            <a:r>
              <a:rPr lang="en-US" b="1" dirty="0"/>
              <a:t> a </a:t>
            </a:r>
            <a:r>
              <a:rPr lang="en-US" b="1" dirty="0" err="1"/>
              <a:t>funzione</a:t>
            </a:r>
            <a:endParaRPr lang="en-US" b="1" dirty="0"/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[1,2];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it-IT" sz="15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...p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//f(1,2). Nota f(p) non avrebbe funzionato!</a:t>
            </a:r>
          </a:p>
          <a:p>
            <a:pPr lvl="1"/>
            <a:r>
              <a:rPr lang="en-US" dirty="0"/>
              <a:t>e </a:t>
            </a:r>
            <a:r>
              <a:rPr lang="en-US" dirty="0" err="1"/>
              <a:t>negli</a:t>
            </a:r>
            <a:r>
              <a:rPr lang="en-US" dirty="0"/>
              <a:t> </a:t>
            </a:r>
            <a:r>
              <a:rPr lang="en-US" b="1" dirty="0" err="1"/>
              <a:t>assegnamenti</a:t>
            </a:r>
            <a:r>
              <a:rPr lang="en-US" b="1" dirty="0"/>
              <a:t> di array</a:t>
            </a:r>
            <a:r>
              <a:rPr lang="en-US" dirty="0"/>
              <a:t>: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[ "a", "b",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...p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]; //[ "a", "b", 1, 2 ] 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="ciao";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[...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//["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c","i","a","o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//l'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ultmo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esempio funziona perché la stringa è iterabile!</a:t>
            </a:r>
            <a:endParaRPr lang="en-US" sz="15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44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Destructuring</a:t>
            </a:r>
            <a:r>
              <a:rPr lang="it-IT" dirty="0" smtClean="0"/>
              <a:t> </a:t>
            </a:r>
            <a:r>
              <a:rPr lang="it-IT" dirty="0" err="1"/>
              <a:t>Assignment</a:t>
            </a:r>
            <a:r>
              <a:rPr lang="it-IT" dirty="0"/>
              <a:t> /</a:t>
            </a:r>
            <a:r>
              <a:rPr lang="it-IT" dirty="0" smtClean="0"/>
              <a:t>1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Il </a:t>
            </a:r>
            <a:r>
              <a:rPr lang="en-US" dirty="0" err="1"/>
              <a:t>destructuring</a:t>
            </a:r>
            <a:r>
              <a:rPr lang="en-US" dirty="0"/>
              <a:t> </a:t>
            </a:r>
            <a:r>
              <a:rPr lang="en-US" dirty="0" err="1"/>
              <a:t>assignament</a:t>
            </a:r>
            <a:r>
              <a:rPr lang="en-US" dirty="0"/>
              <a:t> ("</a:t>
            </a:r>
            <a:r>
              <a:rPr lang="en-US" dirty="0" err="1"/>
              <a:t>assegnazione</a:t>
            </a:r>
            <a:r>
              <a:rPr lang="en-US" dirty="0"/>
              <a:t> </a:t>
            </a:r>
            <a:r>
              <a:rPr lang="en-US" dirty="0" err="1"/>
              <a:t>destrutturante</a:t>
            </a:r>
            <a:r>
              <a:rPr lang="en-US" dirty="0"/>
              <a:t>")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b="1" dirty="0" err="1"/>
              <a:t>estrarre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valori</a:t>
            </a:r>
            <a:r>
              <a:rPr lang="en-US" b="1" dirty="0"/>
              <a:t> di array o le </a:t>
            </a:r>
            <a:r>
              <a:rPr lang="en-US" b="1" dirty="0" err="1"/>
              <a:t>proprietà</a:t>
            </a:r>
            <a:r>
              <a:rPr lang="en-US" b="1" dirty="0"/>
              <a:t> di </a:t>
            </a:r>
            <a:r>
              <a:rPr lang="en-US" b="1" dirty="0" err="1"/>
              <a:t>oggetti</a:t>
            </a:r>
            <a:r>
              <a:rPr lang="en-US" b="1" dirty="0"/>
              <a:t> e </a:t>
            </a:r>
            <a:r>
              <a:rPr lang="en-US" b="1" dirty="0" err="1"/>
              <a:t>assegnarli</a:t>
            </a:r>
            <a:r>
              <a:rPr lang="en-US" b="1" dirty="0"/>
              <a:t> a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distinte</a:t>
            </a:r>
            <a:r>
              <a:rPr lang="en-US" dirty="0"/>
              <a:t>. </a:t>
            </a:r>
          </a:p>
          <a:p>
            <a:r>
              <a:rPr lang="en-US" b="1" dirty="0"/>
              <a:t>Con </a:t>
            </a:r>
            <a:r>
              <a:rPr lang="en-US" b="1" dirty="0" err="1"/>
              <a:t>gli</a:t>
            </a:r>
            <a:r>
              <a:rPr lang="en-US" b="1" dirty="0"/>
              <a:t> array </a:t>
            </a:r>
            <a:r>
              <a:rPr lang="en-US" dirty="0"/>
              <a:t>la </a:t>
            </a:r>
            <a:r>
              <a:rPr lang="en-US" dirty="0" err="1"/>
              <a:t>sintassi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</a:t>
            </a:r>
            <a:r>
              <a:rPr lang="en-US" dirty="0" err="1"/>
              <a:t>l'uso</a:t>
            </a:r>
            <a:r>
              <a:rPr lang="en-US" dirty="0"/>
              <a:t> di </a:t>
            </a:r>
            <a:r>
              <a:rPr lang="en-US" dirty="0" err="1"/>
              <a:t>un'espressione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parentesi</a:t>
            </a:r>
            <a:r>
              <a:rPr lang="en-US" dirty="0"/>
              <a:t> </a:t>
            </a:r>
            <a:r>
              <a:rPr lang="en-US" dirty="0" err="1"/>
              <a:t>quadre</a:t>
            </a:r>
            <a:r>
              <a:rPr lang="en-US" dirty="0"/>
              <a:t> al </a:t>
            </a:r>
            <a:r>
              <a:rPr lang="en-US" dirty="0" err="1"/>
              <a:t>lato</a:t>
            </a:r>
            <a:r>
              <a:rPr lang="en-US" dirty="0"/>
              <a:t> </a:t>
            </a:r>
            <a:r>
              <a:rPr lang="en-US" i="1" dirty="0" err="1"/>
              <a:t>sinistro</a:t>
            </a:r>
            <a:r>
              <a:rPr lang="en-US" dirty="0"/>
              <a:t> di un </a:t>
            </a:r>
            <a:r>
              <a:rPr lang="en-US" dirty="0" err="1"/>
              <a:t>assegnamento</a:t>
            </a:r>
            <a:r>
              <a:rPr lang="en-US" dirty="0"/>
              <a:t>:</a:t>
            </a:r>
            <a:endParaRPr lang="it-IT" dirty="0"/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= [ 1, 2, 3 ]; 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a, b, c ] = list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//a=1, b=2,c=3</a:t>
            </a:r>
          </a:p>
          <a:p>
            <a:pPr lvl="1"/>
            <a:r>
              <a:rPr lang="it-IT" dirty="0"/>
              <a:t>E' possibile </a:t>
            </a:r>
            <a:r>
              <a:rPr lang="it-IT" b="1" dirty="0"/>
              <a:t>non assegnare parte degli elementi </a:t>
            </a:r>
            <a:r>
              <a:rPr lang="it-IT" dirty="0"/>
              <a:t>dell'array: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a, b ]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list;  //a=1,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b=2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a, , b ]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list;  //a=1, b=3, notare le virgole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vuote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, , a ] = list;  //a=3</a:t>
            </a:r>
          </a:p>
          <a:p>
            <a:pPr lvl="1"/>
            <a:r>
              <a:rPr lang="it-IT" dirty="0"/>
              <a:t>Oppure assegnare la parte restate dell'array usando un </a:t>
            </a:r>
            <a:r>
              <a:rPr lang="it-IT" b="1" dirty="0" err="1"/>
              <a:t>rest</a:t>
            </a:r>
            <a:r>
              <a:rPr lang="it-IT" b="1" dirty="0"/>
              <a:t> </a:t>
            </a:r>
            <a:r>
              <a:rPr lang="it-IT" b="1" dirty="0" err="1"/>
              <a:t>parameter</a:t>
            </a:r>
            <a:r>
              <a:rPr lang="it-IT" dirty="0"/>
              <a:t>:</a:t>
            </a:r>
          </a:p>
          <a:p>
            <a:pPr marL="268288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a, …b ]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list;  //a=1, b=[2,3]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38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Destructuring</a:t>
            </a:r>
            <a:r>
              <a:rPr lang="it-IT" dirty="0" smtClean="0"/>
              <a:t> </a:t>
            </a:r>
            <a:r>
              <a:rPr lang="it-IT" dirty="0" err="1"/>
              <a:t>Assignment</a:t>
            </a:r>
            <a:r>
              <a:rPr lang="it-IT" dirty="0"/>
              <a:t> /</a:t>
            </a:r>
            <a:r>
              <a:rPr lang="it-IT" dirty="0" smtClean="0"/>
              <a:t>2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Con gli oggetti </a:t>
            </a:r>
            <a:r>
              <a:rPr lang="en-US" dirty="0"/>
              <a:t>la </a:t>
            </a:r>
            <a:r>
              <a:rPr lang="en-US" dirty="0" err="1"/>
              <a:t>sintassi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</a:t>
            </a:r>
            <a:r>
              <a:rPr lang="en-US" dirty="0" err="1"/>
              <a:t>l'uso</a:t>
            </a:r>
            <a:r>
              <a:rPr lang="en-US" dirty="0"/>
              <a:t> di </a:t>
            </a:r>
            <a:r>
              <a:rPr lang="en-US" dirty="0" err="1"/>
              <a:t>un'espressione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parentesi</a:t>
            </a:r>
            <a:r>
              <a:rPr lang="en-US" dirty="0"/>
              <a:t> </a:t>
            </a:r>
            <a:r>
              <a:rPr lang="en-US" dirty="0" err="1"/>
              <a:t>graffe</a:t>
            </a:r>
            <a:r>
              <a:rPr lang="en-US" dirty="0"/>
              <a:t> al </a:t>
            </a:r>
            <a:r>
              <a:rPr lang="en-US" dirty="0" err="1"/>
              <a:t>lato</a:t>
            </a:r>
            <a:r>
              <a:rPr lang="en-US" dirty="0"/>
              <a:t> </a:t>
            </a:r>
            <a:r>
              <a:rPr lang="en-US" dirty="0" err="1"/>
              <a:t>sinistro</a:t>
            </a:r>
            <a:r>
              <a:rPr lang="en-US" dirty="0"/>
              <a:t> di un </a:t>
            </a:r>
            <a:r>
              <a:rPr lang="en-US" dirty="0" err="1"/>
              <a:t>assegnamento</a:t>
            </a:r>
            <a:r>
              <a:rPr lang="en-US" dirty="0"/>
              <a:t> </a:t>
            </a:r>
            <a:r>
              <a:rPr lang="it-IT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o={p1:1, p2:"a", p3(x){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x+1}};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{p1, p2, p3}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=o; //p1=1,p2="a",p3=x=&gt;x+1</a:t>
            </a:r>
          </a:p>
          <a:p>
            <a:pPr lvl="1"/>
            <a:r>
              <a:rPr lang="it-IT" dirty="0"/>
              <a:t>È possibile </a:t>
            </a:r>
            <a:r>
              <a:rPr lang="it-IT" b="1" dirty="0"/>
              <a:t>estrarre solo parte dell'oggetto </a:t>
            </a:r>
            <a:r>
              <a:rPr lang="it-IT" dirty="0"/>
              <a:t>specificando le sole proprietà necessarie: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{p3}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=o; //p3=x=&gt;x+1</a:t>
            </a:r>
          </a:p>
          <a:p>
            <a:pPr lvl="1"/>
            <a:r>
              <a:rPr lang="it-IT" dirty="0"/>
              <a:t>È possibile </a:t>
            </a:r>
            <a:r>
              <a:rPr lang="it-IT" b="1" dirty="0"/>
              <a:t>dare alle variabili estratte un nome diverso </a:t>
            </a:r>
            <a:r>
              <a:rPr lang="it-IT" dirty="0"/>
              <a:t>dalla proprietà dell'oggetto usando la sintassi </a:t>
            </a:r>
            <a:r>
              <a:rPr lang="it-IT" dirty="0" err="1"/>
              <a:t>proprietà:variabile</a:t>
            </a:r>
            <a:endParaRPr lang="it-IT" dirty="0"/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{p1:a,p3:b}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=o; //a=1, b=x=&gt;x+1</a:t>
            </a:r>
          </a:p>
          <a:p>
            <a:pPr lvl="1"/>
            <a:r>
              <a:rPr lang="it-IT" dirty="0"/>
              <a:t>È, al limite, possibile anche </a:t>
            </a:r>
            <a:r>
              <a:rPr lang="it-IT" b="1" dirty="0"/>
              <a:t>estrarre la stessa proprietà più volte </a:t>
            </a:r>
            <a:r>
              <a:rPr lang="it-IT" dirty="0"/>
              <a:t>con nomi diversi: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{p1:a,p1:b}=o; //a=1, b=1</a:t>
            </a:r>
          </a:p>
          <a:p>
            <a:pPr lvl="1"/>
            <a:r>
              <a:rPr lang="it-IT" dirty="0"/>
              <a:t>La destrutturazione può essere invocata in modo </a:t>
            </a:r>
            <a:r>
              <a:rPr lang="it-IT" b="1" dirty="0"/>
              <a:t>ricorsivo</a:t>
            </a:r>
            <a:r>
              <a:rPr lang="it-IT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o2={p1:1, p2:"a", p3:{s1:2, s2:3}};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{p3:a,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p3:{s2:b}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}=o2; //a={s1:2, s2:3}, b=3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3901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Destructuring</a:t>
            </a:r>
            <a:r>
              <a:rPr lang="it-IT" dirty="0" smtClean="0"/>
              <a:t> </a:t>
            </a:r>
            <a:r>
              <a:rPr lang="it-IT" dirty="0" err="1"/>
              <a:t>Assignment</a:t>
            </a:r>
            <a:r>
              <a:rPr lang="it-IT" dirty="0"/>
              <a:t> /</a:t>
            </a:r>
            <a:r>
              <a:rPr lang="it-IT" dirty="0" smtClean="0"/>
              <a:t>3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possibile fornire dei </a:t>
            </a:r>
            <a:r>
              <a:rPr lang="it-IT" b="1" dirty="0"/>
              <a:t>default nella destrutturazione</a:t>
            </a:r>
            <a:r>
              <a:rPr lang="it-IT" dirty="0"/>
              <a:t>, in modo che elementi mancanti siano assegnati col default e non restino </a:t>
            </a:r>
            <a:r>
              <a:rPr lang="it-IT" i="1" dirty="0" err="1"/>
              <a:t>undefined</a:t>
            </a:r>
            <a:r>
              <a:rPr lang="it-IT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[a, b, c, d]=list //d=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[a, b, c,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d=10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list //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d=10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{p4}=o; //p4=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{p4=1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=o; //p4=1</a:t>
            </a:r>
          </a:p>
          <a:p>
            <a:r>
              <a:rPr lang="it-IT" dirty="0"/>
              <a:t>Il </a:t>
            </a:r>
            <a:r>
              <a:rPr lang="it-IT" dirty="0" err="1"/>
              <a:t>destructing</a:t>
            </a:r>
            <a:r>
              <a:rPr lang="it-IT" dirty="0"/>
              <a:t> può essere usato in maniera intelligente anche </a:t>
            </a:r>
            <a:r>
              <a:rPr lang="it-IT" b="1" dirty="0"/>
              <a:t>durante il passaggio di parametri alle funzioni </a:t>
            </a:r>
            <a:r>
              <a:rPr lang="it-IT" dirty="0"/>
              <a:t>(che viene visto come un assegnamento degli argomenti alle variabili parametro):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(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{…}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f(["Ciao",10]);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//nota: in questo caso f("Ciao",10) non funziona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(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{p1:a,p2:b}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{…}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g({p1:"Ciao",p2:10});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028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Compatibilità dei nuovi standard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Tutte le funzionalità introdotte con </a:t>
            </a:r>
            <a:r>
              <a:rPr lang="it-IT" dirty="0" err="1" smtClean="0"/>
              <a:t>ECMAScript</a:t>
            </a:r>
            <a:r>
              <a:rPr lang="it-IT" dirty="0" smtClean="0"/>
              <a:t> 5, 6 e oltre, nonché tutte le novità relative al DOM di HTML che vengono via via adottate dai browser più moderni </a:t>
            </a:r>
            <a:r>
              <a:rPr lang="it-IT" b="1" dirty="0" smtClean="0"/>
              <a:t>non sono ovviamente compatibili con quelli più datati</a:t>
            </a:r>
            <a:r>
              <a:rPr lang="it-IT" dirty="0" smtClean="0"/>
              <a:t>.</a:t>
            </a:r>
          </a:p>
          <a:p>
            <a:r>
              <a:rPr lang="it-IT" dirty="0" smtClean="0"/>
              <a:t>Nel realizzare uno script, è sempre necessario quindi </a:t>
            </a:r>
            <a:r>
              <a:rPr lang="it-IT" b="1" dirty="0" smtClean="0"/>
              <a:t>domandarsi quali siano i browser target</a:t>
            </a:r>
            <a:r>
              <a:rPr lang="it-IT" dirty="0" smtClean="0"/>
              <a:t> (e quindi anche la platea di utenti) e verificare se le funzionalità (avanzate) che intendiamo utilizzare siano compatibili con essi.</a:t>
            </a:r>
          </a:p>
          <a:p>
            <a:pPr lvl="1"/>
            <a:r>
              <a:rPr lang="it-IT" dirty="0" smtClean="0"/>
              <a:t>Per verificare la compatibilità di una certa funzione/API, è </a:t>
            </a:r>
            <a:r>
              <a:rPr lang="it-IT" dirty="0"/>
              <a:t>possibile cercare su </a:t>
            </a:r>
            <a:r>
              <a:rPr lang="it-IT" b="1" dirty="0"/>
              <a:t>MDN</a:t>
            </a:r>
            <a:r>
              <a:rPr lang="it-IT" dirty="0"/>
              <a:t> (</a:t>
            </a:r>
            <a:r>
              <a:rPr lang="it-IT" i="1" dirty="0"/>
              <a:t>https://</a:t>
            </a:r>
            <a:r>
              <a:rPr lang="it-IT" i="1" dirty="0" smtClean="0"/>
              <a:t>developer.mozilla.org/en-US/docs/Web</a:t>
            </a:r>
            <a:r>
              <a:rPr lang="it-IT" dirty="0" smtClean="0"/>
              <a:t>) o su </a:t>
            </a:r>
            <a:r>
              <a:rPr lang="it-IT" dirty="0"/>
              <a:t>siti come </a:t>
            </a:r>
            <a:r>
              <a:rPr lang="it-IT" i="1" dirty="0"/>
              <a:t>https://caniuse.com</a:t>
            </a:r>
            <a:r>
              <a:rPr lang="it-IT" i="1" dirty="0" smtClean="0"/>
              <a:t>/</a:t>
            </a:r>
            <a:r>
              <a:rPr lang="it-IT" dirty="0" smtClean="0"/>
              <a:t>.</a:t>
            </a:r>
          </a:p>
          <a:p>
            <a:r>
              <a:rPr lang="it-IT" dirty="0" smtClean="0"/>
              <a:t>In caso di funzionalità con scarso supporto nei browser datati è utile, per ampliare la platea dei browser supportati, </a:t>
            </a:r>
            <a:r>
              <a:rPr lang="it-IT" b="1" dirty="0" smtClean="0"/>
              <a:t>inserire tra i propri script i relativi </a:t>
            </a:r>
            <a:r>
              <a:rPr lang="it-IT" b="1" dirty="0" err="1" smtClean="0"/>
              <a:t>polyfill</a:t>
            </a:r>
            <a:r>
              <a:rPr lang="it-IT" dirty="0" smtClean="0"/>
              <a:t>, cioè librerie che integrano nei browser le funzionalità non supportate tramite opportuni </a:t>
            </a:r>
            <a:r>
              <a:rPr lang="it-IT" dirty="0" err="1" smtClean="0"/>
              <a:t>workaround</a:t>
            </a:r>
            <a:r>
              <a:rPr lang="it-IT" dirty="0" smtClean="0"/>
              <a:t>.  </a:t>
            </a:r>
          </a:p>
          <a:p>
            <a:pPr lvl="1"/>
            <a:r>
              <a:rPr lang="it-IT" dirty="0" smtClean="0"/>
              <a:t>Provate ad utilizzare le </a:t>
            </a:r>
            <a:r>
              <a:rPr lang="it-IT" dirty="0"/>
              <a:t>librerie generate da </a:t>
            </a:r>
            <a:r>
              <a:rPr lang="it-IT" i="1" dirty="0"/>
              <a:t>https://</a:t>
            </a:r>
            <a:r>
              <a:rPr lang="it-IT" i="1" dirty="0" smtClean="0"/>
              <a:t>polyfill.io</a:t>
            </a:r>
            <a:r>
              <a:rPr lang="it-IT" dirty="0" smtClean="0"/>
              <a:t>,  che permette tra l’altro di scaricare i </a:t>
            </a:r>
            <a:r>
              <a:rPr lang="it-IT" dirty="0" err="1" smtClean="0"/>
              <a:t>polyfill</a:t>
            </a:r>
            <a:r>
              <a:rPr lang="it-IT" dirty="0" smtClean="0"/>
              <a:t> per le sole funzionalità di vostro interesse e solo se necessari al browser che le richiede, tutto in maniera automatica.</a:t>
            </a:r>
          </a:p>
          <a:p>
            <a:pPr lvl="1"/>
            <a:r>
              <a:rPr lang="it-IT" dirty="0" smtClean="0"/>
              <a:t>In alternativa, potete usare un </a:t>
            </a:r>
            <a:r>
              <a:rPr lang="it-IT" dirty="0" err="1" smtClean="0"/>
              <a:t>transpiler</a:t>
            </a:r>
            <a:r>
              <a:rPr lang="it-IT" dirty="0"/>
              <a:t> come </a:t>
            </a:r>
            <a:r>
              <a:rPr lang="it-IT" dirty="0" smtClean="0"/>
              <a:t>Babel (</a:t>
            </a:r>
            <a:r>
              <a:rPr lang="it-IT" i="1" dirty="0" smtClean="0"/>
              <a:t>https</a:t>
            </a:r>
            <a:r>
              <a:rPr lang="it-IT" i="1" dirty="0"/>
              <a:t>://</a:t>
            </a:r>
            <a:r>
              <a:rPr lang="it-IT" i="1" dirty="0" smtClean="0"/>
              <a:t>babeljs.io</a:t>
            </a:r>
            <a:r>
              <a:rPr lang="it-IT" dirty="0" smtClean="0"/>
              <a:t>) per trasformare i vostri script rendendoli </a:t>
            </a:r>
            <a:r>
              <a:rPr lang="it-IT" dirty="0" err="1" smtClean="0"/>
              <a:t>retrocompatibili</a:t>
            </a:r>
            <a:r>
              <a:rPr lang="it-IT" dirty="0" smtClean="0"/>
              <a:t> con specifici browser datati. Babel manipola la sintassi e integra i </a:t>
            </a:r>
            <a:r>
              <a:rPr lang="it-IT" dirty="0" err="1" smtClean="0"/>
              <a:t>polyfill</a:t>
            </a:r>
            <a:r>
              <a:rPr lang="it-IT" dirty="0" smtClean="0"/>
              <a:t> necessari.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734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</a:t>
            </a:r>
            <a:br>
              <a:rPr lang="it-IT" altLang="it-IT" sz="3200" smtClean="0"/>
            </a:br>
            <a:r>
              <a:rPr lang="it-IT" altLang="it-IT" sz="2000" smtClean="0"/>
              <a:t>String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600" smtClean="0"/>
              <a:t>Gli oggetti </a:t>
            </a:r>
            <a:r>
              <a:rPr lang="it-IT" altLang="it-IT" sz="1600" b="1" smtClean="0"/>
              <a:t>String</a:t>
            </a:r>
            <a:r>
              <a:rPr lang="it-IT" altLang="it-IT" sz="1600" smtClean="0"/>
              <a:t> sono usati in Javascript per contenere stringhe di caratteri. Possono essere creati implicitamente, utilizzando una costante stringa, o esplicitamente tramite il costruttore:</a:t>
            </a:r>
          </a:p>
          <a:p>
            <a:pPr marL="763588"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1400" smtClean="0"/>
              <a:t>s = </a:t>
            </a:r>
            <a:r>
              <a:rPr lang="it-IT" altLang="it-IT" sz="1400" b="1" smtClean="0"/>
              <a:t>new</a:t>
            </a:r>
            <a:r>
              <a:rPr lang="it-IT" altLang="it-IT" sz="1400" smtClean="0"/>
              <a:t>  </a:t>
            </a:r>
            <a:r>
              <a:rPr lang="it-IT" altLang="it-IT" sz="1400" b="1" smtClean="0"/>
              <a:t>String</a:t>
            </a:r>
            <a:r>
              <a:rPr lang="it-IT" altLang="it-IT" sz="1400" smtClean="0"/>
              <a:t>(</a:t>
            </a:r>
            <a:r>
              <a:rPr lang="it-IT" altLang="it-IT" sz="1400" i="1" smtClean="0"/>
              <a:t>valore</a:t>
            </a:r>
            <a:r>
              <a:rPr lang="it-IT" altLang="it-IT" sz="14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 smtClean="0"/>
              <a:t>I principali metodi e proprietà della classe </a:t>
            </a:r>
            <a:r>
              <a:rPr lang="it-IT" altLang="it-IT" sz="1600" b="1" smtClean="0"/>
              <a:t>String</a:t>
            </a:r>
            <a:r>
              <a:rPr lang="it-IT" altLang="it-IT" sz="1600" smtClean="0"/>
              <a:t> sono i seguenti: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length</a:t>
            </a:r>
            <a:br>
              <a:rPr lang="it-IT" altLang="it-IT" sz="1400" b="1" smtClean="0"/>
            </a:br>
            <a:r>
              <a:rPr lang="it-IT" altLang="it-IT" sz="1400" smtClean="0"/>
              <a:t>restituisce la lunghezza della stringa.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charAt(</a:t>
            </a:r>
            <a:r>
              <a:rPr lang="it-IT" altLang="it-IT" sz="1400" i="1" smtClean="0"/>
              <a:t>posizione</a:t>
            </a:r>
            <a:r>
              <a:rPr lang="it-IT" altLang="it-IT" sz="1400" b="1" smtClean="0"/>
              <a:t>)</a:t>
            </a:r>
            <a:br>
              <a:rPr lang="it-IT" altLang="it-IT" sz="1400" b="1" smtClean="0"/>
            </a:br>
            <a:r>
              <a:rPr lang="it-IT" altLang="it-IT" sz="1400" smtClean="0"/>
              <a:t>restituisce il carattere (stringa di lunghezza uno) alla posizione data (base zero).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charCodeAt(</a:t>
            </a:r>
            <a:r>
              <a:rPr lang="it-IT" altLang="it-IT" sz="1400" i="1" smtClean="0"/>
              <a:t>posizione</a:t>
            </a:r>
            <a:r>
              <a:rPr lang="it-IT" altLang="it-IT" sz="1400" b="1" smtClean="0"/>
              <a:t>)</a:t>
            </a:r>
            <a:br>
              <a:rPr lang="it-IT" altLang="it-IT" sz="1400" b="1" smtClean="0"/>
            </a:br>
            <a:r>
              <a:rPr lang="it-IT" altLang="it-IT" sz="1400" smtClean="0"/>
              <a:t>come charAt, ma restituisce il codice ASCII del carattere.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indexOf</a:t>
            </a:r>
            <a:r>
              <a:rPr lang="it-IT" altLang="it-IT" sz="1400" i="1" smtClean="0"/>
              <a:t>(s,offset)</a:t>
            </a:r>
            <a:r>
              <a:rPr lang="it-IT" altLang="it-IT" sz="1400" b="1" smtClean="0"/>
              <a:t> </a:t>
            </a:r>
            <a:br>
              <a:rPr lang="it-IT" altLang="it-IT" sz="1400" b="1" smtClean="0"/>
            </a:br>
            <a:r>
              <a:rPr lang="it-IT" altLang="it-IT" sz="1400" smtClean="0"/>
              <a:t>restituisce la posizione della prima occorrenza (a partire da offset, se specificato) di s nella stringa. Restituisce -1 se s non è una sottostringa della stranga data (a partire dall’ofset).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lastIndexOf</a:t>
            </a:r>
            <a:r>
              <a:rPr lang="it-IT" altLang="it-IT" sz="1400" i="1" smtClean="0"/>
              <a:t>(s,offset)</a:t>
            </a:r>
            <a:r>
              <a:rPr lang="it-IT" altLang="it-IT" sz="1400" b="1" smtClean="0"/>
              <a:t> </a:t>
            </a:r>
            <a:br>
              <a:rPr lang="it-IT" altLang="it-IT" sz="1400" b="1" smtClean="0"/>
            </a:br>
            <a:r>
              <a:rPr lang="it-IT" altLang="it-IT" sz="1400" smtClean="0"/>
              <a:t>come indexOf, ma restituisce la posizione dell’ultima occorrenza.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substr</a:t>
            </a:r>
            <a:r>
              <a:rPr lang="it-IT" altLang="it-IT" sz="1400" i="1" smtClean="0"/>
              <a:t>(os[,l])</a:t>
            </a:r>
            <a:r>
              <a:rPr lang="it-IT" altLang="it-IT" sz="1400" b="1" smtClean="0"/>
              <a:t> </a:t>
            </a:r>
            <a:br>
              <a:rPr lang="it-IT" altLang="it-IT" sz="1400" b="1" smtClean="0"/>
            </a:br>
            <a:r>
              <a:rPr lang="it-IT" altLang="it-IT" sz="1400" smtClean="0"/>
              <a:t>restituisce la sottostringa di lunghezza l (default, la massima possibile) che inizia os caratteri dall’inizio della stringa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substring</a:t>
            </a:r>
            <a:r>
              <a:rPr lang="it-IT" altLang="it-IT" sz="1400" i="1" smtClean="0"/>
              <a:t>(os,oe)</a:t>
            </a:r>
            <a:r>
              <a:rPr lang="it-IT" altLang="it-IT" sz="1400" b="1" smtClean="0"/>
              <a:t> </a:t>
            </a:r>
            <a:r>
              <a:rPr lang="it-IT" altLang="it-IT" sz="1400" smtClean="0"/>
              <a:t/>
            </a:r>
            <a:br>
              <a:rPr lang="it-IT" altLang="it-IT" sz="1400" smtClean="0"/>
            </a:br>
            <a:r>
              <a:rPr lang="it-IT" altLang="it-IT" sz="1400" smtClean="0"/>
              <a:t>restituisce la sottostringa che inizia os caratteri e termina a oe caratteri dall’inizio della stringa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toLowerCase() </a:t>
            </a:r>
            <a:r>
              <a:rPr lang="it-IT" altLang="it-IT" sz="1400" smtClean="0"/>
              <a:t/>
            </a:r>
            <a:br>
              <a:rPr lang="it-IT" altLang="it-IT" sz="1400" smtClean="0"/>
            </a:br>
            <a:r>
              <a:rPr lang="it-IT" altLang="it-IT" sz="1400" smtClean="0"/>
              <a:t>ritorna la stringa convertita in minuscolo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toUpperCase()</a:t>
            </a:r>
            <a:br>
              <a:rPr lang="it-IT" altLang="it-IT" sz="1400" b="1" smtClean="0"/>
            </a:br>
            <a:r>
              <a:rPr lang="it-IT" altLang="it-IT" sz="1400" b="1" smtClean="0"/>
              <a:t> </a:t>
            </a:r>
            <a:r>
              <a:rPr lang="it-IT" altLang="it-IT" sz="1400" smtClean="0"/>
              <a:t>ritorna la stringa convertita in maiuscolo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70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 </a:t>
            </a:r>
            <a:r>
              <a:rPr lang="it-IT" dirty="0"/>
              <a:t>di </a:t>
            </a:r>
            <a:r>
              <a:rPr lang="it-IT" dirty="0" smtClean="0"/>
              <a:t>Stringhe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ES6 permette di costruire stringhe interpolandole, cioè inserendovi all'interno, i valori di variabili senza dover usare la concatenazione, (come succede, ad esempio, in PHP).</a:t>
            </a:r>
          </a:p>
          <a:p>
            <a:r>
              <a:rPr lang="it-IT" dirty="0"/>
              <a:t>Per rendere possibile l'interpolazione, la stringa deve essere delimitata dallo speciale carattere </a:t>
            </a:r>
            <a:r>
              <a:rPr lang="it-IT" b="1" dirty="0"/>
              <a:t>` (che non è l'apostrofo ')</a:t>
            </a:r>
          </a:p>
          <a:p>
            <a:pPr marL="268288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persona = 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nome:"Pippo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"};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saluto="Ciao";</a:t>
            </a:r>
          </a:p>
          <a:p>
            <a:pPr marL="268288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${saluto}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persona.nome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!`; //Ciao Pippo!</a:t>
            </a:r>
          </a:p>
          <a:p>
            <a:r>
              <a:rPr lang="it-IT" dirty="0"/>
              <a:t>E' anche possibile inserire espressioni nelle interpolazioni:</a:t>
            </a:r>
          </a:p>
          <a:p>
            <a:pPr marL="268288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prodotto = {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quantita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7, nome: "gelato",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prezzounitario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 }; </a:t>
            </a:r>
          </a:p>
          <a:p>
            <a:pPr marL="268288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`Hai ordinato ${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prodotto.quantita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${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prodotto.nome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per un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totoale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prodotto.quantita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prodotto.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prezzounitario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euro`;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412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</a:t>
            </a:r>
            <a:br>
              <a:rPr lang="it-IT" altLang="it-IT" sz="3200" smtClean="0"/>
            </a:br>
            <a:r>
              <a:rPr lang="it-IT" altLang="it-IT" sz="2000" smtClean="0"/>
              <a:t>RegExp e String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Javascript riconosce le espressioni regolari scritte nella sintassi Perl.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Per descrivere un’espressione regolare costante è sufficiente usare la sintassi /</a:t>
            </a:r>
            <a:r>
              <a:rPr lang="it-IT" sz="1800" i="1" smtClean="0"/>
              <a:t>espressione</a:t>
            </a:r>
            <a:r>
              <a:rPr lang="it-IT" sz="1800" smtClean="0"/>
              <a:t>/. </a:t>
            </a:r>
          </a:p>
          <a:p>
            <a:pPr marL="763588" lvl="1" eaLnBrk="1" hangingPunct="1">
              <a:lnSpc>
                <a:spcPct val="80000"/>
              </a:lnSpc>
              <a:defRPr/>
            </a:pPr>
            <a:r>
              <a:rPr lang="it-IT" sz="9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(i) </a:t>
            </a:r>
            <a:r>
              <a:rPr lang="it-IT" sz="1600" smtClean="0"/>
              <a:t>Espressioni regolari variabili possono essere create tramite il costruttore </a:t>
            </a:r>
            <a:r>
              <a:rPr lang="it-IT" sz="1600" b="1" smtClean="0"/>
              <a:t>RegExp</a:t>
            </a:r>
            <a:r>
              <a:rPr lang="it-IT" sz="1600" smtClean="0"/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E’ possibile usare le espressioni regolari in vari metodi della classe </a:t>
            </a:r>
            <a:r>
              <a:rPr lang="it-IT" sz="1800" b="1" smtClean="0"/>
              <a:t>String</a:t>
            </a:r>
            <a:r>
              <a:rPr lang="it-IT" sz="1800" smtClean="0"/>
              <a:t>:</a:t>
            </a:r>
          </a:p>
          <a:p>
            <a:pPr marL="763588" lvl="1" eaLnBrk="1" hangingPunct="1">
              <a:lnSpc>
                <a:spcPct val="80000"/>
              </a:lnSpc>
              <a:defRPr/>
            </a:pPr>
            <a:r>
              <a:rPr lang="it-IT" sz="1600" b="1" smtClean="0"/>
              <a:t>match</a:t>
            </a:r>
            <a:r>
              <a:rPr lang="it-IT" sz="1600" i="1" smtClean="0"/>
              <a:t>(r)</a:t>
            </a:r>
            <a:r>
              <a:rPr lang="it-IT" sz="1600" b="1" smtClean="0"/>
              <a:t> </a:t>
            </a:r>
            <a:br>
              <a:rPr lang="it-IT" sz="1600" b="1" smtClean="0"/>
            </a:br>
            <a:r>
              <a:rPr lang="it-IT" sz="1600" smtClean="0"/>
              <a:t>restituisce l’array con le sottostrighe che hanno fatto match con l’espressione regolare r.</a:t>
            </a:r>
          </a:p>
          <a:p>
            <a:pPr marL="763588" lvl="1" eaLnBrk="1" hangingPunct="1">
              <a:lnSpc>
                <a:spcPct val="80000"/>
              </a:lnSpc>
              <a:defRPr/>
            </a:pPr>
            <a:r>
              <a:rPr lang="it-IT" sz="1600" b="1" smtClean="0"/>
              <a:t>replace</a:t>
            </a:r>
            <a:r>
              <a:rPr lang="it-IT" sz="1600" i="1" smtClean="0"/>
              <a:t>(r,s)</a:t>
            </a:r>
            <a:r>
              <a:rPr lang="it-IT" sz="1600" b="1" smtClean="0"/>
              <a:t> </a:t>
            </a:r>
            <a:br>
              <a:rPr lang="it-IT" sz="1600" b="1" smtClean="0"/>
            </a:br>
            <a:r>
              <a:rPr lang="it-IT" sz="1600" smtClean="0"/>
              <a:t>sostituisce tutte le sottostringhe cha fanno match con r con la stringa s.</a:t>
            </a:r>
          </a:p>
          <a:p>
            <a:pPr marL="763588" lvl="1" eaLnBrk="1" hangingPunct="1">
              <a:lnSpc>
                <a:spcPct val="80000"/>
              </a:lnSpc>
              <a:defRPr/>
            </a:pPr>
            <a:r>
              <a:rPr lang="it-IT" sz="1600" b="1" smtClean="0"/>
              <a:t>search</a:t>
            </a:r>
            <a:r>
              <a:rPr lang="it-IT" sz="1600" i="1" smtClean="0"/>
              <a:t>(r)</a:t>
            </a:r>
            <a:r>
              <a:rPr lang="it-IT" sz="1600" b="1" smtClean="0"/>
              <a:t> </a:t>
            </a:r>
            <a:br>
              <a:rPr lang="it-IT" sz="1600" b="1" smtClean="0"/>
            </a:br>
            <a:r>
              <a:rPr lang="it-IT" sz="1600" smtClean="0"/>
              <a:t>restituisce la posizione della prima sottostringa che fa match con r, o -1 se non ci sono match.</a:t>
            </a:r>
          </a:p>
          <a:p>
            <a:pPr marL="763588" lvl="1" eaLnBrk="1" hangingPunct="1">
              <a:lnSpc>
                <a:spcPct val="80000"/>
              </a:lnSpc>
              <a:defRPr/>
            </a:pPr>
            <a:r>
              <a:rPr lang="it-IT" sz="1600" b="1" smtClean="0"/>
              <a:t>split</a:t>
            </a:r>
            <a:r>
              <a:rPr lang="it-IT" sz="1600" i="1" smtClean="0"/>
              <a:t>(r[,m])</a:t>
            </a:r>
            <a:r>
              <a:rPr lang="it-IT" sz="1600" b="1" smtClean="0"/>
              <a:t> </a:t>
            </a:r>
            <a:br>
              <a:rPr lang="it-IT" sz="1600" b="1" smtClean="0"/>
            </a:br>
            <a:r>
              <a:rPr lang="it-IT" sz="1600" smtClean="0"/>
              <a:t>divide la stringa in una serie di segmenti definiti dai separatori specificati con l’espressione r e li restituisce come array. Se si indica una lunghezza massima m, allora l’ultimo elemento dell’array conterrà la rimanente parte della stringa.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(!)</a:t>
            </a:r>
            <a:r>
              <a:rPr lang="it-IT" sz="1800" smtClean="0"/>
              <a:t> Per default, Javascript interrompe il processo di matching su una stringa appena trova un riscontro per l’espressione regolare. Per trovare tutti i riscontri possibili, usare il modificatore /g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(i) </a:t>
            </a:r>
            <a:r>
              <a:rPr lang="it-IT" sz="1800" smtClean="0"/>
              <a:t>Per rendere l’espressione </a:t>
            </a:r>
            <a:r>
              <a:rPr lang="it-IT" sz="1800" i="1" smtClean="0"/>
              <a:t>case insensitive</a:t>
            </a:r>
            <a:r>
              <a:rPr lang="it-IT" sz="1800" smtClean="0"/>
              <a:t>, usare il modificatore /i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72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</a:t>
            </a:r>
            <a:br>
              <a:rPr lang="it-IT" altLang="it-IT" sz="3200" smtClean="0"/>
            </a:br>
            <a:r>
              <a:rPr lang="it-IT" altLang="it-IT" sz="2000" smtClean="0"/>
              <a:t>Array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it-IT" altLang="it-IT" sz="1600" smtClean="0"/>
              <a:t>Gli Array sono oggetti javascript predefiniti e possono contenere valori di qualsiasi tipo.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 smtClean="0"/>
              <a:t>Per </a:t>
            </a:r>
            <a:r>
              <a:rPr lang="it-IT" altLang="it-IT" sz="1600" b="1" smtClean="0"/>
              <a:t>creare</a:t>
            </a:r>
            <a:r>
              <a:rPr lang="it-IT" altLang="it-IT" sz="1600" smtClean="0"/>
              <a:t> un array si possono usare le seguenti sintassi: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1400" smtClean="0"/>
              <a:t>(costruttore con parametri multipli) </a:t>
            </a:r>
            <a:r>
              <a:rPr lang="it-IT" altLang="it-IT" sz="1400" i="1" smtClean="0"/>
              <a:t>v</a:t>
            </a:r>
            <a:r>
              <a:rPr lang="it-IT" altLang="it-IT" sz="1400" smtClean="0"/>
              <a:t> = </a:t>
            </a:r>
            <a:r>
              <a:rPr lang="it-IT" altLang="it-IT" sz="1400" b="1" smtClean="0"/>
              <a:t>new</a:t>
            </a:r>
            <a:r>
              <a:rPr lang="it-IT" altLang="it-IT" sz="1400" smtClean="0"/>
              <a:t> </a:t>
            </a:r>
            <a:r>
              <a:rPr lang="it-IT" altLang="it-IT" sz="1400" b="1" smtClean="0"/>
              <a:t>Array</a:t>
            </a:r>
            <a:r>
              <a:rPr lang="it-IT" altLang="it-IT" sz="1400" smtClean="0"/>
              <a:t>(</a:t>
            </a:r>
            <a:r>
              <a:rPr lang="it-IT" altLang="it-IT" sz="1400" i="1" smtClean="0"/>
              <a:t>e1</a:t>
            </a:r>
            <a:r>
              <a:rPr lang="it-IT" altLang="it-IT" sz="1400" smtClean="0"/>
              <a:t>,</a:t>
            </a:r>
            <a:r>
              <a:rPr lang="it-IT" altLang="it-IT" sz="1400" i="1" smtClean="0"/>
              <a:t>e2</a:t>
            </a:r>
            <a:r>
              <a:rPr lang="it-IT" altLang="it-IT" sz="1400" smtClean="0"/>
              <a:t>,</a:t>
            </a:r>
            <a:r>
              <a:rPr lang="it-IT" altLang="it-IT" sz="1400" i="1" smtClean="0"/>
              <a:t>e3</a:t>
            </a:r>
            <a:r>
              <a:rPr lang="it-IT" altLang="it-IT" sz="1400" smtClean="0"/>
              <a:t>,…)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1400" smtClean="0"/>
              <a:t>(costruttore simbolico) </a:t>
            </a:r>
            <a:r>
              <a:rPr lang="it-IT" altLang="it-IT" sz="1400" i="1" smtClean="0"/>
              <a:t>v</a:t>
            </a:r>
            <a:r>
              <a:rPr lang="it-IT" altLang="it-IT" sz="1400" smtClean="0"/>
              <a:t> = [</a:t>
            </a:r>
            <a:r>
              <a:rPr lang="it-IT" altLang="it-IT" sz="1400" i="1" smtClean="0"/>
              <a:t>e1</a:t>
            </a:r>
            <a:r>
              <a:rPr lang="it-IT" altLang="it-IT" sz="1400" smtClean="0"/>
              <a:t>,</a:t>
            </a:r>
            <a:r>
              <a:rPr lang="it-IT" altLang="it-IT" sz="1400" i="1" smtClean="0"/>
              <a:t>e2</a:t>
            </a:r>
            <a:r>
              <a:rPr lang="it-IT" altLang="it-IT" sz="1400" smtClean="0"/>
              <a:t>,</a:t>
            </a:r>
            <a:r>
              <a:rPr lang="it-IT" altLang="it-IT" sz="1400" i="1" smtClean="0"/>
              <a:t>e3</a:t>
            </a:r>
            <a:r>
              <a:rPr lang="it-IT" altLang="it-IT" sz="1400" smtClean="0"/>
              <a:t>,…]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 smtClean="0"/>
              <a:t>Per </a:t>
            </a:r>
            <a:r>
              <a:rPr lang="it-IT" altLang="it-IT" sz="1600" b="1" smtClean="0"/>
              <a:t>accedere</a:t>
            </a:r>
            <a:r>
              <a:rPr lang="it-IT" altLang="it-IT" sz="1600" smtClean="0"/>
              <a:t> a un elemento di un array si usa la sintassi comune </a:t>
            </a:r>
            <a:r>
              <a:rPr lang="it-IT" altLang="it-IT" sz="1600" i="1" smtClean="0"/>
              <a:t>variabile_array</a:t>
            </a:r>
            <a:r>
              <a:rPr lang="it-IT" altLang="it-IT" sz="1600" smtClean="0"/>
              <a:t>[</a:t>
            </a:r>
            <a:r>
              <a:rPr lang="it-IT" altLang="it-IT" sz="1600" i="1" smtClean="0"/>
              <a:t>indice</a:t>
            </a:r>
            <a:r>
              <a:rPr lang="it-IT" altLang="it-IT" sz="1600" smtClean="0"/>
              <a:t>]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 smtClean="0"/>
              <a:t>E’ possibile verificare se un indice è presente nell’array con l’espressione booleana </a:t>
            </a:r>
            <a:r>
              <a:rPr lang="it-IT" altLang="it-IT" sz="1600" i="1" smtClean="0"/>
              <a:t>indice</a:t>
            </a:r>
            <a:r>
              <a:rPr lang="it-IT" altLang="it-IT" sz="1600" smtClean="0"/>
              <a:t> </a:t>
            </a:r>
            <a:r>
              <a:rPr lang="it-IT" altLang="it-IT" sz="1600" b="1" smtClean="0"/>
              <a:t>in</a:t>
            </a:r>
            <a:r>
              <a:rPr lang="it-IT" altLang="it-IT" sz="1600" smtClean="0"/>
              <a:t> </a:t>
            </a:r>
            <a:r>
              <a:rPr lang="it-IT" altLang="it-IT" sz="1600" i="1" smtClean="0"/>
              <a:t>variabile_array.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 smtClean="0"/>
              <a:t>I principali metodi e proprietà  della classe </a:t>
            </a:r>
            <a:r>
              <a:rPr lang="it-IT" altLang="it-IT" sz="1600" b="1" smtClean="0"/>
              <a:t>Array</a:t>
            </a:r>
            <a:r>
              <a:rPr lang="it-IT" altLang="it-IT" sz="1600" smtClean="0"/>
              <a:t> sono i seguenti: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b="1" smtClean="0"/>
              <a:t>length</a:t>
            </a:r>
            <a:br>
              <a:rPr lang="it-IT" altLang="it-IT" sz="1400" b="1" smtClean="0"/>
            </a:br>
            <a:r>
              <a:rPr lang="it-IT" altLang="it-IT" sz="1400" smtClean="0"/>
              <a:t>restituisce la dimensione dell’array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b="1" smtClean="0"/>
              <a:t>concat</a:t>
            </a:r>
            <a:r>
              <a:rPr lang="it-IT" altLang="it-IT" sz="1400" i="1" smtClean="0"/>
              <a:t>(e1,e2,e3,…)</a:t>
            </a:r>
            <a:r>
              <a:rPr lang="it-IT" altLang="it-IT" sz="1400" b="1" smtClean="0"/>
              <a:t/>
            </a:r>
            <a:br>
              <a:rPr lang="it-IT" altLang="it-IT" sz="1400" b="1" smtClean="0"/>
            </a:br>
            <a:r>
              <a:rPr lang="it-IT" altLang="it-IT" sz="1400" smtClean="0"/>
              <a:t>aggiunge gli elementi dati alla fine dell’array.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b="1" smtClean="0"/>
              <a:t>join(</a:t>
            </a:r>
            <a:r>
              <a:rPr lang="it-IT" altLang="it-IT" sz="1400" i="1" smtClean="0"/>
              <a:t>separatore</a:t>
            </a:r>
            <a:r>
              <a:rPr lang="it-IT" altLang="it-IT" sz="1400" b="1" smtClean="0"/>
              <a:t>)</a:t>
            </a:r>
            <a:br>
              <a:rPr lang="it-IT" altLang="it-IT" sz="1400" b="1" smtClean="0"/>
            </a:br>
            <a:r>
              <a:rPr lang="it-IT" altLang="it-IT" sz="1400" smtClean="0"/>
              <a:t>converte l’array in una stringa, concatenando la versione </a:t>
            </a:r>
            <a:r>
              <a:rPr lang="it-IT" altLang="it-IT" sz="1400" b="1" smtClean="0"/>
              <a:t>String</a:t>
            </a:r>
            <a:r>
              <a:rPr lang="it-IT" altLang="it-IT" sz="1400" smtClean="0"/>
              <a:t> di ciascun elemento ed usando il separatore dato (default “,”).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b="1" smtClean="0"/>
              <a:t>reverse()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smtClean="0"/>
              <a:t>inverte l’ordine dell’array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b="1" smtClean="0"/>
              <a:t>slice(</a:t>
            </a:r>
            <a:r>
              <a:rPr lang="it-IT" altLang="it-IT" sz="1400" i="1" smtClean="0"/>
              <a:t>os[,l]</a:t>
            </a:r>
            <a:r>
              <a:rPr lang="it-IT" altLang="it-IT" sz="1400" b="1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smtClean="0"/>
              <a:t>restituisce il sotto array di lunghezza l (default, la massima possibile) che inizia all’indice os.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b="1" smtClean="0"/>
              <a:t>sort</a:t>
            </a:r>
            <a:r>
              <a:rPr lang="it-IT" altLang="it-IT" sz="1400" i="1" smtClean="0"/>
              <a:t>([sortfun])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smtClean="0"/>
              <a:t>ordina l’array. La funzione opzionale sortfun può essere usata per specificare un criterio di ordinamento non standard.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73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</a:t>
            </a:r>
            <a:br>
              <a:rPr lang="it-IT" altLang="it-IT" sz="3200" smtClean="0"/>
            </a:br>
            <a:r>
              <a:rPr lang="it-IT" altLang="it-IT" sz="2000" smtClean="0"/>
              <a:t>Array-Esempi</a:t>
            </a:r>
            <a:endParaRPr lang="it-IT" altLang="it-IT" sz="240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var</a:t>
            </a:r>
            <a:r>
              <a:rPr lang="it-IT" altLang="it-IT" dirty="0"/>
              <a:t> a1 = new Array(10,20,30); //dichiarazione con </a:t>
            </a:r>
            <a:r>
              <a:rPr lang="it-IT" altLang="it-IT" dirty="0" err="1"/>
              <a:t>construtto</a:t>
            </a:r>
            <a:r>
              <a:rPr lang="it-IT" altLang="it-IT" dirty="0"/>
              <a:t> new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a2 = [“</a:t>
            </a:r>
            <a:r>
              <a:rPr lang="it-IT" altLang="it-IT" dirty="0" err="1"/>
              <a:t>a”,”b”,”c</a:t>
            </a:r>
            <a:r>
              <a:rPr lang="it-IT" altLang="it-IT" dirty="0"/>
              <a:t>”]; //dichiarazione implicita</a:t>
            </a:r>
          </a:p>
          <a:p>
            <a:endParaRPr lang="it-IT" altLang="it-IT" dirty="0"/>
          </a:p>
          <a:p>
            <a:r>
              <a:rPr lang="it-IT" altLang="it-IT" dirty="0"/>
              <a:t>for (i in a1) { a1[i]; } //itera nell’array (ma considera anche tutte le altre eventuali proprietà/metodi)</a:t>
            </a:r>
          </a:p>
          <a:p>
            <a:endParaRPr lang="it-IT" altLang="it-IT" dirty="0"/>
          </a:p>
          <a:p>
            <a:r>
              <a:rPr lang="it-IT" altLang="it-IT" dirty="0"/>
              <a:t>for (i=0; i&lt;a1.length; ++i) { a1[i]; } //itera tra gli elementi dell’array</a:t>
            </a:r>
          </a:p>
          <a:p>
            <a:endParaRPr lang="it-IT" altLang="it-IT" dirty="0"/>
          </a:p>
          <a:p>
            <a:r>
              <a:rPr lang="it-IT" altLang="it-IT" dirty="0"/>
              <a:t>if (4 in a1) { a1[4] = a1[4]+1; } //usa un elemento solo se presente</a:t>
            </a:r>
          </a:p>
          <a:p>
            <a:endParaRPr lang="it-IT" altLang="it-IT" dirty="0"/>
          </a:p>
          <a:p>
            <a:r>
              <a:rPr lang="it-IT" altLang="it-IT" dirty="0"/>
              <a:t>/*</a:t>
            </a:r>
          </a:p>
          <a:p>
            <a:r>
              <a:rPr lang="it-IT" altLang="it-IT" dirty="0"/>
              <a:t>Nota: per creare un array associativo, è sufficiente creare dinamicamente delle proprietà (chiavi) in un oggetto Object vuoto</a:t>
            </a:r>
          </a:p>
          <a:p>
            <a:r>
              <a:rPr lang="it-IT" altLang="it-IT" dirty="0"/>
              <a:t>*/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74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Nuovi </a:t>
            </a:r>
            <a:r>
              <a:rPr lang="it-IT" dirty="0"/>
              <a:t>Metodi </a:t>
            </a:r>
            <a:r>
              <a:rPr lang="it-IT" dirty="0" smtClean="0"/>
              <a:t>Array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[ES5]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b="1" dirty="0" err="1"/>
              <a:t>forEach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index</a:t>
            </a:r>
            <a:r>
              <a:rPr lang="it-IT" dirty="0"/>
              <a:t>, array) {…} ); </a:t>
            </a:r>
            <a:br>
              <a:rPr lang="it-IT" dirty="0"/>
            </a:br>
            <a:r>
              <a:rPr lang="it-IT" dirty="0"/>
              <a:t>esegue un'operazione su ogni elemento</a:t>
            </a:r>
          </a:p>
          <a:p>
            <a:r>
              <a:rPr lang="it-IT" b="1" dirty="0" err="1"/>
              <a:t>map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index</a:t>
            </a:r>
            <a:r>
              <a:rPr lang="it-IT" dirty="0"/>
              <a:t>, array) {</a:t>
            </a:r>
            <a:r>
              <a:rPr lang="it-IT" dirty="0" err="1"/>
              <a:t>return</a:t>
            </a:r>
            <a:r>
              <a:rPr lang="it-IT" dirty="0"/>
              <a:t> …} ); </a:t>
            </a:r>
            <a:br>
              <a:rPr lang="it-IT" dirty="0"/>
            </a:br>
            <a:r>
              <a:rPr lang="it-IT" dirty="0"/>
              <a:t>crea un nuovo array con lo stesso numero di elementi mappati tramite la funzione</a:t>
            </a:r>
          </a:p>
          <a:p>
            <a:r>
              <a:rPr lang="it-IT" b="1" dirty="0" err="1"/>
              <a:t>filter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index</a:t>
            </a:r>
            <a:r>
              <a:rPr lang="it-IT" dirty="0"/>
              <a:t>, array) {</a:t>
            </a:r>
            <a:r>
              <a:rPr lang="it-IT" dirty="0" err="1"/>
              <a:t>return</a:t>
            </a:r>
            <a:r>
              <a:rPr lang="it-IT" dirty="0"/>
              <a:t> …} ); </a:t>
            </a:r>
            <a:br>
              <a:rPr lang="it-IT" dirty="0"/>
            </a:br>
            <a:r>
              <a:rPr lang="it-IT" dirty="0"/>
              <a:t>crea un nuovo array con i soli valori di origine per cui la </a:t>
            </a:r>
            <a:r>
              <a:rPr lang="it-IT" dirty="0" err="1"/>
              <a:t>return</a:t>
            </a:r>
            <a:r>
              <a:rPr lang="it-IT" dirty="0"/>
              <a:t> è </a:t>
            </a:r>
            <a:r>
              <a:rPr lang="it-IT" dirty="0" err="1"/>
              <a:t>true</a:t>
            </a:r>
            <a:endParaRPr lang="it-IT" dirty="0"/>
          </a:p>
          <a:p>
            <a:r>
              <a:rPr lang="it-IT" b="1" dirty="0"/>
              <a:t>reduce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aggval</a:t>
            </a:r>
            <a:r>
              <a:rPr lang="it-IT" dirty="0"/>
              <a:t>, 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index</a:t>
            </a:r>
            <a:r>
              <a:rPr lang="it-IT" dirty="0"/>
              <a:t>, array) {</a:t>
            </a:r>
            <a:r>
              <a:rPr lang="it-IT" dirty="0" err="1"/>
              <a:t>return</a:t>
            </a:r>
            <a:r>
              <a:rPr lang="it-IT" dirty="0"/>
              <a:t> …} , </a:t>
            </a:r>
            <a:r>
              <a:rPr lang="it-IT" dirty="0" err="1"/>
              <a:t>init</a:t>
            </a:r>
            <a:r>
              <a:rPr lang="it-IT" dirty="0"/>
              <a:t>); </a:t>
            </a:r>
            <a:br>
              <a:rPr lang="it-IT" dirty="0"/>
            </a:br>
            <a:r>
              <a:rPr lang="it-IT" dirty="0"/>
              <a:t>restituisce un valore ottenuto aggregando gli elementi dell'array tramite la funzione passata, che riceve anche il valore corrente dell'aggregato (</a:t>
            </a:r>
            <a:r>
              <a:rPr lang="it-IT" dirty="0" err="1"/>
              <a:t>aggval</a:t>
            </a:r>
            <a:r>
              <a:rPr lang="it-IT" dirty="0"/>
              <a:t>, che inizialmente vale </a:t>
            </a:r>
            <a:r>
              <a:rPr lang="it-IT" dirty="0" err="1"/>
              <a:t>init</a:t>
            </a:r>
            <a:r>
              <a:rPr lang="it-IT" dirty="0"/>
              <a:t>) e lo aggiorna, restituendolo, con l'elemento corrente</a:t>
            </a:r>
          </a:p>
          <a:p>
            <a:r>
              <a:rPr lang="it-IT" b="1" dirty="0" err="1"/>
              <a:t>every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index</a:t>
            </a:r>
            <a:r>
              <a:rPr lang="it-IT" dirty="0"/>
              <a:t>, array) {</a:t>
            </a:r>
            <a:r>
              <a:rPr lang="it-IT" dirty="0" err="1"/>
              <a:t>return</a:t>
            </a:r>
            <a:r>
              <a:rPr lang="it-IT" dirty="0"/>
              <a:t> …} ); </a:t>
            </a:r>
            <a:br>
              <a:rPr lang="it-IT" dirty="0"/>
            </a:br>
            <a:r>
              <a:rPr lang="it-IT" dirty="0"/>
              <a:t>restituisce </a:t>
            </a:r>
            <a:r>
              <a:rPr lang="it-IT" dirty="0" err="1"/>
              <a:t>true</a:t>
            </a:r>
            <a:r>
              <a:rPr lang="it-IT" dirty="0"/>
              <a:t> se la funzione è </a:t>
            </a:r>
            <a:r>
              <a:rPr lang="it-IT" dirty="0" err="1"/>
              <a:t>true</a:t>
            </a:r>
            <a:r>
              <a:rPr lang="it-IT" dirty="0"/>
              <a:t> su tutti gli elementi dell'array</a:t>
            </a:r>
          </a:p>
          <a:p>
            <a:r>
              <a:rPr lang="it-IT" b="1" dirty="0"/>
              <a:t>some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index</a:t>
            </a:r>
            <a:r>
              <a:rPr lang="it-IT" dirty="0"/>
              <a:t>, array) {</a:t>
            </a:r>
            <a:r>
              <a:rPr lang="it-IT" dirty="0" err="1"/>
              <a:t>return</a:t>
            </a:r>
            <a:r>
              <a:rPr lang="it-IT" dirty="0"/>
              <a:t> …} ); </a:t>
            </a:r>
            <a:br>
              <a:rPr lang="it-IT" dirty="0"/>
            </a:br>
            <a:r>
              <a:rPr lang="it-IT" dirty="0"/>
              <a:t>restituisce </a:t>
            </a:r>
            <a:r>
              <a:rPr lang="it-IT" dirty="0" err="1"/>
              <a:t>true</a:t>
            </a:r>
            <a:r>
              <a:rPr lang="it-IT" dirty="0"/>
              <a:t> se la funzione è </a:t>
            </a:r>
            <a:r>
              <a:rPr lang="it-IT" dirty="0" err="1"/>
              <a:t>true</a:t>
            </a:r>
            <a:r>
              <a:rPr lang="it-IT" dirty="0"/>
              <a:t> su almeno un  elemento dell'array</a:t>
            </a:r>
          </a:p>
          <a:p>
            <a:r>
              <a:rPr lang="it-IT" b="1" dirty="0" err="1"/>
              <a:t>indexOf</a:t>
            </a:r>
            <a:r>
              <a:rPr lang="it-IT" dirty="0"/>
              <a:t>(</a:t>
            </a:r>
            <a:r>
              <a:rPr lang="it-IT" dirty="0" err="1"/>
              <a:t>v,start</a:t>
            </a:r>
            <a:r>
              <a:rPr lang="it-IT" dirty="0"/>
              <a:t>) / </a:t>
            </a:r>
            <a:r>
              <a:rPr lang="it-IT" b="1" dirty="0" err="1"/>
              <a:t>lastIndexOf</a:t>
            </a:r>
            <a:r>
              <a:rPr lang="it-IT" dirty="0"/>
              <a:t>(</a:t>
            </a:r>
            <a:r>
              <a:rPr lang="it-IT" dirty="0" err="1"/>
              <a:t>v,start</a:t>
            </a:r>
            <a:r>
              <a:rPr lang="it-IT" dirty="0"/>
              <a:t>);</a:t>
            </a:r>
            <a:br>
              <a:rPr lang="it-IT" dirty="0"/>
            </a:br>
            <a:r>
              <a:rPr lang="it-IT" dirty="0"/>
              <a:t>restituisce il primo/l'ultimo indice dell'</a:t>
            </a:r>
            <a:r>
              <a:rPr lang="it-IT" dirty="0" err="1"/>
              <a:t>ekemento</a:t>
            </a:r>
            <a:r>
              <a:rPr lang="it-IT" dirty="0"/>
              <a:t> v nell'array, opzionalmente iniziando dalla </a:t>
            </a:r>
            <a:r>
              <a:rPr lang="it-IT" dirty="0" err="1"/>
              <a:t>paisizione</a:t>
            </a:r>
            <a:r>
              <a:rPr lang="it-IT" dirty="0"/>
              <a:t> start</a:t>
            </a:r>
          </a:p>
          <a:p>
            <a:r>
              <a:rPr lang="it-IT" b="1" dirty="0" err="1"/>
              <a:t>find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index</a:t>
            </a:r>
            <a:r>
              <a:rPr lang="it-IT" dirty="0"/>
              <a:t>, array) {</a:t>
            </a:r>
            <a:r>
              <a:rPr lang="it-IT" dirty="0" err="1"/>
              <a:t>return</a:t>
            </a:r>
            <a:r>
              <a:rPr lang="it-IT" dirty="0"/>
              <a:t> …} ); </a:t>
            </a:r>
            <a:br>
              <a:rPr lang="it-IT" dirty="0"/>
            </a:br>
            <a:r>
              <a:rPr lang="it-IT" dirty="0"/>
              <a:t>restituisce il primo elemento per cui la funzione vale </a:t>
            </a:r>
            <a:r>
              <a:rPr lang="it-IT" dirty="0" err="1"/>
              <a:t>true</a:t>
            </a:r>
            <a:endParaRPr lang="it-IT" dirty="0"/>
          </a:p>
          <a:p>
            <a:r>
              <a:rPr lang="it-IT" b="1" dirty="0" err="1"/>
              <a:t>findIndex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index</a:t>
            </a:r>
            <a:r>
              <a:rPr lang="it-IT" dirty="0"/>
              <a:t>, array) {</a:t>
            </a:r>
            <a:r>
              <a:rPr lang="it-IT" dirty="0" err="1"/>
              <a:t>return</a:t>
            </a:r>
            <a:r>
              <a:rPr lang="it-IT" dirty="0"/>
              <a:t> …} );</a:t>
            </a:r>
            <a:br>
              <a:rPr lang="it-IT" dirty="0"/>
            </a:br>
            <a:r>
              <a:rPr lang="it-IT" dirty="0"/>
              <a:t>/restituisce l'indice del primo elemento per cui la funzione vale </a:t>
            </a:r>
            <a:r>
              <a:rPr lang="it-IT" dirty="0" err="1"/>
              <a:t>true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9595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</a:t>
            </a:r>
            <a:br>
              <a:rPr lang="it-IT" altLang="it-IT" sz="3200" smtClean="0"/>
            </a:br>
            <a:r>
              <a:rPr lang="it-IT" altLang="it-IT" sz="2000" smtClean="0"/>
              <a:t>L’oggetto Date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 smtClean="0"/>
              <a:t>L’oggetto </a:t>
            </a:r>
            <a:r>
              <a:rPr lang="it-IT" altLang="it-IT" sz="2400" b="1" smtClean="0"/>
              <a:t>Date</a:t>
            </a:r>
            <a:r>
              <a:rPr lang="it-IT" altLang="it-IT" sz="2400" smtClean="0"/>
              <a:t> permette di manipolare valori di tipo data e ora. Dispone di diversi costruttori: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b="1" smtClean="0"/>
              <a:t>Date</a:t>
            </a:r>
            <a:r>
              <a:rPr lang="it-IT" altLang="it-IT" sz="2000" smtClean="0"/>
              <a:t>() inizializza l’oggetto alla data/ora corrente.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b="1" smtClean="0"/>
              <a:t>Date</a:t>
            </a:r>
            <a:r>
              <a:rPr lang="it-IT" altLang="it-IT" sz="2000" smtClean="0"/>
              <a:t>(</a:t>
            </a:r>
            <a:r>
              <a:rPr lang="it-IT" altLang="it-IT" sz="2000" i="1" smtClean="0"/>
              <a:t>y</a:t>
            </a:r>
            <a:r>
              <a:rPr lang="it-IT" altLang="it-IT" sz="2000" smtClean="0"/>
              <a:t>,</a:t>
            </a:r>
            <a:r>
              <a:rPr lang="it-IT" altLang="it-IT" sz="2000" i="1" smtClean="0"/>
              <a:t>m</a:t>
            </a:r>
            <a:r>
              <a:rPr lang="it-IT" altLang="it-IT" sz="2000" smtClean="0"/>
              <a:t>,</a:t>
            </a:r>
            <a:r>
              <a:rPr lang="it-IT" altLang="it-IT" sz="2000" i="1" smtClean="0"/>
              <a:t>d</a:t>
            </a:r>
            <a:r>
              <a:rPr lang="it-IT" altLang="it-IT" sz="2000" smtClean="0"/>
              <a:t>,</a:t>
            </a:r>
            <a:r>
              <a:rPr lang="it-IT" altLang="it-IT" sz="2000" i="1" smtClean="0"/>
              <a:t>hh</a:t>
            </a:r>
            <a:r>
              <a:rPr lang="it-IT" altLang="it-IT" sz="2000" smtClean="0"/>
              <a:t>,</a:t>
            </a:r>
            <a:r>
              <a:rPr lang="it-IT" altLang="it-IT" sz="2000" i="1" smtClean="0"/>
              <a:t>mm</a:t>
            </a:r>
            <a:r>
              <a:rPr lang="it-IT" altLang="it-IT" sz="2000" smtClean="0"/>
              <a:t>,</a:t>
            </a:r>
            <a:r>
              <a:rPr lang="it-IT" altLang="it-IT" sz="2000" i="1" smtClean="0"/>
              <a:t>ss</a:t>
            </a:r>
            <a:r>
              <a:rPr lang="it-IT" altLang="it-IT" sz="2000" smtClean="0"/>
              <a:t>) inizializza l’oggetto alla data/ora </a:t>
            </a:r>
            <a:r>
              <a:rPr lang="it-IT" altLang="it-IT" sz="2000" i="1" smtClean="0"/>
              <a:t>d</a:t>
            </a:r>
            <a:r>
              <a:rPr lang="it-IT" altLang="it-IT" sz="2000" smtClean="0"/>
              <a:t>/</a:t>
            </a:r>
            <a:r>
              <a:rPr lang="it-IT" altLang="it-IT" sz="2000" i="1" smtClean="0"/>
              <a:t>m</a:t>
            </a:r>
            <a:r>
              <a:rPr lang="it-IT" altLang="it-IT" sz="2000" smtClean="0"/>
              <a:t>/</a:t>
            </a:r>
            <a:r>
              <a:rPr lang="it-IT" altLang="it-IT" sz="2000" i="1" smtClean="0"/>
              <a:t>y</a:t>
            </a:r>
            <a:r>
              <a:rPr lang="it-IT" altLang="it-IT" sz="2000" smtClean="0"/>
              <a:t> </a:t>
            </a:r>
            <a:r>
              <a:rPr lang="it-IT" altLang="it-IT" sz="2000" i="1" smtClean="0"/>
              <a:t>hh</a:t>
            </a:r>
            <a:r>
              <a:rPr lang="it-IT" altLang="it-IT" sz="2000" smtClean="0"/>
              <a:t>:</a:t>
            </a:r>
            <a:r>
              <a:rPr lang="it-IT" altLang="it-IT" sz="2000" i="1" smtClean="0"/>
              <a:t>mm</a:t>
            </a:r>
            <a:r>
              <a:rPr lang="it-IT" altLang="it-IT" sz="2000" smtClean="0"/>
              <a:t>:</a:t>
            </a:r>
            <a:r>
              <a:rPr lang="it-IT" altLang="it-IT" sz="2000" i="1" smtClean="0"/>
              <a:t>ss.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b="1" smtClean="0"/>
              <a:t>Date</a:t>
            </a:r>
            <a:r>
              <a:rPr lang="it-IT" altLang="it-IT" sz="2000" smtClean="0"/>
              <a:t>(</a:t>
            </a:r>
            <a:r>
              <a:rPr lang="it-IT" altLang="it-IT" sz="2000" i="1" smtClean="0"/>
              <a:t>stringa</a:t>
            </a:r>
            <a:r>
              <a:rPr lang="it-IT" altLang="it-IT" sz="2000" smtClean="0"/>
              <a:t>) tenta di riconoscere la </a:t>
            </a:r>
            <a:r>
              <a:rPr lang="it-IT" altLang="it-IT" sz="2000" i="1" smtClean="0"/>
              <a:t>stringa</a:t>
            </a:r>
            <a:r>
              <a:rPr lang="it-IT" altLang="it-IT" sz="2000" smtClean="0"/>
              <a:t> come una data e inizializza l’oggetto di conseguenza.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smtClean="0"/>
              <a:t>Gli oggetti Date possono essere confrontati tra loro con i normali operatori di confronto.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smtClean="0"/>
              <a:t>I metodi degli oggetti Date permettono di leggerne e scriverne tutti i membri: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smtClean="0"/>
              <a:t>Ad esempio, </a:t>
            </a:r>
            <a:r>
              <a:rPr lang="it-IT" altLang="it-IT" sz="2000" b="1" smtClean="0"/>
              <a:t>getYear</a:t>
            </a:r>
            <a:r>
              <a:rPr lang="it-IT" altLang="it-IT" sz="2000" smtClean="0"/>
              <a:t>, </a:t>
            </a:r>
            <a:r>
              <a:rPr lang="it-IT" altLang="it-IT" sz="2000" b="1" smtClean="0"/>
              <a:t>getMonth</a:t>
            </a:r>
            <a:r>
              <a:rPr lang="it-IT" altLang="it-IT" sz="2000" smtClean="0"/>
              <a:t>, </a:t>
            </a:r>
            <a:r>
              <a:rPr lang="it-IT" altLang="it-IT" sz="2000" b="1" smtClean="0"/>
              <a:t>setYear</a:t>
            </a:r>
            <a:r>
              <a:rPr lang="it-IT" altLang="it-IT" sz="2000" smtClean="0"/>
              <a:t>, </a:t>
            </a:r>
            <a:r>
              <a:rPr lang="it-IT" altLang="it-IT" sz="2000" b="1" smtClean="0"/>
              <a:t>setMonth</a:t>
            </a:r>
            <a:r>
              <a:rPr lang="it-IT" altLang="it-IT" sz="2000" smtClean="0"/>
              <a:t>, </a:t>
            </a:r>
            <a:r>
              <a:rPr lang="it-IT" altLang="it-IT" sz="2000" b="1" smtClean="0"/>
              <a:t>getDay</a:t>
            </a:r>
            <a:r>
              <a:rPr lang="it-IT" altLang="it-IT" sz="2000" smtClean="0"/>
              <a:t> (restituisce il </a:t>
            </a:r>
            <a:r>
              <a:rPr lang="it-IT" altLang="it-IT" sz="2000" i="1" smtClean="0"/>
              <a:t>giorno della settimana</a:t>
            </a:r>
            <a:r>
              <a:rPr lang="it-IT" altLang="it-IT" sz="2000" smtClean="0"/>
              <a:t>), </a:t>
            </a:r>
            <a:r>
              <a:rPr lang="it-IT" altLang="it-IT" sz="2000" b="1" smtClean="0"/>
              <a:t>getDate</a:t>
            </a:r>
            <a:r>
              <a:rPr lang="it-IT" altLang="it-IT" sz="2000" smtClean="0"/>
              <a:t> (restituisce il </a:t>
            </a:r>
            <a:r>
              <a:rPr lang="it-IT" altLang="it-IT" sz="2000" i="1" smtClean="0"/>
              <a:t>giorno del mese</a:t>
            </a:r>
            <a:r>
              <a:rPr lang="it-IT" altLang="it-IT" sz="2000" smtClean="0"/>
              <a:t>), </a:t>
            </a:r>
            <a:r>
              <a:rPr lang="it-IT" altLang="it-IT" sz="2000" b="1" smtClean="0"/>
              <a:t>setDate</a:t>
            </a:r>
            <a:r>
              <a:rPr lang="it-IT" altLang="it-IT" sz="2000" smtClean="0"/>
              <a:t> (imposta il giorno del mese: se il valore passato è maggiore del massimo consentito, </a:t>
            </a:r>
            <a:r>
              <a:rPr lang="it-IT" altLang="it-IT" sz="2000" i="1" smtClean="0"/>
              <a:t>la funzione gestisce automaticamente l’incremento del mese/anno della data</a:t>
            </a:r>
            <a:r>
              <a:rPr lang="it-IT" altLang="it-IT" sz="2000" smtClean="0"/>
              <a:t>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76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Oggetti Predefiniti Javascript</a:t>
            </a:r>
            <a:br>
              <a:rPr lang="it-IT" altLang="it-IT" smtClean="0"/>
            </a:br>
            <a:r>
              <a:rPr lang="it-IT" altLang="it-IT" sz="2400" smtClean="0"/>
              <a:t>L’oggetto Date-Esempi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/>
              <a:t>//genera un saluto adeguato all’ora corrente e lo assegna alla variabile saluto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giorni = ["</a:t>
            </a:r>
            <a:r>
              <a:rPr lang="it-IT" altLang="it-IT" dirty="0" err="1"/>
              <a:t>lun</a:t>
            </a:r>
            <a:r>
              <a:rPr lang="it-IT" altLang="it-IT" dirty="0"/>
              <a:t>","mar","</a:t>
            </a:r>
            <a:r>
              <a:rPr lang="it-IT" altLang="it-IT" dirty="0" err="1"/>
              <a:t>mer</a:t>
            </a:r>
            <a:r>
              <a:rPr lang="it-IT" altLang="it-IT" dirty="0"/>
              <a:t>","</a:t>
            </a:r>
            <a:r>
              <a:rPr lang="it-IT" altLang="it-IT" dirty="0" err="1"/>
              <a:t>gio</a:t>
            </a:r>
            <a:r>
              <a:rPr lang="it-IT" altLang="it-IT" dirty="0"/>
              <a:t>","</a:t>
            </a:r>
            <a:r>
              <a:rPr lang="it-IT" altLang="it-IT" dirty="0" err="1"/>
              <a:t>ven</a:t>
            </a:r>
            <a:r>
              <a:rPr lang="it-IT" altLang="it-IT" dirty="0"/>
              <a:t>","</a:t>
            </a:r>
            <a:r>
              <a:rPr lang="it-IT" altLang="it-IT" dirty="0" err="1"/>
              <a:t>sab</a:t>
            </a:r>
            <a:r>
              <a:rPr lang="it-IT" altLang="it-IT" dirty="0"/>
              <a:t>"];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mesi = ["gen","feb","mar","apr","mag","giu","lug","ago","set","ott","nov","dic"];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oggi = new Date();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data = giorni[</a:t>
            </a:r>
            <a:r>
              <a:rPr lang="it-IT" altLang="it-IT" dirty="0" err="1"/>
              <a:t>oggi.getDay</a:t>
            </a:r>
            <a:r>
              <a:rPr lang="it-IT" altLang="it-IT" dirty="0"/>
              <a:t>()] + " " + </a:t>
            </a:r>
            <a:r>
              <a:rPr lang="it-IT" altLang="it-IT" dirty="0" err="1"/>
              <a:t>oggi.getDate</a:t>
            </a:r>
            <a:r>
              <a:rPr lang="it-IT" altLang="it-IT" dirty="0"/>
              <a:t>() + " " + mesi[</a:t>
            </a:r>
            <a:r>
              <a:rPr lang="it-IT" altLang="it-IT" dirty="0" err="1"/>
              <a:t>oggi.getMonth</a:t>
            </a:r>
            <a:r>
              <a:rPr lang="it-IT" altLang="it-IT" dirty="0"/>
              <a:t>()] + " " +</a:t>
            </a:r>
            <a:r>
              <a:rPr lang="it-IT" altLang="it-IT" dirty="0" err="1"/>
              <a:t>oggi.getFullYear</a:t>
            </a:r>
            <a:r>
              <a:rPr lang="it-IT" altLang="it-IT" dirty="0"/>
              <a:t>();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saluto;</a:t>
            </a:r>
          </a:p>
          <a:p>
            <a:r>
              <a:rPr lang="it-IT" altLang="it-IT" dirty="0"/>
              <a:t>if (</a:t>
            </a:r>
            <a:r>
              <a:rPr lang="it-IT" altLang="it-IT" dirty="0" err="1"/>
              <a:t>oggi.getHours</a:t>
            </a:r>
            <a:r>
              <a:rPr lang="it-IT" altLang="it-IT" dirty="0"/>
              <a:t>() &gt; 12)  saluto = "Buona sera, oggi è il "+data;</a:t>
            </a:r>
          </a:p>
          <a:p>
            <a:r>
              <a:rPr lang="it-IT" altLang="it-IT" dirty="0"/>
              <a:t>else saluto = "Buongiorno, oggi è il "+data;</a:t>
            </a:r>
          </a:p>
          <a:p>
            <a:endParaRPr lang="it-IT" altLang="it-IT" dirty="0"/>
          </a:p>
          <a:p>
            <a:endParaRPr lang="it-IT" altLang="it-IT" dirty="0"/>
          </a:p>
          <a:p>
            <a:r>
              <a:rPr lang="it-IT" altLang="it-IT" dirty="0"/>
              <a:t>//calcola una la data di 70 giorni nel futuro</a:t>
            </a:r>
          </a:p>
          <a:p>
            <a:r>
              <a:rPr lang="it-IT" altLang="it-IT" dirty="0"/>
              <a:t>futuro = new Date();</a:t>
            </a:r>
          </a:p>
          <a:p>
            <a:r>
              <a:rPr lang="it-IT" altLang="it-IT" dirty="0" err="1"/>
              <a:t>futuro.setDate</a:t>
            </a:r>
            <a:r>
              <a:rPr lang="it-IT" altLang="it-IT" dirty="0"/>
              <a:t>(</a:t>
            </a:r>
            <a:r>
              <a:rPr lang="it-IT" altLang="it-IT" dirty="0" err="1"/>
              <a:t>domani.getDate</a:t>
            </a:r>
            <a:r>
              <a:rPr lang="it-IT" altLang="it-IT" dirty="0"/>
              <a:t>()+70);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77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Iteratori: Definizione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1200" dirty="0" smtClean="0"/>
              <a:t>Gli oggetti ES6 possono personalizzare la maniera in cui vengono «enumerati» tramite il costrutto for, che dispone di una nuova sintassi specifica per questo scopo.</a:t>
            </a:r>
          </a:p>
          <a:p>
            <a:pPr lvl="1"/>
            <a:r>
              <a:rPr lang="it-IT" sz="1200" dirty="0" smtClean="0"/>
              <a:t>Un oggetto iterabile implementa un metodo il cui nome è il valore dell’espressione </a:t>
            </a:r>
            <a:r>
              <a:rPr lang="it-IT" sz="1200" b="1" dirty="0" err="1" smtClean="0"/>
              <a:t>Symbol.iterator</a:t>
            </a:r>
            <a:r>
              <a:rPr lang="it-IT" sz="1200" dirty="0" smtClean="0"/>
              <a:t>.</a:t>
            </a:r>
          </a:p>
          <a:p>
            <a:pPr lvl="1"/>
            <a:r>
              <a:rPr lang="it-IT" sz="1200" dirty="0" smtClean="0"/>
              <a:t>Questo metodo deve ritornare un oggetto che implementa l’interfaccia di un iteratore, che deve contenere un metodo </a:t>
            </a:r>
            <a:r>
              <a:rPr lang="it-IT" sz="1200" b="1" dirty="0" err="1" smtClean="0"/>
              <a:t>next</a:t>
            </a:r>
            <a:r>
              <a:rPr lang="it-IT" sz="1200" dirty="0" smtClean="0"/>
              <a:t> il quale, a sua volta, ritorna un oggetto con le due proprietà </a:t>
            </a:r>
            <a:r>
              <a:rPr lang="it-IT" sz="1200" b="1" dirty="0" err="1" smtClean="0"/>
              <a:t>value</a:t>
            </a:r>
            <a:r>
              <a:rPr lang="it-IT" sz="1200" dirty="0" smtClean="0"/>
              <a:t> (il successivo valore dell’iteratore) e </a:t>
            </a:r>
            <a:r>
              <a:rPr lang="it-IT" sz="1200" b="1" dirty="0" err="1" smtClean="0"/>
              <a:t>done</a:t>
            </a:r>
            <a:r>
              <a:rPr lang="it-IT" sz="1200" dirty="0" smtClean="0"/>
              <a:t> (</a:t>
            </a:r>
            <a:r>
              <a:rPr lang="it-IT" sz="1200" dirty="0" err="1" smtClean="0"/>
              <a:t>true</a:t>
            </a:r>
            <a:r>
              <a:rPr lang="it-IT" sz="1200" dirty="0" smtClean="0"/>
              <a:t> se i valori sono finiti)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numbers1_10 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]() </a:t>
            </a: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1;</a:t>
            </a:r>
            <a:b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(n&lt;=10)  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false,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n++ 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};  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it-IT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dirty="0" smtClean="0"/>
              <a:t>Ovviamente è possibile costruire dinamicamente un oggetto e il suo iteratore tramite una funzione:</a:t>
            </a:r>
            <a:endParaRPr lang="it-IT" sz="1200" dirty="0"/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numbers(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b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{ </a:t>
            </a:r>
            <a:b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]() { let n = a; return { </a:t>
            </a:r>
            <a:b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next () {if (n&lt;=b) return { done: false, value: n++ }; else return { done: true, value: undefined };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}};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46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Iteratori: Uso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 oggetto iterabile può essere enumerato usando il suo iteratore, ad esempio con un ciclo for: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numbers1_10[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n=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!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n.done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 =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{console.log(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n.value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</a:p>
          <a:p>
            <a:r>
              <a:rPr lang="it-IT" dirty="0" smtClean="0"/>
              <a:t>Ma </a:t>
            </a:r>
            <a:r>
              <a:rPr lang="it-IT" dirty="0"/>
              <a:t>è disponibile un nuovo costrutto </a:t>
            </a:r>
            <a:r>
              <a:rPr lang="it-IT" b="1" dirty="0" err="1" smtClean="0"/>
              <a:t>for..of</a:t>
            </a:r>
            <a:r>
              <a:rPr lang="it-IT" dirty="0" smtClean="0"/>
              <a:t> </a:t>
            </a:r>
            <a:r>
              <a:rPr lang="it-IT" dirty="0"/>
              <a:t>specifico per gli oggetti </a:t>
            </a:r>
            <a:r>
              <a:rPr lang="it-IT" dirty="0" smtClean="0"/>
              <a:t>iterabili</a:t>
            </a:r>
            <a:endParaRPr lang="it-IT" dirty="0"/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for(n of numbers1_10) 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console.log(n)</a:t>
            </a:r>
          </a:p>
          <a:p>
            <a:pPr marL="0" indent="0">
              <a:buNone/>
            </a:pP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l’operatore</a:t>
            </a:r>
            <a:r>
              <a:rPr lang="en-US" dirty="0"/>
              <a:t> </a:t>
            </a:r>
            <a:r>
              <a:rPr lang="en-US" b="1" dirty="0" smtClean="0"/>
              <a:t>spread </a:t>
            </a:r>
            <a:r>
              <a:rPr lang="en-US" dirty="0" smtClean="0"/>
              <a:t>e </a:t>
            </a:r>
            <a:r>
              <a:rPr lang="en-US" dirty="0" err="1" smtClean="0"/>
              <a:t>il</a:t>
            </a:r>
            <a:r>
              <a:rPr lang="en-US" b="1" dirty="0" smtClean="0"/>
              <a:t> destructing assignment come array</a:t>
            </a:r>
            <a:r>
              <a:rPr lang="en-US" dirty="0" smtClean="0"/>
              <a:t> </a:t>
            </a:r>
            <a:r>
              <a:rPr lang="en-US" dirty="0" err="1" smtClean="0"/>
              <a:t>funzionano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qualsiasi</a:t>
            </a:r>
            <a:r>
              <a:rPr lang="en-US" dirty="0"/>
              <a:t> </a:t>
            </a:r>
            <a:r>
              <a:rPr lang="en-US" dirty="0" err="1"/>
              <a:t>oggetto</a:t>
            </a:r>
            <a:r>
              <a:rPr lang="en-US" dirty="0"/>
              <a:t> </a:t>
            </a:r>
            <a:r>
              <a:rPr lang="en-US" dirty="0" err="1" smtClean="0"/>
              <a:t>iterabile</a:t>
            </a:r>
            <a:r>
              <a:rPr lang="en-US" dirty="0"/>
              <a:t>:</a:t>
            </a:r>
            <a:endParaRPr lang="en-US" dirty="0" smtClean="0"/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a,b,,d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numbers1_11 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//a=1, b=2, d=4</a:t>
            </a:r>
            <a:b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[0,...numbers1_10] //un array da 0 a 10</a:t>
            </a:r>
            <a:endParaRPr lang="it-IT" sz="15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Molti</a:t>
            </a:r>
            <a:r>
              <a:rPr lang="en-US" dirty="0" smtClean="0"/>
              <a:t> </a:t>
            </a:r>
            <a:r>
              <a:rPr lang="en-US" dirty="0" err="1"/>
              <a:t>oggetti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iterabili</a:t>
            </a:r>
            <a:r>
              <a:rPr lang="en-US" dirty="0"/>
              <a:t>, come </a:t>
            </a:r>
            <a:r>
              <a:rPr lang="en-US" dirty="0" err="1"/>
              <a:t>gli</a:t>
            </a:r>
            <a:r>
              <a:rPr lang="en-US" dirty="0"/>
              <a:t> array e le </a:t>
            </a:r>
            <a:r>
              <a:rPr lang="en-US" dirty="0" err="1" smtClean="0"/>
              <a:t>stringhe</a:t>
            </a:r>
            <a:r>
              <a:rPr lang="en-US" dirty="0" smtClean="0"/>
              <a:t>, ma </a:t>
            </a:r>
            <a:r>
              <a:rPr lang="en-US" dirty="0" err="1" smtClean="0"/>
              <a:t>anche</a:t>
            </a:r>
            <a:r>
              <a:rPr lang="en-US" dirty="0" smtClean="0"/>
              <a:t> le Map e i Set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vedremo</a:t>
            </a:r>
            <a:r>
              <a:rPr lang="en-US" dirty="0" smtClean="0"/>
              <a:t> </a:t>
            </a:r>
            <a:r>
              <a:rPr lang="en-US" dirty="0" err="1" smtClean="0"/>
              <a:t>successivamente</a:t>
            </a:r>
            <a:r>
              <a:rPr lang="en-US" dirty="0" smtClean="0"/>
              <a:t>.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609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Tipi di Dato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1800" smtClean="0"/>
              <a:t>Javascript gestisce quattro diversi tipi di dato: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b="1" smtClean="0"/>
              <a:t>Numeri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Non c’è distinzione tra interi e reali.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Sono costanti numeriche tutte le espressioni che rappresentano un numero valido, con e senza virgola.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(i) Le funzioni </a:t>
            </a:r>
            <a:r>
              <a:rPr lang="it-IT" altLang="it-IT" sz="1600" i="1" smtClean="0"/>
              <a:t>parseInt</a:t>
            </a:r>
            <a:r>
              <a:rPr lang="it-IT" altLang="it-IT" sz="1600" smtClean="0"/>
              <a:t> e </a:t>
            </a:r>
            <a:r>
              <a:rPr lang="it-IT" altLang="it-IT" sz="1600" i="1" smtClean="0"/>
              <a:t>parseFloat</a:t>
            </a:r>
            <a:r>
              <a:rPr lang="it-IT" altLang="it-IT" sz="1600" smtClean="0"/>
              <a:t> possono essere usate per convertire stringhe in numeri.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b="1" smtClean="0"/>
              <a:t>Booleani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Le costanti boooeane sono </a:t>
            </a:r>
            <a:r>
              <a:rPr lang="it-IT" altLang="it-IT" sz="1600" i="1" smtClean="0"/>
              <a:t>true</a:t>
            </a:r>
            <a:r>
              <a:rPr lang="it-IT" altLang="it-IT" sz="1600" smtClean="0"/>
              <a:t> e </a:t>
            </a:r>
            <a:r>
              <a:rPr lang="it-IT" altLang="it-IT" sz="1600" i="1" smtClean="0"/>
              <a:t>false</a:t>
            </a:r>
            <a:r>
              <a:rPr lang="it-IT" altLang="it-IT" sz="16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b="1" smtClean="0"/>
              <a:t>Stringhe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Le stringhe sono particolari oggetti Javascript. Possono essere create implicitamente, attraverso una costante di tipo stringa, o esplicitamente tramite il costruttore dell’oggetto String.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Sono costanti di tipo stringa i valori racchiusi tra virgolette (singole o doppie).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b="1" smtClean="0"/>
              <a:t>Oggetti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Gli oggetti sono un tipo di dato molto comune in javascript.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Le variabili di tipo oggetto contengono in effetti dei </a:t>
            </a:r>
            <a:r>
              <a:rPr lang="it-IT" altLang="it-IT" sz="1600" i="1" smtClean="0"/>
              <a:t>riferimenti</a:t>
            </a:r>
            <a:r>
              <a:rPr lang="it-IT" altLang="it-IT" sz="1600" smtClean="0"/>
              <a:t> ad oggetti. Più variabili possono quindi fare riferimento allo </a:t>
            </a:r>
            <a:r>
              <a:rPr lang="it-IT" altLang="it-IT" sz="1600" i="1" smtClean="0"/>
              <a:t>stesso</a:t>
            </a:r>
            <a:r>
              <a:rPr lang="it-IT" altLang="it-IT" sz="1600" smtClean="0"/>
              <a:t> oggetto.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b="1" smtClean="0"/>
              <a:t>Null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Il tipo nullo ha un unico valore, null.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Generatori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sz="3200" dirty="0" smtClean="0"/>
              <a:t>Poiché definire un iteratore è abbastanza complesso, ES6 mette a disposizione un altro utile costrutto per creare oggetti iterabili con valori calcolati e, teoricamente, illimitati: le funzioni generatrici.</a:t>
            </a:r>
          </a:p>
          <a:p>
            <a:r>
              <a:rPr lang="it-IT" sz="3200" dirty="0" smtClean="0"/>
              <a:t>Le funzioni generatrici sono speciali funzioni che interrompono la propria esecuzione ritornando un valore e, quando vengono richiamate, riprendono l’esecuzione da dove avevano interrotto.</a:t>
            </a:r>
          </a:p>
          <a:p>
            <a:r>
              <a:rPr lang="it-IT" sz="3200" dirty="0" smtClean="0"/>
              <a:t>Un generatore si definisce come una normale funzione inserendo un asterisco dopo la parola chiave </a:t>
            </a:r>
            <a:r>
              <a:rPr lang="it-IT" sz="3200" dirty="0" err="1" smtClean="0"/>
              <a:t>function</a:t>
            </a:r>
            <a:r>
              <a:rPr lang="it-IT" sz="3200" dirty="0" smtClean="0"/>
              <a:t> (</a:t>
            </a:r>
            <a:r>
              <a:rPr lang="it-IT" sz="3200" b="1" dirty="0" err="1" smtClean="0"/>
              <a:t>function</a:t>
            </a:r>
            <a:r>
              <a:rPr lang="it-IT" sz="3200" b="1" dirty="0" smtClean="0"/>
              <a:t> *</a:t>
            </a:r>
            <a:r>
              <a:rPr lang="it-IT" sz="3200" dirty="0" smtClean="0"/>
              <a:t>). </a:t>
            </a:r>
          </a:p>
          <a:p>
            <a:r>
              <a:rPr lang="it-IT" sz="3200" dirty="0" smtClean="0"/>
              <a:t>All’interno, i valori generati vanno ritornati con la parola chiave </a:t>
            </a:r>
            <a:r>
              <a:rPr lang="it-IT" sz="3200" b="1" dirty="0" err="1" smtClean="0"/>
              <a:t>yield</a:t>
            </a:r>
            <a:r>
              <a:rPr lang="it-IT" sz="3200" dirty="0" smtClean="0"/>
              <a:t>. Per concludere l’iterazione basta invece uscire dal metodo.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32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3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g_numbers1_10() {for(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i=1; i&lt;11; ++i) {</a:t>
            </a:r>
            <a:r>
              <a:rPr lang="it-IT" sz="3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it-IT" sz="3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;}}</a:t>
            </a:r>
            <a:endParaRPr lang="it-IT" sz="32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3200" dirty="0" smtClean="0"/>
              <a:t>Chiamando una funzione generatrice si ottiene un’istanza del corrispondente oggetto iterabile: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numbers1_10 = g_numbers1_10()</a:t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for(n of numbers1_1o) console.log(n)</a:t>
            </a:r>
          </a:p>
          <a:p>
            <a:r>
              <a:rPr lang="en-US" sz="3200" dirty="0"/>
              <a:t>I </a:t>
            </a:r>
            <a:r>
              <a:rPr lang="en-US" sz="3200" dirty="0" err="1"/>
              <a:t>generatori</a:t>
            </a:r>
            <a:r>
              <a:rPr lang="en-US" sz="3200" dirty="0"/>
              <a:t> </a:t>
            </a:r>
            <a:r>
              <a:rPr lang="en-US" sz="3200" dirty="0" err="1"/>
              <a:t>possono</a:t>
            </a:r>
            <a:r>
              <a:rPr lang="en-US" sz="3200" dirty="0"/>
              <a:t> </a:t>
            </a:r>
            <a:r>
              <a:rPr lang="en-US" sz="3200" dirty="0" err="1"/>
              <a:t>anche</a:t>
            </a:r>
            <a:r>
              <a:rPr lang="en-US" sz="3200" dirty="0"/>
              <a:t> </a:t>
            </a:r>
            <a:r>
              <a:rPr lang="en-US" sz="3200" dirty="0" err="1"/>
              <a:t>essere</a:t>
            </a:r>
            <a:r>
              <a:rPr lang="en-US" sz="3200" dirty="0"/>
              <a:t> </a:t>
            </a:r>
            <a:r>
              <a:rPr lang="en-US" sz="3200" dirty="0" err="1"/>
              <a:t>definiti</a:t>
            </a:r>
            <a:r>
              <a:rPr lang="en-US" sz="3200" dirty="0"/>
              <a:t> in </a:t>
            </a:r>
            <a:r>
              <a:rPr lang="en-US" sz="3200" dirty="0" err="1"/>
              <a:t>maniera</a:t>
            </a:r>
            <a:r>
              <a:rPr lang="en-US" sz="3200" dirty="0"/>
              <a:t> </a:t>
            </a:r>
            <a:r>
              <a:rPr lang="en-US" sz="3200" dirty="0" err="1"/>
              <a:t>anonima</a:t>
            </a:r>
            <a:r>
              <a:rPr lang="en-US" sz="3200" dirty="0"/>
              <a:t> (</a:t>
            </a:r>
            <a:r>
              <a:rPr lang="en-US" sz="3200" dirty="0" err="1"/>
              <a:t>espressioni</a:t>
            </a:r>
            <a:r>
              <a:rPr lang="en-US" sz="3200" dirty="0"/>
              <a:t> di </a:t>
            </a:r>
            <a:r>
              <a:rPr lang="en-US" sz="3200" dirty="0" err="1"/>
              <a:t>funzione</a:t>
            </a:r>
            <a:r>
              <a:rPr lang="en-US" sz="3200" dirty="0"/>
              <a:t>) e come </a:t>
            </a:r>
            <a:r>
              <a:rPr lang="en-US" sz="3200" dirty="0" err="1"/>
              <a:t>metodi</a:t>
            </a:r>
            <a:r>
              <a:rPr lang="en-US" sz="3200" dirty="0"/>
              <a:t> di </a:t>
            </a:r>
            <a:r>
              <a:rPr lang="en-US" sz="3200" dirty="0" err="1"/>
              <a:t>oggetti</a:t>
            </a:r>
            <a:r>
              <a:rPr lang="en-US" sz="3200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g_numbers1_10 = 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*() {for(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i=1; i&lt;11; ++i) {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i;}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= {n:0, g_numbers1_10:function *() {for(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i=1; i&lt;11; ++i) {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i}}}</a:t>
            </a:r>
          </a:p>
          <a:p>
            <a:pPr marL="0" indent="0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80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898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Set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ES6 mette a disposizione due nuove </a:t>
            </a:r>
            <a:r>
              <a:rPr lang="it-IT" b="1" dirty="0" smtClean="0"/>
              <a:t>classi contenitore </a:t>
            </a:r>
            <a:r>
              <a:rPr lang="it-IT" dirty="0" smtClean="0"/>
              <a:t>(che si </a:t>
            </a:r>
            <a:r>
              <a:rPr lang="it-IT" dirty="0" err="1" smtClean="0"/>
              <a:t>affinacano</a:t>
            </a:r>
            <a:r>
              <a:rPr lang="it-IT" dirty="0" smtClean="0"/>
              <a:t> ad Array) presenti nelle librerie di tutti i linguaggi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oriented</a:t>
            </a:r>
            <a:r>
              <a:rPr lang="it-IT" dirty="0" smtClean="0"/>
              <a:t>: </a:t>
            </a:r>
            <a:r>
              <a:rPr lang="it-IT" b="1" dirty="0" err="1" smtClean="0"/>
              <a:t>Map</a:t>
            </a:r>
            <a:r>
              <a:rPr lang="it-IT" dirty="0" smtClean="0"/>
              <a:t> e </a:t>
            </a:r>
            <a:r>
              <a:rPr lang="it-IT" b="1" dirty="0" smtClean="0"/>
              <a:t>Set</a:t>
            </a:r>
            <a:r>
              <a:rPr lang="it-IT" dirty="0" smtClean="0"/>
              <a:t>.</a:t>
            </a:r>
          </a:p>
          <a:p>
            <a:r>
              <a:rPr lang="it-IT" dirty="0" smtClean="0"/>
              <a:t>Set rappresenta in insieme non ordinato di elementi (unici). Una volta creato un Set (</a:t>
            </a:r>
            <a:r>
              <a:rPr lang="it-IT" b="1" dirty="0" smtClean="0"/>
              <a:t>new Set()</a:t>
            </a:r>
            <a:r>
              <a:rPr lang="it-IT" dirty="0" smtClean="0"/>
              <a:t>) è possibile:</a:t>
            </a:r>
          </a:p>
          <a:p>
            <a:pPr lvl="1"/>
            <a:r>
              <a:rPr lang="it-IT" dirty="0" smtClean="0"/>
              <a:t>Aggiungere elementi col metodo </a:t>
            </a:r>
            <a:r>
              <a:rPr lang="it-IT" b="1" dirty="0" err="1" smtClean="0"/>
              <a:t>add</a:t>
            </a:r>
            <a:r>
              <a:rPr lang="it-IT" b="1" dirty="0" smtClean="0"/>
              <a:t>()</a:t>
            </a:r>
          </a:p>
          <a:p>
            <a:pPr lvl="1"/>
            <a:r>
              <a:rPr lang="it-IT" dirty="0" smtClean="0"/>
              <a:t>Rimuovere elementi col metodo </a:t>
            </a:r>
            <a:r>
              <a:rPr lang="it-IT" b="1" dirty="0" smtClean="0"/>
              <a:t>delete()</a:t>
            </a:r>
          </a:p>
          <a:p>
            <a:pPr lvl="1"/>
            <a:r>
              <a:rPr lang="it-IT" dirty="0" smtClean="0"/>
              <a:t>Svuotare l’insieme col metodo </a:t>
            </a:r>
            <a:r>
              <a:rPr lang="it-IT" b="1" dirty="0" err="1" smtClean="0"/>
              <a:t>clear</a:t>
            </a:r>
            <a:r>
              <a:rPr lang="it-IT" b="1" dirty="0" smtClean="0"/>
              <a:t>()</a:t>
            </a:r>
          </a:p>
          <a:p>
            <a:pPr lvl="1"/>
            <a:r>
              <a:rPr lang="it-IT" dirty="0" smtClean="0"/>
              <a:t>Leggere la cardinalità dalla proprietà </a:t>
            </a:r>
            <a:r>
              <a:rPr lang="it-IT" b="1" dirty="0" err="1" smtClean="0"/>
              <a:t>size</a:t>
            </a:r>
            <a:endParaRPr lang="it-IT" dirty="0" smtClean="0"/>
          </a:p>
          <a:p>
            <a:pPr lvl="1"/>
            <a:r>
              <a:rPr lang="it-IT" dirty="0" smtClean="0"/>
              <a:t>Verificare la presenza di un elemento col metodo </a:t>
            </a:r>
            <a:r>
              <a:rPr lang="it-IT" b="1" dirty="0" err="1" smtClean="0"/>
              <a:t>has</a:t>
            </a:r>
            <a:r>
              <a:rPr lang="it-IT" b="1" dirty="0" smtClean="0"/>
              <a:t>()</a:t>
            </a:r>
            <a:endParaRPr lang="it-IT" dirty="0" smtClean="0"/>
          </a:p>
          <a:p>
            <a:pPr lvl="1"/>
            <a:r>
              <a:rPr lang="it-IT" b="1" dirty="0" smtClean="0"/>
              <a:t>Enumerare</a:t>
            </a:r>
            <a:r>
              <a:rPr lang="it-IT" dirty="0" smtClean="0"/>
              <a:t> gli elementi (Set è iterabile)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new Set();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(4).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s.delete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s.has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=== false;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3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of s) console.log(s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81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1973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Map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smtClean="0"/>
              <a:t>ES6 mette a disposizione due nuove </a:t>
            </a:r>
            <a:r>
              <a:rPr lang="it-IT" b="1" dirty="0" smtClean="0"/>
              <a:t>classi contenitore </a:t>
            </a:r>
            <a:r>
              <a:rPr lang="it-IT" dirty="0" smtClean="0"/>
              <a:t>(che si </a:t>
            </a:r>
            <a:r>
              <a:rPr lang="it-IT" dirty="0" err="1" smtClean="0"/>
              <a:t>affinacano</a:t>
            </a:r>
            <a:r>
              <a:rPr lang="it-IT" dirty="0" smtClean="0"/>
              <a:t> ad Array) presenti nelle librerie di tutti I linguaggi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oriented</a:t>
            </a:r>
            <a:r>
              <a:rPr lang="it-IT" dirty="0" smtClean="0"/>
              <a:t>: </a:t>
            </a:r>
            <a:r>
              <a:rPr lang="it-IT" b="1" dirty="0" err="1" smtClean="0"/>
              <a:t>Map</a:t>
            </a:r>
            <a:r>
              <a:rPr lang="it-IT" dirty="0" smtClean="0"/>
              <a:t> e </a:t>
            </a:r>
            <a:r>
              <a:rPr lang="it-IT" b="1" dirty="0" smtClean="0"/>
              <a:t>Set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Map</a:t>
            </a:r>
            <a:r>
              <a:rPr lang="it-IT" dirty="0" smtClean="0"/>
              <a:t> rappresenta un’associazione tra chiavi e valori. </a:t>
            </a:r>
            <a:r>
              <a:rPr lang="it-IT" b="1" dirty="0" smtClean="0"/>
              <a:t>Chiavi e valori possono essere di qualsiasi tipo (anche oggetti)</a:t>
            </a:r>
            <a:r>
              <a:rPr lang="it-IT" dirty="0" smtClean="0"/>
              <a:t>. Una volta creata una </a:t>
            </a:r>
            <a:r>
              <a:rPr lang="it-IT" dirty="0" err="1" smtClean="0"/>
              <a:t>Map</a:t>
            </a:r>
            <a:r>
              <a:rPr lang="it-IT" dirty="0" smtClean="0"/>
              <a:t> (</a:t>
            </a:r>
            <a:r>
              <a:rPr lang="it-IT" b="1" dirty="0" smtClean="0"/>
              <a:t>new </a:t>
            </a:r>
            <a:r>
              <a:rPr lang="it-IT" b="1" dirty="0" err="1" smtClean="0"/>
              <a:t>Map</a:t>
            </a:r>
            <a:r>
              <a:rPr lang="it-IT" b="1" dirty="0" smtClean="0"/>
              <a:t>()</a:t>
            </a:r>
            <a:r>
              <a:rPr lang="it-IT" dirty="0" smtClean="0"/>
              <a:t>) è possibile:</a:t>
            </a:r>
          </a:p>
          <a:p>
            <a:pPr lvl="1"/>
            <a:r>
              <a:rPr lang="it-IT" dirty="0" smtClean="0"/>
              <a:t>Creare nuove associazioni o aggiornare quelle esistenti col metodo </a:t>
            </a:r>
            <a:r>
              <a:rPr lang="it-IT" b="1" dirty="0" smtClean="0"/>
              <a:t>set()</a:t>
            </a:r>
          </a:p>
          <a:p>
            <a:pPr lvl="1"/>
            <a:r>
              <a:rPr lang="it-IT" dirty="0" smtClean="0"/>
              <a:t>Leggere il valore associato a una chiave col metodo </a:t>
            </a:r>
            <a:r>
              <a:rPr lang="it-IT" b="1" dirty="0" err="1" smtClean="0"/>
              <a:t>get</a:t>
            </a:r>
            <a:r>
              <a:rPr lang="it-IT" b="1" dirty="0" smtClean="0"/>
              <a:t>()</a:t>
            </a:r>
          </a:p>
          <a:p>
            <a:pPr lvl="1"/>
            <a:r>
              <a:rPr lang="it-IT" dirty="0" smtClean="0"/>
              <a:t>Rimuovere un’associazione col metodo </a:t>
            </a:r>
            <a:r>
              <a:rPr lang="it-IT" b="1" dirty="0" smtClean="0"/>
              <a:t>delete()</a:t>
            </a:r>
          </a:p>
          <a:p>
            <a:pPr lvl="1"/>
            <a:r>
              <a:rPr lang="it-IT" dirty="0" smtClean="0"/>
              <a:t>Svuotare la mappa col metodo </a:t>
            </a:r>
            <a:r>
              <a:rPr lang="it-IT" b="1" dirty="0" err="1" smtClean="0"/>
              <a:t>clear</a:t>
            </a:r>
            <a:r>
              <a:rPr lang="it-IT" b="1" dirty="0" smtClean="0"/>
              <a:t>()</a:t>
            </a:r>
          </a:p>
          <a:p>
            <a:pPr lvl="1"/>
            <a:r>
              <a:rPr lang="it-IT" dirty="0" smtClean="0"/>
              <a:t>Leggere la cardinalità dalla proprietà </a:t>
            </a:r>
            <a:r>
              <a:rPr lang="it-IT" b="1" dirty="0" err="1" smtClean="0"/>
              <a:t>size</a:t>
            </a:r>
            <a:endParaRPr lang="it-IT" dirty="0" smtClean="0"/>
          </a:p>
          <a:p>
            <a:pPr lvl="1"/>
            <a:r>
              <a:rPr lang="it-IT" dirty="0" smtClean="0"/>
              <a:t>Verificare la presenza di una chiave col metodo </a:t>
            </a:r>
            <a:r>
              <a:rPr lang="it-IT" b="1" dirty="0" err="1" smtClean="0"/>
              <a:t>has</a:t>
            </a:r>
            <a:r>
              <a:rPr lang="it-IT" b="1" dirty="0" smtClean="0"/>
              <a:t>()</a:t>
            </a:r>
            <a:endParaRPr lang="it-IT" dirty="0" smtClean="0"/>
          </a:p>
          <a:p>
            <a:pPr lvl="1"/>
            <a:r>
              <a:rPr lang="it-IT" b="1" dirty="0" smtClean="0"/>
              <a:t>Enumerare</a:t>
            </a:r>
            <a:r>
              <a:rPr lang="it-IT" dirty="0" smtClean="0"/>
              <a:t> le chiavi tramite l’</a:t>
            </a:r>
            <a:r>
              <a:rPr lang="it-IT" dirty="0" err="1" smtClean="0"/>
              <a:t>iterable</a:t>
            </a:r>
            <a:r>
              <a:rPr lang="it-IT" dirty="0" smtClean="0"/>
              <a:t> restituito dal metodo </a:t>
            </a:r>
            <a:r>
              <a:rPr lang="it-IT" b="1" dirty="0" err="1" smtClean="0"/>
              <a:t>keys</a:t>
            </a:r>
            <a:r>
              <a:rPr lang="it-IT" b="1" dirty="0" smtClean="0"/>
              <a:t>()</a:t>
            </a:r>
            <a:r>
              <a:rPr lang="it-IT" dirty="0" smtClean="0"/>
              <a:t>, i valori tramite quello restituito dal metodo </a:t>
            </a:r>
            <a:r>
              <a:rPr lang="it-IT" b="1" dirty="0" err="1" smtClean="0"/>
              <a:t>values</a:t>
            </a:r>
            <a:r>
              <a:rPr lang="it-IT" b="1" dirty="0" smtClean="0"/>
              <a:t>() </a:t>
            </a:r>
            <a:r>
              <a:rPr lang="it-IT" dirty="0" smtClean="0"/>
              <a:t>e le coppie chiave-valore usando la mappa stessa come iterabile</a:t>
            </a:r>
          </a:p>
          <a:p>
            <a:pPr marL="268288" indent="0" defTabSz="8953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= new 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m.set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("a",1).set(4,“four”).set(o,34); //o è un oggetto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m.has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(“a”)===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m.delete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("a");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m.get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(4)===“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for(v of m) console.log(v);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for(v of 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m.keys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console.log(v);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for(v of 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m.values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console.log(v);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82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49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Promises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it-IT" sz="3200" dirty="0" smtClean="0"/>
              <a:t>Le </a:t>
            </a:r>
            <a:r>
              <a:rPr lang="it-IT" sz="3200" dirty="0" err="1" smtClean="0"/>
              <a:t>promises</a:t>
            </a:r>
            <a:r>
              <a:rPr lang="it-IT" sz="3200" dirty="0" smtClean="0"/>
              <a:t> ES6 sostituiscono le funzioni </a:t>
            </a:r>
            <a:r>
              <a:rPr lang="it-IT" sz="3200" dirty="0" err="1" smtClean="0"/>
              <a:t>callback</a:t>
            </a:r>
            <a:r>
              <a:rPr lang="it-IT" sz="3200" dirty="0" smtClean="0"/>
              <a:t> come sistema per restituire valori (o errori) in maniera asincrona. Una promise rappresenta il risultato di una computazione che terminerà in futuro.</a:t>
            </a:r>
          </a:p>
          <a:p>
            <a:r>
              <a:rPr lang="it-IT" sz="3200" dirty="0" smtClean="0"/>
              <a:t>In altre parole, una promise consente </a:t>
            </a:r>
            <a:r>
              <a:rPr lang="it-IT" sz="3200" dirty="0"/>
              <a:t>di utilizzare </a:t>
            </a:r>
            <a:r>
              <a:rPr lang="it-IT" sz="3200" dirty="0" smtClean="0"/>
              <a:t>una funzione asincrona </a:t>
            </a:r>
            <a:r>
              <a:rPr lang="it-IT" sz="3200" dirty="0"/>
              <a:t>come se </a:t>
            </a:r>
            <a:r>
              <a:rPr lang="it-IT" sz="3200" dirty="0" smtClean="0"/>
              <a:t>fosse sincrona in quanto tale funzione, pur lavorando in </a:t>
            </a:r>
            <a:r>
              <a:rPr lang="it-IT" sz="3200" i="1" dirty="0" smtClean="0"/>
              <a:t>asincrono,</a:t>
            </a:r>
            <a:r>
              <a:rPr lang="it-IT" sz="3200" dirty="0" smtClean="0"/>
              <a:t> ritornerà immediatamente (comportamento </a:t>
            </a:r>
            <a:r>
              <a:rPr lang="it-IT" sz="3200" i="1" dirty="0" smtClean="0"/>
              <a:t>sincrono</a:t>
            </a:r>
            <a:r>
              <a:rPr lang="it-IT" sz="3200" dirty="0" smtClean="0"/>
              <a:t>) un valore, che però non è quello realmente calcolato, bensì una </a:t>
            </a:r>
            <a:r>
              <a:rPr lang="it-IT" sz="3200" dirty="0" err="1" smtClean="0"/>
              <a:t>una</a:t>
            </a:r>
            <a:r>
              <a:rPr lang="it-IT" sz="3200" dirty="0" smtClean="0"/>
              <a:t> </a:t>
            </a:r>
            <a:r>
              <a:rPr lang="it-IT" sz="3200" i="1" dirty="0" smtClean="0"/>
              <a:t>promise (un </a:t>
            </a:r>
            <a:r>
              <a:rPr lang="it-IT" sz="3200" i="1" dirty="0" err="1" smtClean="0"/>
              <a:t>proxy</a:t>
            </a:r>
            <a:r>
              <a:rPr lang="it-IT" sz="3200" i="1" dirty="0" smtClean="0"/>
              <a:t>)</a:t>
            </a:r>
            <a:r>
              <a:rPr lang="it-IT" sz="3200" dirty="0" smtClean="0"/>
              <a:t>, </a:t>
            </a:r>
            <a:r>
              <a:rPr lang="it-IT" sz="3200" dirty="0"/>
              <a:t>tramite la quale si potrà ottenere il valore </a:t>
            </a:r>
            <a:r>
              <a:rPr lang="it-IT" sz="3200" dirty="0" smtClean="0"/>
              <a:t>finale una </a:t>
            </a:r>
            <a:r>
              <a:rPr lang="it-IT" sz="3200" dirty="0"/>
              <a:t>volta che </a:t>
            </a:r>
            <a:r>
              <a:rPr lang="it-IT" sz="3200" dirty="0" smtClean="0"/>
              <a:t>l’elaborazione </a:t>
            </a:r>
            <a:r>
              <a:rPr lang="it-IT" sz="3200" dirty="0"/>
              <a:t>sarà terminata.</a:t>
            </a:r>
            <a:endParaRPr lang="it-IT" sz="3200" dirty="0" smtClean="0"/>
          </a:p>
          <a:p>
            <a:r>
              <a:rPr lang="it-IT" sz="3200" dirty="0" smtClean="0"/>
              <a:t>Il costruttore Promise(</a:t>
            </a:r>
            <a:r>
              <a:rPr lang="it-IT" sz="3200" i="1" dirty="0" err="1" smtClean="0"/>
              <a:t>executor</a:t>
            </a:r>
            <a:r>
              <a:rPr lang="it-IT" sz="3200" dirty="0" smtClean="0"/>
              <a:t>) viene invocato passando come parametro una funzione </a:t>
            </a:r>
            <a:r>
              <a:rPr lang="it-IT" sz="3200" i="1" dirty="0" err="1" smtClean="0"/>
              <a:t>executor</a:t>
            </a:r>
            <a:r>
              <a:rPr lang="it-IT" sz="3200" i="1" dirty="0" smtClean="0"/>
              <a:t> </a:t>
            </a:r>
            <a:r>
              <a:rPr lang="it-IT" sz="3200" dirty="0" smtClean="0"/>
              <a:t>del </a:t>
            </a:r>
            <a:r>
              <a:rPr lang="it-IT" sz="3200" dirty="0"/>
              <a:t>tipo </a:t>
            </a:r>
            <a:r>
              <a:rPr lang="it-IT" sz="3200" dirty="0" smtClean="0"/>
              <a:t>(</a:t>
            </a:r>
            <a:r>
              <a:rPr lang="it-IT" sz="3200" i="1" dirty="0" err="1" smtClean="0"/>
              <a:t>resolve</a:t>
            </a:r>
            <a:r>
              <a:rPr lang="it-IT" sz="3200" dirty="0"/>
              <a:t>, </a:t>
            </a:r>
            <a:r>
              <a:rPr lang="it-IT" sz="3200" i="1" dirty="0" err="1" smtClean="0"/>
              <a:t>reject</a:t>
            </a:r>
            <a:r>
              <a:rPr lang="it-IT" sz="3200" dirty="0" smtClean="0"/>
              <a:t>) =&gt; {…} dove </a:t>
            </a:r>
            <a:r>
              <a:rPr lang="it-IT" sz="3200" i="1" dirty="0" err="1" smtClean="0"/>
              <a:t>resolve</a:t>
            </a:r>
            <a:r>
              <a:rPr lang="it-IT" sz="3200" dirty="0" smtClean="0"/>
              <a:t> e </a:t>
            </a:r>
            <a:r>
              <a:rPr lang="it-IT" sz="3200" i="1" dirty="0" err="1" smtClean="0"/>
              <a:t>reject</a:t>
            </a:r>
            <a:r>
              <a:rPr lang="it-IT" sz="3200" dirty="0" smtClean="0"/>
              <a:t> sono a loro volta funzioni.</a:t>
            </a:r>
          </a:p>
          <a:p>
            <a:r>
              <a:rPr lang="it-IT" sz="3200" dirty="0" smtClean="0"/>
              <a:t>Il codice di </a:t>
            </a:r>
            <a:r>
              <a:rPr lang="it-IT" sz="3200" i="1" dirty="0" err="1"/>
              <a:t>executor</a:t>
            </a:r>
            <a:r>
              <a:rPr lang="it-IT" sz="3200" dirty="0" smtClean="0"/>
              <a:t> </a:t>
            </a:r>
            <a:r>
              <a:rPr lang="it-IT" sz="3200" b="1" dirty="0" smtClean="0"/>
              <a:t>rappresenta l’elaborazione (possibilmente asincrona) legata alla Promise</a:t>
            </a:r>
            <a:r>
              <a:rPr lang="it-IT" sz="3200" dirty="0" smtClean="0"/>
              <a:t>. Se l’elaborazione termina con successo, dovrà chiamare la funzione </a:t>
            </a:r>
            <a:r>
              <a:rPr lang="it-IT" sz="3200" i="1" dirty="0" err="1" smtClean="0"/>
              <a:t>resolve</a:t>
            </a:r>
            <a:r>
              <a:rPr lang="it-IT" sz="3200" dirty="0" smtClean="0"/>
              <a:t> passandogli il valore calcolato, altrimenti potrà chiamare la funzione </a:t>
            </a:r>
            <a:r>
              <a:rPr lang="it-IT" sz="3200" i="1" dirty="0" err="1" smtClean="0"/>
              <a:t>reject</a:t>
            </a:r>
            <a:r>
              <a:rPr lang="it-IT" sz="3200" dirty="0" smtClean="0"/>
              <a:t> passando un valore di errore.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new Promise((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resolve,reject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//qualcosa di lungo e asincrono</a:t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(10); //risultato 10</a:t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//oppure 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(«messaggio»);</a:t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83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77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Promises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altLang="it-IT" sz="2000" dirty="0" err="1" smtClean="0"/>
              <a:t>Handlers</a:t>
            </a:r>
            <a:endParaRPr lang="it-IT" sz="2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it-IT" sz="3100" dirty="0" smtClean="0"/>
              <a:t>Il </a:t>
            </a:r>
            <a:r>
              <a:rPr lang="it-IT" sz="3100" dirty="0"/>
              <a:t>codice della Promise </a:t>
            </a:r>
            <a:r>
              <a:rPr lang="it-IT" sz="3100" b="1" dirty="0"/>
              <a:t>viene</a:t>
            </a:r>
            <a:r>
              <a:rPr lang="it-IT" sz="3200" b="1" dirty="0" smtClean="0"/>
              <a:t> avviato appena la Promise è stata creata</a:t>
            </a:r>
            <a:r>
              <a:rPr lang="it-IT" sz="3200" dirty="0" smtClean="0"/>
              <a:t>, anche se non ha ancora associati gli </a:t>
            </a:r>
            <a:r>
              <a:rPr lang="it-IT" sz="3200" dirty="0" err="1" smtClean="0"/>
              <a:t>handler</a:t>
            </a:r>
            <a:r>
              <a:rPr lang="it-IT" sz="3200" dirty="0" smtClean="0"/>
              <a:t> per la </a:t>
            </a:r>
            <a:r>
              <a:rPr lang="it-IT" sz="3200" i="1" dirty="0" err="1" smtClean="0"/>
              <a:t>resolve</a:t>
            </a:r>
            <a:r>
              <a:rPr lang="it-IT" sz="3200" dirty="0" smtClean="0"/>
              <a:t> e la </a:t>
            </a:r>
            <a:r>
              <a:rPr lang="it-IT" sz="3200" i="1" dirty="0" err="1" smtClean="0"/>
              <a:t>reject</a:t>
            </a:r>
            <a:r>
              <a:rPr lang="it-IT" sz="3200" dirty="0" smtClean="0"/>
              <a:t>. Questi ultimi </a:t>
            </a:r>
            <a:r>
              <a:rPr lang="it-IT" sz="3200" b="1" dirty="0" smtClean="0"/>
              <a:t>verranno chiamati appena impostati</a:t>
            </a:r>
            <a:r>
              <a:rPr lang="it-IT" sz="3200" dirty="0" smtClean="0"/>
              <a:t>, in base allo stato finale della Promise.</a:t>
            </a:r>
          </a:p>
          <a:p>
            <a:pPr lvl="1"/>
            <a:r>
              <a:rPr lang="it-IT" sz="3200" dirty="0" smtClean="0"/>
              <a:t>Nota: in molti casi l’esecuzione della promise il cui codice chiama </a:t>
            </a:r>
            <a:r>
              <a:rPr lang="it-IT" sz="3200" dirty="0" err="1" smtClean="0"/>
              <a:t>reject</a:t>
            </a:r>
            <a:r>
              <a:rPr lang="it-IT" sz="3200" dirty="0" smtClean="0"/>
              <a:t> genererà un’eccezione col valore passato alla </a:t>
            </a:r>
            <a:r>
              <a:rPr lang="it-IT" sz="3200" dirty="0" err="1" smtClean="0"/>
              <a:t>reject</a:t>
            </a:r>
            <a:r>
              <a:rPr lang="it-IT" sz="3200" dirty="0" smtClean="0"/>
              <a:t> stessa se non è presente un </a:t>
            </a:r>
            <a:r>
              <a:rPr lang="it-IT" sz="3200" dirty="0" err="1" smtClean="0"/>
              <a:t>handler</a:t>
            </a:r>
            <a:r>
              <a:rPr lang="it-IT" sz="3200" dirty="0" smtClean="0"/>
              <a:t> specifico associato a questo evento.</a:t>
            </a:r>
          </a:p>
          <a:p>
            <a:r>
              <a:rPr lang="it-IT" sz="3200" dirty="0" smtClean="0"/>
              <a:t>Gli </a:t>
            </a:r>
            <a:r>
              <a:rPr lang="it-IT" sz="3200" dirty="0" err="1" smtClean="0"/>
              <a:t>handler</a:t>
            </a:r>
            <a:r>
              <a:rPr lang="it-IT" sz="3200" dirty="0" smtClean="0"/>
              <a:t>, cioè le funzioni che corrispondono alla </a:t>
            </a:r>
            <a:r>
              <a:rPr lang="it-IT" sz="3200" i="1" dirty="0" err="1" smtClean="0"/>
              <a:t>resolve</a:t>
            </a:r>
            <a:r>
              <a:rPr lang="it-IT" sz="3200" dirty="0" smtClean="0"/>
              <a:t> e alla </a:t>
            </a:r>
            <a:r>
              <a:rPr lang="it-IT" sz="3200" i="1" dirty="0" err="1" smtClean="0"/>
              <a:t>reject</a:t>
            </a:r>
            <a:r>
              <a:rPr lang="it-IT" sz="3200" dirty="0" smtClean="0"/>
              <a:t>, possono venir specificati usando i metodi </a:t>
            </a:r>
            <a:r>
              <a:rPr lang="it-IT" sz="3200" b="1" dirty="0" err="1" smtClean="0"/>
              <a:t>then</a:t>
            </a:r>
            <a:r>
              <a:rPr lang="it-IT" sz="3200" b="1" dirty="0" smtClean="0"/>
              <a:t>()</a:t>
            </a:r>
            <a:r>
              <a:rPr lang="it-IT" sz="3200" dirty="0" smtClean="0"/>
              <a:t>, </a:t>
            </a:r>
            <a:r>
              <a:rPr lang="it-IT" sz="3200" b="1" dirty="0" smtClean="0"/>
              <a:t>catch()</a:t>
            </a:r>
            <a:r>
              <a:rPr lang="it-IT" sz="3200" dirty="0" smtClean="0"/>
              <a:t> dell’oggetto Promise. </a:t>
            </a:r>
          </a:p>
          <a:p>
            <a:pPr lvl="1"/>
            <a:r>
              <a:rPr lang="it-IT" sz="3200" b="1" dirty="0" err="1" smtClean="0"/>
              <a:t>then</a:t>
            </a:r>
            <a:r>
              <a:rPr lang="it-IT" sz="3200" b="1" dirty="0" smtClean="0"/>
              <a:t>(</a:t>
            </a:r>
            <a:r>
              <a:rPr lang="it-IT" sz="3200" i="1" dirty="0" smtClean="0"/>
              <a:t>f</a:t>
            </a:r>
            <a:r>
              <a:rPr lang="it-IT" sz="3200" b="1" dirty="0" smtClean="0"/>
              <a:t>) </a:t>
            </a:r>
            <a:r>
              <a:rPr lang="it-IT" sz="3200" dirty="0" smtClean="0"/>
              <a:t>esegue </a:t>
            </a:r>
            <a:r>
              <a:rPr lang="it-IT" sz="3200" i="1" dirty="0" smtClean="0"/>
              <a:t>f </a:t>
            </a:r>
            <a:r>
              <a:rPr lang="it-IT" sz="3200" dirty="0" smtClean="0"/>
              <a:t>se la Promise termina con successo. L’argomento della </a:t>
            </a:r>
            <a:r>
              <a:rPr lang="it-IT" sz="3200" i="1" dirty="0" err="1" smtClean="0"/>
              <a:t>resolve</a:t>
            </a:r>
            <a:r>
              <a:rPr lang="it-IT" sz="3200" dirty="0" smtClean="0"/>
              <a:t> dalla Promise verrà passato come parametro alla funzione </a:t>
            </a:r>
            <a:r>
              <a:rPr lang="it-IT" sz="3200" i="1" dirty="0" smtClean="0"/>
              <a:t>f</a:t>
            </a:r>
            <a:r>
              <a:rPr lang="it-IT" sz="3200" dirty="0" smtClean="0"/>
              <a:t>.</a:t>
            </a:r>
          </a:p>
          <a:p>
            <a:pPr lvl="1"/>
            <a:r>
              <a:rPr lang="it-IT" sz="3200" b="1" dirty="0" smtClean="0"/>
              <a:t>catch(</a:t>
            </a:r>
            <a:r>
              <a:rPr lang="it-IT" sz="3200" i="1" dirty="0" smtClean="0"/>
              <a:t>f</a:t>
            </a:r>
            <a:r>
              <a:rPr lang="it-IT" sz="3200" b="1" dirty="0"/>
              <a:t>) </a:t>
            </a:r>
            <a:r>
              <a:rPr lang="it-IT" sz="3200" dirty="0"/>
              <a:t>esegue </a:t>
            </a:r>
            <a:r>
              <a:rPr lang="it-IT" sz="3200" i="1" dirty="0"/>
              <a:t>f</a:t>
            </a:r>
            <a:r>
              <a:rPr lang="it-IT" sz="3200" dirty="0"/>
              <a:t> se la Promise termina con </a:t>
            </a:r>
            <a:r>
              <a:rPr lang="it-IT" sz="3200" dirty="0" smtClean="0"/>
              <a:t>un errore</a:t>
            </a:r>
            <a:r>
              <a:rPr lang="it-IT" sz="3200" dirty="0"/>
              <a:t> . L’argomento della </a:t>
            </a:r>
            <a:r>
              <a:rPr lang="it-IT" sz="3200" i="1" dirty="0" err="1" smtClean="0"/>
              <a:t>reject</a:t>
            </a:r>
            <a:r>
              <a:rPr lang="it-IT" sz="3200" dirty="0" smtClean="0"/>
              <a:t> </a:t>
            </a:r>
            <a:r>
              <a:rPr lang="it-IT" sz="3200" dirty="0"/>
              <a:t>dalla Promise verrà passato come parametro alla funzione </a:t>
            </a:r>
            <a:r>
              <a:rPr lang="it-IT" sz="3200" i="1" dirty="0"/>
              <a:t>f</a:t>
            </a:r>
            <a:r>
              <a:rPr lang="it-IT" sz="3200" dirty="0" smtClean="0"/>
              <a:t>.</a:t>
            </a:r>
          </a:p>
          <a:p>
            <a:pPr lvl="1"/>
            <a:r>
              <a:rPr lang="it-IT" sz="3200" b="1" dirty="0" err="1" smtClean="0"/>
              <a:t>then</a:t>
            </a:r>
            <a:r>
              <a:rPr lang="it-IT" sz="3200" b="1" dirty="0" smtClean="0"/>
              <a:t>(</a:t>
            </a:r>
            <a:r>
              <a:rPr lang="it-IT" sz="3200" i="1" dirty="0" smtClean="0"/>
              <a:t>f1,f2</a:t>
            </a:r>
            <a:r>
              <a:rPr lang="it-IT" sz="3200" b="1" dirty="0" smtClean="0"/>
              <a:t>) </a:t>
            </a:r>
            <a:r>
              <a:rPr lang="it-IT" sz="3200" dirty="0"/>
              <a:t>esegue </a:t>
            </a:r>
            <a:r>
              <a:rPr lang="it-IT" sz="3200" i="1" dirty="0" smtClean="0"/>
              <a:t>f1 </a:t>
            </a:r>
            <a:r>
              <a:rPr lang="it-IT" sz="3200" dirty="0"/>
              <a:t>se la Promise termina con </a:t>
            </a:r>
            <a:r>
              <a:rPr lang="it-IT" sz="3200" dirty="0" smtClean="0"/>
              <a:t>successo o f2 se termina con un errore.</a:t>
            </a:r>
            <a:endParaRPr lang="it-IT" sz="3200" dirty="0"/>
          </a:p>
          <a:p>
            <a:pPr lvl="1"/>
            <a:endParaRPr lang="it-IT" sz="3200" dirty="0" smtClean="0"/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(m=&gt;{console.log("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Resolved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"+m)})</a:t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(m=&gt;{console.log("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Resolved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"+m)}).catch(m=&gt;{console.log("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Rejected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"+m)})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84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757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err="1" smtClean="0"/>
              <a:t>Promises</a:t>
            </a:r>
            <a:r>
              <a:rPr lang="it-IT" altLang="it-IT" sz="3200" dirty="0" smtClean="0"/>
              <a:t/>
            </a:r>
            <a:br>
              <a:rPr lang="it-IT" altLang="it-IT" sz="3200" dirty="0" smtClean="0"/>
            </a:br>
            <a:r>
              <a:rPr lang="it-IT" altLang="it-IT" sz="2000" dirty="0" smtClean="0"/>
              <a:t>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460375" y="1556321"/>
            <a:ext cx="8433230" cy="5257055"/>
          </a:xfrm>
        </p:spPr>
        <p:txBody>
          <a:bodyPr/>
          <a:lstStyle/>
          <a:p>
            <a:r>
              <a:rPr lang="it-IT" altLang="it-IT" dirty="0" err="1" smtClean="0"/>
              <a:t>function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doMyWorkAsync</a:t>
            </a:r>
            <a:r>
              <a:rPr lang="it-IT" altLang="it-IT" dirty="0" smtClean="0"/>
              <a:t>(x) {</a:t>
            </a:r>
          </a:p>
          <a:p>
            <a:r>
              <a:rPr lang="it-IT" altLang="it-IT" dirty="0" smtClean="0"/>
              <a:t>	</a:t>
            </a:r>
            <a:r>
              <a:rPr lang="it-IT" altLang="it-IT" dirty="0" err="1" smtClean="0"/>
              <a:t>return</a:t>
            </a:r>
            <a:r>
              <a:rPr lang="it-IT" altLang="it-IT" dirty="0" smtClean="0"/>
              <a:t> new </a:t>
            </a:r>
            <a:r>
              <a:rPr lang="it-IT" altLang="it-IT" dirty="0"/>
              <a:t>Promise((</a:t>
            </a:r>
            <a:r>
              <a:rPr lang="it-IT" altLang="it-IT" dirty="0" err="1"/>
              <a:t>resolve</a:t>
            </a:r>
            <a:r>
              <a:rPr lang="it-IT" altLang="it-IT" dirty="0"/>
              <a:t>, </a:t>
            </a:r>
            <a:r>
              <a:rPr lang="it-IT" altLang="it-IT" dirty="0" err="1"/>
              <a:t>reject</a:t>
            </a:r>
            <a:r>
              <a:rPr lang="it-IT" altLang="it-IT" dirty="0"/>
              <a:t>) =&gt; </a:t>
            </a:r>
            <a:r>
              <a:rPr lang="it-IT" altLang="it-IT" dirty="0" smtClean="0"/>
              <a:t>{</a:t>
            </a:r>
          </a:p>
          <a:p>
            <a:r>
              <a:rPr lang="it-IT" altLang="it-IT" dirty="0"/>
              <a:t>	</a:t>
            </a:r>
            <a:r>
              <a:rPr lang="it-IT" altLang="it-IT" dirty="0" smtClean="0"/>
              <a:t>//usiamo </a:t>
            </a:r>
            <a:r>
              <a:rPr lang="it-IT" altLang="it-IT" dirty="0" err="1" smtClean="0"/>
              <a:t>setTimeout</a:t>
            </a:r>
            <a:r>
              <a:rPr lang="it-IT" altLang="it-IT" dirty="0" smtClean="0"/>
              <a:t> per simulare un’esecuzione </a:t>
            </a:r>
            <a:br>
              <a:rPr lang="it-IT" altLang="it-IT" dirty="0" smtClean="0"/>
            </a:br>
            <a:r>
              <a:rPr lang="it-IT" altLang="it-IT" dirty="0" smtClean="0"/>
              <a:t>	//che termina dopo un certo lasso di tempo</a:t>
            </a:r>
            <a:endParaRPr lang="it-IT" altLang="it-IT" dirty="0"/>
          </a:p>
          <a:p>
            <a:r>
              <a:rPr lang="it-IT" altLang="it-IT" dirty="0" smtClean="0"/>
              <a:t>		</a:t>
            </a:r>
            <a:r>
              <a:rPr lang="it-IT" altLang="it-IT" dirty="0" err="1" smtClean="0"/>
              <a:t>setTimeout</a:t>
            </a:r>
            <a:r>
              <a:rPr lang="it-IT" altLang="it-IT" dirty="0" smtClean="0"/>
              <a:t>(</a:t>
            </a:r>
            <a:r>
              <a:rPr lang="it-IT" altLang="it-IT" dirty="0" err="1" smtClean="0"/>
              <a:t>function</a:t>
            </a:r>
            <a:r>
              <a:rPr lang="it-IT" altLang="it-IT" dirty="0" smtClean="0"/>
              <a:t>(){</a:t>
            </a:r>
            <a:br>
              <a:rPr lang="it-IT" altLang="it-IT" dirty="0" smtClean="0"/>
            </a:br>
            <a:r>
              <a:rPr lang="it-IT" altLang="it-IT" dirty="0" smtClean="0"/>
              <a:t>			//al termine del codice (asincrono) della promise, </a:t>
            </a:r>
            <a:br>
              <a:rPr lang="it-IT" altLang="it-IT" dirty="0" smtClean="0"/>
            </a:br>
            <a:r>
              <a:rPr lang="it-IT" altLang="it-IT" dirty="0" smtClean="0"/>
              <a:t>			//se tutto è andato bene, chiamiamo la </a:t>
            </a:r>
            <a:r>
              <a:rPr lang="it-IT" altLang="it-IT" dirty="0" err="1" smtClean="0"/>
              <a:t>funzine</a:t>
            </a:r>
            <a:r>
              <a:rPr lang="it-IT" altLang="it-IT" dirty="0" smtClean="0"/>
              <a:t>–parametro </a:t>
            </a:r>
            <a:r>
              <a:rPr lang="it-IT" altLang="it-IT" dirty="0" err="1" smtClean="0"/>
              <a:t>resolve</a:t>
            </a:r>
            <a:r>
              <a:rPr lang="it-IT" altLang="it-IT" dirty="0" smtClean="0"/>
              <a:t> </a:t>
            </a:r>
            <a:br>
              <a:rPr lang="it-IT" altLang="it-IT" dirty="0" smtClean="0"/>
            </a:br>
            <a:r>
              <a:rPr lang="it-IT" altLang="it-IT" dirty="0" smtClean="0"/>
              <a:t>			//e le passiamo il risultato della computazione</a:t>
            </a:r>
            <a:endParaRPr lang="it-IT" altLang="it-IT" dirty="0"/>
          </a:p>
          <a:p>
            <a:r>
              <a:rPr lang="it-IT" altLang="it-IT" dirty="0" smtClean="0"/>
              <a:t>			</a:t>
            </a:r>
            <a:r>
              <a:rPr lang="it-IT" altLang="it-IT" dirty="0" err="1" smtClean="0"/>
              <a:t>resolve</a:t>
            </a:r>
            <a:r>
              <a:rPr lang="it-IT" altLang="it-IT" dirty="0" smtClean="0"/>
              <a:t>(x+1); </a:t>
            </a:r>
            <a:br>
              <a:rPr lang="it-IT" altLang="it-IT" dirty="0" smtClean="0"/>
            </a:br>
            <a:r>
              <a:rPr lang="it-IT" altLang="it-IT" dirty="0" smtClean="0"/>
              <a:t>			//in caso di fallimento, facciamo lo stesso con la funzione </a:t>
            </a:r>
            <a:r>
              <a:rPr lang="it-IT" altLang="it-IT" dirty="0" err="1" smtClean="0"/>
              <a:t>reject</a:t>
            </a:r>
            <a:endParaRPr lang="it-IT" altLang="it-IT" dirty="0" smtClean="0"/>
          </a:p>
          <a:p>
            <a:r>
              <a:rPr lang="it-IT" altLang="it-IT" dirty="0" smtClean="0"/>
              <a:t>		}, </a:t>
            </a:r>
            <a:r>
              <a:rPr lang="it-IT" altLang="it-IT" dirty="0"/>
              <a:t>250);</a:t>
            </a:r>
          </a:p>
          <a:p>
            <a:r>
              <a:rPr lang="it-IT" altLang="it-IT" dirty="0" smtClean="0"/>
              <a:t>	});</a:t>
            </a:r>
          </a:p>
          <a:p>
            <a:r>
              <a:rPr lang="it-IT" altLang="it-IT" dirty="0"/>
              <a:t>}</a:t>
            </a:r>
            <a:endParaRPr lang="it-IT" altLang="it-IT" dirty="0" smtClean="0"/>
          </a:p>
          <a:p>
            <a:endParaRPr lang="it-IT" altLang="it-IT" dirty="0"/>
          </a:p>
          <a:p>
            <a:r>
              <a:rPr lang="it-IT" altLang="it-IT" dirty="0" smtClean="0"/>
              <a:t>//appena si crea una promise, il codice del sue </a:t>
            </a:r>
            <a:r>
              <a:rPr lang="it-IT" altLang="it-IT" dirty="0" err="1" smtClean="0"/>
              <a:t>executor</a:t>
            </a:r>
            <a:r>
              <a:rPr lang="it-IT" altLang="it-IT" dirty="0" smtClean="0"/>
              <a:t> viene avviato</a:t>
            </a:r>
            <a:br>
              <a:rPr lang="it-IT" altLang="it-IT" dirty="0" smtClean="0"/>
            </a:br>
            <a:r>
              <a:rPr lang="it-IT" altLang="it-IT" dirty="0" err="1" smtClean="0"/>
              <a:t>v_proxy</a:t>
            </a:r>
            <a:r>
              <a:rPr lang="it-IT" altLang="it-IT" dirty="0" smtClean="0"/>
              <a:t> = </a:t>
            </a:r>
            <a:r>
              <a:rPr lang="it-IT" altLang="it-IT" dirty="0" err="1" smtClean="0"/>
              <a:t>doMyWorkAsync</a:t>
            </a:r>
            <a:r>
              <a:rPr lang="it-IT" altLang="it-IT" dirty="0" smtClean="0"/>
              <a:t>(1);</a:t>
            </a:r>
          </a:p>
          <a:p>
            <a:r>
              <a:rPr lang="it-IT" altLang="it-IT" dirty="0" smtClean="0"/>
              <a:t>//tuttavia, le chiamate a </a:t>
            </a:r>
            <a:r>
              <a:rPr lang="it-IT" altLang="it-IT" dirty="0" err="1" smtClean="0"/>
              <a:t>resolve</a:t>
            </a:r>
            <a:r>
              <a:rPr lang="it-IT" altLang="it-IT" dirty="0" smtClean="0"/>
              <a:t> e </a:t>
            </a:r>
            <a:r>
              <a:rPr lang="it-IT" altLang="it-IT" dirty="0" err="1" smtClean="0"/>
              <a:t>reject</a:t>
            </a:r>
            <a:r>
              <a:rPr lang="it-IT" altLang="it-IT" dirty="0" smtClean="0"/>
              <a:t> vengono poste in attesa</a:t>
            </a:r>
          </a:p>
          <a:p>
            <a:r>
              <a:rPr lang="it-IT" altLang="it-IT" dirty="0" smtClean="0"/>
              <a:t>//</a:t>
            </a:r>
            <a:r>
              <a:rPr lang="it-IT" altLang="it-IT" dirty="0" err="1" smtClean="0"/>
              <a:t>finchè</a:t>
            </a:r>
            <a:r>
              <a:rPr lang="it-IT" altLang="it-IT" dirty="0" smtClean="0"/>
              <a:t> non si specifica quali debbano essere gli </a:t>
            </a:r>
            <a:r>
              <a:rPr lang="it-IT" altLang="it-IT" dirty="0" err="1" smtClean="0"/>
              <a:t>handler</a:t>
            </a:r>
            <a:r>
              <a:rPr lang="it-IT" altLang="it-IT" dirty="0" smtClean="0"/>
              <a:t> relativi</a:t>
            </a:r>
            <a:endParaRPr lang="it-IT" altLang="it-IT" dirty="0"/>
          </a:p>
          <a:p>
            <a:endParaRPr lang="it-IT" altLang="it-IT" dirty="0" smtClean="0"/>
          </a:p>
          <a:p>
            <a:r>
              <a:rPr lang="it-IT" altLang="it-IT" dirty="0" smtClean="0"/>
              <a:t>//col metodo </a:t>
            </a:r>
            <a:r>
              <a:rPr lang="it-IT" altLang="it-IT" dirty="0" err="1" smtClean="0"/>
              <a:t>then</a:t>
            </a:r>
            <a:r>
              <a:rPr lang="it-IT" altLang="it-IT" dirty="0" smtClean="0"/>
              <a:t> della promise, specifichiamo cosa fare col valore</a:t>
            </a:r>
          </a:p>
          <a:p>
            <a:r>
              <a:rPr lang="it-IT" altLang="it-IT" dirty="0" smtClean="0"/>
              <a:t>//di ritorno, quando sarà disponibile</a:t>
            </a:r>
            <a:endParaRPr lang="it-IT" altLang="it-IT" dirty="0"/>
          </a:p>
          <a:p>
            <a:r>
              <a:rPr lang="it-IT" altLang="it-IT" dirty="0" err="1" smtClean="0"/>
              <a:t>v_proxy.then</a:t>
            </a:r>
            <a:r>
              <a:rPr lang="it-IT" altLang="it-IT" dirty="0" smtClean="0"/>
              <a:t>((v) </a:t>
            </a:r>
            <a:r>
              <a:rPr lang="it-IT" altLang="it-IT" dirty="0"/>
              <a:t>=&gt; </a:t>
            </a:r>
            <a:r>
              <a:rPr lang="it-IT" altLang="it-IT" dirty="0" smtClean="0"/>
              <a:t>{</a:t>
            </a:r>
          </a:p>
          <a:p>
            <a:r>
              <a:rPr lang="it-IT" altLang="it-IT" dirty="0" smtClean="0"/>
              <a:t>	console.log("Valore restituito: " + v);</a:t>
            </a:r>
          </a:p>
          <a:p>
            <a:r>
              <a:rPr lang="it-IT" altLang="it-IT" dirty="0" smtClean="0"/>
              <a:t>});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85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3696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Promises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altLang="it-IT" sz="2000" dirty="0" smtClean="0"/>
              <a:t>Concatenazione</a:t>
            </a:r>
            <a:endParaRPr lang="it-IT" sz="2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E’ spesso utile </a:t>
            </a:r>
            <a:r>
              <a:rPr lang="it-IT" i="1" dirty="0" smtClean="0"/>
              <a:t>concatenare</a:t>
            </a:r>
            <a:r>
              <a:rPr lang="it-IT" dirty="0" smtClean="0"/>
              <a:t> delle operazioni asincrone, cioè avviare un’operazione asincrona quando la precedente termina, passandole come argomento il risultato di quest’ultima.</a:t>
            </a:r>
          </a:p>
          <a:p>
            <a:r>
              <a:rPr lang="it-IT" dirty="0" smtClean="0"/>
              <a:t>Con le </a:t>
            </a:r>
            <a:r>
              <a:rPr lang="it-IT" dirty="0" err="1" smtClean="0"/>
              <a:t>promises</a:t>
            </a:r>
            <a:r>
              <a:rPr lang="it-IT" dirty="0" smtClean="0"/>
              <a:t> questo è possibile grazie al fatto che i metodi </a:t>
            </a:r>
            <a:r>
              <a:rPr lang="it-IT" i="1" dirty="0" err="1" smtClean="0"/>
              <a:t>then</a:t>
            </a:r>
            <a:r>
              <a:rPr lang="it-IT" dirty="0" smtClean="0"/>
              <a:t> e </a:t>
            </a:r>
            <a:r>
              <a:rPr lang="it-IT" i="1" dirty="0" smtClean="0"/>
              <a:t>catch</a:t>
            </a:r>
            <a:r>
              <a:rPr lang="it-IT" dirty="0" smtClean="0"/>
              <a:t> ritornano una nuova promise, la quale rappresenta il completamento dell’esecuzione dei rispettivi </a:t>
            </a:r>
            <a:r>
              <a:rPr lang="it-IT" dirty="0" err="1" smtClean="0"/>
              <a:t>handler</a:t>
            </a:r>
            <a:r>
              <a:rPr lang="it-IT" dirty="0" smtClean="0"/>
              <a:t>.</a:t>
            </a:r>
          </a:p>
          <a:p>
            <a:r>
              <a:rPr lang="it-IT" dirty="0" smtClean="0"/>
              <a:t>Nel corpo di un </a:t>
            </a:r>
            <a:r>
              <a:rPr lang="it-IT" dirty="0" err="1" smtClean="0"/>
              <a:t>handler</a:t>
            </a:r>
            <a:r>
              <a:rPr lang="it-IT" dirty="0" smtClean="0"/>
              <a:t> usato in una catena, la </a:t>
            </a:r>
            <a:r>
              <a:rPr lang="it-IT" i="1" dirty="0" err="1" smtClean="0"/>
              <a:t>return</a:t>
            </a:r>
            <a:r>
              <a:rPr lang="it-IT" dirty="0" smtClean="0"/>
              <a:t> corrisponderà a una chiamata a </a:t>
            </a:r>
            <a:r>
              <a:rPr lang="it-IT" dirty="0" err="1" smtClean="0"/>
              <a:t>resolve</a:t>
            </a:r>
            <a:r>
              <a:rPr lang="it-IT" dirty="0" smtClean="0"/>
              <a:t> col rispettivo valore, mentre un’eccezione (</a:t>
            </a:r>
            <a:r>
              <a:rPr lang="it-IT" i="1" dirty="0" err="1" smtClean="0"/>
              <a:t>throw</a:t>
            </a:r>
            <a:r>
              <a:rPr lang="it-IT" dirty="0" smtClean="0"/>
              <a:t>) verrà trasformata in una chiamata a </a:t>
            </a:r>
            <a:r>
              <a:rPr lang="it-IT" dirty="0" err="1" smtClean="0"/>
              <a:t>reject</a:t>
            </a:r>
            <a:r>
              <a:rPr lang="it-IT" dirty="0" smtClean="0"/>
              <a:t>.</a:t>
            </a:r>
          </a:p>
          <a:p>
            <a:r>
              <a:rPr lang="it-IT" dirty="0" smtClean="0"/>
              <a:t>In questo modo, è possibile chiamare una serie di </a:t>
            </a:r>
            <a:r>
              <a:rPr lang="it-IT" i="1" dirty="0" err="1" smtClean="0"/>
              <a:t>then</a:t>
            </a:r>
            <a:r>
              <a:rPr lang="it-IT" dirty="0" smtClean="0"/>
              <a:t> concatenati, specificando in ciascuno cosa fare quando l’operazione precedente termina.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86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9744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err="1" smtClean="0"/>
              <a:t>Promises</a:t>
            </a:r>
            <a:r>
              <a:rPr lang="it-IT" altLang="it-IT" sz="3200" dirty="0" smtClean="0"/>
              <a:t/>
            </a:r>
            <a:br>
              <a:rPr lang="it-IT" altLang="it-IT" sz="3200" dirty="0" smtClean="0"/>
            </a:br>
            <a:r>
              <a:rPr lang="it-IT" altLang="it-IT" sz="2000" dirty="0" smtClean="0"/>
              <a:t>Concatenazione - 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460375" y="1556321"/>
            <a:ext cx="8433230" cy="5257055"/>
          </a:xfrm>
        </p:spPr>
        <p:txBody>
          <a:bodyPr>
            <a:normAutofit fontScale="92500" lnSpcReduction="10000"/>
          </a:bodyPr>
          <a:lstStyle/>
          <a:p>
            <a:r>
              <a:rPr lang="it-IT" altLang="it-IT" dirty="0" err="1" smtClean="0"/>
              <a:t>function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doMyWorkAsync</a:t>
            </a:r>
            <a:r>
              <a:rPr lang="it-IT" altLang="it-IT" dirty="0" smtClean="0"/>
              <a:t>(x) {</a:t>
            </a:r>
          </a:p>
          <a:p>
            <a:r>
              <a:rPr lang="it-IT" altLang="it-IT" dirty="0" smtClean="0"/>
              <a:t>	</a:t>
            </a:r>
            <a:r>
              <a:rPr lang="it-IT" altLang="it-IT" dirty="0" err="1" smtClean="0"/>
              <a:t>return</a:t>
            </a:r>
            <a:r>
              <a:rPr lang="it-IT" altLang="it-IT" dirty="0" smtClean="0"/>
              <a:t> new </a:t>
            </a:r>
            <a:r>
              <a:rPr lang="it-IT" altLang="it-IT" dirty="0"/>
              <a:t>Promise((</a:t>
            </a:r>
            <a:r>
              <a:rPr lang="it-IT" altLang="it-IT" dirty="0" err="1"/>
              <a:t>resolve</a:t>
            </a:r>
            <a:r>
              <a:rPr lang="it-IT" altLang="it-IT" dirty="0"/>
              <a:t>, </a:t>
            </a:r>
            <a:r>
              <a:rPr lang="it-IT" altLang="it-IT" dirty="0" err="1"/>
              <a:t>reject</a:t>
            </a:r>
            <a:r>
              <a:rPr lang="it-IT" altLang="it-IT" dirty="0"/>
              <a:t>) =&gt; </a:t>
            </a:r>
            <a:r>
              <a:rPr lang="it-IT" altLang="it-IT" dirty="0" smtClean="0"/>
              <a:t>{</a:t>
            </a:r>
          </a:p>
          <a:p>
            <a:r>
              <a:rPr lang="it-IT" altLang="it-IT" dirty="0" smtClean="0"/>
              <a:t>		</a:t>
            </a:r>
            <a:r>
              <a:rPr lang="it-IT" altLang="it-IT" dirty="0" err="1" smtClean="0"/>
              <a:t>setTimeout</a:t>
            </a:r>
            <a:r>
              <a:rPr lang="it-IT" altLang="it-IT" dirty="0" smtClean="0"/>
              <a:t>(</a:t>
            </a:r>
            <a:r>
              <a:rPr lang="it-IT" altLang="it-IT" dirty="0" err="1" smtClean="0"/>
              <a:t>function</a:t>
            </a:r>
            <a:r>
              <a:rPr lang="it-IT" altLang="it-IT" dirty="0" smtClean="0"/>
              <a:t>(){</a:t>
            </a:r>
            <a:br>
              <a:rPr lang="it-IT" altLang="it-IT" dirty="0" smtClean="0"/>
            </a:br>
            <a:r>
              <a:rPr lang="it-IT" altLang="it-IT" dirty="0" smtClean="0"/>
              <a:t>			</a:t>
            </a:r>
            <a:r>
              <a:rPr lang="it-IT" altLang="it-IT" dirty="0" err="1" smtClean="0"/>
              <a:t>resolve</a:t>
            </a:r>
            <a:r>
              <a:rPr lang="it-IT" altLang="it-IT" dirty="0" smtClean="0"/>
              <a:t>(x+1); </a:t>
            </a:r>
            <a:br>
              <a:rPr lang="it-IT" altLang="it-IT" dirty="0" smtClean="0"/>
            </a:br>
            <a:r>
              <a:rPr lang="it-IT" altLang="it-IT" dirty="0" smtClean="0"/>
              <a:t>			//</a:t>
            </a:r>
            <a:r>
              <a:rPr lang="it-IT" altLang="it-IT" dirty="0" err="1" smtClean="0"/>
              <a:t>reject</a:t>
            </a:r>
            <a:r>
              <a:rPr lang="it-IT" altLang="it-IT" dirty="0" smtClean="0"/>
              <a:t>(«ragione»);</a:t>
            </a:r>
            <a:br>
              <a:rPr lang="it-IT" altLang="it-IT" dirty="0" smtClean="0"/>
            </a:br>
            <a:r>
              <a:rPr lang="it-IT" altLang="it-IT" dirty="0" smtClean="0"/>
              <a:t>		}, </a:t>
            </a:r>
            <a:r>
              <a:rPr lang="it-IT" altLang="it-IT" dirty="0"/>
              <a:t>250);</a:t>
            </a:r>
          </a:p>
          <a:p>
            <a:r>
              <a:rPr lang="it-IT" altLang="it-IT" dirty="0" smtClean="0"/>
              <a:t>	});</a:t>
            </a:r>
          </a:p>
          <a:p>
            <a:r>
              <a:rPr lang="it-IT" altLang="it-IT" dirty="0"/>
              <a:t>}</a:t>
            </a:r>
            <a:endParaRPr lang="it-IT" altLang="it-IT" dirty="0" smtClean="0"/>
          </a:p>
          <a:p>
            <a:endParaRPr lang="it-IT" altLang="it-IT" dirty="0"/>
          </a:p>
          <a:p>
            <a:r>
              <a:rPr lang="it-IT" altLang="it-IT" dirty="0" err="1" smtClean="0"/>
              <a:t>doMyWorkAsync</a:t>
            </a:r>
            <a:r>
              <a:rPr lang="it-IT" altLang="it-IT" dirty="0" smtClean="0"/>
              <a:t>(1)</a:t>
            </a:r>
          </a:p>
          <a:p>
            <a:r>
              <a:rPr lang="it-IT" altLang="it-IT" dirty="0" smtClean="0"/>
              <a:t>.</a:t>
            </a:r>
            <a:r>
              <a:rPr lang="it-IT" altLang="it-IT" dirty="0" err="1" smtClean="0"/>
              <a:t>then</a:t>
            </a:r>
            <a:r>
              <a:rPr lang="it-IT" altLang="it-IT" dirty="0" smtClean="0"/>
              <a:t>(</a:t>
            </a:r>
          </a:p>
          <a:p>
            <a:r>
              <a:rPr lang="it-IT" altLang="it-IT" dirty="0" smtClean="0"/>
              <a:t>	</a:t>
            </a:r>
            <a:r>
              <a:rPr lang="it-IT" altLang="it-IT" dirty="0" err="1" smtClean="0"/>
              <a:t>function</a:t>
            </a:r>
            <a:r>
              <a:rPr lang="it-IT" altLang="it-IT" dirty="0" smtClean="0"/>
              <a:t>(y) {</a:t>
            </a:r>
          </a:p>
          <a:p>
            <a:r>
              <a:rPr lang="it-IT" altLang="it-IT" dirty="0"/>
              <a:t>	</a:t>
            </a:r>
            <a:r>
              <a:rPr lang="it-IT" altLang="it-IT" dirty="0" smtClean="0"/>
              <a:t>		//la computazione dell’</a:t>
            </a:r>
            <a:r>
              <a:rPr lang="it-IT" altLang="it-IT" dirty="0" err="1" smtClean="0"/>
              <a:t>handler</a:t>
            </a:r>
            <a:r>
              <a:rPr lang="it-IT" altLang="it-IT" dirty="0" smtClean="0"/>
              <a:t> potrebbe, a sua volta, richiedere del tempo</a:t>
            </a:r>
          </a:p>
          <a:p>
            <a:r>
              <a:rPr lang="it-IT" altLang="it-IT" dirty="0"/>
              <a:t>			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smtClean="0"/>
              <a:t>y+1;</a:t>
            </a:r>
            <a:br>
              <a:rPr lang="it-IT" altLang="it-IT" dirty="0" smtClean="0"/>
            </a:br>
            <a:r>
              <a:rPr lang="it-IT" altLang="it-IT" dirty="0" smtClean="0"/>
              <a:t>			//</a:t>
            </a:r>
            <a:r>
              <a:rPr lang="it-IT" altLang="it-IT" dirty="0" err="1" smtClean="0"/>
              <a:t>throw</a:t>
            </a:r>
            <a:r>
              <a:rPr lang="it-IT" altLang="it-IT" dirty="0" smtClean="0"/>
              <a:t> «ragione»;</a:t>
            </a:r>
            <a:endParaRPr lang="it-IT" altLang="it-IT" dirty="0"/>
          </a:p>
          <a:p>
            <a:r>
              <a:rPr lang="it-IT" altLang="it-IT" dirty="0"/>
              <a:t>	</a:t>
            </a:r>
            <a:r>
              <a:rPr lang="it-IT" altLang="it-IT" dirty="0" smtClean="0"/>
              <a:t>})</a:t>
            </a:r>
          </a:p>
          <a:p>
            <a:r>
              <a:rPr lang="it-IT" altLang="it-IT" dirty="0" smtClean="0"/>
              <a:t>.</a:t>
            </a:r>
            <a:r>
              <a:rPr lang="it-IT" altLang="it-IT" dirty="0" err="1" smtClean="0"/>
              <a:t>then</a:t>
            </a:r>
            <a:r>
              <a:rPr lang="it-IT" altLang="it-IT" dirty="0" smtClean="0"/>
              <a:t>( //questo </a:t>
            </a:r>
            <a:r>
              <a:rPr lang="it-IT" altLang="it-IT" dirty="0" err="1" smtClean="0"/>
              <a:t>handler</a:t>
            </a:r>
            <a:r>
              <a:rPr lang="it-IT" altLang="it-IT" dirty="0" smtClean="0"/>
              <a:t> viene eseguito quando il precedente ritorna</a:t>
            </a:r>
          </a:p>
          <a:p>
            <a:r>
              <a:rPr lang="it-IT" altLang="it-IT" dirty="0"/>
              <a:t>	</a:t>
            </a:r>
            <a:r>
              <a:rPr lang="it-IT" altLang="it-IT" dirty="0" err="1" smtClean="0"/>
              <a:t>function</a:t>
            </a:r>
            <a:r>
              <a:rPr lang="it-IT" altLang="it-IT" dirty="0" smtClean="0"/>
              <a:t>(z) {</a:t>
            </a:r>
          </a:p>
          <a:p>
            <a:r>
              <a:rPr lang="it-IT" altLang="it-IT" dirty="0"/>
              <a:t>	</a:t>
            </a:r>
            <a:r>
              <a:rPr lang="it-IT" altLang="it-IT" dirty="0" smtClean="0"/>
              <a:t>	console.log(z);</a:t>
            </a:r>
            <a:endParaRPr lang="it-IT" altLang="it-IT" dirty="0"/>
          </a:p>
          <a:p>
            <a:r>
              <a:rPr lang="it-IT" altLang="it-IT" dirty="0"/>
              <a:t>	}</a:t>
            </a:r>
          </a:p>
          <a:p>
            <a:r>
              <a:rPr lang="it-IT" altLang="it-IT" dirty="0" smtClean="0"/>
              <a:t>).</a:t>
            </a:r>
            <a:r>
              <a:rPr lang="it-IT" altLang="it-IT" dirty="0"/>
              <a:t>catch(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function</a:t>
            </a:r>
            <a:r>
              <a:rPr lang="it-IT" altLang="it-IT" dirty="0"/>
              <a:t>(e) </a:t>
            </a:r>
            <a:r>
              <a:rPr lang="it-IT" altLang="it-IT" dirty="0" smtClean="0"/>
              <a:t>{</a:t>
            </a:r>
            <a:br>
              <a:rPr lang="it-IT" altLang="it-IT" dirty="0" smtClean="0"/>
            </a:br>
            <a:r>
              <a:rPr lang="it-IT" altLang="it-IT" dirty="0" smtClean="0"/>
              <a:t>		//</a:t>
            </a:r>
            <a:r>
              <a:rPr lang="it-IT" altLang="it-IT" dirty="0"/>
              <a:t>questo </a:t>
            </a:r>
            <a:r>
              <a:rPr lang="it-IT" altLang="it-IT" dirty="0" err="1"/>
              <a:t>handler</a:t>
            </a:r>
            <a:r>
              <a:rPr lang="it-IT" altLang="it-IT" dirty="0"/>
              <a:t> viene eseguito quando </a:t>
            </a:r>
            <a:r>
              <a:rPr lang="it-IT" altLang="it-IT" dirty="0" smtClean="0"/>
              <a:t>nella catena </a:t>
            </a:r>
            <a:br>
              <a:rPr lang="it-IT" altLang="it-IT" dirty="0" smtClean="0"/>
            </a:br>
            <a:r>
              <a:rPr lang="it-IT" altLang="it-IT" dirty="0" smtClean="0"/>
              <a:t>		//viene sollevata un’eccezione o viene chiamato </a:t>
            </a:r>
            <a:r>
              <a:rPr lang="it-IT" altLang="it-IT" dirty="0" err="1" smtClean="0"/>
              <a:t>reject</a:t>
            </a:r>
            <a:endParaRPr lang="it-IT" altLang="it-IT" dirty="0"/>
          </a:p>
          <a:p>
            <a:r>
              <a:rPr lang="it-IT" altLang="it-IT" dirty="0"/>
              <a:t>		console.log("Errore: "+e);</a:t>
            </a:r>
          </a:p>
          <a:p>
            <a:r>
              <a:rPr lang="it-IT" altLang="it-IT" dirty="0"/>
              <a:t>	}</a:t>
            </a:r>
          </a:p>
          <a:p>
            <a:r>
              <a:rPr lang="it-IT" altLang="it-IT" dirty="0"/>
              <a:t>)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87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3823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Gestione delle Eccezioni</a:t>
            </a:r>
          </a:p>
        </p:txBody>
      </p:sp>
      <p:sp>
        <p:nvSpPr>
          <p:cNvPr id="72707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mtClean="0"/>
              <a:t>Nelle versioni più recenti di Javascript è stato introdotto anche un </a:t>
            </a:r>
            <a:r>
              <a:rPr lang="it-IT" altLang="it-IT" b="1" smtClean="0"/>
              <a:t>sistema di gestione delle eccezioni in stile Java</a:t>
            </a:r>
            <a:r>
              <a:rPr lang="it-IT" altLang="it-IT" smtClean="0"/>
              <a:t>.</a:t>
            </a:r>
          </a:p>
          <a:p>
            <a:r>
              <a:rPr lang="it-IT" altLang="it-IT" smtClean="0"/>
              <a:t>Un’eccezione segnala un </a:t>
            </a:r>
            <a:r>
              <a:rPr lang="it-IT" altLang="it-IT" i="1" smtClean="0"/>
              <a:t>imprevisto</a:t>
            </a:r>
            <a:r>
              <a:rPr lang="it-IT" altLang="it-IT" smtClean="0"/>
              <a:t>, spesso un </a:t>
            </a:r>
            <a:r>
              <a:rPr lang="it-IT" altLang="it-IT" i="1" smtClean="0"/>
              <a:t>errore</a:t>
            </a:r>
            <a:r>
              <a:rPr lang="it-IT" altLang="it-IT" smtClean="0"/>
              <a:t>, all’interno della normale esecuzione del codice.</a:t>
            </a:r>
          </a:p>
          <a:p>
            <a:r>
              <a:rPr lang="it-IT" altLang="it-IT" smtClean="0"/>
              <a:t>Un’eccezione può venire sollevata dalle librerie di Javascript o dal codice scritto dall’utente, attraverso la parola chiave </a:t>
            </a:r>
            <a:r>
              <a:rPr lang="it-IT" altLang="it-IT" b="1" smtClean="0"/>
              <a:t>throw</a:t>
            </a:r>
            <a:r>
              <a:rPr lang="it-IT" altLang="it-IT" smtClean="0"/>
              <a:t>.</a:t>
            </a:r>
          </a:p>
          <a:p>
            <a:r>
              <a:rPr lang="it-IT" altLang="it-IT" smtClean="0"/>
              <a:t>Per gestire le eccezioni, è possibile avvalersi del costrutto </a:t>
            </a:r>
            <a:r>
              <a:rPr lang="it-IT" altLang="it-IT" b="1" smtClean="0"/>
              <a:t>try…catch…finally</a:t>
            </a:r>
            <a:r>
              <a:rPr lang="it-IT" altLang="it-IT" smtClean="0"/>
              <a:t>.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88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3200" smtClean="0"/>
              <a:t>Gestione delle Eccezioni</a:t>
            </a:r>
            <a:br>
              <a:rPr lang="it-IT" altLang="it-IT" sz="3200" smtClean="0"/>
            </a:br>
            <a:r>
              <a:rPr lang="it-IT" altLang="it-IT" sz="2000" smtClean="0"/>
              <a:t>Gli handler</a:t>
            </a:r>
          </a:p>
        </p:txBody>
      </p:sp>
      <p:sp>
        <p:nvSpPr>
          <p:cNvPr id="6041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t-IT" dirty="0" smtClean="0"/>
              <a:t>Una volta sollevata, un’eccezione risale lo </a:t>
            </a:r>
            <a:r>
              <a:rPr lang="it-IT" i="1" dirty="0" err="1" smtClean="0"/>
              <a:t>stack</a:t>
            </a:r>
            <a:r>
              <a:rPr lang="it-IT" dirty="0" smtClean="0"/>
              <a:t> di Javascript finché non viene gestita. </a:t>
            </a:r>
          </a:p>
          <a:p>
            <a:pPr lvl="1">
              <a:defRPr/>
            </a:pPr>
            <a:r>
              <a:rPr lang="it-IT" dirty="0" smtClean="0"/>
              <a:t>Ciò significa che un’eccezione generata in una funzione, se non viene gestita all’interno di quest’ultima, si propagherà alle sue funzioni chiamanti, fino ad arrivare al </a:t>
            </a:r>
            <a:r>
              <a:rPr lang="it-IT" i="1" dirty="0" err="1" smtClean="0"/>
              <a:t>runtime</a:t>
            </a:r>
            <a:r>
              <a:rPr lang="it-IT" dirty="0" smtClean="0"/>
              <a:t> di Javascript.</a:t>
            </a:r>
          </a:p>
          <a:p>
            <a:pPr>
              <a:defRPr/>
            </a:pPr>
            <a:r>
              <a:rPr lang="it-IT" dirty="0" smtClean="0"/>
              <a:t>Per gestire le eccezioni generate da un certo blocco di codice, è necessario inserire il blocco all’interno del costrutto </a:t>
            </a:r>
            <a:r>
              <a:rPr lang="it-IT" b="1" dirty="0" err="1" smtClean="0"/>
              <a:t>try…catch</a:t>
            </a:r>
            <a:r>
              <a:rPr lang="it-IT" dirty="0" smtClean="0"/>
              <a:t>.</a:t>
            </a:r>
          </a:p>
          <a:p>
            <a:pPr lvl="1">
              <a:defRPr/>
            </a:pPr>
            <a:r>
              <a:rPr lang="it-IT" dirty="0" smtClean="0"/>
              <a:t>Qualsiasi eccezione sollevata all’interno del codice compreso tra </a:t>
            </a:r>
            <a:r>
              <a:rPr lang="it-IT" b="1" dirty="0" err="1" smtClean="0"/>
              <a:t>try</a:t>
            </a:r>
            <a:r>
              <a:rPr lang="it-IT" dirty="0" smtClean="0"/>
              <a:t> e catch verrà passata al codice di gestione dichiarato dopo </a:t>
            </a:r>
            <a:r>
              <a:rPr lang="it-IT" b="1" dirty="0" smtClean="0"/>
              <a:t>catch</a:t>
            </a:r>
            <a:r>
              <a:rPr lang="it-IT" dirty="0" smtClean="0"/>
              <a:t>.</a:t>
            </a:r>
          </a:p>
          <a:p>
            <a:pPr>
              <a:defRPr/>
            </a:pPr>
            <a:r>
              <a:rPr lang="it-IT" dirty="0" smtClean="0"/>
              <a:t>Se ci si vuole assicurare che un certo codice sia eseguito </a:t>
            </a:r>
            <a:r>
              <a:rPr lang="it-IT" i="1" dirty="0" smtClean="0"/>
              <a:t>sempre</a:t>
            </a:r>
            <a:r>
              <a:rPr lang="it-IT" dirty="0" smtClean="0"/>
              <a:t> dopo il blocco protetto da </a:t>
            </a:r>
            <a:r>
              <a:rPr lang="it-IT" b="1" dirty="0" err="1" smtClean="0"/>
              <a:t>try…catch</a:t>
            </a:r>
            <a:r>
              <a:rPr lang="it-IT" dirty="0" smtClean="0"/>
              <a:t>, indipendentemente dal sollevamento di eccezioni, è possibile aggiungere al blocco la clausola </a:t>
            </a:r>
            <a:r>
              <a:rPr lang="it-IT" b="1" dirty="0" err="1" smtClean="0"/>
              <a:t>finally</a:t>
            </a:r>
            <a:r>
              <a:rPr lang="it-IT" dirty="0" smtClean="0"/>
              <a:t>.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89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Variabili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Le variabili javascript sono identificate da sequenze alfanumeriche il cui primo carattere deve essere alfabetico.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Le variabili non hanno un tipo: questo viene dedotto automaticamente dal valore assegnato alla variabile, e può cambiare di volta in volta.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Le variabili possono essere dichiarate scrivendo “</a:t>
            </a:r>
            <a:r>
              <a:rPr lang="it-IT" altLang="it-IT" sz="2000" b="1" smtClean="0"/>
              <a:t>var</a:t>
            </a:r>
            <a:r>
              <a:rPr lang="it-IT" altLang="it-IT" sz="2000" smtClean="0"/>
              <a:t> </a:t>
            </a:r>
            <a:r>
              <a:rPr lang="it-IT" altLang="it-IT" sz="2000" i="1" smtClean="0"/>
              <a:t>nome</a:t>
            </a:r>
            <a:r>
              <a:rPr lang="it-IT" altLang="it-IT" sz="2000" smtClean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smtClean="0"/>
              <a:t>Il valore iniziale di una variabile è sempre lo speciale valore </a:t>
            </a:r>
            <a:r>
              <a:rPr lang="it-IT" altLang="it-IT" sz="1800" i="1" smtClean="0"/>
              <a:t>undefined</a:t>
            </a:r>
            <a:r>
              <a:rPr lang="it-IT" altLang="it-IT" sz="18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smtClean="0"/>
              <a:t>E’ anche possibile inizializzare la variabile durante la sua dichiarazione scrivendo “</a:t>
            </a:r>
            <a:r>
              <a:rPr lang="it-IT" altLang="it-IT" sz="1800" b="1" smtClean="0"/>
              <a:t>var </a:t>
            </a:r>
            <a:r>
              <a:rPr lang="it-IT" altLang="it-IT" sz="1800" i="1" smtClean="0"/>
              <a:t>nome</a:t>
            </a:r>
            <a:r>
              <a:rPr lang="it-IT" altLang="it-IT" sz="1800" b="1" smtClean="0"/>
              <a:t> = </a:t>
            </a:r>
            <a:r>
              <a:rPr lang="it-IT" altLang="it-IT" sz="1800" i="1" smtClean="0"/>
              <a:t>valore</a:t>
            </a:r>
            <a:r>
              <a:rPr lang="it-IT" altLang="it-IT" sz="180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Se si assegna un valore a una variabile non dichiarata, javascript la crea automaticamente. Questa pratica è </a:t>
            </a:r>
            <a:r>
              <a:rPr lang="it-IT" altLang="it-IT" sz="2000" b="1" smtClean="0"/>
              <a:t>sconsigliata</a:t>
            </a:r>
            <a:r>
              <a:rPr lang="it-IT" altLang="it-IT" sz="2000" smtClean="0"/>
              <a:t> perché le variabili create automaticamente </a:t>
            </a:r>
            <a:r>
              <a:rPr lang="it-IT" altLang="it-IT" sz="2000" b="1" smtClean="0"/>
              <a:t>sono sempre globali</a:t>
            </a:r>
            <a:r>
              <a:rPr lang="it-IT" altLang="it-IT" sz="20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Se si cerca di leggere il valore di una variabile mai dichiarata né assegnata, questo risulterà </a:t>
            </a:r>
            <a:r>
              <a:rPr lang="it-IT" altLang="it-IT" sz="2000" i="1" smtClean="0"/>
              <a:t>undefined.</a:t>
            </a:r>
            <a:endParaRPr lang="it-IT" altLang="it-IT" sz="200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3200" smtClean="0"/>
              <a:t>Gestione delle Eccezioni</a:t>
            </a:r>
            <a:br>
              <a:rPr lang="it-IT" altLang="it-IT" sz="3200" smtClean="0"/>
            </a:br>
            <a:r>
              <a:rPr lang="it-IT" altLang="it-IT" sz="2000" smtClean="0"/>
              <a:t>Gli handler - Esempio</a:t>
            </a:r>
            <a:endParaRPr lang="it-IT" altLang="it-IT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try</a:t>
            </a:r>
            <a:r>
              <a:rPr lang="it-IT" altLang="it-IT" dirty="0"/>
              <a:t> {</a:t>
            </a:r>
          </a:p>
          <a:p>
            <a:r>
              <a:rPr lang="it-IT" altLang="it-IT" dirty="0"/>
              <a:t>	… codice…</a:t>
            </a:r>
          </a:p>
          <a:p>
            <a:r>
              <a:rPr lang="it-IT" altLang="it-IT" dirty="0"/>
              <a:t>} catch(e) {</a:t>
            </a:r>
          </a:p>
          <a:p>
            <a:r>
              <a:rPr lang="it-IT" altLang="it-IT" dirty="0"/>
              <a:t>	//le eccezioni generate da </a:t>
            </a:r>
            <a:r>
              <a:rPr lang="it-IT" altLang="it-IT" dirty="0" err="1"/>
              <a:t>javascipt</a:t>
            </a:r>
            <a:r>
              <a:rPr lang="it-IT" altLang="it-IT" dirty="0"/>
              <a:t> sono oggetti la cui proprietà </a:t>
            </a:r>
            <a:r>
              <a:rPr lang="it-IT" altLang="it-IT" dirty="0" err="1"/>
              <a:t>message</a:t>
            </a:r>
            <a:r>
              <a:rPr lang="it-IT" altLang="it-IT" dirty="0"/>
              <a:t> riporta </a:t>
            </a:r>
          </a:p>
          <a:p>
            <a:r>
              <a:rPr lang="it-IT" altLang="it-IT" dirty="0"/>
              <a:t>	//il messaggio di errore associato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alert</a:t>
            </a:r>
            <a:r>
              <a:rPr lang="it-IT" altLang="it-IT" dirty="0"/>
              <a:t>("Eccezione sollevata: "+ </a:t>
            </a:r>
            <a:r>
              <a:rPr lang="it-IT" altLang="it-IT" dirty="0" err="1"/>
              <a:t>e.message</a:t>
            </a:r>
            <a:r>
              <a:rPr lang="it-IT" altLang="it-IT" dirty="0"/>
              <a:t>);</a:t>
            </a:r>
          </a:p>
          <a:p>
            <a:r>
              <a:rPr lang="it-IT" altLang="it-IT" dirty="0"/>
              <a:t>}</a:t>
            </a:r>
          </a:p>
          <a:p>
            <a:r>
              <a:rPr lang="it-IT" altLang="it-IT" dirty="0" err="1"/>
              <a:t>try</a:t>
            </a:r>
            <a:r>
              <a:rPr lang="it-IT" altLang="it-IT" dirty="0"/>
              <a:t> {	…codice… } catch (eccezione) {…gestione dell’eccezione…} </a:t>
            </a:r>
          </a:p>
          <a:p>
            <a:r>
              <a:rPr lang="it-IT" altLang="it-IT" dirty="0" err="1"/>
              <a:t>finally</a:t>
            </a:r>
            <a:r>
              <a:rPr lang="it-IT" altLang="it-IT" dirty="0"/>
              <a:t> {</a:t>
            </a:r>
          </a:p>
          <a:p>
            <a:r>
              <a:rPr lang="it-IT" altLang="it-IT" dirty="0"/>
              <a:t>	...codice eseguito in ogni caso prima che </a:t>
            </a:r>
            <a:r>
              <a:rPr lang="it-IT" altLang="it-IT" dirty="0" err="1"/>
              <a:t>l’esecuzioni</a:t>
            </a:r>
            <a:r>
              <a:rPr lang="it-IT" altLang="it-IT" dirty="0"/>
              <a:t> continui oltre il blocco </a:t>
            </a:r>
            <a:r>
              <a:rPr lang="it-IT" altLang="it-IT" dirty="0" err="1"/>
              <a:t>try</a:t>
            </a:r>
            <a:r>
              <a:rPr lang="it-IT" altLang="it-IT" dirty="0"/>
              <a:t>…catch...</a:t>
            </a:r>
          </a:p>
          <a:p>
            <a:r>
              <a:rPr lang="it-IT" altLang="it-IT" dirty="0"/>
              <a:t>}</a:t>
            </a:r>
          </a:p>
          <a:p>
            <a:r>
              <a:rPr lang="it-IT" altLang="it-IT" dirty="0" err="1"/>
              <a:t>try</a:t>
            </a:r>
            <a:r>
              <a:rPr lang="it-IT" altLang="it-IT" dirty="0"/>
              <a:t> {</a:t>
            </a:r>
          </a:p>
          <a:p>
            <a:r>
              <a:rPr lang="it-IT" altLang="it-IT" dirty="0"/>
              <a:t>	…codice…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throw</a:t>
            </a:r>
            <a:r>
              <a:rPr lang="it-IT" altLang="it-IT" dirty="0"/>
              <a:t> {"nome": "</a:t>
            </a:r>
            <a:r>
              <a:rPr lang="it-IT" altLang="it-IT" dirty="0" err="1"/>
              <a:t>pippo</a:t>
            </a:r>
            <a:r>
              <a:rPr lang="it-IT" altLang="it-IT" dirty="0"/>
              <a:t>", "valore": 1}; //solleviamo un oggetto qualsiasi come eccezione</a:t>
            </a:r>
          </a:p>
          <a:p>
            <a:r>
              <a:rPr lang="it-IT" altLang="it-IT" dirty="0"/>
              <a:t>} catch (ex) {  </a:t>
            </a:r>
          </a:p>
          <a:p>
            <a:r>
              <a:rPr lang="it-IT" altLang="it-IT" dirty="0"/>
              <a:t>	//l’oggetto ex che arriva al blocco catch è quello sollevato con la </a:t>
            </a:r>
            <a:r>
              <a:rPr lang="it-IT" altLang="it-IT" dirty="0" err="1"/>
              <a:t>throw</a:t>
            </a:r>
            <a:r>
              <a:rPr lang="it-IT" altLang="it-IT" dirty="0"/>
              <a:t>!</a:t>
            </a:r>
          </a:p>
          <a:p>
            <a:r>
              <a:rPr lang="it-IT" altLang="it-IT" dirty="0"/>
              <a:t>}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90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 Javascript Utili</a:t>
            </a:r>
            <a:br>
              <a:rPr lang="it-IT" altLang="it-IT" sz="3200" smtClean="0"/>
            </a:br>
            <a:r>
              <a:rPr lang="it-IT" altLang="it-IT" sz="2000" smtClean="0"/>
              <a:t>I timer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Javascript, tramite l’oggetto </a:t>
            </a:r>
            <a:r>
              <a:rPr lang="it-IT" altLang="it-IT" sz="1800" b="1" smtClean="0"/>
              <a:t>window</a:t>
            </a:r>
            <a:r>
              <a:rPr lang="it-IT" altLang="it-IT" sz="1800" smtClean="0"/>
              <a:t>, permette di eseguire </a:t>
            </a:r>
            <a:r>
              <a:rPr lang="it-IT" altLang="it-IT" sz="1800" b="1" smtClean="0"/>
              <a:t>azioni temporizzate</a:t>
            </a:r>
            <a:r>
              <a:rPr lang="it-IT" altLang="it-IT" sz="1800" smtClean="0"/>
              <a:t>. A questo scopo si usano i seguenti metodi.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b="1" smtClean="0"/>
              <a:t>setTimeout</a:t>
            </a:r>
            <a:r>
              <a:rPr lang="it-IT" altLang="it-IT" sz="1600" smtClean="0"/>
              <a:t>(</a:t>
            </a:r>
            <a:r>
              <a:rPr lang="it-IT" altLang="it-IT" sz="1600" i="1" smtClean="0"/>
              <a:t>stringa_o_funzione</a:t>
            </a:r>
            <a:r>
              <a:rPr lang="it-IT" altLang="it-IT" sz="1600" smtClean="0"/>
              <a:t>,</a:t>
            </a:r>
            <a:r>
              <a:rPr lang="it-IT" altLang="it-IT" sz="1600" i="1" smtClean="0"/>
              <a:t>millisecondi</a:t>
            </a:r>
            <a:r>
              <a:rPr lang="it-IT" altLang="it-IT" sz="1600" smtClean="0"/>
              <a:t>,</a:t>
            </a:r>
            <a:r>
              <a:rPr lang="it-IT" altLang="it-IT" sz="1600" i="1" smtClean="0"/>
              <a:t>arg1</a:t>
            </a:r>
            <a:r>
              <a:rPr lang="it-IT" altLang="it-IT" sz="1600" smtClean="0"/>
              <a:t>,…,</a:t>
            </a:r>
            <a:r>
              <a:rPr lang="it-IT" altLang="it-IT" sz="1600" i="1" smtClean="0"/>
              <a:t>argN</a:t>
            </a:r>
            <a:r>
              <a:rPr lang="it-IT" altLang="it-IT" sz="1600" smtClean="0"/>
              <a:t>). La chiamata a questa funzione fa sì che, dopo il numero specificato di </a:t>
            </a:r>
            <a:r>
              <a:rPr lang="it-IT" altLang="it-IT" sz="1600" i="1" smtClean="0"/>
              <a:t>millisecondi</a:t>
            </a:r>
            <a:r>
              <a:rPr lang="it-IT" altLang="it-IT" sz="1600" smtClean="0"/>
              <a:t>, Javascript esegua il codice dato dal primo argomento, che può essere una </a:t>
            </a:r>
            <a:r>
              <a:rPr lang="it-IT" altLang="it-IT" sz="1600" i="1" smtClean="0"/>
              <a:t>stringa</a:t>
            </a:r>
            <a:r>
              <a:rPr lang="it-IT" altLang="it-IT" sz="1600" smtClean="0"/>
              <a:t> contenente del codice da valutare o il nome di una </a:t>
            </a:r>
            <a:r>
              <a:rPr lang="it-IT" altLang="it-IT" sz="1600" i="1" smtClean="0"/>
              <a:t>funzione</a:t>
            </a:r>
            <a:r>
              <a:rPr lang="it-IT" altLang="it-IT" sz="1600" smtClean="0"/>
              <a:t> da chiamare. In quest’ultimo caso, è possibile specificare </a:t>
            </a:r>
            <a:r>
              <a:rPr lang="it-IT" altLang="it-IT" sz="1600" i="1" smtClean="0"/>
              <a:t>opzionalmente</a:t>
            </a:r>
            <a:r>
              <a:rPr lang="it-IT" altLang="it-IT" sz="1600" smtClean="0"/>
              <a:t> una serie di argomenti (</a:t>
            </a:r>
            <a:r>
              <a:rPr lang="it-IT" altLang="it-IT" sz="1600" i="1" smtClean="0"/>
              <a:t>arg1…argN</a:t>
            </a:r>
            <a:r>
              <a:rPr lang="it-IT" altLang="it-IT" sz="1600" smtClean="0"/>
              <a:t>) da passare alla funzione. </a:t>
            </a:r>
            <a:r>
              <a:rPr lang="it-IT" altLang="it-IT" sz="1600" b="1" smtClean="0"/>
              <a:t>L’azione viene quindi eseguita una sola volta.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b="1" smtClean="0"/>
              <a:t>setInterval(</a:t>
            </a:r>
            <a:r>
              <a:rPr lang="it-IT" altLang="it-IT" sz="1600" i="1" smtClean="0"/>
              <a:t>stringa_o_funzione</a:t>
            </a:r>
            <a:r>
              <a:rPr lang="it-IT" altLang="it-IT" sz="1600" smtClean="0"/>
              <a:t>,</a:t>
            </a:r>
            <a:r>
              <a:rPr lang="it-IT" altLang="it-IT" sz="1600" i="1" smtClean="0"/>
              <a:t>millisecondi</a:t>
            </a:r>
            <a:r>
              <a:rPr lang="it-IT" altLang="it-IT" sz="1600" smtClean="0"/>
              <a:t>,</a:t>
            </a:r>
            <a:r>
              <a:rPr lang="it-IT" altLang="it-IT" sz="1600" i="1" smtClean="0"/>
              <a:t>arg1</a:t>
            </a:r>
            <a:r>
              <a:rPr lang="it-IT" altLang="it-IT" sz="1600" smtClean="0"/>
              <a:t>,…,</a:t>
            </a:r>
            <a:r>
              <a:rPr lang="it-IT" altLang="it-IT" sz="1600" i="1" smtClean="0"/>
              <a:t>argN</a:t>
            </a:r>
            <a:r>
              <a:rPr lang="it-IT" altLang="it-IT" sz="1600" smtClean="0"/>
              <a:t>). La chiamata a questa funzione fa sì che, ogni </a:t>
            </a:r>
            <a:r>
              <a:rPr lang="it-IT" altLang="it-IT" sz="1600" i="1" smtClean="0"/>
              <a:t>millisecondi</a:t>
            </a:r>
            <a:r>
              <a:rPr lang="it-IT" altLang="it-IT" sz="1600" smtClean="0"/>
              <a:t>, Javascript esegua il codice dato dal primo argomento, che può essere una </a:t>
            </a:r>
            <a:r>
              <a:rPr lang="it-IT" altLang="it-IT" sz="1600" i="1" smtClean="0"/>
              <a:t>stringa</a:t>
            </a:r>
            <a:r>
              <a:rPr lang="it-IT" altLang="it-IT" sz="1600" smtClean="0"/>
              <a:t> contenente del codice da valutare o il nome di una </a:t>
            </a:r>
            <a:r>
              <a:rPr lang="it-IT" altLang="it-IT" sz="1600" i="1" smtClean="0"/>
              <a:t>funzione</a:t>
            </a:r>
            <a:r>
              <a:rPr lang="it-IT" altLang="it-IT" sz="1600" smtClean="0"/>
              <a:t> da chiamare. In quest’ultimo caso, è possibile specificare </a:t>
            </a:r>
            <a:r>
              <a:rPr lang="it-IT" altLang="it-IT" sz="1600" i="1" smtClean="0"/>
              <a:t>opzionalmente</a:t>
            </a:r>
            <a:r>
              <a:rPr lang="it-IT" altLang="it-IT" sz="1600" smtClean="0"/>
              <a:t> una serie di argomenti (</a:t>
            </a:r>
            <a:r>
              <a:rPr lang="it-IT" altLang="it-IT" sz="1600" i="1" smtClean="0"/>
              <a:t>arg1…argN</a:t>
            </a:r>
            <a:r>
              <a:rPr lang="it-IT" altLang="it-IT" sz="1600" smtClean="0"/>
              <a:t>) da passare alla funzione. </a:t>
            </a:r>
            <a:r>
              <a:rPr lang="it-IT" altLang="it-IT" sz="1600" b="1" smtClean="0"/>
              <a:t>L’azione viene quindi eseguita periodicamente.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Entrambe le funzioni possono essere chiamate più volte, e restituiscono un </a:t>
            </a:r>
            <a:r>
              <a:rPr lang="it-IT" altLang="it-IT" sz="1800" i="1" smtClean="0"/>
              <a:t>timer id</a:t>
            </a:r>
            <a:r>
              <a:rPr lang="it-IT" altLang="it-IT" sz="1800" smtClean="0"/>
              <a:t> (numerico), tramite il quale è possibile annullare la temporizzazione usando le rispettive funzioni: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b="1" smtClean="0"/>
              <a:t>clearTimeout</a:t>
            </a:r>
            <a:r>
              <a:rPr lang="it-IT" altLang="it-IT" sz="1600" smtClean="0"/>
              <a:t>(</a:t>
            </a:r>
            <a:r>
              <a:rPr lang="it-IT" altLang="it-IT" sz="1600" i="1" smtClean="0"/>
              <a:t>id</a:t>
            </a:r>
            <a:r>
              <a:rPr lang="it-IT" altLang="it-IT" sz="1600" smtClean="0"/>
              <a:t>) per le temporizzazioni avviate con </a:t>
            </a:r>
            <a:r>
              <a:rPr lang="it-IT" altLang="it-IT" sz="1600" b="1" smtClean="0"/>
              <a:t>setTimeout()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b="1" smtClean="0"/>
              <a:t>clearInterval</a:t>
            </a:r>
            <a:r>
              <a:rPr lang="it-IT" altLang="it-IT" sz="1600" smtClean="0"/>
              <a:t>(</a:t>
            </a:r>
            <a:r>
              <a:rPr lang="it-IT" altLang="it-IT" sz="1600" i="1" smtClean="0"/>
              <a:t>id</a:t>
            </a:r>
            <a:r>
              <a:rPr lang="it-IT" altLang="it-IT" sz="1600" smtClean="0"/>
              <a:t>) per le temporizzazioni avviate con </a:t>
            </a:r>
            <a:r>
              <a:rPr lang="it-IT" altLang="it-IT" sz="1600" b="1" smtClean="0"/>
              <a:t>setInterval()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91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Funzioni </a:t>
            </a:r>
            <a:r>
              <a:rPr lang="it-IT" altLang="it-IT" dirty="0" err="1" smtClean="0"/>
              <a:t>Javascript</a:t>
            </a:r>
            <a:r>
              <a:rPr lang="it-IT" altLang="it-IT" dirty="0" smtClean="0"/>
              <a:t> Utili</a:t>
            </a:r>
            <a:br>
              <a:rPr lang="it-IT" altLang="it-IT" dirty="0" smtClean="0"/>
            </a:br>
            <a:r>
              <a:rPr lang="it-IT" altLang="it-IT" sz="2000" dirty="0" smtClean="0"/>
              <a:t>I timer-Esempi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saluta(nome)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alert</a:t>
            </a:r>
            <a:r>
              <a:rPr lang="it-IT" altLang="it-IT" dirty="0"/>
              <a:t>(“Ciao “+nome); </a:t>
            </a:r>
          </a:p>
          <a:p>
            <a:r>
              <a:rPr lang="it-IT" altLang="it-IT" dirty="0"/>
              <a:t>}</a:t>
            </a:r>
          </a:p>
          <a:p>
            <a:endParaRPr lang="it-IT" altLang="it-IT" dirty="0"/>
          </a:p>
          <a:p>
            <a:r>
              <a:rPr lang="it-IT" altLang="it-IT" dirty="0"/>
              <a:t>//Richiede il nome e saluta dopo cinque secondi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nome = </a:t>
            </a:r>
            <a:r>
              <a:rPr lang="it-IT" altLang="it-IT" dirty="0" err="1"/>
              <a:t>prompt</a:t>
            </a:r>
            <a:r>
              <a:rPr lang="it-IT" altLang="it-IT" dirty="0"/>
              <a:t>(“Come ti chiami?”);</a:t>
            </a:r>
          </a:p>
          <a:p>
            <a:r>
              <a:rPr lang="it-IT" altLang="it-IT" dirty="0"/>
              <a:t>if (nome) </a:t>
            </a:r>
            <a:r>
              <a:rPr lang="it-IT" altLang="it-IT" dirty="0" err="1"/>
              <a:t>setTimeout</a:t>
            </a:r>
            <a:r>
              <a:rPr lang="it-IT" altLang="it-IT" dirty="0"/>
              <a:t>(saluta,5000,nome);</a:t>
            </a:r>
          </a:p>
          <a:p>
            <a:endParaRPr lang="it-IT" altLang="it-IT" dirty="0"/>
          </a:p>
          <a:p>
            <a:endParaRPr lang="it-IT" altLang="it-IT" dirty="0"/>
          </a:p>
          <a:p>
            <a:r>
              <a:rPr lang="it-IT" altLang="it-IT" dirty="0"/>
              <a:t>//avverte dell’ora corrente ogni minuto</a:t>
            </a:r>
          </a:p>
          <a:p>
            <a:r>
              <a:rPr lang="it-IT" altLang="it-IT" dirty="0" err="1"/>
              <a:t>setInterval</a:t>
            </a:r>
            <a:r>
              <a:rPr lang="it-IT" altLang="it-IT" dirty="0"/>
              <a:t>("d=new Date(); </a:t>
            </a:r>
            <a:r>
              <a:rPr lang="it-IT" altLang="it-IT" dirty="0" err="1"/>
              <a:t>alert</a:t>
            </a:r>
            <a:r>
              <a:rPr lang="it-IT" altLang="it-IT" dirty="0"/>
              <a:t>('Ora sono le '+</a:t>
            </a:r>
            <a:r>
              <a:rPr lang="it-IT" altLang="it-IT" dirty="0" err="1"/>
              <a:t>d.getHours</a:t>
            </a:r>
            <a:r>
              <a:rPr lang="it-IT" altLang="it-IT" dirty="0"/>
              <a:t>()+':'+</a:t>
            </a:r>
            <a:r>
              <a:rPr lang="it-IT" altLang="it-IT" dirty="0" err="1"/>
              <a:t>d.getMinutes</a:t>
            </a:r>
            <a:r>
              <a:rPr lang="it-IT" altLang="it-IT" dirty="0"/>
              <a:t>())",60000);</a:t>
            </a:r>
          </a:p>
          <a:p>
            <a:endParaRPr lang="it-IT" alt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92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 per i Browser</a:t>
            </a:r>
            <a:br>
              <a:rPr lang="it-IT" altLang="it-IT" sz="3200" smtClean="0"/>
            </a:br>
            <a:r>
              <a:rPr lang="it-IT" altLang="it-IT" sz="2000" smtClean="0"/>
              <a:t>L’oggetto window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Quando Javascript è usato all’interno del browser, sono disponibili alcuni oggetti particolari, relativi al browser stesso e alla pagina visualizzata.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L’oggetto </a:t>
            </a:r>
            <a:r>
              <a:rPr lang="it-IT" altLang="it-IT" sz="1800" b="1" smtClean="0"/>
              <a:t>window</a:t>
            </a:r>
            <a:r>
              <a:rPr lang="it-IT" altLang="it-IT" sz="1800" smtClean="0"/>
              <a:t> è il punto di accesso a tutti gli oggetti esposti dal browser. Si tratta </a:t>
            </a:r>
            <a:r>
              <a:rPr lang="it-IT" altLang="it-IT" sz="1800" i="1" smtClean="0"/>
              <a:t>dell’oggetto predefinito</a:t>
            </a:r>
            <a:r>
              <a:rPr lang="it-IT" altLang="it-IT" sz="1800" smtClean="0"/>
              <a:t> per lo scripting, il che significa che tutte le sue proprietà e i suoi metodi sono accessibili a livello globale, senza bisogno di specificare esplicitamente l’oggetto window.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L’interfaccia di window contiene alcune funzionalità molto utili, tra cui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Il metodo </a:t>
            </a:r>
            <a:r>
              <a:rPr lang="it-IT" altLang="it-IT" sz="1600" b="1" smtClean="0"/>
              <a:t>alert</a:t>
            </a:r>
            <a:r>
              <a:rPr lang="it-IT" altLang="it-IT" sz="1600" smtClean="0"/>
              <a:t>(</a:t>
            </a:r>
            <a:r>
              <a:rPr lang="it-IT" altLang="it-IT" sz="1600" i="1" smtClean="0"/>
              <a:t>messaggio</a:t>
            </a:r>
            <a:r>
              <a:rPr lang="it-IT" altLang="it-IT" sz="1600" smtClean="0"/>
              <a:t>), mostra il </a:t>
            </a:r>
            <a:r>
              <a:rPr lang="it-IT" altLang="it-IT" sz="1600" i="1" smtClean="0"/>
              <a:t>messaggio</a:t>
            </a:r>
            <a:r>
              <a:rPr lang="it-IT" altLang="it-IT" sz="1600" smtClean="0"/>
              <a:t> dato in un dialog box (con il solo bottone OK).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Il metodo </a:t>
            </a:r>
            <a:r>
              <a:rPr lang="it-IT" altLang="it-IT" sz="1600" b="1" smtClean="0"/>
              <a:t>confirm</a:t>
            </a:r>
            <a:r>
              <a:rPr lang="it-IT" altLang="it-IT" sz="1600" smtClean="0"/>
              <a:t>(</a:t>
            </a:r>
            <a:r>
              <a:rPr lang="it-IT" altLang="it-IT" sz="1600" i="1" smtClean="0"/>
              <a:t>messaggio</a:t>
            </a:r>
            <a:r>
              <a:rPr lang="it-IT" altLang="it-IT" sz="1600" smtClean="0"/>
              <a:t>), mostra il </a:t>
            </a:r>
            <a:r>
              <a:rPr lang="it-IT" altLang="it-IT" sz="1600" i="1" smtClean="0"/>
              <a:t>messaggio</a:t>
            </a:r>
            <a:r>
              <a:rPr lang="it-IT" altLang="it-IT" sz="1600" smtClean="0"/>
              <a:t> dato in un dialog box con I bottoni OK e Cancel. La funzione ritorna true se l’utente preme OK, false altrimenti.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Il metodo </a:t>
            </a:r>
            <a:r>
              <a:rPr lang="it-IT" altLang="it-IT" sz="1600" b="1" smtClean="0"/>
              <a:t>prompt</a:t>
            </a:r>
            <a:r>
              <a:rPr lang="it-IT" altLang="it-IT" sz="1600" smtClean="0"/>
              <a:t>(</a:t>
            </a:r>
            <a:r>
              <a:rPr lang="it-IT" altLang="it-IT" sz="1600" i="1" smtClean="0"/>
              <a:t>messaggio</a:t>
            </a:r>
            <a:r>
              <a:rPr lang="it-IT" altLang="it-IT" sz="1600" smtClean="0"/>
              <a:t>,</a:t>
            </a:r>
            <a:r>
              <a:rPr lang="it-IT" altLang="it-IT" sz="1600" i="1" smtClean="0"/>
              <a:t>default</a:t>
            </a:r>
            <a:r>
              <a:rPr lang="it-IT" altLang="it-IT" sz="1600" smtClean="0"/>
              <a:t>) mostra il </a:t>
            </a:r>
            <a:r>
              <a:rPr lang="it-IT" altLang="it-IT" sz="1600" i="1" smtClean="0"/>
              <a:t>messaggio</a:t>
            </a:r>
            <a:r>
              <a:rPr lang="it-IT" altLang="it-IT" sz="1600" smtClean="0"/>
              <a:t> dato in un dialog box, insieme a un campo di input con valore iniziale </a:t>
            </a:r>
            <a:r>
              <a:rPr lang="it-IT" altLang="it-IT" sz="1600" i="1" smtClean="0"/>
              <a:t>default</a:t>
            </a:r>
            <a:r>
              <a:rPr lang="it-IT" altLang="it-IT" sz="1600" smtClean="0"/>
              <a:t>. Se l’utente preme OK, il contenuto del campo (anche vuoto) di input viene restituito dalla funzione. Altrimenti la funzione restituisce null.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 metodi </a:t>
            </a:r>
            <a:r>
              <a:rPr lang="it-IT" altLang="it-IT" sz="1600" b="1" smtClean="0"/>
              <a:t>setTimeout e setInterval</a:t>
            </a:r>
            <a:r>
              <a:rPr lang="it-IT" altLang="it-IT" sz="1600" smtClean="0"/>
              <a:t> permettono di impostare un timer (si veda dopo)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La proprietà </a:t>
            </a:r>
            <a:r>
              <a:rPr lang="it-IT" altLang="it-IT" sz="1600" b="1" smtClean="0"/>
              <a:t>document</a:t>
            </a:r>
            <a:r>
              <a:rPr lang="it-IT" altLang="it-IT" sz="1600" smtClean="0"/>
              <a:t> permette di accedere al documento HTML visualizzato.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Altre proprietà, come ad esempio </a:t>
            </a:r>
            <a:r>
              <a:rPr lang="it-IT" altLang="it-IT" sz="1600" b="1" smtClean="0"/>
              <a:t>statusbar</a:t>
            </a:r>
            <a:r>
              <a:rPr lang="it-IT" altLang="it-IT" sz="1600" smtClean="0"/>
              <a:t>, sono supportate in maniera diversa dai browser.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93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</a:t>
            </a:r>
            <a:br>
              <a:rPr lang="it-IT" altLang="it-IT" sz="3200" smtClean="0"/>
            </a:br>
            <a:r>
              <a:rPr lang="it-IT" altLang="it-IT" sz="2000" smtClean="0"/>
              <a:t>L’oggetto window-Esempi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/>
              <a:t>//esegue un’azione solo se l’utente clicca OK</a:t>
            </a:r>
          </a:p>
          <a:p>
            <a:r>
              <a:rPr lang="it-IT" altLang="it-IT" dirty="0"/>
              <a:t>if (</a:t>
            </a:r>
            <a:r>
              <a:rPr lang="it-IT" altLang="it-IT" dirty="0" err="1"/>
              <a:t>window.confirm</a:t>
            </a:r>
            <a:r>
              <a:rPr lang="it-IT" altLang="it-IT" dirty="0"/>
              <a:t>(“Sei sicuro di voler lasciare questa pagina?”)) {…}</a:t>
            </a:r>
          </a:p>
          <a:p>
            <a:endParaRPr lang="it-IT" altLang="it-IT" dirty="0"/>
          </a:p>
          <a:p>
            <a:r>
              <a:rPr lang="it-IT" altLang="it-IT" dirty="0"/>
              <a:t>//chiede all’</a:t>
            </a:r>
            <a:r>
              <a:rPr lang="it-IT" altLang="it-IT" dirty="0" err="1"/>
              <a:t>untente</a:t>
            </a:r>
            <a:r>
              <a:rPr lang="it-IT" altLang="it-IT" dirty="0"/>
              <a:t> di inserire un dato e lo avverte se non è stato specificato nulla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citta = </a:t>
            </a:r>
            <a:r>
              <a:rPr lang="it-IT" altLang="it-IT" dirty="0" err="1"/>
              <a:t>window.prompt</a:t>
            </a:r>
            <a:r>
              <a:rPr lang="it-IT" altLang="it-IT" dirty="0"/>
              <a:t>(“Luogo di </a:t>
            </a:r>
            <a:r>
              <a:rPr lang="it-IT" altLang="it-IT" dirty="0" err="1"/>
              <a:t>Nascita”,”L’Aquila</a:t>
            </a:r>
            <a:r>
              <a:rPr lang="it-IT" altLang="it-IT" dirty="0"/>
              <a:t>”);</a:t>
            </a:r>
          </a:p>
          <a:p>
            <a:r>
              <a:rPr lang="it-IT" altLang="it-IT" dirty="0"/>
              <a:t>if (!citta) </a:t>
            </a:r>
            <a:r>
              <a:rPr lang="it-IT" altLang="it-IT" dirty="0" err="1"/>
              <a:t>window.alert</a:t>
            </a:r>
            <a:r>
              <a:rPr lang="it-IT" altLang="it-IT" dirty="0"/>
              <a:t>(“Non hai specificato il luogo di nascita!”);</a:t>
            </a:r>
          </a:p>
          <a:p>
            <a:endParaRPr lang="it-IT" alt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94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Oggetti Predefiniti </a:t>
            </a:r>
            <a:r>
              <a:rPr lang="it-IT" altLang="it-IT" sz="3200" dirty="0" err="1" smtClean="0"/>
              <a:t>Javascript</a:t>
            </a:r>
            <a:r>
              <a:rPr lang="it-IT" altLang="it-IT" sz="3200" dirty="0" smtClean="0"/>
              <a:t> per i Browser</a:t>
            </a:r>
            <a:br>
              <a:rPr lang="it-IT" altLang="it-IT" sz="3200" dirty="0" smtClean="0"/>
            </a:br>
            <a:r>
              <a:rPr lang="it-IT" altLang="it-IT" sz="2000" dirty="0" smtClean="0"/>
              <a:t>L’oggetto </a:t>
            </a:r>
            <a:r>
              <a:rPr lang="it-IT" altLang="it-IT" sz="2000" dirty="0" err="1" smtClean="0"/>
              <a:t>document</a:t>
            </a:r>
            <a:endParaRPr lang="it-IT" altLang="it-IT" sz="2000" dirty="0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L’oggetto </a:t>
            </a:r>
            <a:r>
              <a:rPr lang="it-IT" altLang="it-IT" sz="1800" b="1" smtClean="0"/>
              <a:t>document</a:t>
            </a:r>
            <a:r>
              <a:rPr lang="it-IT" altLang="it-IT" sz="1800" smtClean="0"/>
              <a:t>, accessibile tramite la proprietà omonima di </a:t>
            </a:r>
            <a:r>
              <a:rPr lang="it-IT" altLang="it-IT" sz="1800" b="1" smtClean="0"/>
              <a:t>window</a:t>
            </a:r>
            <a:r>
              <a:rPr lang="it-IT" altLang="it-IT" sz="1800" smtClean="0"/>
              <a:t>, rappresenta il documento visibile nel browser.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La maggior parte dei metodi e delle proprietà offerti dall’oggetto document provengono dall’interfaccia </a:t>
            </a:r>
            <a:r>
              <a:rPr lang="it-IT" altLang="it-IT" sz="1800" b="1" smtClean="0"/>
              <a:t>Document</a:t>
            </a:r>
            <a:r>
              <a:rPr lang="it-IT" altLang="it-IT" sz="1800" smtClean="0"/>
              <a:t>, che verrà trattata nell’ambito del </a:t>
            </a:r>
            <a:r>
              <a:rPr lang="it-IT" altLang="it-IT" sz="1800" i="1" smtClean="0"/>
              <a:t>Document Object Model. </a:t>
            </a:r>
            <a:r>
              <a:rPr lang="it-IT" altLang="it-IT" sz="1800" smtClean="0"/>
              <a:t>Esistono tuttavia alcune proprietà utili proprie del solo oggetto document, ad esempio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La proprietà </a:t>
            </a:r>
            <a:r>
              <a:rPr lang="it-IT" altLang="it-IT" sz="1600" b="1" smtClean="0"/>
              <a:t>location</a:t>
            </a:r>
            <a:r>
              <a:rPr lang="it-IT" altLang="it-IT" sz="1600" smtClean="0"/>
              <a:t> contiene la URL di provenienza del documento corrente.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La proprietà </a:t>
            </a:r>
            <a:r>
              <a:rPr lang="it-IT" altLang="it-IT" sz="1600" b="1" smtClean="0"/>
              <a:t>lastModified</a:t>
            </a:r>
            <a:r>
              <a:rPr lang="it-IT" altLang="it-IT" sz="1600" smtClean="0"/>
              <a:t> contiene la data dell’ultimo aggiornamento del documento.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Il metodo </a:t>
            </a:r>
            <a:r>
              <a:rPr lang="it-IT" altLang="it-IT" sz="1600" b="1" smtClean="0"/>
              <a:t>open()</a:t>
            </a:r>
            <a:r>
              <a:rPr lang="it-IT" altLang="it-IT" sz="1600" smtClean="0"/>
              <a:t> apre uno stream per la successiva scrittura di testo nel documento tramite </a:t>
            </a:r>
            <a:r>
              <a:rPr lang="it-IT" altLang="it-IT" sz="1600" b="1" smtClean="0"/>
              <a:t>write()</a:t>
            </a:r>
            <a:r>
              <a:rPr lang="it-IT" altLang="it-IT" sz="1600" smtClean="0"/>
              <a:t> e </a:t>
            </a:r>
            <a:r>
              <a:rPr lang="it-IT" altLang="it-IT" sz="1600" b="1" smtClean="0"/>
              <a:t>writeln()</a:t>
            </a:r>
            <a:r>
              <a:rPr lang="it-IT" altLang="it-IT" sz="1600" smtClean="0"/>
              <a:t>. All’apertura dello stream il contenuto corrente del documento viene cancellato.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Il metodo </a:t>
            </a:r>
            <a:r>
              <a:rPr lang="it-IT" altLang="it-IT" sz="1600" b="1" smtClean="0"/>
              <a:t>write(</a:t>
            </a:r>
            <a:r>
              <a:rPr lang="it-IT" altLang="it-IT" sz="1600" i="1" smtClean="0"/>
              <a:t>testo</a:t>
            </a:r>
            <a:r>
              <a:rPr lang="it-IT" altLang="it-IT" sz="1600" smtClean="0"/>
              <a:t>) e </a:t>
            </a:r>
            <a:r>
              <a:rPr lang="it-IT" altLang="it-IT" sz="1600" b="1" smtClean="0"/>
              <a:t>writeln</a:t>
            </a:r>
            <a:r>
              <a:rPr lang="it-IT" altLang="it-IT" sz="1600" smtClean="0"/>
              <a:t>(</a:t>
            </a:r>
            <a:r>
              <a:rPr lang="it-IT" altLang="it-IT" sz="1600" i="1" smtClean="0"/>
              <a:t>testo</a:t>
            </a:r>
            <a:r>
              <a:rPr lang="it-IT" altLang="it-IT" sz="1600" smtClean="0"/>
              <a:t>) accodano </a:t>
            </a:r>
            <a:r>
              <a:rPr lang="it-IT" altLang="it-IT" sz="1600" i="1" smtClean="0"/>
              <a:t>testo</a:t>
            </a:r>
            <a:r>
              <a:rPr lang="it-IT" altLang="it-IT" sz="1600" smtClean="0"/>
              <a:t> (o </a:t>
            </a:r>
            <a:r>
              <a:rPr lang="it-IT" altLang="it-IT" sz="1600" i="1" smtClean="0"/>
              <a:t>testo</a:t>
            </a:r>
            <a:r>
              <a:rPr lang="it-IT" altLang="it-IT" sz="1600" smtClean="0"/>
              <a:t> seguito da un ritorno a capo) al documento corrente. Se non è stata chiamata la </a:t>
            </a:r>
            <a:r>
              <a:rPr lang="it-IT" altLang="it-IT" sz="1600" b="1" smtClean="0"/>
              <a:t>open()</a:t>
            </a:r>
            <a:r>
              <a:rPr lang="it-IT" altLang="it-IT" sz="1600" smtClean="0"/>
              <a:t>, ne viene generata una implicita. (!) </a:t>
            </a:r>
            <a:r>
              <a:rPr lang="it-IT" altLang="it-IT" sz="1600" i="1" smtClean="0"/>
              <a:t>Questi metodi non si possono usare in XHTML.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Il metodo </a:t>
            </a:r>
            <a:r>
              <a:rPr lang="it-IT" altLang="it-IT" sz="1600" b="1" smtClean="0"/>
              <a:t>close</a:t>
            </a:r>
            <a:r>
              <a:rPr lang="it-IT" altLang="it-IT" sz="1600" smtClean="0"/>
              <a:t>() chiude lo stream di scrittura aperto con </a:t>
            </a:r>
            <a:r>
              <a:rPr lang="it-IT" altLang="it-IT" sz="1600" b="1" smtClean="0"/>
              <a:t>open</a:t>
            </a:r>
            <a:r>
              <a:rPr lang="it-IT" altLang="it-IT" sz="1600" smtClean="0"/>
              <a:t>() e forza la visualizzazione di quanto scritto nel documento con </a:t>
            </a:r>
            <a:r>
              <a:rPr lang="it-IT" altLang="it-IT" sz="1600" b="1" smtClean="0"/>
              <a:t>write</a:t>
            </a:r>
            <a:r>
              <a:rPr lang="it-IT" altLang="it-IT" sz="1600" smtClean="0"/>
              <a:t>() e </a:t>
            </a:r>
            <a:r>
              <a:rPr lang="it-IT" altLang="it-IT" sz="1600" b="1" smtClean="0"/>
              <a:t>writeln</a:t>
            </a:r>
            <a:r>
              <a:rPr lang="it-IT" altLang="it-IT" sz="1600" smtClean="0"/>
              <a:t>(). Ogni successiva operazione di scrittura genererà una nuova open() implicita.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(i) L’oggetto document fornisce anche un sistema “proprietario” di Javascript per l’accesso alla struttura del documento visualizzato. Nei browser moderni, con supporto al W3C DOM, l’uso di questo sistema è tuttavia fortemente sconsigliato.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95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Oggetti Predefiniti </a:t>
            </a:r>
            <a:r>
              <a:rPr lang="it-IT" altLang="it-IT" dirty="0" err="1" smtClean="0"/>
              <a:t>Javascript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r>
              <a:rPr lang="it-IT" altLang="it-IT" sz="2000" dirty="0" smtClean="0"/>
              <a:t>L’oggetto </a:t>
            </a:r>
            <a:r>
              <a:rPr lang="it-IT" altLang="it-IT" sz="2000" dirty="0" err="1" smtClean="0"/>
              <a:t>document</a:t>
            </a:r>
            <a:r>
              <a:rPr lang="it-IT" altLang="it-IT" sz="2000" dirty="0" smtClean="0"/>
              <a:t>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/>
              <a:t>//crea un documento contenente una semplice tabella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</a:t>
            </a:r>
            <a:r>
              <a:rPr lang="it-IT" altLang="it-IT" dirty="0" err="1"/>
              <a:t>i,j</a:t>
            </a:r>
            <a:r>
              <a:rPr lang="it-IT" altLang="it-IT" dirty="0"/>
              <a:t>;</a:t>
            </a:r>
          </a:p>
          <a:p>
            <a:r>
              <a:rPr lang="it-IT" altLang="it-IT" dirty="0" err="1"/>
              <a:t>document.open</a:t>
            </a:r>
            <a:r>
              <a:rPr lang="it-IT" altLang="it-IT" dirty="0"/>
              <a:t>();</a:t>
            </a:r>
          </a:p>
          <a:p>
            <a:r>
              <a:rPr lang="it-IT" altLang="it-IT" dirty="0" err="1"/>
              <a:t>document.write</a:t>
            </a:r>
            <a:r>
              <a:rPr lang="it-IT" altLang="it-IT" dirty="0"/>
              <a:t>(“&lt;</a:t>
            </a:r>
            <a:r>
              <a:rPr lang="it-IT" altLang="it-IT" dirty="0" err="1"/>
              <a:t>table</a:t>
            </a:r>
            <a:r>
              <a:rPr lang="it-IT" altLang="it-IT" dirty="0"/>
              <a:t> </a:t>
            </a:r>
            <a:r>
              <a:rPr lang="it-IT" altLang="it-IT" dirty="0" err="1"/>
              <a:t>border</a:t>
            </a:r>
            <a:r>
              <a:rPr lang="it-IT" altLang="it-IT" dirty="0"/>
              <a:t>=‘1’&gt;”);</a:t>
            </a:r>
          </a:p>
          <a:p>
            <a:r>
              <a:rPr lang="it-IT" altLang="it-IT" dirty="0"/>
              <a:t>for(i=0;i&lt;10;++i)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document.write</a:t>
            </a:r>
            <a:r>
              <a:rPr lang="it-IT" altLang="it-IT" dirty="0"/>
              <a:t>(“&lt;</a:t>
            </a:r>
            <a:r>
              <a:rPr lang="it-IT" altLang="it-IT" dirty="0" err="1"/>
              <a:t>tr</a:t>
            </a:r>
            <a:r>
              <a:rPr lang="it-IT" altLang="it-IT" dirty="0"/>
              <a:t>&gt;”);</a:t>
            </a:r>
          </a:p>
          <a:p>
            <a:r>
              <a:rPr lang="it-IT" altLang="it-IT" dirty="0"/>
              <a:t>	for(j=0;j&lt;10;++j) {</a:t>
            </a:r>
          </a:p>
          <a:p>
            <a:r>
              <a:rPr lang="it-IT" altLang="it-IT" dirty="0"/>
              <a:t>		</a:t>
            </a:r>
            <a:r>
              <a:rPr lang="it-IT" altLang="it-IT" dirty="0" err="1"/>
              <a:t>document.write</a:t>
            </a:r>
            <a:r>
              <a:rPr lang="it-IT" altLang="it-IT" dirty="0"/>
              <a:t>(“&lt;</a:t>
            </a:r>
            <a:r>
              <a:rPr lang="it-IT" altLang="it-IT" dirty="0" err="1"/>
              <a:t>td</a:t>
            </a:r>
            <a:r>
              <a:rPr lang="it-IT" altLang="it-IT" dirty="0"/>
              <a:t>&gt;”+i+”,”+j+”&lt;/</a:t>
            </a:r>
            <a:r>
              <a:rPr lang="it-IT" altLang="it-IT" dirty="0" err="1"/>
              <a:t>td</a:t>
            </a:r>
            <a:r>
              <a:rPr lang="it-IT" altLang="it-IT" dirty="0"/>
              <a:t>&gt;”);</a:t>
            </a:r>
          </a:p>
          <a:p>
            <a:r>
              <a:rPr lang="it-IT" altLang="it-IT" dirty="0"/>
              <a:t>	}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document.write</a:t>
            </a:r>
            <a:r>
              <a:rPr lang="it-IT" altLang="it-IT" dirty="0"/>
              <a:t>(“&lt;/</a:t>
            </a:r>
            <a:r>
              <a:rPr lang="it-IT" altLang="it-IT" dirty="0" err="1"/>
              <a:t>tr</a:t>
            </a:r>
            <a:r>
              <a:rPr lang="it-IT" altLang="it-IT" dirty="0"/>
              <a:t>&gt;”);</a:t>
            </a:r>
          </a:p>
          <a:p>
            <a:r>
              <a:rPr lang="it-IT" altLang="it-IT" dirty="0"/>
              <a:t>}</a:t>
            </a:r>
          </a:p>
          <a:p>
            <a:r>
              <a:rPr lang="it-IT" altLang="it-IT" dirty="0" err="1"/>
              <a:t>document.write</a:t>
            </a:r>
            <a:r>
              <a:rPr lang="it-IT" altLang="it-IT" dirty="0"/>
              <a:t>(“&lt;/</a:t>
            </a:r>
            <a:r>
              <a:rPr lang="it-IT" altLang="it-IT" dirty="0" err="1"/>
              <a:t>table</a:t>
            </a:r>
            <a:r>
              <a:rPr lang="it-IT" altLang="it-IT" dirty="0"/>
              <a:t>&gt;”);</a:t>
            </a:r>
          </a:p>
          <a:p>
            <a:r>
              <a:rPr lang="it-IT" altLang="it-IT" dirty="0" err="1"/>
              <a:t>document.close</a:t>
            </a:r>
            <a:r>
              <a:rPr lang="it-IT" altLang="it-IT" dirty="0"/>
              <a:t>();</a:t>
            </a:r>
          </a:p>
          <a:p>
            <a:endParaRPr lang="it-IT" altLang="it-IT" dirty="0"/>
          </a:p>
          <a:p>
            <a:endParaRPr lang="it-IT" alt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96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 per i Browser</a:t>
            </a:r>
            <a:br>
              <a:rPr lang="it-IT" altLang="it-IT" sz="3200" smtClean="0"/>
            </a:br>
            <a:r>
              <a:rPr lang="it-IT" altLang="it-IT" sz="2000" smtClean="0"/>
              <a:t>L’oggetto XMLHttpRequest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2400" smtClean="0"/>
              <a:t>L’oggetto </a:t>
            </a:r>
            <a:r>
              <a:rPr lang="it-IT" sz="2400" b="1" smtClean="0"/>
              <a:t>XMLHttpRequest</a:t>
            </a:r>
            <a:r>
              <a:rPr lang="it-IT" sz="2400" smtClean="0"/>
              <a:t>, originariamente introdotto da Internet Explorer, è ora supportato da tutti i browser più diffusi.</a:t>
            </a:r>
          </a:p>
          <a:p>
            <a:pPr eaLnBrk="1" hangingPunct="1">
              <a:defRPr/>
            </a:pPr>
            <a:r>
              <a:rPr lang="it-IT" sz="2400" smtClean="0"/>
              <a:t>Il suo scopo è quello di </a:t>
            </a:r>
            <a:r>
              <a:rPr lang="it-IT" sz="2400" i="1" smtClean="0"/>
              <a:t>permettere al codice Javascript l’esecuzione di richieste HTTP verso il server</a:t>
            </a:r>
            <a:r>
              <a:rPr lang="it-IT" sz="2400" smtClean="0"/>
              <a:t> (proprio come farebbe il browser) e la gestione dei dati risultanti.</a:t>
            </a:r>
          </a:p>
          <a:p>
            <a:pPr eaLnBrk="1" hangingPunct="1">
              <a:defRPr/>
            </a:pPr>
            <a:r>
              <a:rPr lang="it-IT" sz="2400" smtClean="0"/>
              <a:t>Questo oggetto è alla base delle tecniche </a:t>
            </a:r>
            <a:r>
              <a:rPr lang="it-IT" sz="2400" b="1" smtClean="0"/>
              <a:t>AJAX</a:t>
            </a:r>
            <a:r>
              <a:rPr lang="it-IT" sz="2400" smtClean="0"/>
              <a:t>, con cui gli script che controllano una pagina web possono dialogare col server senza la necessità di “cambiare pagina”.</a:t>
            </a:r>
          </a:p>
          <a:p>
            <a:pPr eaLnBrk="1" hangingPunct="1">
              <a:defRPr/>
            </a:pPr>
            <a:r>
              <a:rPr lang="it-IT" sz="2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(!)</a:t>
            </a:r>
            <a:r>
              <a:rPr lang="it-IT" sz="2400" smtClean="0"/>
              <a:t> Per motivi di sicurezza, l’oggetto XMLHttpRequest può effettuare connessioni </a:t>
            </a:r>
            <a:r>
              <a:rPr lang="it-IT" sz="2400" i="1" smtClean="0"/>
              <a:t>solo con l’host a cui appartiene la pagina</a:t>
            </a:r>
            <a:r>
              <a:rPr lang="it-IT" sz="2400" smtClean="0"/>
              <a:t> in cui ha sede lo script!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97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 per i Browser</a:t>
            </a:r>
            <a:br>
              <a:rPr lang="it-IT" altLang="it-IT" sz="3200" smtClean="0"/>
            </a:br>
            <a:r>
              <a:rPr lang="it-IT" altLang="it-IT" sz="2000" smtClean="0"/>
              <a:t>L’oggetto XMLHttpRequest: istanziazione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400" i="1" smtClean="0"/>
              <a:t>L’interfaccia di XMLHttpRequest</a:t>
            </a:r>
            <a:r>
              <a:rPr lang="it-IT" altLang="it-IT" sz="2400" smtClean="0"/>
              <a:t> è standard, ma esistono sistemi browser-dipendenti per accedere a questo oggetto.</a:t>
            </a:r>
          </a:p>
          <a:p>
            <a:pPr eaLnBrk="1" hangingPunct="1"/>
            <a:r>
              <a:rPr lang="it-IT" altLang="it-IT" sz="2400" smtClean="0"/>
              <a:t>Se nel browser è definito il costruttore omonimo (</a:t>
            </a:r>
            <a:r>
              <a:rPr lang="it-IT" altLang="it-IT" sz="2400" i="1" smtClean="0"/>
              <a:t>typeof XMLHttpRequest != "undefined"</a:t>
            </a:r>
            <a:r>
              <a:rPr lang="it-IT" altLang="it-IT" sz="2400" smtClean="0"/>
              <a:t>), è sufficiente eseguire una new: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it-IT" altLang="it-IT" sz="2000" i="1" smtClean="0"/>
              <a:t>var xhr = new XMLHttpRequest();</a:t>
            </a:r>
          </a:p>
          <a:p>
            <a:pPr eaLnBrk="1" hangingPunct="1"/>
            <a:r>
              <a:rPr lang="it-IT" altLang="it-IT" sz="2400" smtClean="0"/>
              <a:t>In Internet Explorer, si usa il costruttore ActiveXObject (</a:t>
            </a:r>
            <a:r>
              <a:rPr lang="it-IT" altLang="it-IT" sz="2400" i="1" smtClean="0"/>
              <a:t>typeof ActiveXObject != "undefined"</a:t>
            </a:r>
            <a:r>
              <a:rPr lang="it-IT" altLang="it-IT" sz="2400" smtClean="0"/>
              <a:t>) passandogli la stringa di identificazione dell’oggetto, che può essere “MSXML2.XmlHttp.6.0” (preferita) o “MSXML2.XmlHttp.3.0” (vecchie versioni del browser):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it-IT" altLang="it-IT" sz="2000" i="1" smtClean="0"/>
              <a:t>var xhr = new ActiveXObject(“MSXML2.XmlHttp.3.0”);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98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 per i Browser</a:t>
            </a:r>
            <a:br>
              <a:rPr lang="it-IT" altLang="it-IT" sz="3200" smtClean="0"/>
            </a:br>
            <a:r>
              <a:rPr lang="it-IT" altLang="it-IT" sz="2000" smtClean="0"/>
              <a:t>L’oggetto XMLHttpRequest: istanziazione - Esempio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dirty="0" err="1"/>
              <a:t>createRequest</a:t>
            </a:r>
            <a:r>
              <a:rPr lang="it-IT" altLang="it-IT" dirty="0"/>
              <a:t>()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</a:t>
            </a:r>
            <a:r>
              <a:rPr lang="it-IT" altLang="it-IT" dirty="0" err="1"/>
              <a:t>ACTIVEXIDs</a:t>
            </a:r>
            <a:r>
              <a:rPr lang="it-IT" altLang="it-IT" dirty="0"/>
              <a:t>=["MSXML2.XmlHttp.6.0","MSXML2.XmlHttp.3.0"];</a:t>
            </a:r>
          </a:p>
          <a:p>
            <a:r>
              <a:rPr lang="it-IT" altLang="it-IT" dirty="0"/>
              <a:t>    if (</a:t>
            </a:r>
            <a:r>
              <a:rPr lang="it-IT" altLang="it-IT" dirty="0" err="1"/>
              <a:t>typeof</a:t>
            </a:r>
            <a:r>
              <a:rPr lang="it-IT" altLang="it-IT" dirty="0"/>
              <a:t> </a:t>
            </a:r>
            <a:r>
              <a:rPr lang="it-IT" altLang="it-IT" dirty="0" err="1"/>
              <a:t>XMLHttpRequest</a:t>
            </a:r>
            <a:r>
              <a:rPr lang="it-IT" altLang="it-IT" dirty="0"/>
              <a:t> != "</a:t>
            </a:r>
            <a:r>
              <a:rPr lang="it-IT" altLang="it-IT" dirty="0" err="1"/>
              <a:t>undefined</a:t>
            </a:r>
            <a:r>
              <a:rPr lang="it-IT" altLang="it-IT" dirty="0"/>
              <a:t>") {</a:t>
            </a:r>
          </a:p>
          <a:p>
            <a:r>
              <a:rPr lang="it-IT" altLang="it-IT" dirty="0"/>
              <a:t>        </a:t>
            </a:r>
            <a:r>
              <a:rPr lang="it-IT" altLang="it-IT" dirty="0" err="1"/>
              <a:t>return</a:t>
            </a:r>
            <a:r>
              <a:rPr lang="it-IT" altLang="it-IT" dirty="0"/>
              <a:t> new </a:t>
            </a:r>
            <a:r>
              <a:rPr lang="it-IT" altLang="it-IT" dirty="0" err="1"/>
              <a:t>XMLHttpRequest</a:t>
            </a:r>
            <a:r>
              <a:rPr lang="it-IT" altLang="it-IT" dirty="0"/>
              <a:t>();</a:t>
            </a:r>
          </a:p>
          <a:p>
            <a:r>
              <a:rPr lang="it-IT" altLang="it-IT" dirty="0"/>
              <a:t>    } else if (</a:t>
            </a:r>
            <a:r>
              <a:rPr lang="it-IT" altLang="it-IT" dirty="0" err="1"/>
              <a:t>typeof</a:t>
            </a:r>
            <a:r>
              <a:rPr lang="it-IT" altLang="it-IT" dirty="0"/>
              <a:t> </a:t>
            </a:r>
            <a:r>
              <a:rPr lang="it-IT" altLang="it-IT" dirty="0" err="1"/>
              <a:t>ActiveXObject</a:t>
            </a:r>
            <a:r>
              <a:rPr lang="it-IT" altLang="it-IT" dirty="0"/>
              <a:t> != "</a:t>
            </a:r>
            <a:r>
              <a:rPr lang="it-IT" altLang="it-IT" dirty="0" err="1"/>
              <a:t>undefined</a:t>
            </a:r>
            <a:r>
              <a:rPr lang="it-IT" altLang="it-IT" dirty="0"/>
              <a:t>") { </a:t>
            </a:r>
          </a:p>
          <a:p>
            <a:r>
              <a:rPr lang="it-IT" altLang="it-IT" dirty="0"/>
              <a:t>		for (</a:t>
            </a:r>
            <a:r>
              <a:rPr lang="it-IT" altLang="it-IT" dirty="0" err="1"/>
              <a:t>var</a:t>
            </a:r>
            <a:r>
              <a:rPr lang="it-IT" altLang="it-IT" dirty="0"/>
              <a:t> i=0; i &lt; </a:t>
            </a:r>
            <a:r>
              <a:rPr lang="it-IT" altLang="it-IT" dirty="0" err="1"/>
              <a:t>ACTIVEXIDs.length</a:t>
            </a:r>
            <a:r>
              <a:rPr lang="it-IT" altLang="it-IT" dirty="0"/>
              <a:t>; i++) {</a:t>
            </a:r>
          </a:p>
          <a:p>
            <a:r>
              <a:rPr lang="it-IT" altLang="it-IT" dirty="0"/>
              <a:t>			</a:t>
            </a:r>
            <a:r>
              <a:rPr lang="it-IT" altLang="it-IT" dirty="0" err="1"/>
              <a:t>try</a:t>
            </a:r>
            <a:r>
              <a:rPr lang="it-IT" altLang="it-IT" dirty="0"/>
              <a:t> {</a:t>
            </a:r>
          </a:p>
          <a:p>
            <a:r>
              <a:rPr lang="it-IT" altLang="it-IT" dirty="0"/>
              <a:t>				</a:t>
            </a:r>
            <a:r>
              <a:rPr lang="it-IT" altLang="it-IT" dirty="0" err="1"/>
              <a:t>return</a:t>
            </a:r>
            <a:r>
              <a:rPr lang="it-IT" altLang="it-IT" dirty="0"/>
              <a:t> new </a:t>
            </a:r>
            <a:r>
              <a:rPr lang="it-IT" altLang="it-IT" dirty="0" err="1"/>
              <a:t>ActiveXObject</a:t>
            </a:r>
            <a:r>
              <a:rPr lang="it-IT" altLang="it-IT" dirty="0"/>
              <a:t>(</a:t>
            </a:r>
            <a:r>
              <a:rPr lang="it-IT" altLang="it-IT" dirty="0" err="1"/>
              <a:t>ACTIVEXIDs</a:t>
            </a:r>
            <a:r>
              <a:rPr lang="it-IT" altLang="it-IT" dirty="0"/>
              <a:t>[i]);</a:t>
            </a:r>
          </a:p>
          <a:p>
            <a:r>
              <a:rPr lang="it-IT" altLang="it-IT" dirty="0"/>
              <a:t>			} catch (</a:t>
            </a:r>
            <a:r>
              <a:rPr lang="it-IT" altLang="it-IT" dirty="0" err="1"/>
              <a:t>oError</a:t>
            </a:r>
            <a:r>
              <a:rPr lang="it-IT" altLang="it-IT" dirty="0"/>
              <a:t>) {          </a:t>
            </a:r>
          </a:p>
          <a:p>
            <a:r>
              <a:rPr lang="it-IT" altLang="it-IT" dirty="0"/>
              <a:t>				//l’oggetto richiesto non esiste: proviamo il successivo</a:t>
            </a:r>
          </a:p>
          <a:p>
            <a:r>
              <a:rPr lang="it-IT" altLang="it-IT" dirty="0"/>
              <a:t>			}</a:t>
            </a:r>
          </a:p>
          <a:p>
            <a:r>
              <a:rPr lang="it-IT" altLang="it-IT" dirty="0"/>
              <a:t>			</a:t>
            </a:r>
            <a:r>
              <a:rPr lang="it-IT" altLang="it-IT" dirty="0" err="1"/>
              <a:t>alert</a:t>
            </a:r>
            <a:r>
              <a:rPr lang="it-IT" altLang="it-IT" dirty="0"/>
              <a:t>(“Impossibile creare una </a:t>
            </a:r>
            <a:r>
              <a:rPr lang="it-IT" altLang="it-IT" dirty="0" err="1"/>
              <a:t>XMLHttpRequest</a:t>
            </a:r>
            <a:r>
              <a:rPr lang="it-IT" altLang="it-IT" dirty="0"/>
              <a:t>”);     </a:t>
            </a:r>
          </a:p>
          <a:p>
            <a:r>
              <a:rPr lang="it-IT" altLang="it-IT" dirty="0"/>
              <a:t>		}</a:t>
            </a:r>
          </a:p>
          <a:p>
            <a:r>
              <a:rPr lang="it-IT" altLang="it-IT" dirty="0"/>
              <a:t>	} else {</a:t>
            </a:r>
          </a:p>
          <a:p>
            <a:r>
              <a:rPr lang="it-IT" altLang="it-IT" dirty="0"/>
              <a:t>		</a:t>
            </a:r>
            <a:r>
              <a:rPr lang="it-IT" altLang="it-IT" dirty="0" err="1"/>
              <a:t>alert</a:t>
            </a:r>
            <a:r>
              <a:rPr lang="it-IT" altLang="it-IT" dirty="0"/>
              <a:t>(“Impossibile creare una </a:t>
            </a:r>
            <a:r>
              <a:rPr lang="it-IT" altLang="it-IT" dirty="0" err="1"/>
              <a:t>XMLHttpRequest</a:t>
            </a:r>
            <a:r>
              <a:rPr lang="it-IT" altLang="it-IT" dirty="0"/>
              <a:t>”);</a:t>
            </a:r>
          </a:p>
          <a:p>
            <a:r>
              <a:rPr lang="it-IT" altLang="it-IT" dirty="0"/>
              <a:t>    }</a:t>
            </a:r>
          </a:p>
          <a:p>
            <a:r>
              <a:rPr lang="it-IT" altLang="it-IT" dirty="0"/>
              <a:t>}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99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dGDP20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B4B07094-D456-4F53-B918-FEF717DEC615}" vid="{F6379816-BDA5-4BF8-BFB1-9A2D5032B112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Layout_Didattica_2020</Template>
  <TotalTime>4978</TotalTime>
  <Words>15053</Words>
  <Application>Microsoft Office PowerPoint</Application>
  <PresentationFormat>Presentazione su schermo (4:3)</PresentationFormat>
  <Paragraphs>1311</Paragraphs>
  <Slides>107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107</vt:i4>
      </vt:variant>
    </vt:vector>
  </HeadingPairs>
  <TitlesOfParts>
    <vt:vector size="113" baseType="lpstr">
      <vt:lpstr>Arial</vt:lpstr>
      <vt:lpstr>Calibri</vt:lpstr>
      <vt:lpstr>Courier New</vt:lpstr>
      <vt:lpstr>Euphemia</vt:lpstr>
      <vt:lpstr>Wingdings</vt:lpstr>
      <vt:lpstr>DidGDP20</vt:lpstr>
      <vt:lpstr>Javascript</vt:lpstr>
      <vt:lpstr>Usare Javascript Script nella pagine HTML</vt:lpstr>
      <vt:lpstr>Script nella pagine HTML Esempi</vt:lpstr>
      <vt:lpstr>Usare Javascript Esecuzione degli Script nella pagine HTML</vt:lpstr>
      <vt:lpstr>ECMAScript 5 (2009): cosa cambia?</vt:lpstr>
      <vt:lpstr>ECMAScript 6 (2015): cosa cambia?</vt:lpstr>
      <vt:lpstr>Compatibilità dei nuovi standard</vt:lpstr>
      <vt:lpstr>Tipi di Dato</vt:lpstr>
      <vt:lpstr>Variabili</vt:lpstr>
      <vt:lpstr>Variabili Esempi</vt:lpstr>
      <vt:lpstr>Modalità strict [ES5] </vt:lpstr>
      <vt:lpstr>Variabili e Funzioni con scope di blocco [ES6] </vt:lpstr>
      <vt:lpstr>Costanti [ES6] </vt:lpstr>
      <vt:lpstr>Operatori</vt:lpstr>
      <vt:lpstr>Operatori</vt:lpstr>
      <vt:lpstr>Operatori Esempi</vt:lpstr>
      <vt:lpstr>Strutture di Controllo Esecuzione condizionale</vt:lpstr>
      <vt:lpstr>Strutture di Controllo Esecuzione condizionale</vt:lpstr>
      <vt:lpstr>Strutture di Controllo Esempi</vt:lpstr>
      <vt:lpstr>Strutture di Controllo Loops</vt:lpstr>
      <vt:lpstr>Strutture di Controllo I loop for…in e for…of</vt:lpstr>
      <vt:lpstr>Strutture di Controllo Esempi</vt:lpstr>
      <vt:lpstr>Funzioni Dichiarazione</vt:lpstr>
      <vt:lpstr>Funzioni Freccia (Lambda) [ES6] </vt:lpstr>
      <vt:lpstr>Funzioni Esempi</vt:lpstr>
      <vt:lpstr>Variabili e Funzioni con scope di blocco [ES6] </vt:lpstr>
      <vt:lpstr>Funzioni Riferimento</vt:lpstr>
      <vt:lpstr>Funzioni Chiamata</vt:lpstr>
      <vt:lpstr>Funzioni Esempi</vt:lpstr>
      <vt:lpstr>Funzioni Passaggio di Parametri</vt:lpstr>
      <vt:lpstr>Sintassi estesa per i parametri [ES6] </vt:lpstr>
      <vt:lpstr>Funzioni Ritorno</vt:lpstr>
      <vt:lpstr>Funzioni Closures</vt:lpstr>
      <vt:lpstr>Funzioni Comportamento delle closures</vt:lpstr>
      <vt:lpstr>Funzioni Closures: Esempi</vt:lpstr>
      <vt:lpstr>Funzioni Closures: Esempi</vt:lpstr>
      <vt:lpstr>Funzioni Closures: Esempi</vt:lpstr>
      <vt:lpstr>Oggetti Javascript</vt:lpstr>
      <vt:lpstr>Oggetti Javascript Le proprietà</vt:lpstr>
      <vt:lpstr>Oggetti Javascript Proprietà-Esempi</vt:lpstr>
      <vt:lpstr>Oggetti Javascript I Metodi</vt:lpstr>
      <vt:lpstr>Oggetti Javascript Metodi-Esempi</vt:lpstr>
      <vt:lpstr>[ES6] Definizione semplice di proprietà</vt:lpstr>
      <vt:lpstr>Oggetti Javascript  Funzioni Costruttore</vt:lpstr>
      <vt:lpstr>Oggetti Javascript  Funzioni Costruttore</vt:lpstr>
      <vt:lpstr>Oggetti Javascript Funzioni Costruttore-Esempi</vt:lpstr>
      <vt:lpstr>Oggetti Javascript Prototipi</vt:lpstr>
      <vt:lpstr>Oggetti Javascript Prototipi-Esempi</vt:lpstr>
      <vt:lpstr>Oggetti Javascript Prototipi-Esempi</vt:lpstr>
      <vt:lpstr>Getter e Setter [ES5] </vt:lpstr>
      <vt:lpstr>Object.defineProperty [ES5] </vt:lpstr>
      <vt:lpstr>Oggetti Javascript Membri pubblici, privati e "privilegiati"</vt:lpstr>
      <vt:lpstr>Oggetti Javascript Membri pubblici</vt:lpstr>
      <vt:lpstr>Oggetti Javascript Membri pubblici-Esempi</vt:lpstr>
      <vt:lpstr>Oggetti Javascript Membri privati</vt:lpstr>
      <vt:lpstr>Oggetti Javascript Membri privati-Esempi</vt:lpstr>
      <vt:lpstr>Oggetti Javascript Membri privilegiati</vt:lpstr>
      <vt:lpstr>Oggetti Javascript Membri privilegiati-Esempi</vt:lpstr>
      <vt:lpstr>Classi [ES6] </vt:lpstr>
      <vt:lpstr>Classi metodi speciali </vt:lpstr>
      <vt:lpstr>Classi ereditarietà</vt:lpstr>
      <vt:lpstr>Classi Esempi</vt:lpstr>
      <vt:lpstr>Moduli: esportazione [ES6] </vt:lpstr>
      <vt:lpstr>Moduli: importazione [ES6] </vt:lpstr>
      <vt:lpstr>Moduli nelle pagine HTML [ES6] </vt:lpstr>
      <vt:lpstr>Espansione di espressioni (spread) [ES6] </vt:lpstr>
      <vt:lpstr>Destructuring Assignment /1 [ES6] </vt:lpstr>
      <vt:lpstr>Destructuring Assignment /2 [ES6] </vt:lpstr>
      <vt:lpstr>Destructuring Assignment /3 [ES6] </vt:lpstr>
      <vt:lpstr>Oggetti Predefiniti Javascript String</vt:lpstr>
      <vt:lpstr>Interpolazione di Stringhe [ES6] </vt:lpstr>
      <vt:lpstr>Oggetti Predefiniti Javascript RegExp e String</vt:lpstr>
      <vt:lpstr>Oggetti Predefiniti Javascript Array</vt:lpstr>
      <vt:lpstr>Oggetti Predefiniti Javascript Array-Esempi</vt:lpstr>
      <vt:lpstr>Nuovi Metodi Array [ES5] </vt:lpstr>
      <vt:lpstr>Oggetti Predefiniti Javascript L’oggetto Date</vt:lpstr>
      <vt:lpstr>Oggetti Predefiniti Javascript L’oggetto Date-Esempi</vt:lpstr>
      <vt:lpstr>Iteratori: Definizione [ES6] </vt:lpstr>
      <vt:lpstr>Iteratori: Uso [ES6] </vt:lpstr>
      <vt:lpstr>Generatori [ES6] </vt:lpstr>
      <vt:lpstr>Set [ES6] </vt:lpstr>
      <vt:lpstr>Map [ES6] </vt:lpstr>
      <vt:lpstr>Promises [ES6] </vt:lpstr>
      <vt:lpstr>Promises Handlers</vt:lpstr>
      <vt:lpstr>Promises Esempi</vt:lpstr>
      <vt:lpstr>Promises  Concatenazione</vt:lpstr>
      <vt:lpstr>Promises Concatenazione - Esempi</vt:lpstr>
      <vt:lpstr>Gestione delle Eccezioni</vt:lpstr>
      <vt:lpstr>Gestione delle Eccezioni Gli handler</vt:lpstr>
      <vt:lpstr>Gestione delle Eccezioni Gli handler - Esempio</vt:lpstr>
      <vt:lpstr>Funzioni Javascript Utili I timer</vt:lpstr>
      <vt:lpstr>Funzioni Javascript Utili I timer-Esempi</vt:lpstr>
      <vt:lpstr>Oggetti Predefiniti Javascript per i Browser L’oggetto window</vt:lpstr>
      <vt:lpstr>Oggetti Predefiniti Javascript L’oggetto window-Esempi</vt:lpstr>
      <vt:lpstr>Oggetti Predefiniti Javascript per i Browser L’oggetto document</vt:lpstr>
      <vt:lpstr>Oggetti Predefiniti Javascript L’oggetto document-Esempi</vt:lpstr>
      <vt:lpstr>Oggetti Predefiniti Javascript per i Browser L’oggetto XMLHttpRequest</vt:lpstr>
      <vt:lpstr>Oggetti Predefiniti Javascript per i Browser L’oggetto XMLHttpRequest: istanziazione</vt:lpstr>
      <vt:lpstr>Oggetti Predefiniti Javascript per i Browser L’oggetto XMLHttpRequest: istanziazione - Esempio</vt:lpstr>
      <vt:lpstr>Oggetti Predefiniti Javascript per i Browser L’oggetto XMLHttpRequest: uso</vt:lpstr>
      <vt:lpstr>Oggetti Predefiniti Javascript per i Browser L’oggetto XMLHttpRequest: uso sincrono</vt:lpstr>
      <vt:lpstr>Oggetti Predefiniti Javascript per i Browser L’oggetto XMLHttpRequest: uso sincrono - Esempio</vt:lpstr>
      <vt:lpstr>Oggetti Predefiniti Javascript per i Browser L’oggetto XMLHttpRequest: uso asincrono</vt:lpstr>
      <vt:lpstr>Oggetti Predefiniti Javascript per i Browser L’oggetto XMLHttpRequest: uso asincrono - Esempio</vt:lpstr>
      <vt:lpstr>Oggetti Predefiniti Javascript per i Browser L’oggetto XMLHttpRequest e JSON</vt:lpstr>
      <vt:lpstr>AJAX e Fetch API</vt:lpstr>
      <vt:lpstr>Fetch API Esempio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Giuseppe Della Penna</dc:creator>
  <cp:lastModifiedBy>Giuseppe Della Penna</cp:lastModifiedBy>
  <cp:revision>149</cp:revision>
  <cp:lastPrinted>2019-05-21T16:26:44Z</cp:lastPrinted>
  <dcterms:created xsi:type="dcterms:W3CDTF">2006-10-30T10:58:52Z</dcterms:created>
  <dcterms:modified xsi:type="dcterms:W3CDTF">2022-01-24T10:08:39Z</dcterms:modified>
</cp:coreProperties>
</file>