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44"/>
  </p:notesMasterIdLst>
  <p:handoutMasterIdLst>
    <p:handoutMasterId r:id="rId45"/>
  </p:handoutMasterIdLst>
  <p:sldIdLst>
    <p:sldId id="256" r:id="rId2"/>
    <p:sldId id="257" r:id="rId3"/>
    <p:sldId id="258" r:id="rId4"/>
    <p:sldId id="259" r:id="rId5"/>
    <p:sldId id="260" r:id="rId6"/>
    <p:sldId id="274" r:id="rId7"/>
    <p:sldId id="261" r:id="rId8"/>
    <p:sldId id="262" r:id="rId9"/>
    <p:sldId id="263" r:id="rId10"/>
    <p:sldId id="264" r:id="rId11"/>
    <p:sldId id="269" r:id="rId12"/>
    <p:sldId id="268" r:id="rId13"/>
    <p:sldId id="270" r:id="rId14"/>
    <p:sldId id="267" r:id="rId15"/>
    <p:sldId id="271" r:id="rId16"/>
    <p:sldId id="266" r:id="rId17"/>
    <p:sldId id="273" r:id="rId18"/>
    <p:sldId id="265" r:id="rId19"/>
    <p:sldId id="272" r:id="rId20"/>
    <p:sldId id="276" r:id="rId21"/>
    <p:sldId id="278" r:id="rId22"/>
    <p:sldId id="280" r:id="rId23"/>
    <p:sldId id="281" r:id="rId24"/>
    <p:sldId id="279" r:id="rId25"/>
    <p:sldId id="277" r:id="rId26"/>
    <p:sldId id="282" r:id="rId27"/>
    <p:sldId id="283" r:id="rId28"/>
    <p:sldId id="284" r:id="rId29"/>
    <p:sldId id="285" r:id="rId30"/>
    <p:sldId id="286" r:id="rId31"/>
    <p:sldId id="287" r:id="rId32"/>
    <p:sldId id="288" r:id="rId33"/>
    <p:sldId id="289" r:id="rId34"/>
    <p:sldId id="290" r:id="rId35"/>
    <p:sldId id="291" r:id="rId36"/>
    <p:sldId id="292" r:id="rId37"/>
    <p:sldId id="295" r:id="rId38"/>
    <p:sldId id="293" r:id="rId39"/>
    <p:sldId id="294" r:id="rId40"/>
    <p:sldId id="296" r:id="rId41"/>
    <p:sldId id="297" r:id="rId42"/>
    <p:sldId id="275" r:id="rId4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72" autoAdjust="0"/>
    <p:restoredTop sz="94718" autoAdjust="0"/>
  </p:normalViewPr>
  <p:slideViewPr>
    <p:cSldViewPr>
      <p:cViewPr varScale="1">
        <p:scale>
          <a:sx n="90" d="100"/>
          <a:sy n="90" d="100"/>
        </p:scale>
        <p:origin x="17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5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1946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6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latin typeface="Arial" panose="020B0604020202020204" pitchFamily="34" charset="0"/>
              </a:defRPr>
            </a:lvl1pPr>
          </a:lstStyle>
          <a:p>
            <a:pPr>
              <a:defRPr/>
            </a:pPr>
            <a:fld id="{15D7EF68-A4A8-4FD3-B66B-40145B2AFE8B}"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48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latin typeface="Arial" panose="020B0604020202020204" pitchFamily="34" charset="0"/>
              </a:defRPr>
            </a:lvl1pPr>
          </a:lstStyle>
          <a:p>
            <a:pPr>
              <a:defRPr/>
            </a:pPr>
            <a:fld id="{2F8C3946-B76E-4065-91AF-475F9542384F}"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24766B08-A9C2-46DC-819C-444016E1AD5C}" type="slidenum">
              <a:rPr lang="it-IT" altLang="it-IT" sz="1300" smtClean="0">
                <a:solidFill>
                  <a:schemeClr val="tx1"/>
                </a:solidFill>
                <a:latin typeface="Arial" panose="020B0604020202020204" pitchFamily="34" charset="0"/>
              </a:rPr>
              <a:pPr/>
              <a:t>1</a:t>
            </a:fld>
            <a:endParaRPr lang="it-IT" altLang="it-IT" sz="1300" smtClean="0">
              <a:solidFill>
                <a:schemeClr val="tx1"/>
              </a:solidFill>
              <a:latin typeface="Arial" panose="020B0604020202020204" pitchFamily="34" charset="0"/>
            </a:endParaRPr>
          </a:p>
        </p:txBody>
      </p:sp>
      <p:sp>
        <p:nvSpPr>
          <p:cNvPr id="6147" name="Rectangle 2"/>
          <p:cNvSpPr>
            <a:spLocks noGrp="1" noRot="1" noChangeAspect="1" noChangeArrowheads="1" noTextEdit="1"/>
          </p:cNvSpPr>
          <p:nvPr>
            <p:ph type="sldImg"/>
          </p:nvPr>
        </p:nvSpPr>
        <p:spPr>
          <a:xfrm>
            <a:off x="992188" y="768350"/>
            <a:ext cx="5114925" cy="3836988"/>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bwMode="ltGray">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1" name="Rectangle 10"/>
          <p:cNvSpPr/>
          <p:nvPr/>
        </p:nvSpPr>
        <p:spPr bwMode="gray">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13" name="Straight Connector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21977" y="548683"/>
            <a:ext cx="6248400" cy="2680127"/>
          </a:xfrm>
        </p:spPr>
        <p:txBody>
          <a:bodyPr>
            <a:noAutofit/>
          </a:bodyPr>
          <a:lstStyle>
            <a:lvl1pPr>
              <a:defRPr sz="3739"/>
            </a:lvl1pPr>
          </a:lstStyle>
          <a:p>
            <a:r>
              <a:rPr lang="it-IT" smtClean="0"/>
              <a:t>Fare clic per modificare lo stile del titolo</a:t>
            </a:r>
            <a:endParaRPr dirty="0"/>
          </a:p>
        </p:txBody>
      </p:sp>
      <p:sp>
        <p:nvSpPr>
          <p:cNvPr id="3" name="Subtitle 2"/>
          <p:cNvSpPr>
            <a:spLocks noGrp="1"/>
          </p:cNvSpPr>
          <p:nvPr>
            <p:ph type="subTitle" idx="1" hasCustomPrompt="1"/>
          </p:nvPr>
        </p:nvSpPr>
        <p:spPr>
          <a:xfrm>
            <a:off x="1821976" y="3573017"/>
            <a:ext cx="5638800" cy="1887984"/>
          </a:xfrm>
        </p:spPr>
        <p:txBody>
          <a:bodyPr>
            <a:noAutofit/>
          </a:bodyPr>
          <a:lstStyle>
            <a:lvl1pPr marL="0" indent="0" algn="l">
              <a:spcBef>
                <a:spcPts val="0"/>
              </a:spcBef>
              <a:buNone/>
              <a:defRPr sz="1662">
                <a:solidFill>
                  <a:schemeClr val="tx1"/>
                </a:solidFill>
              </a:defRPr>
            </a:lvl1pPr>
            <a:lvl2pPr marL="316615" indent="0" algn="ctr">
              <a:buNone/>
              <a:defRPr>
                <a:solidFill>
                  <a:schemeClr val="tx1">
                    <a:tint val="75000"/>
                  </a:schemeClr>
                </a:solidFill>
              </a:defRPr>
            </a:lvl2pPr>
            <a:lvl3pPr marL="633231" indent="0" algn="ctr">
              <a:buNone/>
              <a:defRPr>
                <a:solidFill>
                  <a:schemeClr val="tx1">
                    <a:tint val="75000"/>
                  </a:schemeClr>
                </a:solidFill>
              </a:defRPr>
            </a:lvl3pPr>
            <a:lvl4pPr marL="949846" indent="0" algn="ctr">
              <a:buNone/>
              <a:defRPr>
                <a:solidFill>
                  <a:schemeClr val="tx1">
                    <a:tint val="75000"/>
                  </a:schemeClr>
                </a:solidFill>
              </a:defRPr>
            </a:lvl4pPr>
            <a:lvl5pPr marL="1266462" indent="0" algn="ctr">
              <a:buNone/>
              <a:defRPr>
                <a:solidFill>
                  <a:schemeClr val="tx1">
                    <a:tint val="75000"/>
                  </a:schemeClr>
                </a:solidFill>
              </a:defRPr>
            </a:lvl5pPr>
            <a:lvl6pPr marL="1583077" indent="0" algn="ctr">
              <a:buNone/>
              <a:defRPr>
                <a:solidFill>
                  <a:schemeClr val="tx1">
                    <a:tint val="75000"/>
                  </a:schemeClr>
                </a:solidFill>
              </a:defRPr>
            </a:lvl6pPr>
            <a:lvl7pPr marL="1899693" indent="0" algn="ctr">
              <a:buNone/>
              <a:defRPr>
                <a:solidFill>
                  <a:schemeClr val="tx1">
                    <a:tint val="75000"/>
                  </a:schemeClr>
                </a:solidFill>
              </a:defRPr>
            </a:lvl7pPr>
            <a:lvl8pPr marL="2216308" indent="0" algn="ctr">
              <a:buNone/>
              <a:defRPr>
                <a:solidFill>
                  <a:schemeClr val="tx1">
                    <a:tint val="75000"/>
                  </a:schemeClr>
                </a:solidFill>
              </a:defRPr>
            </a:lvl8pPr>
            <a:lvl9pPr marL="2532924" indent="0" algn="ctr">
              <a:buNone/>
              <a:defRPr>
                <a:solidFill>
                  <a:schemeClr val="tx1">
                    <a:tint val="75000"/>
                  </a:schemeClr>
                </a:solidFill>
              </a:defRPr>
            </a:lvl9pPr>
          </a:lstStyle>
          <a:p>
            <a:r>
              <a:rPr lang="it-IT" dirty="0" smtClean="0"/>
              <a:t>Giuseppe Della Penna</a:t>
            </a:r>
          </a:p>
          <a:p>
            <a:r>
              <a:rPr lang="it-IT" dirty="0" smtClean="0"/>
              <a:t>Università degli Studi di L’Aquila</a:t>
            </a:r>
          </a:p>
          <a:p>
            <a:endParaRPr lang="it-IT" dirty="0" smtClean="0"/>
          </a:p>
          <a:p>
            <a:r>
              <a:rPr lang="it-IT" dirty="0" smtClean="0"/>
              <a:t>Giuseppe.DellaPenna@univaq.it</a:t>
            </a:r>
          </a:p>
          <a:p>
            <a:r>
              <a:rPr lang="it-IT" dirty="0" smtClean="0"/>
              <a:t>http://people.disim.univaq.it/dellapenna</a:t>
            </a:r>
          </a:p>
        </p:txBody>
      </p:sp>
      <p:sp>
        <p:nvSpPr>
          <p:cNvPr id="20"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1"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2" name="Rectangle 11"/>
          <p:cNvSpPr/>
          <p:nvPr/>
        </p:nvSpPr>
        <p:spPr bwMode="ltGray">
          <a:xfrm>
            <a:off x="0" y="6021288"/>
            <a:ext cx="9144000" cy="836712"/>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3"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24" name="Straight Connector 15"/>
          <p:cNvCxnSpPr/>
          <p:nvPr/>
        </p:nvCxnSpPr>
        <p:spPr bwMode="white">
          <a:xfrm>
            <a:off x="1" y="6021288"/>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Immagine 2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678" y="6093298"/>
            <a:ext cx="1061960" cy="37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CasellaDiTesto 26"/>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http://creativecommons.org/licenses/by-nc-sa/3.0/ or send a letter to Creative Commons, 444 Castro Street, Suite 900, Mountain View, California, 94041, USA.</a:t>
            </a:r>
          </a:p>
        </p:txBody>
      </p:sp>
    </p:spTree>
    <p:extLst>
      <p:ext uri="{BB962C8B-B14F-4D97-AF65-F5344CB8AC3E}">
        <p14:creationId xmlns:p14="http://schemas.microsoft.com/office/powerpoint/2010/main" val="85770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bwMode="gray">
          <a:xfrm>
            <a:off x="466466"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10" name="Straight Connector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bwMode="white">
          <a:xfrm>
            <a:off x="805890" y="381000"/>
            <a:ext cx="2470710" cy="1371600"/>
          </a:xfrm>
        </p:spPr>
        <p:txBody>
          <a:bodyPr anchor="b">
            <a:normAutofit/>
          </a:bodyPr>
          <a:lstStyle>
            <a:lvl1pPr algn="l">
              <a:defRPr sz="1939" b="0" cap="all" baseline="0">
                <a:solidFill>
                  <a:schemeClr val="bg1"/>
                </a:solidFill>
              </a:defRPr>
            </a:lvl1pPr>
          </a:lstStyle>
          <a:p>
            <a:r>
              <a:rPr lang="it-IT" smtClean="0"/>
              <a:t>Fare clic per modificare lo stile del titolo</a:t>
            </a:r>
            <a:endParaRPr dirty="0"/>
          </a:p>
        </p:txBody>
      </p:sp>
      <p:sp>
        <p:nvSpPr>
          <p:cNvPr id="3" name="Content Placeholder 2"/>
          <p:cNvSpPr>
            <a:spLocks noGrp="1"/>
          </p:cNvSpPr>
          <p:nvPr>
            <p:ph idx="1"/>
          </p:nvPr>
        </p:nvSpPr>
        <p:spPr>
          <a:xfrm>
            <a:off x="3886200" y="482600"/>
            <a:ext cx="4648200" cy="5689600"/>
          </a:xfrm>
        </p:spPr>
        <p:txBody>
          <a:bodyPr>
            <a:normAutofit/>
          </a:bodyPr>
          <a:lstStyle>
            <a:lvl1pPr>
              <a:defRPr sz="1939"/>
            </a:lvl1pPr>
            <a:lvl2pPr>
              <a:defRPr sz="1662"/>
            </a:lvl2pPr>
            <a:lvl3pPr>
              <a:defRPr sz="1385"/>
            </a:lvl3pPr>
            <a:lvl4pPr>
              <a:defRPr sz="1246"/>
            </a:lvl4pPr>
            <a:lvl5pPr>
              <a:defRPr sz="1246"/>
            </a:lvl5pPr>
            <a:lvl6pPr>
              <a:defRPr sz="1246"/>
            </a:lvl6pPr>
            <a:lvl7pPr>
              <a:defRPr sz="1246"/>
            </a:lvl7pPr>
            <a:lvl8pPr>
              <a:defRPr sz="1246" baseline="0"/>
            </a:lvl8pPr>
            <a:lvl9pPr>
              <a:defRPr sz="1246"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a:p>
        </p:txBody>
      </p:sp>
      <p:sp>
        <p:nvSpPr>
          <p:cNvPr id="4" name="Text Placeholder 3"/>
          <p:cNvSpPr>
            <a:spLocks noGrp="1"/>
          </p:cNvSpPr>
          <p:nvPr>
            <p:ph type="body" sz="half" idx="2"/>
          </p:nvPr>
        </p:nvSpPr>
        <p:spPr bwMode="white">
          <a:xfrm>
            <a:off x="805890" y="1828800"/>
            <a:ext cx="2470710" cy="4343400"/>
          </a:xfrm>
        </p:spPr>
        <p:txBody>
          <a:bodyPr>
            <a:normAutofit/>
          </a:bodyPr>
          <a:lstStyle>
            <a:lvl1pPr marL="0" indent="0">
              <a:buNone/>
              <a:defRPr sz="1385">
                <a:solidFill>
                  <a:schemeClr val="bg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smtClean="0"/>
              <a:t>Modifica gli stili del testo dello schema</a:t>
            </a:r>
          </a:p>
        </p:txBody>
      </p:sp>
      <p:sp>
        <p:nvSpPr>
          <p:cNvPr id="6" name="Footer Placeholder 5"/>
          <p:cNvSpPr>
            <a:spLocks noGrp="1"/>
          </p:cNvSpPr>
          <p:nvPr>
            <p:ph type="ftr" sz="quarter" idx="11"/>
          </p:nvPr>
        </p:nvSpPr>
        <p:spPr/>
        <p:txBody>
          <a:bodyPr/>
          <a:lstStyle/>
          <a:p>
            <a:pPr>
              <a:defRPr/>
            </a:pPr>
            <a:r>
              <a:rPr lang="it-IT" smtClean="0"/>
              <a:t>Java Servlets</a:t>
            </a:r>
            <a:endParaRPr lang="it-IT"/>
          </a:p>
        </p:txBody>
      </p:sp>
      <p:sp>
        <p:nvSpPr>
          <p:cNvPr id="7" name="Slide Number Placeholder 6"/>
          <p:cNvSpPr>
            <a:spLocks noGrp="1"/>
          </p:cNvSpPr>
          <p:nvPr>
            <p:ph type="sldNum" sz="quarter" idx="12"/>
          </p:nvPr>
        </p:nvSpPr>
        <p:spPr/>
        <p:txBody>
          <a:bodyPr/>
          <a:lstStyle/>
          <a:p>
            <a:pPr>
              <a:defRPr/>
            </a:pPr>
            <a:fld id="{74B0E736-30B7-417E-8146-E01FB2221E5A}" type="slidenum">
              <a:rPr lang="it-IT" altLang="it-IT" smtClean="0"/>
              <a:pPr>
                <a:defRPr/>
              </a:pPr>
              <a:t>‹N›</a:t>
            </a:fld>
            <a:endParaRPr lang="it-IT" altLang="it-IT"/>
          </a:p>
        </p:txBody>
      </p:sp>
    </p:spTree>
    <p:extLst>
      <p:ext uri="{BB962C8B-B14F-4D97-AF65-F5344CB8AC3E}">
        <p14:creationId xmlns:p14="http://schemas.microsoft.com/office/powerpoint/2010/main" val="258820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black">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3657601"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a:xfrm>
            <a:off x="805890" y="381000"/>
            <a:ext cx="2470710" cy="1371600"/>
          </a:xfrm>
        </p:spPr>
        <p:txBody>
          <a:bodyPr anchor="b">
            <a:normAutofit/>
          </a:bodyPr>
          <a:lstStyle>
            <a:lvl1pPr algn="l">
              <a:defRPr sz="1939" b="0" cap="all" baseline="0">
                <a:solidFill>
                  <a:schemeClr val="tx1">
                    <a:lumMod val="75000"/>
                  </a:schemeClr>
                </a:solidFill>
              </a:defRPr>
            </a:lvl1pPr>
          </a:lstStyle>
          <a:p>
            <a:r>
              <a:rPr lang="it-IT" smtClean="0"/>
              <a:t>Fare clic per modificare lo stile del titolo</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3886200" y="482600"/>
            <a:ext cx="4648200" cy="5689600"/>
          </a:xfrm>
          <a:ln w="19050">
            <a:solidFill>
              <a:schemeClr val="bg1"/>
            </a:solidFill>
          </a:ln>
        </p:spPr>
        <p:txBody>
          <a:bodyPr>
            <a:normAutofit/>
          </a:bodyPr>
          <a:lstStyle>
            <a:lvl1pPr marL="0" indent="0">
              <a:buNone/>
              <a:defRPr sz="1939" baseline="0">
                <a:solidFill>
                  <a:schemeClr val="tx2"/>
                </a:solidFill>
              </a:defRPr>
            </a:lvl1pPr>
            <a:lvl2pPr marL="316615" indent="0">
              <a:buNone/>
              <a:defRPr sz="1939"/>
            </a:lvl2pPr>
            <a:lvl3pPr marL="633231" indent="0">
              <a:buNone/>
              <a:defRPr sz="1662"/>
            </a:lvl3pPr>
            <a:lvl4pPr marL="949846" indent="0">
              <a:buNone/>
              <a:defRPr sz="1385"/>
            </a:lvl4pPr>
            <a:lvl5pPr marL="1266462" indent="0">
              <a:buNone/>
              <a:defRPr sz="1385"/>
            </a:lvl5pPr>
            <a:lvl6pPr marL="1583077" indent="0">
              <a:buNone/>
              <a:defRPr sz="1385"/>
            </a:lvl6pPr>
            <a:lvl7pPr marL="1899693" indent="0">
              <a:buNone/>
              <a:defRPr sz="1385"/>
            </a:lvl7pPr>
            <a:lvl8pPr marL="2216308" indent="0">
              <a:buNone/>
              <a:defRPr sz="1385"/>
            </a:lvl8pPr>
            <a:lvl9pPr marL="2532924" indent="0">
              <a:buNone/>
              <a:defRPr sz="1385"/>
            </a:lvl9pPr>
          </a:lstStyle>
          <a:p>
            <a:r>
              <a:rPr lang="it-IT" smtClean="0"/>
              <a:t>Fare clic sull'icona per inserire un'immagine</a:t>
            </a:r>
            <a:endParaRPr dirty="0"/>
          </a:p>
        </p:txBody>
      </p:sp>
      <p:sp>
        <p:nvSpPr>
          <p:cNvPr id="4" name="Text Placeholder 3"/>
          <p:cNvSpPr>
            <a:spLocks noGrp="1"/>
          </p:cNvSpPr>
          <p:nvPr>
            <p:ph type="body" sz="half" idx="2"/>
          </p:nvPr>
        </p:nvSpPr>
        <p:spPr>
          <a:xfrm>
            <a:off x="805890" y="1828800"/>
            <a:ext cx="2470710" cy="4343400"/>
          </a:xfrm>
        </p:spPr>
        <p:txBody>
          <a:bodyPr>
            <a:normAutofit/>
          </a:bodyPr>
          <a:lstStyle>
            <a:lvl1pPr marL="0" indent="0">
              <a:buNone/>
              <a:defRPr sz="1385">
                <a:solidFill>
                  <a:schemeClr val="tx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smtClean="0"/>
              <a:t>Modifica gli stili del testo dello schema</a:t>
            </a:r>
          </a:p>
        </p:txBody>
      </p:sp>
      <p:sp>
        <p:nvSpPr>
          <p:cNvPr id="6" name="Footer Placeholder 5"/>
          <p:cNvSpPr>
            <a:spLocks noGrp="1"/>
          </p:cNvSpPr>
          <p:nvPr>
            <p:ph type="ftr" sz="quarter" idx="11"/>
          </p:nvPr>
        </p:nvSpPr>
        <p:spPr/>
        <p:txBody>
          <a:bodyPr/>
          <a:lstStyle>
            <a:lvl1pPr>
              <a:defRPr baseline="0">
                <a:solidFill>
                  <a:schemeClr val="tx2"/>
                </a:solidFill>
              </a:defRPr>
            </a:lvl1pPr>
          </a:lstStyle>
          <a:p>
            <a:pPr>
              <a:defRPr/>
            </a:pPr>
            <a:r>
              <a:rPr lang="it-IT" smtClean="0"/>
              <a:t>Java Servlets</a:t>
            </a:r>
            <a:endParaRPr lang="it-IT"/>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pPr>
              <a:defRPr/>
            </a:pPr>
            <a:fld id="{B10EB887-6BEB-4DC5-BC5F-84BFC4B329FA}" type="slidenum">
              <a:rPr lang="it-IT" altLang="it-IT" smtClean="0"/>
              <a:pPr>
                <a:defRPr/>
              </a:pPr>
              <a:t>‹N›</a:t>
            </a:fld>
            <a:endParaRPr lang="it-IT" altLang="it-IT"/>
          </a:p>
        </p:txBody>
      </p:sp>
      <p:cxnSp>
        <p:nvCxnSpPr>
          <p:cNvPr id="10" name="Straight Connector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65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it-IT" smtClean="0"/>
              <a:t>Fare clic per modificare lo stile del titolo</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5" name="Footer Placeholder 4"/>
          <p:cNvSpPr>
            <a:spLocks noGrp="1"/>
          </p:cNvSpPr>
          <p:nvPr>
            <p:ph type="ftr" sz="quarter" idx="11"/>
          </p:nvPr>
        </p:nvSpPr>
        <p:spPr/>
        <p:txBody>
          <a:bodyPr/>
          <a:lstStyle/>
          <a:p>
            <a:pPr>
              <a:defRPr/>
            </a:pPr>
            <a:r>
              <a:rPr lang="it-IT" smtClean="0"/>
              <a:t>Java Servlets</a:t>
            </a:r>
            <a:endParaRPr lang="it-IT"/>
          </a:p>
        </p:txBody>
      </p:sp>
      <p:sp>
        <p:nvSpPr>
          <p:cNvPr id="6" name="Slide Number Placeholder 5"/>
          <p:cNvSpPr>
            <a:spLocks noGrp="1"/>
          </p:cNvSpPr>
          <p:nvPr>
            <p:ph type="sldNum" sz="quarter" idx="12"/>
          </p:nvPr>
        </p:nvSpPr>
        <p:spPr/>
        <p:txBody>
          <a:bodyPr/>
          <a:lstStyle/>
          <a:p>
            <a:pPr>
              <a:defRPr/>
            </a:pPr>
            <a:fld id="{94832ED3-E1DC-4C0B-AC6E-462D95E83438}" type="slidenum">
              <a:rPr lang="it-IT" altLang="it-IT" smtClean="0"/>
              <a:pPr>
                <a:defRPr/>
              </a:pPr>
              <a:t>‹N›</a:t>
            </a:fld>
            <a:endParaRPr lang="it-IT" altLang="it-IT"/>
          </a:p>
        </p:txBody>
      </p:sp>
    </p:spTree>
    <p:extLst>
      <p:ext uri="{BB962C8B-B14F-4D97-AF65-F5344CB8AC3E}">
        <p14:creationId xmlns:p14="http://schemas.microsoft.com/office/powerpoint/2010/main" val="4205656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6" name="Rectangle 25"/>
          <p:cNvSpPr/>
          <p:nvPr/>
        </p:nvSpPr>
        <p:spPr bwMode="black">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7" name="Rectangle 26"/>
          <p:cNvSpPr/>
          <p:nvPr/>
        </p:nvSpPr>
        <p:spPr bwMode="gray">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8" name="Rectangle 27"/>
          <p:cNvSpPr/>
          <p:nvPr/>
        </p:nvSpPr>
        <p:spPr bwMode="gray">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9" name="Rectangle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0" name="Rectangle 29"/>
          <p:cNvSpPr/>
          <p:nvPr/>
        </p:nvSpPr>
        <p:spPr bwMode="ltGray">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1" name="Straight Connector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3" name="Straight Connector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99273" y="1600201"/>
            <a:ext cx="6214072" cy="2654064"/>
          </a:xfrm>
        </p:spPr>
        <p:txBody>
          <a:bodyPr anchor="b">
            <a:normAutofit/>
          </a:bodyPr>
          <a:lstStyle>
            <a:lvl1pPr algn="l">
              <a:defRPr sz="3739" b="0" cap="none" baseline="0"/>
            </a:lvl1pPr>
          </a:lstStyle>
          <a:p>
            <a:r>
              <a:rPr lang="it-IT" smtClean="0"/>
              <a:t>Fare clic per modificare lo stile del titolo</a:t>
            </a:r>
            <a:endParaRPr dirty="0"/>
          </a:p>
        </p:txBody>
      </p:sp>
      <p:sp>
        <p:nvSpPr>
          <p:cNvPr id="3" name="Text Placeholder 2"/>
          <p:cNvSpPr>
            <a:spLocks noGrp="1"/>
          </p:cNvSpPr>
          <p:nvPr>
            <p:ph type="body" idx="1"/>
          </p:nvPr>
        </p:nvSpPr>
        <p:spPr>
          <a:xfrm>
            <a:off x="1199274" y="4259999"/>
            <a:ext cx="5449886" cy="1150203"/>
          </a:xfrm>
        </p:spPr>
        <p:txBody>
          <a:bodyPr anchor="t">
            <a:normAutofit/>
          </a:bodyPr>
          <a:lstStyle>
            <a:lvl1pPr marL="0" indent="0">
              <a:spcBef>
                <a:spcPts val="0"/>
              </a:spcBef>
              <a:buNone/>
              <a:defRPr sz="2216">
                <a:solidFill>
                  <a:schemeClr val="tx1"/>
                </a:solidFill>
              </a:defRPr>
            </a:lvl1pPr>
            <a:lvl2pPr marL="316615" indent="0">
              <a:buNone/>
              <a:defRPr sz="1246">
                <a:solidFill>
                  <a:schemeClr val="tx1">
                    <a:tint val="75000"/>
                  </a:schemeClr>
                </a:solidFill>
              </a:defRPr>
            </a:lvl2pPr>
            <a:lvl3pPr marL="633231" indent="0">
              <a:buNone/>
              <a:defRPr sz="1108">
                <a:solidFill>
                  <a:schemeClr val="tx1">
                    <a:tint val="75000"/>
                  </a:schemeClr>
                </a:solidFill>
              </a:defRPr>
            </a:lvl3pPr>
            <a:lvl4pPr marL="949846" indent="0">
              <a:buNone/>
              <a:defRPr sz="969">
                <a:solidFill>
                  <a:schemeClr val="tx1">
                    <a:tint val="75000"/>
                  </a:schemeClr>
                </a:solidFill>
              </a:defRPr>
            </a:lvl4pPr>
            <a:lvl5pPr marL="1266462" indent="0">
              <a:buNone/>
              <a:defRPr sz="969">
                <a:solidFill>
                  <a:schemeClr val="tx1">
                    <a:tint val="75000"/>
                  </a:schemeClr>
                </a:solidFill>
              </a:defRPr>
            </a:lvl5pPr>
            <a:lvl6pPr marL="1583077" indent="0">
              <a:buNone/>
              <a:defRPr sz="969">
                <a:solidFill>
                  <a:schemeClr val="tx1">
                    <a:tint val="75000"/>
                  </a:schemeClr>
                </a:solidFill>
              </a:defRPr>
            </a:lvl6pPr>
            <a:lvl7pPr marL="1899693" indent="0">
              <a:buNone/>
              <a:defRPr sz="969">
                <a:solidFill>
                  <a:schemeClr val="tx1">
                    <a:tint val="75000"/>
                  </a:schemeClr>
                </a:solidFill>
              </a:defRPr>
            </a:lvl7pPr>
            <a:lvl8pPr marL="2216308" indent="0">
              <a:buNone/>
              <a:defRPr sz="969">
                <a:solidFill>
                  <a:schemeClr val="tx1">
                    <a:tint val="75000"/>
                  </a:schemeClr>
                </a:solidFill>
              </a:defRPr>
            </a:lvl8pPr>
            <a:lvl9pPr marL="2532924" indent="0">
              <a:buNone/>
              <a:defRPr sz="969">
                <a:solidFill>
                  <a:schemeClr val="tx1">
                    <a:tint val="75000"/>
                  </a:schemeClr>
                </a:solidFill>
              </a:defRPr>
            </a:lvl9pPr>
          </a:lstStyle>
          <a:p>
            <a:pPr lvl="0"/>
            <a:r>
              <a:rPr lang="it-IT" smtClean="0"/>
              <a:t>Modifica gli stili del testo dello schema</a:t>
            </a:r>
          </a:p>
        </p:txBody>
      </p:sp>
      <p:sp>
        <p:nvSpPr>
          <p:cNvPr id="5" name="Footer Placeholder 4"/>
          <p:cNvSpPr>
            <a:spLocks noGrp="1"/>
          </p:cNvSpPr>
          <p:nvPr>
            <p:ph type="ftr" sz="quarter" idx="11"/>
          </p:nvPr>
        </p:nvSpPr>
        <p:spPr>
          <a:xfrm>
            <a:off x="1376171" y="164461"/>
            <a:ext cx="3195831" cy="280678"/>
          </a:xfrm>
        </p:spPr>
        <p:txBody>
          <a:bodyPr/>
          <a:lstStyle>
            <a:lvl1pPr>
              <a:defRPr baseline="0">
                <a:solidFill>
                  <a:schemeClr val="tx2"/>
                </a:solidFill>
              </a:defRPr>
            </a:lvl1pPr>
          </a:lstStyle>
          <a:p>
            <a:pPr>
              <a:defRPr/>
            </a:pPr>
            <a:r>
              <a:rPr lang="it-IT" smtClean="0"/>
              <a:t>Java Servlets</a:t>
            </a:r>
            <a:endParaRPr lang="it-IT"/>
          </a:p>
        </p:txBody>
      </p:sp>
      <p:sp>
        <p:nvSpPr>
          <p:cNvPr id="34"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5"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6" name="Rectangle 11"/>
          <p:cNvSpPr/>
          <p:nvPr/>
        </p:nvSpPr>
        <p:spPr bwMode="ltGray">
          <a:xfrm>
            <a:off x="0" y="6021289"/>
            <a:ext cx="9144000" cy="836713"/>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7"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pic>
        <p:nvPicPr>
          <p:cNvPr id="39" name="Immagine 3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sp>
        <p:nvSpPr>
          <p:cNvPr id="41" name="CasellaDiTesto 40"/>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a:t>
            </a:r>
            <a:r>
              <a:rPr lang="en-US" sz="623" dirty="0" smtClean="0">
                <a:latin typeface="+mj-lt"/>
              </a:rPr>
              <a:t>://reativecommons.org/licenses/by-nc-sa/3.0</a:t>
            </a:r>
            <a:r>
              <a:rPr lang="en-US" sz="623" dirty="0">
                <a:latin typeface="+mj-lt"/>
              </a:rPr>
              <a:t>/ or send a letter to Creative Commons, 444 Castro Street, Suite 900, Mountain View, California, 94041, USA.</a:t>
            </a:r>
          </a:p>
        </p:txBody>
      </p:sp>
    </p:spTree>
    <p:extLst>
      <p:ext uri="{BB962C8B-B14F-4D97-AF65-F5344CB8AC3E}">
        <p14:creationId xmlns:p14="http://schemas.microsoft.com/office/powerpoint/2010/main" val="194101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dirty="0"/>
          </a:p>
        </p:txBody>
      </p:sp>
      <p:sp>
        <p:nvSpPr>
          <p:cNvPr id="3" name="Content Placeholder 2"/>
          <p:cNvSpPr>
            <a:spLocks noGrp="1"/>
          </p:cNvSpPr>
          <p:nvPr>
            <p:ph sz="half" idx="1"/>
          </p:nvPr>
        </p:nvSpPr>
        <p:spPr>
          <a:xfrm>
            <a:off x="460831" y="1502082"/>
            <a:ext cx="4183177" cy="5239286"/>
          </a:xfrm>
        </p:spPr>
        <p:txBody>
          <a:bodyPr/>
          <a:lstStyle>
            <a:lvl1pPr>
              <a:defRPr sz="1939"/>
            </a:lvl1pPr>
            <a:lvl2pPr>
              <a:defRPr sz="1662"/>
            </a:lvl2pPr>
            <a:lvl3pPr>
              <a:defRPr sz="1385"/>
            </a:lvl3pPr>
            <a:lvl4pPr>
              <a:defRPr sz="1246"/>
            </a:lvl4pPr>
            <a:lvl5pPr>
              <a:defRPr sz="1246"/>
            </a:lvl5pPr>
            <a:lvl6pPr>
              <a:defRPr sz="1246"/>
            </a:lvl6pPr>
            <a:lvl7pPr>
              <a:defRPr sz="1246"/>
            </a:lvl7pPr>
            <a:lvl8pPr>
              <a:defRPr sz="1246"/>
            </a:lvl8pPr>
            <a:lvl9pPr>
              <a:defRPr sz="1246"/>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4" name="Content Placeholder 3"/>
          <p:cNvSpPr>
            <a:spLocks noGrp="1"/>
          </p:cNvSpPr>
          <p:nvPr>
            <p:ph sz="half" idx="2"/>
          </p:nvPr>
        </p:nvSpPr>
        <p:spPr>
          <a:xfrm>
            <a:off x="4734061" y="1502082"/>
            <a:ext cx="4159544" cy="5239286"/>
          </a:xfrm>
        </p:spPr>
        <p:txBody>
          <a:bodyPr/>
          <a:lstStyle>
            <a:lvl1pPr>
              <a:defRPr sz="1939"/>
            </a:lvl1pPr>
            <a:lvl2pPr>
              <a:defRPr sz="1662"/>
            </a:lvl2pPr>
            <a:lvl3pPr>
              <a:defRPr sz="1385"/>
            </a:lvl3pPr>
            <a:lvl4pPr>
              <a:defRPr sz="1246"/>
            </a:lvl4pPr>
            <a:lvl5pPr>
              <a:defRPr sz="1246"/>
            </a:lvl5pPr>
            <a:lvl6pPr>
              <a:defRPr sz="1246" baseline="0"/>
            </a:lvl6pPr>
            <a:lvl7pPr>
              <a:defRPr sz="1246" baseline="0"/>
            </a:lvl7pPr>
            <a:lvl8pPr>
              <a:defRPr sz="1246" baseline="0"/>
            </a:lvl8pPr>
            <a:lvl9pPr>
              <a:defRPr sz="1246"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6" name="Footer Placeholder 5"/>
          <p:cNvSpPr>
            <a:spLocks noGrp="1"/>
          </p:cNvSpPr>
          <p:nvPr>
            <p:ph type="ftr" sz="quarter" idx="11"/>
          </p:nvPr>
        </p:nvSpPr>
        <p:spPr/>
        <p:txBody>
          <a:bodyPr/>
          <a:lstStyle/>
          <a:p>
            <a:pPr>
              <a:defRPr/>
            </a:pPr>
            <a:r>
              <a:rPr lang="it-IT" smtClean="0"/>
              <a:t>Java Servlets</a:t>
            </a:r>
            <a:endParaRPr lang="it-IT"/>
          </a:p>
        </p:txBody>
      </p:sp>
      <p:sp>
        <p:nvSpPr>
          <p:cNvPr id="7" name="Slide Number Placeholder 6"/>
          <p:cNvSpPr>
            <a:spLocks noGrp="1"/>
          </p:cNvSpPr>
          <p:nvPr>
            <p:ph type="sldNum" sz="quarter" idx="12"/>
          </p:nvPr>
        </p:nvSpPr>
        <p:spPr/>
        <p:txBody>
          <a:bodyPr/>
          <a:lstStyle/>
          <a:p>
            <a:pPr>
              <a:defRPr/>
            </a:pPr>
            <a:fld id="{8041C6A4-3D6C-4BEE-BA1B-4D4E06E2DDC7}" type="slidenum">
              <a:rPr lang="it-IT" altLang="it-IT" smtClean="0"/>
              <a:pPr>
                <a:defRPr/>
              </a:pPr>
              <a:t>‹N›</a:t>
            </a:fld>
            <a:endParaRPr lang="it-IT" altLang="it-IT"/>
          </a:p>
        </p:txBody>
      </p:sp>
    </p:spTree>
    <p:extLst>
      <p:ext uri="{BB962C8B-B14F-4D97-AF65-F5344CB8AC3E}">
        <p14:creationId xmlns:p14="http://schemas.microsoft.com/office/powerpoint/2010/main" val="243632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a:p>
        </p:txBody>
      </p:sp>
      <p:sp>
        <p:nvSpPr>
          <p:cNvPr id="3" name="Text Placeholder 2"/>
          <p:cNvSpPr>
            <a:spLocks noGrp="1"/>
          </p:cNvSpPr>
          <p:nvPr>
            <p:ph type="body" idx="1"/>
          </p:nvPr>
        </p:nvSpPr>
        <p:spPr>
          <a:xfrm>
            <a:off x="465825" y="1499616"/>
            <a:ext cx="4160196" cy="938784"/>
          </a:xfrm>
        </p:spPr>
        <p:txBody>
          <a:bodyPr anchor="ctr">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smtClean="0"/>
              <a:t>Modifica gli stili del testo dello schema</a:t>
            </a:r>
          </a:p>
        </p:txBody>
      </p:sp>
      <p:sp>
        <p:nvSpPr>
          <p:cNvPr id="4" name="Content Placeholder 3"/>
          <p:cNvSpPr>
            <a:spLocks noGrp="1"/>
          </p:cNvSpPr>
          <p:nvPr>
            <p:ph sz="half" idx="2"/>
          </p:nvPr>
        </p:nvSpPr>
        <p:spPr>
          <a:xfrm>
            <a:off x="466475" y="2514706"/>
            <a:ext cx="4159545" cy="4226662"/>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baseline="0"/>
            </a:lvl8pPr>
            <a:lvl9pPr>
              <a:defRPr sz="1108"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5" name="Text Placeholder 4"/>
          <p:cNvSpPr>
            <a:spLocks noGrp="1"/>
          </p:cNvSpPr>
          <p:nvPr>
            <p:ph type="body" sz="quarter" idx="3"/>
          </p:nvPr>
        </p:nvSpPr>
        <p:spPr>
          <a:xfrm>
            <a:off x="4716017" y="1499616"/>
            <a:ext cx="4177589" cy="938784"/>
          </a:xfrm>
        </p:spPr>
        <p:txBody>
          <a:bodyPr anchor="ctr">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smtClean="0"/>
              <a:t>Modifica gli stili del testo dello schema</a:t>
            </a:r>
          </a:p>
        </p:txBody>
      </p:sp>
      <p:sp>
        <p:nvSpPr>
          <p:cNvPr id="6" name="Content Placeholder 5"/>
          <p:cNvSpPr>
            <a:spLocks noGrp="1"/>
          </p:cNvSpPr>
          <p:nvPr>
            <p:ph sz="quarter" idx="4"/>
          </p:nvPr>
        </p:nvSpPr>
        <p:spPr>
          <a:xfrm>
            <a:off x="4716017" y="2514602"/>
            <a:ext cx="4177589" cy="4224437"/>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a:lvl8pPr>
            <a:lvl9pPr>
              <a:defRPr sz="1108"/>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8" name="Footer Placeholder 7"/>
          <p:cNvSpPr>
            <a:spLocks noGrp="1"/>
          </p:cNvSpPr>
          <p:nvPr>
            <p:ph type="ftr" sz="quarter" idx="11"/>
          </p:nvPr>
        </p:nvSpPr>
        <p:spPr/>
        <p:txBody>
          <a:bodyPr/>
          <a:lstStyle/>
          <a:p>
            <a:pPr>
              <a:defRPr/>
            </a:pPr>
            <a:r>
              <a:rPr lang="it-IT" smtClean="0"/>
              <a:t>Java Servlets</a:t>
            </a:r>
            <a:endParaRPr lang="it-IT"/>
          </a:p>
        </p:txBody>
      </p:sp>
      <p:sp>
        <p:nvSpPr>
          <p:cNvPr id="9" name="Slide Number Placeholder 8"/>
          <p:cNvSpPr>
            <a:spLocks noGrp="1"/>
          </p:cNvSpPr>
          <p:nvPr>
            <p:ph type="sldNum" sz="quarter" idx="12"/>
          </p:nvPr>
        </p:nvSpPr>
        <p:spPr/>
        <p:txBody>
          <a:bodyPr/>
          <a:lstStyle/>
          <a:p>
            <a:pPr>
              <a:defRPr/>
            </a:pPr>
            <a:fld id="{0159A7B7-0E87-484B-ABFC-0D272C2F32A7}" type="slidenum">
              <a:rPr lang="it-IT" altLang="it-IT" smtClean="0"/>
              <a:pPr>
                <a:defRPr/>
              </a:pPr>
              <a:t>‹N›</a:t>
            </a:fld>
            <a:endParaRPr lang="it-IT" altLang="it-IT"/>
          </a:p>
        </p:txBody>
      </p:sp>
    </p:spTree>
    <p:extLst>
      <p:ext uri="{BB962C8B-B14F-4D97-AF65-F5344CB8AC3E}">
        <p14:creationId xmlns:p14="http://schemas.microsoft.com/office/powerpoint/2010/main" val="118722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dirty="0"/>
          </a:p>
        </p:txBody>
      </p:sp>
      <p:sp>
        <p:nvSpPr>
          <p:cNvPr id="4" name="Footer Placeholder 3"/>
          <p:cNvSpPr>
            <a:spLocks noGrp="1"/>
          </p:cNvSpPr>
          <p:nvPr>
            <p:ph type="ftr" sz="quarter" idx="11"/>
          </p:nvPr>
        </p:nvSpPr>
        <p:spPr/>
        <p:txBody>
          <a:bodyPr/>
          <a:lstStyle/>
          <a:p>
            <a:pPr>
              <a:defRPr/>
            </a:pPr>
            <a:r>
              <a:rPr lang="it-IT" smtClean="0"/>
              <a:t>Java Servlets</a:t>
            </a:r>
            <a:endParaRPr lang="it-IT"/>
          </a:p>
        </p:txBody>
      </p:sp>
      <p:sp>
        <p:nvSpPr>
          <p:cNvPr id="5" name="Slide Number Placeholder 4"/>
          <p:cNvSpPr>
            <a:spLocks noGrp="1"/>
          </p:cNvSpPr>
          <p:nvPr>
            <p:ph type="sldNum" sz="quarter" idx="12"/>
          </p:nvPr>
        </p:nvSpPr>
        <p:spPr/>
        <p:txBody>
          <a:bodyPr/>
          <a:lstStyle/>
          <a:p>
            <a:pPr>
              <a:defRPr/>
            </a:pPr>
            <a:fld id="{3E945BBD-981C-4805-AFA9-27DCED04BE8F}" type="slidenum">
              <a:rPr lang="it-IT" altLang="it-IT" smtClean="0"/>
              <a:pPr>
                <a:defRPr/>
              </a:pPr>
              <a:t>‹N›</a:t>
            </a:fld>
            <a:endParaRPr lang="it-IT" altLang="it-IT"/>
          </a:p>
        </p:txBody>
      </p:sp>
    </p:spTree>
    <p:extLst>
      <p:ext uri="{BB962C8B-B14F-4D97-AF65-F5344CB8AC3E}">
        <p14:creationId xmlns:p14="http://schemas.microsoft.com/office/powerpoint/2010/main" val="8825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sempio codic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dirty="0"/>
          </a:p>
        </p:txBody>
      </p:sp>
      <p:sp>
        <p:nvSpPr>
          <p:cNvPr id="3" name="Segnaposto piè di pagina 2"/>
          <p:cNvSpPr>
            <a:spLocks noGrp="1"/>
          </p:cNvSpPr>
          <p:nvPr>
            <p:ph type="ftr" sz="quarter" idx="10"/>
          </p:nvPr>
        </p:nvSpPr>
        <p:spPr/>
        <p:txBody>
          <a:bodyPr/>
          <a:lstStyle/>
          <a:p>
            <a:pPr>
              <a:defRPr/>
            </a:pPr>
            <a:r>
              <a:rPr lang="it-IT" smtClean="0"/>
              <a:t>Java Servlets</a:t>
            </a:r>
            <a:endParaRPr lang="it-IT"/>
          </a:p>
        </p:txBody>
      </p:sp>
      <p:sp>
        <p:nvSpPr>
          <p:cNvPr id="4" name="Segnaposto numero diapositiva 3"/>
          <p:cNvSpPr>
            <a:spLocks noGrp="1"/>
          </p:cNvSpPr>
          <p:nvPr>
            <p:ph type="sldNum" sz="quarter" idx="11"/>
          </p:nvPr>
        </p:nvSpPr>
        <p:spPr/>
        <p:txBody>
          <a:bodyPr/>
          <a:lstStyle/>
          <a:p>
            <a:pPr>
              <a:defRPr/>
            </a:pPr>
            <a:fld id="{8E2D3B3A-0C70-4868-8B54-588D0C86EAE1}" type="slidenum">
              <a:rPr lang="it-IT" altLang="it-IT" smtClean="0"/>
              <a:pPr>
                <a:defRPr/>
              </a:pPr>
              <a:t>‹N›</a:t>
            </a:fld>
            <a:endParaRPr lang="it-IT" altLang="it-IT"/>
          </a:p>
        </p:txBody>
      </p:sp>
      <p:sp>
        <p:nvSpPr>
          <p:cNvPr id="6" name="Segnaposto testo 5"/>
          <p:cNvSpPr>
            <a:spLocks noGrp="1"/>
          </p:cNvSpPr>
          <p:nvPr>
            <p:ph type="body" sz="quarter" idx="12"/>
          </p:nvPr>
        </p:nvSpPr>
        <p:spPr>
          <a:xfrm>
            <a:off x="460376" y="1484314"/>
            <a:ext cx="8433230" cy="5257055"/>
          </a:xfrm>
          <a:solidFill>
            <a:schemeClr val="accent1">
              <a:lumMod val="20000"/>
              <a:lumOff val="80000"/>
            </a:schemeClr>
          </a:solidFill>
        </p:spPr>
        <p:txBody>
          <a:bodyPr>
            <a:normAutofit/>
          </a:bodyPr>
          <a:lstStyle>
            <a:lvl1pPr marL="0" indent="0" defTabSz="166158">
              <a:lnSpc>
                <a:spcPct val="100000"/>
              </a:lnSpc>
              <a:spcBef>
                <a:spcPts val="0"/>
              </a:spcBef>
              <a:buNone/>
              <a:defRPr sz="1292">
                <a:solidFill>
                  <a:schemeClr val="tx2"/>
                </a:solidFill>
                <a:latin typeface="Courier New" panose="02070309020205020404" pitchFamily="49" charset="0"/>
                <a:cs typeface="Courier New" panose="02070309020205020404" pitchFamily="49" charset="0"/>
              </a:defRPr>
            </a:lvl1pPr>
            <a:lvl2pPr marL="253293" indent="0">
              <a:buFontTx/>
              <a:buNone/>
              <a:defRPr sz="1477">
                <a:latin typeface="Courier New" panose="02070309020205020404" pitchFamily="49" charset="0"/>
                <a:cs typeface="Courier New" panose="02070309020205020404" pitchFamily="49" charset="0"/>
              </a:defRPr>
            </a:lvl2pPr>
            <a:lvl3pPr marL="506585" indent="0">
              <a:buNone/>
              <a:defRPr sz="1477">
                <a:latin typeface="Courier New" panose="02070309020205020404" pitchFamily="49" charset="0"/>
                <a:cs typeface="Courier New" panose="02070309020205020404" pitchFamily="49" charset="0"/>
              </a:defRPr>
            </a:lvl3pPr>
            <a:lvl4pPr>
              <a:defRPr sz="1477">
                <a:latin typeface="Courier New" panose="02070309020205020404" pitchFamily="49" charset="0"/>
                <a:cs typeface="Courier New" panose="02070309020205020404" pitchFamily="49" charset="0"/>
              </a:defRPr>
            </a:lvl4pPr>
            <a:lvl5pPr>
              <a:defRPr sz="1477">
                <a:latin typeface="Courier New" panose="02070309020205020404" pitchFamily="49" charset="0"/>
                <a:cs typeface="Courier New" panose="02070309020205020404" pitchFamily="49" charset="0"/>
              </a:defRPr>
            </a:lvl5pPr>
          </a:lstStyle>
          <a:p>
            <a:pPr lvl="0"/>
            <a:r>
              <a:rPr lang="it-IT" smtClean="0"/>
              <a:t>Modifica gli stili del testo dello schema</a:t>
            </a:r>
          </a:p>
        </p:txBody>
      </p:sp>
    </p:spTree>
    <p:extLst>
      <p:ext uri="{BB962C8B-B14F-4D97-AF65-F5344CB8AC3E}">
        <p14:creationId xmlns:p14="http://schemas.microsoft.com/office/powerpoint/2010/main" val="118705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ice e descrizion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dirty="0"/>
          </a:p>
        </p:txBody>
      </p:sp>
      <p:sp>
        <p:nvSpPr>
          <p:cNvPr id="3" name="Segnaposto piè di pagina 2"/>
          <p:cNvSpPr>
            <a:spLocks noGrp="1"/>
          </p:cNvSpPr>
          <p:nvPr>
            <p:ph type="ftr" sz="quarter" idx="10"/>
          </p:nvPr>
        </p:nvSpPr>
        <p:spPr/>
        <p:txBody>
          <a:bodyPr/>
          <a:lstStyle/>
          <a:p>
            <a:pPr>
              <a:defRPr/>
            </a:pPr>
            <a:r>
              <a:rPr lang="it-IT" smtClean="0"/>
              <a:t>Java Servlets</a:t>
            </a:r>
            <a:endParaRPr lang="it-IT"/>
          </a:p>
        </p:txBody>
      </p:sp>
      <p:sp>
        <p:nvSpPr>
          <p:cNvPr id="4" name="Segnaposto numero diapositiva 3"/>
          <p:cNvSpPr>
            <a:spLocks noGrp="1"/>
          </p:cNvSpPr>
          <p:nvPr>
            <p:ph type="sldNum" sz="quarter" idx="11"/>
          </p:nvPr>
        </p:nvSpPr>
        <p:spPr/>
        <p:txBody>
          <a:bodyPr/>
          <a:lstStyle/>
          <a:p>
            <a:pPr>
              <a:defRPr/>
            </a:pPr>
            <a:fld id="{8E2D3B3A-0C70-4868-8B54-588D0C86EAE1}" type="slidenum">
              <a:rPr lang="it-IT" altLang="it-IT" smtClean="0"/>
              <a:pPr>
                <a:defRPr/>
              </a:pPr>
              <a:t>‹N›</a:t>
            </a:fld>
            <a:endParaRPr lang="it-IT" altLang="it-IT"/>
          </a:p>
        </p:txBody>
      </p:sp>
      <p:sp>
        <p:nvSpPr>
          <p:cNvPr id="6" name="Segnaposto testo 5"/>
          <p:cNvSpPr>
            <a:spLocks noGrp="1"/>
          </p:cNvSpPr>
          <p:nvPr>
            <p:ph type="body" sz="quarter" idx="12"/>
          </p:nvPr>
        </p:nvSpPr>
        <p:spPr>
          <a:xfrm>
            <a:off x="460832" y="1502829"/>
            <a:ext cx="4183633" cy="5257055"/>
          </a:xfrm>
          <a:solidFill>
            <a:schemeClr val="accent1">
              <a:lumMod val="20000"/>
              <a:lumOff val="80000"/>
            </a:schemeClr>
          </a:solidFill>
        </p:spPr>
        <p:txBody>
          <a:bodyPr>
            <a:normAutofit/>
          </a:bodyPr>
          <a:lstStyle>
            <a:lvl1pPr marL="0" indent="0" defTabSz="166158">
              <a:lnSpc>
                <a:spcPct val="100000"/>
              </a:lnSpc>
              <a:spcBef>
                <a:spcPts val="0"/>
              </a:spcBef>
              <a:buNone/>
              <a:defRPr sz="1292">
                <a:solidFill>
                  <a:schemeClr val="tx2"/>
                </a:solidFill>
                <a:latin typeface="Courier New" panose="02070309020205020404" pitchFamily="49" charset="0"/>
                <a:cs typeface="Courier New" panose="02070309020205020404" pitchFamily="49" charset="0"/>
              </a:defRPr>
            </a:lvl1pPr>
            <a:lvl2pPr marL="253293" indent="0">
              <a:buFontTx/>
              <a:buNone/>
              <a:defRPr sz="1477">
                <a:latin typeface="Courier New" panose="02070309020205020404" pitchFamily="49" charset="0"/>
                <a:cs typeface="Courier New" panose="02070309020205020404" pitchFamily="49" charset="0"/>
              </a:defRPr>
            </a:lvl2pPr>
            <a:lvl3pPr marL="506585" indent="0">
              <a:buNone/>
              <a:defRPr sz="1477">
                <a:latin typeface="Courier New" panose="02070309020205020404" pitchFamily="49" charset="0"/>
                <a:cs typeface="Courier New" panose="02070309020205020404" pitchFamily="49" charset="0"/>
              </a:defRPr>
            </a:lvl3pPr>
            <a:lvl4pPr>
              <a:defRPr sz="1477">
                <a:latin typeface="Courier New" panose="02070309020205020404" pitchFamily="49" charset="0"/>
                <a:cs typeface="Courier New" panose="02070309020205020404" pitchFamily="49" charset="0"/>
              </a:defRPr>
            </a:lvl4pPr>
            <a:lvl5pPr>
              <a:defRPr sz="1477">
                <a:latin typeface="Courier New" panose="02070309020205020404" pitchFamily="49" charset="0"/>
                <a:cs typeface="Courier New" panose="02070309020205020404" pitchFamily="49" charset="0"/>
              </a:defRPr>
            </a:lvl5pPr>
          </a:lstStyle>
          <a:p>
            <a:pPr lvl="0"/>
            <a:r>
              <a:rPr lang="it-IT" smtClean="0"/>
              <a:t>Modifica gli stili del testo dello schema</a:t>
            </a:r>
          </a:p>
        </p:txBody>
      </p:sp>
      <p:sp>
        <p:nvSpPr>
          <p:cNvPr id="7" name="Segnaposto testo 6"/>
          <p:cNvSpPr>
            <a:spLocks noGrp="1"/>
          </p:cNvSpPr>
          <p:nvPr>
            <p:ph type="body" sz="quarter" idx="13"/>
          </p:nvPr>
        </p:nvSpPr>
        <p:spPr>
          <a:xfrm>
            <a:off x="4716017" y="1502082"/>
            <a:ext cx="4177589" cy="52578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Tree>
    <p:extLst>
      <p:ext uri="{BB962C8B-B14F-4D97-AF65-F5344CB8AC3E}">
        <p14:creationId xmlns:p14="http://schemas.microsoft.com/office/powerpoint/2010/main" val="30957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bwMode="ltGray">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6" name="Rectangle 5"/>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7" name="Straight Connector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black">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Tree>
    <p:extLst>
      <p:ext uri="{BB962C8B-B14F-4D97-AF65-F5344CB8AC3E}">
        <p14:creationId xmlns:p14="http://schemas.microsoft.com/office/powerpoint/2010/main" val="363352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8947626" y="0"/>
            <a:ext cx="196375"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ltGray">
          <a:xfrm>
            <a:off x="212902" y="0"/>
            <a:ext cx="1939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9" name="Rectangle 8"/>
          <p:cNvSpPr/>
          <p:nvPr/>
        </p:nvSpPr>
        <p:spPr bwMode="gray">
          <a:xfrm>
            <a:off x="1" y="0"/>
            <a:ext cx="210437"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3" name="Rectangle 12"/>
          <p:cNvSpPr/>
          <p:nvPr/>
        </p:nvSpPr>
        <p:spPr bwMode="black">
          <a:xfrm>
            <a:off x="220177" y="797719"/>
            <a:ext cx="186634" cy="202406"/>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46"/>
          </a:p>
        </p:txBody>
      </p:sp>
      <p:cxnSp>
        <p:nvCxnSpPr>
          <p:cNvPr id="14" name="Straight Connector 13"/>
          <p:cNvCxnSpPr/>
          <p:nvPr/>
        </p:nvCxnSpPr>
        <p:spPr bwMode="white">
          <a:xfrm>
            <a:off x="210437" y="795752"/>
            <a:ext cx="196374" cy="196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212820" y="1008891"/>
            <a:ext cx="1963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21133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60832" y="417103"/>
            <a:ext cx="8432774" cy="1000534"/>
          </a:xfrm>
          <a:prstGeom prst="rect">
            <a:avLst/>
          </a:prstGeom>
        </p:spPr>
        <p:txBody>
          <a:bodyPr vert="horz" lIns="91440" tIns="45720" rIns="91440" bIns="45720" rtlCol="0" anchor="t" anchorCtr="0">
            <a:normAutofit/>
          </a:bodyPr>
          <a:lstStyle/>
          <a:p>
            <a:r>
              <a:rPr lang="it-IT" dirty="0" smtClean="0"/>
              <a:t>Fare clic per modificare lo stile del titolo</a:t>
            </a:r>
            <a:endParaRPr dirty="0"/>
          </a:p>
        </p:txBody>
      </p:sp>
      <p:sp>
        <p:nvSpPr>
          <p:cNvPr id="3" name="Text Placeholder 2"/>
          <p:cNvSpPr>
            <a:spLocks noGrp="1"/>
          </p:cNvSpPr>
          <p:nvPr>
            <p:ph type="body" idx="1"/>
          </p:nvPr>
        </p:nvSpPr>
        <p:spPr>
          <a:xfrm>
            <a:off x="466474" y="1502085"/>
            <a:ext cx="8427131" cy="5239285"/>
          </a:xfrm>
          <a:prstGeom prst="rect">
            <a:avLst/>
          </a:prstGeom>
        </p:spPr>
        <p:txBody>
          <a:bodyPr vert="horz" lIns="91440" tIns="45720" rIns="91440" bIns="45720" rtlCol="0">
            <a:normAutofit/>
          </a:body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5" name="Footer Placeholder 4"/>
          <p:cNvSpPr>
            <a:spLocks noGrp="1"/>
          </p:cNvSpPr>
          <p:nvPr>
            <p:ph type="ftr" sz="quarter" idx="3"/>
          </p:nvPr>
        </p:nvSpPr>
        <p:spPr>
          <a:xfrm>
            <a:off x="466476" y="51979"/>
            <a:ext cx="2981325" cy="280678"/>
          </a:xfrm>
          <a:prstGeom prst="rect">
            <a:avLst/>
          </a:prstGeom>
        </p:spPr>
        <p:txBody>
          <a:bodyPr vert="horz" lIns="91440" tIns="45720" rIns="91440" bIns="45720" rtlCol="0" anchor="ctr"/>
          <a:lstStyle>
            <a:lvl1pPr algn="l">
              <a:defRPr sz="831" i="1" cap="all" baseline="0">
                <a:solidFill>
                  <a:schemeClr val="tx1"/>
                </a:solidFill>
                <a:latin typeface="Calibri" panose="020F0502020204030204" pitchFamily="34" charset="0"/>
              </a:defRPr>
            </a:lvl1pPr>
          </a:lstStyle>
          <a:p>
            <a:pPr>
              <a:defRPr/>
            </a:pPr>
            <a:r>
              <a:rPr lang="it-IT" smtClean="0"/>
              <a:t>Java Servlets</a:t>
            </a:r>
            <a:endParaRPr lang="it-IT"/>
          </a:p>
        </p:txBody>
      </p:sp>
      <p:sp>
        <p:nvSpPr>
          <p:cNvPr id="6" name="Slide Number Placeholder 5"/>
          <p:cNvSpPr>
            <a:spLocks noGrp="1"/>
          </p:cNvSpPr>
          <p:nvPr>
            <p:ph type="sldNum" sz="quarter" idx="4"/>
          </p:nvPr>
        </p:nvSpPr>
        <p:spPr>
          <a:xfrm>
            <a:off x="8352175" y="51981"/>
            <a:ext cx="541432" cy="280679"/>
          </a:xfrm>
          <a:prstGeom prst="rect">
            <a:avLst/>
          </a:prstGeom>
        </p:spPr>
        <p:txBody>
          <a:bodyPr vert="horz" lIns="91440" tIns="45720" rIns="91440" bIns="45720" rtlCol="0" anchor="ctr"/>
          <a:lstStyle>
            <a:lvl1pPr algn="r">
              <a:defRPr sz="831" cap="all" baseline="0">
                <a:solidFill>
                  <a:schemeClr val="tx1"/>
                </a:solidFill>
                <a:latin typeface="Calibri" panose="020F0502020204030204" pitchFamily="34" charset="0"/>
              </a:defRPr>
            </a:lvl1pPr>
          </a:lstStyle>
          <a:p>
            <a:pPr>
              <a:defRPr/>
            </a:pPr>
            <a:fld id="{8E2D3B3A-0C70-4868-8B54-588D0C86EAE1}" type="slidenum">
              <a:rPr lang="it-IT" altLang="it-IT" smtClean="0"/>
              <a:pPr>
                <a:defRPr/>
              </a:pPr>
              <a:t>‹N›</a:t>
            </a:fld>
            <a:endParaRPr lang="it-IT" altLang="it-IT"/>
          </a:p>
        </p:txBody>
      </p:sp>
      <p:pic>
        <p:nvPicPr>
          <p:cNvPr id="17" name="Immagine 16"/>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583" y="819523"/>
            <a:ext cx="158547" cy="161207"/>
          </a:xfrm>
          <a:prstGeom prst="rect">
            <a:avLst/>
          </a:prstGeom>
        </p:spPr>
      </p:pic>
    </p:spTree>
    <p:extLst>
      <p:ext uri="{BB962C8B-B14F-4D97-AF65-F5344CB8AC3E}">
        <p14:creationId xmlns:p14="http://schemas.microsoft.com/office/powerpoint/2010/main" val="288880414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33231" rtl="0" eaLnBrk="1" latinLnBrk="0" hangingPunct="1">
        <a:lnSpc>
          <a:spcPct val="90000"/>
        </a:lnSpc>
        <a:spcBef>
          <a:spcPct val="0"/>
        </a:spcBef>
        <a:buNone/>
        <a:defRPr sz="2954" kern="1200">
          <a:solidFill>
            <a:schemeClr val="tx1">
              <a:lumMod val="75000"/>
            </a:schemeClr>
          </a:solidFill>
          <a:latin typeface="Calibri" panose="020F0502020204030204" pitchFamily="34" charset="0"/>
          <a:ea typeface="+mj-ea"/>
          <a:cs typeface="+mj-cs"/>
        </a:defRPr>
      </a:lvl1pPr>
    </p:titleStyle>
    <p:bodyStyle>
      <a:lvl1pPr marL="170972" indent="-170972" algn="l" defTabSz="633231" rtl="0" eaLnBrk="1" latinLnBrk="0" hangingPunct="1">
        <a:lnSpc>
          <a:spcPct val="90000"/>
        </a:lnSpc>
        <a:spcBef>
          <a:spcPts val="969"/>
        </a:spcBef>
        <a:buFont typeface="Euphemia" pitchFamily="34" charset="0"/>
        <a:buChar char="›"/>
        <a:defRPr sz="1939" kern="1200">
          <a:solidFill>
            <a:schemeClr val="tx1"/>
          </a:solidFill>
          <a:latin typeface="Calibri" panose="020F0502020204030204" pitchFamily="34" charset="0"/>
          <a:ea typeface="+mn-ea"/>
          <a:cs typeface="+mn-cs"/>
        </a:defRPr>
      </a:lvl1pPr>
      <a:lvl2pPr marL="424265" indent="-170972" algn="l" defTabSz="633231" rtl="0" eaLnBrk="1" latinLnBrk="0" hangingPunct="1">
        <a:lnSpc>
          <a:spcPct val="90000"/>
        </a:lnSpc>
        <a:spcBef>
          <a:spcPts val="415"/>
        </a:spcBef>
        <a:buFont typeface="Euphemia" pitchFamily="34" charset="0"/>
        <a:buChar char="–"/>
        <a:defRPr sz="1662" kern="1200">
          <a:solidFill>
            <a:schemeClr val="tx1"/>
          </a:solidFill>
          <a:latin typeface="Calibri" panose="020F0502020204030204" pitchFamily="34" charset="0"/>
          <a:ea typeface="+mn-ea"/>
          <a:cs typeface="+mn-cs"/>
        </a:defRPr>
      </a:lvl2pPr>
      <a:lvl3pPr marL="677557" indent="-170972" algn="l" defTabSz="633231" rtl="0" eaLnBrk="1" latinLnBrk="0" hangingPunct="1">
        <a:lnSpc>
          <a:spcPct val="90000"/>
        </a:lnSpc>
        <a:spcBef>
          <a:spcPts val="415"/>
        </a:spcBef>
        <a:buFont typeface="Euphemia" pitchFamily="34" charset="0"/>
        <a:buChar char="›"/>
        <a:defRPr sz="1385" kern="1200">
          <a:solidFill>
            <a:schemeClr val="tx1"/>
          </a:solidFill>
          <a:latin typeface="Calibri" panose="020F0502020204030204" pitchFamily="34" charset="0"/>
          <a:ea typeface="+mn-ea"/>
          <a:cs typeface="+mn-cs"/>
        </a:defRPr>
      </a:lvl3pPr>
      <a:lvl4pPr marL="930849" indent="-170972" algn="l" defTabSz="633231" rtl="0" eaLnBrk="1" latinLnBrk="0" hangingPunct="1">
        <a:lnSpc>
          <a:spcPct val="90000"/>
        </a:lnSpc>
        <a:spcBef>
          <a:spcPts val="415"/>
        </a:spcBef>
        <a:buFont typeface="Arial" pitchFamily="34" charset="0"/>
        <a:buChar char="–"/>
        <a:defRPr sz="1246" kern="1200">
          <a:solidFill>
            <a:schemeClr val="tx1"/>
          </a:solidFill>
          <a:latin typeface="Calibri" panose="020F0502020204030204" pitchFamily="34" charset="0"/>
          <a:ea typeface="+mn-ea"/>
          <a:cs typeface="+mn-cs"/>
        </a:defRPr>
      </a:lvl4pPr>
      <a:lvl5pPr marL="1184142" indent="-170972" algn="l" defTabSz="633231" rtl="0" eaLnBrk="1" latinLnBrk="0" hangingPunct="1">
        <a:lnSpc>
          <a:spcPct val="90000"/>
        </a:lnSpc>
        <a:spcBef>
          <a:spcPts val="415"/>
        </a:spcBef>
        <a:buFont typeface="Euphemia" pitchFamily="34" charset="0"/>
        <a:buChar char="›"/>
        <a:defRPr sz="1246" kern="1200">
          <a:solidFill>
            <a:schemeClr val="tx1"/>
          </a:solidFill>
          <a:latin typeface="Calibri" panose="020F0502020204030204" pitchFamily="34" charset="0"/>
          <a:ea typeface="+mn-ea"/>
          <a:cs typeface="+mn-cs"/>
        </a:defRPr>
      </a:lvl5pPr>
      <a:lvl6pPr marL="1437434"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6pPr>
      <a:lvl7pPr marL="1690726"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7pPr>
      <a:lvl8pPr marL="1944018"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8pPr>
      <a:lvl9pPr marL="2197311"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9pPr>
    </p:bodyStyle>
    <p:otherStyle>
      <a:defPPr>
        <a:defRPr/>
      </a:defPPr>
      <a:lvl1pPr marL="0" algn="l" defTabSz="633231" rtl="0" eaLnBrk="1" latinLnBrk="0" hangingPunct="1">
        <a:defRPr sz="1246" kern="1200">
          <a:solidFill>
            <a:schemeClr val="tx1"/>
          </a:solidFill>
          <a:latin typeface="+mn-lt"/>
          <a:ea typeface="+mn-ea"/>
          <a:cs typeface="+mn-cs"/>
        </a:defRPr>
      </a:lvl1pPr>
      <a:lvl2pPr marL="316615" algn="l" defTabSz="633231" rtl="0" eaLnBrk="1" latinLnBrk="0" hangingPunct="1">
        <a:defRPr sz="1246" kern="1200">
          <a:solidFill>
            <a:schemeClr val="tx1"/>
          </a:solidFill>
          <a:latin typeface="+mn-lt"/>
          <a:ea typeface="+mn-ea"/>
          <a:cs typeface="+mn-cs"/>
        </a:defRPr>
      </a:lvl2pPr>
      <a:lvl3pPr marL="633231" algn="l" defTabSz="633231" rtl="0" eaLnBrk="1" latinLnBrk="0" hangingPunct="1">
        <a:defRPr sz="1246" kern="1200">
          <a:solidFill>
            <a:schemeClr val="tx1"/>
          </a:solidFill>
          <a:latin typeface="+mn-lt"/>
          <a:ea typeface="+mn-ea"/>
          <a:cs typeface="+mn-cs"/>
        </a:defRPr>
      </a:lvl3pPr>
      <a:lvl4pPr marL="949846" algn="l" defTabSz="633231" rtl="0" eaLnBrk="1" latinLnBrk="0" hangingPunct="1">
        <a:defRPr sz="1246" kern="1200">
          <a:solidFill>
            <a:schemeClr val="tx1"/>
          </a:solidFill>
          <a:latin typeface="+mn-lt"/>
          <a:ea typeface="+mn-ea"/>
          <a:cs typeface="+mn-cs"/>
        </a:defRPr>
      </a:lvl4pPr>
      <a:lvl5pPr marL="1266462" algn="l" defTabSz="633231" rtl="0" eaLnBrk="1" latinLnBrk="0" hangingPunct="1">
        <a:defRPr sz="1246" kern="1200">
          <a:solidFill>
            <a:schemeClr val="tx1"/>
          </a:solidFill>
          <a:latin typeface="+mn-lt"/>
          <a:ea typeface="+mn-ea"/>
          <a:cs typeface="+mn-cs"/>
        </a:defRPr>
      </a:lvl5pPr>
      <a:lvl6pPr marL="1583077" algn="l" defTabSz="633231" rtl="0" eaLnBrk="1" latinLnBrk="0" hangingPunct="1">
        <a:defRPr sz="1246" kern="1200">
          <a:solidFill>
            <a:schemeClr val="tx1"/>
          </a:solidFill>
          <a:latin typeface="+mn-lt"/>
          <a:ea typeface="+mn-ea"/>
          <a:cs typeface="+mn-cs"/>
        </a:defRPr>
      </a:lvl6pPr>
      <a:lvl7pPr marL="1899693" algn="l" defTabSz="633231" rtl="0" eaLnBrk="1" latinLnBrk="0" hangingPunct="1">
        <a:defRPr sz="1246" kern="1200">
          <a:solidFill>
            <a:schemeClr val="tx1"/>
          </a:solidFill>
          <a:latin typeface="+mn-lt"/>
          <a:ea typeface="+mn-ea"/>
          <a:cs typeface="+mn-cs"/>
        </a:defRPr>
      </a:lvl7pPr>
      <a:lvl8pPr marL="2216308" algn="l" defTabSz="633231" rtl="0" eaLnBrk="1" latinLnBrk="0" hangingPunct="1">
        <a:defRPr sz="1246" kern="1200">
          <a:solidFill>
            <a:schemeClr val="tx1"/>
          </a:solidFill>
          <a:latin typeface="+mn-lt"/>
          <a:ea typeface="+mn-ea"/>
          <a:cs typeface="+mn-cs"/>
        </a:defRPr>
      </a:lvl8pPr>
      <a:lvl9pPr marL="2532924" algn="l" defTabSz="633231" rtl="0" eaLnBrk="1" latinLnBrk="0" hangingPunct="1">
        <a:defRPr sz="12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6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hyperlink" Target="https://jakarta.ee/specifications/platform/9/apidocs/jakarta/servlet/package-summary.html" TargetMode="External"/><Relationship Id="rId2" Type="http://schemas.openxmlformats.org/officeDocument/2006/relationships/hyperlink" Target="https://docs.oracle.com/javaee/7/api/javax/servlet/package-summary.html" TargetMode="External"/><Relationship Id="rId1" Type="http://schemas.openxmlformats.org/officeDocument/2006/relationships/slideLayout" Target="../slideLayouts/slideLayout2.xml"/><Relationship Id="rId6" Type="http://schemas.openxmlformats.org/officeDocument/2006/relationships/hyperlink" Target="https://tomcat.apache.org/" TargetMode="External"/><Relationship Id="rId5" Type="http://schemas.openxmlformats.org/officeDocument/2006/relationships/hyperlink" Target="http://docs.oracle.com/javase/tutorial/jdbc" TargetMode="External"/><Relationship Id="rId4" Type="http://schemas.openxmlformats.org/officeDocument/2006/relationships/hyperlink" Target="https://docs.oracle.com/javaee/7/tutorial/servlets.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progetto/index.html" TargetMode="External"/><Relationship Id="rId2" Type="http://schemas.openxmlformats.org/officeDocument/2006/relationships/hyperlink" Target="http://localhost:8080/PATH/NOMEFI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it-IT" dirty="0" smtClean="0"/>
              <a:t>Java </a:t>
            </a:r>
            <a:r>
              <a:rPr lang="it-IT" dirty="0" err="1" smtClean="0"/>
              <a:t>Servlets</a:t>
            </a:r>
            <a:r>
              <a:rPr lang="it-IT" dirty="0" smtClean="0"/>
              <a:t/>
            </a:r>
            <a:br>
              <a:rPr lang="it-IT" dirty="0" smtClean="0"/>
            </a:br>
            <a:r>
              <a:rPr lang="it-IT" sz="3200" i="1" dirty="0" smtClean="0"/>
              <a:t>Concetti e Programmazione di Base</a:t>
            </a:r>
            <a:endParaRPr lang="it-IT" sz="3200" i="1" dirty="0"/>
          </a:p>
        </p:txBody>
      </p:sp>
      <p:sp>
        <p:nvSpPr>
          <p:cNvPr id="5123" name="Rectangle 3"/>
          <p:cNvSpPr>
            <a:spLocks noGrp="1" noChangeArrowheads="1"/>
          </p:cNvSpPr>
          <p:nvPr>
            <p:ph type="subTitle" idx="1"/>
          </p:nvPr>
        </p:nvSpPr>
        <p:spPr/>
        <p:txBody>
          <a:bodyPr/>
          <a:lstStyle/>
          <a:p>
            <a:r>
              <a:rPr lang="it-IT" altLang="it-IT" dirty="0"/>
              <a:t>Giuseppe Della Penna</a:t>
            </a:r>
          </a:p>
          <a:p>
            <a:r>
              <a:rPr lang="it-IT" altLang="it-IT" dirty="0"/>
              <a:t>Università degli Studi di L’Aquila</a:t>
            </a:r>
          </a:p>
          <a:p>
            <a:endParaRPr lang="it-IT" altLang="it-IT" dirty="0"/>
          </a:p>
          <a:p>
            <a:r>
              <a:rPr lang="it-IT" altLang="it-IT" dirty="0"/>
              <a:t>giuseppe.dellapenna@univaq.it</a:t>
            </a:r>
          </a:p>
          <a:p>
            <a:r>
              <a:rPr lang="it-IT" altLang="it-IT" dirty="0"/>
              <a:t>http://people.disim.univaq.it/dellapenna</a:t>
            </a:r>
          </a:p>
          <a:p>
            <a:endParaRPr lang="it-IT" altLang="it-IT" dirty="0"/>
          </a:p>
          <a:p>
            <a:r>
              <a:rPr lang="it-IT" altLang="it-IT" sz="1000" i="1" dirty="0"/>
              <a:t>Versione documento: 220124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it-IT" altLang="it-IT" smtClean="0"/>
              <a:t>Scrivere una Classe Servlet</a:t>
            </a:r>
          </a:p>
        </p:txBody>
      </p:sp>
      <p:sp>
        <p:nvSpPr>
          <p:cNvPr id="15364" name="Rectangle 3"/>
          <p:cNvSpPr>
            <a:spLocks noGrp="1" noChangeArrowheads="1"/>
          </p:cNvSpPr>
          <p:nvPr>
            <p:ph idx="1"/>
          </p:nvPr>
        </p:nvSpPr>
        <p:spPr/>
        <p:txBody>
          <a:bodyPr/>
          <a:lstStyle/>
          <a:p>
            <a:pPr eaLnBrk="1" hangingPunct="1">
              <a:lnSpc>
                <a:spcPct val="80000"/>
              </a:lnSpc>
            </a:pPr>
            <a:r>
              <a:rPr lang="it-IT" altLang="it-IT" sz="1662" dirty="0"/>
              <a:t>Per scrivere una semplice </a:t>
            </a:r>
            <a:r>
              <a:rPr lang="it-IT" altLang="it-IT" sz="1662" dirty="0" err="1"/>
              <a:t>servlet</a:t>
            </a:r>
            <a:r>
              <a:rPr lang="it-IT" altLang="it-IT" sz="1662" dirty="0"/>
              <a:t> è necessario creare una classe che estende </a:t>
            </a:r>
            <a:r>
              <a:rPr lang="it-IT" altLang="it-IT" sz="1662" b="1" dirty="0" err="1"/>
              <a:t>javax.servlet.http.HttpServlet</a:t>
            </a:r>
            <a:r>
              <a:rPr lang="it-IT" altLang="it-IT" sz="1662" dirty="0"/>
              <a:t>.</a:t>
            </a:r>
          </a:p>
          <a:p>
            <a:pPr eaLnBrk="1" hangingPunct="1">
              <a:lnSpc>
                <a:spcPct val="80000"/>
              </a:lnSpc>
            </a:pPr>
            <a:r>
              <a:rPr lang="it-IT" altLang="it-IT" sz="1662" dirty="0"/>
              <a:t>La logica di funzionamento della </a:t>
            </a:r>
            <a:r>
              <a:rPr lang="it-IT" altLang="it-IT" sz="1662" dirty="0" err="1"/>
              <a:t>servlet</a:t>
            </a:r>
            <a:r>
              <a:rPr lang="it-IT" altLang="it-IT" sz="1662" dirty="0"/>
              <a:t> va codificata nei metodi corrispondenti al verbo HTTP cui devono rispondere.</a:t>
            </a:r>
          </a:p>
          <a:p>
            <a:pPr lvl="1" eaLnBrk="1" hangingPunct="1">
              <a:lnSpc>
                <a:spcPct val="80000"/>
              </a:lnSpc>
            </a:pPr>
            <a:r>
              <a:rPr lang="it-IT" altLang="it-IT" sz="1477" b="1" dirty="0" err="1"/>
              <a:t>doGet</a:t>
            </a:r>
            <a:r>
              <a:rPr lang="it-IT" altLang="it-IT" sz="1477" dirty="0"/>
              <a:t> viene chiamata in risposta a richieste GET e HEAD</a:t>
            </a:r>
          </a:p>
          <a:p>
            <a:pPr lvl="1" eaLnBrk="1" hangingPunct="1">
              <a:lnSpc>
                <a:spcPct val="80000"/>
              </a:lnSpc>
            </a:pPr>
            <a:r>
              <a:rPr lang="it-IT" altLang="it-IT" sz="1477" b="1" dirty="0" err="1"/>
              <a:t>doPost</a:t>
            </a:r>
            <a:r>
              <a:rPr lang="it-IT" altLang="it-IT" sz="1477" dirty="0"/>
              <a:t> viene chiamata in risposta a richieste POST</a:t>
            </a:r>
          </a:p>
          <a:p>
            <a:pPr lvl="1" eaLnBrk="1" hangingPunct="1">
              <a:lnSpc>
                <a:spcPct val="80000"/>
              </a:lnSpc>
            </a:pPr>
            <a:r>
              <a:rPr lang="it-IT" altLang="it-IT" sz="1477" b="1" dirty="0" err="1"/>
              <a:t>doPut</a:t>
            </a:r>
            <a:r>
              <a:rPr lang="it-IT" altLang="it-IT" sz="1477" dirty="0"/>
              <a:t> viene chiamata in risposta a richieste PUT</a:t>
            </a:r>
          </a:p>
          <a:p>
            <a:pPr lvl="1" eaLnBrk="1" hangingPunct="1">
              <a:lnSpc>
                <a:spcPct val="80000"/>
              </a:lnSpc>
            </a:pPr>
            <a:r>
              <a:rPr lang="it-IT" altLang="it-IT" sz="1477" b="1" dirty="0" err="1"/>
              <a:t>doDelete</a:t>
            </a:r>
            <a:r>
              <a:rPr lang="it-IT" altLang="it-IT" sz="1477" dirty="0"/>
              <a:t> viene chiamata in risposta a richieste DELETE</a:t>
            </a:r>
          </a:p>
          <a:p>
            <a:pPr eaLnBrk="1" hangingPunct="1">
              <a:lnSpc>
                <a:spcPct val="80000"/>
              </a:lnSpc>
            </a:pPr>
            <a:r>
              <a:rPr lang="it-IT" altLang="it-IT" sz="1662" dirty="0"/>
              <a:t>Tutti questi metodi hanno la stessa </a:t>
            </a:r>
            <a:r>
              <a:rPr lang="it-IT" altLang="it-IT" sz="1662" i="1" dirty="0" err="1"/>
              <a:t>signature</a:t>
            </a:r>
            <a:r>
              <a:rPr lang="it-IT" altLang="it-IT" sz="1662" dirty="0"/>
              <a:t>: prendono cioè come argomenti la coppia </a:t>
            </a:r>
            <a:r>
              <a:rPr lang="it-IT" altLang="it-IT" sz="1662" i="1" dirty="0"/>
              <a:t>(</a:t>
            </a:r>
            <a:r>
              <a:rPr lang="it-IT" altLang="it-IT" sz="1662" i="1" dirty="0" err="1"/>
              <a:t>HttpServletRequest</a:t>
            </a:r>
            <a:r>
              <a:rPr lang="it-IT" altLang="it-IT" sz="1662" i="1" dirty="0"/>
              <a:t>, </a:t>
            </a:r>
            <a:r>
              <a:rPr lang="it-IT" altLang="it-IT" sz="1662" i="1" dirty="0" err="1"/>
              <a:t>HttpServletResponse</a:t>
            </a:r>
            <a:r>
              <a:rPr lang="it-IT" altLang="it-IT" sz="1662" i="1" dirty="0"/>
              <a:t>)</a:t>
            </a:r>
            <a:r>
              <a:rPr lang="it-IT" altLang="it-IT" sz="1662" dirty="0"/>
              <a:t> e restituiscono </a:t>
            </a:r>
            <a:r>
              <a:rPr lang="it-IT" altLang="it-IT" sz="1662" i="1" dirty="0" err="1"/>
              <a:t>void</a:t>
            </a:r>
            <a:r>
              <a:rPr lang="it-IT" altLang="it-IT" sz="1662" dirty="0"/>
              <a:t>.</a:t>
            </a:r>
          </a:p>
          <a:p>
            <a:pPr lvl="1" eaLnBrk="1" hangingPunct="1">
              <a:lnSpc>
                <a:spcPct val="80000"/>
              </a:lnSpc>
            </a:pPr>
            <a:r>
              <a:rPr lang="it-IT" altLang="it-IT" sz="1477" dirty="0"/>
              <a:t>(i) Le classi </a:t>
            </a:r>
            <a:r>
              <a:rPr lang="it-IT" altLang="it-IT" sz="1477" b="1" dirty="0" err="1"/>
              <a:t>HttpServletRequest</a:t>
            </a:r>
            <a:r>
              <a:rPr lang="it-IT" altLang="it-IT" sz="1477" dirty="0"/>
              <a:t> e </a:t>
            </a:r>
            <a:r>
              <a:rPr lang="it-IT" altLang="it-IT" sz="1477" b="1" dirty="0" err="1"/>
              <a:t>HttpServletResponse</a:t>
            </a:r>
            <a:r>
              <a:rPr lang="it-IT" altLang="it-IT" sz="1477" dirty="0"/>
              <a:t> sono specializzazioni di </a:t>
            </a:r>
            <a:r>
              <a:rPr lang="it-IT" altLang="it-IT" sz="1477" dirty="0" err="1"/>
              <a:t>ServletRequest</a:t>
            </a:r>
            <a:r>
              <a:rPr lang="it-IT" altLang="it-IT" sz="1477" dirty="0"/>
              <a:t> e </a:t>
            </a:r>
            <a:r>
              <a:rPr lang="it-IT" altLang="it-IT" sz="1477" dirty="0" err="1"/>
              <a:t>ServletResponse</a:t>
            </a:r>
            <a:r>
              <a:rPr lang="it-IT" altLang="it-IT" sz="1477" dirty="0"/>
              <a:t> specifiche per il protocollo HTTP.</a:t>
            </a:r>
          </a:p>
          <a:p>
            <a:pPr eaLnBrk="1" hangingPunct="1">
              <a:lnSpc>
                <a:spcPct val="80000"/>
              </a:lnSpc>
            </a:pPr>
            <a:r>
              <a:rPr lang="it-IT" altLang="it-IT" sz="1662" dirty="0"/>
              <a:t>(i) La classe </a:t>
            </a:r>
            <a:r>
              <a:rPr lang="it-IT" altLang="it-IT" sz="1662" dirty="0" err="1"/>
              <a:t>HttpServlet</a:t>
            </a:r>
            <a:r>
              <a:rPr lang="it-IT" altLang="it-IT" sz="1662" dirty="0"/>
              <a:t> fornisce un’implementazione di default di tutti i metodi appena descritti, che si limita a generare un errore 400 (BAD REQUEST)</a:t>
            </a:r>
          </a:p>
          <a:p>
            <a:pPr eaLnBrk="1" hangingPunct="1">
              <a:lnSpc>
                <a:spcPct val="80000"/>
              </a:lnSpc>
            </a:pPr>
            <a:r>
              <a:rPr lang="it-IT" altLang="it-IT" sz="1662" dirty="0"/>
              <a:t>(i) La classe </a:t>
            </a:r>
            <a:r>
              <a:rPr lang="it-IT" altLang="it-IT" sz="1662" dirty="0" err="1"/>
              <a:t>servlet</a:t>
            </a:r>
            <a:r>
              <a:rPr lang="it-IT" altLang="it-IT" sz="1662" dirty="0"/>
              <a:t> contiene altri metodi utili, come </a:t>
            </a:r>
            <a:r>
              <a:rPr lang="it-IT" altLang="it-IT" sz="1662" i="1" dirty="0" err="1"/>
              <a:t>getServletContext</a:t>
            </a:r>
            <a:r>
              <a:rPr lang="it-IT" altLang="it-IT" sz="1662" dirty="0"/>
              <a:t>, tramite il quale si possono leggere molte informazioni sul contesto di esecuzione della </a:t>
            </a:r>
            <a:r>
              <a:rPr lang="it-IT" altLang="it-IT" sz="1662" dirty="0" err="1"/>
              <a:t>servlet</a:t>
            </a:r>
            <a:r>
              <a:rPr lang="it-IT" altLang="it-IT" sz="1662" dirty="0"/>
              <a:t> stessa.</a:t>
            </a:r>
          </a:p>
          <a:p>
            <a:pPr eaLnBrk="1" hangingPunct="1">
              <a:lnSpc>
                <a:spcPct val="80000"/>
              </a:lnSpc>
            </a:pPr>
            <a:r>
              <a:rPr lang="it-IT" altLang="it-IT" sz="1662" dirty="0"/>
              <a:t>(!) Per compilare una </a:t>
            </a:r>
            <a:r>
              <a:rPr lang="it-IT" altLang="it-IT" sz="1662" dirty="0" err="1"/>
              <a:t>servlet</a:t>
            </a:r>
            <a:r>
              <a:rPr lang="it-IT" altLang="it-IT" sz="1662" dirty="0"/>
              <a:t>, è necessario che nel </a:t>
            </a:r>
            <a:r>
              <a:rPr lang="it-IT" altLang="it-IT" sz="1662" b="1" dirty="0"/>
              <a:t>CLASSPATH</a:t>
            </a:r>
            <a:r>
              <a:rPr lang="it-IT" altLang="it-IT" sz="1662" dirty="0"/>
              <a:t> sia inclusa la libreria che </a:t>
            </a:r>
            <a:r>
              <a:rPr lang="it-IT" altLang="it-IT" sz="1662" dirty="0" err="1"/>
              <a:t>definsce</a:t>
            </a:r>
            <a:r>
              <a:rPr lang="it-IT" altLang="it-IT" sz="1662" dirty="0"/>
              <a:t> il package </a:t>
            </a:r>
            <a:r>
              <a:rPr lang="it-IT" altLang="it-IT" sz="1662" b="1" dirty="0" err="1" smtClean="0"/>
              <a:t>javax.servlet</a:t>
            </a:r>
            <a:r>
              <a:rPr lang="it-IT" altLang="it-IT" sz="1662" b="1" dirty="0" smtClean="0"/>
              <a:t> (o </a:t>
            </a:r>
            <a:r>
              <a:rPr lang="it-IT" altLang="it-IT" sz="1662" b="1" dirty="0" err="1" smtClean="0"/>
              <a:t>jakarta.servlet</a:t>
            </a:r>
            <a:r>
              <a:rPr lang="it-IT" altLang="it-IT" sz="1662" b="1" dirty="0" smtClean="0"/>
              <a:t> se si usa la Jakarta EE)</a:t>
            </a:r>
            <a:r>
              <a:rPr lang="it-IT" altLang="it-IT" sz="1662" dirty="0" smtClean="0"/>
              <a:t>. </a:t>
            </a:r>
            <a:r>
              <a:rPr lang="it-IT" altLang="it-IT" sz="1662" dirty="0"/>
              <a:t>Una copia di questa libreria, chiamata </a:t>
            </a:r>
            <a:r>
              <a:rPr lang="it-IT" altLang="it-IT" sz="1662" i="1" dirty="0"/>
              <a:t>servlet-api.jar</a:t>
            </a:r>
            <a:r>
              <a:rPr lang="it-IT" altLang="it-IT" sz="1662" dirty="0"/>
              <a:t>, è presente nella directory common/</a:t>
            </a:r>
            <a:r>
              <a:rPr lang="it-IT" altLang="it-IT" sz="1662" dirty="0" err="1"/>
              <a:t>lib</a:t>
            </a:r>
            <a:r>
              <a:rPr lang="it-IT" altLang="it-IT" sz="1662" dirty="0"/>
              <a:t> di </a:t>
            </a:r>
            <a:r>
              <a:rPr lang="it-IT" altLang="it-IT" sz="1662" dirty="0" err="1"/>
              <a:t>Tomcat</a:t>
            </a:r>
            <a:r>
              <a:rPr lang="it-IT" altLang="it-IT" sz="1662" dirty="0"/>
              <a:t>.</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10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title"/>
          </p:nvPr>
        </p:nvSpPr>
        <p:spPr/>
        <p:txBody>
          <a:bodyPr/>
          <a:lstStyle/>
          <a:p>
            <a:pPr eaLnBrk="1" hangingPunct="1"/>
            <a:r>
              <a:rPr lang="it-IT" altLang="it-IT"/>
              <a:t>Scrivere una Classe Servlet</a:t>
            </a:r>
            <a:br>
              <a:rPr lang="it-IT" altLang="it-IT"/>
            </a:br>
            <a:r>
              <a:rPr lang="it-IT" altLang="it-IT" sz="1846"/>
              <a:t>Esempio</a:t>
            </a:r>
          </a:p>
        </p:txBody>
      </p:sp>
      <p:sp>
        <p:nvSpPr>
          <p:cNvPr id="4" name="Segnaposto testo 3"/>
          <p:cNvSpPr>
            <a:spLocks noGrp="1"/>
          </p:cNvSpPr>
          <p:nvPr>
            <p:ph type="body" sz="quarter" idx="12"/>
          </p:nvPr>
        </p:nvSpPr>
        <p:spPr/>
        <p:txBody>
          <a:bodyPr/>
          <a:lstStyle/>
          <a:p>
            <a:r>
              <a:rPr lang="it-IT" dirty="0"/>
              <a:t>package </a:t>
            </a:r>
            <a:r>
              <a:rPr lang="it-IT" dirty="0" err="1"/>
              <a:t>org.iw.project</a:t>
            </a:r>
            <a:r>
              <a:rPr lang="it-IT" dirty="0"/>
              <a:t>;</a:t>
            </a:r>
          </a:p>
          <a:p>
            <a:endParaRPr lang="it-IT" dirty="0"/>
          </a:p>
          <a:p>
            <a:r>
              <a:rPr lang="it-IT" dirty="0"/>
              <a:t>import </a:t>
            </a:r>
            <a:r>
              <a:rPr lang="it-IT" dirty="0" err="1"/>
              <a:t>javax.servlet</a:t>
            </a:r>
            <a:r>
              <a:rPr lang="it-IT" dirty="0"/>
              <a:t>.*;</a:t>
            </a:r>
          </a:p>
          <a:p>
            <a:r>
              <a:rPr lang="it-IT" dirty="0"/>
              <a:t>import </a:t>
            </a:r>
            <a:r>
              <a:rPr lang="it-IT" dirty="0" err="1"/>
              <a:t>javax.servlet.http</a:t>
            </a:r>
            <a:r>
              <a:rPr lang="it-IT" dirty="0"/>
              <a:t>.*;</a:t>
            </a:r>
          </a:p>
          <a:p>
            <a:endParaRPr lang="it-IT" dirty="0"/>
          </a:p>
          <a:p>
            <a:r>
              <a:rPr lang="it-IT" dirty="0"/>
              <a:t>public </a:t>
            </a:r>
            <a:r>
              <a:rPr lang="it-IT" dirty="0" err="1"/>
              <a:t>class</a:t>
            </a:r>
            <a:r>
              <a:rPr lang="it-IT" dirty="0"/>
              <a:t> class1 </a:t>
            </a:r>
            <a:r>
              <a:rPr lang="it-IT" dirty="0" err="1"/>
              <a:t>extends</a:t>
            </a:r>
            <a:r>
              <a:rPr lang="it-IT" dirty="0"/>
              <a:t> </a:t>
            </a:r>
            <a:r>
              <a:rPr lang="it-IT" dirty="0" err="1"/>
              <a:t>HttpServlet</a:t>
            </a:r>
            <a:r>
              <a:rPr lang="it-IT" dirty="0"/>
              <a:t> {</a:t>
            </a:r>
          </a:p>
          <a:p>
            <a:r>
              <a:rPr lang="it-IT" dirty="0"/>
              <a:t>	</a:t>
            </a:r>
            <a:r>
              <a:rPr lang="it-IT" b="1" dirty="0"/>
              <a:t>public </a:t>
            </a:r>
            <a:r>
              <a:rPr lang="it-IT" b="1" dirty="0" err="1"/>
              <a:t>void</a:t>
            </a:r>
            <a:r>
              <a:rPr lang="it-IT" b="1" dirty="0"/>
              <a:t> </a:t>
            </a:r>
            <a:r>
              <a:rPr lang="it-IT" b="1" dirty="0" err="1"/>
              <a:t>doGet</a:t>
            </a:r>
            <a:r>
              <a:rPr lang="it-IT" b="1" dirty="0" smtClean="0"/>
              <a:t>(</a:t>
            </a:r>
            <a:br>
              <a:rPr lang="it-IT" b="1" dirty="0" smtClean="0"/>
            </a:br>
            <a:r>
              <a:rPr lang="it-IT" b="1" dirty="0" err="1" smtClean="0"/>
              <a:t>HttpServletRequest</a:t>
            </a:r>
            <a:r>
              <a:rPr lang="it-IT" b="1" dirty="0" smtClean="0"/>
              <a:t> </a:t>
            </a:r>
            <a:r>
              <a:rPr lang="it-IT" b="1" dirty="0"/>
              <a:t>in, </a:t>
            </a:r>
            <a:r>
              <a:rPr lang="it-IT" b="1" dirty="0" err="1"/>
              <a:t>HttpServletResponse</a:t>
            </a:r>
            <a:r>
              <a:rPr lang="it-IT" b="1" dirty="0"/>
              <a:t> out) {</a:t>
            </a:r>
          </a:p>
          <a:p>
            <a:r>
              <a:rPr lang="it-IT" b="1" dirty="0"/>
              <a:t>	//…</a:t>
            </a:r>
          </a:p>
          <a:p>
            <a:r>
              <a:rPr lang="it-IT" b="1" dirty="0"/>
              <a:t>	}</a:t>
            </a:r>
          </a:p>
          <a:p>
            <a:r>
              <a:rPr lang="it-IT" dirty="0"/>
              <a:t>}</a:t>
            </a:r>
          </a:p>
          <a:p>
            <a:endParaRPr lang="it-IT" dirty="0"/>
          </a:p>
        </p:txBody>
      </p:sp>
      <p:sp>
        <p:nvSpPr>
          <p:cNvPr id="5" name="Segnaposto testo 4"/>
          <p:cNvSpPr>
            <a:spLocks noGrp="1"/>
          </p:cNvSpPr>
          <p:nvPr>
            <p:ph type="body" sz="quarter" idx="13"/>
          </p:nvPr>
        </p:nvSpPr>
        <p:spPr/>
        <p:txBody>
          <a:bodyPr/>
          <a:lstStyle/>
          <a:p>
            <a:r>
              <a:rPr lang="it-IT" altLang="it-IT" sz="2000" dirty="0"/>
              <a:t>Una </a:t>
            </a:r>
            <a:r>
              <a:rPr lang="it-IT" altLang="it-IT" sz="2000" dirty="0" err="1"/>
              <a:t>servlet</a:t>
            </a:r>
            <a:r>
              <a:rPr lang="it-IT" altLang="it-IT" sz="2000" dirty="0"/>
              <a:t> di base estende la classe </a:t>
            </a:r>
            <a:r>
              <a:rPr lang="it-IT" altLang="it-IT" sz="2000" dirty="0" err="1"/>
              <a:t>javax.servlet.http.HttpServlet</a:t>
            </a:r>
            <a:endParaRPr lang="it-IT" altLang="it-IT" sz="2000" dirty="0"/>
          </a:p>
          <a:p>
            <a:r>
              <a:rPr lang="it-IT" altLang="it-IT" sz="2000" dirty="0"/>
              <a:t>Per gestire le richieste HTTP, si sovrascrivono opportunamente i metodi corrispondenti: in questo esempio, il metodo </a:t>
            </a:r>
            <a:r>
              <a:rPr lang="it-IT" altLang="it-IT" sz="2000" dirty="0" err="1"/>
              <a:t>doGet</a:t>
            </a:r>
            <a:r>
              <a:rPr lang="it-IT" altLang="it-IT" sz="2000" dirty="0"/>
              <a:t> verrà chiamato per gestire le richieste HTTP GET.</a:t>
            </a:r>
          </a:p>
          <a:p>
            <a:endParaRPr lang="it-IT"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11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it-IT" altLang="it-IT" smtClean="0"/>
              <a:t>Fornire Informazioni sulla Servlet</a:t>
            </a:r>
          </a:p>
        </p:txBody>
      </p:sp>
      <p:sp>
        <p:nvSpPr>
          <p:cNvPr id="17412" name="Rectangle 3"/>
          <p:cNvSpPr>
            <a:spLocks noGrp="1" noChangeArrowheads="1"/>
          </p:cNvSpPr>
          <p:nvPr>
            <p:ph idx="1"/>
          </p:nvPr>
        </p:nvSpPr>
        <p:spPr/>
        <p:txBody>
          <a:bodyPr/>
          <a:lstStyle/>
          <a:p>
            <a:pPr eaLnBrk="1" hangingPunct="1">
              <a:lnSpc>
                <a:spcPct val="90000"/>
              </a:lnSpc>
            </a:pPr>
            <a:r>
              <a:rPr lang="it-IT" altLang="it-IT" smtClean="0"/>
              <a:t>E’ possibile, anche se non richiesto, fornire delle informazioni sulla servlet che possono essere utilizzate dal container.</a:t>
            </a:r>
          </a:p>
          <a:p>
            <a:pPr eaLnBrk="1" hangingPunct="1">
              <a:lnSpc>
                <a:spcPct val="90000"/>
              </a:lnSpc>
            </a:pPr>
            <a:r>
              <a:rPr lang="it-IT" altLang="it-IT" smtClean="0"/>
              <a:t>Le informazioni potrebbero ad esempio includere l’autore e la versione della servlet stessa.</a:t>
            </a:r>
          </a:p>
          <a:p>
            <a:pPr eaLnBrk="1" hangingPunct="1">
              <a:lnSpc>
                <a:spcPct val="90000"/>
              </a:lnSpc>
            </a:pPr>
            <a:r>
              <a:rPr lang="it-IT" altLang="it-IT" smtClean="0"/>
              <a:t>A questo scopo è sufficiente sovrascrivere il metodo </a:t>
            </a:r>
            <a:r>
              <a:rPr lang="it-IT" altLang="it-IT" i="1" smtClean="0"/>
              <a:t>getServletInfo()</a:t>
            </a:r>
            <a:r>
              <a:rPr lang="it-IT" altLang="it-IT" smtClean="0"/>
              <a:t> dell’interfaccia Servlet, che nella sua implementazione di default in HttpServlet si limita a resitutire </a:t>
            </a:r>
            <a:r>
              <a:rPr lang="it-IT" altLang="it-IT" i="1" smtClean="0"/>
              <a:t>null</a:t>
            </a:r>
            <a:r>
              <a:rPr lang="it-IT" altLang="it-IT" smtClean="0"/>
              <a:t>.</a:t>
            </a:r>
          </a:p>
          <a:p>
            <a:pPr eaLnBrk="1" hangingPunct="1">
              <a:lnSpc>
                <a:spcPct val="90000"/>
              </a:lnSpc>
            </a:pPr>
            <a:r>
              <a:rPr lang="it-IT" altLang="it-IT" smtClean="0"/>
              <a:t>Il metodo non prende alcun argomento e deve restituire una stringa.</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12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it-IT" altLang="it-IT" dirty="0" smtClean="0"/>
              <a:t>Fornire Informazioni sulla </a:t>
            </a:r>
            <a:r>
              <a:rPr lang="it-IT" altLang="it-IT" dirty="0" err="1" smtClean="0"/>
              <a:t>Servlet</a:t>
            </a:r>
            <a:r>
              <a:rPr lang="it-IT" altLang="it-IT" dirty="0" smtClean="0"/>
              <a:t/>
            </a:r>
            <a:br>
              <a:rPr lang="it-IT" altLang="it-IT" dirty="0" smtClean="0"/>
            </a:br>
            <a:r>
              <a:rPr lang="it-IT" altLang="it-IT" sz="1846" dirty="0"/>
              <a:t>Esempio</a:t>
            </a:r>
          </a:p>
        </p:txBody>
      </p:sp>
      <p:sp>
        <p:nvSpPr>
          <p:cNvPr id="4" name="Segnaposto testo 3"/>
          <p:cNvSpPr>
            <a:spLocks noGrp="1"/>
          </p:cNvSpPr>
          <p:nvPr>
            <p:ph type="body" sz="quarter" idx="12"/>
          </p:nvPr>
        </p:nvSpPr>
        <p:spPr/>
        <p:txBody>
          <a:bodyPr/>
          <a:lstStyle/>
          <a:p>
            <a:r>
              <a:rPr lang="it-IT" dirty="0"/>
              <a:t>package </a:t>
            </a:r>
            <a:r>
              <a:rPr lang="it-IT" dirty="0" err="1"/>
              <a:t>org.iw.project</a:t>
            </a:r>
            <a:r>
              <a:rPr lang="it-IT" dirty="0"/>
              <a:t>;</a:t>
            </a:r>
          </a:p>
          <a:p>
            <a:endParaRPr lang="it-IT" dirty="0"/>
          </a:p>
          <a:p>
            <a:r>
              <a:rPr lang="it-IT" dirty="0"/>
              <a:t>import </a:t>
            </a:r>
            <a:r>
              <a:rPr lang="it-IT" dirty="0" err="1"/>
              <a:t>javax.servlet</a:t>
            </a:r>
            <a:r>
              <a:rPr lang="it-IT" dirty="0"/>
              <a:t>.*;</a:t>
            </a:r>
          </a:p>
          <a:p>
            <a:r>
              <a:rPr lang="it-IT" dirty="0"/>
              <a:t>import </a:t>
            </a:r>
            <a:r>
              <a:rPr lang="it-IT" dirty="0" err="1"/>
              <a:t>javax.servlet.http</a:t>
            </a:r>
            <a:r>
              <a:rPr lang="it-IT" dirty="0"/>
              <a:t>.*;</a:t>
            </a:r>
          </a:p>
          <a:p>
            <a:endParaRPr lang="it-IT" dirty="0"/>
          </a:p>
          <a:p>
            <a:r>
              <a:rPr lang="it-IT" dirty="0"/>
              <a:t>public </a:t>
            </a:r>
            <a:r>
              <a:rPr lang="it-IT" dirty="0" err="1"/>
              <a:t>class</a:t>
            </a:r>
            <a:r>
              <a:rPr lang="it-IT" dirty="0"/>
              <a:t> class1 </a:t>
            </a:r>
            <a:r>
              <a:rPr lang="it-IT" dirty="0" err="1"/>
              <a:t>extends</a:t>
            </a:r>
            <a:r>
              <a:rPr lang="it-IT" dirty="0"/>
              <a:t> </a:t>
            </a:r>
            <a:r>
              <a:rPr lang="it-IT" dirty="0" err="1"/>
              <a:t>HttpServlet</a:t>
            </a:r>
            <a:r>
              <a:rPr lang="it-IT" dirty="0"/>
              <a:t> {</a:t>
            </a:r>
          </a:p>
          <a:p>
            <a:endParaRPr lang="it-IT" dirty="0"/>
          </a:p>
          <a:p>
            <a:r>
              <a:rPr lang="it-IT" b="1" dirty="0"/>
              <a:t>	public </a:t>
            </a:r>
            <a:r>
              <a:rPr lang="it-IT" b="1" dirty="0" err="1"/>
              <a:t>String</a:t>
            </a:r>
            <a:r>
              <a:rPr lang="it-IT" b="1" dirty="0"/>
              <a:t> </a:t>
            </a:r>
            <a:r>
              <a:rPr lang="it-IT" b="1" dirty="0" err="1"/>
              <a:t>getServletInfo</a:t>
            </a:r>
            <a:r>
              <a:rPr lang="it-IT" b="1" dirty="0"/>
              <a:t>() {</a:t>
            </a:r>
          </a:p>
          <a:p>
            <a:r>
              <a:rPr lang="it-IT" b="1" dirty="0"/>
              <a:t>	  </a:t>
            </a:r>
            <a:r>
              <a:rPr lang="it-IT" b="1" dirty="0" err="1"/>
              <a:t>return</a:t>
            </a:r>
            <a:r>
              <a:rPr lang="it-IT" b="1" dirty="0"/>
              <a:t> “</a:t>
            </a:r>
            <a:r>
              <a:rPr lang="it-IT" b="1" dirty="0" err="1"/>
              <a:t>Servlet</a:t>
            </a:r>
            <a:r>
              <a:rPr lang="it-IT" b="1" dirty="0"/>
              <a:t> di esempio, versione 1.0”;</a:t>
            </a:r>
          </a:p>
          <a:p>
            <a:r>
              <a:rPr lang="it-IT" b="1" dirty="0"/>
              <a:t>	}</a:t>
            </a:r>
          </a:p>
          <a:p>
            <a:endParaRPr lang="it-IT" dirty="0"/>
          </a:p>
          <a:p>
            <a:r>
              <a:rPr lang="it-IT" dirty="0"/>
              <a:t>	public </a:t>
            </a:r>
            <a:r>
              <a:rPr lang="it-IT" dirty="0" err="1"/>
              <a:t>void</a:t>
            </a:r>
            <a:r>
              <a:rPr lang="it-IT" dirty="0"/>
              <a:t> </a:t>
            </a:r>
            <a:r>
              <a:rPr lang="it-IT" dirty="0" err="1"/>
              <a:t>doGet</a:t>
            </a:r>
            <a:r>
              <a:rPr lang="it-IT" dirty="0"/>
              <a:t>(</a:t>
            </a:r>
            <a:r>
              <a:rPr lang="it-IT" dirty="0" err="1"/>
              <a:t>HttpServletRequest</a:t>
            </a:r>
            <a:r>
              <a:rPr lang="it-IT" dirty="0"/>
              <a:t> in, </a:t>
            </a:r>
            <a:r>
              <a:rPr lang="it-IT" dirty="0" err="1"/>
              <a:t>HttpServletResponse</a:t>
            </a:r>
            <a:r>
              <a:rPr lang="it-IT" dirty="0"/>
              <a:t> out) {</a:t>
            </a:r>
          </a:p>
          <a:p>
            <a:r>
              <a:rPr lang="it-IT" dirty="0"/>
              <a:t>	//…</a:t>
            </a:r>
          </a:p>
          <a:p>
            <a:r>
              <a:rPr lang="it-IT" dirty="0"/>
              <a:t>	}</a:t>
            </a:r>
          </a:p>
          <a:p>
            <a:r>
              <a:rPr lang="it-IT" dirty="0"/>
              <a:t>}</a:t>
            </a:r>
          </a:p>
          <a:p>
            <a:endParaRPr lang="it-IT" dirty="0"/>
          </a:p>
        </p:txBody>
      </p:sp>
      <p:sp>
        <p:nvSpPr>
          <p:cNvPr id="5" name="Segnaposto testo 4"/>
          <p:cNvSpPr>
            <a:spLocks noGrp="1"/>
          </p:cNvSpPr>
          <p:nvPr>
            <p:ph type="body" sz="quarter" idx="13"/>
          </p:nvPr>
        </p:nvSpPr>
        <p:spPr/>
        <p:txBody>
          <a:bodyPr/>
          <a:lstStyle/>
          <a:p>
            <a:r>
              <a:rPr lang="it-IT" altLang="it-IT" sz="2000" dirty="0"/>
              <a:t>La stringa restituita da </a:t>
            </a:r>
            <a:r>
              <a:rPr lang="it-IT" altLang="it-IT" sz="2000" b="1" dirty="0" err="1"/>
              <a:t>getServletInfo</a:t>
            </a:r>
            <a:r>
              <a:rPr lang="it-IT" altLang="it-IT" sz="2000" dirty="0"/>
              <a:t> verrà usata dal container per fornire informazioni sulla </a:t>
            </a:r>
            <a:r>
              <a:rPr lang="it-IT" altLang="it-IT" sz="2000" dirty="0" err="1"/>
              <a:t>servlet</a:t>
            </a:r>
            <a:r>
              <a:rPr lang="it-IT" altLang="it-IT" sz="2000" dirty="0"/>
              <a:t>.</a:t>
            </a:r>
          </a:p>
          <a:p>
            <a:endParaRPr lang="it-IT"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13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it-IT" altLang="it-IT" smtClean="0"/>
              <a:t>Inizializzare e Finalizzare la Servlet</a:t>
            </a:r>
          </a:p>
        </p:txBody>
      </p:sp>
      <p:sp>
        <p:nvSpPr>
          <p:cNvPr id="19460" name="Rectangle 3"/>
          <p:cNvSpPr>
            <a:spLocks noGrp="1" noChangeArrowheads="1"/>
          </p:cNvSpPr>
          <p:nvPr>
            <p:ph idx="1"/>
          </p:nvPr>
        </p:nvSpPr>
        <p:spPr/>
        <p:txBody>
          <a:bodyPr/>
          <a:lstStyle/>
          <a:p>
            <a:pPr eaLnBrk="1" hangingPunct="1">
              <a:lnSpc>
                <a:spcPct val="90000"/>
              </a:lnSpc>
            </a:pPr>
            <a:r>
              <a:rPr lang="it-IT" altLang="it-IT" sz="1846"/>
              <a:t>L’inizializzazione di una servlet si effettua nel suo metodo </a:t>
            </a:r>
            <a:r>
              <a:rPr lang="it-IT" altLang="it-IT" sz="1846" b="1"/>
              <a:t>init</a:t>
            </a:r>
            <a:r>
              <a:rPr lang="it-IT" altLang="it-IT" sz="1846"/>
              <a:t>, che ha come parametro un oggetto </a:t>
            </a:r>
            <a:r>
              <a:rPr lang="it-IT" altLang="it-IT" sz="1846" i="1"/>
              <a:t>ServletConfig</a:t>
            </a:r>
            <a:r>
              <a:rPr lang="it-IT" altLang="it-IT" sz="1846"/>
              <a:t>.</a:t>
            </a:r>
          </a:p>
          <a:p>
            <a:pPr lvl="1" eaLnBrk="1" hangingPunct="1">
              <a:lnSpc>
                <a:spcPct val="90000"/>
              </a:lnSpc>
            </a:pPr>
            <a:r>
              <a:rPr lang="it-IT" altLang="it-IT"/>
              <a:t>La prima cosa che il metodo deve fare è chiamare </a:t>
            </a:r>
            <a:r>
              <a:rPr lang="it-IT" altLang="it-IT" b="1"/>
              <a:t>super.init()</a:t>
            </a:r>
            <a:r>
              <a:rPr lang="it-IT" altLang="it-IT"/>
              <a:t> passandogli il suo parametro ServletConfig.</a:t>
            </a:r>
          </a:p>
          <a:p>
            <a:pPr lvl="1" eaLnBrk="1" hangingPunct="1">
              <a:lnSpc>
                <a:spcPct val="90000"/>
              </a:lnSpc>
            </a:pPr>
            <a:r>
              <a:rPr lang="it-IT" altLang="it-IT"/>
              <a:t>Successivamente è possibile eseguire tutto il codice di inizializzazione necessario, eventualmente impostando campi della classe con dati che andranno utilizzati dai metodi di servizio.</a:t>
            </a:r>
          </a:p>
          <a:p>
            <a:pPr lvl="1" eaLnBrk="1" hangingPunct="1">
              <a:lnSpc>
                <a:spcPct val="90000"/>
              </a:lnSpc>
            </a:pPr>
            <a:r>
              <a:rPr lang="it-IT" altLang="it-IT"/>
              <a:t>Se la servlet è stata attivata con dei parametri di inizializzazione esterni (che vengono specificati in una maniera dipendente dal container), è possibile leggerli tramite il metodo </a:t>
            </a:r>
            <a:r>
              <a:rPr lang="it-IT" altLang="it-IT" i="1"/>
              <a:t>getInitParameter</a:t>
            </a:r>
            <a:r>
              <a:rPr lang="it-IT" altLang="it-IT"/>
              <a:t> di HttpServlet. Questo metodo prende come argomento il nome del parametro e restituisce una stringa.</a:t>
            </a:r>
          </a:p>
          <a:p>
            <a:pPr lvl="1" eaLnBrk="1" hangingPunct="1">
              <a:lnSpc>
                <a:spcPct val="90000"/>
              </a:lnSpc>
            </a:pPr>
            <a:r>
              <a:rPr lang="it-IT" altLang="it-IT"/>
              <a:t>Se l’inizializzazione incontra dei problemi, è possibile generare un’eccezione (</a:t>
            </a:r>
            <a:r>
              <a:rPr lang="it-IT" altLang="it-IT" i="1"/>
              <a:t>ServletException</a:t>
            </a:r>
            <a:r>
              <a:rPr lang="it-IT" altLang="it-IT"/>
              <a:t>) per segnalarlo al contanier.</a:t>
            </a:r>
          </a:p>
          <a:p>
            <a:pPr eaLnBrk="1" hangingPunct="1">
              <a:lnSpc>
                <a:spcPct val="90000"/>
              </a:lnSpc>
            </a:pPr>
            <a:r>
              <a:rPr lang="it-IT" altLang="it-IT" sz="1846"/>
              <a:t>La finalizzazione di una servlet si effettua nel suo metodo </a:t>
            </a:r>
            <a:r>
              <a:rPr lang="it-IT" altLang="it-IT" sz="1846" b="1"/>
              <a:t>destroy</a:t>
            </a:r>
            <a:r>
              <a:rPr lang="it-IT" altLang="it-IT" sz="1846"/>
              <a:t>.</a:t>
            </a:r>
          </a:p>
          <a:p>
            <a:pPr lvl="1" eaLnBrk="1" hangingPunct="1">
              <a:lnSpc>
                <a:spcPct val="90000"/>
              </a:lnSpc>
            </a:pPr>
            <a:r>
              <a:rPr lang="it-IT" altLang="it-IT"/>
              <a:t>E’ necessario sovrascrivere questo metodo solo se esistono effettivamente operazioni da fare prima della distruzione della servlet.</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14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it-IT" altLang="it-IT" smtClean="0"/>
              <a:t>Inizializzare e Finalizzare la Servlet</a:t>
            </a:r>
            <a:br>
              <a:rPr lang="it-IT" altLang="it-IT" smtClean="0"/>
            </a:br>
            <a:r>
              <a:rPr lang="it-IT" altLang="it-IT" sz="1846"/>
              <a:t>Esempio</a:t>
            </a:r>
          </a:p>
        </p:txBody>
      </p:sp>
      <p:sp>
        <p:nvSpPr>
          <p:cNvPr id="4" name="Segnaposto testo 3"/>
          <p:cNvSpPr>
            <a:spLocks noGrp="1"/>
          </p:cNvSpPr>
          <p:nvPr>
            <p:ph type="body" sz="quarter" idx="12"/>
          </p:nvPr>
        </p:nvSpPr>
        <p:spPr/>
        <p:txBody>
          <a:bodyPr/>
          <a:lstStyle/>
          <a:p>
            <a:r>
              <a:rPr lang="it-IT" dirty="0"/>
              <a:t>package </a:t>
            </a:r>
            <a:r>
              <a:rPr lang="it-IT" dirty="0" err="1"/>
              <a:t>org.iw.project</a:t>
            </a:r>
            <a:r>
              <a:rPr lang="it-IT" dirty="0"/>
              <a:t>;</a:t>
            </a:r>
          </a:p>
          <a:p>
            <a:endParaRPr lang="it-IT" dirty="0"/>
          </a:p>
          <a:p>
            <a:r>
              <a:rPr lang="it-IT" dirty="0"/>
              <a:t>import </a:t>
            </a:r>
            <a:r>
              <a:rPr lang="it-IT" dirty="0" err="1"/>
              <a:t>javax.servlet</a:t>
            </a:r>
            <a:r>
              <a:rPr lang="it-IT" dirty="0"/>
              <a:t>.*;</a:t>
            </a:r>
          </a:p>
          <a:p>
            <a:r>
              <a:rPr lang="it-IT" dirty="0"/>
              <a:t>import </a:t>
            </a:r>
            <a:r>
              <a:rPr lang="it-IT" dirty="0" err="1"/>
              <a:t>javax.servlet.http</a:t>
            </a:r>
            <a:r>
              <a:rPr lang="it-IT" dirty="0"/>
              <a:t>.*;</a:t>
            </a:r>
          </a:p>
          <a:p>
            <a:r>
              <a:rPr lang="it-IT" dirty="0"/>
              <a:t>I</a:t>
            </a:r>
          </a:p>
          <a:p>
            <a:r>
              <a:rPr lang="it-IT" dirty="0"/>
              <a:t>public </a:t>
            </a:r>
            <a:r>
              <a:rPr lang="it-IT" dirty="0" err="1"/>
              <a:t>class</a:t>
            </a:r>
            <a:r>
              <a:rPr lang="it-IT" dirty="0"/>
              <a:t> class1 </a:t>
            </a:r>
            <a:r>
              <a:rPr lang="it-IT" dirty="0" err="1"/>
              <a:t>extends</a:t>
            </a:r>
            <a:r>
              <a:rPr lang="it-IT" dirty="0"/>
              <a:t> </a:t>
            </a:r>
            <a:r>
              <a:rPr lang="it-IT" dirty="0" err="1"/>
              <a:t>HttpServlet</a:t>
            </a:r>
            <a:r>
              <a:rPr lang="it-IT" dirty="0"/>
              <a:t> {</a:t>
            </a:r>
          </a:p>
          <a:p>
            <a:r>
              <a:rPr lang="it-IT" dirty="0"/>
              <a:t>	private </a:t>
            </a:r>
            <a:r>
              <a:rPr lang="it-IT" dirty="0" err="1"/>
              <a:t>int</a:t>
            </a:r>
            <a:r>
              <a:rPr lang="it-IT" dirty="0"/>
              <a:t> parameter1;</a:t>
            </a:r>
          </a:p>
          <a:p>
            <a:endParaRPr lang="it-IT" dirty="0"/>
          </a:p>
          <a:p>
            <a:r>
              <a:rPr lang="it-IT" b="1" dirty="0"/>
              <a:t>	public </a:t>
            </a:r>
            <a:r>
              <a:rPr lang="it-IT" b="1" dirty="0" err="1"/>
              <a:t>void</a:t>
            </a:r>
            <a:r>
              <a:rPr lang="it-IT" b="1" dirty="0"/>
              <a:t> </a:t>
            </a:r>
            <a:r>
              <a:rPr lang="it-IT" b="1" dirty="0" err="1"/>
              <a:t>init</a:t>
            </a:r>
            <a:r>
              <a:rPr lang="it-IT" b="1" dirty="0"/>
              <a:t>(</a:t>
            </a:r>
            <a:r>
              <a:rPr lang="it-IT" b="1" dirty="0" err="1"/>
              <a:t>ServletConfig</a:t>
            </a:r>
            <a:r>
              <a:rPr lang="it-IT" b="1" dirty="0"/>
              <a:t> c)</a:t>
            </a:r>
          </a:p>
          <a:p>
            <a:r>
              <a:rPr lang="it-IT" b="1" dirty="0"/>
              <a:t>	 </a:t>
            </a:r>
            <a:r>
              <a:rPr lang="it-IT" b="1" dirty="0" err="1"/>
              <a:t>throws</a:t>
            </a:r>
            <a:r>
              <a:rPr lang="it-IT" b="1" dirty="0"/>
              <a:t> </a:t>
            </a:r>
            <a:r>
              <a:rPr lang="it-IT" b="1" dirty="0" err="1"/>
              <a:t>ServletException</a:t>
            </a:r>
            <a:r>
              <a:rPr lang="it-IT" b="1" dirty="0"/>
              <a:t> {</a:t>
            </a:r>
          </a:p>
          <a:p>
            <a:r>
              <a:rPr lang="it-IT" b="1" dirty="0"/>
              <a:t>	 </a:t>
            </a:r>
            <a:r>
              <a:rPr lang="it-IT" b="1" dirty="0" err="1"/>
              <a:t>super.init</a:t>
            </a:r>
            <a:r>
              <a:rPr lang="it-IT" b="1" dirty="0"/>
              <a:t>(c);</a:t>
            </a:r>
          </a:p>
          <a:p>
            <a:r>
              <a:rPr lang="it-IT" b="1" dirty="0"/>
              <a:t>	 parameter1 = 1;</a:t>
            </a:r>
          </a:p>
          <a:p>
            <a:r>
              <a:rPr lang="it-IT" b="1" dirty="0"/>
              <a:t>	}</a:t>
            </a:r>
          </a:p>
          <a:p>
            <a:endParaRPr lang="it-IT" dirty="0"/>
          </a:p>
          <a:p>
            <a:r>
              <a:rPr lang="it-IT" dirty="0"/>
              <a:t>	public </a:t>
            </a:r>
            <a:r>
              <a:rPr lang="it-IT" dirty="0" err="1"/>
              <a:t>String</a:t>
            </a:r>
            <a:r>
              <a:rPr lang="it-IT" dirty="0"/>
              <a:t> </a:t>
            </a:r>
            <a:r>
              <a:rPr lang="it-IT" dirty="0" err="1"/>
              <a:t>getServletInfo</a:t>
            </a:r>
            <a:r>
              <a:rPr lang="it-IT" dirty="0"/>
              <a:t>() {</a:t>
            </a:r>
          </a:p>
          <a:p>
            <a:r>
              <a:rPr lang="it-IT" dirty="0"/>
              <a:t>	  </a:t>
            </a:r>
            <a:r>
              <a:rPr lang="it-IT" dirty="0" err="1"/>
              <a:t>return</a:t>
            </a:r>
            <a:r>
              <a:rPr lang="it-IT" dirty="0"/>
              <a:t> “</a:t>
            </a:r>
            <a:r>
              <a:rPr lang="it-IT" dirty="0" err="1"/>
              <a:t>Servlet</a:t>
            </a:r>
            <a:r>
              <a:rPr lang="it-IT" dirty="0"/>
              <a:t> di esempio, versione 1.0”;</a:t>
            </a:r>
          </a:p>
          <a:p>
            <a:r>
              <a:rPr lang="it-IT" dirty="0"/>
              <a:t>	}</a:t>
            </a:r>
          </a:p>
          <a:p>
            <a:r>
              <a:rPr lang="it-IT" dirty="0"/>
              <a:t>	public </a:t>
            </a:r>
            <a:r>
              <a:rPr lang="it-IT" dirty="0" err="1"/>
              <a:t>void</a:t>
            </a:r>
            <a:r>
              <a:rPr lang="it-IT" dirty="0"/>
              <a:t> </a:t>
            </a:r>
            <a:r>
              <a:rPr lang="it-IT" dirty="0" err="1"/>
              <a:t>doGet</a:t>
            </a:r>
            <a:r>
              <a:rPr lang="it-IT" dirty="0"/>
              <a:t>(</a:t>
            </a:r>
            <a:r>
              <a:rPr lang="it-IT" dirty="0" err="1"/>
              <a:t>HttpServletRequest</a:t>
            </a:r>
            <a:r>
              <a:rPr lang="it-IT" dirty="0"/>
              <a:t> in, </a:t>
            </a:r>
            <a:r>
              <a:rPr lang="it-IT" dirty="0" err="1"/>
              <a:t>HttpServletResponse</a:t>
            </a:r>
            <a:r>
              <a:rPr lang="it-IT" dirty="0"/>
              <a:t> out) {</a:t>
            </a:r>
          </a:p>
          <a:p>
            <a:r>
              <a:rPr lang="it-IT" dirty="0"/>
              <a:t>	//…</a:t>
            </a:r>
          </a:p>
          <a:p>
            <a:r>
              <a:rPr lang="it-IT" dirty="0"/>
              <a:t>	}</a:t>
            </a:r>
          </a:p>
          <a:p>
            <a:r>
              <a:rPr lang="it-IT" dirty="0"/>
              <a:t>}</a:t>
            </a:r>
          </a:p>
          <a:p>
            <a:endParaRPr lang="it-IT" dirty="0"/>
          </a:p>
        </p:txBody>
      </p:sp>
      <p:sp>
        <p:nvSpPr>
          <p:cNvPr id="5" name="Segnaposto testo 4"/>
          <p:cNvSpPr>
            <a:spLocks noGrp="1"/>
          </p:cNvSpPr>
          <p:nvPr>
            <p:ph type="body" sz="quarter" idx="13"/>
          </p:nvPr>
        </p:nvSpPr>
        <p:spPr/>
        <p:txBody>
          <a:bodyPr/>
          <a:lstStyle/>
          <a:p>
            <a:r>
              <a:rPr lang="it-IT" altLang="it-IT" sz="2000" dirty="0"/>
              <a:t>Il metodo </a:t>
            </a:r>
            <a:r>
              <a:rPr lang="it-IT" altLang="it-IT" sz="2000" b="1" dirty="0" err="1"/>
              <a:t>init</a:t>
            </a:r>
            <a:r>
              <a:rPr lang="it-IT" altLang="it-IT" sz="2000" dirty="0"/>
              <a:t>, dopo aver chiamato lo stesso metodo della classe superiore, può procedere con l’inizializzazione della </a:t>
            </a:r>
            <a:r>
              <a:rPr lang="it-IT" altLang="it-IT" sz="2000" dirty="0" err="1"/>
              <a:t>servlet</a:t>
            </a:r>
            <a:r>
              <a:rPr lang="it-IT" altLang="it-IT" sz="2000" dirty="0"/>
              <a:t>. </a:t>
            </a:r>
          </a:p>
          <a:p>
            <a:r>
              <a:rPr lang="it-IT" altLang="it-IT" sz="2000" dirty="0"/>
              <a:t>Se ci sono problemi di inizializzazione, viene generata una </a:t>
            </a:r>
            <a:r>
              <a:rPr lang="it-IT" altLang="it-IT" sz="2000" dirty="0" err="1"/>
              <a:t>ServletException</a:t>
            </a:r>
            <a:r>
              <a:rPr lang="it-IT" altLang="it-IT" sz="2000" dirty="0"/>
              <a:t>.</a:t>
            </a:r>
          </a:p>
          <a:p>
            <a:endParaRPr lang="it-IT"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15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it-IT" altLang="it-IT" smtClean="0"/>
              <a:t>Scrivere la Risposta</a:t>
            </a:r>
          </a:p>
        </p:txBody>
      </p:sp>
      <p:sp>
        <p:nvSpPr>
          <p:cNvPr id="21508" name="Rectangle 3"/>
          <p:cNvSpPr>
            <a:spLocks noGrp="1" noChangeArrowheads="1"/>
          </p:cNvSpPr>
          <p:nvPr>
            <p:ph idx="1"/>
          </p:nvPr>
        </p:nvSpPr>
        <p:spPr/>
        <p:txBody>
          <a:bodyPr/>
          <a:lstStyle/>
          <a:p>
            <a:pPr eaLnBrk="1" hangingPunct="1">
              <a:lnSpc>
                <a:spcPct val="90000"/>
              </a:lnSpc>
            </a:pPr>
            <a:r>
              <a:rPr lang="it-IT" altLang="it-IT" sz="2215"/>
              <a:t>L’oggetto </a:t>
            </a:r>
            <a:r>
              <a:rPr lang="it-IT" altLang="it-IT" sz="2215" b="1"/>
              <a:t>HttpServletResponse</a:t>
            </a:r>
            <a:r>
              <a:rPr lang="it-IT" altLang="it-IT" sz="2215"/>
              <a:t> fornito a tutti i metodi di servizio permette di costruire la risposta da inviare al client.</a:t>
            </a:r>
          </a:p>
          <a:p>
            <a:pPr lvl="1" eaLnBrk="1" hangingPunct="1">
              <a:lnSpc>
                <a:spcPct val="90000"/>
              </a:lnSpc>
            </a:pPr>
            <a:r>
              <a:rPr lang="it-IT" altLang="it-IT" sz="1846"/>
              <a:t>Il metodo </a:t>
            </a:r>
            <a:r>
              <a:rPr lang="it-IT" altLang="it-IT" sz="1846" i="1"/>
              <a:t>setContentType(String)</a:t>
            </a:r>
            <a:r>
              <a:rPr lang="it-IT" altLang="it-IT" sz="1846"/>
              <a:t> permette di dichiarare il tipo restituito (ad esempio “text/xml”).</a:t>
            </a:r>
          </a:p>
          <a:p>
            <a:pPr lvl="1" eaLnBrk="1" hangingPunct="1">
              <a:lnSpc>
                <a:spcPct val="90000"/>
              </a:lnSpc>
            </a:pPr>
            <a:r>
              <a:rPr lang="it-IT" altLang="it-IT" sz="1846"/>
              <a:t>Il metodo </a:t>
            </a:r>
            <a:r>
              <a:rPr lang="it-IT" altLang="it-IT" sz="1846" i="1"/>
              <a:t>setHeader(String,String)</a:t>
            </a:r>
            <a:r>
              <a:rPr lang="it-IT" altLang="it-IT" sz="1846"/>
              <a:t> permette di aggiungere </a:t>
            </a:r>
            <a:r>
              <a:rPr lang="it-IT" altLang="it-IT" sz="1846" i="1"/>
              <a:t>headers</a:t>
            </a:r>
            <a:r>
              <a:rPr lang="it-IT" altLang="it-IT" sz="1846"/>
              <a:t> alla richiesta.</a:t>
            </a:r>
          </a:p>
          <a:p>
            <a:pPr lvl="1" eaLnBrk="1" hangingPunct="1">
              <a:lnSpc>
                <a:spcPct val="90000"/>
              </a:lnSpc>
            </a:pPr>
            <a:r>
              <a:rPr lang="it-IT" altLang="it-IT" sz="1846"/>
              <a:t>Il metodo </a:t>
            </a:r>
            <a:r>
              <a:rPr lang="it-IT" altLang="it-IT" sz="1846" i="1"/>
              <a:t>sendRedirect(String)</a:t>
            </a:r>
            <a:r>
              <a:rPr lang="it-IT" altLang="it-IT" sz="1846"/>
              <a:t> permette di ridirezionare il browser verso una nuova URL.</a:t>
            </a:r>
          </a:p>
          <a:p>
            <a:pPr lvl="1" eaLnBrk="1" hangingPunct="1">
              <a:lnSpc>
                <a:spcPct val="90000"/>
              </a:lnSpc>
            </a:pPr>
            <a:r>
              <a:rPr lang="it-IT" altLang="it-IT" sz="1846"/>
              <a:t>I metodi </a:t>
            </a:r>
            <a:r>
              <a:rPr lang="it-IT" altLang="it-IT" sz="1846" i="1"/>
              <a:t>getWriter()</a:t>
            </a:r>
            <a:r>
              <a:rPr lang="it-IT" altLang="it-IT" sz="1846"/>
              <a:t> e </a:t>
            </a:r>
            <a:r>
              <a:rPr lang="it-IT" altLang="it-IT" sz="1846" i="1"/>
              <a:t>getOutputStream()</a:t>
            </a:r>
            <a:r>
              <a:rPr lang="it-IT" altLang="it-IT" sz="1846"/>
              <a:t> permettono di aprire un canale, testuale o binario, su cui scrivere il contenuto della risposta. Vanno chiamati dopo aver (eventualmente) impostato il </a:t>
            </a:r>
            <a:r>
              <a:rPr lang="it-IT" altLang="it-IT" sz="1846" i="1"/>
              <a:t>content type</a:t>
            </a:r>
            <a:r>
              <a:rPr lang="it-IT" altLang="it-IT" sz="1846"/>
              <a:t> e gli altri </a:t>
            </a:r>
            <a:r>
              <a:rPr lang="it-IT" altLang="it-IT" sz="1846" i="1"/>
              <a:t>headers</a:t>
            </a:r>
            <a:r>
              <a:rPr lang="it-IT" altLang="it-IT" sz="1846"/>
              <a:t>.</a:t>
            </a:r>
          </a:p>
          <a:p>
            <a:pPr lvl="1" eaLnBrk="1" hangingPunct="1">
              <a:lnSpc>
                <a:spcPct val="90000"/>
              </a:lnSpc>
            </a:pPr>
            <a:r>
              <a:rPr lang="it-IT" altLang="it-IT" sz="1846"/>
              <a:t>Altri metodi (che non tratteremo in questa sede) permettono di gestire, ad esempio, i cookie.</a:t>
            </a:r>
          </a:p>
          <a:p>
            <a:pPr eaLnBrk="1" hangingPunct="1">
              <a:lnSpc>
                <a:spcPct val="90000"/>
              </a:lnSpc>
            </a:pPr>
            <a:endParaRPr lang="it-IT" altLang="it-IT" sz="2215"/>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16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it-IT" altLang="it-IT" smtClean="0"/>
              <a:t>Scrivere la Risposta</a:t>
            </a:r>
            <a:br>
              <a:rPr lang="it-IT" altLang="it-IT" smtClean="0"/>
            </a:br>
            <a:r>
              <a:rPr lang="it-IT" altLang="it-IT" sz="1846"/>
              <a:t>Esempio</a:t>
            </a:r>
          </a:p>
        </p:txBody>
      </p:sp>
      <p:sp>
        <p:nvSpPr>
          <p:cNvPr id="4" name="Segnaposto testo 3"/>
          <p:cNvSpPr>
            <a:spLocks noGrp="1"/>
          </p:cNvSpPr>
          <p:nvPr>
            <p:ph type="body" sz="quarter" idx="12"/>
          </p:nvPr>
        </p:nvSpPr>
        <p:spPr/>
        <p:txBody>
          <a:bodyPr/>
          <a:lstStyle/>
          <a:p>
            <a:r>
              <a:rPr lang="it-IT" dirty="0"/>
              <a:t>package </a:t>
            </a:r>
            <a:r>
              <a:rPr lang="it-IT" dirty="0" err="1"/>
              <a:t>org.iw.project</a:t>
            </a:r>
            <a:r>
              <a:rPr lang="it-IT" dirty="0"/>
              <a:t>;</a:t>
            </a:r>
          </a:p>
          <a:p>
            <a:endParaRPr lang="it-IT" dirty="0"/>
          </a:p>
          <a:p>
            <a:r>
              <a:rPr lang="it-IT" dirty="0"/>
              <a:t>import </a:t>
            </a:r>
            <a:r>
              <a:rPr lang="it-IT" dirty="0" err="1"/>
              <a:t>javax.servlet</a:t>
            </a:r>
            <a:r>
              <a:rPr lang="it-IT" dirty="0"/>
              <a:t>.*;</a:t>
            </a:r>
          </a:p>
          <a:p>
            <a:r>
              <a:rPr lang="it-IT" dirty="0"/>
              <a:t>import </a:t>
            </a:r>
            <a:r>
              <a:rPr lang="it-IT" dirty="0" err="1"/>
              <a:t>javax.servlet.http</a:t>
            </a:r>
            <a:r>
              <a:rPr lang="it-IT" dirty="0"/>
              <a:t>.*;</a:t>
            </a:r>
          </a:p>
          <a:p>
            <a:r>
              <a:rPr lang="it-IT" dirty="0"/>
              <a:t>import </a:t>
            </a:r>
            <a:r>
              <a:rPr lang="it-IT" dirty="0" err="1"/>
              <a:t>java.io</a:t>
            </a:r>
            <a:r>
              <a:rPr lang="it-IT" dirty="0"/>
              <a:t>.*;</a:t>
            </a:r>
          </a:p>
          <a:p>
            <a:r>
              <a:rPr lang="it-IT" dirty="0"/>
              <a:t>I</a:t>
            </a:r>
          </a:p>
          <a:p>
            <a:r>
              <a:rPr lang="it-IT" dirty="0"/>
              <a:t>public </a:t>
            </a:r>
            <a:r>
              <a:rPr lang="it-IT" dirty="0" err="1"/>
              <a:t>class</a:t>
            </a:r>
            <a:r>
              <a:rPr lang="it-IT" dirty="0"/>
              <a:t> class1 </a:t>
            </a:r>
            <a:r>
              <a:rPr lang="it-IT" dirty="0" err="1"/>
              <a:t>extends</a:t>
            </a:r>
            <a:r>
              <a:rPr lang="it-IT" dirty="0"/>
              <a:t> </a:t>
            </a:r>
            <a:r>
              <a:rPr lang="it-IT" dirty="0" err="1"/>
              <a:t>HttpServlet</a:t>
            </a:r>
            <a:r>
              <a:rPr lang="it-IT" dirty="0"/>
              <a:t> {</a:t>
            </a:r>
          </a:p>
          <a:p>
            <a:r>
              <a:rPr lang="it-IT" dirty="0"/>
              <a:t>	//…</a:t>
            </a:r>
          </a:p>
          <a:p>
            <a:r>
              <a:rPr lang="it-IT" dirty="0"/>
              <a:t>	public </a:t>
            </a:r>
            <a:r>
              <a:rPr lang="it-IT" dirty="0" err="1"/>
              <a:t>void</a:t>
            </a:r>
            <a:r>
              <a:rPr lang="it-IT" dirty="0"/>
              <a:t> </a:t>
            </a:r>
            <a:r>
              <a:rPr lang="it-IT" dirty="0" err="1"/>
              <a:t>doGet</a:t>
            </a:r>
            <a:r>
              <a:rPr lang="it-IT" dirty="0"/>
              <a:t>(</a:t>
            </a:r>
            <a:r>
              <a:rPr lang="it-IT" dirty="0" err="1"/>
              <a:t>HttpServletRequest</a:t>
            </a:r>
            <a:r>
              <a:rPr lang="it-IT" dirty="0"/>
              <a:t> in, </a:t>
            </a:r>
            <a:r>
              <a:rPr lang="it-IT" dirty="0" err="1"/>
              <a:t>HttpServletResponse</a:t>
            </a:r>
            <a:r>
              <a:rPr lang="it-IT" dirty="0"/>
              <a:t> out) {</a:t>
            </a:r>
          </a:p>
          <a:p>
            <a:r>
              <a:rPr lang="it-IT" dirty="0"/>
              <a:t>	  </a:t>
            </a:r>
            <a:r>
              <a:rPr lang="it-IT" b="1" dirty="0" err="1"/>
              <a:t>out.setContentType</a:t>
            </a:r>
            <a:r>
              <a:rPr lang="it-IT" b="1" dirty="0"/>
              <a:t>(“text/xml”);</a:t>
            </a:r>
          </a:p>
          <a:p>
            <a:r>
              <a:rPr lang="it-IT" dirty="0"/>
              <a:t>	  </a:t>
            </a:r>
            <a:r>
              <a:rPr lang="it-IT" dirty="0" err="1"/>
              <a:t>try</a:t>
            </a:r>
            <a:r>
              <a:rPr lang="it-IT" dirty="0"/>
              <a:t> {</a:t>
            </a:r>
          </a:p>
          <a:p>
            <a:r>
              <a:rPr lang="it-IT" dirty="0"/>
              <a:t>	</a:t>
            </a:r>
            <a:r>
              <a:rPr lang="it-IT" b="1" dirty="0"/>
              <a:t>    Writer w = </a:t>
            </a:r>
            <a:r>
              <a:rPr lang="it-IT" b="1" dirty="0" err="1"/>
              <a:t>out.getWriter</a:t>
            </a:r>
            <a:r>
              <a:rPr lang="it-IT" b="1" dirty="0"/>
              <a:t>();</a:t>
            </a:r>
          </a:p>
          <a:p>
            <a:r>
              <a:rPr lang="it-IT" b="1" dirty="0"/>
              <a:t>	    </a:t>
            </a:r>
            <a:r>
              <a:rPr lang="it-IT" b="1" dirty="0" err="1"/>
              <a:t>w.write</a:t>
            </a:r>
            <a:r>
              <a:rPr lang="it-IT" b="1" dirty="0"/>
              <a:t>("</a:t>
            </a:r>
            <a:r>
              <a:rPr lang="it-IT" b="1" dirty="0" err="1"/>
              <a:t>pippo</a:t>
            </a:r>
            <a:r>
              <a:rPr lang="it-IT" b="1" dirty="0"/>
              <a:t>");</a:t>
            </a:r>
          </a:p>
          <a:p>
            <a:r>
              <a:rPr lang="it-IT" dirty="0"/>
              <a:t>	  } catch(</a:t>
            </a:r>
            <a:r>
              <a:rPr lang="it-IT" dirty="0" err="1"/>
              <a:t>Exception</a:t>
            </a:r>
            <a:r>
              <a:rPr lang="it-IT" dirty="0"/>
              <a:t> e) {</a:t>
            </a:r>
          </a:p>
          <a:p>
            <a:r>
              <a:rPr lang="it-IT" dirty="0"/>
              <a:t>	    </a:t>
            </a:r>
            <a:r>
              <a:rPr lang="it-IT" dirty="0" err="1"/>
              <a:t>e.printStackTrace</a:t>
            </a:r>
            <a:r>
              <a:rPr lang="it-IT" dirty="0"/>
              <a:t>();</a:t>
            </a:r>
          </a:p>
          <a:p>
            <a:r>
              <a:rPr lang="it-IT" dirty="0"/>
              <a:t>	  }</a:t>
            </a:r>
          </a:p>
          <a:p>
            <a:r>
              <a:rPr lang="it-IT" dirty="0"/>
              <a:t>	}</a:t>
            </a:r>
          </a:p>
          <a:p>
            <a:r>
              <a:rPr lang="it-IT" dirty="0"/>
              <a:t>}</a:t>
            </a:r>
          </a:p>
          <a:p>
            <a:endParaRPr lang="it-IT" dirty="0"/>
          </a:p>
        </p:txBody>
      </p:sp>
      <p:sp>
        <p:nvSpPr>
          <p:cNvPr id="5" name="Segnaposto testo 4"/>
          <p:cNvSpPr>
            <a:spLocks noGrp="1"/>
          </p:cNvSpPr>
          <p:nvPr>
            <p:ph type="body" sz="quarter" idx="13"/>
          </p:nvPr>
        </p:nvSpPr>
        <p:spPr/>
        <p:txBody>
          <a:bodyPr/>
          <a:lstStyle/>
          <a:p>
            <a:r>
              <a:rPr lang="it-IT" altLang="it-IT" sz="2000" dirty="0"/>
              <a:t>Nel caso comune in cui si debba restituire dell’XHTML al client, è sufficiente prelevare il </a:t>
            </a:r>
            <a:r>
              <a:rPr lang="it-IT" altLang="it-IT" sz="2000" b="1" dirty="0"/>
              <a:t>Writer</a:t>
            </a:r>
            <a:r>
              <a:rPr lang="it-IT" altLang="it-IT" sz="2000" dirty="0"/>
              <a:t> della </a:t>
            </a:r>
            <a:r>
              <a:rPr lang="it-IT" altLang="it-IT" sz="2000" dirty="0" err="1"/>
              <a:t>response</a:t>
            </a:r>
            <a:r>
              <a:rPr lang="it-IT" altLang="it-IT" sz="2000" dirty="0"/>
              <a:t> tramite il metodo </a:t>
            </a:r>
            <a:r>
              <a:rPr lang="it-IT" altLang="it-IT" sz="2000" i="1" dirty="0" err="1"/>
              <a:t>getWriter</a:t>
            </a:r>
            <a:r>
              <a:rPr lang="it-IT" altLang="it-IT" sz="2000" i="1" dirty="0"/>
              <a:t>()</a:t>
            </a:r>
            <a:r>
              <a:rPr lang="it-IT" altLang="it-IT" sz="2000" dirty="0"/>
              <a:t> e scrivervi sopra tutto il testo da restituire dal browser.</a:t>
            </a:r>
          </a:p>
          <a:p>
            <a:r>
              <a:rPr lang="it-IT" altLang="it-IT" sz="2000" dirty="0"/>
              <a:t>Qualunque altro parametro della risposta (in questo caso, il tipo) deve essere impostato </a:t>
            </a:r>
            <a:r>
              <a:rPr lang="it-IT" altLang="it-IT" sz="2000" i="1" dirty="0"/>
              <a:t>prima</a:t>
            </a:r>
            <a:r>
              <a:rPr lang="it-IT" altLang="it-IT" sz="2000" dirty="0"/>
              <a:t> di richiedere il canale di output.</a:t>
            </a:r>
          </a:p>
          <a:p>
            <a:endParaRPr lang="it-IT"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17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it-IT" altLang="it-IT" smtClean="0"/>
              <a:t>Leggere la Richiesta</a:t>
            </a:r>
          </a:p>
        </p:txBody>
      </p:sp>
      <p:sp>
        <p:nvSpPr>
          <p:cNvPr id="23556" name="Rectangle 3"/>
          <p:cNvSpPr>
            <a:spLocks noGrp="1" noChangeArrowheads="1"/>
          </p:cNvSpPr>
          <p:nvPr>
            <p:ph idx="1"/>
          </p:nvPr>
        </p:nvSpPr>
        <p:spPr/>
        <p:txBody>
          <a:bodyPr/>
          <a:lstStyle/>
          <a:p>
            <a:pPr eaLnBrk="1" hangingPunct="1">
              <a:lnSpc>
                <a:spcPct val="80000"/>
              </a:lnSpc>
            </a:pPr>
            <a:r>
              <a:rPr lang="it-IT" altLang="it-IT" sz="1662"/>
              <a:t>L’oggetto </a:t>
            </a:r>
            <a:r>
              <a:rPr lang="it-IT" altLang="it-IT" sz="1662" b="1"/>
              <a:t>HttpServletRequest</a:t>
            </a:r>
            <a:r>
              <a:rPr lang="it-IT" altLang="it-IT" sz="1662"/>
              <a:t> fornito a tutti i metodi di servizio contiene tutte le informazioni sulla richiesta del client.</a:t>
            </a:r>
          </a:p>
          <a:p>
            <a:pPr lvl="1" eaLnBrk="1" hangingPunct="1">
              <a:lnSpc>
                <a:spcPct val="80000"/>
              </a:lnSpc>
            </a:pPr>
            <a:r>
              <a:rPr lang="it-IT" altLang="it-IT" sz="1477"/>
              <a:t>Il metodo </a:t>
            </a:r>
            <a:r>
              <a:rPr lang="it-IT" altLang="it-IT" sz="1477" i="1"/>
              <a:t>getParameter(String)</a:t>
            </a:r>
            <a:r>
              <a:rPr lang="it-IT" altLang="it-IT" sz="1477"/>
              <a:t> restituisce il valore di un parametro inserito nella richiesta HTTP. Se il parametro può avere più di un valore, utilizzare </a:t>
            </a:r>
            <a:r>
              <a:rPr lang="it-IT" altLang="it-IT" sz="1477" i="1"/>
              <a:t>getParameterValues(String)</a:t>
            </a:r>
            <a:r>
              <a:rPr lang="it-IT" altLang="it-IT" sz="1477"/>
              <a:t>, che restituisce </a:t>
            </a:r>
            <a:r>
              <a:rPr lang="it-IT" altLang="it-IT" sz="1477" i="1"/>
              <a:t>l’array</a:t>
            </a:r>
            <a:r>
              <a:rPr lang="it-IT" altLang="it-IT" sz="1477"/>
              <a:t> di tutti i valori assegnati al parametro dato. </a:t>
            </a:r>
          </a:p>
          <a:p>
            <a:pPr lvl="2" eaLnBrk="1" hangingPunct="1">
              <a:lnSpc>
                <a:spcPct val="80000"/>
              </a:lnSpc>
            </a:pPr>
            <a:r>
              <a:rPr lang="it-IT" altLang="it-IT" b="1"/>
              <a:t>Questi metodi non sono validi nel caso in cui si utilizzi la codifica </a:t>
            </a:r>
            <a:r>
              <a:rPr lang="it-IT" altLang="it-IT" b="1" i="1"/>
              <a:t>multipart/form-data</a:t>
            </a:r>
            <a:r>
              <a:rPr lang="it-IT" altLang="it-IT" b="1"/>
              <a:t> (upload di files)!</a:t>
            </a:r>
          </a:p>
          <a:p>
            <a:pPr lvl="1" eaLnBrk="1" hangingPunct="1">
              <a:lnSpc>
                <a:spcPct val="80000"/>
              </a:lnSpc>
            </a:pPr>
            <a:r>
              <a:rPr lang="it-IT" altLang="it-IT" sz="1477"/>
              <a:t>Per le richieste GET, il metodo </a:t>
            </a:r>
            <a:r>
              <a:rPr lang="it-IT" altLang="it-IT" sz="1477" i="1"/>
              <a:t>getQueryString()</a:t>
            </a:r>
            <a:r>
              <a:rPr lang="it-IT" altLang="it-IT" sz="1477"/>
              <a:t> permette di leggere l’intera stringa di query (non interpretata).</a:t>
            </a:r>
          </a:p>
          <a:p>
            <a:pPr lvl="1" eaLnBrk="1" hangingPunct="1">
              <a:lnSpc>
                <a:spcPct val="80000"/>
              </a:lnSpc>
            </a:pPr>
            <a:r>
              <a:rPr lang="it-IT" altLang="it-IT" sz="1477"/>
              <a:t>Per le richieste POST, i metodi </a:t>
            </a:r>
            <a:r>
              <a:rPr lang="it-IT" altLang="it-IT" sz="1477" i="1"/>
              <a:t>getReader()</a:t>
            </a:r>
            <a:r>
              <a:rPr lang="it-IT" altLang="it-IT" sz="1477"/>
              <a:t> e </a:t>
            </a:r>
            <a:r>
              <a:rPr lang="it-IT" altLang="it-IT" sz="1477" i="1"/>
              <a:t>getInputStream()</a:t>
            </a:r>
            <a:r>
              <a:rPr lang="it-IT" altLang="it-IT" sz="1477"/>
              <a:t> permettono di aprire uno stream (testuale o binario) e leggere direttamente il payload della richiesta.</a:t>
            </a:r>
          </a:p>
          <a:p>
            <a:pPr lvl="1" eaLnBrk="1" hangingPunct="1">
              <a:lnSpc>
                <a:spcPct val="80000"/>
              </a:lnSpc>
            </a:pPr>
            <a:r>
              <a:rPr lang="it-IT" altLang="it-IT" sz="1477"/>
              <a:t>Il metodo </a:t>
            </a:r>
            <a:r>
              <a:rPr lang="it-IT" altLang="it-IT" sz="1477" i="1"/>
              <a:t>getHeader()</a:t>
            </a:r>
            <a:r>
              <a:rPr lang="it-IT" altLang="it-IT" sz="1477"/>
              <a:t> permette di leggere il contenuto degli header della richiesta HTTP.</a:t>
            </a:r>
          </a:p>
          <a:p>
            <a:pPr lvl="1" eaLnBrk="1" hangingPunct="1">
              <a:lnSpc>
                <a:spcPct val="80000"/>
              </a:lnSpc>
            </a:pPr>
            <a:r>
              <a:rPr lang="it-IT" altLang="it-IT" sz="1477"/>
              <a:t>Il metodo </a:t>
            </a:r>
            <a:r>
              <a:rPr lang="it-IT" altLang="it-IT" sz="1477" i="1"/>
              <a:t>getSession()</a:t>
            </a:r>
            <a:r>
              <a:rPr lang="it-IT" altLang="it-IT" sz="1477"/>
              <a:t> viene utilizzato per la gestione delle sessioni (si veda più avanti).</a:t>
            </a:r>
          </a:p>
          <a:p>
            <a:pPr lvl="1" eaLnBrk="1" hangingPunct="1">
              <a:lnSpc>
                <a:spcPct val="80000"/>
              </a:lnSpc>
            </a:pPr>
            <a:r>
              <a:rPr lang="it-IT" altLang="it-IT" sz="1477"/>
              <a:t>Altri metodi (che non tratteremo in questa sede) permettono di gestire autenticazione, cookie, ecc.</a:t>
            </a:r>
          </a:p>
          <a:p>
            <a:pPr lvl="1" eaLnBrk="1" hangingPunct="1">
              <a:lnSpc>
                <a:spcPct val="80000"/>
              </a:lnSpc>
            </a:pPr>
            <a:r>
              <a:rPr lang="it-IT" altLang="it-IT" sz="1477"/>
              <a:t>I metodi ereditati dalla classe </a:t>
            </a:r>
            <a:r>
              <a:rPr lang="it-IT" altLang="it-IT" sz="1477" b="1"/>
              <a:t>ServletRequest</a:t>
            </a:r>
            <a:r>
              <a:rPr lang="it-IT" altLang="it-IT" sz="1477"/>
              <a:t>, infine, permettono di leggere informazioni come l’indirizzo della richiesta (</a:t>
            </a:r>
            <a:r>
              <a:rPr lang="it-IT" altLang="it-IT" sz="1477" i="1"/>
              <a:t>getRemoteAddr</a:t>
            </a:r>
            <a:r>
              <a:rPr lang="it-IT" altLang="it-IT" sz="1477"/>
              <a:t>) o il protocollo (</a:t>
            </a:r>
            <a:r>
              <a:rPr lang="it-IT" altLang="it-IT" sz="1477" i="1"/>
              <a:t>getProtocol</a:t>
            </a:r>
            <a:r>
              <a:rPr lang="it-IT" altLang="it-IT" sz="1477"/>
              <a:t>).</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18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it-IT" altLang="it-IT" smtClean="0"/>
              <a:t>Leggere la Richiesta</a:t>
            </a:r>
            <a:br>
              <a:rPr lang="it-IT" altLang="it-IT" smtClean="0"/>
            </a:br>
            <a:r>
              <a:rPr lang="it-IT" altLang="it-IT" sz="1846"/>
              <a:t>Esempio</a:t>
            </a:r>
          </a:p>
        </p:txBody>
      </p:sp>
      <p:sp>
        <p:nvSpPr>
          <p:cNvPr id="4" name="Segnaposto testo 3"/>
          <p:cNvSpPr>
            <a:spLocks noGrp="1"/>
          </p:cNvSpPr>
          <p:nvPr>
            <p:ph type="body" sz="quarter" idx="12"/>
          </p:nvPr>
        </p:nvSpPr>
        <p:spPr/>
        <p:txBody>
          <a:bodyPr/>
          <a:lstStyle/>
          <a:p>
            <a:r>
              <a:rPr lang="it-IT" dirty="0"/>
              <a:t>package </a:t>
            </a:r>
            <a:r>
              <a:rPr lang="it-IT" dirty="0" err="1"/>
              <a:t>org.iw.project</a:t>
            </a:r>
            <a:r>
              <a:rPr lang="it-IT" dirty="0"/>
              <a:t>;</a:t>
            </a:r>
          </a:p>
          <a:p>
            <a:endParaRPr lang="it-IT" dirty="0"/>
          </a:p>
          <a:p>
            <a:r>
              <a:rPr lang="it-IT" dirty="0"/>
              <a:t>import </a:t>
            </a:r>
            <a:r>
              <a:rPr lang="it-IT" dirty="0" err="1"/>
              <a:t>javax.servlet</a:t>
            </a:r>
            <a:r>
              <a:rPr lang="it-IT" dirty="0"/>
              <a:t>.*;</a:t>
            </a:r>
          </a:p>
          <a:p>
            <a:r>
              <a:rPr lang="it-IT" dirty="0"/>
              <a:t>import </a:t>
            </a:r>
            <a:r>
              <a:rPr lang="it-IT" dirty="0" err="1"/>
              <a:t>javax.servlet.http</a:t>
            </a:r>
            <a:r>
              <a:rPr lang="it-IT" dirty="0"/>
              <a:t>.*;</a:t>
            </a:r>
          </a:p>
          <a:p>
            <a:r>
              <a:rPr lang="it-IT" dirty="0"/>
              <a:t>import </a:t>
            </a:r>
            <a:r>
              <a:rPr lang="it-IT" dirty="0" err="1"/>
              <a:t>java.io</a:t>
            </a:r>
            <a:r>
              <a:rPr lang="it-IT" dirty="0"/>
              <a:t>.*;</a:t>
            </a:r>
          </a:p>
          <a:p>
            <a:endParaRPr lang="it-IT" dirty="0"/>
          </a:p>
          <a:p>
            <a:r>
              <a:rPr lang="it-IT" dirty="0"/>
              <a:t>public </a:t>
            </a:r>
            <a:r>
              <a:rPr lang="it-IT" dirty="0" err="1"/>
              <a:t>class</a:t>
            </a:r>
            <a:r>
              <a:rPr lang="it-IT" dirty="0"/>
              <a:t> class1 </a:t>
            </a:r>
            <a:r>
              <a:rPr lang="it-IT" dirty="0" err="1"/>
              <a:t>extends</a:t>
            </a:r>
            <a:r>
              <a:rPr lang="it-IT" dirty="0"/>
              <a:t> </a:t>
            </a:r>
            <a:r>
              <a:rPr lang="it-IT" dirty="0" err="1"/>
              <a:t>HttpServlet</a:t>
            </a:r>
            <a:r>
              <a:rPr lang="it-IT" dirty="0"/>
              <a:t> {</a:t>
            </a:r>
          </a:p>
          <a:p>
            <a:r>
              <a:rPr lang="it-IT" dirty="0"/>
              <a:t>	//…</a:t>
            </a:r>
          </a:p>
          <a:p>
            <a:r>
              <a:rPr lang="it-IT" dirty="0"/>
              <a:t>	public </a:t>
            </a:r>
            <a:r>
              <a:rPr lang="it-IT" dirty="0" err="1"/>
              <a:t>void</a:t>
            </a:r>
            <a:r>
              <a:rPr lang="it-IT" dirty="0"/>
              <a:t> </a:t>
            </a:r>
            <a:r>
              <a:rPr lang="it-IT" dirty="0" err="1"/>
              <a:t>doGet</a:t>
            </a:r>
            <a:r>
              <a:rPr lang="it-IT" dirty="0"/>
              <a:t>(</a:t>
            </a:r>
            <a:r>
              <a:rPr lang="it-IT" dirty="0" err="1"/>
              <a:t>HttpServletRequest</a:t>
            </a:r>
            <a:r>
              <a:rPr lang="it-IT" dirty="0"/>
              <a:t> in, </a:t>
            </a:r>
            <a:r>
              <a:rPr lang="it-IT" dirty="0" err="1"/>
              <a:t>HttpServletResponse</a:t>
            </a:r>
            <a:r>
              <a:rPr lang="it-IT" dirty="0"/>
              <a:t> out) {</a:t>
            </a:r>
          </a:p>
          <a:p>
            <a:r>
              <a:rPr lang="it-IT" b="1" dirty="0"/>
              <a:t>	  </a:t>
            </a:r>
            <a:r>
              <a:rPr lang="it-IT" b="1" dirty="0" err="1"/>
              <a:t>String</a:t>
            </a:r>
            <a:r>
              <a:rPr lang="it-IT" b="1" dirty="0"/>
              <a:t> p1 = </a:t>
            </a:r>
            <a:r>
              <a:rPr lang="it-IT" b="1" dirty="0" err="1"/>
              <a:t>in.getParameter</a:t>
            </a:r>
            <a:r>
              <a:rPr lang="it-IT" b="1" dirty="0"/>
              <a:t>(“p1”);</a:t>
            </a:r>
          </a:p>
          <a:p>
            <a:r>
              <a:rPr lang="it-IT" dirty="0"/>
              <a:t>	}</a:t>
            </a:r>
          </a:p>
          <a:p>
            <a:r>
              <a:rPr lang="it-IT" dirty="0"/>
              <a:t>	public </a:t>
            </a:r>
            <a:r>
              <a:rPr lang="it-IT" dirty="0" err="1"/>
              <a:t>void</a:t>
            </a:r>
            <a:r>
              <a:rPr lang="it-IT" dirty="0"/>
              <a:t> </a:t>
            </a:r>
            <a:r>
              <a:rPr lang="it-IT" dirty="0" err="1"/>
              <a:t>doPost</a:t>
            </a:r>
            <a:r>
              <a:rPr lang="it-IT" dirty="0"/>
              <a:t>(</a:t>
            </a:r>
            <a:r>
              <a:rPr lang="it-IT" dirty="0" err="1"/>
              <a:t>HttpServletRequest</a:t>
            </a:r>
            <a:r>
              <a:rPr lang="it-IT" dirty="0"/>
              <a:t> in, </a:t>
            </a:r>
            <a:r>
              <a:rPr lang="it-IT" dirty="0" err="1"/>
              <a:t>HttpServletResponse</a:t>
            </a:r>
            <a:r>
              <a:rPr lang="it-IT" dirty="0"/>
              <a:t> out) {</a:t>
            </a:r>
          </a:p>
          <a:p>
            <a:r>
              <a:rPr lang="it-IT" dirty="0"/>
              <a:t>	  </a:t>
            </a:r>
            <a:r>
              <a:rPr lang="it-IT" dirty="0" err="1"/>
              <a:t>try</a:t>
            </a:r>
            <a:r>
              <a:rPr lang="it-IT" dirty="0"/>
              <a:t> {</a:t>
            </a:r>
          </a:p>
          <a:p>
            <a:r>
              <a:rPr lang="it-IT" b="1" dirty="0"/>
              <a:t>	    Reader r = </a:t>
            </a:r>
            <a:r>
              <a:rPr lang="it-IT" b="1" dirty="0" err="1"/>
              <a:t>in.getReader</a:t>
            </a:r>
            <a:r>
              <a:rPr lang="it-IT" b="1" dirty="0"/>
              <a:t>();</a:t>
            </a:r>
          </a:p>
          <a:p>
            <a:r>
              <a:rPr lang="it-IT" dirty="0"/>
              <a:t>	    //lettura del </a:t>
            </a:r>
            <a:r>
              <a:rPr lang="it-IT" dirty="0" err="1"/>
              <a:t>payload</a:t>
            </a:r>
            <a:r>
              <a:rPr lang="it-IT" dirty="0"/>
              <a:t> </a:t>
            </a:r>
            <a:r>
              <a:rPr lang="it-IT" dirty="0" err="1"/>
              <a:t>raw</a:t>
            </a:r>
            <a:r>
              <a:rPr lang="it-IT" dirty="0"/>
              <a:t> da r…</a:t>
            </a:r>
          </a:p>
          <a:p>
            <a:r>
              <a:rPr lang="it-IT" dirty="0"/>
              <a:t>	  } catch(</a:t>
            </a:r>
            <a:r>
              <a:rPr lang="it-IT" dirty="0" err="1"/>
              <a:t>Exception</a:t>
            </a:r>
            <a:r>
              <a:rPr lang="it-IT" dirty="0"/>
              <a:t> e) {</a:t>
            </a:r>
          </a:p>
          <a:p>
            <a:r>
              <a:rPr lang="it-IT" dirty="0"/>
              <a:t>	    </a:t>
            </a:r>
            <a:r>
              <a:rPr lang="it-IT" dirty="0" err="1"/>
              <a:t>e.printStackTrace</a:t>
            </a:r>
            <a:r>
              <a:rPr lang="it-IT" dirty="0"/>
              <a:t>();</a:t>
            </a:r>
          </a:p>
          <a:p>
            <a:r>
              <a:rPr lang="it-IT" dirty="0"/>
              <a:t>	  }</a:t>
            </a:r>
          </a:p>
          <a:p>
            <a:r>
              <a:rPr lang="it-IT" dirty="0"/>
              <a:t>	}</a:t>
            </a:r>
          </a:p>
          <a:p>
            <a:r>
              <a:rPr lang="it-IT" dirty="0"/>
              <a:t>}</a:t>
            </a:r>
          </a:p>
          <a:p>
            <a:endParaRPr lang="it-IT" dirty="0"/>
          </a:p>
        </p:txBody>
      </p:sp>
      <p:sp>
        <p:nvSpPr>
          <p:cNvPr id="5" name="Segnaposto testo 4"/>
          <p:cNvSpPr>
            <a:spLocks noGrp="1"/>
          </p:cNvSpPr>
          <p:nvPr>
            <p:ph type="body" sz="quarter" idx="13"/>
          </p:nvPr>
        </p:nvSpPr>
        <p:spPr/>
        <p:txBody>
          <a:bodyPr/>
          <a:lstStyle/>
          <a:p>
            <a:r>
              <a:rPr lang="it-IT" altLang="it-IT" sz="2000" dirty="0"/>
              <a:t>I metodi </a:t>
            </a:r>
            <a:r>
              <a:rPr lang="it-IT" altLang="it-IT" sz="2000" dirty="0" err="1"/>
              <a:t>doGet</a:t>
            </a:r>
            <a:r>
              <a:rPr lang="it-IT" altLang="it-IT" sz="2000" dirty="0"/>
              <a:t> e </a:t>
            </a:r>
            <a:r>
              <a:rPr lang="it-IT" altLang="it-IT" sz="2000" dirty="0" err="1"/>
              <a:t>doPost</a:t>
            </a:r>
            <a:r>
              <a:rPr lang="it-IT" altLang="it-IT" sz="2000" dirty="0"/>
              <a:t> possono leggere i parametri interpretati della richiesta tramite </a:t>
            </a:r>
            <a:r>
              <a:rPr lang="it-IT" altLang="it-IT" sz="2000" b="1" dirty="0" err="1"/>
              <a:t>getParameter</a:t>
            </a:r>
            <a:r>
              <a:rPr lang="it-IT" altLang="it-IT" sz="2000" b="1" dirty="0"/>
              <a:t>() </a:t>
            </a:r>
            <a:r>
              <a:rPr lang="it-IT" altLang="it-IT" sz="2000" dirty="0"/>
              <a:t>e </a:t>
            </a:r>
            <a:r>
              <a:rPr lang="it-IT" altLang="it-IT" sz="2000" b="1" dirty="0" err="1"/>
              <a:t>getParameterValues</a:t>
            </a:r>
            <a:r>
              <a:rPr lang="it-IT" altLang="it-IT" sz="2000" b="1" dirty="0"/>
              <a:t>()</a:t>
            </a:r>
            <a:r>
              <a:rPr lang="it-IT" altLang="it-IT" sz="2000" dirty="0"/>
              <a:t>.</a:t>
            </a:r>
          </a:p>
          <a:p>
            <a:r>
              <a:rPr lang="it-IT" altLang="it-IT" sz="2000" dirty="0" err="1"/>
              <a:t>doGet</a:t>
            </a:r>
            <a:r>
              <a:rPr lang="it-IT" altLang="it-IT" sz="2000" dirty="0"/>
              <a:t> può leggere la stringa di </a:t>
            </a:r>
            <a:r>
              <a:rPr lang="it-IT" altLang="it-IT" sz="2000" dirty="0" err="1"/>
              <a:t>query</a:t>
            </a:r>
            <a:r>
              <a:rPr lang="it-IT" altLang="it-IT" sz="2000" dirty="0"/>
              <a:t> in maniera </a:t>
            </a:r>
            <a:r>
              <a:rPr lang="it-IT" altLang="it-IT" sz="2000" dirty="0" err="1"/>
              <a:t>raw</a:t>
            </a:r>
            <a:r>
              <a:rPr lang="it-IT" altLang="it-IT" sz="2000" dirty="0"/>
              <a:t> chiamando </a:t>
            </a:r>
            <a:r>
              <a:rPr lang="it-IT" altLang="it-IT" sz="2000" b="1" dirty="0" err="1"/>
              <a:t>getQueryString</a:t>
            </a:r>
            <a:r>
              <a:rPr lang="it-IT" altLang="it-IT" sz="2000" b="1" dirty="0"/>
              <a:t>().</a:t>
            </a:r>
          </a:p>
          <a:p>
            <a:r>
              <a:rPr lang="it-IT" altLang="it-IT" sz="2000" dirty="0" err="1"/>
              <a:t>doPost</a:t>
            </a:r>
            <a:r>
              <a:rPr lang="it-IT" altLang="it-IT" sz="2000" dirty="0"/>
              <a:t> può leggere il </a:t>
            </a:r>
            <a:r>
              <a:rPr lang="it-IT" altLang="it-IT" sz="2000" dirty="0" err="1"/>
              <a:t>payload</a:t>
            </a:r>
            <a:r>
              <a:rPr lang="it-IT" altLang="it-IT" sz="2000" dirty="0"/>
              <a:t> del messaggio in maniera </a:t>
            </a:r>
            <a:r>
              <a:rPr lang="it-IT" altLang="it-IT" sz="2000" dirty="0" err="1"/>
              <a:t>raw</a:t>
            </a:r>
            <a:r>
              <a:rPr lang="it-IT" altLang="it-IT" sz="2000" dirty="0"/>
              <a:t> tramite gli </a:t>
            </a:r>
            <a:r>
              <a:rPr lang="it-IT" altLang="it-IT" sz="2000" dirty="0" err="1"/>
              <a:t>stream</a:t>
            </a:r>
            <a:r>
              <a:rPr lang="it-IT" altLang="it-IT" sz="2000" dirty="0"/>
              <a:t> restituiti da </a:t>
            </a:r>
            <a:r>
              <a:rPr lang="it-IT" altLang="it-IT" sz="2000" b="1" dirty="0" err="1"/>
              <a:t>getReader</a:t>
            </a:r>
            <a:r>
              <a:rPr lang="it-IT" altLang="it-IT" sz="2000" b="1" dirty="0"/>
              <a:t>()</a:t>
            </a:r>
            <a:r>
              <a:rPr lang="it-IT" altLang="it-IT" sz="2000" dirty="0"/>
              <a:t> (testuale) e </a:t>
            </a:r>
            <a:r>
              <a:rPr lang="it-IT" altLang="it-IT" sz="2000" b="1" dirty="0" err="1"/>
              <a:t>getInputStream</a:t>
            </a:r>
            <a:r>
              <a:rPr lang="it-IT" altLang="it-IT" sz="2000" b="1" dirty="0"/>
              <a:t>()</a:t>
            </a:r>
            <a:r>
              <a:rPr lang="it-IT" altLang="it-IT" sz="2000" dirty="0"/>
              <a:t> (binario).</a:t>
            </a:r>
          </a:p>
          <a:p>
            <a:endParaRPr lang="it-IT"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19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7"/>
          <p:cNvSpPr>
            <a:spLocks noGrp="1" noChangeArrowheads="1"/>
          </p:cNvSpPr>
          <p:nvPr>
            <p:ph type="title"/>
          </p:nvPr>
        </p:nvSpPr>
        <p:spPr/>
        <p:txBody>
          <a:bodyPr/>
          <a:lstStyle/>
          <a:p>
            <a:pPr eaLnBrk="1" hangingPunct="1"/>
            <a:r>
              <a:rPr lang="it-IT" altLang="it-IT" smtClean="0"/>
              <a:t>Introduzione alle Servlet</a:t>
            </a:r>
          </a:p>
        </p:txBody>
      </p:sp>
      <p:sp>
        <p:nvSpPr>
          <p:cNvPr id="7172" name="Rectangle 8"/>
          <p:cNvSpPr>
            <a:spLocks noGrp="1" noChangeArrowheads="1"/>
          </p:cNvSpPr>
          <p:nvPr>
            <p:ph idx="1"/>
          </p:nvPr>
        </p:nvSpPr>
        <p:spPr/>
        <p:txBody>
          <a:bodyPr/>
          <a:lstStyle/>
          <a:p>
            <a:pPr eaLnBrk="1" hangingPunct="1">
              <a:lnSpc>
                <a:spcPct val="90000"/>
              </a:lnSpc>
            </a:pPr>
            <a:r>
              <a:rPr lang="it-IT" altLang="it-IT" sz="1846"/>
              <a:t>Le servlet sono particolari classi Java che vengono eseguite in server web opportunamente predisposti (</a:t>
            </a:r>
            <a:r>
              <a:rPr lang="it-IT" altLang="it-IT" sz="1846" b="1"/>
              <a:t>servlet containers</a:t>
            </a:r>
            <a:r>
              <a:rPr lang="it-IT" altLang="it-IT" sz="1846"/>
              <a:t>). </a:t>
            </a:r>
          </a:p>
          <a:p>
            <a:pPr eaLnBrk="1" hangingPunct="1">
              <a:lnSpc>
                <a:spcPct val="90000"/>
              </a:lnSpc>
            </a:pPr>
            <a:r>
              <a:rPr lang="it-IT" altLang="it-IT" sz="1846"/>
              <a:t>Le servlet sono esposte all’esterno come risorse web standard (hanno, cioè, una URL che le caratterizza).</a:t>
            </a:r>
          </a:p>
          <a:p>
            <a:pPr eaLnBrk="1" hangingPunct="1">
              <a:lnSpc>
                <a:spcPct val="90000"/>
              </a:lnSpc>
            </a:pPr>
            <a:r>
              <a:rPr lang="it-IT" altLang="it-IT" sz="1846"/>
              <a:t>Le servlet agiscono nella tradizionale modalità </a:t>
            </a:r>
            <a:r>
              <a:rPr lang="it-IT" altLang="it-IT" sz="1846" i="1"/>
              <a:t>request/response,</a:t>
            </a:r>
            <a:r>
              <a:rPr lang="it-IT" altLang="it-IT" sz="1846"/>
              <a:t> tipica del </a:t>
            </a:r>
            <a:r>
              <a:rPr lang="it-IT" altLang="it-IT" sz="1846" i="1"/>
              <a:t>server side scripting</a:t>
            </a:r>
            <a:r>
              <a:rPr lang="it-IT" altLang="it-IT" sz="1846"/>
              <a:t>: quando l’utente ne fa richiesta tramite la URL associata, il server attiva la servlet, la esegue, e ne restituisce il risultato come contenuto della risorsa.</a:t>
            </a:r>
          </a:p>
          <a:p>
            <a:pPr eaLnBrk="1" hangingPunct="1">
              <a:lnSpc>
                <a:spcPct val="90000"/>
              </a:lnSpc>
            </a:pPr>
            <a:r>
              <a:rPr lang="it-IT" altLang="it-IT" sz="1846"/>
              <a:t>Le </a:t>
            </a:r>
            <a:r>
              <a:rPr lang="it-IT" altLang="it-IT" sz="1846" b="1"/>
              <a:t>servlet API</a:t>
            </a:r>
            <a:r>
              <a:rPr lang="it-IT" altLang="it-IT" sz="1846"/>
              <a:t> di Java permettono di programmare in maniera completamente indipendente dalle caratteristiche del server, del client e del protocollo di trasferimento.</a:t>
            </a:r>
          </a:p>
          <a:p>
            <a:pPr eaLnBrk="1" hangingPunct="1">
              <a:lnSpc>
                <a:spcPct val="90000"/>
              </a:lnSpc>
            </a:pPr>
            <a:r>
              <a:rPr lang="it-IT" altLang="it-IT" sz="1846"/>
              <a:t>Il codice è normale codice Java, che può far uso di tutte le librerie e le utilità del linguaggio, tra cui la connessione a tutti i DBMS tramite JDBC, l’uso di XML tramite JAXP, ecc.</a:t>
            </a:r>
          </a:p>
          <a:p>
            <a:pPr eaLnBrk="1" hangingPunct="1">
              <a:lnSpc>
                <a:spcPct val="90000"/>
              </a:lnSpc>
            </a:pPr>
            <a:r>
              <a:rPr lang="it-IT" altLang="it-IT" sz="1846"/>
              <a:t>Le servlet sostituiscono i classici CGI fornendo un elevatissimo grado di sicurezza, versatilità e astrazione al programmatore.</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it-IT" altLang="it-IT" dirty="0" smtClean="0"/>
              <a:t>Le Sessioni</a:t>
            </a:r>
          </a:p>
        </p:txBody>
      </p:sp>
      <p:sp>
        <p:nvSpPr>
          <p:cNvPr id="25604" name="Rectangle 3"/>
          <p:cNvSpPr>
            <a:spLocks noGrp="1" noChangeArrowheads="1"/>
          </p:cNvSpPr>
          <p:nvPr>
            <p:ph idx="1"/>
          </p:nvPr>
        </p:nvSpPr>
        <p:spPr/>
        <p:txBody>
          <a:bodyPr/>
          <a:lstStyle/>
          <a:p>
            <a:pPr eaLnBrk="1" hangingPunct="1">
              <a:lnSpc>
                <a:spcPct val="80000"/>
              </a:lnSpc>
            </a:pPr>
            <a:r>
              <a:rPr lang="it-IT" altLang="it-IT" sz="1477" dirty="0" smtClean="0"/>
              <a:t>Il concetto di sessione è utilizzato ampiamente nella programmazione lato server. La sessione permette di </a:t>
            </a:r>
            <a:r>
              <a:rPr lang="it-IT" altLang="it-IT" sz="1477" b="1" dirty="0" smtClean="0"/>
              <a:t>associare delle informazioni di stato alle richieste di un utente</a:t>
            </a:r>
            <a:r>
              <a:rPr lang="it-IT" altLang="it-IT" sz="1477" dirty="0" smtClean="0"/>
              <a:t>, permettendo in pratica di aggirare la caratteristica </a:t>
            </a:r>
            <a:r>
              <a:rPr lang="it-IT" altLang="it-IT" sz="1477" i="1" dirty="0" err="1" smtClean="0"/>
              <a:t>stateless</a:t>
            </a:r>
            <a:r>
              <a:rPr lang="it-IT" altLang="it-IT" sz="1477" dirty="0" smtClean="0"/>
              <a:t> del protocollo HTTP.</a:t>
            </a:r>
          </a:p>
          <a:p>
            <a:pPr eaLnBrk="1" hangingPunct="1">
              <a:lnSpc>
                <a:spcPct val="80000"/>
              </a:lnSpc>
            </a:pPr>
            <a:r>
              <a:rPr lang="it-IT" altLang="it-IT" sz="1477" dirty="0" smtClean="0"/>
              <a:t>Tipicamente, per gestire le sessioni si utilizza un </a:t>
            </a:r>
            <a:r>
              <a:rPr lang="it-IT" altLang="it-IT" sz="1477" b="1" dirty="0" smtClean="0"/>
              <a:t>identificatore unico</a:t>
            </a:r>
            <a:r>
              <a:rPr lang="it-IT" altLang="it-IT" sz="1477" dirty="0" smtClean="0"/>
              <a:t> (</a:t>
            </a:r>
            <a:r>
              <a:rPr lang="it-IT" altLang="it-IT" sz="1477" i="1" dirty="0" smtClean="0"/>
              <a:t>session </a:t>
            </a:r>
            <a:r>
              <a:rPr lang="it-IT" altLang="it-IT" sz="1477" i="1" dirty="0" err="1" smtClean="0"/>
              <a:t>identifier</a:t>
            </a:r>
            <a:r>
              <a:rPr lang="it-IT" altLang="it-IT" sz="1477" dirty="0" smtClean="0"/>
              <a:t>) che viene assegnato all’utente al suo ingresso nell’applicazione web (ad esempio quando esegue la login) e trasmesso insieme ad ogni successiva richiesta http, per poi venire invalidato quando si effettua il </a:t>
            </a:r>
            <a:r>
              <a:rPr lang="it-IT" altLang="it-IT" sz="1477" dirty="0" err="1" smtClean="0"/>
              <a:t>logout</a:t>
            </a:r>
            <a:r>
              <a:rPr lang="it-IT" altLang="it-IT" sz="1477" dirty="0" smtClean="0"/>
              <a:t> o dopo un certo periodo di inattività.</a:t>
            </a:r>
          </a:p>
          <a:p>
            <a:pPr eaLnBrk="1" hangingPunct="1">
              <a:lnSpc>
                <a:spcPct val="80000"/>
              </a:lnSpc>
            </a:pPr>
            <a:r>
              <a:rPr lang="it-IT" altLang="it-IT" sz="1477" dirty="0" smtClean="0"/>
              <a:t>Il session </a:t>
            </a:r>
            <a:r>
              <a:rPr lang="it-IT" altLang="it-IT" sz="1477" dirty="0" err="1" smtClean="0"/>
              <a:t>identifier</a:t>
            </a:r>
            <a:r>
              <a:rPr lang="it-IT" altLang="it-IT" sz="1477" dirty="0" smtClean="0"/>
              <a:t> deve essere un numero ragionevolmente unico, e di solito viene generato con algoritmi random basati sulla data/ora corrente.</a:t>
            </a:r>
          </a:p>
          <a:p>
            <a:pPr eaLnBrk="1" hangingPunct="1">
              <a:lnSpc>
                <a:spcPct val="80000"/>
              </a:lnSpc>
            </a:pPr>
            <a:r>
              <a:rPr lang="it-IT" altLang="it-IT" sz="1477" dirty="0" smtClean="0"/>
              <a:t>Per trasmettere il session </a:t>
            </a:r>
            <a:r>
              <a:rPr lang="it-IT" altLang="it-IT" sz="1477" dirty="0" err="1" smtClean="0"/>
              <a:t>identifier</a:t>
            </a:r>
            <a:r>
              <a:rPr lang="it-IT" altLang="it-IT" sz="1477" dirty="0" smtClean="0"/>
              <a:t> con ogni richiesta, si utilizzano di solito due approcci:</a:t>
            </a:r>
          </a:p>
          <a:p>
            <a:pPr lvl="1" eaLnBrk="1" hangingPunct="1">
              <a:lnSpc>
                <a:spcPct val="80000"/>
              </a:lnSpc>
            </a:pPr>
            <a:r>
              <a:rPr lang="it-IT" altLang="it-IT" sz="1292" b="1" dirty="0" smtClean="0"/>
              <a:t>Cookies</a:t>
            </a:r>
            <a:r>
              <a:rPr lang="it-IT" altLang="it-IT" sz="1292" dirty="0" smtClean="0"/>
              <a:t>: i cookie sono stringhe inviate dal server al browser. I browser ritrasmettono automaticamente al server i cookie di sua competenza insieme ad ogni </a:t>
            </a:r>
            <a:r>
              <a:rPr lang="it-IT" altLang="it-IT" sz="1292" dirty="0" err="1" smtClean="0"/>
              <a:t>request</a:t>
            </a:r>
            <a:r>
              <a:rPr lang="it-IT" altLang="it-IT" sz="1292" dirty="0" smtClean="0"/>
              <a:t>, quindi non è necessario alcun accorgimento lato client. I cosiddetti </a:t>
            </a:r>
            <a:r>
              <a:rPr lang="it-IT" altLang="it-IT" sz="1292" i="1" dirty="0" smtClean="0"/>
              <a:t>cookie di sessione</a:t>
            </a:r>
            <a:r>
              <a:rPr lang="it-IT" altLang="it-IT" sz="1292" dirty="0" smtClean="0"/>
              <a:t> vengono cancellati dal browser alla chiusura, e contengono il session </a:t>
            </a:r>
            <a:r>
              <a:rPr lang="it-IT" altLang="it-IT" sz="1292" dirty="0" err="1" smtClean="0"/>
              <a:t>identifier</a:t>
            </a:r>
            <a:r>
              <a:rPr lang="it-IT" altLang="it-IT" sz="1292" dirty="0" smtClean="0"/>
              <a:t>. </a:t>
            </a:r>
            <a:br>
              <a:rPr lang="it-IT" altLang="it-IT" sz="1292" dirty="0" smtClean="0"/>
            </a:br>
            <a:r>
              <a:rPr lang="it-IT" altLang="it-IT" sz="1292" dirty="0" smtClean="0"/>
              <a:t>I cookie sono la soluzione più semplice e adottata, ma risentono delle politiche di sicurezza del browser (ad esempio la disattivazione dei cookies).</a:t>
            </a:r>
          </a:p>
          <a:p>
            <a:pPr lvl="1" eaLnBrk="1" hangingPunct="1">
              <a:lnSpc>
                <a:spcPct val="80000"/>
              </a:lnSpc>
            </a:pPr>
            <a:r>
              <a:rPr lang="it-IT" altLang="it-IT" sz="1292" b="1" dirty="0" smtClean="0"/>
              <a:t>URL </a:t>
            </a:r>
            <a:r>
              <a:rPr lang="it-IT" altLang="it-IT" sz="1292" b="1" dirty="0" err="1" smtClean="0"/>
              <a:t>rewriting</a:t>
            </a:r>
            <a:r>
              <a:rPr lang="it-IT" altLang="it-IT" sz="1292" dirty="0" smtClean="0"/>
              <a:t>: si tratta di inserire il session </a:t>
            </a:r>
            <a:r>
              <a:rPr lang="it-IT" altLang="it-IT" sz="1292" dirty="0" err="1" smtClean="0"/>
              <a:t>identifier</a:t>
            </a:r>
            <a:r>
              <a:rPr lang="it-IT" altLang="it-IT" sz="1292" dirty="0" smtClean="0"/>
              <a:t> all’interno delle URL, come parte del </a:t>
            </a:r>
            <a:r>
              <a:rPr lang="it-IT" altLang="it-IT" sz="1292" dirty="0" err="1" smtClean="0"/>
              <a:t>path</a:t>
            </a:r>
            <a:r>
              <a:rPr lang="it-IT" altLang="it-IT" sz="1292" dirty="0" smtClean="0"/>
              <a:t> o, più comunemente, come parametro GET. </a:t>
            </a:r>
            <a:br>
              <a:rPr lang="it-IT" altLang="it-IT" sz="1292" dirty="0" smtClean="0"/>
            </a:br>
            <a:r>
              <a:rPr lang="it-IT" altLang="it-IT" sz="1292" dirty="0" smtClean="0"/>
              <a:t>Si tratta della soluzione più generica e compatibile, che però richiede la generazione dinamica di tutte le pagine (ogni link deve essere generato inserendovi il session </a:t>
            </a:r>
            <a:r>
              <a:rPr lang="it-IT" altLang="it-IT" sz="1292" dirty="0" err="1" smtClean="0"/>
              <a:t>identifier</a:t>
            </a:r>
            <a:r>
              <a:rPr lang="it-IT" altLang="it-IT" sz="1292" dirty="0" smtClean="0"/>
              <a:t> corrente).</a:t>
            </a:r>
            <a:endParaRPr lang="it-IT" altLang="it-IT" sz="1292" dirty="0"/>
          </a:p>
        </p:txBody>
      </p:sp>
      <p:sp>
        <p:nvSpPr>
          <p:cNvPr id="9" name="Segnaposto piè di pagina 8"/>
          <p:cNvSpPr>
            <a:spLocks noGrp="1"/>
          </p:cNvSpPr>
          <p:nvPr>
            <p:ph type="ftr" sz="quarter" idx="11"/>
          </p:nvPr>
        </p:nvSpPr>
        <p:spPr/>
        <p:txBody>
          <a:bodyPr/>
          <a:lstStyle/>
          <a:p>
            <a:pPr>
              <a:defRPr/>
            </a:pPr>
            <a:r>
              <a:rPr lang="it-IT" smtClean="0"/>
              <a:t>Java Servlets</a:t>
            </a:r>
            <a:endParaRPr lang="it-IT"/>
          </a:p>
        </p:txBody>
      </p:sp>
      <p:sp>
        <p:nvSpPr>
          <p:cNvPr id="10" name="Segnaposto numero diapositiva 9"/>
          <p:cNvSpPr>
            <a:spLocks noGrp="1"/>
          </p:cNvSpPr>
          <p:nvPr>
            <p:ph type="sldNum" sz="quarter" idx="12"/>
          </p:nvPr>
        </p:nvSpPr>
        <p:spPr/>
        <p:txBody>
          <a:bodyPr/>
          <a:lstStyle/>
          <a:p>
            <a:pPr>
              <a:defRPr/>
            </a:pPr>
            <a:fld id="{94832ED3-E1DC-4C0B-AC6E-462D95E83438}" type="slidenum">
              <a:rPr lang="it-IT" altLang="it-IT" smtClean="0"/>
              <a:pPr>
                <a:defRPr/>
              </a:pPr>
              <a:t>20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it-IT" altLang="it-IT" smtClean="0"/>
              <a:t>Gestire le Sessioni con i Cookie</a:t>
            </a:r>
          </a:p>
        </p:txBody>
      </p:sp>
      <p:sp>
        <p:nvSpPr>
          <p:cNvPr id="26628" name="Rectangle 3"/>
          <p:cNvSpPr>
            <a:spLocks noGrp="1" noChangeArrowheads="1"/>
          </p:cNvSpPr>
          <p:nvPr>
            <p:ph idx="1"/>
          </p:nvPr>
        </p:nvSpPr>
        <p:spPr/>
        <p:txBody>
          <a:bodyPr/>
          <a:lstStyle/>
          <a:p>
            <a:pPr eaLnBrk="1" hangingPunct="1">
              <a:lnSpc>
                <a:spcPct val="80000"/>
              </a:lnSpc>
            </a:pPr>
            <a:r>
              <a:rPr lang="it-IT" altLang="it-IT" sz="1662"/>
              <a:t>Nelle servlet, creare ed utilizzare una sessione usando i cookies è molto semplice. La sessione è gestita da oggetti </a:t>
            </a:r>
            <a:r>
              <a:rPr lang="it-IT" altLang="it-IT" sz="1662" b="1"/>
              <a:t>HttpSession</a:t>
            </a:r>
            <a:r>
              <a:rPr lang="it-IT" altLang="it-IT" sz="1662"/>
              <a:t>. Le </a:t>
            </a:r>
            <a:r>
              <a:rPr lang="it-IT" altLang="it-IT" sz="1662" i="1"/>
              <a:t>variabili di sessione</a:t>
            </a:r>
            <a:r>
              <a:rPr lang="it-IT" altLang="it-IT" sz="1662"/>
              <a:t> sono semplici stringhe a cui vengono associati generici valori di tipo Object.</a:t>
            </a:r>
          </a:p>
          <a:p>
            <a:pPr eaLnBrk="1" hangingPunct="1">
              <a:lnSpc>
                <a:spcPct val="80000"/>
              </a:lnSpc>
            </a:pPr>
            <a:r>
              <a:rPr lang="it-IT" altLang="it-IT" sz="1662"/>
              <a:t>Per prima cosa, si preleva un riferimento all’oggetto sessione richiedendolo alla </a:t>
            </a:r>
            <a:r>
              <a:rPr lang="it-IT" altLang="it-IT" sz="1662" b="1"/>
              <a:t>HttpServletRequest</a:t>
            </a:r>
            <a:r>
              <a:rPr lang="it-IT" altLang="it-IT" sz="1662"/>
              <a:t> tramite il metodo </a:t>
            </a:r>
            <a:r>
              <a:rPr lang="it-IT" altLang="it-IT" sz="1662" i="1"/>
              <a:t>getSession(boolean)</a:t>
            </a:r>
            <a:r>
              <a:rPr lang="it-IT" altLang="it-IT" sz="1662"/>
              <a:t>. </a:t>
            </a:r>
          </a:p>
          <a:p>
            <a:pPr lvl="1" eaLnBrk="1" hangingPunct="1">
              <a:lnSpc>
                <a:spcPct val="80000"/>
              </a:lnSpc>
            </a:pPr>
            <a:r>
              <a:rPr lang="it-IT" altLang="it-IT" sz="1477"/>
              <a:t>(i) Se il parametro di getSession è true, una nuova sessione verrà creata nel caso non ce ne sia una valida già attiva. In caso contrario, la funzione potrebbe restituire null.</a:t>
            </a:r>
          </a:p>
          <a:p>
            <a:pPr lvl="1" eaLnBrk="1" hangingPunct="1">
              <a:lnSpc>
                <a:spcPct val="80000"/>
              </a:lnSpc>
            </a:pPr>
            <a:r>
              <a:rPr lang="it-IT" altLang="it-IT" sz="1477"/>
              <a:t>(!) la chiamata a questo metodo può modificare gli headers della risposta, per cui va eseguita prima di iniziare l’output della risposta stessa.</a:t>
            </a:r>
          </a:p>
          <a:p>
            <a:pPr eaLnBrk="1" hangingPunct="1">
              <a:lnSpc>
                <a:spcPct val="80000"/>
              </a:lnSpc>
            </a:pPr>
            <a:r>
              <a:rPr lang="it-IT" altLang="it-IT" sz="1662"/>
              <a:t>I metodi di HttpSession permettono poi di utilizzare la sessione:</a:t>
            </a:r>
          </a:p>
          <a:p>
            <a:pPr lvl="1" eaLnBrk="1" hangingPunct="1">
              <a:lnSpc>
                <a:spcPct val="80000"/>
              </a:lnSpc>
            </a:pPr>
            <a:r>
              <a:rPr lang="it-IT" altLang="it-IT" sz="1477" i="1"/>
              <a:t>isNew()</a:t>
            </a:r>
            <a:r>
              <a:rPr lang="it-IT" altLang="it-IT" sz="1477"/>
              <a:t> restituisce true se la sessione è stata appena creata: in questo caso di solito vengono inizializzate le sue variabili di stato.</a:t>
            </a:r>
          </a:p>
          <a:p>
            <a:pPr lvl="1" eaLnBrk="1" hangingPunct="1">
              <a:lnSpc>
                <a:spcPct val="80000"/>
              </a:lnSpc>
            </a:pPr>
            <a:r>
              <a:rPr lang="it-IT" altLang="it-IT" sz="1477" i="1"/>
              <a:t>getAttribute(String)</a:t>
            </a:r>
            <a:r>
              <a:rPr lang="it-IT" altLang="it-IT" sz="1477"/>
              <a:t> restituisce l’oggetto associato al nome dato all’interno della sessione.</a:t>
            </a:r>
          </a:p>
          <a:p>
            <a:pPr lvl="1" eaLnBrk="1" hangingPunct="1">
              <a:lnSpc>
                <a:spcPct val="80000"/>
              </a:lnSpc>
            </a:pPr>
            <a:r>
              <a:rPr lang="it-IT" altLang="it-IT" sz="1477" i="1"/>
              <a:t>setAttribute(String,Object)</a:t>
            </a:r>
            <a:r>
              <a:rPr lang="it-IT" altLang="it-IT" sz="1477"/>
              <a:t> associa al nome specificato l’oggetto passato come secondo argomento. In pratica, crea o aggiorna la variabile di stato data dal primo argomento usando il valore contenuto nel secondo argomento.</a:t>
            </a:r>
          </a:p>
          <a:p>
            <a:pPr lvl="1" eaLnBrk="1" hangingPunct="1">
              <a:lnSpc>
                <a:spcPct val="80000"/>
              </a:lnSpc>
            </a:pPr>
            <a:r>
              <a:rPr lang="it-IT" altLang="it-IT" sz="1477" i="1"/>
              <a:t>removeAttribute(String)</a:t>
            </a:r>
            <a:r>
              <a:rPr lang="it-IT" altLang="it-IT" sz="1477"/>
              <a:t> rimuove la variabile di stato indicata.</a:t>
            </a:r>
          </a:p>
          <a:p>
            <a:pPr lvl="1" eaLnBrk="1" hangingPunct="1">
              <a:lnSpc>
                <a:spcPct val="80000"/>
              </a:lnSpc>
            </a:pPr>
            <a:r>
              <a:rPr lang="it-IT" altLang="it-IT" sz="1477" i="1"/>
              <a:t>invalidate()</a:t>
            </a:r>
            <a:r>
              <a:rPr lang="it-IT" altLang="it-IT" sz="1477"/>
              <a:t> chiude la sessione ed elimina tutte le informazioni di stato associate.</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21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it-IT" altLang="it-IT"/>
              <a:t>Gestire le Sessioni con i Cookie </a:t>
            </a:r>
            <a:br>
              <a:rPr lang="it-IT" altLang="it-IT"/>
            </a:br>
            <a:r>
              <a:rPr lang="it-IT" altLang="it-IT" sz="1846"/>
              <a:t>Esempio</a:t>
            </a:r>
          </a:p>
        </p:txBody>
      </p:sp>
      <p:sp>
        <p:nvSpPr>
          <p:cNvPr id="4" name="Segnaposto testo 3"/>
          <p:cNvSpPr>
            <a:spLocks noGrp="1"/>
          </p:cNvSpPr>
          <p:nvPr>
            <p:ph type="body" sz="quarter" idx="12"/>
          </p:nvPr>
        </p:nvSpPr>
        <p:spPr/>
        <p:txBody>
          <a:bodyPr>
            <a:normAutofit/>
          </a:bodyPr>
          <a:lstStyle/>
          <a:p>
            <a:r>
              <a:rPr lang="it-IT" sz="1100" dirty="0"/>
              <a:t>package </a:t>
            </a:r>
            <a:r>
              <a:rPr lang="it-IT" sz="1100" dirty="0" err="1"/>
              <a:t>org.iw.project</a:t>
            </a:r>
            <a:r>
              <a:rPr lang="it-IT" sz="1100" dirty="0"/>
              <a:t>;</a:t>
            </a:r>
          </a:p>
          <a:p>
            <a:endParaRPr lang="it-IT" sz="1100" dirty="0"/>
          </a:p>
          <a:p>
            <a:r>
              <a:rPr lang="it-IT" sz="1100" dirty="0"/>
              <a:t>import </a:t>
            </a:r>
            <a:r>
              <a:rPr lang="it-IT" sz="1100" dirty="0" err="1"/>
              <a:t>javax.servlet</a:t>
            </a:r>
            <a:r>
              <a:rPr lang="it-IT" sz="1100" dirty="0"/>
              <a:t>.*;</a:t>
            </a:r>
          </a:p>
          <a:p>
            <a:r>
              <a:rPr lang="it-IT" sz="1100" dirty="0"/>
              <a:t>import </a:t>
            </a:r>
            <a:r>
              <a:rPr lang="it-IT" sz="1100" dirty="0" err="1"/>
              <a:t>javax.servlet.http</a:t>
            </a:r>
            <a:r>
              <a:rPr lang="it-IT" sz="1100" dirty="0"/>
              <a:t>.*;</a:t>
            </a:r>
          </a:p>
          <a:p>
            <a:r>
              <a:rPr lang="it-IT" sz="1100" dirty="0"/>
              <a:t>import </a:t>
            </a:r>
            <a:r>
              <a:rPr lang="it-IT" sz="1100" dirty="0" err="1"/>
              <a:t>java.io</a:t>
            </a:r>
            <a:r>
              <a:rPr lang="it-IT" sz="1100" dirty="0"/>
              <a:t>.*;</a:t>
            </a:r>
          </a:p>
          <a:p>
            <a:r>
              <a:rPr lang="it-IT" sz="1100" dirty="0"/>
              <a:t>I</a:t>
            </a:r>
          </a:p>
          <a:p>
            <a:r>
              <a:rPr lang="it-IT" sz="1100" dirty="0"/>
              <a:t>public </a:t>
            </a:r>
            <a:r>
              <a:rPr lang="it-IT" sz="1100" dirty="0" err="1"/>
              <a:t>class</a:t>
            </a:r>
            <a:r>
              <a:rPr lang="it-IT" sz="1100" dirty="0"/>
              <a:t> class1 </a:t>
            </a:r>
            <a:r>
              <a:rPr lang="it-IT" sz="1100" dirty="0" err="1"/>
              <a:t>extends</a:t>
            </a:r>
            <a:r>
              <a:rPr lang="it-IT" sz="1100" dirty="0"/>
              <a:t> </a:t>
            </a:r>
            <a:r>
              <a:rPr lang="it-IT" sz="1100" dirty="0" err="1"/>
              <a:t>HttpServlet</a:t>
            </a:r>
            <a:r>
              <a:rPr lang="it-IT" sz="1100" dirty="0"/>
              <a:t> {</a:t>
            </a:r>
          </a:p>
          <a:p>
            <a:r>
              <a:rPr lang="it-IT" sz="1100" dirty="0"/>
              <a:t>	//…</a:t>
            </a:r>
          </a:p>
          <a:p>
            <a:r>
              <a:rPr lang="it-IT" sz="1100" dirty="0"/>
              <a:t>	public </a:t>
            </a:r>
            <a:r>
              <a:rPr lang="it-IT" sz="1100" dirty="0" err="1"/>
              <a:t>void</a:t>
            </a:r>
            <a:r>
              <a:rPr lang="it-IT" sz="1100" dirty="0"/>
              <a:t> </a:t>
            </a:r>
            <a:r>
              <a:rPr lang="it-IT" sz="1100" dirty="0" err="1"/>
              <a:t>doGet</a:t>
            </a:r>
            <a:r>
              <a:rPr lang="it-IT" sz="1100" dirty="0"/>
              <a:t>(</a:t>
            </a:r>
            <a:r>
              <a:rPr lang="it-IT" sz="1100" dirty="0" err="1"/>
              <a:t>HttpServletRequest</a:t>
            </a:r>
            <a:r>
              <a:rPr lang="it-IT" sz="1100" dirty="0"/>
              <a:t> in, </a:t>
            </a:r>
            <a:r>
              <a:rPr lang="it-IT" sz="1100" dirty="0" err="1"/>
              <a:t>HttpServletResponse</a:t>
            </a:r>
            <a:r>
              <a:rPr lang="it-IT" sz="1100" dirty="0"/>
              <a:t> out) {</a:t>
            </a:r>
          </a:p>
          <a:p>
            <a:r>
              <a:rPr lang="it-IT" sz="1100" dirty="0"/>
              <a:t>	</a:t>
            </a:r>
            <a:r>
              <a:rPr lang="it-IT" sz="1100" b="1" dirty="0"/>
              <a:t>  </a:t>
            </a:r>
            <a:r>
              <a:rPr lang="it-IT" sz="1100" b="1" dirty="0" err="1"/>
              <a:t>HttpSession</a:t>
            </a:r>
            <a:r>
              <a:rPr lang="it-IT" sz="1100" b="1" dirty="0"/>
              <a:t> s = </a:t>
            </a:r>
            <a:r>
              <a:rPr lang="it-IT" sz="1100" b="1" dirty="0" err="1"/>
              <a:t>in.getSession</a:t>
            </a:r>
            <a:r>
              <a:rPr lang="it-IT" sz="1100" b="1" dirty="0"/>
              <a:t>(</a:t>
            </a:r>
            <a:r>
              <a:rPr lang="it-IT" sz="1100" b="1" dirty="0" err="1"/>
              <a:t>true</a:t>
            </a:r>
            <a:r>
              <a:rPr lang="it-IT" sz="1100" b="1" dirty="0"/>
              <a:t>);</a:t>
            </a:r>
          </a:p>
          <a:p>
            <a:r>
              <a:rPr lang="it-IT" sz="1100" b="1" dirty="0"/>
              <a:t>	  if (</a:t>
            </a:r>
            <a:r>
              <a:rPr lang="it-IT" sz="1100" b="1" dirty="0" err="1"/>
              <a:t>s.isNew</a:t>
            </a:r>
            <a:r>
              <a:rPr lang="it-IT" sz="1100" b="1" dirty="0"/>
              <a:t>()) </a:t>
            </a:r>
            <a:r>
              <a:rPr lang="it-IT" sz="1100" b="1" dirty="0" err="1"/>
              <a:t>s.setAttribute</a:t>
            </a:r>
            <a:r>
              <a:rPr lang="it-IT" sz="1100" b="1" dirty="0"/>
              <a:t>(“</a:t>
            </a:r>
            <a:r>
              <a:rPr lang="it-IT" sz="1100" b="1" dirty="0" err="1"/>
              <a:t>pagine",new</a:t>
            </a:r>
            <a:r>
              <a:rPr lang="it-IT" sz="1100" b="1" dirty="0"/>
              <a:t> </a:t>
            </a:r>
            <a:r>
              <a:rPr lang="it-IT" sz="1100" b="1" dirty="0" err="1"/>
              <a:t>Integer</a:t>
            </a:r>
            <a:r>
              <a:rPr lang="it-IT" sz="1100" b="1" dirty="0"/>
              <a:t>(1));</a:t>
            </a:r>
          </a:p>
          <a:p>
            <a:r>
              <a:rPr lang="it-IT" sz="1100" b="1" dirty="0"/>
              <a:t>	  </a:t>
            </a:r>
            <a:r>
              <a:rPr lang="it-IT" sz="1100" b="1" dirty="0" err="1"/>
              <a:t>int</a:t>
            </a:r>
            <a:r>
              <a:rPr lang="it-IT" sz="1100" b="1" dirty="0"/>
              <a:t> a = ((</a:t>
            </a:r>
            <a:r>
              <a:rPr lang="it-IT" sz="1100" b="1" dirty="0" err="1"/>
              <a:t>Integer</a:t>
            </a:r>
            <a:r>
              <a:rPr lang="it-IT" sz="1100" b="1" dirty="0"/>
              <a:t>)</a:t>
            </a:r>
            <a:r>
              <a:rPr lang="it-IT" sz="1100" b="1" dirty="0" err="1"/>
              <a:t>s.getAttribute</a:t>
            </a:r>
            <a:r>
              <a:rPr lang="it-IT" sz="1100" b="1" dirty="0"/>
              <a:t>(“pagine")).</a:t>
            </a:r>
            <a:r>
              <a:rPr lang="it-IT" sz="1100" b="1" dirty="0" err="1"/>
              <a:t>intValue</a:t>
            </a:r>
            <a:r>
              <a:rPr lang="it-IT" sz="1100" b="1" dirty="0"/>
              <a:t>();</a:t>
            </a:r>
          </a:p>
          <a:p>
            <a:r>
              <a:rPr lang="it-IT" sz="1100" b="1" dirty="0"/>
              <a:t>	  </a:t>
            </a:r>
            <a:r>
              <a:rPr lang="it-IT" sz="1100" b="1" dirty="0" err="1"/>
              <a:t>s.setAttribute</a:t>
            </a:r>
            <a:r>
              <a:rPr lang="it-IT" sz="1100" b="1" dirty="0"/>
              <a:t>(“pagine", new </a:t>
            </a:r>
            <a:r>
              <a:rPr lang="it-IT" sz="1100" b="1" dirty="0" err="1"/>
              <a:t>Integer</a:t>
            </a:r>
            <a:r>
              <a:rPr lang="it-IT" sz="1100" b="1" dirty="0"/>
              <a:t>(a+1));</a:t>
            </a:r>
          </a:p>
          <a:p>
            <a:r>
              <a:rPr lang="it-IT" sz="1100" dirty="0"/>
              <a:t>	  </a:t>
            </a:r>
            <a:r>
              <a:rPr lang="it-IT" sz="1100" dirty="0" err="1"/>
              <a:t>try</a:t>
            </a:r>
            <a:r>
              <a:rPr lang="it-IT" sz="1100" dirty="0"/>
              <a:t> {</a:t>
            </a:r>
          </a:p>
          <a:p>
            <a:r>
              <a:rPr lang="it-IT" sz="1100" dirty="0"/>
              <a:t>	    Writer w = </a:t>
            </a:r>
            <a:r>
              <a:rPr lang="it-IT" sz="1100" dirty="0" err="1"/>
              <a:t>out.getWriter</a:t>
            </a:r>
            <a:r>
              <a:rPr lang="it-IT" sz="1100" dirty="0"/>
              <a:t>();</a:t>
            </a:r>
          </a:p>
          <a:p>
            <a:r>
              <a:rPr lang="it-IT" sz="1100" dirty="0"/>
              <a:t>	    </a:t>
            </a:r>
            <a:r>
              <a:rPr lang="it-IT" sz="1100" dirty="0" err="1"/>
              <a:t>w.write</a:t>
            </a:r>
            <a:r>
              <a:rPr lang="it-IT" sz="1100" dirty="0"/>
              <a:t>(“pagine visitate in questa sessione: "+a);</a:t>
            </a:r>
          </a:p>
          <a:p>
            <a:r>
              <a:rPr lang="it-IT" sz="1100" dirty="0"/>
              <a:t>	  } catch(</a:t>
            </a:r>
            <a:r>
              <a:rPr lang="it-IT" sz="1100" dirty="0" err="1"/>
              <a:t>Exception</a:t>
            </a:r>
            <a:r>
              <a:rPr lang="it-IT" sz="1100" dirty="0"/>
              <a:t> e) {</a:t>
            </a:r>
          </a:p>
          <a:p>
            <a:r>
              <a:rPr lang="it-IT" sz="1100" dirty="0"/>
              <a:t>	    </a:t>
            </a:r>
            <a:r>
              <a:rPr lang="it-IT" sz="1100" dirty="0" err="1"/>
              <a:t>e.printStackTrace</a:t>
            </a:r>
            <a:r>
              <a:rPr lang="it-IT" sz="1100" dirty="0"/>
              <a:t>();</a:t>
            </a:r>
          </a:p>
          <a:p>
            <a:r>
              <a:rPr lang="it-IT" sz="1100" dirty="0"/>
              <a:t>	  }</a:t>
            </a:r>
          </a:p>
          <a:p>
            <a:r>
              <a:rPr lang="it-IT" sz="1100" dirty="0"/>
              <a:t>	}</a:t>
            </a:r>
          </a:p>
          <a:p>
            <a:r>
              <a:rPr lang="it-IT" sz="1100" dirty="0"/>
              <a:t>}</a:t>
            </a:r>
          </a:p>
          <a:p>
            <a:endParaRPr lang="it-IT" dirty="0"/>
          </a:p>
        </p:txBody>
      </p:sp>
      <p:sp>
        <p:nvSpPr>
          <p:cNvPr id="5" name="Segnaposto testo 4"/>
          <p:cNvSpPr>
            <a:spLocks noGrp="1"/>
          </p:cNvSpPr>
          <p:nvPr>
            <p:ph type="body" sz="quarter" idx="13"/>
          </p:nvPr>
        </p:nvSpPr>
        <p:spPr/>
        <p:txBody>
          <a:bodyPr/>
          <a:lstStyle/>
          <a:p>
            <a:r>
              <a:rPr lang="it-IT" altLang="it-IT" sz="2000" dirty="0"/>
              <a:t>Ad ogni richiesta GET alla </a:t>
            </a:r>
            <a:r>
              <a:rPr lang="it-IT" altLang="it-IT" sz="2000" dirty="0" err="1"/>
              <a:t>servlet</a:t>
            </a:r>
            <a:r>
              <a:rPr lang="it-IT" altLang="it-IT" sz="2000" dirty="0"/>
              <a:t>, se una sessione non è attiva, ne viene creata una e al suo interno viene inserita una variabile denominata “pagine” inizializzata a 1 (notare l’uso della classe </a:t>
            </a:r>
            <a:r>
              <a:rPr lang="it-IT" altLang="it-IT" sz="2000" b="1" dirty="0" err="1"/>
              <a:t>Integer</a:t>
            </a:r>
            <a:r>
              <a:rPr lang="it-IT" altLang="it-IT" sz="2000" dirty="0"/>
              <a:t>)</a:t>
            </a:r>
          </a:p>
          <a:p>
            <a:r>
              <a:rPr lang="it-IT" altLang="it-IT" sz="2000" dirty="0"/>
              <a:t>Il numero di pagine visitato durante la sessione viene quindi incrementato e stampato in output.</a:t>
            </a:r>
          </a:p>
          <a:p>
            <a:endParaRPr lang="it-IT"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22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it-IT" altLang="it-IT"/>
              <a:t>Gestire le Sessioni con i Cookie </a:t>
            </a:r>
            <a:br>
              <a:rPr lang="it-IT" altLang="it-IT"/>
            </a:br>
            <a:r>
              <a:rPr lang="it-IT" altLang="it-IT" sz="1846"/>
              <a:t>Esempio</a:t>
            </a:r>
          </a:p>
        </p:txBody>
      </p:sp>
      <p:sp>
        <p:nvSpPr>
          <p:cNvPr id="4" name="Segnaposto testo 3"/>
          <p:cNvSpPr>
            <a:spLocks noGrp="1"/>
          </p:cNvSpPr>
          <p:nvPr>
            <p:ph type="body" sz="quarter" idx="12"/>
          </p:nvPr>
        </p:nvSpPr>
        <p:spPr/>
        <p:txBody>
          <a:bodyPr/>
          <a:lstStyle/>
          <a:p>
            <a:r>
              <a:rPr lang="it-IT" dirty="0"/>
              <a:t>package </a:t>
            </a:r>
            <a:r>
              <a:rPr lang="it-IT" dirty="0" err="1"/>
              <a:t>org.iw.project</a:t>
            </a:r>
            <a:r>
              <a:rPr lang="it-IT" dirty="0"/>
              <a:t>;</a:t>
            </a:r>
          </a:p>
          <a:p>
            <a:endParaRPr lang="it-IT" dirty="0"/>
          </a:p>
          <a:p>
            <a:r>
              <a:rPr lang="it-IT" dirty="0"/>
              <a:t>import </a:t>
            </a:r>
            <a:r>
              <a:rPr lang="it-IT" dirty="0" err="1"/>
              <a:t>javax.servlet</a:t>
            </a:r>
            <a:r>
              <a:rPr lang="it-IT" dirty="0"/>
              <a:t>.*;</a:t>
            </a:r>
          </a:p>
          <a:p>
            <a:r>
              <a:rPr lang="it-IT" dirty="0"/>
              <a:t>import </a:t>
            </a:r>
            <a:r>
              <a:rPr lang="it-IT" dirty="0" err="1"/>
              <a:t>javax.servlet.http</a:t>
            </a:r>
            <a:r>
              <a:rPr lang="it-IT" dirty="0"/>
              <a:t>.*;</a:t>
            </a:r>
          </a:p>
          <a:p>
            <a:r>
              <a:rPr lang="it-IT" dirty="0"/>
              <a:t>import </a:t>
            </a:r>
            <a:r>
              <a:rPr lang="it-IT" dirty="0" err="1"/>
              <a:t>java.io</a:t>
            </a:r>
            <a:r>
              <a:rPr lang="it-IT" dirty="0"/>
              <a:t>.*;</a:t>
            </a:r>
          </a:p>
          <a:p>
            <a:endParaRPr lang="it-IT" dirty="0"/>
          </a:p>
          <a:p>
            <a:r>
              <a:rPr lang="it-IT" dirty="0"/>
              <a:t>public </a:t>
            </a:r>
            <a:r>
              <a:rPr lang="it-IT" dirty="0" err="1"/>
              <a:t>class</a:t>
            </a:r>
            <a:r>
              <a:rPr lang="it-IT" dirty="0"/>
              <a:t> class1 </a:t>
            </a:r>
            <a:r>
              <a:rPr lang="it-IT" dirty="0" err="1"/>
              <a:t>extends</a:t>
            </a:r>
            <a:r>
              <a:rPr lang="it-IT" dirty="0"/>
              <a:t> </a:t>
            </a:r>
            <a:r>
              <a:rPr lang="it-IT" dirty="0" err="1"/>
              <a:t>HttpServlet</a:t>
            </a:r>
            <a:r>
              <a:rPr lang="it-IT" dirty="0"/>
              <a:t> {</a:t>
            </a:r>
          </a:p>
          <a:p>
            <a:r>
              <a:rPr lang="it-IT" dirty="0"/>
              <a:t>	//…</a:t>
            </a:r>
          </a:p>
          <a:p>
            <a:r>
              <a:rPr lang="it-IT" dirty="0"/>
              <a:t>	public </a:t>
            </a:r>
            <a:r>
              <a:rPr lang="it-IT" dirty="0" err="1"/>
              <a:t>void</a:t>
            </a:r>
            <a:r>
              <a:rPr lang="it-IT" dirty="0"/>
              <a:t> </a:t>
            </a:r>
            <a:r>
              <a:rPr lang="it-IT" dirty="0" err="1"/>
              <a:t>doGet</a:t>
            </a:r>
            <a:r>
              <a:rPr lang="it-IT" dirty="0"/>
              <a:t>(</a:t>
            </a:r>
            <a:r>
              <a:rPr lang="it-IT" dirty="0" err="1"/>
              <a:t>HttpServletRequest</a:t>
            </a:r>
            <a:r>
              <a:rPr lang="it-IT" dirty="0"/>
              <a:t> in, </a:t>
            </a:r>
            <a:r>
              <a:rPr lang="it-IT" dirty="0" err="1"/>
              <a:t>HttpServletResponse</a:t>
            </a:r>
            <a:r>
              <a:rPr lang="it-IT" dirty="0"/>
              <a:t> out) {</a:t>
            </a:r>
          </a:p>
          <a:p>
            <a:r>
              <a:rPr lang="it-IT" dirty="0"/>
              <a:t>	</a:t>
            </a:r>
            <a:r>
              <a:rPr lang="it-IT" b="1" dirty="0"/>
              <a:t>  </a:t>
            </a:r>
            <a:r>
              <a:rPr lang="it-IT" b="1" dirty="0" err="1"/>
              <a:t>HttpSession</a:t>
            </a:r>
            <a:r>
              <a:rPr lang="it-IT" b="1" dirty="0"/>
              <a:t> s = </a:t>
            </a:r>
            <a:r>
              <a:rPr lang="it-IT" b="1" dirty="0" err="1"/>
              <a:t>in.getSession</a:t>
            </a:r>
            <a:r>
              <a:rPr lang="it-IT" b="1" dirty="0"/>
              <a:t>(</a:t>
            </a:r>
            <a:r>
              <a:rPr lang="it-IT" b="1" dirty="0" err="1"/>
              <a:t>true</a:t>
            </a:r>
            <a:r>
              <a:rPr lang="it-IT" b="1" dirty="0"/>
              <a:t>);</a:t>
            </a:r>
          </a:p>
          <a:p>
            <a:r>
              <a:rPr lang="it-IT" b="1" dirty="0"/>
              <a:t>	  </a:t>
            </a:r>
            <a:r>
              <a:rPr lang="it-IT" b="1" dirty="0" err="1"/>
              <a:t>s.setAttribute</a:t>
            </a:r>
            <a:r>
              <a:rPr lang="it-IT" b="1" dirty="0"/>
              <a:t>("user", </a:t>
            </a:r>
            <a:r>
              <a:rPr lang="it-IT" b="1" dirty="0" err="1"/>
              <a:t>in.getParameter</a:t>
            </a:r>
            <a:r>
              <a:rPr lang="it-IT" b="1" dirty="0"/>
              <a:t>("username"));</a:t>
            </a:r>
          </a:p>
          <a:p>
            <a:r>
              <a:rPr lang="it-IT" dirty="0"/>
              <a:t>	}</a:t>
            </a:r>
          </a:p>
          <a:p>
            <a:r>
              <a:rPr lang="it-IT" dirty="0"/>
              <a:t>}</a:t>
            </a:r>
          </a:p>
          <a:p>
            <a:endParaRPr lang="it-IT" dirty="0"/>
          </a:p>
        </p:txBody>
      </p:sp>
      <p:sp>
        <p:nvSpPr>
          <p:cNvPr id="5" name="Segnaposto testo 4"/>
          <p:cNvSpPr>
            <a:spLocks noGrp="1"/>
          </p:cNvSpPr>
          <p:nvPr>
            <p:ph type="body" sz="quarter" idx="13"/>
          </p:nvPr>
        </p:nvSpPr>
        <p:spPr/>
        <p:txBody>
          <a:bodyPr/>
          <a:lstStyle/>
          <a:p>
            <a:r>
              <a:rPr lang="it-IT" altLang="it-IT" sz="2000" dirty="0"/>
              <a:t>Questa semplice </a:t>
            </a:r>
            <a:r>
              <a:rPr lang="it-IT" altLang="it-IT" sz="2000" dirty="0" err="1"/>
              <a:t>servlet</a:t>
            </a:r>
            <a:r>
              <a:rPr lang="it-IT" altLang="it-IT" sz="2000" dirty="0"/>
              <a:t> mostra come salvare all’interno della sessione il valore del parametro “username” prelevato dalla </a:t>
            </a:r>
            <a:r>
              <a:rPr lang="it-IT" altLang="it-IT" sz="2000" dirty="0" err="1"/>
              <a:t>request</a:t>
            </a:r>
            <a:r>
              <a:rPr lang="it-IT" altLang="it-IT" sz="2000" dirty="0"/>
              <a:t> (probabilmente proveniente da una </a:t>
            </a:r>
            <a:r>
              <a:rPr lang="it-IT" altLang="it-IT" sz="2000" dirty="0" err="1"/>
              <a:t>form</a:t>
            </a:r>
            <a:r>
              <a:rPr lang="it-IT" altLang="it-IT" sz="2000" dirty="0"/>
              <a:t>).</a:t>
            </a:r>
          </a:p>
          <a:p>
            <a:r>
              <a:rPr lang="it-IT" altLang="it-IT" sz="2000" dirty="0"/>
              <a:t>Si tratta di una tipica operazione effettuata per concludere una procedura di login, tenendo traccia dell’utente attivato nella sessione corrente</a:t>
            </a:r>
            <a:r>
              <a:rPr lang="it-IT" altLang="it-IT" sz="2000" dirty="0" smtClean="0"/>
              <a:t>.</a:t>
            </a:r>
            <a:endParaRPr lang="it-IT" altLang="it-IT" sz="2000"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23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it-IT" altLang="it-IT" smtClean="0"/>
              <a:t>Gestire le Sessioni con le URL</a:t>
            </a:r>
          </a:p>
        </p:txBody>
      </p:sp>
      <p:sp>
        <p:nvSpPr>
          <p:cNvPr id="29700" name="Rectangle 3"/>
          <p:cNvSpPr>
            <a:spLocks noGrp="1" noChangeArrowheads="1"/>
          </p:cNvSpPr>
          <p:nvPr>
            <p:ph idx="1"/>
          </p:nvPr>
        </p:nvSpPr>
        <p:spPr/>
        <p:txBody>
          <a:bodyPr/>
          <a:lstStyle/>
          <a:p>
            <a:pPr eaLnBrk="1" hangingPunct="1"/>
            <a:r>
              <a:rPr lang="it-IT" altLang="it-IT" sz="2215"/>
              <a:t>Le servlet dispongono anche di un sistema semiautomatico per gestire le sessioni tramite la riscrittura delle URL.</a:t>
            </a:r>
          </a:p>
          <a:p>
            <a:pPr eaLnBrk="1" hangingPunct="1"/>
            <a:r>
              <a:rPr lang="it-IT" altLang="it-IT" sz="2215"/>
              <a:t>In pratica, oltre al codice di gestione/creazione/uso della sessione visto precedentemente, è necessario far modificare ogni indirizzo internet che punta a una risorsa della nostra applicazione dal metodo </a:t>
            </a:r>
            <a:r>
              <a:rPr lang="it-IT" altLang="it-IT" sz="2215" i="1"/>
              <a:t>encodeUrl(String)</a:t>
            </a:r>
            <a:r>
              <a:rPr lang="it-IT" altLang="it-IT" sz="2215"/>
              <a:t> dell’oggetto </a:t>
            </a:r>
            <a:r>
              <a:rPr lang="it-IT" altLang="it-IT" sz="2215" b="1"/>
              <a:t>HttpServletResponse</a:t>
            </a:r>
            <a:r>
              <a:rPr lang="it-IT" altLang="it-IT" sz="2215"/>
              <a:t>. </a:t>
            </a:r>
          </a:p>
          <a:p>
            <a:pPr eaLnBrk="1" hangingPunct="1"/>
            <a:r>
              <a:rPr lang="it-IT" altLang="it-IT" sz="2215"/>
              <a:t>(i) Il metodo encodeURL determina se è necessario inserire il session identifier nella URL: nel caso in cui il metodo dei cookie sia utilizzabile, la URL non viene alterata.</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24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it-IT" altLang="it-IT"/>
              <a:t>Gestire le Sessioni con le URL</a:t>
            </a:r>
            <a:br>
              <a:rPr lang="it-IT" altLang="it-IT"/>
            </a:br>
            <a:r>
              <a:rPr lang="it-IT" altLang="it-IT" sz="1846"/>
              <a:t>Esempio</a:t>
            </a:r>
          </a:p>
        </p:txBody>
      </p:sp>
      <p:sp>
        <p:nvSpPr>
          <p:cNvPr id="4" name="Segnaposto testo 3"/>
          <p:cNvSpPr>
            <a:spLocks noGrp="1"/>
          </p:cNvSpPr>
          <p:nvPr>
            <p:ph type="body" sz="quarter" idx="12"/>
          </p:nvPr>
        </p:nvSpPr>
        <p:spPr/>
        <p:txBody>
          <a:bodyPr/>
          <a:lstStyle/>
          <a:p>
            <a:r>
              <a:rPr lang="it-IT" dirty="0"/>
              <a:t>package </a:t>
            </a:r>
            <a:r>
              <a:rPr lang="it-IT" dirty="0" err="1"/>
              <a:t>org.iw.project</a:t>
            </a:r>
            <a:r>
              <a:rPr lang="it-IT" dirty="0"/>
              <a:t>;</a:t>
            </a:r>
          </a:p>
          <a:p>
            <a:endParaRPr lang="it-IT" dirty="0"/>
          </a:p>
          <a:p>
            <a:r>
              <a:rPr lang="it-IT" dirty="0"/>
              <a:t>import </a:t>
            </a:r>
            <a:r>
              <a:rPr lang="it-IT" dirty="0" err="1"/>
              <a:t>javax.servlet</a:t>
            </a:r>
            <a:r>
              <a:rPr lang="it-IT" dirty="0"/>
              <a:t>.*;</a:t>
            </a:r>
          </a:p>
          <a:p>
            <a:r>
              <a:rPr lang="it-IT" dirty="0"/>
              <a:t>import </a:t>
            </a:r>
            <a:r>
              <a:rPr lang="it-IT" dirty="0" err="1"/>
              <a:t>javax.servlet.http</a:t>
            </a:r>
            <a:r>
              <a:rPr lang="it-IT" dirty="0"/>
              <a:t>.*;</a:t>
            </a:r>
          </a:p>
          <a:p>
            <a:r>
              <a:rPr lang="it-IT" dirty="0"/>
              <a:t>import </a:t>
            </a:r>
            <a:r>
              <a:rPr lang="it-IT" dirty="0" err="1"/>
              <a:t>java.io</a:t>
            </a:r>
            <a:r>
              <a:rPr lang="it-IT" dirty="0"/>
              <a:t>.*;</a:t>
            </a:r>
          </a:p>
          <a:p>
            <a:r>
              <a:rPr lang="it-IT" dirty="0"/>
              <a:t>I</a:t>
            </a:r>
          </a:p>
          <a:p>
            <a:r>
              <a:rPr lang="it-IT" dirty="0"/>
              <a:t>public </a:t>
            </a:r>
            <a:r>
              <a:rPr lang="it-IT" dirty="0" err="1"/>
              <a:t>class</a:t>
            </a:r>
            <a:r>
              <a:rPr lang="it-IT" dirty="0"/>
              <a:t> class1 </a:t>
            </a:r>
            <a:r>
              <a:rPr lang="it-IT" dirty="0" err="1"/>
              <a:t>extends</a:t>
            </a:r>
            <a:r>
              <a:rPr lang="it-IT" dirty="0"/>
              <a:t> </a:t>
            </a:r>
            <a:r>
              <a:rPr lang="it-IT" dirty="0" err="1"/>
              <a:t>HttpServlet</a:t>
            </a:r>
            <a:r>
              <a:rPr lang="it-IT" dirty="0"/>
              <a:t> {</a:t>
            </a:r>
          </a:p>
          <a:p>
            <a:r>
              <a:rPr lang="it-IT" dirty="0"/>
              <a:t>	//…</a:t>
            </a:r>
          </a:p>
          <a:p>
            <a:r>
              <a:rPr lang="it-IT" dirty="0"/>
              <a:t>	public </a:t>
            </a:r>
            <a:r>
              <a:rPr lang="it-IT" dirty="0" err="1"/>
              <a:t>void</a:t>
            </a:r>
            <a:r>
              <a:rPr lang="it-IT" dirty="0"/>
              <a:t> </a:t>
            </a:r>
            <a:r>
              <a:rPr lang="it-IT" dirty="0" err="1"/>
              <a:t>doGet</a:t>
            </a:r>
            <a:r>
              <a:rPr lang="it-IT" dirty="0"/>
              <a:t>(</a:t>
            </a:r>
            <a:r>
              <a:rPr lang="it-IT" dirty="0" err="1"/>
              <a:t>HttpServletRequest</a:t>
            </a:r>
            <a:r>
              <a:rPr lang="it-IT" dirty="0"/>
              <a:t> in, </a:t>
            </a:r>
            <a:r>
              <a:rPr lang="it-IT" dirty="0" err="1"/>
              <a:t>HttpServletResponse</a:t>
            </a:r>
            <a:r>
              <a:rPr lang="it-IT" dirty="0"/>
              <a:t> out) {</a:t>
            </a:r>
          </a:p>
          <a:p>
            <a:r>
              <a:rPr lang="it-IT" dirty="0"/>
              <a:t>	  </a:t>
            </a:r>
            <a:r>
              <a:rPr lang="it-IT" dirty="0" err="1"/>
              <a:t>HttpSession</a:t>
            </a:r>
            <a:r>
              <a:rPr lang="it-IT" dirty="0"/>
              <a:t> s = </a:t>
            </a:r>
            <a:r>
              <a:rPr lang="it-IT" dirty="0" err="1"/>
              <a:t>in.getSession</a:t>
            </a:r>
            <a:r>
              <a:rPr lang="it-IT" dirty="0"/>
              <a:t>(</a:t>
            </a:r>
            <a:r>
              <a:rPr lang="it-IT" dirty="0" err="1"/>
              <a:t>true</a:t>
            </a:r>
            <a:r>
              <a:rPr lang="it-IT" dirty="0"/>
              <a:t>);</a:t>
            </a:r>
          </a:p>
          <a:p>
            <a:r>
              <a:rPr lang="it-IT" dirty="0"/>
              <a:t>	  </a:t>
            </a:r>
            <a:r>
              <a:rPr lang="it-IT" dirty="0" err="1"/>
              <a:t>try</a:t>
            </a:r>
            <a:r>
              <a:rPr lang="it-IT" dirty="0"/>
              <a:t> {</a:t>
            </a:r>
          </a:p>
          <a:p>
            <a:r>
              <a:rPr lang="it-IT" dirty="0"/>
              <a:t>	    Writer w = </a:t>
            </a:r>
            <a:r>
              <a:rPr lang="it-IT" dirty="0" err="1"/>
              <a:t>out.getWriter</a:t>
            </a:r>
            <a:r>
              <a:rPr lang="it-IT" dirty="0"/>
              <a:t>();</a:t>
            </a:r>
          </a:p>
          <a:p>
            <a:r>
              <a:rPr lang="it-IT" dirty="0"/>
              <a:t>	    </a:t>
            </a:r>
            <a:r>
              <a:rPr lang="it-IT" dirty="0" err="1"/>
              <a:t>w.write</a:t>
            </a:r>
            <a:r>
              <a:rPr lang="it-IT" dirty="0"/>
              <a:t>(</a:t>
            </a:r>
            <a:r>
              <a:rPr lang="it-IT" b="1" dirty="0" err="1"/>
              <a:t>out.encodeUrl</a:t>
            </a:r>
            <a:r>
              <a:rPr lang="it-IT" b="1" dirty="0"/>
              <a:t>(</a:t>
            </a:r>
            <a:r>
              <a:rPr lang="it-IT" b="1" dirty="0" err="1"/>
              <a:t>in.getServletPath</a:t>
            </a:r>
            <a:r>
              <a:rPr lang="it-IT" b="1" dirty="0"/>
              <a:t>())</a:t>
            </a:r>
            <a:r>
              <a:rPr lang="it-IT" dirty="0"/>
              <a:t>);</a:t>
            </a:r>
          </a:p>
          <a:p>
            <a:r>
              <a:rPr lang="it-IT" dirty="0"/>
              <a:t>	  } catch(</a:t>
            </a:r>
            <a:r>
              <a:rPr lang="it-IT" dirty="0" err="1"/>
              <a:t>Exception</a:t>
            </a:r>
            <a:r>
              <a:rPr lang="it-IT" dirty="0"/>
              <a:t> e) {</a:t>
            </a:r>
          </a:p>
          <a:p>
            <a:r>
              <a:rPr lang="it-IT" dirty="0"/>
              <a:t>	    </a:t>
            </a:r>
            <a:r>
              <a:rPr lang="it-IT" dirty="0" err="1"/>
              <a:t>e.printStackTrace</a:t>
            </a:r>
            <a:r>
              <a:rPr lang="it-IT" dirty="0"/>
              <a:t>();</a:t>
            </a:r>
          </a:p>
          <a:p>
            <a:r>
              <a:rPr lang="it-IT" dirty="0"/>
              <a:t>	  }</a:t>
            </a:r>
          </a:p>
          <a:p>
            <a:r>
              <a:rPr lang="it-IT" dirty="0"/>
              <a:t>	}</a:t>
            </a:r>
          </a:p>
          <a:p>
            <a:r>
              <a:rPr lang="it-IT" dirty="0"/>
              <a:t>}</a:t>
            </a:r>
          </a:p>
          <a:p>
            <a:endParaRPr lang="it-IT" dirty="0"/>
          </a:p>
        </p:txBody>
      </p:sp>
      <p:sp>
        <p:nvSpPr>
          <p:cNvPr id="5" name="Segnaposto testo 4"/>
          <p:cNvSpPr>
            <a:spLocks noGrp="1"/>
          </p:cNvSpPr>
          <p:nvPr>
            <p:ph type="body" sz="quarter" idx="13"/>
          </p:nvPr>
        </p:nvSpPr>
        <p:spPr/>
        <p:txBody>
          <a:bodyPr/>
          <a:lstStyle/>
          <a:p>
            <a:r>
              <a:rPr lang="it-IT" altLang="it-IT" sz="2000" dirty="0"/>
              <a:t>In questo esempio, viene creata (se necessario) una sessione e sulla pagina viene stampata la URL della </a:t>
            </a:r>
            <a:r>
              <a:rPr lang="it-IT" altLang="it-IT" sz="2000" dirty="0" err="1"/>
              <a:t>servlet</a:t>
            </a:r>
            <a:r>
              <a:rPr lang="it-IT" altLang="it-IT" sz="2000" dirty="0"/>
              <a:t> corrente riscritta da </a:t>
            </a:r>
            <a:r>
              <a:rPr lang="it-IT" altLang="it-IT" sz="2000" b="1" dirty="0" err="1"/>
              <a:t>encodeURL</a:t>
            </a:r>
            <a:r>
              <a:rPr lang="it-IT" altLang="it-IT" sz="2000" dirty="0"/>
              <a:t> per includere il session </a:t>
            </a:r>
            <a:r>
              <a:rPr lang="it-IT" altLang="it-IT" sz="2000" dirty="0" err="1"/>
              <a:t>identifier</a:t>
            </a:r>
            <a:r>
              <a:rPr lang="it-IT" altLang="it-IT" sz="2000" dirty="0"/>
              <a:t>.</a:t>
            </a:r>
          </a:p>
          <a:p>
            <a:r>
              <a:rPr lang="it-IT" altLang="it-IT" sz="2000" i="1" dirty="0"/>
              <a:t>Se il browser supporta i cookies, la URL non verrà modificata.</a:t>
            </a:r>
          </a:p>
          <a:p>
            <a:endParaRPr lang="it-IT"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25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it-IT" altLang="it-IT" smtClean="0"/>
              <a:t>Java e i DBMS: il JDBC</a:t>
            </a:r>
          </a:p>
        </p:txBody>
      </p:sp>
      <p:sp>
        <p:nvSpPr>
          <p:cNvPr id="31748" name="Rectangle 3"/>
          <p:cNvSpPr>
            <a:spLocks noGrp="1" noChangeArrowheads="1"/>
          </p:cNvSpPr>
          <p:nvPr>
            <p:ph idx="1"/>
          </p:nvPr>
        </p:nvSpPr>
        <p:spPr/>
        <p:txBody>
          <a:bodyPr/>
          <a:lstStyle/>
          <a:p>
            <a:pPr eaLnBrk="1" hangingPunct="1">
              <a:lnSpc>
                <a:spcPct val="80000"/>
              </a:lnSpc>
            </a:pPr>
            <a:r>
              <a:rPr lang="it-IT" altLang="it-IT" sz="1477"/>
              <a:t>Una delle operazioni più comuni in un’applicazione web è la </a:t>
            </a:r>
            <a:r>
              <a:rPr lang="it-IT" altLang="it-IT" sz="1477" b="1"/>
              <a:t>gestione di dati immagazzinati in un database</a:t>
            </a:r>
            <a:r>
              <a:rPr lang="it-IT" altLang="it-IT" sz="1477"/>
              <a:t>.</a:t>
            </a:r>
          </a:p>
          <a:p>
            <a:pPr eaLnBrk="1" hangingPunct="1">
              <a:lnSpc>
                <a:spcPct val="80000"/>
              </a:lnSpc>
            </a:pPr>
            <a:r>
              <a:rPr lang="it-IT" altLang="it-IT" sz="1477"/>
              <a:t>L'accesso ai dati in Java si effettua usando il package </a:t>
            </a:r>
            <a:r>
              <a:rPr lang="it-IT" altLang="it-IT" sz="1477" b="1"/>
              <a:t>JDBC</a:t>
            </a:r>
            <a:r>
              <a:rPr lang="it-IT" altLang="it-IT" sz="1477"/>
              <a:t> (</a:t>
            </a:r>
            <a:r>
              <a:rPr lang="it-IT" altLang="it-IT" sz="1477" i="1"/>
              <a:t>Java DataBase Connectivity</a:t>
            </a:r>
            <a:r>
              <a:rPr lang="it-IT" altLang="it-IT" sz="1477"/>
              <a:t>). Un uso tipico delle classi JDBC prevede i seguenti passi:</a:t>
            </a:r>
          </a:p>
          <a:p>
            <a:pPr lvl="1" eaLnBrk="1" hangingPunct="1">
              <a:lnSpc>
                <a:spcPct val="80000"/>
              </a:lnSpc>
            </a:pPr>
            <a:r>
              <a:rPr lang="it-IT" altLang="it-IT" sz="1292"/>
              <a:t>Si rende disponibile il </a:t>
            </a:r>
            <a:r>
              <a:rPr lang="it-IT" altLang="it-IT" sz="1292" b="1"/>
              <a:t>driver JDBC</a:t>
            </a:r>
            <a:r>
              <a:rPr lang="it-IT" altLang="it-IT" sz="1292"/>
              <a:t> per il DBMS in uso nel classpath di Java.</a:t>
            </a:r>
          </a:p>
          <a:p>
            <a:pPr lvl="1" eaLnBrk="1" hangingPunct="1">
              <a:lnSpc>
                <a:spcPct val="80000"/>
              </a:lnSpc>
            </a:pPr>
            <a:r>
              <a:rPr lang="it-IT" altLang="it-IT" sz="1292"/>
              <a:t>Si carica il driver facendo riferimento alla classe che lo implementa tramite metodo </a:t>
            </a:r>
            <a:r>
              <a:rPr lang="it-IT" altLang="it-IT" sz="1292" i="1"/>
              <a:t>Class.forName</a:t>
            </a:r>
          </a:p>
          <a:p>
            <a:pPr lvl="1" eaLnBrk="1" hangingPunct="1">
              <a:lnSpc>
                <a:spcPct val="80000"/>
              </a:lnSpc>
            </a:pPr>
            <a:r>
              <a:rPr lang="it-IT" altLang="it-IT" sz="1292"/>
              <a:t>Si procede con la creazione dell'oggetto </a:t>
            </a:r>
            <a:r>
              <a:rPr lang="it-IT" altLang="it-IT" sz="1292" b="1"/>
              <a:t>Connenction</a:t>
            </a:r>
            <a:r>
              <a:rPr lang="it-IT" altLang="it-IT" sz="1292"/>
              <a:t> tramite il metodo statico </a:t>
            </a:r>
            <a:r>
              <a:rPr lang="it-IT" altLang="it-IT" sz="1292" i="1"/>
              <a:t>getConnetion</a:t>
            </a:r>
            <a:r>
              <a:rPr lang="it-IT" altLang="it-IT" sz="1292"/>
              <a:t> della classe </a:t>
            </a:r>
            <a:r>
              <a:rPr lang="it-IT" altLang="it-IT" sz="1292" b="1"/>
              <a:t>DriverManager</a:t>
            </a:r>
            <a:r>
              <a:rPr lang="it-IT" altLang="it-IT" sz="1292"/>
              <a:t>.</a:t>
            </a:r>
          </a:p>
          <a:p>
            <a:pPr lvl="2" eaLnBrk="1" hangingPunct="1">
              <a:lnSpc>
                <a:spcPct val="80000"/>
              </a:lnSpc>
            </a:pPr>
            <a:r>
              <a:rPr lang="it-IT" altLang="it-IT" sz="1200"/>
              <a:t>I tre parametri del metodo sono </a:t>
            </a:r>
            <a:r>
              <a:rPr lang="it-IT" altLang="it-IT" sz="1200" b="1"/>
              <a:t>il nome utente e password</a:t>
            </a:r>
            <a:r>
              <a:rPr lang="it-IT" altLang="it-IT" sz="1200"/>
              <a:t> da usare per l'accesso al DBMS e la </a:t>
            </a:r>
            <a:r>
              <a:rPr lang="it-IT" altLang="it-IT" sz="1200" b="1"/>
              <a:t>stringa di connessione JDBC</a:t>
            </a:r>
            <a:r>
              <a:rPr lang="it-IT" altLang="it-IT" sz="1200"/>
              <a:t>, che specifica l'indirizzo del DBMS e il database da selezionare: Questa stringa ha un formato che varia a seconda del DBMS in uso.</a:t>
            </a:r>
          </a:p>
          <a:p>
            <a:pPr lvl="1" eaLnBrk="1" hangingPunct="1">
              <a:lnSpc>
                <a:spcPct val="80000"/>
              </a:lnSpc>
            </a:pPr>
            <a:r>
              <a:rPr lang="it-IT" altLang="it-IT" sz="1292"/>
              <a:t>Si crea un oggetto </a:t>
            </a:r>
            <a:r>
              <a:rPr lang="it-IT" altLang="it-IT" sz="1292" b="1"/>
              <a:t>Statement</a:t>
            </a:r>
            <a:r>
              <a:rPr lang="it-IT" altLang="it-IT" sz="1292"/>
              <a:t> sulla connessione, usando il metodo </a:t>
            </a:r>
            <a:r>
              <a:rPr lang="it-IT" altLang="it-IT" sz="1292" i="1"/>
              <a:t>createStatement.</a:t>
            </a:r>
          </a:p>
          <a:p>
            <a:pPr lvl="1" eaLnBrk="1" hangingPunct="1">
              <a:lnSpc>
                <a:spcPct val="80000"/>
              </a:lnSpc>
            </a:pPr>
            <a:r>
              <a:rPr lang="it-IT" altLang="it-IT" sz="1292"/>
              <a:t>Si invia la query SQL, sotto forma di stringa, al DBMS tramite lo </a:t>
            </a:r>
            <a:r>
              <a:rPr lang="it-IT" altLang="it-IT" sz="1292" b="1"/>
              <a:t>Statement</a:t>
            </a:r>
            <a:r>
              <a:rPr lang="it-IT" altLang="it-IT" sz="1292"/>
              <a:t> creato e il suo metodo </a:t>
            </a:r>
            <a:r>
              <a:rPr lang="it-IT" altLang="it-IT" sz="1292" i="1"/>
              <a:t>executeQuery</a:t>
            </a:r>
            <a:r>
              <a:rPr lang="it-IT" altLang="it-IT" sz="1292"/>
              <a:t>.</a:t>
            </a:r>
          </a:p>
          <a:p>
            <a:pPr lvl="2" eaLnBrk="1" hangingPunct="1">
              <a:lnSpc>
                <a:spcPct val="80000"/>
              </a:lnSpc>
            </a:pPr>
            <a:r>
              <a:rPr lang="it-IT" altLang="it-IT" sz="1200"/>
              <a:t>L'oggetto restituito, di tipo </a:t>
            </a:r>
            <a:r>
              <a:rPr lang="it-IT" altLang="it-IT" sz="1200" b="1"/>
              <a:t>ResultSet</a:t>
            </a:r>
            <a:r>
              <a:rPr lang="it-IT" altLang="it-IT" sz="1200"/>
              <a:t>, permette di navigare tra i risultati della query. </a:t>
            </a:r>
          </a:p>
          <a:p>
            <a:pPr lvl="2" eaLnBrk="1" hangingPunct="1">
              <a:lnSpc>
                <a:spcPct val="80000"/>
              </a:lnSpc>
            </a:pPr>
            <a:r>
              <a:rPr lang="it-IT" altLang="it-IT" sz="1200"/>
              <a:t>Se invece si desidera inviare una query che non restituisce risultati, ad esempio di inserimento o aggiornamento, si usa il metodo </a:t>
            </a:r>
            <a:r>
              <a:rPr lang="it-IT" altLang="it-IT" sz="1200" i="1"/>
              <a:t>executeUpdate.</a:t>
            </a:r>
            <a:r>
              <a:rPr lang="it-IT" altLang="it-IT" sz="1200"/>
              <a:t> In questo caso, il valore restituito è un intero che rappresenta il numero di record interessati dalla query stessa.</a:t>
            </a:r>
          </a:p>
          <a:p>
            <a:pPr lvl="1" eaLnBrk="1" hangingPunct="1">
              <a:lnSpc>
                <a:spcPct val="80000"/>
              </a:lnSpc>
            </a:pPr>
            <a:r>
              <a:rPr lang="it-IT" altLang="it-IT" sz="1292"/>
              <a:t>Una volta prelevati i risultati, si libera lo spazio a loro riservato chiamando il metodo </a:t>
            </a:r>
            <a:r>
              <a:rPr lang="it-IT" altLang="it-IT" sz="1292" i="1"/>
              <a:t>close</a:t>
            </a:r>
            <a:r>
              <a:rPr lang="it-IT" altLang="it-IT" sz="1292"/>
              <a:t> dello </a:t>
            </a:r>
            <a:r>
              <a:rPr lang="it-IT" altLang="it-IT" sz="1292" b="1"/>
              <a:t>Statement.</a:t>
            </a:r>
            <a:endParaRPr lang="it-IT" altLang="it-IT" sz="1292"/>
          </a:p>
          <a:p>
            <a:pPr lvl="1" eaLnBrk="1" hangingPunct="1">
              <a:lnSpc>
                <a:spcPct val="80000"/>
              </a:lnSpc>
            </a:pPr>
            <a:r>
              <a:rPr lang="it-IT" altLang="it-IT" sz="1292"/>
              <a:t>Infine, terminato l'uso della base di dati, si può chiudere la connessione corrispondente chiamando il metodo </a:t>
            </a:r>
            <a:r>
              <a:rPr lang="it-IT" altLang="it-IT" sz="1292" i="1"/>
              <a:t>close</a:t>
            </a:r>
            <a:r>
              <a:rPr lang="it-IT" altLang="it-IT" sz="1292"/>
              <a:t> della </a:t>
            </a:r>
            <a:r>
              <a:rPr lang="it-IT" altLang="it-IT" sz="1292" b="1"/>
              <a:t>Connection.</a:t>
            </a:r>
          </a:p>
          <a:p>
            <a:pPr eaLnBrk="1" hangingPunct="1">
              <a:lnSpc>
                <a:spcPct val="80000"/>
              </a:lnSpc>
            </a:pPr>
            <a:r>
              <a:rPr lang="it-IT" altLang="it-IT" sz="1477"/>
              <a:t>Tutte le istruzioni JDBC, in caso di errore, sollevano eccezioni derivate da </a:t>
            </a:r>
            <a:r>
              <a:rPr lang="it-IT" altLang="it-IT" sz="1477" b="1"/>
              <a:t>SQLException</a:t>
            </a:r>
            <a:r>
              <a:rPr lang="it-IT" altLang="it-IT" sz="1477"/>
              <a:t>.</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26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it-IT" altLang="it-IT"/>
              <a:t>Java e i DBMS: il JDBC</a:t>
            </a:r>
            <a:br>
              <a:rPr lang="it-IT" altLang="it-IT"/>
            </a:br>
            <a:r>
              <a:rPr lang="it-IT" altLang="it-IT" sz="1846"/>
              <a:t>Esempio</a:t>
            </a:r>
          </a:p>
        </p:txBody>
      </p:sp>
      <p:sp>
        <p:nvSpPr>
          <p:cNvPr id="4" name="Segnaposto testo 3"/>
          <p:cNvSpPr>
            <a:spLocks noGrp="1"/>
          </p:cNvSpPr>
          <p:nvPr>
            <p:ph type="body" sz="quarter" idx="12"/>
          </p:nvPr>
        </p:nvSpPr>
        <p:spPr/>
        <p:txBody>
          <a:bodyPr/>
          <a:lstStyle/>
          <a:p>
            <a:r>
              <a:rPr lang="it-IT" dirty="0"/>
              <a:t>import </a:t>
            </a:r>
            <a:r>
              <a:rPr lang="it-IT" dirty="0" err="1"/>
              <a:t>java.sql</a:t>
            </a:r>
            <a:r>
              <a:rPr lang="it-IT" dirty="0"/>
              <a:t>.*;</a:t>
            </a:r>
          </a:p>
          <a:p>
            <a:endParaRPr lang="it-IT" dirty="0"/>
          </a:p>
          <a:p>
            <a:r>
              <a:rPr lang="it-IT" dirty="0" err="1"/>
              <a:t>Class.forName</a:t>
            </a:r>
            <a:r>
              <a:rPr lang="it-IT" dirty="0"/>
              <a:t> (“</a:t>
            </a:r>
            <a:r>
              <a:rPr lang="it-IT" dirty="0" err="1"/>
              <a:t>com.mysql.cj.jdbc.Driver</a:t>
            </a:r>
            <a:r>
              <a:rPr lang="it-IT" dirty="0"/>
              <a:t>”);</a:t>
            </a:r>
          </a:p>
          <a:p>
            <a:endParaRPr lang="it-IT" dirty="0"/>
          </a:p>
          <a:p>
            <a:r>
              <a:rPr lang="it-IT" dirty="0"/>
              <a:t>Connection con = </a:t>
            </a:r>
            <a:r>
              <a:rPr lang="it-IT" dirty="0" err="1"/>
              <a:t>DriverManager.getConnection</a:t>
            </a:r>
            <a:r>
              <a:rPr lang="it-IT" dirty="0"/>
              <a:t>(</a:t>
            </a:r>
          </a:p>
          <a:p>
            <a:r>
              <a:rPr lang="it-IT" dirty="0"/>
              <a:t>	“</a:t>
            </a:r>
            <a:r>
              <a:rPr lang="it-IT" dirty="0" err="1"/>
              <a:t>jdbc:mysql</a:t>
            </a:r>
            <a:r>
              <a:rPr lang="it-IT" dirty="0"/>
              <a:t>://</a:t>
            </a:r>
            <a:r>
              <a:rPr lang="it-IT" dirty="0" err="1"/>
              <a:t>localhost</a:t>
            </a:r>
            <a:r>
              <a:rPr lang="it-IT" dirty="0"/>
              <a:t>/</a:t>
            </a:r>
            <a:r>
              <a:rPr lang="it-IT" dirty="0" err="1"/>
              <a:t>webdb?serverTimezone</a:t>
            </a:r>
            <a:r>
              <a:rPr lang="it-IT" dirty="0"/>
              <a:t>=Europe/</a:t>
            </a:r>
            <a:r>
              <a:rPr lang="it-IT" dirty="0" err="1"/>
              <a:t>Rome”,”user</a:t>
            </a:r>
            <a:r>
              <a:rPr lang="it-IT" dirty="0"/>
              <a:t>”, ”pass”);</a:t>
            </a:r>
          </a:p>
          <a:p>
            <a:endParaRPr lang="it-IT" dirty="0"/>
          </a:p>
          <a:p>
            <a:r>
              <a:rPr lang="it-IT" dirty="0"/>
              <a:t>Statement stmt1 = </a:t>
            </a:r>
            <a:r>
              <a:rPr lang="it-IT" dirty="0" err="1"/>
              <a:t>con.createStatement</a:t>
            </a:r>
            <a:r>
              <a:rPr lang="it-IT" dirty="0"/>
              <a:t>();</a:t>
            </a:r>
          </a:p>
          <a:p>
            <a:r>
              <a:rPr lang="it-IT" dirty="0" err="1"/>
              <a:t>ResultSet</a:t>
            </a:r>
            <a:r>
              <a:rPr lang="it-IT" dirty="0"/>
              <a:t> </a:t>
            </a:r>
            <a:r>
              <a:rPr lang="it-IT" dirty="0" err="1"/>
              <a:t>rs</a:t>
            </a:r>
            <a:r>
              <a:rPr lang="it-IT" dirty="0"/>
              <a:t> = stmt1.executeQuery(</a:t>
            </a:r>
          </a:p>
          <a:p>
            <a:r>
              <a:rPr lang="it-IT" dirty="0"/>
              <a:t>	“SELECT * FROM test”);</a:t>
            </a:r>
          </a:p>
          <a:p>
            <a:r>
              <a:rPr lang="it-IT" dirty="0"/>
              <a:t>…</a:t>
            </a:r>
          </a:p>
          <a:p>
            <a:r>
              <a:rPr lang="it-IT" dirty="0" err="1"/>
              <a:t>rs.close</a:t>
            </a:r>
            <a:r>
              <a:rPr lang="it-IT" dirty="0"/>
              <a:t>();</a:t>
            </a:r>
          </a:p>
          <a:p>
            <a:r>
              <a:rPr lang="it-IT" dirty="0"/>
              <a:t>stmt1.close();</a:t>
            </a:r>
          </a:p>
          <a:p>
            <a:endParaRPr lang="it-IT" dirty="0"/>
          </a:p>
          <a:p>
            <a:r>
              <a:rPr lang="it-IT" dirty="0"/>
              <a:t>Statement stmt2 = </a:t>
            </a:r>
            <a:r>
              <a:rPr lang="it-IT" dirty="0" err="1"/>
              <a:t>con.createStatement</a:t>
            </a:r>
            <a:r>
              <a:rPr lang="it-IT" dirty="0"/>
              <a:t>();</a:t>
            </a:r>
          </a:p>
          <a:p>
            <a:r>
              <a:rPr lang="it-IT" dirty="0" err="1"/>
              <a:t>int</a:t>
            </a:r>
            <a:r>
              <a:rPr lang="it-IT" dirty="0"/>
              <a:t> </a:t>
            </a:r>
            <a:r>
              <a:rPr lang="it-IT" dirty="0" err="1"/>
              <a:t>rc</a:t>
            </a:r>
            <a:r>
              <a:rPr lang="it-IT" dirty="0"/>
              <a:t> = </a:t>
            </a:r>
            <a:r>
              <a:rPr lang="it-IT" dirty="0" err="1"/>
              <a:t>stmt.executeUpdate</a:t>
            </a:r>
            <a:r>
              <a:rPr lang="it-IT" dirty="0"/>
              <a:t>(“DELETE FROM test”);</a:t>
            </a:r>
          </a:p>
          <a:p>
            <a:r>
              <a:rPr lang="it-IT" dirty="0"/>
              <a:t>stmt2.close();</a:t>
            </a:r>
          </a:p>
          <a:p>
            <a:endParaRPr lang="it-IT" dirty="0"/>
          </a:p>
          <a:p>
            <a:r>
              <a:rPr lang="it-IT" dirty="0" err="1"/>
              <a:t>con.close</a:t>
            </a:r>
            <a:r>
              <a:rPr lang="it-IT" dirty="0"/>
              <a:t>();</a:t>
            </a:r>
          </a:p>
          <a:p>
            <a:endParaRPr lang="it-IT" dirty="0"/>
          </a:p>
        </p:txBody>
      </p:sp>
      <p:sp>
        <p:nvSpPr>
          <p:cNvPr id="5" name="Segnaposto testo 4"/>
          <p:cNvSpPr>
            <a:spLocks noGrp="1"/>
          </p:cNvSpPr>
          <p:nvPr>
            <p:ph type="body" sz="quarter" idx="13"/>
          </p:nvPr>
        </p:nvSpPr>
        <p:spPr/>
        <p:txBody>
          <a:bodyPr>
            <a:normAutofit fontScale="70000" lnSpcReduction="20000"/>
          </a:bodyPr>
          <a:lstStyle/>
          <a:p>
            <a:pPr>
              <a:spcBef>
                <a:spcPct val="20000"/>
              </a:spcBef>
              <a:buClr>
                <a:schemeClr val="folHlink"/>
              </a:buClr>
              <a:buSzPct val="70000"/>
              <a:buFont typeface="Wingdings" panose="05000000000000000000" pitchFamily="2" charset="2"/>
              <a:buChar char="n"/>
            </a:pPr>
            <a:r>
              <a:rPr lang="it-IT" altLang="it-IT" sz="2000" dirty="0">
                <a:latin typeface="Trebuchet MS" panose="020B0603020202020204" pitchFamily="34" charset="0"/>
              </a:rPr>
              <a:t>In questo esempio si crea una connessione a un database </a:t>
            </a:r>
            <a:r>
              <a:rPr lang="it-IT" altLang="it-IT" sz="2000" i="1" dirty="0" err="1">
                <a:latin typeface="Trebuchet MS" panose="020B0603020202020204" pitchFamily="34" charset="0"/>
              </a:rPr>
              <a:t>MySQL</a:t>
            </a:r>
            <a:r>
              <a:rPr lang="it-IT" altLang="it-IT" sz="2000" dirty="0">
                <a:latin typeface="Trebuchet MS" panose="020B0603020202020204" pitchFamily="34" charset="0"/>
              </a:rPr>
              <a:t>.</a:t>
            </a:r>
          </a:p>
          <a:p>
            <a:pPr>
              <a:spcBef>
                <a:spcPct val="20000"/>
              </a:spcBef>
              <a:buClr>
                <a:schemeClr val="folHlink"/>
              </a:buClr>
              <a:buSzPct val="70000"/>
              <a:buFont typeface="Wingdings" panose="05000000000000000000" pitchFamily="2" charset="2"/>
              <a:buChar char="n"/>
            </a:pPr>
            <a:r>
              <a:rPr lang="it-IT" altLang="it-IT" sz="2000" dirty="0">
                <a:latin typeface="Trebuchet MS" panose="020B0603020202020204" pitchFamily="34" charset="0"/>
              </a:rPr>
              <a:t>La classe del driver JDBC, scaricato dal sito del produttore del DBMS, è </a:t>
            </a:r>
            <a:r>
              <a:rPr lang="it-IT" altLang="it-IT" sz="2000" i="1" dirty="0" err="1">
                <a:latin typeface="Trebuchet MS" panose="020B0603020202020204" pitchFamily="34" charset="0"/>
              </a:rPr>
              <a:t>com.mysql.cj.jdbc.Driver</a:t>
            </a:r>
            <a:r>
              <a:rPr lang="it-IT" altLang="it-IT" sz="2000" i="1" dirty="0">
                <a:latin typeface="Trebuchet MS" panose="020B0603020202020204" pitchFamily="34" charset="0"/>
              </a:rPr>
              <a:t>.</a:t>
            </a:r>
            <a:r>
              <a:rPr lang="it-IT" altLang="it-IT" sz="2000" dirty="0">
                <a:latin typeface="Trebuchet MS" panose="020B0603020202020204" pitchFamily="34" charset="0"/>
              </a:rPr>
              <a:t> Nota: se usate una versione del driver </a:t>
            </a:r>
            <a:r>
              <a:rPr lang="it-IT" altLang="it-IT" sz="2000" dirty="0" err="1">
                <a:latin typeface="Trebuchet MS" panose="020B0603020202020204" pitchFamily="34" charset="0"/>
              </a:rPr>
              <a:t>MySQL</a:t>
            </a:r>
            <a:r>
              <a:rPr lang="it-IT" altLang="it-IT" sz="2000" dirty="0">
                <a:latin typeface="Trebuchet MS" panose="020B0603020202020204" pitchFamily="34" charset="0"/>
              </a:rPr>
              <a:t> precedente alla 8, il nome della classe è </a:t>
            </a:r>
            <a:r>
              <a:rPr lang="it-IT" altLang="it-IT" sz="2000" dirty="0" err="1">
                <a:latin typeface="Trebuchet MS" panose="020B0603020202020204" pitchFamily="34" charset="0"/>
              </a:rPr>
              <a:t>c</a:t>
            </a:r>
            <a:r>
              <a:rPr lang="it-IT" altLang="it-IT" sz="2000" i="1" dirty="0" err="1">
                <a:latin typeface="Trebuchet MS" panose="020B0603020202020204" pitchFamily="34" charset="0"/>
              </a:rPr>
              <a:t>om.mysql.jdbc.Driver</a:t>
            </a:r>
            <a:r>
              <a:rPr lang="it-IT" altLang="it-IT" sz="2000" dirty="0">
                <a:latin typeface="Trebuchet MS" panose="020B0603020202020204" pitchFamily="34" charset="0"/>
              </a:rPr>
              <a:t>. </a:t>
            </a:r>
          </a:p>
          <a:p>
            <a:pPr>
              <a:spcBef>
                <a:spcPct val="20000"/>
              </a:spcBef>
              <a:buClr>
                <a:schemeClr val="folHlink"/>
              </a:buClr>
              <a:buSzPct val="70000"/>
              <a:buFont typeface="Wingdings" panose="05000000000000000000" pitchFamily="2" charset="2"/>
              <a:buChar char="n"/>
            </a:pPr>
            <a:r>
              <a:rPr lang="it-IT" altLang="it-IT" sz="2000" dirty="0">
                <a:latin typeface="Trebuchet MS" panose="020B0603020202020204" pitchFamily="34" charset="0"/>
              </a:rPr>
              <a:t>Attenzione: molti server hanno dei driver preinstallati per database comuni. Tuttavia potrebbero non averne l'ultima versione, soprattutto nel caso del driver </a:t>
            </a:r>
            <a:r>
              <a:rPr lang="it-IT" altLang="it-IT" sz="2000" dirty="0" err="1">
                <a:latin typeface="Trebuchet MS" panose="020B0603020202020204" pitchFamily="34" charset="0"/>
              </a:rPr>
              <a:t>MySQL</a:t>
            </a:r>
            <a:r>
              <a:rPr lang="it-IT" altLang="it-IT" sz="2000" dirty="0">
                <a:latin typeface="Trebuchet MS" panose="020B0603020202020204" pitchFamily="34" charset="0"/>
              </a:rPr>
              <a:t> versione 8. In questo caso, aggiungete il driver come libreria alla vostra applicazione!</a:t>
            </a:r>
          </a:p>
          <a:p>
            <a:pPr>
              <a:spcBef>
                <a:spcPct val="20000"/>
              </a:spcBef>
              <a:buClr>
                <a:schemeClr val="folHlink"/>
              </a:buClr>
              <a:buSzPct val="70000"/>
              <a:buFont typeface="Wingdings" panose="05000000000000000000" pitchFamily="2" charset="2"/>
              <a:buChar char="n"/>
            </a:pPr>
            <a:r>
              <a:rPr lang="it-IT" altLang="it-IT" sz="2000" dirty="0">
                <a:latin typeface="Trebuchet MS" panose="020B0603020202020204" pitchFamily="34" charset="0"/>
              </a:rPr>
              <a:t>La stringa di connessione specifica il tipo di DBMS (</a:t>
            </a:r>
            <a:r>
              <a:rPr lang="it-IT" altLang="it-IT" sz="2000" i="1" dirty="0" err="1">
                <a:latin typeface="Trebuchet MS" panose="020B0603020202020204" pitchFamily="34" charset="0"/>
              </a:rPr>
              <a:t>mysql</a:t>
            </a:r>
            <a:r>
              <a:rPr lang="it-IT" altLang="it-IT" sz="2000" dirty="0">
                <a:latin typeface="Trebuchet MS" panose="020B0603020202020204" pitchFamily="34" charset="0"/>
              </a:rPr>
              <a:t>) il punto di ascolto del DBMS (</a:t>
            </a:r>
            <a:r>
              <a:rPr lang="it-IT" altLang="it-IT" sz="2000" i="1" dirty="0" err="1">
                <a:latin typeface="Trebuchet MS" panose="020B0603020202020204" pitchFamily="34" charset="0"/>
              </a:rPr>
              <a:t>localhost</a:t>
            </a:r>
            <a:r>
              <a:rPr lang="it-IT" altLang="it-IT" sz="2000" dirty="0">
                <a:latin typeface="Trebuchet MS" panose="020B0603020202020204" pitchFamily="34" charset="0"/>
              </a:rPr>
              <a:t>), e il database da selezionare (</a:t>
            </a:r>
            <a:r>
              <a:rPr lang="it-IT" altLang="it-IT" sz="2000" i="1" dirty="0" err="1">
                <a:latin typeface="Trebuchet MS" panose="020B0603020202020204" pitchFamily="34" charset="0"/>
              </a:rPr>
              <a:t>webdb</a:t>
            </a:r>
            <a:r>
              <a:rPr lang="it-IT" altLang="it-IT" sz="2000" dirty="0">
                <a:latin typeface="Trebuchet MS" panose="020B0603020202020204" pitchFamily="34" charset="0"/>
              </a:rPr>
              <a:t>). Può inoltre includere altri parametri specificati come una </a:t>
            </a:r>
            <a:r>
              <a:rPr lang="it-IT" altLang="it-IT" sz="2000" i="1" dirty="0" err="1">
                <a:latin typeface="Trebuchet MS" panose="020B0603020202020204" pitchFamily="34" charset="0"/>
              </a:rPr>
              <a:t>query</a:t>
            </a:r>
            <a:r>
              <a:rPr lang="it-IT" altLang="it-IT" sz="2000" i="1" dirty="0">
                <a:latin typeface="Trebuchet MS" panose="020B0603020202020204" pitchFamily="34" charset="0"/>
              </a:rPr>
              <a:t> </a:t>
            </a:r>
            <a:r>
              <a:rPr lang="it-IT" altLang="it-IT" sz="2000" i="1" dirty="0" err="1">
                <a:latin typeface="Trebuchet MS" panose="020B0603020202020204" pitchFamily="34" charset="0"/>
              </a:rPr>
              <a:t>string</a:t>
            </a:r>
            <a:r>
              <a:rPr lang="it-IT" altLang="it-IT" sz="2000" dirty="0">
                <a:latin typeface="Trebuchet MS" panose="020B0603020202020204" pitchFamily="34" charset="0"/>
              </a:rPr>
              <a:t>. Per il driver </a:t>
            </a:r>
            <a:r>
              <a:rPr lang="it-IT" altLang="it-IT" sz="2000" dirty="0" err="1">
                <a:latin typeface="Trebuchet MS" panose="020B0603020202020204" pitchFamily="34" charset="0"/>
              </a:rPr>
              <a:t>MySQl</a:t>
            </a:r>
            <a:r>
              <a:rPr lang="it-IT" altLang="it-IT" sz="2000" dirty="0">
                <a:latin typeface="Trebuchet MS" panose="020B0603020202020204" pitchFamily="34" charset="0"/>
              </a:rPr>
              <a:t>, dalla versione 8, se sul server non è impostata una </a:t>
            </a:r>
            <a:r>
              <a:rPr lang="it-IT" altLang="it-IT" sz="2000" i="1" dirty="0" err="1">
                <a:latin typeface="Trebuchet MS" panose="020B0603020202020204" pitchFamily="34" charset="0"/>
              </a:rPr>
              <a:t>timezone</a:t>
            </a:r>
            <a:r>
              <a:rPr lang="it-IT" altLang="it-IT" sz="2000" dirty="0">
                <a:latin typeface="Trebuchet MS" panose="020B0603020202020204" pitchFamily="34" charset="0"/>
              </a:rPr>
              <a:t>, dovrete specificarla tramite un parametro come nell'esempio.</a:t>
            </a:r>
          </a:p>
          <a:p>
            <a:pPr>
              <a:spcBef>
                <a:spcPct val="20000"/>
              </a:spcBef>
              <a:buClr>
                <a:schemeClr val="folHlink"/>
              </a:buClr>
              <a:buSzPct val="70000"/>
              <a:buFont typeface="Wingdings" panose="05000000000000000000" pitchFamily="2" charset="2"/>
              <a:buChar char="n"/>
            </a:pPr>
            <a:r>
              <a:rPr lang="it-IT" altLang="it-IT" sz="2000" dirty="0">
                <a:latin typeface="Trebuchet MS" panose="020B0603020202020204" pitchFamily="34" charset="0"/>
              </a:rPr>
              <a:t>Alla connessione vengono anche passati la username e la password dell’utente con cui autenticarsi nel DBMS.</a:t>
            </a:r>
          </a:p>
          <a:p>
            <a:pPr>
              <a:spcBef>
                <a:spcPct val="20000"/>
              </a:spcBef>
              <a:buClr>
                <a:schemeClr val="folHlink"/>
              </a:buClr>
              <a:buSzPct val="70000"/>
              <a:buFont typeface="Wingdings" panose="05000000000000000000" pitchFamily="2" charset="2"/>
              <a:buChar char="n"/>
            </a:pPr>
            <a:r>
              <a:rPr lang="it-IT" altLang="it-IT" sz="2000" dirty="0">
                <a:latin typeface="Trebuchet MS" panose="020B0603020202020204" pitchFamily="34" charset="0"/>
              </a:rPr>
              <a:t>Viene eseguita prima una </a:t>
            </a:r>
            <a:r>
              <a:rPr lang="it-IT" altLang="it-IT" sz="2000" dirty="0" err="1">
                <a:latin typeface="Trebuchet MS" panose="020B0603020202020204" pitchFamily="34" charset="0"/>
              </a:rPr>
              <a:t>query</a:t>
            </a:r>
            <a:r>
              <a:rPr lang="it-IT" altLang="it-IT" sz="2000" dirty="0">
                <a:latin typeface="Trebuchet MS" panose="020B0603020202020204" pitchFamily="34" charset="0"/>
              </a:rPr>
              <a:t> di selezione tramite </a:t>
            </a:r>
            <a:r>
              <a:rPr lang="it-IT" altLang="it-IT" sz="2000" i="1" dirty="0" err="1">
                <a:latin typeface="Trebuchet MS" panose="020B0603020202020204" pitchFamily="34" charset="0"/>
              </a:rPr>
              <a:t>executeQuery</a:t>
            </a:r>
            <a:r>
              <a:rPr lang="it-IT" altLang="it-IT" sz="2000" dirty="0">
                <a:latin typeface="Trebuchet MS" panose="020B0603020202020204" pitchFamily="34" charset="0"/>
              </a:rPr>
              <a:t> e poi una di cancellamento tramite </a:t>
            </a:r>
            <a:r>
              <a:rPr lang="it-IT" altLang="it-IT" sz="2000" i="1" dirty="0" err="1">
                <a:latin typeface="Trebuchet MS" panose="020B0603020202020204" pitchFamily="34" charset="0"/>
              </a:rPr>
              <a:t>executeUpdate</a:t>
            </a:r>
            <a:r>
              <a:rPr lang="it-IT" altLang="it-IT" sz="2000" dirty="0">
                <a:latin typeface="Trebuchet MS" panose="020B0603020202020204" pitchFamily="34" charset="0"/>
              </a:rPr>
              <a:t>.</a:t>
            </a:r>
          </a:p>
          <a:p>
            <a:endParaRPr lang="it-IT"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27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it-IT" altLang="it-IT"/>
              <a:t>Java e i DBMS: il JDBC</a:t>
            </a:r>
            <a:br>
              <a:rPr lang="it-IT" altLang="it-IT"/>
            </a:br>
            <a:r>
              <a:rPr lang="it-IT" altLang="it-IT" sz="1846"/>
              <a:t>I ResultSet</a:t>
            </a:r>
          </a:p>
        </p:txBody>
      </p:sp>
      <p:sp>
        <p:nvSpPr>
          <p:cNvPr id="33796" name="Rectangle 3"/>
          <p:cNvSpPr>
            <a:spLocks noGrp="1" noChangeArrowheads="1"/>
          </p:cNvSpPr>
          <p:nvPr>
            <p:ph idx="1"/>
          </p:nvPr>
        </p:nvSpPr>
        <p:spPr/>
        <p:txBody>
          <a:bodyPr/>
          <a:lstStyle/>
          <a:p>
            <a:pPr eaLnBrk="1" hangingPunct="1">
              <a:lnSpc>
                <a:spcPct val="90000"/>
              </a:lnSpc>
            </a:pPr>
            <a:r>
              <a:rPr lang="it-IT" altLang="it-IT" sz="2215"/>
              <a:t>Tramite il </a:t>
            </a:r>
            <a:r>
              <a:rPr lang="it-IT" altLang="it-IT" sz="2215" b="1"/>
              <a:t>ResultSet</a:t>
            </a:r>
            <a:r>
              <a:rPr lang="it-IT" altLang="it-IT" sz="2215"/>
              <a:t> restituito dal metodo </a:t>
            </a:r>
            <a:r>
              <a:rPr lang="it-IT" altLang="it-IT" sz="2215" i="1"/>
              <a:t>executeQuery</a:t>
            </a:r>
            <a:r>
              <a:rPr lang="it-IT" altLang="it-IT" sz="2215"/>
              <a:t> è possibile leggere le colonne di ciascun record restituito da una query di selezione.</a:t>
            </a:r>
          </a:p>
          <a:p>
            <a:pPr eaLnBrk="1" hangingPunct="1">
              <a:lnSpc>
                <a:spcPct val="90000"/>
              </a:lnSpc>
            </a:pPr>
            <a:r>
              <a:rPr lang="it-IT" altLang="it-IT" sz="2215"/>
              <a:t>I record devono essere letti uno alla volta: in ogni momento, il </a:t>
            </a:r>
            <a:r>
              <a:rPr lang="it-IT" altLang="it-IT" sz="2215" b="1"/>
              <a:t>ResultSet</a:t>
            </a:r>
            <a:r>
              <a:rPr lang="it-IT" altLang="it-IT" sz="2215"/>
              <a:t> punta (tramite un </a:t>
            </a:r>
            <a:r>
              <a:rPr lang="it-IT" altLang="it-IT" sz="2215" i="1"/>
              <a:t>cursore</a:t>
            </a:r>
            <a:r>
              <a:rPr lang="it-IT" altLang="it-IT" sz="2215"/>
              <a:t>) a uno dei record restituiti (</a:t>
            </a:r>
            <a:r>
              <a:rPr lang="it-IT" altLang="it-IT" sz="2215" i="1"/>
              <a:t>record corrente</a:t>
            </a:r>
            <a:r>
              <a:rPr lang="it-IT" altLang="it-IT" sz="2215"/>
              <a:t>).</a:t>
            </a:r>
          </a:p>
          <a:p>
            <a:pPr eaLnBrk="1" hangingPunct="1">
              <a:lnSpc>
                <a:spcPct val="90000"/>
              </a:lnSpc>
            </a:pPr>
            <a:r>
              <a:rPr lang="it-IT" altLang="it-IT" sz="2215"/>
              <a:t>I valori dei vari campi del record corrente possono essere letti tramite i metodi </a:t>
            </a:r>
            <a:r>
              <a:rPr lang="it-IT" altLang="it-IT" sz="2215" i="1"/>
              <a:t>getX(nome_colonna)</a:t>
            </a:r>
            <a:r>
              <a:rPr lang="it-IT" altLang="it-IT" sz="2215"/>
              <a:t>, dove X è il </a:t>
            </a:r>
            <a:r>
              <a:rPr lang="it-IT" altLang="it-IT" sz="2215" b="1"/>
              <a:t>tipo base Java</a:t>
            </a:r>
            <a:r>
              <a:rPr lang="it-IT" altLang="it-IT" sz="2215"/>
              <a:t> per il dato da estrarre (ad esempio </a:t>
            </a:r>
            <a:r>
              <a:rPr lang="it-IT" altLang="it-IT" sz="2215" i="1"/>
              <a:t>getString</a:t>
            </a:r>
            <a:r>
              <a:rPr lang="it-IT" altLang="it-IT" sz="2215"/>
              <a:t>, </a:t>
            </a:r>
            <a:r>
              <a:rPr lang="it-IT" altLang="it-IT" sz="2215" i="1"/>
              <a:t>getInt</a:t>
            </a:r>
            <a:r>
              <a:rPr lang="it-IT" altLang="it-IT" sz="2215"/>
              <a:t>, …) e nome_colonna è il nome del campo del record da leggere.</a:t>
            </a:r>
          </a:p>
          <a:p>
            <a:pPr eaLnBrk="1" hangingPunct="1">
              <a:lnSpc>
                <a:spcPct val="90000"/>
              </a:lnSpc>
            </a:pPr>
            <a:r>
              <a:rPr lang="it-IT" altLang="it-IT" sz="2215"/>
              <a:t>Per spostare il cursore del </a:t>
            </a:r>
            <a:r>
              <a:rPr lang="it-IT" altLang="it-IT" sz="2215" b="1"/>
              <a:t>RecordSet</a:t>
            </a:r>
            <a:r>
              <a:rPr lang="it-IT" altLang="it-IT" sz="2215"/>
              <a:t> al record successivo, si usa il metodo </a:t>
            </a:r>
            <a:r>
              <a:rPr lang="it-IT" altLang="it-IT" sz="2215" i="1"/>
              <a:t>next</a:t>
            </a:r>
            <a:r>
              <a:rPr lang="it-IT" altLang="it-IT" sz="2215"/>
              <a:t>. Il metodo restituisce </a:t>
            </a:r>
            <a:r>
              <a:rPr lang="it-IT" altLang="it-IT" sz="2215" i="1"/>
              <a:t>false</a:t>
            </a:r>
            <a:r>
              <a:rPr lang="it-IT" altLang="it-IT" sz="2215"/>
              <a:t> quando i record sono esauriti.</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28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it-IT" altLang="it-IT"/>
              <a:t>Java e i DBMS: il JDBC</a:t>
            </a:r>
            <a:br>
              <a:rPr lang="it-IT" altLang="it-IT"/>
            </a:br>
            <a:r>
              <a:rPr lang="it-IT" altLang="it-IT" sz="1846"/>
              <a:t>I ResultSet - Esempio</a:t>
            </a:r>
          </a:p>
        </p:txBody>
      </p:sp>
      <p:sp>
        <p:nvSpPr>
          <p:cNvPr id="4" name="Segnaposto testo 3"/>
          <p:cNvSpPr>
            <a:spLocks noGrp="1"/>
          </p:cNvSpPr>
          <p:nvPr>
            <p:ph type="body" sz="quarter" idx="12"/>
          </p:nvPr>
        </p:nvSpPr>
        <p:spPr/>
        <p:txBody>
          <a:bodyPr/>
          <a:lstStyle/>
          <a:p>
            <a:r>
              <a:rPr lang="it-IT" dirty="0"/>
              <a:t>import </a:t>
            </a:r>
            <a:r>
              <a:rPr lang="it-IT" dirty="0" err="1"/>
              <a:t>java.sql</a:t>
            </a:r>
            <a:r>
              <a:rPr lang="it-IT" dirty="0"/>
              <a:t>.*;</a:t>
            </a:r>
          </a:p>
          <a:p>
            <a:endParaRPr lang="it-IT" dirty="0"/>
          </a:p>
          <a:p>
            <a:r>
              <a:rPr lang="it-IT" dirty="0" err="1"/>
              <a:t>Class.forName</a:t>
            </a:r>
            <a:r>
              <a:rPr lang="it-IT" dirty="0"/>
              <a:t> (“</a:t>
            </a:r>
            <a:r>
              <a:rPr lang="it-IT" dirty="0" err="1"/>
              <a:t>com.mysql.cj.jdbc.Driver</a:t>
            </a:r>
            <a:r>
              <a:rPr lang="it-IT" dirty="0"/>
              <a:t>”);</a:t>
            </a:r>
          </a:p>
          <a:p>
            <a:endParaRPr lang="it-IT" dirty="0"/>
          </a:p>
          <a:p>
            <a:r>
              <a:rPr lang="it-IT" dirty="0"/>
              <a:t>Connection con = </a:t>
            </a:r>
            <a:r>
              <a:rPr lang="it-IT" dirty="0" err="1"/>
              <a:t>DriverManager.getConnection</a:t>
            </a:r>
            <a:r>
              <a:rPr lang="it-IT" dirty="0"/>
              <a:t>(</a:t>
            </a:r>
          </a:p>
          <a:p>
            <a:r>
              <a:rPr lang="it-IT" dirty="0"/>
              <a:t>	“</a:t>
            </a:r>
            <a:r>
              <a:rPr lang="it-IT" dirty="0" err="1"/>
              <a:t>jdbc:mysql</a:t>
            </a:r>
            <a:r>
              <a:rPr lang="it-IT" dirty="0"/>
              <a:t>://</a:t>
            </a:r>
            <a:r>
              <a:rPr lang="it-IT" dirty="0" err="1"/>
              <a:t>localhost</a:t>
            </a:r>
            <a:r>
              <a:rPr lang="it-IT" dirty="0"/>
              <a:t>/</a:t>
            </a:r>
            <a:r>
              <a:rPr lang="it-IT" dirty="0" err="1"/>
              <a:t>webdb?serverTimezone</a:t>
            </a:r>
            <a:r>
              <a:rPr lang="it-IT" dirty="0"/>
              <a:t>=Europe/</a:t>
            </a:r>
            <a:r>
              <a:rPr lang="it-IT" dirty="0" err="1"/>
              <a:t>Rome”,”user</a:t>
            </a:r>
            <a:r>
              <a:rPr lang="it-IT" dirty="0"/>
              <a:t>”, ”pass”);</a:t>
            </a:r>
          </a:p>
          <a:p>
            <a:endParaRPr lang="it-IT" dirty="0"/>
          </a:p>
          <a:p>
            <a:r>
              <a:rPr lang="it-IT" dirty="0"/>
              <a:t>Statement stmt1 = </a:t>
            </a:r>
            <a:r>
              <a:rPr lang="it-IT" dirty="0" err="1"/>
              <a:t>con.createStatement</a:t>
            </a:r>
            <a:r>
              <a:rPr lang="it-IT" dirty="0"/>
              <a:t>();</a:t>
            </a:r>
          </a:p>
          <a:p>
            <a:endParaRPr lang="it-IT" dirty="0"/>
          </a:p>
          <a:p>
            <a:r>
              <a:rPr lang="it-IT" dirty="0" err="1"/>
              <a:t>ResultSet</a:t>
            </a:r>
            <a:r>
              <a:rPr lang="it-IT" dirty="0"/>
              <a:t> </a:t>
            </a:r>
            <a:r>
              <a:rPr lang="it-IT" dirty="0" err="1"/>
              <a:t>rs</a:t>
            </a:r>
            <a:r>
              <a:rPr lang="it-IT" dirty="0"/>
              <a:t> = stmt1.executeQuery(</a:t>
            </a:r>
          </a:p>
          <a:p>
            <a:r>
              <a:rPr lang="it-IT" dirty="0"/>
              <a:t>	“SELECT * FROM test”);</a:t>
            </a:r>
          </a:p>
          <a:p>
            <a:endParaRPr lang="it-IT" dirty="0"/>
          </a:p>
          <a:p>
            <a:r>
              <a:rPr lang="it-IT" dirty="0" err="1"/>
              <a:t>while</a:t>
            </a:r>
            <a:r>
              <a:rPr lang="it-IT" dirty="0"/>
              <a:t> (</a:t>
            </a:r>
            <a:r>
              <a:rPr lang="it-IT" dirty="0" err="1"/>
              <a:t>rs.next</a:t>
            </a:r>
            <a:r>
              <a:rPr lang="it-IT" dirty="0"/>
              <a:t>()) {</a:t>
            </a:r>
          </a:p>
          <a:p>
            <a:r>
              <a:rPr lang="it-IT" dirty="0"/>
              <a:t>	</a:t>
            </a:r>
            <a:r>
              <a:rPr lang="it-IT" dirty="0" err="1"/>
              <a:t>System.out.println</a:t>
            </a:r>
            <a:r>
              <a:rPr lang="it-IT" dirty="0"/>
              <a:t>(“nome = ”+ </a:t>
            </a:r>
            <a:r>
              <a:rPr lang="it-IT" dirty="0" err="1"/>
              <a:t>rs.getString</a:t>
            </a:r>
            <a:r>
              <a:rPr lang="it-IT" dirty="0"/>
              <a:t>(“nome”));</a:t>
            </a:r>
          </a:p>
          <a:p>
            <a:r>
              <a:rPr lang="it-IT" dirty="0"/>
              <a:t>}</a:t>
            </a:r>
          </a:p>
          <a:p>
            <a:endParaRPr lang="it-IT" dirty="0"/>
          </a:p>
          <a:p>
            <a:r>
              <a:rPr lang="it-IT" dirty="0" err="1"/>
              <a:t>rs.close</a:t>
            </a:r>
            <a:r>
              <a:rPr lang="it-IT" dirty="0"/>
              <a:t>();</a:t>
            </a:r>
          </a:p>
          <a:p>
            <a:r>
              <a:rPr lang="it-IT" dirty="0"/>
              <a:t>stmt1.close();</a:t>
            </a:r>
          </a:p>
          <a:p>
            <a:r>
              <a:rPr lang="it-IT" dirty="0" err="1"/>
              <a:t>con.close</a:t>
            </a:r>
            <a:r>
              <a:rPr lang="it-IT" dirty="0"/>
              <a:t>();</a:t>
            </a:r>
          </a:p>
          <a:p>
            <a:endParaRPr lang="it-IT" dirty="0"/>
          </a:p>
          <a:p>
            <a:endParaRPr lang="it-IT" dirty="0"/>
          </a:p>
        </p:txBody>
      </p:sp>
      <p:sp>
        <p:nvSpPr>
          <p:cNvPr id="5" name="Segnaposto testo 4"/>
          <p:cNvSpPr>
            <a:spLocks noGrp="1"/>
          </p:cNvSpPr>
          <p:nvPr>
            <p:ph type="body" sz="quarter" idx="13"/>
          </p:nvPr>
        </p:nvSpPr>
        <p:spPr/>
        <p:txBody>
          <a:bodyPr/>
          <a:lstStyle/>
          <a:p>
            <a:pPr>
              <a:spcBef>
                <a:spcPct val="20000"/>
              </a:spcBef>
              <a:buClr>
                <a:schemeClr val="folHlink"/>
              </a:buClr>
              <a:buSzPct val="70000"/>
              <a:buFont typeface="Wingdings" panose="05000000000000000000" pitchFamily="2" charset="2"/>
              <a:buChar char="n"/>
            </a:pPr>
            <a:r>
              <a:rPr lang="it-IT" altLang="it-IT" sz="2000" dirty="0">
                <a:latin typeface="Trebuchet MS" panose="020B0603020202020204" pitchFamily="34" charset="0"/>
              </a:rPr>
              <a:t>In questo esempio, utilizziamo un ciclo </a:t>
            </a:r>
            <a:r>
              <a:rPr lang="it-IT" altLang="it-IT" sz="2000" i="1" dirty="0" err="1">
                <a:latin typeface="Trebuchet MS" panose="020B0603020202020204" pitchFamily="34" charset="0"/>
              </a:rPr>
              <a:t>while</a:t>
            </a:r>
            <a:r>
              <a:rPr lang="it-IT" altLang="it-IT" sz="2000" dirty="0">
                <a:latin typeface="Trebuchet MS" panose="020B0603020202020204" pitchFamily="34" charset="0"/>
              </a:rPr>
              <a:t> per iterare tra i risultati di una </a:t>
            </a:r>
            <a:r>
              <a:rPr lang="it-IT" altLang="it-IT" sz="2000" dirty="0" err="1">
                <a:latin typeface="Trebuchet MS" panose="020B0603020202020204" pitchFamily="34" charset="0"/>
              </a:rPr>
              <a:t>query</a:t>
            </a:r>
            <a:r>
              <a:rPr lang="it-IT" altLang="it-IT" sz="2000" dirty="0">
                <a:latin typeface="Trebuchet MS" panose="020B0603020202020204" pitchFamily="34" charset="0"/>
              </a:rPr>
              <a:t> di selezione.</a:t>
            </a:r>
          </a:p>
          <a:p>
            <a:pPr>
              <a:spcBef>
                <a:spcPct val="20000"/>
              </a:spcBef>
              <a:buClr>
                <a:schemeClr val="folHlink"/>
              </a:buClr>
              <a:buSzPct val="70000"/>
              <a:buFont typeface="Wingdings" panose="05000000000000000000" pitchFamily="2" charset="2"/>
              <a:buChar char="n"/>
            </a:pPr>
            <a:r>
              <a:rPr lang="it-IT" altLang="it-IT" sz="2000" dirty="0">
                <a:latin typeface="Trebuchet MS" panose="020B0603020202020204" pitchFamily="34" charset="0"/>
              </a:rPr>
              <a:t>Per ogni record viene stampato il valore del campo </a:t>
            </a:r>
            <a:r>
              <a:rPr lang="it-IT" altLang="it-IT" sz="2000" i="1" dirty="0">
                <a:latin typeface="Trebuchet MS" panose="020B0603020202020204" pitchFamily="34" charset="0"/>
              </a:rPr>
              <a:t>nome</a:t>
            </a:r>
            <a:r>
              <a:rPr lang="it-IT" altLang="it-IT" sz="2000" dirty="0">
                <a:latin typeface="Trebuchet MS" panose="020B0603020202020204" pitchFamily="34" charset="0"/>
              </a:rPr>
              <a:t>, di tipo stringa.</a:t>
            </a:r>
          </a:p>
          <a:p>
            <a:endParaRPr lang="it-IT" dirty="0"/>
          </a:p>
        </p:txBody>
      </p:sp>
      <p:sp>
        <p:nvSpPr>
          <p:cNvPr id="7" name="Segnaposto piè di pagina 6"/>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29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it-IT" altLang="it-IT" smtClean="0"/>
              <a:t>Dove e Come Eseguire una Servlet</a:t>
            </a:r>
          </a:p>
        </p:txBody>
      </p:sp>
      <p:sp>
        <p:nvSpPr>
          <p:cNvPr id="8196" name="Rectangle 3"/>
          <p:cNvSpPr>
            <a:spLocks noGrp="1" noChangeArrowheads="1"/>
          </p:cNvSpPr>
          <p:nvPr>
            <p:ph idx="1"/>
          </p:nvPr>
        </p:nvSpPr>
        <p:spPr/>
        <p:txBody>
          <a:bodyPr>
            <a:normAutofit fontScale="92500" lnSpcReduction="10000"/>
          </a:bodyPr>
          <a:lstStyle/>
          <a:p>
            <a:pPr eaLnBrk="1" hangingPunct="1"/>
            <a:r>
              <a:rPr lang="it-IT" altLang="it-IT" sz="2215" dirty="0"/>
              <a:t>Per eseguire una </a:t>
            </a:r>
            <a:r>
              <a:rPr lang="it-IT" altLang="it-IT" sz="2215" dirty="0" err="1"/>
              <a:t>servlet</a:t>
            </a:r>
            <a:r>
              <a:rPr lang="it-IT" altLang="it-IT" sz="2215" dirty="0"/>
              <a:t> è necessario disporre di un server che possa fungere da </a:t>
            </a:r>
            <a:r>
              <a:rPr lang="it-IT" altLang="it-IT" sz="2215" b="1" dirty="0"/>
              <a:t>container</a:t>
            </a:r>
            <a:r>
              <a:rPr lang="it-IT" altLang="it-IT" sz="2215" dirty="0"/>
              <a:t>, fornendo adeguato supporto alla loro attivazione ed esecuzione.</a:t>
            </a:r>
          </a:p>
          <a:p>
            <a:pPr eaLnBrk="1" hangingPunct="1"/>
            <a:r>
              <a:rPr lang="it-IT" altLang="it-IT" sz="2215" dirty="0"/>
              <a:t>Nel mondo free, il server più </a:t>
            </a:r>
            <a:r>
              <a:rPr lang="it-IT" altLang="it-IT" sz="2215" dirty="0" smtClean="0"/>
              <a:t>utilizzato </a:t>
            </a:r>
            <a:r>
              <a:rPr lang="it-IT" altLang="it-IT" sz="2215" dirty="0"/>
              <a:t>a questo scopo è </a:t>
            </a:r>
            <a:r>
              <a:rPr lang="it-IT" altLang="it-IT" sz="2215" b="1" dirty="0" err="1"/>
              <a:t>Tomcat</a:t>
            </a:r>
            <a:r>
              <a:rPr lang="it-IT" altLang="it-IT" sz="2215" dirty="0"/>
              <a:t> (Apache </a:t>
            </a:r>
            <a:r>
              <a:rPr lang="it-IT" altLang="it-IT" sz="2215" dirty="0" err="1"/>
              <a:t>group</a:t>
            </a:r>
            <a:r>
              <a:rPr lang="it-IT" altLang="it-IT" sz="2215" dirty="0"/>
              <a:t>).</a:t>
            </a:r>
          </a:p>
          <a:p>
            <a:pPr eaLnBrk="1" hangingPunct="1"/>
            <a:r>
              <a:rPr lang="it-IT" altLang="it-IT" sz="2215" dirty="0"/>
              <a:t>Il tradizionale server Apache non è adatto a contenere </a:t>
            </a:r>
            <a:r>
              <a:rPr lang="it-IT" altLang="it-IT" sz="2215" dirty="0" err="1"/>
              <a:t>servlet</a:t>
            </a:r>
            <a:r>
              <a:rPr lang="it-IT" altLang="it-IT" sz="2215" dirty="0"/>
              <a:t>, tuttavia è possibile integrarlo se necessario ad una installazione di </a:t>
            </a:r>
            <a:r>
              <a:rPr lang="it-IT" altLang="it-IT" sz="2215" dirty="0" err="1"/>
              <a:t>Tomcat</a:t>
            </a:r>
            <a:r>
              <a:rPr lang="it-IT" altLang="it-IT" sz="2215" dirty="0"/>
              <a:t> tramite un opportuno </a:t>
            </a:r>
            <a:r>
              <a:rPr lang="it-IT" altLang="it-IT" sz="2215" i="1" dirty="0" err="1"/>
              <a:t>connector</a:t>
            </a:r>
            <a:r>
              <a:rPr lang="it-IT" altLang="it-IT" sz="2215" dirty="0"/>
              <a:t>.</a:t>
            </a:r>
          </a:p>
          <a:p>
            <a:pPr eaLnBrk="1" hangingPunct="1"/>
            <a:r>
              <a:rPr lang="it-IT" altLang="it-IT" sz="2215" dirty="0" err="1"/>
              <a:t>Tomcat</a:t>
            </a:r>
            <a:r>
              <a:rPr lang="it-IT" altLang="it-IT" sz="2215" dirty="0"/>
              <a:t> è un container </a:t>
            </a:r>
            <a:r>
              <a:rPr lang="it-IT" altLang="it-IT" sz="2215" i="1" dirty="0"/>
              <a:t>leggero</a:t>
            </a:r>
            <a:r>
              <a:rPr lang="it-IT" altLang="it-IT" sz="2215" dirty="0"/>
              <a:t>, ed </a:t>
            </a:r>
            <a:r>
              <a:rPr lang="it-IT" altLang="it-IT" sz="2215" b="1" dirty="0"/>
              <a:t>implementa solo le tecnologie di base</a:t>
            </a:r>
            <a:r>
              <a:rPr lang="it-IT" altLang="it-IT" sz="2215" dirty="0"/>
              <a:t> per lo sviluppo delle web </a:t>
            </a:r>
            <a:r>
              <a:rPr lang="it-IT" altLang="it-IT" sz="2215" dirty="0" err="1"/>
              <a:t>applications</a:t>
            </a:r>
            <a:r>
              <a:rPr lang="it-IT" altLang="it-IT" sz="2215" dirty="0"/>
              <a:t> (</a:t>
            </a:r>
            <a:r>
              <a:rPr lang="it-IT" altLang="it-IT" sz="2215" i="1" dirty="0" err="1"/>
              <a:t>Servlet</a:t>
            </a:r>
            <a:r>
              <a:rPr lang="it-IT" altLang="it-IT" sz="2215" dirty="0"/>
              <a:t>, </a:t>
            </a:r>
            <a:r>
              <a:rPr lang="it-IT" altLang="it-IT" sz="2215" i="1" dirty="0"/>
              <a:t>JSP</a:t>
            </a:r>
            <a:r>
              <a:rPr lang="it-IT" altLang="it-IT" sz="2215" dirty="0"/>
              <a:t>). Il </a:t>
            </a:r>
            <a:r>
              <a:rPr lang="it-IT" altLang="it-IT" sz="2215" b="1" dirty="0" smtClean="0"/>
              <a:t>Web </a:t>
            </a:r>
            <a:r>
              <a:rPr lang="it-IT" altLang="it-IT" sz="2215" b="1" dirty="0" err="1"/>
              <a:t>profile</a:t>
            </a:r>
            <a:r>
              <a:rPr lang="it-IT" altLang="it-IT" sz="2215" b="1" dirty="0"/>
              <a:t> </a:t>
            </a:r>
            <a:r>
              <a:rPr lang="it-IT" altLang="it-IT" sz="2215" dirty="0"/>
              <a:t>completo è disponibile in server più complessi, come </a:t>
            </a:r>
            <a:r>
              <a:rPr lang="it-IT" altLang="it-IT" sz="2215" i="1" dirty="0" err="1"/>
              <a:t>TomEE</a:t>
            </a:r>
            <a:r>
              <a:rPr lang="it-IT" altLang="it-IT" sz="2215" dirty="0"/>
              <a:t>, basato su </a:t>
            </a:r>
            <a:r>
              <a:rPr lang="it-IT" altLang="it-IT" sz="2215" dirty="0" err="1"/>
              <a:t>Tomcat</a:t>
            </a:r>
            <a:r>
              <a:rPr lang="it-IT" altLang="it-IT" sz="2215" dirty="0"/>
              <a:t>, o </a:t>
            </a:r>
            <a:r>
              <a:rPr lang="it-IT" altLang="it-IT" sz="2215" i="1" dirty="0" err="1"/>
              <a:t>Glassfish</a:t>
            </a:r>
            <a:r>
              <a:rPr lang="it-IT" altLang="it-IT" sz="2215" dirty="0" smtClean="0"/>
              <a:t>.</a:t>
            </a:r>
          </a:p>
          <a:p>
            <a:r>
              <a:rPr lang="it-IT" altLang="it-IT" sz="2215" b="1" dirty="0" smtClean="0"/>
              <a:t>Attenzione</a:t>
            </a:r>
            <a:r>
              <a:rPr lang="it-IT" altLang="it-IT" sz="2215" dirty="0" smtClean="0"/>
              <a:t>: a partire dalla versione 10, </a:t>
            </a:r>
            <a:r>
              <a:rPr lang="it-IT" altLang="it-IT" sz="2215" dirty="0" err="1" smtClean="0"/>
              <a:t>Tomcat</a:t>
            </a:r>
            <a:r>
              <a:rPr lang="it-IT" altLang="it-IT" sz="2215" dirty="0" smtClean="0"/>
              <a:t> è stato aggiornato per supportare l’evoluzione della Java EE, cioè la Jakarta EE: le web </a:t>
            </a:r>
            <a:r>
              <a:rPr lang="it-IT" altLang="it-IT" sz="2215" dirty="0" err="1" smtClean="0"/>
              <a:t>applications</a:t>
            </a:r>
            <a:r>
              <a:rPr lang="it-IT" altLang="it-IT" sz="2215" dirty="0" smtClean="0"/>
              <a:t> scritte precedentemente non potranno essere eseguite su </a:t>
            </a:r>
            <a:r>
              <a:rPr lang="it-IT" altLang="it-IT" sz="2215" dirty="0" err="1" smtClean="0"/>
              <a:t>Tomcat</a:t>
            </a:r>
            <a:r>
              <a:rPr lang="it-IT" altLang="it-IT" sz="2215" dirty="0" smtClean="0"/>
              <a:t> 10 a meno che non siano adattate, principalmente modificando i package delle classi javax.* in jakarta</a:t>
            </a:r>
            <a:r>
              <a:rPr lang="it-IT" altLang="it-IT" sz="2215" dirty="0"/>
              <a:t>.* (vedasi https://</a:t>
            </a:r>
            <a:r>
              <a:rPr lang="it-IT" altLang="it-IT" sz="2215" dirty="0" smtClean="0"/>
              <a:t>tomcat.apache.org/migration-10.html)</a:t>
            </a:r>
            <a:endParaRPr lang="it-IT" altLang="it-IT" sz="2215" dirty="0"/>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olo 1"/>
          <p:cNvSpPr>
            <a:spLocks noGrp="1"/>
          </p:cNvSpPr>
          <p:nvPr>
            <p:ph type="title"/>
          </p:nvPr>
        </p:nvSpPr>
        <p:spPr/>
        <p:txBody>
          <a:bodyPr/>
          <a:lstStyle/>
          <a:p>
            <a:r>
              <a:rPr lang="it-IT" altLang="it-IT" smtClean="0"/>
              <a:t>Java e i DBMS: il JDBC</a:t>
            </a:r>
            <a:br>
              <a:rPr lang="it-IT" altLang="it-IT" smtClean="0"/>
            </a:br>
            <a:r>
              <a:rPr lang="it-IT" altLang="it-IT" sz="1846">
                <a:solidFill>
                  <a:srgbClr val="003366"/>
                </a:solidFill>
              </a:rPr>
              <a:t>Limiti del metodo d’uso “standard”</a:t>
            </a:r>
            <a:endParaRPr lang="it-IT" altLang="it-IT" smtClean="0"/>
          </a:p>
        </p:txBody>
      </p:sp>
      <p:sp>
        <p:nvSpPr>
          <p:cNvPr id="3" name="Segnaposto contenuto 2"/>
          <p:cNvSpPr>
            <a:spLocks noGrp="1"/>
          </p:cNvSpPr>
          <p:nvPr>
            <p:ph idx="1"/>
          </p:nvPr>
        </p:nvSpPr>
        <p:spPr/>
        <p:txBody>
          <a:bodyPr>
            <a:normAutofit/>
          </a:bodyPr>
          <a:lstStyle/>
          <a:p>
            <a:pPr>
              <a:defRPr/>
            </a:pPr>
            <a:r>
              <a:rPr lang="it-IT" dirty="0" smtClean="0"/>
              <a:t>In un’applicazione web </a:t>
            </a:r>
            <a:r>
              <a:rPr lang="it-IT" i="1" dirty="0" smtClean="0"/>
              <a:t>data intensive</a:t>
            </a:r>
            <a:r>
              <a:rPr lang="it-IT" dirty="0" smtClean="0"/>
              <a:t>, in cui gli accessi al database sono molti e spesso concorrenti (più utenti connessi all’applicazione contemporaneamente), il “normale” pattern d’uso de JDBC presenta notevoli problemi.</a:t>
            </a:r>
          </a:p>
          <a:p>
            <a:pPr>
              <a:defRPr/>
            </a:pPr>
            <a:r>
              <a:rPr lang="it-IT" dirty="0" smtClean="0"/>
              <a:t>Infatti, </a:t>
            </a:r>
            <a:r>
              <a:rPr lang="it-IT" b="1" dirty="0" smtClean="0"/>
              <a:t>l’apertura di una connessione al database è di solito un’operazione costosa</a:t>
            </a:r>
            <a:r>
              <a:rPr lang="it-IT" dirty="0" smtClean="0"/>
              <a:t>, in quanto come si è visto richiede</a:t>
            </a:r>
          </a:p>
          <a:p>
            <a:pPr lvl="1">
              <a:defRPr/>
            </a:pPr>
            <a:r>
              <a:rPr lang="it-IT" dirty="0" smtClean="0"/>
              <a:t>Caricamento driver</a:t>
            </a:r>
          </a:p>
          <a:p>
            <a:pPr lvl="1">
              <a:defRPr/>
            </a:pPr>
            <a:r>
              <a:rPr lang="it-IT" dirty="0" smtClean="0"/>
              <a:t>Connessione al DBMS server</a:t>
            </a:r>
          </a:p>
          <a:p>
            <a:pPr lvl="1">
              <a:defRPr/>
            </a:pPr>
            <a:r>
              <a:rPr lang="it-IT" dirty="0" smtClean="0"/>
              <a:t>Autenticazione</a:t>
            </a:r>
          </a:p>
          <a:p>
            <a:pPr>
              <a:defRPr/>
            </a:pPr>
            <a:r>
              <a:rPr lang="it-IT" dirty="0" smtClean="0"/>
              <a:t>E’ necessario limitare l’</a:t>
            </a:r>
            <a:r>
              <a:rPr lang="it-IT" dirty="0" err="1" smtClean="0"/>
              <a:t>overhead</a:t>
            </a:r>
            <a:r>
              <a:rPr lang="it-IT" dirty="0" smtClean="0"/>
              <a:t> dovuto a queste operazioni, per rendere la web </a:t>
            </a:r>
            <a:r>
              <a:rPr lang="it-IT" dirty="0" err="1" smtClean="0"/>
              <a:t>application</a:t>
            </a:r>
            <a:r>
              <a:rPr lang="it-IT" dirty="0" smtClean="0"/>
              <a:t> più veloce possibile.</a:t>
            </a:r>
            <a:endParaRPr lang="it-IT" dirty="0"/>
          </a:p>
        </p:txBody>
      </p:sp>
      <p:sp>
        <p:nvSpPr>
          <p:cNvPr id="6" name="Segnaposto piè di pagina 5"/>
          <p:cNvSpPr>
            <a:spLocks noGrp="1"/>
          </p:cNvSpPr>
          <p:nvPr>
            <p:ph type="ftr" sz="quarter" idx="11"/>
          </p:nvPr>
        </p:nvSpPr>
        <p:spPr/>
        <p:txBody>
          <a:bodyPr/>
          <a:lstStyle/>
          <a:p>
            <a:pPr>
              <a:defRPr/>
            </a:pPr>
            <a:r>
              <a:rPr lang="it-IT" smtClean="0"/>
              <a:t>Java Servlets</a:t>
            </a:r>
            <a:endParaRPr lang="it-IT"/>
          </a:p>
        </p:txBody>
      </p:sp>
      <p:sp>
        <p:nvSpPr>
          <p:cNvPr id="7" name="Segnaposto numero diapositiva 6"/>
          <p:cNvSpPr>
            <a:spLocks noGrp="1"/>
          </p:cNvSpPr>
          <p:nvPr>
            <p:ph type="sldNum" sz="quarter" idx="12"/>
          </p:nvPr>
        </p:nvSpPr>
        <p:spPr/>
        <p:txBody>
          <a:bodyPr/>
          <a:lstStyle/>
          <a:p>
            <a:pPr>
              <a:defRPr/>
            </a:pPr>
            <a:fld id="{94832ED3-E1DC-4C0B-AC6E-462D95E83438}" type="slidenum">
              <a:rPr lang="it-IT" altLang="it-IT" smtClean="0"/>
              <a:pPr>
                <a:defRPr/>
              </a:pPr>
              <a:t>30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olo 1"/>
          <p:cNvSpPr>
            <a:spLocks noGrp="1"/>
          </p:cNvSpPr>
          <p:nvPr>
            <p:ph type="title"/>
          </p:nvPr>
        </p:nvSpPr>
        <p:spPr/>
        <p:txBody>
          <a:bodyPr/>
          <a:lstStyle/>
          <a:p>
            <a:r>
              <a:rPr lang="it-IT" altLang="it-IT" smtClean="0"/>
              <a:t>Il Connection Pooling</a:t>
            </a:r>
          </a:p>
        </p:txBody>
      </p:sp>
      <p:sp>
        <p:nvSpPr>
          <p:cNvPr id="3" name="Segnaposto contenuto 2"/>
          <p:cNvSpPr>
            <a:spLocks noGrp="1"/>
          </p:cNvSpPr>
          <p:nvPr>
            <p:ph idx="1"/>
          </p:nvPr>
        </p:nvSpPr>
        <p:spPr/>
        <p:txBody>
          <a:bodyPr>
            <a:normAutofit/>
          </a:bodyPr>
          <a:lstStyle/>
          <a:p>
            <a:pPr>
              <a:defRPr/>
            </a:pPr>
            <a:r>
              <a:rPr lang="it-IT" dirty="0" smtClean="0"/>
              <a:t>Il connection </a:t>
            </a:r>
            <a:r>
              <a:rPr lang="it-IT" dirty="0" err="1" smtClean="0"/>
              <a:t>pooling</a:t>
            </a:r>
            <a:r>
              <a:rPr lang="it-IT" dirty="0" smtClean="0"/>
              <a:t> è una tecnica che permette di </a:t>
            </a:r>
            <a:r>
              <a:rPr lang="it-IT" b="1" dirty="0" smtClean="0"/>
              <a:t>snellire le procedure di apertura delle connessioni JDBC</a:t>
            </a:r>
            <a:r>
              <a:rPr lang="it-IT" dirty="0" smtClean="0"/>
              <a:t> utilizzando una </a:t>
            </a:r>
            <a:r>
              <a:rPr lang="it-IT" b="1" dirty="0" smtClean="0"/>
              <a:t>cache di connessioni</a:t>
            </a:r>
            <a:r>
              <a:rPr lang="it-IT" dirty="0" smtClean="0"/>
              <a:t>, chiamata </a:t>
            </a:r>
            <a:r>
              <a:rPr lang="it-IT" i="1" dirty="0" smtClean="0"/>
              <a:t>connection pool</a:t>
            </a:r>
            <a:r>
              <a:rPr lang="it-IT" dirty="0" smtClean="0"/>
              <a:t>.</a:t>
            </a:r>
          </a:p>
          <a:p>
            <a:pPr lvl="1">
              <a:defRPr/>
            </a:pPr>
            <a:r>
              <a:rPr lang="it-IT" dirty="0" smtClean="0"/>
              <a:t>Il pool mantiene una serie di connessioni al database </a:t>
            </a:r>
            <a:r>
              <a:rPr lang="it-IT" b="1" dirty="0" smtClean="0"/>
              <a:t>già aperte e inizializzate</a:t>
            </a:r>
            <a:r>
              <a:rPr lang="it-IT" dirty="0" smtClean="0"/>
              <a:t>.</a:t>
            </a:r>
          </a:p>
          <a:p>
            <a:pPr lvl="1">
              <a:defRPr/>
            </a:pPr>
            <a:r>
              <a:rPr lang="it-IT" dirty="0" smtClean="0"/>
              <a:t>Quando l’applicazione vuole connettersi, </a:t>
            </a:r>
            <a:r>
              <a:rPr lang="it-IT" b="1" dirty="0" smtClean="0"/>
              <a:t>preleva dal pool una connessione già pronta</a:t>
            </a:r>
            <a:r>
              <a:rPr lang="it-IT" dirty="0" smtClean="0"/>
              <a:t>, sulla quale può operare direttamente.</a:t>
            </a:r>
          </a:p>
          <a:p>
            <a:pPr lvl="1">
              <a:defRPr/>
            </a:pPr>
            <a:r>
              <a:rPr lang="it-IT" dirty="0" smtClean="0"/>
              <a:t>Quando l’applicazione chiude la connessione, </a:t>
            </a:r>
            <a:r>
              <a:rPr lang="it-IT" b="1" dirty="0" smtClean="0"/>
              <a:t>questa in realtà rimane aperta e viene reinserita nel pool</a:t>
            </a:r>
            <a:r>
              <a:rPr lang="it-IT" dirty="0" smtClean="0"/>
              <a:t>, in attesa di essere riutilizzata per altre richieste.</a:t>
            </a:r>
          </a:p>
          <a:p>
            <a:pPr lvl="1">
              <a:defRPr/>
            </a:pPr>
            <a:r>
              <a:rPr lang="it-IT" dirty="0" smtClean="0"/>
              <a:t>Il pool viene inizialmente riempito con un certo numero di connessioni pronte. Tuttavia, se il pool si svuota (cioè tutte le sue connessioni sono in uso) e c’è richiesta di nuove connessioni, queste vengono create automaticamente, allargando il pool.</a:t>
            </a:r>
          </a:p>
          <a:p>
            <a:pPr lvl="1">
              <a:defRPr/>
            </a:pPr>
            <a:r>
              <a:rPr lang="it-IT" dirty="0" smtClean="0"/>
              <a:t>Le connessioni lasciate inutilizzate nel pool per troppo tempo possono venir chiuse automaticamente per liberate le corrispondenti risorse del DBMS.</a:t>
            </a:r>
          </a:p>
        </p:txBody>
      </p:sp>
      <p:sp>
        <p:nvSpPr>
          <p:cNvPr id="6" name="Segnaposto piè di pagina 5"/>
          <p:cNvSpPr>
            <a:spLocks noGrp="1"/>
          </p:cNvSpPr>
          <p:nvPr>
            <p:ph type="ftr" sz="quarter" idx="11"/>
          </p:nvPr>
        </p:nvSpPr>
        <p:spPr/>
        <p:txBody>
          <a:bodyPr/>
          <a:lstStyle/>
          <a:p>
            <a:pPr>
              <a:defRPr/>
            </a:pPr>
            <a:r>
              <a:rPr lang="it-IT" smtClean="0"/>
              <a:t>Java Servlets</a:t>
            </a:r>
            <a:endParaRPr lang="it-IT"/>
          </a:p>
        </p:txBody>
      </p:sp>
      <p:sp>
        <p:nvSpPr>
          <p:cNvPr id="7" name="Segnaposto numero diapositiva 6"/>
          <p:cNvSpPr>
            <a:spLocks noGrp="1"/>
          </p:cNvSpPr>
          <p:nvPr>
            <p:ph type="sldNum" sz="quarter" idx="12"/>
          </p:nvPr>
        </p:nvSpPr>
        <p:spPr/>
        <p:txBody>
          <a:bodyPr/>
          <a:lstStyle/>
          <a:p>
            <a:pPr>
              <a:defRPr/>
            </a:pPr>
            <a:fld id="{94832ED3-E1DC-4C0B-AC6E-462D95E83438}" type="slidenum">
              <a:rPr lang="it-IT" altLang="it-IT" smtClean="0"/>
              <a:pPr>
                <a:defRPr/>
              </a:pPr>
              <a:t>31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olo 1"/>
          <p:cNvSpPr>
            <a:spLocks noGrp="1"/>
          </p:cNvSpPr>
          <p:nvPr>
            <p:ph type="title"/>
          </p:nvPr>
        </p:nvSpPr>
        <p:spPr/>
        <p:txBody>
          <a:bodyPr/>
          <a:lstStyle/>
          <a:p>
            <a:r>
              <a:rPr lang="it-IT" altLang="it-IT" smtClean="0"/>
              <a:t>Il Connection Pooling</a:t>
            </a:r>
            <a:br>
              <a:rPr lang="it-IT" altLang="it-IT" smtClean="0"/>
            </a:br>
            <a:r>
              <a:rPr lang="it-IT" altLang="it-IT" sz="1846">
                <a:solidFill>
                  <a:srgbClr val="003366"/>
                </a:solidFill>
              </a:rPr>
              <a:t>Supporto negli application server</a:t>
            </a:r>
            <a:endParaRPr lang="it-IT" altLang="it-IT" smtClean="0"/>
          </a:p>
        </p:txBody>
      </p:sp>
      <p:sp>
        <p:nvSpPr>
          <p:cNvPr id="3" name="Segnaposto contenuto 2"/>
          <p:cNvSpPr>
            <a:spLocks noGrp="1"/>
          </p:cNvSpPr>
          <p:nvPr>
            <p:ph idx="1"/>
          </p:nvPr>
        </p:nvSpPr>
        <p:spPr/>
        <p:txBody>
          <a:bodyPr>
            <a:normAutofit/>
          </a:bodyPr>
          <a:lstStyle/>
          <a:p>
            <a:pPr>
              <a:defRPr/>
            </a:pPr>
            <a:r>
              <a:rPr lang="it-IT" dirty="0" smtClean="0"/>
              <a:t>Il supporto al connection </a:t>
            </a:r>
            <a:r>
              <a:rPr lang="it-IT" dirty="0" err="1" smtClean="0"/>
              <a:t>pooling</a:t>
            </a:r>
            <a:r>
              <a:rPr lang="it-IT" dirty="0" smtClean="0"/>
              <a:t>, incorporato nelle più recenti versioni del JDBC, deve ovviamente avere supporto da parte del software (proprio come con i driver JDBC).</a:t>
            </a:r>
          </a:p>
          <a:p>
            <a:pPr>
              <a:defRPr/>
            </a:pPr>
            <a:r>
              <a:rPr lang="it-IT" dirty="0" smtClean="0"/>
              <a:t>Tutti i più diffusi </a:t>
            </a:r>
            <a:r>
              <a:rPr lang="it-IT" dirty="0" err="1" smtClean="0"/>
              <a:t>application</a:t>
            </a:r>
            <a:r>
              <a:rPr lang="it-IT" dirty="0" smtClean="0"/>
              <a:t> server forniscono un’implementazione del connection </a:t>
            </a:r>
            <a:r>
              <a:rPr lang="it-IT" dirty="0" err="1" smtClean="0"/>
              <a:t>pooling</a:t>
            </a:r>
            <a:r>
              <a:rPr lang="it-IT" dirty="0" smtClean="0"/>
              <a:t>, ed esistono anche librerie esterne utilizzabili per aggiungere questo supporto al di fuori degli </a:t>
            </a:r>
            <a:r>
              <a:rPr lang="it-IT" dirty="0" err="1" smtClean="0"/>
              <a:t>application</a:t>
            </a:r>
            <a:r>
              <a:rPr lang="it-IT" dirty="0" smtClean="0"/>
              <a:t> server.</a:t>
            </a:r>
          </a:p>
          <a:p>
            <a:pPr>
              <a:defRPr/>
            </a:pPr>
            <a:r>
              <a:rPr lang="it-IT" dirty="0" smtClean="0"/>
              <a:t>Attenzione: </a:t>
            </a:r>
            <a:r>
              <a:rPr lang="it-IT" b="1" dirty="0" smtClean="0"/>
              <a:t>ogni </a:t>
            </a:r>
            <a:r>
              <a:rPr lang="it-IT" b="1" dirty="0" err="1" smtClean="0"/>
              <a:t>application</a:t>
            </a:r>
            <a:r>
              <a:rPr lang="it-IT" b="1" dirty="0" smtClean="0"/>
              <a:t> server fornisce sistemi proprietari per configurare il connection </a:t>
            </a:r>
            <a:r>
              <a:rPr lang="it-IT" b="1" dirty="0" err="1" smtClean="0"/>
              <a:t>pooling</a:t>
            </a:r>
            <a:r>
              <a:rPr lang="it-IT" dirty="0" smtClean="0"/>
              <a:t>. Vedremo in particolare come si utilizza il connection </a:t>
            </a:r>
            <a:r>
              <a:rPr lang="it-IT" dirty="0" err="1" smtClean="0"/>
              <a:t>pooling</a:t>
            </a:r>
            <a:r>
              <a:rPr lang="it-IT" dirty="0" smtClean="0"/>
              <a:t> su </a:t>
            </a:r>
            <a:r>
              <a:rPr lang="it-IT" dirty="0" err="1" smtClean="0"/>
              <a:t>Tomcat</a:t>
            </a:r>
            <a:r>
              <a:rPr lang="it-IT" dirty="0" smtClean="0"/>
              <a:t>. </a:t>
            </a:r>
            <a:endParaRPr lang="it-IT" dirty="0"/>
          </a:p>
        </p:txBody>
      </p:sp>
      <p:sp>
        <p:nvSpPr>
          <p:cNvPr id="6" name="Segnaposto piè di pagina 5"/>
          <p:cNvSpPr>
            <a:spLocks noGrp="1"/>
          </p:cNvSpPr>
          <p:nvPr>
            <p:ph type="ftr" sz="quarter" idx="11"/>
          </p:nvPr>
        </p:nvSpPr>
        <p:spPr/>
        <p:txBody>
          <a:bodyPr/>
          <a:lstStyle/>
          <a:p>
            <a:pPr>
              <a:defRPr/>
            </a:pPr>
            <a:r>
              <a:rPr lang="it-IT" smtClean="0"/>
              <a:t>Java Servlets</a:t>
            </a:r>
            <a:endParaRPr lang="it-IT"/>
          </a:p>
        </p:txBody>
      </p:sp>
      <p:sp>
        <p:nvSpPr>
          <p:cNvPr id="7" name="Segnaposto numero diapositiva 6"/>
          <p:cNvSpPr>
            <a:spLocks noGrp="1"/>
          </p:cNvSpPr>
          <p:nvPr>
            <p:ph type="sldNum" sz="quarter" idx="12"/>
          </p:nvPr>
        </p:nvSpPr>
        <p:spPr/>
        <p:txBody>
          <a:bodyPr/>
          <a:lstStyle/>
          <a:p>
            <a:pPr>
              <a:defRPr/>
            </a:pPr>
            <a:fld id="{94832ED3-E1DC-4C0B-AC6E-462D95E83438}" type="slidenum">
              <a:rPr lang="it-IT" altLang="it-IT" smtClean="0"/>
              <a:pPr>
                <a:defRPr/>
              </a:pPr>
              <a:t>32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olo 1"/>
          <p:cNvSpPr>
            <a:spLocks noGrp="1"/>
          </p:cNvSpPr>
          <p:nvPr>
            <p:ph type="title"/>
          </p:nvPr>
        </p:nvSpPr>
        <p:spPr/>
        <p:txBody>
          <a:bodyPr/>
          <a:lstStyle/>
          <a:p>
            <a:r>
              <a:rPr lang="it-IT" altLang="it-IT" smtClean="0"/>
              <a:t>Il Connection Pooling</a:t>
            </a:r>
            <a:br>
              <a:rPr lang="it-IT" altLang="it-IT" smtClean="0"/>
            </a:br>
            <a:r>
              <a:rPr lang="it-IT" altLang="it-IT" sz="1846">
                <a:solidFill>
                  <a:srgbClr val="003366"/>
                </a:solidFill>
              </a:rPr>
              <a:t>Uso con Tomcat</a:t>
            </a:r>
            <a:endParaRPr lang="it-IT" altLang="it-IT" smtClean="0"/>
          </a:p>
        </p:txBody>
      </p:sp>
      <p:sp>
        <p:nvSpPr>
          <p:cNvPr id="3" name="Segnaposto contenuto 2"/>
          <p:cNvSpPr>
            <a:spLocks noGrp="1"/>
          </p:cNvSpPr>
          <p:nvPr>
            <p:ph idx="1"/>
          </p:nvPr>
        </p:nvSpPr>
        <p:spPr/>
        <p:txBody>
          <a:bodyPr>
            <a:normAutofit/>
          </a:bodyPr>
          <a:lstStyle/>
          <a:p>
            <a:pPr>
              <a:defRPr/>
            </a:pPr>
            <a:r>
              <a:rPr lang="it-IT" dirty="0" smtClean="0"/>
              <a:t>Per configurare il connection </a:t>
            </a:r>
            <a:r>
              <a:rPr lang="it-IT" dirty="0" err="1" smtClean="0"/>
              <a:t>pooling</a:t>
            </a:r>
            <a:r>
              <a:rPr lang="it-IT" dirty="0" smtClean="0"/>
              <a:t> in </a:t>
            </a:r>
            <a:r>
              <a:rPr lang="it-IT" dirty="0" err="1" smtClean="0"/>
              <a:t>Tomcat</a:t>
            </a:r>
            <a:r>
              <a:rPr lang="it-IT" dirty="0" smtClean="0"/>
              <a:t>, si procede come segue:</a:t>
            </a:r>
          </a:p>
          <a:p>
            <a:pPr lvl="1">
              <a:defRPr/>
            </a:pPr>
            <a:r>
              <a:rPr lang="it-IT" dirty="0" smtClean="0"/>
              <a:t>Si </a:t>
            </a:r>
            <a:r>
              <a:rPr lang="it-IT" b="1" dirty="0" smtClean="0"/>
              <a:t>configura la connessione al database nel contesto </a:t>
            </a:r>
            <a:r>
              <a:rPr lang="it-IT" dirty="0" smtClean="0"/>
              <a:t>della web </a:t>
            </a:r>
            <a:r>
              <a:rPr lang="it-IT" dirty="0" err="1" smtClean="0"/>
              <a:t>application</a:t>
            </a:r>
            <a:r>
              <a:rPr lang="it-IT" dirty="0" smtClean="0"/>
              <a:t>, agendo sul </a:t>
            </a:r>
            <a:r>
              <a:rPr lang="it-IT" dirty="0" err="1" smtClean="0"/>
              <a:t>server.xml</a:t>
            </a:r>
            <a:r>
              <a:rPr lang="it-IT" dirty="0" smtClean="0"/>
              <a:t> (globale) o, meglio, sul </a:t>
            </a:r>
            <a:r>
              <a:rPr lang="it-IT" dirty="0" err="1" smtClean="0"/>
              <a:t>context.xml</a:t>
            </a:r>
            <a:r>
              <a:rPr lang="it-IT" dirty="0" smtClean="0"/>
              <a:t> (configurazione specifica dell’applicazione).</a:t>
            </a:r>
          </a:p>
          <a:p>
            <a:pPr lvl="1">
              <a:defRPr/>
            </a:pPr>
            <a:r>
              <a:rPr lang="it-IT" dirty="0" smtClean="0"/>
              <a:t>Si inserisce nel </a:t>
            </a:r>
            <a:r>
              <a:rPr lang="it-IT" dirty="0" err="1" smtClean="0"/>
              <a:t>deployment</a:t>
            </a:r>
            <a:r>
              <a:rPr lang="it-IT" dirty="0" smtClean="0"/>
              <a:t> </a:t>
            </a:r>
            <a:r>
              <a:rPr lang="it-IT" dirty="0" err="1" smtClean="0"/>
              <a:t>descriptor</a:t>
            </a:r>
            <a:r>
              <a:rPr lang="it-IT" dirty="0" smtClean="0"/>
              <a:t> (</a:t>
            </a:r>
            <a:r>
              <a:rPr lang="it-IT" dirty="0" err="1" smtClean="0"/>
              <a:t>web.xml</a:t>
            </a:r>
            <a:r>
              <a:rPr lang="it-IT" dirty="0" smtClean="0"/>
              <a:t>) un riferimento alla connessione, che diventa così </a:t>
            </a:r>
            <a:r>
              <a:rPr lang="it-IT" b="1" dirty="0" smtClean="0"/>
              <a:t>una risorsa dell’applicazione di tipo </a:t>
            </a:r>
            <a:r>
              <a:rPr lang="it-IT" b="1" dirty="0" err="1" smtClean="0"/>
              <a:t>DataSource</a:t>
            </a:r>
            <a:r>
              <a:rPr lang="it-IT" dirty="0" smtClean="0"/>
              <a:t>.</a:t>
            </a:r>
          </a:p>
          <a:p>
            <a:pPr lvl="1">
              <a:defRPr/>
            </a:pPr>
            <a:r>
              <a:rPr lang="it-IT" dirty="0" smtClean="0"/>
              <a:t>Nel codice, si preleva un riferimento al </a:t>
            </a:r>
            <a:r>
              <a:rPr lang="it-IT" dirty="0" err="1" smtClean="0"/>
              <a:t>DataSource</a:t>
            </a:r>
            <a:r>
              <a:rPr lang="it-IT" dirty="0" smtClean="0"/>
              <a:t> utilizzando lo standard </a:t>
            </a:r>
            <a:r>
              <a:rPr lang="en-US" i="1" dirty="0" smtClean="0"/>
              <a:t>Java Naming and Directory Interface (JNDI)</a:t>
            </a:r>
            <a:r>
              <a:rPr lang="en-US" dirty="0" smtClean="0"/>
              <a:t>.</a:t>
            </a:r>
          </a:p>
          <a:p>
            <a:pPr lvl="1">
              <a:defRPr/>
            </a:pPr>
            <a:r>
              <a:rPr lang="en-US" dirty="0" smtClean="0"/>
              <a:t>Si </a:t>
            </a:r>
            <a:r>
              <a:rPr lang="en-US" dirty="0" err="1" smtClean="0"/>
              <a:t>crea</a:t>
            </a:r>
            <a:r>
              <a:rPr lang="en-US" dirty="0" smtClean="0"/>
              <a:t> </a:t>
            </a:r>
            <a:r>
              <a:rPr lang="en-US" dirty="0" err="1" smtClean="0"/>
              <a:t>una</a:t>
            </a:r>
            <a:r>
              <a:rPr lang="en-US" dirty="0" smtClean="0"/>
              <a:t> </a:t>
            </a:r>
            <a:r>
              <a:rPr lang="en-US" dirty="0" err="1" smtClean="0"/>
              <a:t>normale</a:t>
            </a:r>
            <a:r>
              <a:rPr lang="en-US" dirty="0" smtClean="0"/>
              <a:t> </a:t>
            </a:r>
            <a:r>
              <a:rPr lang="en-US" dirty="0" err="1" smtClean="0"/>
              <a:t>connessione</a:t>
            </a:r>
            <a:r>
              <a:rPr lang="en-US" dirty="0" smtClean="0"/>
              <a:t> JDBC </a:t>
            </a:r>
            <a:r>
              <a:rPr lang="en-US" dirty="0" err="1" smtClean="0"/>
              <a:t>attraverso</a:t>
            </a:r>
            <a:r>
              <a:rPr lang="en-US" dirty="0" smtClean="0"/>
              <a:t> </a:t>
            </a:r>
            <a:r>
              <a:rPr lang="en-US" dirty="0" err="1" smtClean="0"/>
              <a:t>il</a:t>
            </a:r>
            <a:r>
              <a:rPr lang="en-US" dirty="0" smtClean="0"/>
              <a:t> </a:t>
            </a:r>
            <a:r>
              <a:rPr lang="en-US" dirty="0" err="1" smtClean="0"/>
              <a:t>DataSource</a:t>
            </a:r>
            <a:r>
              <a:rPr lang="en-US" dirty="0" smtClean="0"/>
              <a:t>.</a:t>
            </a:r>
          </a:p>
          <a:p>
            <a:pPr lvl="1">
              <a:defRPr/>
            </a:pPr>
            <a:r>
              <a:rPr lang="en-US" dirty="0" smtClean="0"/>
              <a:t>Si </a:t>
            </a:r>
            <a:r>
              <a:rPr lang="en-US" dirty="0" err="1" smtClean="0"/>
              <a:t>chiude</a:t>
            </a:r>
            <a:r>
              <a:rPr lang="en-US" dirty="0" smtClean="0"/>
              <a:t> la </a:t>
            </a:r>
            <a:r>
              <a:rPr lang="en-US" dirty="0" err="1" smtClean="0"/>
              <a:t>connessione</a:t>
            </a:r>
            <a:r>
              <a:rPr lang="en-US" dirty="0" smtClean="0"/>
              <a:t> al </a:t>
            </a:r>
            <a:r>
              <a:rPr lang="en-US" dirty="0" err="1" smtClean="0"/>
              <a:t>termine</a:t>
            </a:r>
            <a:r>
              <a:rPr lang="en-US" dirty="0" smtClean="0"/>
              <a:t> del </a:t>
            </a:r>
            <a:r>
              <a:rPr lang="en-US" dirty="0" err="1" smtClean="0"/>
              <a:t>suo</a:t>
            </a:r>
            <a:r>
              <a:rPr lang="en-US" dirty="0" smtClean="0"/>
              <a:t> </a:t>
            </a:r>
            <a:r>
              <a:rPr lang="en-US" dirty="0" err="1" smtClean="0"/>
              <a:t>uso</a:t>
            </a:r>
            <a:r>
              <a:rPr lang="en-US" dirty="0" smtClean="0"/>
              <a:t>.</a:t>
            </a:r>
          </a:p>
          <a:p>
            <a:pPr>
              <a:defRPr/>
            </a:pPr>
            <a:endParaRPr lang="en-US" dirty="0" smtClean="0"/>
          </a:p>
          <a:p>
            <a:pPr>
              <a:defRPr/>
            </a:pPr>
            <a:endParaRPr lang="it-IT" dirty="0"/>
          </a:p>
        </p:txBody>
      </p:sp>
      <p:sp>
        <p:nvSpPr>
          <p:cNvPr id="6" name="Segnaposto piè di pagina 5"/>
          <p:cNvSpPr>
            <a:spLocks noGrp="1"/>
          </p:cNvSpPr>
          <p:nvPr>
            <p:ph type="ftr" sz="quarter" idx="11"/>
          </p:nvPr>
        </p:nvSpPr>
        <p:spPr/>
        <p:txBody>
          <a:bodyPr/>
          <a:lstStyle/>
          <a:p>
            <a:pPr>
              <a:defRPr/>
            </a:pPr>
            <a:r>
              <a:rPr lang="it-IT" smtClean="0"/>
              <a:t>Java Servlets</a:t>
            </a:r>
            <a:endParaRPr lang="it-IT"/>
          </a:p>
        </p:txBody>
      </p:sp>
      <p:sp>
        <p:nvSpPr>
          <p:cNvPr id="7" name="Segnaposto numero diapositiva 6"/>
          <p:cNvSpPr>
            <a:spLocks noGrp="1"/>
          </p:cNvSpPr>
          <p:nvPr>
            <p:ph type="sldNum" sz="quarter" idx="12"/>
          </p:nvPr>
        </p:nvSpPr>
        <p:spPr/>
        <p:txBody>
          <a:bodyPr/>
          <a:lstStyle/>
          <a:p>
            <a:pPr>
              <a:defRPr/>
            </a:pPr>
            <a:fld id="{94832ED3-E1DC-4C0B-AC6E-462D95E83438}" type="slidenum">
              <a:rPr lang="it-IT" altLang="it-IT" smtClean="0"/>
              <a:pPr>
                <a:defRPr/>
              </a:pPr>
              <a:t>33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olo 1"/>
          <p:cNvSpPr>
            <a:spLocks noGrp="1"/>
          </p:cNvSpPr>
          <p:nvPr>
            <p:ph type="title"/>
          </p:nvPr>
        </p:nvSpPr>
        <p:spPr/>
        <p:txBody>
          <a:bodyPr/>
          <a:lstStyle/>
          <a:p>
            <a:r>
              <a:rPr lang="it-IT" altLang="it-IT" smtClean="0"/>
              <a:t>Il Connection Pooling </a:t>
            </a:r>
            <a:br>
              <a:rPr lang="it-IT" altLang="it-IT" smtClean="0"/>
            </a:br>
            <a:r>
              <a:rPr lang="it-IT" altLang="it-IT" sz="1846"/>
              <a:t>Configurazione del contesto dell’applicazione (context.xml) per Tomcat</a:t>
            </a:r>
            <a:endParaRPr lang="it-IT" altLang="it-IT" smtClean="0"/>
          </a:p>
        </p:txBody>
      </p:sp>
      <p:sp>
        <p:nvSpPr>
          <p:cNvPr id="6" name="Segnaposto testo 5"/>
          <p:cNvSpPr>
            <a:spLocks noGrp="1"/>
          </p:cNvSpPr>
          <p:nvPr>
            <p:ph type="body" sz="quarter" idx="12"/>
          </p:nvPr>
        </p:nvSpPr>
        <p:spPr/>
        <p:txBody>
          <a:bodyPr/>
          <a:lstStyle/>
          <a:p>
            <a:r>
              <a:rPr lang="it-IT" sz="1200" dirty="0"/>
              <a:t>&lt;</a:t>
            </a:r>
            <a:r>
              <a:rPr lang="it-IT" sz="1200" dirty="0" err="1"/>
              <a:t>Context</a:t>
            </a:r>
            <a:r>
              <a:rPr lang="it-IT" sz="1200" dirty="0"/>
              <a:t> </a:t>
            </a:r>
            <a:r>
              <a:rPr lang="it-IT" sz="1200" dirty="0" err="1"/>
              <a:t>path</a:t>
            </a:r>
            <a:r>
              <a:rPr lang="it-IT" sz="1200" dirty="0"/>
              <a:t>="/</a:t>
            </a:r>
            <a:r>
              <a:rPr lang="it-IT" sz="1200" dirty="0" err="1"/>
              <a:t>Esempio_Database_Pooling</a:t>
            </a:r>
            <a:r>
              <a:rPr lang="it-IT" sz="1200" dirty="0"/>
              <a:t>"&gt;</a:t>
            </a:r>
          </a:p>
          <a:p>
            <a:r>
              <a:rPr lang="it-IT" sz="1200" dirty="0"/>
              <a:t>&lt;Resource</a:t>
            </a:r>
          </a:p>
          <a:p>
            <a:r>
              <a:rPr lang="it-IT" sz="1200" dirty="0"/>
              <a:t>        </a:t>
            </a:r>
            <a:r>
              <a:rPr lang="it-IT" sz="1200" dirty="0" err="1"/>
              <a:t>name</a:t>
            </a:r>
            <a:r>
              <a:rPr lang="it-IT" sz="1200" dirty="0"/>
              <a:t>="</a:t>
            </a:r>
            <a:r>
              <a:rPr lang="it-IT" sz="1200" dirty="0" err="1"/>
              <a:t>jdbc</a:t>
            </a:r>
            <a:r>
              <a:rPr lang="it-IT" sz="1200" dirty="0"/>
              <a:t>/webdb2" </a:t>
            </a:r>
          </a:p>
          <a:p>
            <a:r>
              <a:rPr lang="it-IT" sz="1200" dirty="0"/>
              <a:t>        </a:t>
            </a:r>
            <a:r>
              <a:rPr lang="it-IT" sz="1200" dirty="0" err="1"/>
              <a:t>type</a:t>
            </a:r>
            <a:r>
              <a:rPr lang="it-IT" sz="1200" dirty="0"/>
              <a:t>="</a:t>
            </a:r>
            <a:r>
              <a:rPr lang="it-IT" sz="1200" dirty="0" err="1"/>
              <a:t>javax.sql.DataSource</a:t>
            </a:r>
            <a:r>
              <a:rPr lang="it-IT" sz="1200" dirty="0"/>
              <a:t>"</a:t>
            </a:r>
          </a:p>
          <a:p>
            <a:r>
              <a:rPr lang="it-IT" sz="1200" dirty="0"/>
              <a:t>        </a:t>
            </a:r>
            <a:r>
              <a:rPr lang="it-IT" sz="1200" dirty="0" err="1"/>
              <a:t>auth</a:t>
            </a:r>
            <a:r>
              <a:rPr lang="it-IT" sz="1200" dirty="0"/>
              <a:t>="Container"</a:t>
            </a:r>
          </a:p>
          <a:p>
            <a:r>
              <a:rPr lang="it-IT" sz="1200" dirty="0"/>
              <a:t>        </a:t>
            </a:r>
            <a:r>
              <a:rPr lang="it-IT" sz="1200" dirty="0" err="1"/>
              <a:t>driverClassName</a:t>
            </a:r>
            <a:r>
              <a:rPr lang="it-IT" sz="1200" dirty="0"/>
              <a:t>="</a:t>
            </a:r>
            <a:r>
              <a:rPr lang="it-IT" sz="1200" dirty="0" err="1"/>
              <a:t>com.mysql.jdbc.Driver</a:t>
            </a:r>
            <a:r>
              <a:rPr lang="it-IT" sz="1200" dirty="0"/>
              <a:t>"</a:t>
            </a:r>
          </a:p>
          <a:p>
            <a:r>
              <a:rPr lang="it-IT" sz="1200" dirty="0"/>
              <a:t>        </a:t>
            </a:r>
            <a:r>
              <a:rPr lang="it-IT" sz="1200" dirty="0" err="1"/>
              <a:t>url</a:t>
            </a:r>
            <a:r>
              <a:rPr lang="it-IT" sz="1200" dirty="0"/>
              <a:t>="</a:t>
            </a:r>
            <a:r>
              <a:rPr lang="it-IT" sz="1200" dirty="0" err="1"/>
              <a:t>jdbc:mysql</a:t>
            </a:r>
            <a:r>
              <a:rPr lang="it-IT" sz="1200" dirty="0"/>
              <a:t>://</a:t>
            </a:r>
            <a:r>
              <a:rPr lang="it-IT" sz="1200" dirty="0" err="1"/>
              <a:t>localhost</a:t>
            </a:r>
            <a:r>
              <a:rPr lang="it-IT" sz="1200" dirty="0"/>
              <a:t>/</a:t>
            </a:r>
            <a:r>
              <a:rPr lang="it-IT" sz="1200" dirty="0" err="1"/>
              <a:t>webdb</a:t>
            </a:r>
            <a:r>
              <a:rPr lang="it-IT" sz="1200" dirty="0"/>
              <a:t>"</a:t>
            </a:r>
          </a:p>
          <a:p>
            <a:r>
              <a:rPr lang="it-IT" sz="1200" dirty="0"/>
              <a:t>        username="website"</a:t>
            </a:r>
          </a:p>
          <a:p>
            <a:r>
              <a:rPr lang="it-IT" sz="1200" dirty="0"/>
              <a:t>        password="</a:t>
            </a:r>
            <a:r>
              <a:rPr lang="it-IT" sz="1200" dirty="0" err="1"/>
              <a:t>webpass</a:t>
            </a:r>
            <a:r>
              <a:rPr lang="it-IT" sz="1200" dirty="0"/>
              <a:t>"</a:t>
            </a:r>
          </a:p>
          <a:p>
            <a:r>
              <a:rPr lang="it-IT" sz="1200" dirty="0"/>
              <a:t>        </a:t>
            </a:r>
            <a:r>
              <a:rPr lang="it-IT" sz="1200" dirty="0" err="1"/>
              <a:t>maxActive</a:t>
            </a:r>
            <a:r>
              <a:rPr lang="it-IT" sz="1200" dirty="0"/>
              <a:t>="10"</a:t>
            </a:r>
          </a:p>
          <a:p>
            <a:r>
              <a:rPr lang="it-IT" sz="1200" dirty="0"/>
              <a:t>        </a:t>
            </a:r>
            <a:r>
              <a:rPr lang="it-IT" sz="1200" dirty="0" err="1"/>
              <a:t>maxIdle</a:t>
            </a:r>
            <a:r>
              <a:rPr lang="it-IT" sz="1200" dirty="0"/>
              <a:t>="5"</a:t>
            </a:r>
          </a:p>
          <a:p>
            <a:r>
              <a:rPr lang="it-IT" sz="1200" dirty="0"/>
              <a:t>        </a:t>
            </a:r>
            <a:r>
              <a:rPr lang="it-IT" sz="1200" dirty="0" err="1"/>
              <a:t>maxWait</a:t>
            </a:r>
            <a:r>
              <a:rPr lang="it-IT" sz="1200" dirty="0"/>
              <a:t>="10000"</a:t>
            </a:r>
          </a:p>
          <a:p>
            <a:r>
              <a:rPr lang="it-IT" sz="1200" dirty="0"/>
              <a:t>    /&gt;</a:t>
            </a:r>
          </a:p>
          <a:p>
            <a:r>
              <a:rPr lang="it-IT" sz="1200" dirty="0"/>
              <a:t>&lt;/</a:t>
            </a:r>
            <a:r>
              <a:rPr lang="it-IT" sz="1200" dirty="0" err="1"/>
              <a:t>Context</a:t>
            </a:r>
            <a:r>
              <a:rPr lang="it-IT" sz="1200" dirty="0"/>
              <a:t>&gt;</a:t>
            </a:r>
          </a:p>
          <a:p>
            <a:endParaRPr lang="it-IT" dirty="0"/>
          </a:p>
        </p:txBody>
      </p:sp>
      <p:sp>
        <p:nvSpPr>
          <p:cNvPr id="7" name="Segnaposto testo 6"/>
          <p:cNvSpPr>
            <a:spLocks noGrp="1"/>
          </p:cNvSpPr>
          <p:nvPr>
            <p:ph type="body" sz="quarter" idx="13"/>
          </p:nvPr>
        </p:nvSpPr>
        <p:spPr/>
        <p:txBody>
          <a:bodyPr>
            <a:normAutofit fontScale="85000" lnSpcReduction="20000"/>
          </a:bodyPr>
          <a:lstStyle/>
          <a:p>
            <a:pPr>
              <a:defRPr/>
            </a:pPr>
            <a:r>
              <a:rPr lang="it-IT" dirty="0"/>
              <a:t>La connessione è configurata all’interno di un elemento </a:t>
            </a:r>
            <a:r>
              <a:rPr lang="it-IT" b="1" dirty="0"/>
              <a:t>Resource</a:t>
            </a:r>
            <a:r>
              <a:rPr lang="it-IT" dirty="0"/>
              <a:t>, che ne contiene tutte le caratteristiche, compreso il driver, la username, la password e la stringa di connessione.</a:t>
            </a:r>
          </a:p>
          <a:p>
            <a:pPr>
              <a:defRPr/>
            </a:pPr>
            <a:r>
              <a:rPr lang="it-IT" dirty="0"/>
              <a:t>Il </a:t>
            </a:r>
            <a:r>
              <a:rPr lang="it-IT" i="1" dirty="0" err="1"/>
              <a:t>type</a:t>
            </a:r>
            <a:r>
              <a:rPr lang="it-IT" dirty="0"/>
              <a:t> deve essere indicato come </a:t>
            </a:r>
            <a:r>
              <a:rPr lang="it-IT" b="1" dirty="0" err="1"/>
              <a:t>javax.sql.DataSource</a:t>
            </a:r>
            <a:r>
              <a:rPr lang="it-IT" dirty="0"/>
              <a:t>. L’attributo </a:t>
            </a:r>
            <a:r>
              <a:rPr lang="it-IT" i="1" dirty="0" err="1"/>
              <a:t>auth</a:t>
            </a:r>
            <a:r>
              <a:rPr lang="it-IT" dirty="0"/>
              <a:t> va impostato su “container”.</a:t>
            </a:r>
          </a:p>
          <a:p>
            <a:pPr>
              <a:defRPr/>
            </a:pPr>
            <a:r>
              <a:rPr lang="it-IT" dirty="0"/>
              <a:t>Gli attributi </a:t>
            </a:r>
            <a:r>
              <a:rPr lang="it-IT" i="1" dirty="0" err="1"/>
              <a:t>maxActive</a:t>
            </a:r>
            <a:r>
              <a:rPr lang="it-IT" dirty="0"/>
              <a:t>, </a:t>
            </a:r>
            <a:r>
              <a:rPr lang="it-IT" i="1" dirty="0" err="1"/>
              <a:t>maxIdle</a:t>
            </a:r>
            <a:r>
              <a:rPr lang="it-IT" dirty="0"/>
              <a:t> e </a:t>
            </a:r>
            <a:r>
              <a:rPr lang="it-IT" i="1" dirty="0" err="1"/>
              <a:t>maxWait</a:t>
            </a:r>
            <a:r>
              <a:rPr lang="it-IT" dirty="0"/>
              <a:t> servono a dimensionare il pool, indicando</a:t>
            </a:r>
          </a:p>
          <a:p>
            <a:pPr lvl="1">
              <a:defRPr/>
            </a:pPr>
            <a:r>
              <a:rPr lang="it-IT" dirty="0"/>
              <a:t>Quante connessioni al massimo il pool dovrà contenere</a:t>
            </a:r>
          </a:p>
          <a:p>
            <a:pPr lvl="1">
              <a:defRPr/>
            </a:pPr>
            <a:r>
              <a:rPr lang="it-IT" dirty="0"/>
              <a:t>Quante connessioni inutilizzate sono ammesse nel pool in ogni momento</a:t>
            </a:r>
          </a:p>
          <a:p>
            <a:pPr lvl="1">
              <a:defRPr/>
            </a:pPr>
            <a:r>
              <a:rPr lang="it-IT" dirty="0"/>
              <a:t>Quanto tempo attendere perché una nuova connessione diventi disponibile</a:t>
            </a:r>
          </a:p>
          <a:p>
            <a:pPr>
              <a:defRPr/>
            </a:pPr>
            <a:r>
              <a:rPr lang="it-IT" b="1" dirty="0"/>
              <a:t>Attenzione: il driver indicato andrà copiato nella directory </a:t>
            </a:r>
            <a:r>
              <a:rPr lang="it-IT" b="1" dirty="0" err="1"/>
              <a:t>lib</a:t>
            </a:r>
            <a:r>
              <a:rPr lang="it-IT" b="1" dirty="0"/>
              <a:t> di </a:t>
            </a:r>
            <a:r>
              <a:rPr lang="it-IT" b="1" dirty="0" err="1"/>
              <a:t>Tomcat</a:t>
            </a:r>
            <a:r>
              <a:rPr lang="it-IT" b="1" dirty="0"/>
              <a:t>. Se lo si copia semplicemente nella WEB-INF/</a:t>
            </a:r>
            <a:r>
              <a:rPr lang="it-IT" b="1" dirty="0" err="1"/>
              <a:t>lib</a:t>
            </a:r>
            <a:r>
              <a:rPr lang="it-IT" b="1" dirty="0"/>
              <a:t> dell’applicazione (come parte del </a:t>
            </a:r>
            <a:r>
              <a:rPr lang="it-IT" b="1" dirty="0" err="1"/>
              <a:t>deployment</a:t>
            </a:r>
            <a:r>
              <a:rPr lang="it-IT" b="1" dirty="0"/>
              <a:t>), esso sarà invisibile al </a:t>
            </a:r>
            <a:r>
              <a:rPr lang="it-IT" b="1" dirty="0" err="1"/>
              <a:t>class</a:t>
            </a:r>
            <a:r>
              <a:rPr lang="it-IT" b="1" dirty="0"/>
              <a:t> </a:t>
            </a:r>
            <a:r>
              <a:rPr lang="it-IT" b="1" dirty="0" err="1"/>
              <a:t>loader</a:t>
            </a:r>
            <a:r>
              <a:rPr lang="it-IT" b="1" dirty="0"/>
              <a:t> usato per il </a:t>
            </a:r>
            <a:r>
              <a:rPr lang="it-IT" b="1" dirty="0" err="1"/>
              <a:t>pooling</a:t>
            </a:r>
            <a:r>
              <a:rPr lang="it-IT" b="1" dirty="0"/>
              <a:t>!</a:t>
            </a:r>
          </a:p>
          <a:p>
            <a:pPr>
              <a:defRPr/>
            </a:pPr>
            <a:r>
              <a:rPr lang="it-IT" b="1" dirty="0"/>
              <a:t>Attenzione: il nome della classe e la struttura della connection </a:t>
            </a:r>
            <a:r>
              <a:rPr lang="it-IT" b="1" dirty="0" err="1"/>
              <a:t>string</a:t>
            </a:r>
            <a:r>
              <a:rPr lang="it-IT" b="1" dirty="0"/>
              <a:t> possono  cambiare in base alla versione del driver in uso da </a:t>
            </a:r>
            <a:r>
              <a:rPr lang="it-IT" b="1" dirty="0" err="1"/>
              <a:t>Tomcat</a:t>
            </a:r>
            <a:r>
              <a:rPr lang="it-IT" b="1" dirty="0"/>
              <a:t> (vedi </a:t>
            </a:r>
            <a:r>
              <a:rPr lang="it-IT" b="1" dirty="0" err="1"/>
              <a:t>slides</a:t>
            </a:r>
            <a:r>
              <a:rPr lang="it-IT" b="1" dirty="0"/>
              <a:t> precedenti</a:t>
            </a:r>
            <a:r>
              <a:rPr lang="it-IT" b="1" dirty="0" smtClean="0"/>
              <a:t>)</a:t>
            </a:r>
            <a:endParaRPr lang="it-IT" b="1" dirty="0"/>
          </a:p>
        </p:txBody>
      </p:sp>
      <p:sp>
        <p:nvSpPr>
          <p:cNvPr id="8" name="Segnaposto piè di pagina 7"/>
          <p:cNvSpPr>
            <a:spLocks noGrp="1"/>
          </p:cNvSpPr>
          <p:nvPr>
            <p:ph type="ftr" sz="quarter" idx="10"/>
          </p:nvPr>
        </p:nvSpPr>
        <p:spPr/>
        <p:txBody>
          <a:bodyPr/>
          <a:lstStyle/>
          <a:p>
            <a:pPr>
              <a:defRPr/>
            </a:pPr>
            <a:r>
              <a:rPr lang="it-IT" smtClean="0"/>
              <a:t>Java Servlets</a:t>
            </a:r>
            <a:endParaRPr lang="it-IT"/>
          </a:p>
        </p:txBody>
      </p:sp>
      <p:sp>
        <p:nvSpPr>
          <p:cNvPr id="9" name="Segnaposto numero diapositiva 8"/>
          <p:cNvSpPr>
            <a:spLocks noGrp="1"/>
          </p:cNvSpPr>
          <p:nvPr>
            <p:ph type="sldNum" sz="quarter" idx="11"/>
          </p:nvPr>
        </p:nvSpPr>
        <p:spPr/>
        <p:txBody>
          <a:bodyPr/>
          <a:lstStyle/>
          <a:p>
            <a:pPr>
              <a:defRPr/>
            </a:pPr>
            <a:fld id="{8E2D3B3A-0C70-4868-8B54-588D0C86EAE1}" type="slidenum">
              <a:rPr lang="it-IT" altLang="it-IT" smtClean="0"/>
              <a:pPr>
                <a:defRPr/>
              </a:pPr>
              <a:t>34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olo 1"/>
          <p:cNvSpPr>
            <a:spLocks noGrp="1"/>
          </p:cNvSpPr>
          <p:nvPr>
            <p:ph type="title"/>
          </p:nvPr>
        </p:nvSpPr>
        <p:spPr/>
        <p:txBody>
          <a:bodyPr/>
          <a:lstStyle/>
          <a:p>
            <a:r>
              <a:rPr lang="it-IT" altLang="it-IT" smtClean="0"/>
              <a:t>Il Connection Pooling </a:t>
            </a:r>
            <a:br>
              <a:rPr lang="it-IT" altLang="it-IT" smtClean="0"/>
            </a:br>
            <a:r>
              <a:rPr lang="it-IT" altLang="it-IT" sz="1846"/>
              <a:t>Configurazione del deployment descriptor (web.xml)</a:t>
            </a:r>
            <a:endParaRPr lang="it-IT" altLang="it-IT" smtClean="0"/>
          </a:p>
        </p:txBody>
      </p:sp>
      <p:sp>
        <p:nvSpPr>
          <p:cNvPr id="6" name="Segnaposto testo 5"/>
          <p:cNvSpPr>
            <a:spLocks noGrp="1"/>
          </p:cNvSpPr>
          <p:nvPr>
            <p:ph type="body" sz="quarter" idx="12"/>
          </p:nvPr>
        </p:nvSpPr>
        <p:spPr/>
        <p:txBody>
          <a:bodyPr/>
          <a:lstStyle/>
          <a:p>
            <a:r>
              <a:rPr lang="it-IT" sz="1200" dirty="0"/>
              <a:t>&lt;web-</a:t>
            </a:r>
            <a:r>
              <a:rPr lang="it-IT" sz="1200" dirty="0" err="1"/>
              <a:t>app</a:t>
            </a:r>
            <a:r>
              <a:rPr lang="it-IT" sz="1200" dirty="0"/>
              <a:t> </a:t>
            </a:r>
            <a:r>
              <a:rPr lang="it-IT" sz="1200" dirty="0" err="1"/>
              <a:t>version</a:t>
            </a:r>
            <a:r>
              <a:rPr lang="it-IT" sz="1200" dirty="0"/>
              <a:t>="2.5" </a:t>
            </a:r>
            <a:r>
              <a:rPr lang="it-IT" sz="1200" dirty="0" err="1"/>
              <a:t>xmlns</a:t>
            </a:r>
            <a:r>
              <a:rPr lang="it-IT" sz="1200" dirty="0"/>
              <a:t>="http://java.sun.com/xml/ns/</a:t>
            </a:r>
            <a:r>
              <a:rPr lang="it-IT" sz="1200" dirty="0" err="1"/>
              <a:t>javaee</a:t>
            </a:r>
            <a:r>
              <a:rPr lang="it-IT" sz="1200" dirty="0"/>
              <a:t>" </a:t>
            </a:r>
            <a:r>
              <a:rPr lang="it-IT" sz="1200" dirty="0" err="1"/>
              <a:t>xmlns:xsi</a:t>
            </a:r>
            <a:r>
              <a:rPr lang="it-IT" sz="1200" dirty="0"/>
              <a:t>="http://www.w3.org/2001/</a:t>
            </a:r>
            <a:r>
              <a:rPr lang="it-IT" sz="1200" dirty="0" err="1"/>
              <a:t>XMLSchema-instance</a:t>
            </a:r>
            <a:r>
              <a:rPr lang="it-IT" sz="1200" dirty="0"/>
              <a:t>" </a:t>
            </a:r>
            <a:r>
              <a:rPr lang="it-IT" sz="1200" dirty="0" err="1"/>
              <a:t>xsi:schemaLocation</a:t>
            </a:r>
            <a:r>
              <a:rPr lang="it-IT" sz="1200" dirty="0"/>
              <a:t>="http://java.sun.com/xml/ns/</a:t>
            </a:r>
            <a:r>
              <a:rPr lang="it-IT" sz="1200" dirty="0" err="1"/>
              <a:t>javaee</a:t>
            </a:r>
            <a:r>
              <a:rPr lang="it-IT" sz="1200" dirty="0"/>
              <a:t> http://java.sun.com/xml/ns/</a:t>
            </a:r>
            <a:r>
              <a:rPr lang="it-IT" sz="1200" dirty="0" err="1"/>
              <a:t>javaee</a:t>
            </a:r>
            <a:r>
              <a:rPr lang="it-IT" sz="1200" dirty="0"/>
              <a:t>/web-app_2_5.xsd"&gt;</a:t>
            </a:r>
          </a:p>
          <a:p>
            <a:r>
              <a:rPr lang="it-IT" sz="1200" dirty="0"/>
              <a:t>…</a:t>
            </a:r>
          </a:p>
          <a:p>
            <a:r>
              <a:rPr lang="it-IT" sz="1200" dirty="0"/>
              <a:t>&lt;</a:t>
            </a:r>
            <a:r>
              <a:rPr lang="it-IT" sz="1200" dirty="0" err="1"/>
              <a:t>resource-ref</a:t>
            </a:r>
            <a:r>
              <a:rPr lang="it-IT" sz="1200" dirty="0"/>
              <a:t>&gt;</a:t>
            </a:r>
          </a:p>
          <a:p>
            <a:r>
              <a:rPr lang="it-IT" sz="1200" dirty="0"/>
              <a:t>  </a:t>
            </a:r>
            <a:r>
              <a:rPr lang="it-IT" sz="1200" dirty="0" smtClean="0"/>
              <a:t>&lt;</a:t>
            </a:r>
            <a:r>
              <a:rPr lang="it-IT" sz="1200" dirty="0"/>
              <a:t>res-</a:t>
            </a:r>
            <a:r>
              <a:rPr lang="it-IT" sz="1200" dirty="0" err="1"/>
              <a:t>ref</a:t>
            </a:r>
            <a:r>
              <a:rPr lang="it-IT" sz="1200" dirty="0"/>
              <a:t>-</a:t>
            </a:r>
            <a:r>
              <a:rPr lang="it-IT" sz="1200" dirty="0" err="1"/>
              <a:t>name</a:t>
            </a:r>
            <a:r>
              <a:rPr lang="it-IT" sz="1200" dirty="0"/>
              <a:t>&gt;</a:t>
            </a:r>
            <a:r>
              <a:rPr lang="it-IT" sz="1200" dirty="0" err="1"/>
              <a:t>jdbc</a:t>
            </a:r>
            <a:r>
              <a:rPr lang="it-IT" sz="1200" dirty="0"/>
              <a:t>/webdb2&lt;/res-</a:t>
            </a:r>
            <a:r>
              <a:rPr lang="it-IT" sz="1200" dirty="0" err="1"/>
              <a:t>ref</a:t>
            </a:r>
            <a:r>
              <a:rPr lang="it-IT" sz="1200" dirty="0"/>
              <a:t>-</a:t>
            </a:r>
            <a:r>
              <a:rPr lang="it-IT" sz="1200" dirty="0" err="1"/>
              <a:t>name</a:t>
            </a:r>
            <a:r>
              <a:rPr lang="it-IT" sz="1200" dirty="0"/>
              <a:t>&gt;</a:t>
            </a:r>
          </a:p>
          <a:p>
            <a:r>
              <a:rPr lang="it-IT" sz="1200" dirty="0"/>
              <a:t>  </a:t>
            </a:r>
            <a:r>
              <a:rPr lang="it-IT" sz="1200" dirty="0" smtClean="0"/>
              <a:t>&lt;</a:t>
            </a:r>
            <a:r>
              <a:rPr lang="it-IT" sz="1200" dirty="0"/>
              <a:t>res-</a:t>
            </a:r>
            <a:r>
              <a:rPr lang="it-IT" sz="1200" dirty="0" err="1"/>
              <a:t>type</a:t>
            </a:r>
            <a:r>
              <a:rPr lang="it-IT" sz="1200" dirty="0"/>
              <a:t>&gt;</a:t>
            </a:r>
            <a:r>
              <a:rPr lang="it-IT" sz="1200" dirty="0" err="1"/>
              <a:t>javax.sql.DataSource</a:t>
            </a:r>
            <a:r>
              <a:rPr lang="it-IT" sz="1200" dirty="0"/>
              <a:t>&lt;/res-</a:t>
            </a:r>
            <a:r>
              <a:rPr lang="it-IT" sz="1200" dirty="0" err="1"/>
              <a:t>type</a:t>
            </a:r>
            <a:r>
              <a:rPr lang="it-IT" sz="1200" dirty="0"/>
              <a:t>&gt;</a:t>
            </a:r>
          </a:p>
          <a:p>
            <a:r>
              <a:rPr lang="it-IT" sz="1200" dirty="0"/>
              <a:t>    </a:t>
            </a:r>
            <a:r>
              <a:rPr lang="it-IT" sz="1200" dirty="0" smtClean="0"/>
              <a:t>&lt;</a:t>
            </a:r>
            <a:r>
              <a:rPr lang="it-IT" sz="1200" dirty="0"/>
              <a:t>res-</a:t>
            </a:r>
            <a:r>
              <a:rPr lang="it-IT" sz="1200" dirty="0" err="1"/>
              <a:t>auth</a:t>
            </a:r>
            <a:r>
              <a:rPr lang="it-IT" sz="1200" dirty="0"/>
              <a:t>&gt;Container&lt;/res-</a:t>
            </a:r>
            <a:r>
              <a:rPr lang="it-IT" sz="1200" dirty="0" err="1"/>
              <a:t>auth</a:t>
            </a:r>
            <a:r>
              <a:rPr lang="it-IT" sz="1200" dirty="0"/>
              <a:t>&gt;</a:t>
            </a:r>
          </a:p>
          <a:p>
            <a:r>
              <a:rPr lang="it-IT" sz="1200" dirty="0"/>
              <a:t> </a:t>
            </a:r>
            <a:r>
              <a:rPr lang="it-IT" sz="1200" dirty="0" smtClean="0"/>
              <a:t>   &lt;</a:t>
            </a:r>
            <a:r>
              <a:rPr lang="it-IT" sz="1200" dirty="0"/>
              <a:t>res-</a:t>
            </a:r>
            <a:r>
              <a:rPr lang="it-IT" sz="1200" dirty="0" err="1"/>
              <a:t>sharing</a:t>
            </a:r>
            <a:r>
              <a:rPr lang="it-IT" sz="1200" dirty="0"/>
              <a:t>-scope&gt;</a:t>
            </a:r>
            <a:r>
              <a:rPr lang="it-IT" sz="1200" dirty="0" err="1"/>
              <a:t>Shareable</a:t>
            </a:r>
            <a:r>
              <a:rPr lang="it-IT" sz="1200" dirty="0"/>
              <a:t>&lt;/res-</a:t>
            </a:r>
            <a:r>
              <a:rPr lang="it-IT" sz="1200" dirty="0" err="1"/>
              <a:t>sharing</a:t>
            </a:r>
            <a:r>
              <a:rPr lang="it-IT" sz="1200" dirty="0"/>
              <a:t>-scope&gt;</a:t>
            </a:r>
          </a:p>
          <a:p>
            <a:r>
              <a:rPr lang="it-IT" sz="1200" dirty="0" smtClean="0"/>
              <a:t>&lt;/</a:t>
            </a:r>
            <a:r>
              <a:rPr lang="it-IT" sz="1200" dirty="0" err="1"/>
              <a:t>resource-ref</a:t>
            </a:r>
            <a:r>
              <a:rPr lang="it-IT" sz="1200" dirty="0"/>
              <a:t>&gt;</a:t>
            </a:r>
          </a:p>
          <a:p>
            <a:r>
              <a:rPr lang="it-IT" sz="1200" dirty="0"/>
              <a:t>…</a:t>
            </a:r>
          </a:p>
          <a:p>
            <a:r>
              <a:rPr lang="it-IT" sz="1200" dirty="0"/>
              <a:t>&lt;/web-</a:t>
            </a:r>
            <a:r>
              <a:rPr lang="it-IT" sz="1200" dirty="0" err="1"/>
              <a:t>app</a:t>
            </a:r>
            <a:r>
              <a:rPr lang="it-IT" sz="1200" dirty="0"/>
              <a:t>&gt;</a:t>
            </a:r>
          </a:p>
          <a:p>
            <a:endParaRPr lang="it-IT" dirty="0"/>
          </a:p>
        </p:txBody>
      </p:sp>
      <p:sp>
        <p:nvSpPr>
          <p:cNvPr id="7" name="Segnaposto testo 6"/>
          <p:cNvSpPr>
            <a:spLocks noGrp="1"/>
          </p:cNvSpPr>
          <p:nvPr>
            <p:ph type="body" sz="quarter" idx="13"/>
          </p:nvPr>
        </p:nvSpPr>
        <p:spPr/>
        <p:txBody>
          <a:bodyPr/>
          <a:lstStyle/>
          <a:p>
            <a:pPr>
              <a:defRPr/>
            </a:pPr>
            <a:r>
              <a:rPr lang="it-IT" dirty="0"/>
              <a:t>Nel </a:t>
            </a:r>
            <a:r>
              <a:rPr lang="it-IT" dirty="0" err="1"/>
              <a:t>deployment</a:t>
            </a:r>
            <a:r>
              <a:rPr lang="it-IT" dirty="0"/>
              <a:t> </a:t>
            </a:r>
            <a:r>
              <a:rPr lang="it-IT" dirty="0" err="1"/>
              <a:t>descriptor</a:t>
            </a:r>
            <a:r>
              <a:rPr lang="it-IT" dirty="0"/>
              <a:t> si inserisce un riferimento alla risorsa JNDI con un elemento </a:t>
            </a:r>
            <a:r>
              <a:rPr lang="it-IT" b="1" dirty="0" err="1"/>
              <a:t>resource-ref</a:t>
            </a:r>
            <a:r>
              <a:rPr lang="it-IT" dirty="0"/>
              <a:t>.</a:t>
            </a:r>
          </a:p>
          <a:p>
            <a:pPr>
              <a:defRPr/>
            </a:pPr>
            <a:r>
              <a:rPr lang="it-IT" dirty="0"/>
              <a:t>Gli attributi </a:t>
            </a:r>
            <a:r>
              <a:rPr lang="it-IT" i="1" dirty="0"/>
              <a:t>res-</a:t>
            </a:r>
            <a:r>
              <a:rPr lang="it-IT" i="1" dirty="0" err="1"/>
              <a:t>type</a:t>
            </a:r>
            <a:r>
              <a:rPr lang="it-IT" dirty="0"/>
              <a:t> e </a:t>
            </a:r>
            <a:r>
              <a:rPr lang="it-IT" i="1" dirty="0"/>
              <a:t>res-</a:t>
            </a:r>
            <a:r>
              <a:rPr lang="it-IT" i="1" dirty="0" err="1"/>
              <a:t>auth</a:t>
            </a:r>
            <a:r>
              <a:rPr lang="it-IT" dirty="0"/>
              <a:t> rispecchiano quelli </a:t>
            </a:r>
            <a:r>
              <a:rPr lang="it-IT" i="1" dirty="0" err="1"/>
              <a:t>type</a:t>
            </a:r>
            <a:r>
              <a:rPr lang="it-IT" dirty="0"/>
              <a:t> e </a:t>
            </a:r>
            <a:r>
              <a:rPr lang="it-IT" i="1" dirty="0"/>
              <a:t>res</a:t>
            </a:r>
            <a:r>
              <a:rPr lang="it-IT" dirty="0"/>
              <a:t> scritti nella definizione della </a:t>
            </a:r>
            <a:r>
              <a:rPr lang="it-IT" b="1" dirty="0"/>
              <a:t>Resource</a:t>
            </a:r>
          </a:p>
          <a:p>
            <a:pPr>
              <a:defRPr/>
            </a:pPr>
            <a:r>
              <a:rPr lang="it-IT" i="1" dirty="0"/>
              <a:t>res-</a:t>
            </a:r>
            <a:r>
              <a:rPr lang="it-IT" i="1" dirty="0" err="1"/>
              <a:t>sharing</a:t>
            </a:r>
            <a:r>
              <a:rPr lang="it-IT" i="1" dirty="0"/>
              <a:t>-scope</a:t>
            </a:r>
            <a:r>
              <a:rPr lang="it-IT" dirty="0"/>
              <a:t> dovrebbe generalmente essere posto a “</a:t>
            </a:r>
            <a:r>
              <a:rPr lang="it-IT" dirty="0" err="1"/>
              <a:t>Shareable</a:t>
            </a:r>
            <a:r>
              <a:rPr lang="it-IT" dirty="0"/>
              <a:t>”</a:t>
            </a:r>
          </a:p>
          <a:p>
            <a:pPr>
              <a:defRPr/>
            </a:pPr>
            <a:r>
              <a:rPr lang="it-IT" dirty="0"/>
              <a:t>L’attributo </a:t>
            </a:r>
            <a:r>
              <a:rPr lang="it-IT" i="1" dirty="0"/>
              <a:t>res-</a:t>
            </a:r>
            <a:r>
              <a:rPr lang="it-IT" i="1" dirty="0" err="1"/>
              <a:t>ref</a:t>
            </a:r>
            <a:r>
              <a:rPr lang="it-IT" i="1" dirty="0"/>
              <a:t>-</a:t>
            </a:r>
            <a:r>
              <a:rPr lang="it-IT" i="1" dirty="0" err="1"/>
              <a:t>name</a:t>
            </a:r>
            <a:r>
              <a:rPr lang="it-IT" dirty="0"/>
              <a:t> indica il nome JNDI utilizzato per la risorsa all’interno del codice. Le risorse di tipo </a:t>
            </a:r>
            <a:r>
              <a:rPr lang="it-IT" dirty="0" err="1"/>
              <a:t>DataSource</a:t>
            </a:r>
            <a:r>
              <a:rPr lang="it-IT" dirty="0"/>
              <a:t> hanno convenzionalmente un nome che inizia con “</a:t>
            </a:r>
            <a:r>
              <a:rPr lang="it-IT" dirty="0" err="1"/>
              <a:t>jdbc</a:t>
            </a:r>
            <a:r>
              <a:rPr lang="it-IT" dirty="0"/>
              <a:t>/”.</a:t>
            </a:r>
          </a:p>
          <a:p>
            <a:pPr marL="0" indent="0">
              <a:buNone/>
            </a:pPr>
            <a:endParaRPr lang="it-IT" dirty="0"/>
          </a:p>
        </p:txBody>
      </p:sp>
      <p:sp>
        <p:nvSpPr>
          <p:cNvPr id="8" name="Segnaposto piè di pagina 7"/>
          <p:cNvSpPr>
            <a:spLocks noGrp="1"/>
          </p:cNvSpPr>
          <p:nvPr>
            <p:ph type="ftr" sz="quarter" idx="10"/>
          </p:nvPr>
        </p:nvSpPr>
        <p:spPr/>
        <p:txBody>
          <a:bodyPr/>
          <a:lstStyle/>
          <a:p>
            <a:pPr>
              <a:defRPr/>
            </a:pPr>
            <a:r>
              <a:rPr lang="it-IT" smtClean="0"/>
              <a:t>Java Servlets</a:t>
            </a:r>
            <a:endParaRPr lang="it-IT"/>
          </a:p>
        </p:txBody>
      </p:sp>
      <p:sp>
        <p:nvSpPr>
          <p:cNvPr id="9" name="Segnaposto numero diapositiva 8"/>
          <p:cNvSpPr>
            <a:spLocks noGrp="1"/>
          </p:cNvSpPr>
          <p:nvPr>
            <p:ph type="sldNum" sz="quarter" idx="11"/>
          </p:nvPr>
        </p:nvSpPr>
        <p:spPr/>
        <p:txBody>
          <a:bodyPr/>
          <a:lstStyle/>
          <a:p>
            <a:pPr>
              <a:defRPr/>
            </a:pPr>
            <a:fld id="{8E2D3B3A-0C70-4868-8B54-588D0C86EAE1}" type="slidenum">
              <a:rPr lang="it-IT" altLang="it-IT" smtClean="0"/>
              <a:pPr>
                <a:defRPr/>
              </a:pPr>
              <a:t>35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olo 1"/>
          <p:cNvSpPr>
            <a:spLocks noGrp="1"/>
          </p:cNvSpPr>
          <p:nvPr>
            <p:ph type="title"/>
          </p:nvPr>
        </p:nvSpPr>
        <p:spPr/>
        <p:txBody>
          <a:bodyPr/>
          <a:lstStyle/>
          <a:p>
            <a:r>
              <a:rPr lang="it-IT" altLang="it-IT" smtClean="0"/>
              <a:t>Il Connection Pooling </a:t>
            </a:r>
            <a:br>
              <a:rPr lang="it-IT" altLang="it-IT" smtClean="0"/>
            </a:br>
            <a:r>
              <a:rPr lang="it-IT" altLang="it-IT" sz="1846">
                <a:solidFill>
                  <a:srgbClr val="003366"/>
                </a:solidFill>
              </a:rPr>
              <a:t>Uso nel codice Java</a:t>
            </a:r>
            <a:endParaRPr lang="it-IT" altLang="it-IT" smtClean="0"/>
          </a:p>
        </p:txBody>
      </p:sp>
      <p:sp>
        <p:nvSpPr>
          <p:cNvPr id="6" name="Segnaposto testo 5"/>
          <p:cNvSpPr>
            <a:spLocks noGrp="1"/>
          </p:cNvSpPr>
          <p:nvPr>
            <p:ph type="body" sz="quarter" idx="12"/>
          </p:nvPr>
        </p:nvSpPr>
        <p:spPr/>
        <p:txBody>
          <a:bodyPr/>
          <a:lstStyle/>
          <a:p>
            <a:r>
              <a:rPr lang="it-IT" sz="1200" dirty="0" err="1"/>
              <a:t>try</a:t>
            </a:r>
            <a:r>
              <a:rPr lang="it-IT" sz="1200" dirty="0"/>
              <a:t> {</a:t>
            </a:r>
          </a:p>
          <a:p>
            <a:r>
              <a:rPr lang="it-IT" sz="1200" dirty="0"/>
              <a:t>	//preleviamo un riferimento al </a:t>
            </a:r>
            <a:r>
              <a:rPr lang="it-IT" sz="1200" dirty="0" err="1"/>
              <a:t>naming</a:t>
            </a:r>
            <a:r>
              <a:rPr lang="it-IT" sz="1200" dirty="0"/>
              <a:t> </a:t>
            </a:r>
            <a:r>
              <a:rPr lang="it-IT" sz="1200" dirty="0" err="1"/>
              <a:t>context</a:t>
            </a:r>
            <a:endParaRPr lang="it-IT" sz="1200" dirty="0"/>
          </a:p>
          <a:p>
            <a:r>
              <a:rPr lang="it-IT" sz="1200" dirty="0"/>
              <a:t>  </a:t>
            </a:r>
            <a:r>
              <a:rPr lang="it-IT" sz="1200" dirty="0" err="1"/>
              <a:t>InitialContext</a:t>
            </a:r>
            <a:r>
              <a:rPr lang="it-IT" sz="1200" dirty="0"/>
              <a:t> </a:t>
            </a:r>
            <a:r>
              <a:rPr lang="it-IT" sz="1200" dirty="0" err="1"/>
              <a:t>ctx</a:t>
            </a:r>
            <a:r>
              <a:rPr lang="it-IT" sz="1200" dirty="0"/>
              <a:t> = new </a:t>
            </a:r>
            <a:r>
              <a:rPr lang="it-IT" sz="1200" dirty="0" err="1"/>
              <a:t>InitialContext</a:t>
            </a:r>
            <a:r>
              <a:rPr lang="it-IT" sz="1200" dirty="0"/>
              <a:t>();</a:t>
            </a:r>
          </a:p>
          <a:p>
            <a:r>
              <a:rPr lang="it-IT" sz="1200" dirty="0"/>
              <a:t>  //e otteniamo un riferimento al </a:t>
            </a:r>
            <a:r>
              <a:rPr lang="it-IT" sz="1200" dirty="0" err="1"/>
              <a:t>DataSource</a:t>
            </a:r>
            <a:endParaRPr lang="it-IT" sz="1200" dirty="0"/>
          </a:p>
          <a:p>
            <a:r>
              <a:rPr lang="it-IT" sz="1200" dirty="0"/>
              <a:t>	</a:t>
            </a:r>
            <a:r>
              <a:rPr lang="it-IT" sz="1200" dirty="0" err="1"/>
              <a:t>DataSource</a:t>
            </a:r>
            <a:r>
              <a:rPr lang="it-IT" sz="1200" dirty="0"/>
              <a:t> </a:t>
            </a:r>
            <a:r>
              <a:rPr lang="it-IT" sz="1200" dirty="0" err="1"/>
              <a:t>ds</a:t>
            </a:r>
            <a:r>
              <a:rPr lang="it-IT" sz="1200" dirty="0"/>
              <a:t> =</a:t>
            </a:r>
          </a:p>
          <a:p>
            <a:r>
              <a:rPr lang="it-IT" sz="1200" dirty="0"/>
              <a:t> (</a:t>
            </a:r>
            <a:r>
              <a:rPr lang="it-IT" sz="1200" dirty="0" err="1"/>
              <a:t>DataSource</a:t>
            </a:r>
            <a:r>
              <a:rPr lang="it-IT" sz="1200" dirty="0"/>
              <a:t>) </a:t>
            </a:r>
            <a:r>
              <a:rPr lang="it-IT" sz="1200" dirty="0" err="1"/>
              <a:t>ctx.lookup</a:t>
            </a:r>
            <a:r>
              <a:rPr lang="it-IT" sz="1200" dirty="0"/>
              <a:t>(“</a:t>
            </a:r>
            <a:r>
              <a:rPr lang="it-IT" sz="1200" dirty="0" err="1"/>
              <a:t>java:comp</a:t>
            </a:r>
            <a:r>
              <a:rPr lang="it-IT" sz="1200" dirty="0"/>
              <a:t>/</a:t>
            </a:r>
            <a:r>
              <a:rPr lang="it-IT" sz="1200" dirty="0" err="1"/>
              <a:t>env</a:t>
            </a:r>
            <a:r>
              <a:rPr lang="it-IT" sz="1200" dirty="0"/>
              <a:t>/</a:t>
            </a:r>
            <a:r>
              <a:rPr lang="it-IT" sz="1200" dirty="0" err="1"/>
              <a:t>jdbc</a:t>
            </a:r>
            <a:r>
              <a:rPr lang="it-IT" sz="1200" dirty="0"/>
              <a:t>/webdb2”);</a:t>
            </a:r>
          </a:p>
          <a:p>
            <a:r>
              <a:rPr lang="it-IT" sz="1200" dirty="0"/>
              <a:t>  //connessione al database locale</a:t>
            </a:r>
          </a:p>
          <a:p>
            <a:r>
              <a:rPr lang="it-IT" sz="1200" dirty="0"/>
              <a:t>  connection = </a:t>
            </a:r>
            <a:r>
              <a:rPr lang="it-IT" sz="1200" dirty="0" err="1"/>
              <a:t>ds.getConnection</a:t>
            </a:r>
            <a:r>
              <a:rPr lang="it-IT" sz="1200" dirty="0"/>
              <a:t>();</a:t>
            </a:r>
          </a:p>
          <a:p>
            <a:r>
              <a:rPr lang="it-IT" sz="1200" dirty="0"/>
              <a:t>	//…usiamo la connessione…</a:t>
            </a:r>
          </a:p>
          <a:p>
            <a:r>
              <a:rPr lang="it-IT" sz="1200" dirty="0"/>
              <a:t>} catch (</a:t>
            </a:r>
            <a:r>
              <a:rPr lang="it-IT" sz="1200" dirty="0" err="1"/>
              <a:t>NamingException</a:t>
            </a:r>
            <a:r>
              <a:rPr lang="it-IT" sz="1200" dirty="0"/>
              <a:t> ex) {</a:t>
            </a:r>
          </a:p>
          <a:p>
            <a:r>
              <a:rPr lang="it-IT" sz="1200" dirty="0"/>
              <a:t>	//eccezione sollevata nel caso la risorsa richiesta non esista</a:t>
            </a:r>
          </a:p>
          <a:p>
            <a:r>
              <a:rPr lang="it-IT" sz="1200" dirty="0"/>
              <a:t>} catch (</a:t>
            </a:r>
            <a:r>
              <a:rPr lang="it-IT" sz="1200" dirty="0" err="1"/>
              <a:t>SQLException</a:t>
            </a:r>
            <a:r>
              <a:rPr lang="it-IT" sz="1200" dirty="0"/>
              <a:t> ex) {</a:t>
            </a:r>
          </a:p>
          <a:p>
            <a:r>
              <a:rPr lang="it-IT" sz="1200" dirty="0"/>
              <a:t>	//eccezione standard per le operazione JDBC</a:t>
            </a:r>
          </a:p>
          <a:p>
            <a:r>
              <a:rPr lang="it-IT" sz="1200" dirty="0"/>
              <a:t>} </a:t>
            </a:r>
            <a:r>
              <a:rPr lang="it-IT" sz="1200" dirty="0" err="1"/>
              <a:t>finally</a:t>
            </a:r>
            <a:r>
              <a:rPr lang="it-IT" sz="1200" dirty="0"/>
              <a:t> {</a:t>
            </a:r>
          </a:p>
          <a:p>
            <a:r>
              <a:rPr lang="it-IT" sz="1200" dirty="0"/>
              <a:t>	//alla fine le connessione DEVE essere chiusa!</a:t>
            </a:r>
          </a:p>
          <a:p>
            <a:r>
              <a:rPr lang="it-IT" sz="1200" dirty="0"/>
              <a:t>  </a:t>
            </a:r>
            <a:r>
              <a:rPr lang="it-IT" sz="1200" dirty="0" err="1"/>
              <a:t>try</a:t>
            </a:r>
            <a:r>
              <a:rPr lang="it-IT" sz="1200" dirty="0"/>
              <a:t> { </a:t>
            </a:r>
            <a:r>
              <a:rPr lang="it-IT" sz="1200" dirty="0" err="1"/>
              <a:t>connection.close</a:t>
            </a:r>
            <a:r>
              <a:rPr lang="it-IT" sz="1200" dirty="0"/>
              <a:t>(); } catch (</a:t>
            </a:r>
            <a:r>
              <a:rPr lang="it-IT" sz="1200" dirty="0" err="1"/>
              <a:t>SQLException</a:t>
            </a:r>
            <a:r>
              <a:rPr lang="it-IT" sz="1200" dirty="0"/>
              <a:t> ex) {}</a:t>
            </a:r>
          </a:p>
          <a:p>
            <a:r>
              <a:rPr lang="it-IT" sz="1200" dirty="0"/>
              <a:t>}</a:t>
            </a:r>
          </a:p>
          <a:p>
            <a:endParaRPr lang="it-IT" dirty="0"/>
          </a:p>
        </p:txBody>
      </p:sp>
      <p:sp>
        <p:nvSpPr>
          <p:cNvPr id="7" name="Segnaposto testo 6"/>
          <p:cNvSpPr>
            <a:spLocks noGrp="1"/>
          </p:cNvSpPr>
          <p:nvPr>
            <p:ph type="body" sz="quarter" idx="13"/>
          </p:nvPr>
        </p:nvSpPr>
        <p:spPr/>
        <p:txBody>
          <a:bodyPr>
            <a:normAutofit fontScale="92500" lnSpcReduction="10000"/>
          </a:bodyPr>
          <a:lstStyle/>
          <a:p>
            <a:pPr>
              <a:defRPr/>
            </a:pPr>
            <a:r>
              <a:rPr lang="it-IT" dirty="0"/>
              <a:t>Si crea un </a:t>
            </a:r>
            <a:r>
              <a:rPr lang="it-IT" i="1" dirty="0"/>
              <a:t>JNDI </a:t>
            </a:r>
            <a:r>
              <a:rPr lang="it-IT" i="1" dirty="0" err="1"/>
              <a:t>naming</a:t>
            </a:r>
            <a:r>
              <a:rPr lang="it-IT" i="1" dirty="0"/>
              <a:t> </a:t>
            </a:r>
            <a:r>
              <a:rPr lang="it-IT" i="1" dirty="0" err="1"/>
              <a:t>context</a:t>
            </a:r>
            <a:r>
              <a:rPr lang="it-IT" i="1" dirty="0"/>
              <a:t> </a:t>
            </a:r>
            <a:r>
              <a:rPr lang="it-IT" dirty="0"/>
              <a:t>(</a:t>
            </a:r>
            <a:r>
              <a:rPr lang="it-IT" b="1" dirty="0" err="1"/>
              <a:t>InitialContext</a:t>
            </a:r>
            <a:r>
              <a:rPr lang="it-IT" dirty="0"/>
              <a:t>)</a:t>
            </a:r>
          </a:p>
          <a:p>
            <a:pPr>
              <a:defRPr/>
            </a:pPr>
            <a:r>
              <a:rPr lang="it-IT" dirty="0"/>
              <a:t>Si ricerca nel contesto la risorsa necessaria. Notare che al nome configurato nel </a:t>
            </a:r>
            <a:r>
              <a:rPr lang="it-IT" dirty="0" err="1"/>
              <a:t>deployment</a:t>
            </a:r>
            <a:r>
              <a:rPr lang="it-IT" dirty="0"/>
              <a:t> </a:t>
            </a:r>
            <a:r>
              <a:rPr lang="it-IT" dirty="0" err="1"/>
              <a:t>descriptor</a:t>
            </a:r>
            <a:r>
              <a:rPr lang="it-IT" dirty="0"/>
              <a:t> va aggiunto sempre il prefisso “</a:t>
            </a:r>
            <a:r>
              <a:rPr lang="it-IT" dirty="0" err="1"/>
              <a:t>java:comp</a:t>
            </a:r>
            <a:r>
              <a:rPr lang="it-IT" dirty="0"/>
              <a:t>/</a:t>
            </a:r>
            <a:r>
              <a:rPr lang="it-IT" dirty="0" err="1"/>
              <a:t>env</a:t>
            </a:r>
            <a:r>
              <a:rPr lang="it-IT" dirty="0"/>
              <a:t>/”. Può essere utile usare un parametro della web </a:t>
            </a:r>
            <a:r>
              <a:rPr lang="it-IT" dirty="0" err="1"/>
              <a:t>application</a:t>
            </a:r>
            <a:r>
              <a:rPr lang="it-IT" dirty="0"/>
              <a:t> per configurare questo nome al di fuori del codice.</a:t>
            </a:r>
          </a:p>
          <a:p>
            <a:pPr>
              <a:defRPr/>
            </a:pPr>
            <a:r>
              <a:rPr lang="it-IT" dirty="0"/>
              <a:t>Si fa un cast dell’oggetto restituito sul tipo effettivo della risorsa (</a:t>
            </a:r>
            <a:r>
              <a:rPr lang="it-IT" b="1" dirty="0" err="1"/>
              <a:t>DataSource</a:t>
            </a:r>
            <a:r>
              <a:rPr lang="it-IT" dirty="0"/>
              <a:t>)</a:t>
            </a:r>
          </a:p>
          <a:p>
            <a:pPr>
              <a:defRPr/>
            </a:pPr>
            <a:r>
              <a:rPr lang="it-IT" dirty="0"/>
              <a:t>Si crea la </a:t>
            </a:r>
            <a:r>
              <a:rPr lang="it-IT" b="1" dirty="0"/>
              <a:t>Connection</a:t>
            </a:r>
            <a:r>
              <a:rPr lang="it-IT" dirty="0"/>
              <a:t> JDBC usando il metodo </a:t>
            </a:r>
            <a:r>
              <a:rPr lang="it-IT" b="1" dirty="0" err="1"/>
              <a:t>getConnection</a:t>
            </a:r>
            <a:r>
              <a:rPr lang="it-IT" b="1" dirty="0"/>
              <a:t>()</a:t>
            </a:r>
            <a:r>
              <a:rPr lang="it-IT" dirty="0"/>
              <a:t> del </a:t>
            </a:r>
            <a:r>
              <a:rPr lang="it-IT" dirty="0" err="1"/>
              <a:t>DataSource</a:t>
            </a:r>
            <a:r>
              <a:rPr lang="it-IT" dirty="0"/>
              <a:t>.</a:t>
            </a:r>
          </a:p>
          <a:p>
            <a:pPr>
              <a:defRPr/>
            </a:pPr>
            <a:r>
              <a:rPr lang="it-IT" dirty="0"/>
              <a:t>Dopo aver operato sulla connessione, la si chiude normalmente, determinandone il reinserimento nel pool. </a:t>
            </a:r>
            <a:r>
              <a:rPr lang="it-IT" b="1" dirty="0"/>
              <a:t>Attenzione: se non si chiude, la connessione non rientrerà nel pool!</a:t>
            </a:r>
          </a:p>
          <a:p>
            <a:endParaRPr lang="it-IT" dirty="0"/>
          </a:p>
        </p:txBody>
      </p:sp>
      <p:sp>
        <p:nvSpPr>
          <p:cNvPr id="8" name="Segnaposto piè di pagina 7"/>
          <p:cNvSpPr>
            <a:spLocks noGrp="1"/>
          </p:cNvSpPr>
          <p:nvPr>
            <p:ph type="ftr" sz="quarter" idx="10"/>
          </p:nvPr>
        </p:nvSpPr>
        <p:spPr/>
        <p:txBody>
          <a:bodyPr/>
          <a:lstStyle/>
          <a:p>
            <a:pPr>
              <a:defRPr/>
            </a:pPr>
            <a:r>
              <a:rPr lang="it-IT" smtClean="0"/>
              <a:t>Java Servlets</a:t>
            </a:r>
            <a:endParaRPr lang="it-IT"/>
          </a:p>
        </p:txBody>
      </p:sp>
      <p:sp>
        <p:nvSpPr>
          <p:cNvPr id="9" name="Segnaposto numero diapositiva 8"/>
          <p:cNvSpPr>
            <a:spLocks noGrp="1"/>
          </p:cNvSpPr>
          <p:nvPr>
            <p:ph type="sldNum" sz="quarter" idx="11"/>
          </p:nvPr>
        </p:nvSpPr>
        <p:spPr/>
        <p:txBody>
          <a:bodyPr/>
          <a:lstStyle/>
          <a:p>
            <a:pPr>
              <a:defRPr/>
            </a:pPr>
            <a:fld id="{8E2D3B3A-0C70-4868-8B54-588D0C86EAE1}" type="slidenum">
              <a:rPr lang="it-IT" altLang="it-IT" smtClean="0"/>
              <a:pPr>
                <a:defRPr/>
              </a:pPr>
              <a:t>36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olo 1"/>
          <p:cNvSpPr>
            <a:spLocks noGrp="1"/>
          </p:cNvSpPr>
          <p:nvPr>
            <p:ph type="title"/>
          </p:nvPr>
        </p:nvSpPr>
        <p:spPr/>
        <p:txBody>
          <a:bodyPr/>
          <a:lstStyle/>
          <a:p>
            <a:r>
              <a:rPr lang="it-IT" altLang="it-IT" smtClean="0"/>
              <a:t>Il Connection Pooling </a:t>
            </a:r>
            <a:br>
              <a:rPr lang="it-IT" altLang="it-IT" smtClean="0"/>
            </a:br>
            <a:r>
              <a:rPr lang="it-IT" altLang="it-IT" sz="1846">
                <a:solidFill>
                  <a:srgbClr val="003366"/>
                </a:solidFill>
              </a:rPr>
              <a:t>Resource Injection</a:t>
            </a:r>
            <a:endParaRPr lang="it-IT" altLang="it-IT" smtClean="0"/>
          </a:p>
        </p:txBody>
      </p:sp>
      <p:sp>
        <p:nvSpPr>
          <p:cNvPr id="6" name="Segnaposto testo 5"/>
          <p:cNvSpPr>
            <a:spLocks noGrp="1"/>
          </p:cNvSpPr>
          <p:nvPr>
            <p:ph type="body" sz="quarter" idx="12"/>
          </p:nvPr>
        </p:nvSpPr>
        <p:spPr/>
        <p:txBody>
          <a:bodyPr/>
          <a:lstStyle/>
          <a:p>
            <a:r>
              <a:rPr lang="it-IT" sz="1200" dirty="0" err="1"/>
              <a:t>class</a:t>
            </a:r>
            <a:r>
              <a:rPr lang="it-IT" sz="1200" dirty="0"/>
              <a:t> </a:t>
            </a:r>
            <a:r>
              <a:rPr lang="it-IT" sz="1200" dirty="0" err="1"/>
              <a:t>DatabaseService</a:t>
            </a:r>
            <a:r>
              <a:rPr lang="it-IT" sz="1200" dirty="0"/>
              <a:t> {</a:t>
            </a:r>
          </a:p>
          <a:p>
            <a:r>
              <a:rPr lang="it-IT" sz="1200" dirty="0"/>
              <a:t> @Resource(</a:t>
            </a:r>
            <a:r>
              <a:rPr lang="it-IT" sz="1200" dirty="0" err="1"/>
              <a:t>name</a:t>
            </a:r>
            <a:r>
              <a:rPr lang="it-IT" sz="1200" dirty="0"/>
              <a:t> =“</a:t>
            </a:r>
            <a:r>
              <a:rPr lang="it-IT" sz="1200" dirty="0" err="1"/>
              <a:t>java:comp</a:t>
            </a:r>
            <a:r>
              <a:rPr lang="it-IT" sz="1200" dirty="0"/>
              <a:t>/</a:t>
            </a:r>
            <a:r>
              <a:rPr lang="it-IT" sz="1200" dirty="0" err="1"/>
              <a:t>env</a:t>
            </a:r>
            <a:r>
              <a:rPr lang="it-IT" sz="1200" dirty="0"/>
              <a:t>/</a:t>
            </a:r>
            <a:r>
              <a:rPr lang="it-IT" sz="1200" dirty="0" err="1"/>
              <a:t>jdbc</a:t>
            </a:r>
            <a:r>
              <a:rPr lang="it-IT" sz="1200" dirty="0"/>
              <a:t>/webdb2”)</a:t>
            </a:r>
          </a:p>
          <a:p>
            <a:r>
              <a:rPr lang="it-IT" sz="1200" dirty="0"/>
              <a:t> private </a:t>
            </a:r>
            <a:r>
              <a:rPr lang="it-IT" sz="1200" dirty="0" err="1"/>
              <a:t>DataSource</a:t>
            </a:r>
            <a:r>
              <a:rPr lang="it-IT" sz="1200" dirty="0"/>
              <a:t> </a:t>
            </a:r>
            <a:r>
              <a:rPr lang="it-IT" sz="1200" dirty="0" err="1"/>
              <a:t>ds</a:t>
            </a:r>
            <a:r>
              <a:rPr lang="it-IT" sz="1200" dirty="0"/>
              <a:t>;</a:t>
            </a:r>
          </a:p>
          <a:p>
            <a:r>
              <a:rPr lang="it-IT" sz="1200" dirty="0"/>
              <a:t> //…</a:t>
            </a:r>
          </a:p>
          <a:p>
            <a:r>
              <a:rPr lang="it-IT" sz="1200" dirty="0"/>
              <a:t> public </a:t>
            </a:r>
            <a:r>
              <a:rPr lang="it-IT" sz="1200" dirty="0" err="1"/>
              <a:t>void</a:t>
            </a:r>
            <a:r>
              <a:rPr lang="it-IT" sz="1200" dirty="0"/>
              <a:t> </a:t>
            </a:r>
            <a:r>
              <a:rPr lang="it-IT" sz="1200" dirty="0" err="1"/>
              <a:t>dbMethod</a:t>
            </a:r>
            <a:r>
              <a:rPr lang="it-IT" sz="1200" dirty="0"/>
              <a:t>() {</a:t>
            </a:r>
          </a:p>
          <a:p>
            <a:r>
              <a:rPr lang="it-IT" sz="1200" dirty="0"/>
              <a:t>  </a:t>
            </a:r>
            <a:r>
              <a:rPr lang="it-IT" sz="1200" dirty="0" err="1"/>
              <a:t>try</a:t>
            </a:r>
            <a:r>
              <a:rPr lang="it-IT" sz="1200" dirty="0"/>
              <a:t> {</a:t>
            </a:r>
          </a:p>
          <a:p>
            <a:r>
              <a:rPr lang="it-IT" sz="1200" dirty="0"/>
              <a:t> 	 connection = </a:t>
            </a:r>
            <a:r>
              <a:rPr lang="it-IT" sz="1200" dirty="0" err="1"/>
              <a:t>ds.getConnection</a:t>
            </a:r>
            <a:r>
              <a:rPr lang="it-IT" sz="1200" dirty="0"/>
              <a:t>();</a:t>
            </a:r>
          </a:p>
          <a:p>
            <a:r>
              <a:rPr lang="it-IT" sz="1200" dirty="0"/>
              <a:t> 	 //…usiamo la connessione…</a:t>
            </a:r>
          </a:p>
          <a:p>
            <a:r>
              <a:rPr lang="it-IT" sz="1200" dirty="0"/>
              <a:t>  } catch (</a:t>
            </a:r>
            <a:r>
              <a:rPr lang="it-IT" sz="1200" dirty="0" err="1"/>
              <a:t>SQLException</a:t>
            </a:r>
            <a:r>
              <a:rPr lang="it-IT" sz="1200" dirty="0"/>
              <a:t> ex) {</a:t>
            </a:r>
          </a:p>
          <a:p>
            <a:r>
              <a:rPr lang="it-IT" sz="1200" dirty="0"/>
              <a:t> 	 //eccezione standard per le operazione JDBC</a:t>
            </a:r>
          </a:p>
          <a:p>
            <a:r>
              <a:rPr lang="it-IT" sz="1200" dirty="0"/>
              <a:t>  } </a:t>
            </a:r>
            <a:r>
              <a:rPr lang="it-IT" sz="1200" dirty="0" err="1"/>
              <a:t>finally</a:t>
            </a:r>
            <a:r>
              <a:rPr lang="it-IT" sz="1200" dirty="0"/>
              <a:t> {</a:t>
            </a:r>
          </a:p>
          <a:p>
            <a:r>
              <a:rPr lang="it-IT" sz="1200" dirty="0"/>
              <a:t> 	  //alla fine le connessione DEVE essere chiusa!</a:t>
            </a:r>
          </a:p>
          <a:p>
            <a:r>
              <a:rPr lang="it-IT" sz="1200" dirty="0"/>
              <a:t>    </a:t>
            </a:r>
            <a:r>
              <a:rPr lang="it-IT" sz="1200" dirty="0" err="1"/>
              <a:t>try</a:t>
            </a:r>
            <a:r>
              <a:rPr lang="it-IT" sz="1200" dirty="0"/>
              <a:t> { </a:t>
            </a:r>
            <a:r>
              <a:rPr lang="it-IT" sz="1200" dirty="0" err="1"/>
              <a:t>connection.close</a:t>
            </a:r>
            <a:r>
              <a:rPr lang="it-IT" sz="1200" dirty="0"/>
              <a:t>(); } catch (</a:t>
            </a:r>
            <a:r>
              <a:rPr lang="it-IT" sz="1200" dirty="0" err="1"/>
              <a:t>SQLException</a:t>
            </a:r>
            <a:r>
              <a:rPr lang="it-IT" sz="1200" dirty="0"/>
              <a:t> ex) {}</a:t>
            </a:r>
          </a:p>
          <a:p>
            <a:r>
              <a:rPr lang="it-IT" sz="1200" dirty="0"/>
              <a:t>  }</a:t>
            </a:r>
          </a:p>
          <a:p>
            <a:r>
              <a:rPr lang="it-IT" sz="1200" dirty="0"/>
              <a:t> }</a:t>
            </a:r>
          </a:p>
          <a:p>
            <a:r>
              <a:rPr lang="it-IT" sz="1200" dirty="0"/>
              <a:t>}</a:t>
            </a:r>
          </a:p>
          <a:p>
            <a:endParaRPr lang="it-IT" dirty="0"/>
          </a:p>
        </p:txBody>
      </p:sp>
      <p:sp>
        <p:nvSpPr>
          <p:cNvPr id="7" name="Segnaposto testo 6"/>
          <p:cNvSpPr>
            <a:spLocks noGrp="1"/>
          </p:cNvSpPr>
          <p:nvPr>
            <p:ph type="body" sz="quarter" idx="13"/>
          </p:nvPr>
        </p:nvSpPr>
        <p:spPr/>
        <p:txBody>
          <a:bodyPr/>
          <a:lstStyle/>
          <a:p>
            <a:pPr>
              <a:defRPr/>
            </a:pPr>
            <a:r>
              <a:rPr lang="it-IT" dirty="0"/>
              <a:t>La </a:t>
            </a:r>
            <a:r>
              <a:rPr lang="it-IT" b="1" dirty="0"/>
              <a:t>Resource </a:t>
            </a:r>
            <a:r>
              <a:rPr lang="it-IT" b="1" dirty="0" err="1"/>
              <a:t>injection</a:t>
            </a:r>
            <a:r>
              <a:rPr lang="it-IT" b="1" dirty="0"/>
              <a:t> </a:t>
            </a:r>
            <a:r>
              <a:rPr lang="it-IT" dirty="0"/>
              <a:t>permette di evitare il complesso sistema di </a:t>
            </a:r>
            <a:r>
              <a:rPr lang="it-IT" dirty="0" err="1"/>
              <a:t>lookup</a:t>
            </a:r>
            <a:r>
              <a:rPr lang="it-IT" dirty="0"/>
              <a:t> delle risorse, e fare in modo che sia Java stesso a iniettare un riferimento al </a:t>
            </a:r>
            <a:r>
              <a:rPr lang="it-IT" i="1" dirty="0" err="1"/>
              <a:t>DataSource</a:t>
            </a:r>
            <a:r>
              <a:rPr lang="it-IT" dirty="0"/>
              <a:t> in una variabile utente.</a:t>
            </a:r>
          </a:p>
          <a:p>
            <a:pPr>
              <a:defRPr/>
            </a:pPr>
            <a:r>
              <a:rPr lang="it-IT" dirty="0"/>
              <a:t>L’</a:t>
            </a:r>
            <a:r>
              <a:rPr lang="it-IT" dirty="0" err="1"/>
              <a:t>injection</a:t>
            </a:r>
            <a:r>
              <a:rPr lang="it-IT" dirty="0"/>
              <a:t> si effettua di solito su un campo della classe, che </a:t>
            </a:r>
            <a:r>
              <a:rPr lang="it-IT" b="1" dirty="0"/>
              <a:t>deve essere del tipo corretto </a:t>
            </a:r>
            <a:r>
              <a:rPr lang="it-IT" dirty="0"/>
              <a:t>(</a:t>
            </a:r>
            <a:r>
              <a:rPr lang="it-IT" i="1" dirty="0" err="1"/>
              <a:t>DataSource</a:t>
            </a:r>
            <a:r>
              <a:rPr lang="it-IT" dirty="0"/>
              <a:t>).</a:t>
            </a:r>
          </a:p>
          <a:p>
            <a:pPr>
              <a:defRPr/>
            </a:pPr>
            <a:r>
              <a:rPr lang="it-IT" dirty="0"/>
              <a:t>Basta far precedere la dichiarazione del campo dall’annotazione </a:t>
            </a:r>
            <a:r>
              <a:rPr lang="it-IT" b="1" dirty="0"/>
              <a:t>@Resource</a:t>
            </a:r>
            <a:r>
              <a:rPr lang="it-IT" dirty="0"/>
              <a:t>, con parametro </a:t>
            </a:r>
            <a:r>
              <a:rPr lang="it-IT" b="1" i="1" dirty="0" err="1"/>
              <a:t>name</a:t>
            </a:r>
            <a:r>
              <a:rPr lang="it-IT" dirty="0"/>
              <a:t> uguale al nome della risorsa da prelevare.</a:t>
            </a:r>
          </a:p>
          <a:p>
            <a:endParaRPr lang="it-IT" dirty="0"/>
          </a:p>
        </p:txBody>
      </p:sp>
      <p:sp>
        <p:nvSpPr>
          <p:cNvPr id="8" name="Segnaposto piè di pagina 7"/>
          <p:cNvSpPr>
            <a:spLocks noGrp="1"/>
          </p:cNvSpPr>
          <p:nvPr>
            <p:ph type="ftr" sz="quarter" idx="10"/>
          </p:nvPr>
        </p:nvSpPr>
        <p:spPr/>
        <p:txBody>
          <a:bodyPr/>
          <a:lstStyle/>
          <a:p>
            <a:pPr>
              <a:defRPr/>
            </a:pPr>
            <a:r>
              <a:rPr lang="it-IT" smtClean="0"/>
              <a:t>Java Servlets</a:t>
            </a:r>
            <a:endParaRPr lang="it-IT"/>
          </a:p>
        </p:txBody>
      </p:sp>
      <p:sp>
        <p:nvSpPr>
          <p:cNvPr id="9" name="Segnaposto numero diapositiva 8"/>
          <p:cNvSpPr>
            <a:spLocks noGrp="1"/>
          </p:cNvSpPr>
          <p:nvPr>
            <p:ph type="sldNum" sz="quarter" idx="11"/>
          </p:nvPr>
        </p:nvSpPr>
        <p:spPr/>
        <p:txBody>
          <a:bodyPr/>
          <a:lstStyle/>
          <a:p>
            <a:pPr>
              <a:defRPr/>
            </a:pPr>
            <a:fld id="{8E2D3B3A-0C70-4868-8B54-588D0C86EAE1}" type="slidenum">
              <a:rPr lang="it-IT" altLang="it-IT" smtClean="0"/>
              <a:pPr>
                <a:defRPr/>
              </a:pPr>
              <a:t>37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6"/>
          <p:cNvSpPr>
            <a:spLocks noGrp="1"/>
          </p:cNvSpPr>
          <p:nvPr>
            <p:ph type="title"/>
          </p:nvPr>
        </p:nvSpPr>
        <p:spPr/>
        <p:txBody>
          <a:bodyPr/>
          <a:lstStyle/>
          <a:p>
            <a:r>
              <a:rPr lang="it-IT" altLang="it-IT" smtClean="0"/>
              <a:t>ServletContextListener</a:t>
            </a:r>
          </a:p>
        </p:txBody>
      </p:sp>
      <p:sp>
        <p:nvSpPr>
          <p:cNvPr id="39939" name="Segnaposto contenuto 2"/>
          <p:cNvSpPr>
            <a:spLocks noGrp="1"/>
          </p:cNvSpPr>
          <p:nvPr>
            <p:ph idx="1"/>
          </p:nvPr>
        </p:nvSpPr>
        <p:spPr/>
        <p:txBody>
          <a:bodyPr>
            <a:normAutofit/>
          </a:bodyPr>
          <a:lstStyle/>
          <a:p>
            <a:pPr>
              <a:defRPr/>
            </a:pPr>
            <a:r>
              <a:rPr lang="it-IT" dirty="0" smtClean="0"/>
              <a:t>Un </a:t>
            </a:r>
            <a:r>
              <a:rPr lang="it-IT" i="1" dirty="0" err="1" smtClean="0"/>
              <a:t>context</a:t>
            </a:r>
            <a:r>
              <a:rPr lang="it-IT" i="1" dirty="0" smtClean="0"/>
              <a:t> </a:t>
            </a:r>
            <a:r>
              <a:rPr lang="it-IT" i="1" dirty="0" err="1" smtClean="0"/>
              <a:t>listener</a:t>
            </a:r>
            <a:r>
              <a:rPr lang="it-IT" dirty="0" smtClean="0"/>
              <a:t>, è un elemento utile in generale per eseguire ogni operazione di “inizializzazione globale” (non specifica per una particolare </a:t>
            </a:r>
            <a:r>
              <a:rPr lang="it-IT" dirty="0" err="1" smtClean="0"/>
              <a:t>servlet</a:t>
            </a:r>
            <a:r>
              <a:rPr lang="it-IT" dirty="0" smtClean="0"/>
              <a:t>) della web </a:t>
            </a:r>
            <a:r>
              <a:rPr lang="it-IT" dirty="0" err="1" smtClean="0"/>
              <a:t>application</a:t>
            </a:r>
            <a:r>
              <a:rPr lang="it-IT" dirty="0" smtClean="0"/>
              <a:t>.</a:t>
            </a:r>
          </a:p>
          <a:p>
            <a:pPr>
              <a:defRPr/>
            </a:pPr>
            <a:r>
              <a:rPr lang="it-IT" dirty="0" smtClean="0"/>
              <a:t>Oggetti che implementano l’interfaccia </a:t>
            </a:r>
            <a:r>
              <a:rPr lang="it-IT" b="1" dirty="0" err="1" smtClean="0"/>
              <a:t>ServletContextListener</a:t>
            </a:r>
            <a:r>
              <a:rPr lang="it-IT" dirty="0" smtClean="0"/>
              <a:t> possono essere associati all’applicazione dichiarandoli opportunamente nel </a:t>
            </a:r>
            <a:r>
              <a:rPr lang="it-IT" dirty="0" err="1" smtClean="0"/>
              <a:t>deployment</a:t>
            </a:r>
            <a:r>
              <a:rPr lang="it-IT" dirty="0" smtClean="0"/>
              <a:t> </a:t>
            </a:r>
            <a:r>
              <a:rPr lang="it-IT" dirty="0" err="1" smtClean="0"/>
              <a:t>descriptor</a:t>
            </a:r>
            <a:r>
              <a:rPr lang="it-IT" dirty="0" smtClean="0"/>
              <a:t> (</a:t>
            </a:r>
            <a:r>
              <a:rPr lang="it-IT" dirty="0" err="1" smtClean="0"/>
              <a:t>web.xml</a:t>
            </a:r>
            <a:r>
              <a:rPr lang="it-IT" dirty="0" smtClean="0"/>
              <a:t>).</a:t>
            </a:r>
          </a:p>
          <a:p>
            <a:pPr>
              <a:defRPr/>
            </a:pPr>
            <a:r>
              <a:rPr lang="it-IT" dirty="0" smtClean="0"/>
              <a:t>I due metodi </a:t>
            </a:r>
            <a:r>
              <a:rPr lang="it-IT" b="1" dirty="0" err="1" smtClean="0"/>
              <a:t>contextInitialized</a:t>
            </a:r>
            <a:r>
              <a:rPr lang="it-IT" dirty="0" smtClean="0"/>
              <a:t> e </a:t>
            </a:r>
            <a:r>
              <a:rPr lang="it-IT" b="1" dirty="0" err="1" smtClean="0"/>
              <a:t>contextDestroyed</a:t>
            </a:r>
            <a:r>
              <a:rPr lang="it-IT" dirty="0" smtClean="0"/>
              <a:t> di questi oggetti vengono chiamati rispettivamente all’avvio e alla chiusura della web </a:t>
            </a:r>
            <a:r>
              <a:rPr lang="it-IT" dirty="0" err="1" smtClean="0"/>
              <a:t>application</a:t>
            </a:r>
            <a:r>
              <a:rPr lang="it-IT" dirty="0" smtClean="0"/>
              <a:t>.</a:t>
            </a:r>
          </a:p>
          <a:p>
            <a:pPr>
              <a:defRPr/>
            </a:pPr>
            <a:r>
              <a:rPr lang="it-IT" dirty="0" smtClean="0"/>
              <a:t>I metodi possono, tra l’altro, leggere modificare il </a:t>
            </a:r>
            <a:r>
              <a:rPr lang="it-IT" b="1" dirty="0" err="1" smtClean="0"/>
              <a:t>ServletContext</a:t>
            </a:r>
            <a:r>
              <a:rPr lang="it-IT" dirty="0" smtClean="0"/>
              <a:t> che verrà poi passato a tutte le </a:t>
            </a:r>
            <a:r>
              <a:rPr lang="it-IT" dirty="0" err="1" smtClean="0"/>
              <a:t>servlet</a:t>
            </a:r>
            <a:r>
              <a:rPr lang="it-IT" dirty="0" smtClean="0"/>
              <a:t> in fase di esecuzione.</a:t>
            </a:r>
          </a:p>
        </p:txBody>
      </p:sp>
      <p:sp>
        <p:nvSpPr>
          <p:cNvPr id="5" name="Segnaposto piè di pagina 4"/>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38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lstStyle/>
          <a:p>
            <a:r>
              <a:rPr lang="it-IT" altLang="it-IT" smtClean="0"/>
              <a:t>ServletContextListener</a:t>
            </a:r>
            <a:br>
              <a:rPr lang="it-IT" altLang="it-IT" smtClean="0"/>
            </a:br>
            <a:r>
              <a:rPr lang="it-IT" altLang="it-IT" sz="1846"/>
              <a:t>Esempio</a:t>
            </a:r>
          </a:p>
        </p:txBody>
      </p:sp>
      <p:sp>
        <p:nvSpPr>
          <p:cNvPr id="8" name="Segnaposto testo 7"/>
          <p:cNvSpPr>
            <a:spLocks noGrp="1"/>
          </p:cNvSpPr>
          <p:nvPr>
            <p:ph type="body" sz="quarter" idx="12"/>
          </p:nvPr>
        </p:nvSpPr>
        <p:spPr/>
        <p:txBody>
          <a:bodyPr>
            <a:normAutofit/>
          </a:bodyPr>
          <a:lstStyle/>
          <a:p>
            <a:r>
              <a:rPr lang="it-IT" sz="1200" dirty="0"/>
              <a:t>public </a:t>
            </a:r>
            <a:r>
              <a:rPr lang="it-IT" sz="1200" dirty="0" err="1"/>
              <a:t>class</a:t>
            </a:r>
            <a:r>
              <a:rPr lang="it-IT" sz="1200" dirty="0"/>
              <a:t> </a:t>
            </a:r>
            <a:r>
              <a:rPr lang="it-IT" sz="1200" dirty="0" err="1"/>
              <a:t>ContextInitializer</a:t>
            </a:r>
            <a:r>
              <a:rPr lang="it-IT" sz="1200" dirty="0"/>
              <a:t> </a:t>
            </a:r>
            <a:r>
              <a:rPr lang="it-IT" sz="1200" dirty="0" err="1"/>
              <a:t>implements</a:t>
            </a:r>
            <a:r>
              <a:rPr lang="it-IT" sz="1200" dirty="0"/>
              <a:t> </a:t>
            </a:r>
            <a:r>
              <a:rPr lang="it-IT" sz="1200" dirty="0" err="1"/>
              <a:t>ServletContextListener</a:t>
            </a:r>
            <a:r>
              <a:rPr lang="it-IT" sz="1200" dirty="0"/>
              <a:t> {</a:t>
            </a:r>
          </a:p>
          <a:p>
            <a:endParaRPr lang="it-IT" sz="1200" dirty="0"/>
          </a:p>
          <a:p>
            <a:r>
              <a:rPr lang="it-IT" sz="1200" dirty="0"/>
              <a:t>	public </a:t>
            </a:r>
            <a:r>
              <a:rPr lang="it-IT" sz="1200" dirty="0" err="1"/>
              <a:t>void</a:t>
            </a:r>
            <a:r>
              <a:rPr lang="it-IT" sz="1200" dirty="0"/>
              <a:t> </a:t>
            </a:r>
            <a:r>
              <a:rPr lang="it-IT" sz="1200" dirty="0" err="1"/>
              <a:t>contextInitialized</a:t>
            </a:r>
            <a:r>
              <a:rPr lang="it-IT" sz="1200" dirty="0"/>
              <a:t>(</a:t>
            </a:r>
            <a:r>
              <a:rPr lang="it-IT" sz="1200" dirty="0" err="1"/>
              <a:t>ServletContextEvent</a:t>
            </a:r>
            <a:r>
              <a:rPr lang="it-IT" sz="1200" dirty="0"/>
              <a:t> </a:t>
            </a:r>
            <a:r>
              <a:rPr lang="it-IT" sz="1200" dirty="0" err="1"/>
              <a:t>sce</a:t>
            </a:r>
            <a:r>
              <a:rPr lang="it-IT" sz="1200" dirty="0"/>
              <a:t>) {</a:t>
            </a:r>
          </a:p>
          <a:p>
            <a:r>
              <a:rPr lang="it-IT" sz="1200" dirty="0"/>
              <a:t>	  //inizializziamo qualche variabile globale (di contesto)..</a:t>
            </a:r>
          </a:p>
          <a:p>
            <a:r>
              <a:rPr lang="it-IT" sz="1200" dirty="0"/>
              <a:t>    </a:t>
            </a:r>
            <a:r>
              <a:rPr lang="it-IT" sz="1200" dirty="0" err="1"/>
              <a:t>sce.getServletContext</a:t>
            </a:r>
            <a:r>
              <a:rPr lang="it-IT" sz="1200" dirty="0"/>
              <a:t>().</a:t>
            </a:r>
            <a:r>
              <a:rPr lang="it-IT" sz="1200" dirty="0" err="1"/>
              <a:t>setAttribute</a:t>
            </a:r>
            <a:r>
              <a:rPr lang="it-IT" sz="1200" dirty="0"/>
              <a:t>("</a:t>
            </a:r>
            <a:r>
              <a:rPr lang="it-IT" sz="1200" dirty="0" err="1"/>
              <a:t>appID</a:t>
            </a:r>
            <a:r>
              <a:rPr lang="it-IT" sz="1200" dirty="0"/>
              <a:t>", 1);</a:t>
            </a:r>
          </a:p>
          <a:p>
            <a:r>
              <a:rPr lang="it-IT" sz="1200" dirty="0"/>
              <a:t>	}</a:t>
            </a:r>
          </a:p>
          <a:p>
            <a:endParaRPr lang="it-IT" sz="1200" dirty="0"/>
          </a:p>
          <a:p>
            <a:r>
              <a:rPr lang="it-IT" sz="1200" dirty="0"/>
              <a:t>  public </a:t>
            </a:r>
            <a:r>
              <a:rPr lang="it-IT" sz="1200" dirty="0" err="1"/>
              <a:t>void</a:t>
            </a:r>
            <a:r>
              <a:rPr lang="it-IT" sz="1200" dirty="0"/>
              <a:t> </a:t>
            </a:r>
            <a:r>
              <a:rPr lang="it-IT" sz="1200" dirty="0" err="1"/>
              <a:t>contextDestroyed</a:t>
            </a:r>
            <a:r>
              <a:rPr lang="it-IT" sz="1200" dirty="0"/>
              <a:t>(</a:t>
            </a:r>
            <a:r>
              <a:rPr lang="it-IT" sz="1200" dirty="0" err="1"/>
              <a:t>ServletContextEvent</a:t>
            </a:r>
            <a:r>
              <a:rPr lang="it-IT" sz="1200" dirty="0"/>
              <a:t> </a:t>
            </a:r>
            <a:r>
              <a:rPr lang="it-IT" sz="1200" dirty="0" err="1"/>
              <a:t>sce</a:t>
            </a:r>
            <a:r>
              <a:rPr lang="it-IT" sz="1200" dirty="0"/>
              <a:t>) {</a:t>
            </a:r>
          </a:p>
          <a:p>
            <a:endParaRPr lang="it-IT" sz="1200" dirty="0"/>
          </a:p>
          <a:p>
            <a:r>
              <a:rPr lang="it-IT" sz="1200" dirty="0"/>
              <a:t>	}</a:t>
            </a:r>
          </a:p>
          <a:p>
            <a:r>
              <a:rPr lang="it-IT" sz="1200" dirty="0"/>
              <a:t>}</a:t>
            </a:r>
          </a:p>
          <a:p>
            <a:endParaRPr lang="it-IT" sz="1200" dirty="0" smtClean="0"/>
          </a:p>
          <a:p>
            <a:r>
              <a:rPr lang="it-IT" sz="1200" dirty="0" smtClean="0"/>
              <a:t>---</a:t>
            </a:r>
            <a:endParaRPr lang="it-IT" sz="1200" dirty="0"/>
          </a:p>
          <a:p>
            <a:r>
              <a:rPr lang="it-IT" sz="1200" dirty="0"/>
              <a:t>&lt;</a:t>
            </a:r>
            <a:r>
              <a:rPr lang="it-IT" sz="1200" dirty="0" err="1"/>
              <a:t>listener</a:t>
            </a:r>
            <a:r>
              <a:rPr lang="it-IT" sz="1200" dirty="0"/>
              <a:t>&gt;</a:t>
            </a:r>
          </a:p>
          <a:p>
            <a:r>
              <a:rPr lang="it-IT" sz="1200" dirty="0"/>
              <a:t>	&lt;</a:t>
            </a:r>
            <a:r>
              <a:rPr lang="it-IT" sz="1200" dirty="0" err="1"/>
              <a:t>listener-class</a:t>
            </a:r>
            <a:r>
              <a:rPr lang="it-IT" sz="1200" dirty="0" smtClean="0"/>
              <a:t>&gt;</a:t>
            </a:r>
            <a:r>
              <a:rPr lang="it-IT" sz="1200" dirty="0"/>
              <a:t>	  it.univaq.f4i.iw.examples.ContextInitializer</a:t>
            </a:r>
          </a:p>
          <a:p>
            <a:r>
              <a:rPr lang="it-IT" sz="1200" dirty="0"/>
              <a:t>	&lt;/</a:t>
            </a:r>
            <a:r>
              <a:rPr lang="it-IT" sz="1200" dirty="0" err="1"/>
              <a:t>listener-class</a:t>
            </a:r>
            <a:r>
              <a:rPr lang="it-IT" sz="1200" dirty="0"/>
              <a:t>&gt;</a:t>
            </a:r>
          </a:p>
          <a:p>
            <a:r>
              <a:rPr lang="it-IT" sz="1200" dirty="0"/>
              <a:t>&lt;/</a:t>
            </a:r>
            <a:r>
              <a:rPr lang="it-IT" sz="1200" dirty="0" err="1"/>
              <a:t>listener</a:t>
            </a:r>
            <a:r>
              <a:rPr lang="it-IT" sz="1200" dirty="0"/>
              <a:t>&gt;</a:t>
            </a:r>
          </a:p>
          <a:p>
            <a:endParaRPr lang="it-IT" dirty="0"/>
          </a:p>
          <a:p>
            <a:endParaRPr lang="it-IT" dirty="0"/>
          </a:p>
        </p:txBody>
      </p:sp>
      <p:sp>
        <p:nvSpPr>
          <p:cNvPr id="9" name="Segnaposto testo 8"/>
          <p:cNvSpPr>
            <a:spLocks noGrp="1"/>
          </p:cNvSpPr>
          <p:nvPr>
            <p:ph type="body" sz="quarter" idx="13"/>
          </p:nvPr>
        </p:nvSpPr>
        <p:spPr/>
        <p:txBody>
          <a:bodyPr/>
          <a:lstStyle/>
          <a:p>
            <a:pPr>
              <a:defRPr/>
            </a:pPr>
            <a:r>
              <a:rPr lang="it-IT" dirty="0"/>
              <a:t>Questo </a:t>
            </a:r>
            <a:r>
              <a:rPr lang="it-IT" dirty="0" err="1"/>
              <a:t>context</a:t>
            </a:r>
            <a:r>
              <a:rPr lang="it-IT" dirty="0"/>
              <a:t> </a:t>
            </a:r>
            <a:r>
              <a:rPr lang="it-IT" dirty="0" err="1"/>
              <a:t>listener</a:t>
            </a:r>
            <a:r>
              <a:rPr lang="it-IT" dirty="0"/>
              <a:t> esegue inizializza alcune variabili di contesto all’avvio della web </a:t>
            </a:r>
            <a:r>
              <a:rPr lang="it-IT" dirty="0" err="1"/>
              <a:t>application</a:t>
            </a:r>
            <a:r>
              <a:rPr lang="it-IT" dirty="0"/>
              <a:t>, inserendole come attributi nel </a:t>
            </a:r>
            <a:r>
              <a:rPr lang="it-IT" dirty="0" err="1"/>
              <a:t>ServletContext</a:t>
            </a:r>
            <a:r>
              <a:rPr lang="it-IT" dirty="0"/>
              <a:t>.</a:t>
            </a:r>
          </a:p>
          <a:p>
            <a:pPr>
              <a:defRPr/>
            </a:pPr>
            <a:r>
              <a:rPr lang="it-IT" dirty="0"/>
              <a:t>Le singole </a:t>
            </a:r>
            <a:r>
              <a:rPr lang="it-IT" dirty="0" err="1"/>
              <a:t>servlet</a:t>
            </a:r>
            <a:r>
              <a:rPr lang="it-IT" dirty="0"/>
              <a:t> potranno prelevarlo semplicemente con un’istruzione del tipo </a:t>
            </a:r>
            <a:r>
              <a:rPr lang="it-IT" b="1" dirty="0" err="1"/>
              <a:t>getServletContext</a:t>
            </a:r>
            <a:r>
              <a:rPr lang="it-IT" b="1" dirty="0"/>
              <a:t>().</a:t>
            </a:r>
            <a:r>
              <a:rPr lang="it-IT" b="1" dirty="0" err="1"/>
              <a:t>getAttribute</a:t>
            </a:r>
            <a:r>
              <a:rPr lang="it-IT" b="1" dirty="0"/>
              <a:t>(“</a:t>
            </a:r>
            <a:r>
              <a:rPr lang="it-IT" b="1" dirty="0" err="1"/>
              <a:t>appID</a:t>
            </a:r>
            <a:r>
              <a:rPr lang="it-IT" b="1" dirty="0"/>
              <a:t>”)</a:t>
            </a:r>
          </a:p>
          <a:p>
            <a:pPr>
              <a:defRPr/>
            </a:pPr>
            <a:r>
              <a:rPr lang="it-IT" dirty="0"/>
              <a:t>Perché il </a:t>
            </a:r>
            <a:r>
              <a:rPr lang="it-IT" dirty="0" err="1"/>
              <a:t>listener</a:t>
            </a:r>
            <a:r>
              <a:rPr lang="it-IT" dirty="0"/>
              <a:t> sia elaborato, è sufficiente </a:t>
            </a:r>
            <a:r>
              <a:rPr lang="it-IT" b="1" dirty="0"/>
              <a:t>aggiungere il frammento in basso, che ne specifica la classe, nel web.xml</a:t>
            </a:r>
            <a:r>
              <a:rPr lang="it-IT" dirty="0"/>
              <a:t>.</a:t>
            </a:r>
          </a:p>
          <a:p>
            <a:endParaRPr lang="it-IT" dirty="0"/>
          </a:p>
        </p:txBody>
      </p:sp>
      <p:sp>
        <p:nvSpPr>
          <p:cNvPr id="10" name="Segnaposto piè di pagina 9"/>
          <p:cNvSpPr>
            <a:spLocks noGrp="1"/>
          </p:cNvSpPr>
          <p:nvPr>
            <p:ph type="ftr" sz="quarter" idx="10"/>
          </p:nvPr>
        </p:nvSpPr>
        <p:spPr/>
        <p:txBody>
          <a:bodyPr/>
          <a:lstStyle/>
          <a:p>
            <a:pPr>
              <a:defRPr/>
            </a:pPr>
            <a:r>
              <a:rPr lang="it-IT" smtClean="0"/>
              <a:t>Java Servlets</a:t>
            </a:r>
            <a:endParaRPr lang="it-IT"/>
          </a:p>
        </p:txBody>
      </p:sp>
      <p:sp>
        <p:nvSpPr>
          <p:cNvPr id="11" name="Segnaposto numero diapositiva 10"/>
          <p:cNvSpPr>
            <a:spLocks noGrp="1"/>
          </p:cNvSpPr>
          <p:nvPr>
            <p:ph type="sldNum" sz="quarter" idx="11"/>
          </p:nvPr>
        </p:nvSpPr>
        <p:spPr/>
        <p:txBody>
          <a:bodyPr/>
          <a:lstStyle/>
          <a:p>
            <a:pPr>
              <a:defRPr/>
            </a:pPr>
            <a:fld id="{8E2D3B3A-0C70-4868-8B54-588D0C86EAE1}" type="slidenum">
              <a:rPr lang="it-IT" altLang="it-IT" smtClean="0"/>
              <a:pPr>
                <a:defRPr/>
              </a:pPr>
              <a:t>39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it-IT" altLang="it-IT"/>
              <a:t>Configurazione di Apache Tomcat</a:t>
            </a:r>
            <a:br>
              <a:rPr lang="it-IT" altLang="it-IT"/>
            </a:br>
            <a:r>
              <a:rPr lang="it-IT" altLang="it-IT" sz="2215"/>
              <a:t>Installazione</a:t>
            </a:r>
          </a:p>
        </p:txBody>
      </p:sp>
      <p:sp>
        <p:nvSpPr>
          <p:cNvPr id="9220" name="Rectangle 3"/>
          <p:cNvSpPr>
            <a:spLocks noGrp="1" noChangeArrowheads="1"/>
          </p:cNvSpPr>
          <p:nvPr>
            <p:ph idx="1"/>
          </p:nvPr>
        </p:nvSpPr>
        <p:spPr/>
        <p:txBody>
          <a:bodyPr/>
          <a:lstStyle/>
          <a:p>
            <a:pPr eaLnBrk="1" hangingPunct="1">
              <a:lnSpc>
                <a:spcPct val="80000"/>
              </a:lnSpc>
            </a:pPr>
            <a:r>
              <a:rPr lang="it-IT" altLang="it-IT" sz="1662"/>
              <a:t>Apache Tomcat, disponibile per tutte le piattaforme (è esso stesso un programma Java) può essere scaricato dal sito http://tomcat.apache.org/.</a:t>
            </a:r>
          </a:p>
          <a:p>
            <a:pPr eaLnBrk="1" hangingPunct="1">
              <a:lnSpc>
                <a:spcPct val="80000"/>
              </a:lnSpc>
            </a:pPr>
            <a:r>
              <a:rPr lang="it-IT" altLang="it-IT" sz="1662"/>
              <a:t>L’istallazione su Windows e Unix è semplificata dall’uso di script di installazione completamente automatici.</a:t>
            </a:r>
          </a:p>
          <a:p>
            <a:pPr lvl="1" eaLnBrk="1" hangingPunct="1">
              <a:lnSpc>
                <a:spcPct val="80000"/>
              </a:lnSpc>
            </a:pPr>
            <a:r>
              <a:rPr lang="it-IT" altLang="it-IT" sz="1477"/>
              <a:t>Su entrambe le piattaforme, è possibile scegliere di avviare il server come </a:t>
            </a:r>
            <a:r>
              <a:rPr lang="it-IT" altLang="it-IT" sz="1477" b="1"/>
              <a:t>servizio</a:t>
            </a:r>
            <a:r>
              <a:rPr lang="it-IT" altLang="it-IT" sz="1477"/>
              <a:t> (windows) o </a:t>
            </a:r>
            <a:r>
              <a:rPr lang="it-IT" altLang="it-IT" sz="1477" b="1"/>
              <a:t>demone</a:t>
            </a:r>
            <a:r>
              <a:rPr lang="it-IT" altLang="it-IT" sz="1477"/>
              <a:t> (unix), cioè in automatico, oppure </a:t>
            </a:r>
            <a:r>
              <a:rPr lang="it-IT" altLang="it-IT" sz="1477" b="1"/>
              <a:t>manualmente</a:t>
            </a:r>
            <a:r>
              <a:rPr lang="it-IT" altLang="it-IT" sz="1477"/>
              <a:t>.</a:t>
            </a:r>
          </a:p>
          <a:p>
            <a:pPr lvl="1" eaLnBrk="1" hangingPunct="1">
              <a:lnSpc>
                <a:spcPct val="80000"/>
              </a:lnSpc>
            </a:pPr>
            <a:r>
              <a:rPr lang="it-IT" altLang="it-IT" sz="1477"/>
              <a:t>E’ sempre necessario che l’istallazione di Java (o meglio del JRE) sia individuabile dallo script di istallazione di Tomcat. A questo scopo, verificare che la variabile di ambiente </a:t>
            </a:r>
            <a:r>
              <a:rPr lang="it-IT" altLang="it-IT" sz="1477" b="1"/>
              <a:t>JAVA_HOME </a:t>
            </a:r>
            <a:r>
              <a:rPr lang="it-IT" altLang="it-IT" sz="1477"/>
              <a:t>sia correttamente impostata.</a:t>
            </a:r>
          </a:p>
          <a:p>
            <a:pPr eaLnBrk="1" hangingPunct="1">
              <a:lnSpc>
                <a:spcPct val="80000"/>
              </a:lnSpc>
            </a:pPr>
            <a:r>
              <a:rPr lang="it-IT" altLang="it-IT" sz="1662"/>
              <a:t>Una volta mandato in esecuzione, Tomcat risponde di default alla porta </a:t>
            </a:r>
            <a:r>
              <a:rPr lang="it-IT" altLang="it-IT" sz="1662" b="1"/>
              <a:t>8080</a:t>
            </a:r>
            <a:r>
              <a:rPr lang="it-IT" altLang="it-IT" sz="1662"/>
              <a:t>.</a:t>
            </a:r>
          </a:p>
          <a:p>
            <a:pPr eaLnBrk="1" hangingPunct="1">
              <a:lnSpc>
                <a:spcPct val="80000"/>
              </a:lnSpc>
            </a:pPr>
            <a:r>
              <a:rPr lang="it-IT" altLang="it-IT" sz="1662"/>
              <a:t>Connettendosi alla url http://localhost:8080/manager/ è possibile configurare il server tramite un’applicazione web e monitorare lo stato delle web application in esecuzione sul server.</a:t>
            </a:r>
          </a:p>
          <a:p>
            <a:pPr eaLnBrk="1" hangingPunct="1">
              <a:lnSpc>
                <a:spcPct val="80000"/>
              </a:lnSpc>
            </a:pPr>
            <a:r>
              <a:rPr lang="it-IT" altLang="it-IT" sz="1662"/>
              <a:t>Per poter accedere all’amministrazione, è prima di tutto necessario </a:t>
            </a:r>
            <a:r>
              <a:rPr lang="it-IT" altLang="it-IT" sz="1662" b="1"/>
              <a:t>creare un utente con privilegi amministrativi</a:t>
            </a:r>
            <a:r>
              <a:rPr lang="it-IT" altLang="it-IT" sz="1662"/>
              <a:t>, aggiungendo al file </a:t>
            </a:r>
            <a:r>
              <a:rPr lang="it-IT" altLang="it-IT" sz="1662" b="1"/>
              <a:t>conf/tomcat-users.xml</a:t>
            </a:r>
            <a:r>
              <a:rPr lang="it-IT" altLang="it-IT" sz="1662"/>
              <a:t> una riga come la seguente</a:t>
            </a:r>
          </a:p>
          <a:p>
            <a:pPr eaLnBrk="1" hangingPunct="1">
              <a:lnSpc>
                <a:spcPct val="80000"/>
              </a:lnSpc>
            </a:pPr>
            <a:endParaRPr lang="it-IT" altLang="it-IT" sz="1662"/>
          </a:p>
          <a:p>
            <a:pPr algn="ctr" eaLnBrk="1" hangingPunct="1">
              <a:lnSpc>
                <a:spcPct val="80000"/>
              </a:lnSpc>
              <a:buFont typeface="Wingdings" panose="05000000000000000000" pitchFamily="2" charset="2"/>
              <a:buNone/>
            </a:pPr>
            <a:r>
              <a:rPr lang="it-IT" altLang="it-IT" sz="1662"/>
              <a:t>&lt;user username="admin" password="adminadmin" roles="admin,manager"/&gt;</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olo 6"/>
          <p:cNvSpPr>
            <a:spLocks noGrp="1"/>
          </p:cNvSpPr>
          <p:nvPr>
            <p:ph type="title"/>
          </p:nvPr>
        </p:nvSpPr>
        <p:spPr/>
        <p:txBody>
          <a:bodyPr/>
          <a:lstStyle/>
          <a:p>
            <a:r>
              <a:rPr lang="it-IT" altLang="it-IT" smtClean="0"/>
              <a:t>Filter</a:t>
            </a:r>
          </a:p>
        </p:txBody>
      </p:sp>
      <p:sp>
        <p:nvSpPr>
          <p:cNvPr id="39939" name="Segnaposto contenuto 2"/>
          <p:cNvSpPr>
            <a:spLocks noGrp="1"/>
          </p:cNvSpPr>
          <p:nvPr>
            <p:ph idx="1"/>
          </p:nvPr>
        </p:nvSpPr>
        <p:spPr/>
        <p:txBody>
          <a:bodyPr>
            <a:normAutofit/>
          </a:bodyPr>
          <a:lstStyle/>
          <a:p>
            <a:pPr>
              <a:defRPr/>
            </a:pPr>
            <a:r>
              <a:rPr lang="it-IT" dirty="0" smtClean="0"/>
              <a:t>Un </a:t>
            </a:r>
            <a:r>
              <a:rPr lang="it-IT" i="1" dirty="0" smtClean="0"/>
              <a:t>filtro</a:t>
            </a:r>
            <a:r>
              <a:rPr lang="it-IT" dirty="0" smtClean="0"/>
              <a:t> è un elemento delle applicazioni web che permette di </a:t>
            </a:r>
            <a:r>
              <a:rPr lang="it-IT" b="1" dirty="0" smtClean="0"/>
              <a:t>modificare «al volo» le informazioni in input </a:t>
            </a:r>
            <a:r>
              <a:rPr lang="it-IT" dirty="0" smtClean="0"/>
              <a:t>(</a:t>
            </a:r>
            <a:r>
              <a:rPr lang="it-IT" i="1" dirty="0" err="1" smtClean="0"/>
              <a:t>HTTPServletRequest</a:t>
            </a:r>
            <a:r>
              <a:rPr lang="it-IT" dirty="0" smtClean="0"/>
              <a:t>) </a:t>
            </a:r>
            <a:r>
              <a:rPr lang="it-IT" b="1" dirty="0" smtClean="0"/>
              <a:t>o in output </a:t>
            </a:r>
            <a:r>
              <a:rPr lang="it-IT" dirty="0" smtClean="0"/>
              <a:t>(</a:t>
            </a:r>
            <a:r>
              <a:rPr lang="it-IT" i="1" dirty="0" err="1" smtClean="0"/>
              <a:t>HTTPServletResponse</a:t>
            </a:r>
            <a:r>
              <a:rPr lang="it-IT" dirty="0" smtClean="0"/>
              <a:t>) di una o più </a:t>
            </a:r>
            <a:r>
              <a:rPr lang="it-IT" dirty="0" err="1" smtClean="0"/>
              <a:t>servlet</a:t>
            </a:r>
            <a:r>
              <a:rPr lang="it-IT" dirty="0" smtClean="0"/>
              <a:t>.</a:t>
            </a:r>
          </a:p>
          <a:p>
            <a:pPr>
              <a:defRPr/>
            </a:pPr>
            <a:r>
              <a:rPr lang="it-IT" dirty="0"/>
              <a:t>Oggetti che implementano l’interfaccia </a:t>
            </a:r>
            <a:r>
              <a:rPr lang="it-IT" b="1" dirty="0" err="1" smtClean="0"/>
              <a:t>Filter</a:t>
            </a:r>
            <a:r>
              <a:rPr lang="it-IT" b="1" dirty="0" smtClean="0"/>
              <a:t> </a:t>
            </a:r>
            <a:r>
              <a:rPr lang="it-IT" dirty="0" smtClean="0"/>
              <a:t>possono </a:t>
            </a:r>
            <a:r>
              <a:rPr lang="it-IT" dirty="0"/>
              <a:t>essere associati all’applicazione dichiarandoli opportunamente nel </a:t>
            </a:r>
            <a:r>
              <a:rPr lang="it-IT" dirty="0" err="1"/>
              <a:t>deployment</a:t>
            </a:r>
            <a:r>
              <a:rPr lang="it-IT" dirty="0"/>
              <a:t> </a:t>
            </a:r>
            <a:r>
              <a:rPr lang="it-IT" dirty="0" err="1"/>
              <a:t>descriptor</a:t>
            </a:r>
            <a:r>
              <a:rPr lang="it-IT" dirty="0"/>
              <a:t> (web.xml).</a:t>
            </a:r>
          </a:p>
          <a:p>
            <a:pPr>
              <a:defRPr/>
            </a:pPr>
            <a:r>
              <a:rPr lang="it-IT" dirty="0"/>
              <a:t>I metodi </a:t>
            </a:r>
            <a:r>
              <a:rPr lang="it-IT" b="1" dirty="0" err="1"/>
              <a:t>init</a:t>
            </a:r>
            <a:r>
              <a:rPr lang="it-IT" dirty="0"/>
              <a:t>, </a:t>
            </a:r>
            <a:r>
              <a:rPr lang="it-IT" b="1" dirty="0" err="1"/>
              <a:t>destroy</a:t>
            </a:r>
            <a:r>
              <a:rPr lang="it-IT" b="1" dirty="0"/>
              <a:t> </a:t>
            </a:r>
            <a:r>
              <a:rPr lang="it-IT" dirty="0"/>
              <a:t>di questi oggetti vengono chiamati rispettivamente all’avvio e alla chiusura della web </a:t>
            </a:r>
            <a:r>
              <a:rPr lang="it-IT" dirty="0" err="1"/>
              <a:t>application</a:t>
            </a:r>
            <a:r>
              <a:rPr lang="it-IT" dirty="0"/>
              <a:t>.</a:t>
            </a:r>
          </a:p>
          <a:p>
            <a:pPr>
              <a:defRPr/>
            </a:pPr>
            <a:r>
              <a:rPr lang="it-IT" dirty="0"/>
              <a:t>Il </a:t>
            </a:r>
            <a:r>
              <a:rPr lang="it-IT" dirty="0" smtClean="0"/>
              <a:t>metodo </a:t>
            </a:r>
            <a:r>
              <a:rPr lang="it-IT" b="1" dirty="0" err="1"/>
              <a:t>doFilter</a:t>
            </a:r>
            <a:r>
              <a:rPr lang="it-IT" b="1" dirty="0"/>
              <a:t> </a:t>
            </a:r>
            <a:r>
              <a:rPr lang="it-IT" dirty="0"/>
              <a:t>viene invece invocato </a:t>
            </a:r>
            <a:r>
              <a:rPr lang="it-IT" b="1" dirty="0"/>
              <a:t>a ogni richiesta  </a:t>
            </a:r>
            <a:r>
              <a:rPr lang="it-IT" dirty="0"/>
              <a:t>sulle </a:t>
            </a:r>
            <a:r>
              <a:rPr lang="it-IT" dirty="0" err="1"/>
              <a:t>servlet</a:t>
            </a:r>
            <a:r>
              <a:rPr lang="it-IT" dirty="0"/>
              <a:t> per le quali il filtro è configurato, e riceve gli oggetti </a:t>
            </a:r>
            <a:r>
              <a:rPr lang="it-IT" dirty="0" err="1"/>
              <a:t>request</a:t>
            </a:r>
            <a:r>
              <a:rPr lang="it-IT" dirty="0"/>
              <a:t>, </a:t>
            </a:r>
            <a:r>
              <a:rPr lang="it-IT" dirty="0" err="1"/>
              <a:t>response</a:t>
            </a:r>
            <a:r>
              <a:rPr lang="it-IT" dirty="0"/>
              <a:t> e una </a:t>
            </a:r>
            <a:r>
              <a:rPr lang="it-IT" i="1" dirty="0" err="1"/>
              <a:t>FilterChain</a:t>
            </a:r>
            <a:r>
              <a:rPr lang="it-IT" dirty="0"/>
              <a:t>.</a:t>
            </a:r>
          </a:p>
          <a:p>
            <a:pPr lvl="1">
              <a:defRPr/>
            </a:pPr>
            <a:r>
              <a:rPr lang="it-IT" dirty="0"/>
              <a:t>E’ possibile </a:t>
            </a:r>
            <a:r>
              <a:rPr lang="it-IT" b="1" dirty="0"/>
              <a:t>sostituire gli oggetti </a:t>
            </a:r>
            <a:r>
              <a:rPr lang="it-IT" b="1" dirty="0" err="1"/>
              <a:t>request</a:t>
            </a:r>
            <a:r>
              <a:rPr lang="it-IT" b="1" dirty="0"/>
              <a:t> e/o </a:t>
            </a:r>
            <a:r>
              <a:rPr lang="it-IT" b="1" dirty="0" err="1"/>
              <a:t>response</a:t>
            </a:r>
            <a:r>
              <a:rPr lang="it-IT" b="1" dirty="0"/>
              <a:t> </a:t>
            </a:r>
            <a:r>
              <a:rPr lang="it-IT" dirty="0"/>
              <a:t>con implementazioni </a:t>
            </a:r>
            <a:r>
              <a:rPr lang="it-IT" dirty="0" smtClean="0"/>
              <a:t>speciali per </a:t>
            </a:r>
            <a:r>
              <a:rPr lang="it-IT" dirty="0"/>
              <a:t>poter controllare l’input/output.</a:t>
            </a:r>
          </a:p>
          <a:p>
            <a:pPr lvl="1">
              <a:defRPr/>
            </a:pPr>
            <a:r>
              <a:rPr lang="it-IT" dirty="0"/>
              <a:t>E’ necessario </a:t>
            </a:r>
            <a:r>
              <a:rPr lang="it-IT" b="1" dirty="0"/>
              <a:t>chiamare il metodo </a:t>
            </a:r>
            <a:r>
              <a:rPr lang="it-IT" b="1" dirty="0" err="1"/>
              <a:t>doFilter</a:t>
            </a:r>
            <a:r>
              <a:rPr lang="it-IT" b="1" dirty="0"/>
              <a:t> della </a:t>
            </a:r>
            <a:r>
              <a:rPr lang="it-IT" b="1" dirty="0" err="1"/>
              <a:t>FilterChain</a:t>
            </a:r>
            <a:r>
              <a:rPr lang="it-IT" b="1" dirty="0"/>
              <a:t>.</a:t>
            </a:r>
          </a:p>
          <a:p>
            <a:pPr>
              <a:defRPr/>
            </a:pPr>
            <a:endParaRPr lang="it-IT" dirty="0"/>
          </a:p>
        </p:txBody>
      </p:sp>
      <p:sp>
        <p:nvSpPr>
          <p:cNvPr id="5" name="Segnaposto piè di pagina 4"/>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40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1"/>
          <p:cNvSpPr>
            <a:spLocks noGrp="1"/>
          </p:cNvSpPr>
          <p:nvPr>
            <p:ph type="title"/>
          </p:nvPr>
        </p:nvSpPr>
        <p:spPr/>
        <p:txBody>
          <a:bodyPr/>
          <a:lstStyle/>
          <a:p>
            <a:r>
              <a:rPr lang="it-IT" altLang="it-IT" smtClean="0"/>
              <a:t>Filter</a:t>
            </a:r>
            <a:br>
              <a:rPr lang="it-IT" altLang="it-IT" smtClean="0"/>
            </a:br>
            <a:r>
              <a:rPr lang="it-IT" altLang="it-IT" sz="1846"/>
              <a:t>Esempio</a:t>
            </a:r>
          </a:p>
        </p:txBody>
      </p:sp>
      <p:sp>
        <p:nvSpPr>
          <p:cNvPr id="6" name="Segnaposto testo 5"/>
          <p:cNvSpPr>
            <a:spLocks noGrp="1"/>
          </p:cNvSpPr>
          <p:nvPr>
            <p:ph type="body" sz="quarter" idx="12"/>
          </p:nvPr>
        </p:nvSpPr>
        <p:spPr/>
        <p:txBody>
          <a:bodyPr>
            <a:normAutofit/>
          </a:bodyPr>
          <a:lstStyle/>
          <a:p>
            <a:r>
              <a:rPr lang="it-IT" sz="1200" dirty="0"/>
              <a:t>public </a:t>
            </a:r>
            <a:r>
              <a:rPr lang="it-IT" sz="1200" dirty="0" err="1"/>
              <a:t>class</a:t>
            </a:r>
            <a:r>
              <a:rPr lang="it-IT" sz="1200" dirty="0"/>
              <a:t> </a:t>
            </a:r>
            <a:r>
              <a:rPr lang="it-IT" sz="1200" dirty="0" err="1"/>
              <a:t>EmailObfuscatorFilter</a:t>
            </a:r>
            <a:r>
              <a:rPr lang="it-IT" sz="1200" dirty="0"/>
              <a:t> </a:t>
            </a:r>
            <a:r>
              <a:rPr lang="it-IT" sz="1200" dirty="0" err="1"/>
              <a:t>implements</a:t>
            </a:r>
            <a:r>
              <a:rPr lang="it-IT" sz="1200" dirty="0"/>
              <a:t> </a:t>
            </a:r>
            <a:r>
              <a:rPr lang="it-IT" sz="1200" dirty="0" err="1"/>
              <a:t>Filter</a:t>
            </a:r>
            <a:r>
              <a:rPr lang="it-IT" sz="1200" dirty="0"/>
              <a:t> {</a:t>
            </a:r>
          </a:p>
          <a:p>
            <a:r>
              <a:rPr lang="it-IT" sz="1200" dirty="0"/>
              <a:t>private </a:t>
            </a:r>
            <a:r>
              <a:rPr lang="it-IT" sz="1200" dirty="0" err="1"/>
              <a:t>FilterConfig</a:t>
            </a:r>
            <a:r>
              <a:rPr lang="it-IT" sz="1200" dirty="0"/>
              <a:t> </a:t>
            </a:r>
            <a:r>
              <a:rPr lang="it-IT" sz="1200" dirty="0" err="1"/>
              <a:t>config</a:t>
            </a:r>
            <a:r>
              <a:rPr lang="it-IT" sz="1200" dirty="0"/>
              <a:t> = </a:t>
            </a:r>
            <a:r>
              <a:rPr lang="it-IT" sz="1200" dirty="0" err="1"/>
              <a:t>null</a:t>
            </a:r>
            <a:r>
              <a:rPr lang="it-IT" sz="1200" dirty="0"/>
              <a:t>;</a:t>
            </a:r>
          </a:p>
          <a:p>
            <a:r>
              <a:rPr lang="it-IT" sz="1200" dirty="0"/>
              <a:t>public </a:t>
            </a:r>
            <a:r>
              <a:rPr lang="it-IT" sz="1200" dirty="0" err="1"/>
              <a:t>void</a:t>
            </a:r>
            <a:r>
              <a:rPr lang="it-IT" sz="1200" dirty="0"/>
              <a:t> </a:t>
            </a:r>
            <a:r>
              <a:rPr lang="it-IT" sz="1200" dirty="0" err="1"/>
              <a:t>init</a:t>
            </a:r>
            <a:r>
              <a:rPr lang="it-IT" sz="1200" dirty="0"/>
              <a:t>(</a:t>
            </a:r>
            <a:r>
              <a:rPr lang="it-IT" sz="1200" dirty="0" err="1"/>
              <a:t>FilterConfig</a:t>
            </a:r>
            <a:r>
              <a:rPr lang="it-IT" sz="1200" dirty="0"/>
              <a:t> </a:t>
            </a:r>
            <a:r>
              <a:rPr lang="it-IT" sz="1200" dirty="0" err="1"/>
              <a:t>filterConfig</a:t>
            </a:r>
            <a:r>
              <a:rPr lang="it-IT" sz="1200" dirty="0"/>
              <a:t>) </a:t>
            </a:r>
            <a:r>
              <a:rPr lang="it-IT" sz="1200" dirty="0" err="1"/>
              <a:t>throws</a:t>
            </a:r>
            <a:r>
              <a:rPr lang="it-IT" sz="1200" dirty="0"/>
              <a:t> </a:t>
            </a:r>
            <a:r>
              <a:rPr lang="it-IT" sz="1200" dirty="0" err="1"/>
              <a:t>ServletException</a:t>
            </a:r>
            <a:r>
              <a:rPr lang="it-IT" sz="1200" dirty="0"/>
              <a:t> {</a:t>
            </a:r>
          </a:p>
          <a:p>
            <a:r>
              <a:rPr lang="it-IT" sz="1200" dirty="0"/>
              <a:t> </a:t>
            </a:r>
            <a:r>
              <a:rPr lang="it-IT" sz="1200" dirty="0" err="1"/>
              <a:t>this.config</a:t>
            </a:r>
            <a:r>
              <a:rPr lang="it-IT" sz="1200" dirty="0"/>
              <a:t> = </a:t>
            </a:r>
            <a:r>
              <a:rPr lang="it-IT" sz="1200" dirty="0" err="1"/>
              <a:t>filterConfig</a:t>
            </a:r>
            <a:r>
              <a:rPr lang="it-IT" sz="1200" dirty="0"/>
              <a:t>;</a:t>
            </a:r>
          </a:p>
          <a:p>
            <a:r>
              <a:rPr lang="it-IT" sz="1200" dirty="0"/>
              <a:t>}</a:t>
            </a:r>
          </a:p>
          <a:p>
            <a:r>
              <a:rPr lang="it-IT" sz="1200" dirty="0"/>
              <a:t>public </a:t>
            </a:r>
            <a:r>
              <a:rPr lang="it-IT" sz="1200" dirty="0" err="1"/>
              <a:t>void</a:t>
            </a:r>
            <a:r>
              <a:rPr lang="it-IT" sz="1200" dirty="0"/>
              <a:t> </a:t>
            </a:r>
            <a:r>
              <a:rPr lang="it-IT" sz="1200" dirty="0" err="1"/>
              <a:t>doFilter</a:t>
            </a:r>
            <a:r>
              <a:rPr lang="it-IT" sz="1200" dirty="0"/>
              <a:t>(</a:t>
            </a:r>
            <a:r>
              <a:rPr lang="it-IT" sz="1200" dirty="0" err="1"/>
              <a:t>ServletRequest</a:t>
            </a:r>
            <a:r>
              <a:rPr lang="it-IT" sz="1200" dirty="0"/>
              <a:t> </a:t>
            </a:r>
            <a:r>
              <a:rPr lang="it-IT" sz="1200" dirty="0" err="1"/>
              <a:t>request</a:t>
            </a:r>
            <a:r>
              <a:rPr lang="it-IT" sz="1200" dirty="0"/>
              <a:t>, </a:t>
            </a:r>
            <a:r>
              <a:rPr lang="it-IT" sz="1200" dirty="0" err="1"/>
              <a:t>ServletResponse</a:t>
            </a:r>
            <a:r>
              <a:rPr lang="it-IT" sz="1200" dirty="0"/>
              <a:t> </a:t>
            </a:r>
            <a:r>
              <a:rPr lang="it-IT" sz="1200" dirty="0" err="1"/>
              <a:t>response</a:t>
            </a:r>
            <a:r>
              <a:rPr lang="it-IT" sz="1200" dirty="0"/>
              <a:t>, </a:t>
            </a:r>
            <a:r>
              <a:rPr lang="it-IT" sz="1200" dirty="0" err="1"/>
              <a:t>FilterChain</a:t>
            </a:r>
            <a:r>
              <a:rPr lang="it-IT" sz="1200" dirty="0"/>
              <a:t> </a:t>
            </a:r>
            <a:r>
              <a:rPr lang="it-IT" sz="1200" dirty="0" err="1"/>
              <a:t>chain</a:t>
            </a:r>
            <a:r>
              <a:rPr lang="it-IT" sz="1200" dirty="0"/>
              <a:t>) </a:t>
            </a:r>
            <a:r>
              <a:rPr lang="it-IT" sz="1200" dirty="0" err="1"/>
              <a:t>throws</a:t>
            </a:r>
            <a:r>
              <a:rPr lang="it-IT" sz="1200" dirty="0"/>
              <a:t> </a:t>
            </a:r>
            <a:r>
              <a:rPr lang="it-IT" sz="1200" dirty="0" err="1"/>
              <a:t>IOException</a:t>
            </a:r>
            <a:r>
              <a:rPr lang="it-IT" sz="1200" dirty="0"/>
              <a:t>, </a:t>
            </a:r>
            <a:r>
              <a:rPr lang="it-IT" sz="1200" dirty="0" err="1"/>
              <a:t>ServletException</a:t>
            </a:r>
            <a:r>
              <a:rPr lang="it-IT" sz="1200" dirty="0"/>
              <a:t> {</a:t>
            </a:r>
          </a:p>
          <a:p>
            <a:r>
              <a:rPr lang="it-IT" sz="1200" dirty="0"/>
              <a:t> </a:t>
            </a:r>
            <a:r>
              <a:rPr lang="it-IT" sz="1200" dirty="0" err="1"/>
              <a:t>chain.doFilter</a:t>
            </a:r>
            <a:r>
              <a:rPr lang="it-IT" sz="1200" dirty="0"/>
              <a:t>(</a:t>
            </a:r>
            <a:r>
              <a:rPr lang="it-IT" sz="1200" dirty="0" err="1"/>
              <a:t>request</a:t>
            </a:r>
            <a:r>
              <a:rPr lang="it-IT" sz="1200" dirty="0"/>
              <a:t>, </a:t>
            </a:r>
            <a:r>
              <a:rPr lang="it-IT" sz="1200" dirty="0" err="1"/>
              <a:t>response</a:t>
            </a:r>
            <a:r>
              <a:rPr lang="it-IT" sz="1200" dirty="0"/>
              <a:t>);</a:t>
            </a:r>
          </a:p>
          <a:p>
            <a:r>
              <a:rPr lang="it-IT" sz="1200" dirty="0"/>
              <a:t>public </a:t>
            </a:r>
            <a:r>
              <a:rPr lang="it-IT" sz="1200" dirty="0" err="1"/>
              <a:t>void</a:t>
            </a:r>
            <a:r>
              <a:rPr lang="it-IT" sz="1200" dirty="0"/>
              <a:t> </a:t>
            </a:r>
            <a:r>
              <a:rPr lang="it-IT" sz="1200" dirty="0" err="1"/>
              <a:t>destroy</a:t>
            </a:r>
            <a:r>
              <a:rPr lang="it-IT" sz="1200" dirty="0"/>
              <a:t>() {</a:t>
            </a:r>
          </a:p>
          <a:p>
            <a:r>
              <a:rPr lang="it-IT" sz="1200" dirty="0" err="1"/>
              <a:t>config</a:t>
            </a:r>
            <a:r>
              <a:rPr lang="it-IT" sz="1200" dirty="0"/>
              <a:t> = </a:t>
            </a:r>
            <a:r>
              <a:rPr lang="it-IT" sz="1200" dirty="0" err="1"/>
              <a:t>null</a:t>
            </a:r>
            <a:r>
              <a:rPr lang="it-IT" sz="1200" dirty="0"/>
              <a:t>;</a:t>
            </a:r>
          </a:p>
          <a:p>
            <a:r>
              <a:rPr lang="it-IT" sz="1200" dirty="0"/>
              <a:t>}</a:t>
            </a:r>
          </a:p>
          <a:p>
            <a:r>
              <a:rPr lang="it-IT" sz="1200" dirty="0"/>
              <a:t>}</a:t>
            </a:r>
          </a:p>
          <a:p>
            <a:r>
              <a:rPr lang="it-IT" sz="1200" dirty="0"/>
              <a:t>---</a:t>
            </a:r>
          </a:p>
          <a:p>
            <a:r>
              <a:rPr lang="it-IT" sz="1200" dirty="0"/>
              <a:t>&lt;</a:t>
            </a:r>
            <a:r>
              <a:rPr lang="it-IT" sz="1200" dirty="0" err="1"/>
              <a:t>filter</a:t>
            </a:r>
            <a:r>
              <a:rPr lang="it-IT" sz="1200" dirty="0"/>
              <a:t>&gt;</a:t>
            </a:r>
          </a:p>
          <a:p>
            <a:r>
              <a:rPr lang="it-IT" sz="1200" dirty="0"/>
              <a:t> &lt;</a:t>
            </a:r>
            <a:r>
              <a:rPr lang="it-IT" sz="1200" dirty="0" err="1"/>
              <a:t>filter-name</a:t>
            </a:r>
            <a:r>
              <a:rPr lang="it-IT" sz="1200" dirty="0"/>
              <a:t>&gt;</a:t>
            </a:r>
            <a:r>
              <a:rPr lang="it-IT" sz="1200" dirty="0" err="1"/>
              <a:t>emailfilter</a:t>
            </a:r>
            <a:r>
              <a:rPr lang="it-IT" sz="1200" dirty="0"/>
              <a:t>&lt;/</a:t>
            </a:r>
            <a:r>
              <a:rPr lang="it-IT" sz="1200" dirty="0" err="1"/>
              <a:t>filter-name</a:t>
            </a:r>
            <a:r>
              <a:rPr lang="it-IT" sz="1200" dirty="0"/>
              <a:t>&gt;</a:t>
            </a:r>
          </a:p>
          <a:p>
            <a:r>
              <a:rPr lang="it-IT" sz="1200" dirty="0"/>
              <a:t> &lt;</a:t>
            </a:r>
            <a:r>
              <a:rPr lang="it-IT" sz="1200" dirty="0" err="1"/>
              <a:t>filter-class</a:t>
            </a:r>
            <a:r>
              <a:rPr lang="it-IT" sz="1200" dirty="0" smtClean="0"/>
              <a:t>&gt; </a:t>
            </a:r>
            <a:r>
              <a:rPr lang="it-IT" sz="1200" dirty="0" err="1" smtClean="0"/>
              <a:t>EmailObfuscatorFilter</a:t>
            </a:r>
            <a:r>
              <a:rPr lang="it-IT" sz="1200" dirty="0"/>
              <a:t>&lt;/</a:t>
            </a:r>
            <a:r>
              <a:rPr lang="it-IT" sz="1200" dirty="0" err="1"/>
              <a:t>filter-class</a:t>
            </a:r>
            <a:r>
              <a:rPr lang="it-IT" sz="1200" dirty="0"/>
              <a:t>&gt;</a:t>
            </a:r>
          </a:p>
          <a:p>
            <a:r>
              <a:rPr lang="it-IT" sz="1200" dirty="0"/>
              <a:t>&lt;/</a:t>
            </a:r>
            <a:r>
              <a:rPr lang="it-IT" sz="1200" dirty="0" err="1"/>
              <a:t>filter</a:t>
            </a:r>
            <a:r>
              <a:rPr lang="it-IT" sz="1200" dirty="0"/>
              <a:t>&gt;</a:t>
            </a:r>
          </a:p>
          <a:p>
            <a:r>
              <a:rPr lang="it-IT" sz="1200" dirty="0"/>
              <a:t>&lt;</a:t>
            </a:r>
            <a:r>
              <a:rPr lang="it-IT" sz="1200" dirty="0" err="1"/>
              <a:t>filter-mapping</a:t>
            </a:r>
            <a:r>
              <a:rPr lang="it-IT" sz="1200" dirty="0"/>
              <a:t>&gt;</a:t>
            </a:r>
          </a:p>
          <a:p>
            <a:r>
              <a:rPr lang="it-IT" sz="1200" dirty="0"/>
              <a:t> &lt;</a:t>
            </a:r>
            <a:r>
              <a:rPr lang="it-IT" sz="1200" dirty="0" err="1"/>
              <a:t>filter-name</a:t>
            </a:r>
            <a:r>
              <a:rPr lang="it-IT" sz="1200" dirty="0"/>
              <a:t>&gt;</a:t>
            </a:r>
            <a:r>
              <a:rPr lang="it-IT" sz="1200" dirty="0" err="1"/>
              <a:t>emailfilter</a:t>
            </a:r>
            <a:r>
              <a:rPr lang="it-IT" sz="1200" dirty="0"/>
              <a:t>&lt;/</a:t>
            </a:r>
            <a:r>
              <a:rPr lang="it-IT" sz="1200" dirty="0" err="1"/>
              <a:t>filter-name</a:t>
            </a:r>
            <a:r>
              <a:rPr lang="it-IT" sz="1200" dirty="0"/>
              <a:t>&gt;</a:t>
            </a:r>
          </a:p>
          <a:p>
            <a:r>
              <a:rPr lang="it-IT" sz="1200" dirty="0"/>
              <a:t> &lt;</a:t>
            </a:r>
            <a:r>
              <a:rPr lang="it-IT" sz="1200" dirty="0" err="1"/>
              <a:t>url</a:t>
            </a:r>
            <a:r>
              <a:rPr lang="it-IT" sz="1200" dirty="0"/>
              <a:t>-pattern&gt;*&lt;/</a:t>
            </a:r>
            <a:r>
              <a:rPr lang="it-IT" sz="1200" dirty="0" err="1"/>
              <a:t>url</a:t>
            </a:r>
            <a:r>
              <a:rPr lang="it-IT" sz="1200" dirty="0"/>
              <a:t>-pattern&gt;</a:t>
            </a:r>
          </a:p>
          <a:p>
            <a:r>
              <a:rPr lang="it-IT" sz="1200" dirty="0"/>
              <a:t> &lt;</a:t>
            </a:r>
            <a:r>
              <a:rPr lang="it-IT" sz="1200" dirty="0" err="1"/>
              <a:t>dispatcher</a:t>
            </a:r>
            <a:r>
              <a:rPr lang="it-IT" sz="1200" dirty="0"/>
              <a:t>&gt;REQUEST&lt;/</a:t>
            </a:r>
            <a:r>
              <a:rPr lang="it-IT" sz="1200" dirty="0" err="1"/>
              <a:t>dispatcher</a:t>
            </a:r>
            <a:r>
              <a:rPr lang="it-IT" sz="1200" dirty="0"/>
              <a:t>&gt;</a:t>
            </a:r>
          </a:p>
          <a:p>
            <a:r>
              <a:rPr lang="it-IT" sz="1200" dirty="0"/>
              <a:t>&lt;/</a:t>
            </a:r>
            <a:r>
              <a:rPr lang="it-IT" sz="1200" dirty="0" err="1"/>
              <a:t>filter-mapping</a:t>
            </a:r>
            <a:r>
              <a:rPr lang="it-IT" sz="1200" dirty="0"/>
              <a:t>&gt;</a:t>
            </a:r>
          </a:p>
          <a:p>
            <a:endParaRPr lang="it-IT" dirty="0"/>
          </a:p>
        </p:txBody>
      </p:sp>
      <p:sp>
        <p:nvSpPr>
          <p:cNvPr id="7" name="Segnaposto testo 6"/>
          <p:cNvSpPr>
            <a:spLocks noGrp="1"/>
          </p:cNvSpPr>
          <p:nvPr>
            <p:ph type="body" sz="quarter" idx="13"/>
          </p:nvPr>
        </p:nvSpPr>
        <p:spPr/>
        <p:txBody>
          <a:bodyPr/>
          <a:lstStyle/>
          <a:p>
            <a:pPr>
              <a:defRPr/>
            </a:pPr>
            <a:r>
              <a:rPr lang="it-IT" dirty="0"/>
              <a:t>Questo filtro non fa assolutamente nulla: si limita a chiamare il </a:t>
            </a:r>
            <a:r>
              <a:rPr lang="it-IT" i="1" dirty="0" err="1"/>
              <a:t>doFilter</a:t>
            </a:r>
            <a:r>
              <a:rPr lang="it-IT" dirty="0"/>
              <a:t> sulla </a:t>
            </a:r>
            <a:r>
              <a:rPr lang="it-IT" i="1" dirty="0" err="1"/>
              <a:t>FilterChain</a:t>
            </a:r>
            <a:r>
              <a:rPr lang="it-IT" dirty="0"/>
              <a:t>.</a:t>
            </a:r>
          </a:p>
          <a:p>
            <a:pPr>
              <a:defRPr/>
            </a:pPr>
            <a:r>
              <a:rPr lang="it-IT" dirty="0"/>
              <a:t>Perché il filtro sia elaborato, è sufficiente </a:t>
            </a:r>
            <a:r>
              <a:rPr lang="it-IT" b="1" dirty="0"/>
              <a:t>aggiungere il frammento in basso, che ne specifica la classe e gli </a:t>
            </a:r>
            <a:r>
              <a:rPr lang="it-IT" b="1" dirty="0" err="1"/>
              <a:t>url</a:t>
            </a:r>
            <a:r>
              <a:rPr lang="it-IT" b="1" dirty="0"/>
              <a:t> pattern associati, nel web.xml</a:t>
            </a:r>
            <a:r>
              <a:rPr lang="it-IT" dirty="0"/>
              <a:t>.</a:t>
            </a:r>
          </a:p>
          <a:p>
            <a:endParaRPr lang="it-IT" dirty="0"/>
          </a:p>
        </p:txBody>
      </p:sp>
      <p:sp>
        <p:nvSpPr>
          <p:cNvPr id="8" name="Segnaposto piè di pagina 7"/>
          <p:cNvSpPr>
            <a:spLocks noGrp="1"/>
          </p:cNvSpPr>
          <p:nvPr>
            <p:ph type="ftr" sz="quarter" idx="10"/>
          </p:nvPr>
        </p:nvSpPr>
        <p:spPr/>
        <p:txBody>
          <a:bodyPr/>
          <a:lstStyle/>
          <a:p>
            <a:pPr>
              <a:defRPr/>
            </a:pPr>
            <a:r>
              <a:rPr lang="it-IT" smtClean="0"/>
              <a:t>Java Servlets</a:t>
            </a:r>
            <a:endParaRPr lang="it-IT"/>
          </a:p>
        </p:txBody>
      </p:sp>
      <p:sp>
        <p:nvSpPr>
          <p:cNvPr id="9" name="Segnaposto numero diapositiva 8"/>
          <p:cNvSpPr>
            <a:spLocks noGrp="1"/>
          </p:cNvSpPr>
          <p:nvPr>
            <p:ph type="sldNum" sz="quarter" idx="11"/>
          </p:nvPr>
        </p:nvSpPr>
        <p:spPr/>
        <p:txBody>
          <a:bodyPr/>
          <a:lstStyle/>
          <a:p>
            <a:pPr>
              <a:defRPr/>
            </a:pPr>
            <a:fld id="{8E2D3B3A-0C70-4868-8B54-588D0C86EAE1}" type="slidenum">
              <a:rPr lang="it-IT" altLang="it-IT" smtClean="0"/>
              <a:pPr>
                <a:defRPr/>
              </a:pPr>
              <a:t>41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it-IT" altLang="it-IT" smtClean="0"/>
              <a:t>Riferimenti</a:t>
            </a:r>
          </a:p>
        </p:txBody>
      </p:sp>
      <p:sp>
        <p:nvSpPr>
          <p:cNvPr id="48132" name="Rectangle 3"/>
          <p:cNvSpPr>
            <a:spLocks noGrp="1" noChangeArrowheads="1"/>
          </p:cNvSpPr>
          <p:nvPr>
            <p:ph idx="1"/>
          </p:nvPr>
        </p:nvSpPr>
        <p:spPr/>
        <p:txBody>
          <a:bodyPr/>
          <a:lstStyle/>
          <a:p>
            <a:r>
              <a:rPr lang="it-IT" altLang="it-IT" b="1" dirty="0" err="1" smtClean="0"/>
              <a:t>Servlet</a:t>
            </a:r>
            <a:r>
              <a:rPr lang="it-IT" altLang="it-IT" b="1" dirty="0" smtClean="0"/>
              <a:t> </a:t>
            </a:r>
            <a:r>
              <a:rPr lang="it-IT" altLang="it-IT" b="1" dirty="0" smtClean="0"/>
              <a:t>API: Java EE 7</a:t>
            </a:r>
            <a:br>
              <a:rPr lang="it-IT" altLang="it-IT" b="1" dirty="0" smtClean="0"/>
            </a:br>
            <a:r>
              <a:rPr lang="it-IT" altLang="it-IT" dirty="0" smtClean="0">
                <a:hlinkClick r:id="rId2"/>
              </a:rPr>
              <a:t>https</a:t>
            </a:r>
            <a:r>
              <a:rPr lang="it-IT" altLang="it-IT" dirty="0">
                <a:hlinkClick r:id="rId2"/>
              </a:rPr>
              <a:t>://</a:t>
            </a:r>
            <a:r>
              <a:rPr lang="it-IT" altLang="it-IT" dirty="0" smtClean="0">
                <a:hlinkClick r:id="rId2"/>
              </a:rPr>
              <a:t>docs.oracle.com/javaee/7/api/javax/servlet/package-summary.html</a:t>
            </a:r>
            <a:endParaRPr lang="it-IT" altLang="it-IT" dirty="0" smtClean="0"/>
          </a:p>
          <a:p>
            <a:r>
              <a:rPr lang="it-IT" altLang="it-IT" b="1" dirty="0" err="1" smtClean="0"/>
              <a:t>Servlet</a:t>
            </a:r>
            <a:r>
              <a:rPr lang="it-IT" altLang="it-IT" b="1" dirty="0" smtClean="0"/>
              <a:t> API: Jakarta EE 9 </a:t>
            </a:r>
            <a:r>
              <a:rPr lang="it-IT" altLang="it-IT" dirty="0" smtClean="0"/>
              <a:t/>
            </a:r>
            <a:br>
              <a:rPr lang="it-IT" altLang="it-IT" dirty="0" smtClean="0"/>
            </a:br>
            <a:r>
              <a:rPr lang="it-IT" altLang="it-IT" dirty="0" smtClean="0">
                <a:hlinkClick r:id="rId3"/>
              </a:rPr>
              <a:t>https</a:t>
            </a:r>
            <a:r>
              <a:rPr lang="it-IT" altLang="it-IT" dirty="0">
                <a:hlinkClick r:id="rId3"/>
              </a:rPr>
              <a:t>://</a:t>
            </a:r>
            <a:r>
              <a:rPr lang="it-IT" altLang="it-IT" dirty="0" smtClean="0">
                <a:hlinkClick r:id="rId3"/>
              </a:rPr>
              <a:t>jakarta.ee/specifications/platform/9/apidocs/jakarta/servlet/package-summary.html</a:t>
            </a:r>
            <a:r>
              <a:rPr lang="it-IT" altLang="it-IT" dirty="0" smtClean="0"/>
              <a:t> </a:t>
            </a:r>
          </a:p>
          <a:p>
            <a:pPr eaLnBrk="1" hangingPunct="1"/>
            <a:r>
              <a:rPr lang="it-IT" altLang="it-IT" b="1" dirty="0" err="1" smtClean="0"/>
              <a:t>Servlet</a:t>
            </a:r>
            <a:r>
              <a:rPr lang="it-IT" altLang="it-IT" b="1" dirty="0" smtClean="0"/>
              <a:t> </a:t>
            </a:r>
            <a:r>
              <a:rPr lang="it-IT" altLang="it-IT" b="1" dirty="0" smtClean="0"/>
              <a:t>Tutorial</a:t>
            </a:r>
            <a:br>
              <a:rPr lang="it-IT" altLang="it-IT" b="1" dirty="0" smtClean="0"/>
            </a:br>
            <a:r>
              <a:rPr lang="it-IT" altLang="it-IT" dirty="0" smtClean="0">
                <a:hlinkClick r:id="rId4"/>
              </a:rPr>
              <a:t>https://docs.oracle.com/javaee/7/tutorial/servlets.htm</a:t>
            </a:r>
            <a:endParaRPr lang="it-IT" altLang="it-IT" dirty="0" smtClean="0"/>
          </a:p>
          <a:p>
            <a:pPr eaLnBrk="1" hangingPunct="1"/>
            <a:r>
              <a:rPr lang="it-IT" altLang="it-IT" b="1" dirty="0" smtClean="0"/>
              <a:t>JDBC Tutorial</a:t>
            </a:r>
            <a:br>
              <a:rPr lang="it-IT" altLang="it-IT" b="1" dirty="0" smtClean="0"/>
            </a:br>
            <a:r>
              <a:rPr lang="it-IT" altLang="it-IT" dirty="0" smtClean="0">
                <a:hlinkClick r:id="rId5"/>
              </a:rPr>
              <a:t>http://</a:t>
            </a:r>
            <a:r>
              <a:rPr lang="it-IT" altLang="it-IT" dirty="0" smtClean="0">
                <a:hlinkClick r:id="rId5"/>
              </a:rPr>
              <a:t>docs.oracle.com/javase/tutorial/jdbc</a:t>
            </a:r>
            <a:endParaRPr lang="it-IT" altLang="it-IT" dirty="0" smtClean="0"/>
          </a:p>
          <a:p>
            <a:r>
              <a:rPr lang="it-IT" altLang="it-IT" b="1" dirty="0" smtClean="0"/>
              <a:t>Apache </a:t>
            </a:r>
            <a:r>
              <a:rPr lang="it-IT" altLang="it-IT" b="1" dirty="0" err="1" smtClean="0"/>
              <a:t>Tomcat</a:t>
            </a:r>
            <a:r>
              <a:rPr lang="it-IT" altLang="it-IT" b="1" dirty="0"/>
              <a:t/>
            </a:r>
            <a:br>
              <a:rPr lang="it-IT" altLang="it-IT" b="1" dirty="0"/>
            </a:br>
            <a:r>
              <a:rPr lang="it-IT" altLang="it-IT" dirty="0">
                <a:hlinkClick r:id="rId6"/>
              </a:rPr>
              <a:t>https://</a:t>
            </a:r>
            <a:r>
              <a:rPr lang="it-IT" altLang="it-IT" dirty="0" smtClean="0">
                <a:hlinkClick r:id="rId6"/>
              </a:rPr>
              <a:t>tomcat.apache.org</a:t>
            </a:r>
            <a:r>
              <a:rPr lang="it-IT" altLang="it-IT" dirty="0" smtClean="0"/>
              <a:t> </a:t>
            </a:r>
          </a:p>
          <a:p>
            <a:endParaRPr lang="it-IT" altLang="it-IT" dirty="0" smtClean="0"/>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42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it-IT" altLang="it-IT"/>
              <a:t>Configurazione di Apache Tomcat</a:t>
            </a:r>
            <a:br>
              <a:rPr lang="it-IT" altLang="it-IT"/>
            </a:br>
            <a:r>
              <a:rPr lang="it-IT" altLang="it-IT" sz="2215"/>
              <a:t>Creazione di un nuovo contesto</a:t>
            </a:r>
          </a:p>
        </p:txBody>
      </p:sp>
      <p:sp>
        <p:nvSpPr>
          <p:cNvPr id="10244" name="Rectangle 3"/>
          <p:cNvSpPr>
            <a:spLocks noGrp="1" noChangeArrowheads="1"/>
          </p:cNvSpPr>
          <p:nvPr>
            <p:ph idx="1"/>
          </p:nvPr>
        </p:nvSpPr>
        <p:spPr/>
        <p:txBody>
          <a:bodyPr/>
          <a:lstStyle/>
          <a:p>
            <a:pPr eaLnBrk="1" hangingPunct="1">
              <a:lnSpc>
                <a:spcPct val="80000"/>
              </a:lnSpc>
            </a:pPr>
            <a:r>
              <a:rPr lang="it-IT" altLang="it-IT" sz="1846"/>
              <a:t>Le applicazioni web sono eseguite in </a:t>
            </a:r>
            <a:r>
              <a:rPr lang="it-IT" altLang="it-IT" sz="1846" b="1"/>
              <a:t>contesti</a:t>
            </a:r>
            <a:r>
              <a:rPr lang="it-IT" altLang="it-IT" sz="1846"/>
              <a:t>. Ogni contesto, in generale, corrisponde a una particolare directory che viene configurata nel server e associata a una URL specifica. </a:t>
            </a:r>
          </a:p>
          <a:p>
            <a:pPr eaLnBrk="1" hangingPunct="1">
              <a:lnSpc>
                <a:spcPct val="80000"/>
              </a:lnSpc>
            </a:pPr>
            <a:r>
              <a:rPr lang="it-IT" altLang="it-IT" sz="1846"/>
              <a:t>Per creare manualmente un nuovo contesto è sufficiente creare una sottodirectory nella directory </a:t>
            </a:r>
            <a:r>
              <a:rPr lang="it-IT" altLang="it-IT" sz="1846" b="1"/>
              <a:t>webapps</a:t>
            </a:r>
            <a:r>
              <a:rPr lang="it-IT" altLang="it-IT" sz="1846"/>
              <a:t> di Tomcat. Il nome del contesto sarà quello della directory creata.</a:t>
            </a:r>
          </a:p>
          <a:p>
            <a:pPr eaLnBrk="1" hangingPunct="1">
              <a:lnSpc>
                <a:spcPct val="80000"/>
              </a:lnSpc>
            </a:pPr>
            <a:r>
              <a:rPr lang="it-IT" altLang="it-IT" sz="1846"/>
              <a:t>A questo punto, per testare il nuovo contesto, è possibile inserire un file html nella directory indicata e provare a caricarlo con la URL </a:t>
            </a:r>
            <a:r>
              <a:rPr lang="it-IT" altLang="it-IT" sz="1846">
                <a:hlinkClick r:id="rId2"/>
              </a:rPr>
              <a:t>http://localhost:8080/PATH/NOMEFILE</a:t>
            </a:r>
            <a:r>
              <a:rPr lang="it-IT" altLang="it-IT" sz="1846"/>
              <a:t>, dove path è il nome del contesto. Ad esempio </a:t>
            </a:r>
            <a:r>
              <a:rPr lang="it-IT" altLang="it-IT" sz="1846">
                <a:hlinkClick r:id="rId3"/>
              </a:rPr>
              <a:t>http://localhost/progetto/index.html</a:t>
            </a:r>
            <a:endParaRPr lang="it-IT" altLang="it-IT" sz="1846"/>
          </a:p>
          <a:p>
            <a:pPr eaLnBrk="1" hangingPunct="1">
              <a:lnSpc>
                <a:spcPct val="80000"/>
              </a:lnSpc>
            </a:pPr>
            <a:r>
              <a:rPr lang="it-IT" altLang="it-IT" sz="1846"/>
              <a:t>All’interno della directory creata, è necessario approntare una particolare struttura di sottodirectory e files per rendere pienamente funzionale la web application. I principali elementi di questa struttura verranno illustrati di seguito.</a:t>
            </a:r>
          </a:p>
          <a:p>
            <a:pPr eaLnBrk="1" hangingPunct="1">
              <a:lnSpc>
                <a:spcPct val="80000"/>
              </a:lnSpc>
            </a:pPr>
            <a:r>
              <a:rPr lang="it-IT" altLang="it-IT" sz="1846"/>
              <a:t>Tuttavia, </a:t>
            </a:r>
            <a:r>
              <a:rPr lang="it-IT" altLang="it-IT" sz="1846" b="1"/>
              <a:t>il metodo di installazione consigliato per le web application è quello di usare un IDE (ad esempio Netbeans) per realizzare l’applicazione ed effettuarne il packaging in un file war (Web ARchive), che potrà poi essere copiato direttamente nella directory webapps di Tomcat.</a:t>
            </a:r>
          </a:p>
          <a:p>
            <a:pPr eaLnBrk="1" hangingPunct="1">
              <a:lnSpc>
                <a:spcPct val="80000"/>
              </a:lnSpc>
            </a:pPr>
            <a:endParaRPr lang="it-IT" altLang="it-IT" sz="1846"/>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it-IT" altLang="it-IT"/>
              <a:t>Configurazione di Apache Tomcat</a:t>
            </a:r>
            <a:br>
              <a:rPr lang="it-IT" altLang="it-IT"/>
            </a:br>
            <a:r>
              <a:rPr lang="it-IT" altLang="it-IT" sz="2215"/>
              <a:t>Struttura di un contesto</a:t>
            </a:r>
          </a:p>
        </p:txBody>
      </p:sp>
      <p:sp>
        <p:nvSpPr>
          <p:cNvPr id="11268" name="Rectangle 3"/>
          <p:cNvSpPr>
            <a:spLocks noGrp="1" noChangeArrowheads="1"/>
          </p:cNvSpPr>
          <p:nvPr>
            <p:ph idx="1"/>
          </p:nvPr>
        </p:nvSpPr>
        <p:spPr/>
        <p:txBody>
          <a:bodyPr/>
          <a:lstStyle/>
          <a:p>
            <a:pPr eaLnBrk="1" hangingPunct="1">
              <a:lnSpc>
                <a:spcPct val="80000"/>
              </a:lnSpc>
            </a:pPr>
            <a:r>
              <a:rPr lang="it-IT" altLang="it-IT" sz="2215"/>
              <a:t>Le directory corrispondenti ad una web application hanno una struttura base particolare che permette al server di accedere alle risorse dinamiche (servlet, jsp) e statiche (html, css, immagini, ecc.). In particolare:</a:t>
            </a:r>
          </a:p>
          <a:p>
            <a:pPr lvl="1" eaLnBrk="1" hangingPunct="1">
              <a:lnSpc>
                <a:spcPct val="80000"/>
              </a:lnSpc>
            </a:pPr>
            <a:r>
              <a:rPr lang="it-IT" altLang="it-IT" sz="1846"/>
              <a:t>La sottodirectory WEB-INF, contiene alcuni files di configurazione, tra cui il </a:t>
            </a:r>
            <a:r>
              <a:rPr lang="it-IT" altLang="it-IT" sz="1846" i="1"/>
              <a:t>web application deployment descriptor</a:t>
            </a:r>
            <a:r>
              <a:rPr lang="it-IT" altLang="it-IT" sz="1846"/>
              <a:t> (web.xml).</a:t>
            </a:r>
          </a:p>
          <a:p>
            <a:pPr lvl="1" eaLnBrk="1" hangingPunct="1">
              <a:lnSpc>
                <a:spcPct val="80000"/>
              </a:lnSpc>
            </a:pPr>
            <a:r>
              <a:rPr lang="it-IT" altLang="it-IT" sz="1846"/>
              <a:t>La sottodirectory WEB-INF/classes, contiene le classi Java dell’applicazione, comprese le servlet. </a:t>
            </a:r>
          </a:p>
          <a:p>
            <a:pPr lvl="2" eaLnBrk="1" hangingPunct="1">
              <a:lnSpc>
                <a:spcPct val="80000"/>
              </a:lnSpc>
            </a:pPr>
            <a:r>
              <a:rPr lang="it-IT" altLang="it-IT" sz="1846"/>
              <a:t>(!) Secondo le convenzioni Java, le singole classi andranno poste all’interno di un albero di directory corrispondente al loro package.</a:t>
            </a:r>
          </a:p>
          <a:p>
            <a:pPr lvl="1" eaLnBrk="1" hangingPunct="1">
              <a:lnSpc>
                <a:spcPct val="80000"/>
              </a:lnSpc>
            </a:pPr>
            <a:r>
              <a:rPr lang="it-IT" altLang="it-IT" sz="1846"/>
              <a:t>La sottodirectory WEB-INF/lib, contiene le librerie JAR necessarie all’applicazione, comprese quelle di terze parti, come i driver JDBC.</a:t>
            </a:r>
          </a:p>
          <a:p>
            <a:pPr lvl="1" eaLnBrk="1" hangingPunct="1">
              <a:lnSpc>
                <a:spcPct val="80000"/>
              </a:lnSpc>
            </a:pPr>
            <a:r>
              <a:rPr lang="it-IT" altLang="it-IT" sz="1846"/>
              <a:t>Tutti le altre sottodirectory del contesto, compresa la stessa root directory, conterranno normali files come pagine html, fogli di stile, immagini o pagine JSP.</a:t>
            </a:r>
          </a:p>
          <a:p>
            <a:pPr lvl="1" eaLnBrk="1" hangingPunct="1">
              <a:lnSpc>
                <a:spcPct val="80000"/>
              </a:lnSpc>
            </a:pPr>
            <a:endParaRPr lang="it-IT" altLang="it-IT" sz="1846"/>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it-IT" altLang="it-IT"/>
              <a:t>Configurazione di Apache Tomcat</a:t>
            </a:r>
            <a:br>
              <a:rPr lang="it-IT" altLang="it-IT"/>
            </a:br>
            <a:r>
              <a:rPr lang="it-IT" altLang="it-IT" sz="2215"/>
              <a:t>Inserimento di una servlet in un contesto</a:t>
            </a:r>
          </a:p>
        </p:txBody>
      </p:sp>
      <p:sp>
        <p:nvSpPr>
          <p:cNvPr id="4" name="Segnaposto testo 3"/>
          <p:cNvSpPr>
            <a:spLocks noGrp="1"/>
          </p:cNvSpPr>
          <p:nvPr>
            <p:ph type="body" sz="quarter" idx="12"/>
          </p:nvPr>
        </p:nvSpPr>
        <p:spPr/>
        <p:txBody>
          <a:bodyPr>
            <a:normAutofit/>
          </a:bodyPr>
          <a:lstStyle/>
          <a:p>
            <a:r>
              <a:rPr lang="it-IT" sz="1200" dirty="0"/>
              <a:t>&lt;?xml </a:t>
            </a:r>
            <a:r>
              <a:rPr lang="it-IT" sz="1200" dirty="0" err="1"/>
              <a:t>version</a:t>
            </a:r>
            <a:r>
              <a:rPr lang="it-IT" sz="1200" dirty="0"/>
              <a:t>="1.0" </a:t>
            </a:r>
            <a:r>
              <a:rPr lang="it-IT" sz="1200" dirty="0" err="1"/>
              <a:t>encoding</a:t>
            </a:r>
            <a:r>
              <a:rPr lang="it-IT" sz="1200" dirty="0"/>
              <a:t>="ISO-8859-1"?&gt; </a:t>
            </a:r>
          </a:p>
          <a:p>
            <a:r>
              <a:rPr lang="it-IT" sz="1200" dirty="0"/>
              <a:t>&lt;!DOCTYPE web-</a:t>
            </a:r>
            <a:r>
              <a:rPr lang="it-IT" sz="1200" dirty="0" err="1"/>
              <a:t>app</a:t>
            </a:r>
            <a:r>
              <a:rPr lang="it-IT" sz="1200" dirty="0"/>
              <a:t> PUBLIC "-//</a:t>
            </a:r>
            <a:r>
              <a:rPr lang="it-IT" sz="1200" dirty="0" err="1"/>
              <a:t>Sun</a:t>
            </a:r>
            <a:r>
              <a:rPr lang="it-IT" sz="1200" dirty="0"/>
              <a:t> </a:t>
            </a:r>
            <a:r>
              <a:rPr lang="it-IT" sz="1200" dirty="0" err="1"/>
              <a:t>Microsystems</a:t>
            </a:r>
            <a:r>
              <a:rPr lang="it-IT" sz="1200" dirty="0"/>
              <a:t>, </a:t>
            </a:r>
            <a:r>
              <a:rPr lang="it-IT" sz="1200" dirty="0" err="1"/>
              <a:t>Inc</a:t>
            </a:r>
            <a:r>
              <a:rPr lang="it-IT" sz="1200" dirty="0"/>
              <a:t>.//DTD Web Application 2.3//EN" "http://java.sun.com/</a:t>
            </a:r>
            <a:r>
              <a:rPr lang="it-IT" sz="1200" dirty="0" err="1"/>
              <a:t>dtd</a:t>
            </a:r>
            <a:r>
              <a:rPr lang="it-IT" sz="1200" dirty="0"/>
              <a:t>/web-app_2_3.dtd"&gt; </a:t>
            </a:r>
          </a:p>
          <a:p>
            <a:r>
              <a:rPr lang="it-IT" sz="1200" dirty="0"/>
              <a:t>&lt;web-</a:t>
            </a:r>
            <a:r>
              <a:rPr lang="it-IT" sz="1200" dirty="0" err="1"/>
              <a:t>app</a:t>
            </a:r>
            <a:r>
              <a:rPr lang="it-IT" sz="1200" dirty="0"/>
              <a:t>&gt;</a:t>
            </a:r>
          </a:p>
          <a:p>
            <a:r>
              <a:rPr lang="it-IT" sz="1200" dirty="0"/>
              <a:t> &lt;display-</a:t>
            </a:r>
            <a:r>
              <a:rPr lang="it-IT" sz="1200" dirty="0" err="1"/>
              <a:t>name</a:t>
            </a:r>
            <a:r>
              <a:rPr lang="it-IT" sz="1200" dirty="0"/>
              <a:t>&gt;Progetto IW&lt;/display-</a:t>
            </a:r>
            <a:r>
              <a:rPr lang="it-IT" sz="1200" dirty="0" err="1"/>
              <a:t>name</a:t>
            </a:r>
            <a:r>
              <a:rPr lang="it-IT" sz="1200" dirty="0"/>
              <a:t>&gt; </a:t>
            </a:r>
          </a:p>
          <a:p>
            <a:r>
              <a:rPr lang="it-IT" sz="1200" dirty="0"/>
              <a:t> &lt;</a:t>
            </a:r>
            <a:r>
              <a:rPr lang="it-IT" sz="1200" dirty="0" err="1"/>
              <a:t>description</a:t>
            </a:r>
            <a:r>
              <a:rPr lang="it-IT" sz="1200" dirty="0"/>
              <a:t>&gt;Progetto X&lt;/</a:t>
            </a:r>
            <a:r>
              <a:rPr lang="it-IT" sz="1200" dirty="0" err="1"/>
              <a:t>description</a:t>
            </a:r>
            <a:r>
              <a:rPr lang="it-IT" sz="1200" dirty="0"/>
              <a:t>&gt; </a:t>
            </a:r>
          </a:p>
          <a:p>
            <a:r>
              <a:rPr lang="it-IT" sz="1200" dirty="0"/>
              <a:t> &lt;</a:t>
            </a:r>
            <a:r>
              <a:rPr lang="it-IT" sz="1200" dirty="0" err="1"/>
              <a:t>servlet</a:t>
            </a:r>
            <a:r>
              <a:rPr lang="it-IT" sz="1200" dirty="0"/>
              <a:t>&gt; </a:t>
            </a:r>
          </a:p>
          <a:p>
            <a:r>
              <a:rPr lang="it-IT" sz="1200" dirty="0"/>
              <a:t>  &lt;</a:t>
            </a:r>
            <a:r>
              <a:rPr lang="it-IT" sz="1200" dirty="0" err="1"/>
              <a:t>servlet-name</a:t>
            </a:r>
            <a:r>
              <a:rPr lang="it-IT" sz="1200" dirty="0"/>
              <a:t>&gt;Servlet1&lt;/</a:t>
            </a:r>
            <a:r>
              <a:rPr lang="it-IT" sz="1200" dirty="0" err="1"/>
              <a:t>servlet-name</a:t>
            </a:r>
            <a:r>
              <a:rPr lang="it-IT" sz="1200" dirty="0"/>
              <a:t>&gt; </a:t>
            </a:r>
          </a:p>
          <a:p>
            <a:r>
              <a:rPr lang="it-IT" sz="1200" dirty="0"/>
              <a:t>  &lt;</a:t>
            </a:r>
            <a:r>
              <a:rPr lang="it-IT" sz="1200" dirty="0" err="1"/>
              <a:t>description</a:t>
            </a:r>
            <a:r>
              <a:rPr lang="it-IT" sz="1200" dirty="0"/>
              <a:t>&gt;Questa </a:t>
            </a:r>
            <a:r>
              <a:rPr lang="it-IT" sz="1200" dirty="0" err="1"/>
              <a:t>servlet</a:t>
            </a:r>
            <a:r>
              <a:rPr lang="it-IT" sz="1200" dirty="0"/>
              <a:t> implementa la funzione Y &lt;/</a:t>
            </a:r>
            <a:r>
              <a:rPr lang="it-IT" sz="1200" dirty="0" err="1"/>
              <a:t>description</a:t>
            </a:r>
            <a:r>
              <a:rPr lang="it-IT" sz="1200" dirty="0"/>
              <a:t>&gt; </a:t>
            </a:r>
          </a:p>
          <a:p>
            <a:r>
              <a:rPr lang="it-IT" sz="1200" dirty="0"/>
              <a:t>  &lt;</a:t>
            </a:r>
            <a:r>
              <a:rPr lang="it-IT" sz="1200" dirty="0" err="1"/>
              <a:t>servlet-class</a:t>
            </a:r>
            <a:r>
              <a:rPr lang="it-IT" sz="1200" dirty="0"/>
              <a:t>&gt;org.iw.project.class1&lt;/</a:t>
            </a:r>
            <a:r>
              <a:rPr lang="it-IT" sz="1200" dirty="0" err="1"/>
              <a:t>servlet-class</a:t>
            </a:r>
            <a:r>
              <a:rPr lang="it-IT" sz="1200" dirty="0"/>
              <a:t>&gt; </a:t>
            </a:r>
          </a:p>
          <a:p>
            <a:r>
              <a:rPr lang="it-IT" sz="1200" dirty="0"/>
              <a:t> &lt;/</a:t>
            </a:r>
            <a:r>
              <a:rPr lang="it-IT" sz="1200" dirty="0" err="1"/>
              <a:t>servlet</a:t>
            </a:r>
            <a:r>
              <a:rPr lang="it-IT" sz="1200" dirty="0"/>
              <a:t>&gt;</a:t>
            </a:r>
          </a:p>
          <a:p>
            <a:r>
              <a:rPr lang="it-IT" sz="1200" dirty="0"/>
              <a:t> &lt;</a:t>
            </a:r>
            <a:r>
              <a:rPr lang="it-IT" sz="1200" dirty="0" err="1"/>
              <a:t>servlet-mapping</a:t>
            </a:r>
            <a:r>
              <a:rPr lang="it-IT" sz="1200" dirty="0"/>
              <a:t>&gt; </a:t>
            </a:r>
          </a:p>
          <a:p>
            <a:r>
              <a:rPr lang="it-IT" sz="1200" dirty="0"/>
              <a:t>  &lt;</a:t>
            </a:r>
            <a:r>
              <a:rPr lang="it-IT" sz="1200" dirty="0" err="1"/>
              <a:t>servlet-name</a:t>
            </a:r>
            <a:r>
              <a:rPr lang="it-IT" sz="1200" dirty="0"/>
              <a:t>&gt;Servlet1&lt;/</a:t>
            </a:r>
            <a:r>
              <a:rPr lang="it-IT" sz="1200" dirty="0" err="1"/>
              <a:t>servlet-name</a:t>
            </a:r>
            <a:r>
              <a:rPr lang="it-IT" sz="1200" dirty="0"/>
              <a:t>&gt; </a:t>
            </a:r>
          </a:p>
          <a:p>
            <a:r>
              <a:rPr lang="it-IT" sz="1200" dirty="0"/>
              <a:t>  &lt;</a:t>
            </a:r>
            <a:r>
              <a:rPr lang="it-IT" sz="1200" dirty="0" err="1"/>
              <a:t>url</a:t>
            </a:r>
            <a:r>
              <a:rPr lang="it-IT" sz="1200" dirty="0"/>
              <a:t>-pattern&gt;/funzione1&lt;/</a:t>
            </a:r>
            <a:r>
              <a:rPr lang="it-IT" sz="1200" dirty="0" err="1"/>
              <a:t>url</a:t>
            </a:r>
            <a:r>
              <a:rPr lang="it-IT" sz="1200" dirty="0"/>
              <a:t>-pattern&gt; </a:t>
            </a:r>
          </a:p>
          <a:p>
            <a:r>
              <a:rPr lang="it-IT" sz="1200" dirty="0"/>
              <a:t> &lt;/</a:t>
            </a:r>
            <a:r>
              <a:rPr lang="it-IT" sz="1200" dirty="0" err="1"/>
              <a:t>servlet-mapping</a:t>
            </a:r>
            <a:r>
              <a:rPr lang="it-IT" sz="1200" dirty="0"/>
              <a:t>&gt; </a:t>
            </a:r>
          </a:p>
          <a:p>
            <a:r>
              <a:rPr lang="it-IT" sz="1200" dirty="0"/>
              <a:t> &lt;session-</a:t>
            </a:r>
            <a:r>
              <a:rPr lang="it-IT" sz="1200" dirty="0" err="1"/>
              <a:t>config</a:t>
            </a:r>
            <a:r>
              <a:rPr lang="it-IT" sz="1200" dirty="0"/>
              <a:t>&gt; </a:t>
            </a:r>
          </a:p>
          <a:p>
            <a:r>
              <a:rPr lang="it-IT" sz="1200" dirty="0"/>
              <a:t>  &lt;session-</a:t>
            </a:r>
            <a:r>
              <a:rPr lang="it-IT" sz="1200" dirty="0" err="1"/>
              <a:t>timeout</a:t>
            </a:r>
            <a:r>
              <a:rPr lang="it-IT" sz="1200" dirty="0"/>
              <a:t>&gt;30&lt;/session-</a:t>
            </a:r>
            <a:r>
              <a:rPr lang="it-IT" sz="1200" dirty="0" err="1"/>
              <a:t>timeout</a:t>
            </a:r>
            <a:r>
              <a:rPr lang="it-IT" sz="1200" dirty="0"/>
              <a:t>&gt;</a:t>
            </a:r>
          </a:p>
          <a:p>
            <a:r>
              <a:rPr lang="it-IT" sz="1200" dirty="0"/>
              <a:t> &lt;/session-</a:t>
            </a:r>
            <a:r>
              <a:rPr lang="it-IT" sz="1200" dirty="0" err="1"/>
              <a:t>config</a:t>
            </a:r>
            <a:r>
              <a:rPr lang="it-IT" sz="1200" dirty="0"/>
              <a:t>&gt; </a:t>
            </a:r>
          </a:p>
          <a:p>
            <a:r>
              <a:rPr lang="it-IT" sz="1200" dirty="0"/>
              <a:t>&lt;/web-</a:t>
            </a:r>
            <a:r>
              <a:rPr lang="it-IT" sz="1200" dirty="0" err="1"/>
              <a:t>app</a:t>
            </a:r>
            <a:r>
              <a:rPr lang="it-IT" sz="1200" dirty="0"/>
              <a:t>&gt; </a:t>
            </a:r>
            <a:endParaRPr lang="it-IT" sz="1200" dirty="0" smtClean="0"/>
          </a:p>
        </p:txBody>
      </p:sp>
      <p:sp>
        <p:nvSpPr>
          <p:cNvPr id="5" name="Segnaposto testo 4"/>
          <p:cNvSpPr>
            <a:spLocks noGrp="1"/>
          </p:cNvSpPr>
          <p:nvPr>
            <p:ph type="body" sz="quarter" idx="13"/>
          </p:nvPr>
        </p:nvSpPr>
        <p:spPr/>
        <p:txBody>
          <a:bodyPr>
            <a:normAutofit fontScale="92500" lnSpcReduction="20000"/>
          </a:bodyPr>
          <a:lstStyle/>
          <a:p>
            <a:pPr>
              <a:lnSpc>
                <a:spcPct val="80000"/>
              </a:lnSpc>
            </a:pPr>
            <a:r>
              <a:rPr lang="it-IT" altLang="it-IT" sz="2000" dirty="0"/>
              <a:t>Per rendere una classe Java disponibile come risorsa di tipo </a:t>
            </a:r>
            <a:r>
              <a:rPr lang="it-IT" altLang="it-IT" sz="2000" dirty="0" err="1"/>
              <a:t>servlet</a:t>
            </a:r>
            <a:r>
              <a:rPr lang="it-IT" altLang="it-IT" sz="2000" dirty="0"/>
              <a:t>, è necessario configurarne le caratteristiche tramite un file detto </a:t>
            </a:r>
            <a:r>
              <a:rPr lang="it-IT" altLang="it-IT" sz="2000" b="1" dirty="0"/>
              <a:t>web </a:t>
            </a:r>
            <a:r>
              <a:rPr lang="it-IT" altLang="it-IT" sz="2000" b="1" dirty="0" err="1"/>
              <a:t>application</a:t>
            </a:r>
            <a:r>
              <a:rPr lang="it-IT" altLang="it-IT" sz="2000" b="1" dirty="0"/>
              <a:t> </a:t>
            </a:r>
            <a:r>
              <a:rPr lang="it-IT" altLang="it-IT" sz="2000" b="1" dirty="0" err="1"/>
              <a:t>deployment</a:t>
            </a:r>
            <a:r>
              <a:rPr lang="it-IT" altLang="it-IT" sz="2000" b="1" dirty="0"/>
              <a:t> </a:t>
            </a:r>
            <a:r>
              <a:rPr lang="it-IT" altLang="it-IT" sz="2000" b="1" dirty="0" err="1"/>
              <a:t>descriptor</a:t>
            </a:r>
            <a:r>
              <a:rPr lang="it-IT" altLang="it-IT" sz="2000" dirty="0"/>
              <a:t>. Questo file, denominato </a:t>
            </a:r>
            <a:r>
              <a:rPr lang="it-IT" altLang="it-IT" sz="2000" b="1" dirty="0"/>
              <a:t>web.xml</a:t>
            </a:r>
            <a:r>
              <a:rPr lang="it-IT" altLang="it-IT" sz="2000" dirty="0"/>
              <a:t>, deve essere posto nella directory WEB-INF dell’applicazione.</a:t>
            </a:r>
          </a:p>
          <a:p>
            <a:pPr>
              <a:lnSpc>
                <a:spcPct val="80000"/>
              </a:lnSpc>
            </a:pPr>
            <a:r>
              <a:rPr lang="it-IT" altLang="it-IT" sz="2000" dirty="0"/>
              <a:t>Un semplice esempio di descrittore è </a:t>
            </a:r>
            <a:r>
              <a:rPr lang="it-IT" altLang="it-IT" sz="2000" dirty="0" smtClean="0"/>
              <a:t>quello qui rappresentato.</a:t>
            </a:r>
            <a:endParaRPr lang="it-IT" altLang="it-IT" sz="2000" dirty="0"/>
          </a:p>
          <a:p>
            <a:pPr>
              <a:lnSpc>
                <a:spcPct val="80000"/>
              </a:lnSpc>
            </a:pPr>
            <a:r>
              <a:rPr lang="it-IT" altLang="it-IT" sz="2000" dirty="0"/>
              <a:t>Ciascuna </a:t>
            </a:r>
            <a:r>
              <a:rPr lang="it-IT" altLang="it-IT" sz="2000" dirty="0" err="1"/>
              <a:t>servlet</a:t>
            </a:r>
            <a:r>
              <a:rPr lang="it-IT" altLang="it-IT" sz="2000" dirty="0"/>
              <a:t> è configurata in un elemento </a:t>
            </a:r>
            <a:r>
              <a:rPr lang="it-IT" altLang="it-IT" sz="2000" b="1" dirty="0"/>
              <a:t>&lt;</a:t>
            </a:r>
            <a:r>
              <a:rPr lang="it-IT" altLang="it-IT" sz="2000" b="1" dirty="0" err="1"/>
              <a:t>servlet</a:t>
            </a:r>
            <a:r>
              <a:rPr lang="it-IT" altLang="it-IT" sz="2000" b="1" dirty="0"/>
              <a:t>&gt;</a:t>
            </a:r>
            <a:r>
              <a:rPr lang="it-IT" altLang="it-IT" sz="2000" dirty="0"/>
              <a:t> distinto. L’elemento </a:t>
            </a:r>
            <a:r>
              <a:rPr lang="it-IT" altLang="it-IT" sz="2000" b="1" dirty="0"/>
              <a:t>&lt;</a:t>
            </a:r>
            <a:r>
              <a:rPr lang="it-IT" altLang="it-IT" sz="2000" b="1" dirty="0" err="1"/>
              <a:t>servlet-class</a:t>
            </a:r>
            <a:r>
              <a:rPr lang="it-IT" altLang="it-IT" sz="2000" b="1" dirty="0"/>
              <a:t>&gt;</a:t>
            </a:r>
            <a:r>
              <a:rPr lang="it-IT" altLang="it-IT" sz="2000" dirty="0"/>
              <a:t> deve contenere il nome completo della classe che implementa la </a:t>
            </a:r>
            <a:r>
              <a:rPr lang="it-IT" altLang="it-IT" sz="2000" dirty="0" err="1"/>
              <a:t>servlet</a:t>
            </a:r>
            <a:r>
              <a:rPr lang="it-IT" altLang="it-IT" sz="2000" dirty="0"/>
              <a:t>.</a:t>
            </a:r>
          </a:p>
          <a:p>
            <a:pPr>
              <a:lnSpc>
                <a:spcPct val="80000"/>
              </a:lnSpc>
            </a:pPr>
            <a:r>
              <a:rPr lang="it-IT" altLang="it-IT" sz="2000" dirty="0"/>
              <a:t>E’ necessario poi mappare ciascuna </a:t>
            </a:r>
            <a:r>
              <a:rPr lang="it-IT" altLang="it-IT" sz="2000" dirty="0" err="1"/>
              <a:t>servlet</a:t>
            </a:r>
            <a:r>
              <a:rPr lang="it-IT" altLang="it-IT" sz="2000" dirty="0"/>
              <a:t> su una URL tramite l’elemento </a:t>
            </a:r>
            <a:r>
              <a:rPr lang="it-IT" altLang="it-IT" sz="2000" b="1" dirty="0"/>
              <a:t>&lt;</a:t>
            </a:r>
            <a:r>
              <a:rPr lang="it-IT" altLang="it-IT" sz="2000" b="1" dirty="0" err="1"/>
              <a:t>servlet-mapping</a:t>
            </a:r>
            <a:r>
              <a:rPr lang="it-IT" altLang="it-IT" sz="2000" b="1" dirty="0"/>
              <a:t>&gt;</a:t>
            </a:r>
            <a:r>
              <a:rPr lang="it-IT" altLang="it-IT" sz="2000" dirty="0"/>
              <a:t>. L’</a:t>
            </a:r>
            <a:r>
              <a:rPr lang="it-IT" altLang="it-IT" sz="2000" b="1" dirty="0"/>
              <a:t>&lt;</a:t>
            </a:r>
            <a:r>
              <a:rPr lang="it-IT" altLang="it-IT" sz="2000" b="1" dirty="0" err="1"/>
              <a:t>url</a:t>
            </a:r>
            <a:r>
              <a:rPr lang="it-IT" altLang="it-IT" sz="2000" b="1" dirty="0"/>
              <a:t>-pattern&gt;</a:t>
            </a:r>
            <a:r>
              <a:rPr lang="it-IT" altLang="it-IT" sz="2000" dirty="0"/>
              <a:t> specificato andrà a comporre la URL per la </a:t>
            </a:r>
            <a:r>
              <a:rPr lang="it-IT" altLang="it-IT" sz="2000" dirty="0" err="1"/>
              <a:t>servlet</a:t>
            </a:r>
            <a:r>
              <a:rPr lang="it-IT" altLang="it-IT" sz="2000" dirty="0"/>
              <a:t> nel seguente modo:</a:t>
            </a:r>
          </a:p>
          <a:p>
            <a:pPr>
              <a:lnSpc>
                <a:spcPct val="80000"/>
              </a:lnSpc>
            </a:pPr>
            <a:endParaRPr lang="it-IT" altLang="it-IT" sz="2000" dirty="0"/>
          </a:p>
          <a:p>
            <a:pPr algn="ctr">
              <a:lnSpc>
                <a:spcPct val="80000"/>
              </a:lnSpc>
              <a:buNone/>
            </a:pPr>
            <a:r>
              <a:rPr lang="it-IT" altLang="it-IT" sz="2000" dirty="0"/>
              <a:t>http://[indirizzo server]/[contesto]/[</a:t>
            </a:r>
            <a:r>
              <a:rPr lang="it-IT" altLang="it-IT" sz="2000" dirty="0" err="1"/>
              <a:t>url</a:t>
            </a:r>
            <a:r>
              <a:rPr lang="it-IT" altLang="it-IT" sz="2000" dirty="0"/>
              <a:t> pattern</a:t>
            </a:r>
            <a:r>
              <a:rPr lang="it-IT" altLang="it-IT" sz="2000" dirty="0" smtClean="0"/>
              <a:t>]</a:t>
            </a:r>
            <a:endParaRPr lang="it-IT" dirty="0"/>
          </a:p>
        </p:txBody>
      </p:sp>
      <p:sp>
        <p:nvSpPr>
          <p:cNvPr id="6" name="Segnaposto piè di pagina 5"/>
          <p:cNvSpPr>
            <a:spLocks noGrp="1"/>
          </p:cNvSpPr>
          <p:nvPr>
            <p:ph type="ftr" sz="quarter" idx="10"/>
          </p:nvPr>
        </p:nvSpPr>
        <p:spPr/>
        <p:txBody>
          <a:bodyPr/>
          <a:lstStyle/>
          <a:p>
            <a:pPr>
              <a:defRPr/>
            </a:pPr>
            <a:r>
              <a:rPr lang="it-IT" smtClean="0"/>
              <a:t>Java Servlets</a:t>
            </a:r>
            <a:endParaRPr lang="it-IT"/>
          </a:p>
        </p:txBody>
      </p:sp>
      <p:sp>
        <p:nvSpPr>
          <p:cNvPr id="8" name="Segnaposto numero diapositiva 7"/>
          <p:cNvSpPr>
            <a:spLocks noGrp="1"/>
          </p:cNvSpPr>
          <p:nvPr>
            <p:ph type="sldNum" sz="quarter" idx="11"/>
          </p:nvPr>
        </p:nvSpPr>
        <p:spPr/>
        <p:txBody>
          <a:bodyPr/>
          <a:lstStyle/>
          <a:p>
            <a:pPr>
              <a:defRPr/>
            </a:pPr>
            <a:fld id="{8E2D3B3A-0C70-4868-8B54-588D0C86EAE1}" type="slidenum">
              <a:rPr lang="it-IT" altLang="it-IT" smtClean="0"/>
              <a:pPr>
                <a:defRPr/>
              </a:pPr>
              <a:t>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it-IT" altLang="it-IT" smtClean="0"/>
              <a:t>Le Classi Base per le Servlet</a:t>
            </a:r>
          </a:p>
        </p:txBody>
      </p:sp>
      <p:sp>
        <p:nvSpPr>
          <p:cNvPr id="13316" name="Rectangle 3"/>
          <p:cNvSpPr>
            <a:spLocks noGrp="1" noChangeArrowheads="1"/>
          </p:cNvSpPr>
          <p:nvPr>
            <p:ph idx="1"/>
          </p:nvPr>
        </p:nvSpPr>
        <p:spPr/>
        <p:txBody>
          <a:bodyPr/>
          <a:lstStyle/>
          <a:p>
            <a:pPr eaLnBrk="1" hangingPunct="1">
              <a:lnSpc>
                <a:spcPct val="90000"/>
              </a:lnSpc>
            </a:pPr>
            <a:r>
              <a:rPr lang="it-IT" altLang="it-IT" sz="1846"/>
              <a:t>Alla base dell’implementazione di una servlet c’è l’interfaccia </a:t>
            </a:r>
            <a:r>
              <a:rPr lang="it-IT" altLang="it-IT" sz="1846" b="1"/>
              <a:t>Servlet</a:t>
            </a:r>
            <a:r>
              <a:rPr lang="it-IT" altLang="it-IT" sz="1846"/>
              <a:t>, che è implementata da una serie di classi base come </a:t>
            </a:r>
            <a:r>
              <a:rPr lang="it-IT" altLang="it-IT" sz="1846" b="1"/>
              <a:t>HttpServlet</a:t>
            </a:r>
            <a:r>
              <a:rPr lang="it-IT" altLang="it-IT" sz="1846"/>
              <a:t>. Tutte le servlet che creeremo saranno derivate (</a:t>
            </a:r>
            <a:r>
              <a:rPr lang="it-IT" altLang="it-IT" sz="1846" i="1"/>
              <a:t>extends</a:t>
            </a:r>
            <a:r>
              <a:rPr lang="it-IT" altLang="it-IT" sz="1846"/>
              <a:t>) da quest’ultima.</a:t>
            </a:r>
          </a:p>
          <a:p>
            <a:pPr eaLnBrk="1" hangingPunct="1">
              <a:lnSpc>
                <a:spcPct val="90000"/>
              </a:lnSpc>
            </a:pPr>
            <a:r>
              <a:rPr lang="it-IT" altLang="it-IT" sz="1846"/>
              <a:t>Le altre due classi base per la creazione di una servlet sono </a:t>
            </a:r>
            <a:r>
              <a:rPr lang="it-IT" altLang="it-IT" sz="1846" b="1"/>
              <a:t>ServletRequest</a:t>
            </a:r>
            <a:r>
              <a:rPr lang="it-IT" altLang="it-IT" sz="1846"/>
              <a:t> e </a:t>
            </a:r>
            <a:r>
              <a:rPr lang="it-IT" altLang="it-IT" sz="1846" b="1"/>
              <a:t>ServletResponse</a:t>
            </a:r>
            <a:r>
              <a:rPr lang="it-IT" altLang="it-IT" sz="1846"/>
              <a:t>.</a:t>
            </a:r>
          </a:p>
          <a:p>
            <a:pPr eaLnBrk="1" hangingPunct="1">
              <a:lnSpc>
                <a:spcPct val="90000"/>
              </a:lnSpc>
            </a:pPr>
            <a:r>
              <a:rPr lang="it-IT" altLang="it-IT" sz="1846"/>
              <a:t>Un’istanza di </a:t>
            </a:r>
            <a:r>
              <a:rPr lang="it-IT" altLang="it-IT" sz="1846" b="1"/>
              <a:t>ServletRequest</a:t>
            </a:r>
            <a:r>
              <a:rPr lang="it-IT" altLang="it-IT" sz="1846"/>
              <a:t> viene passata dal contesto alla servlet quando questa viene invocata, e contiene tutte le informazioni inerenti la richiesta effettuata dal client: queste comprendono, ad esempio, i parametri GET e POST inviati dal client, le variabili di ambiente del server, gli </a:t>
            </a:r>
            <a:r>
              <a:rPr lang="it-IT" altLang="it-IT" sz="1846" i="1"/>
              <a:t>header</a:t>
            </a:r>
            <a:r>
              <a:rPr lang="it-IT" altLang="it-IT" sz="1846"/>
              <a:t> e il </a:t>
            </a:r>
            <a:r>
              <a:rPr lang="it-IT" altLang="it-IT" sz="1846" i="1"/>
              <a:t>payload</a:t>
            </a:r>
            <a:r>
              <a:rPr lang="it-IT" altLang="it-IT" sz="1846"/>
              <a:t> della richiesta HTTP.</a:t>
            </a:r>
          </a:p>
          <a:p>
            <a:pPr eaLnBrk="1" hangingPunct="1">
              <a:lnSpc>
                <a:spcPct val="90000"/>
              </a:lnSpc>
            </a:pPr>
            <a:r>
              <a:rPr lang="it-IT" altLang="it-IT" sz="1846"/>
              <a:t>Un’istanza di </a:t>
            </a:r>
            <a:r>
              <a:rPr lang="it-IT" altLang="it-IT" sz="1846" b="1"/>
              <a:t>ServletResponse</a:t>
            </a:r>
            <a:r>
              <a:rPr lang="it-IT" altLang="it-IT" sz="1846"/>
              <a:t> viene passata alla servlet quando le si richiede di restituire del contenuto da inviare al client. I metodi di questa classe permettono di scrivere su uno </a:t>
            </a:r>
            <a:r>
              <a:rPr lang="it-IT" altLang="it-IT" sz="1846" i="1"/>
              <a:t>stream</a:t>
            </a:r>
            <a:r>
              <a:rPr lang="it-IT" altLang="it-IT" sz="1846"/>
              <a:t> che verrà poi indirizzato al client, modificare gli </a:t>
            </a:r>
            <a:r>
              <a:rPr lang="it-IT" altLang="it-IT" sz="1846" i="1"/>
              <a:t>header</a:t>
            </a:r>
            <a:r>
              <a:rPr lang="it-IT" altLang="it-IT" sz="1846"/>
              <a:t> della risposta HTTP, ecc.</a:t>
            </a:r>
          </a:p>
          <a:p>
            <a:pPr eaLnBrk="1" hangingPunct="1">
              <a:lnSpc>
                <a:spcPct val="90000"/>
              </a:lnSpc>
            </a:pPr>
            <a:r>
              <a:rPr lang="it-IT" altLang="it-IT" sz="1846"/>
              <a:t>Altre classi comprese nelle servlet API, di cui non ci occuperemo qui, permettono ad esempio di gestore le sessioni in maniera automatica.</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it-IT" altLang="it-IT" smtClean="0"/>
              <a:t>Il Ciclo di Vita di una Servlet</a:t>
            </a:r>
          </a:p>
        </p:txBody>
      </p:sp>
      <p:sp>
        <p:nvSpPr>
          <p:cNvPr id="14340" name="Rectangle 3"/>
          <p:cNvSpPr>
            <a:spLocks noGrp="1" noChangeArrowheads="1"/>
          </p:cNvSpPr>
          <p:nvPr>
            <p:ph idx="1"/>
          </p:nvPr>
        </p:nvSpPr>
        <p:spPr/>
        <p:txBody>
          <a:bodyPr/>
          <a:lstStyle/>
          <a:p>
            <a:pPr marL="492382" indent="-492382">
              <a:lnSpc>
                <a:spcPct val="80000"/>
              </a:lnSpc>
            </a:pPr>
            <a:r>
              <a:rPr lang="it-IT" altLang="it-IT" sz="1662"/>
              <a:t>Il ciclo di vita di una servlet è scandito da una serie di chiamate, effettuate dal container, a particolari metodi dell’interfaccia Servlet.</a:t>
            </a:r>
          </a:p>
          <a:p>
            <a:pPr marL="949593" lvl="1" indent="-422041">
              <a:lnSpc>
                <a:spcPct val="80000"/>
              </a:lnSpc>
              <a:buFont typeface="Wingdings" panose="05000000000000000000" pitchFamily="2" charset="2"/>
              <a:buAutoNum type="arabicPeriod"/>
            </a:pPr>
            <a:r>
              <a:rPr lang="it-IT" altLang="it-IT" sz="1477" b="1"/>
              <a:t>Inizializzazione</a:t>
            </a:r>
            <a:r>
              <a:rPr lang="it-IT" altLang="it-IT" sz="1477"/>
              <a:t>. Quando il container carica la servlet, chiama il suo metodo </a:t>
            </a:r>
            <a:r>
              <a:rPr lang="it-IT" altLang="it-IT" sz="1477" i="1"/>
              <a:t>init</a:t>
            </a:r>
            <a:r>
              <a:rPr lang="it-IT" altLang="it-IT" sz="1477"/>
              <a:t>. Tipicamente questo metodo viene usato per stabilire connessioni a database e preparare il contesto per le richieste successive. A seconda dell’impostazione del contesto e/o del contenitore, la servlet può essere caricata immediatamente all’avvio del server,  ad ogni richiesta, ecc.</a:t>
            </a:r>
          </a:p>
          <a:p>
            <a:pPr marL="949593" lvl="1" indent="-422041">
              <a:lnSpc>
                <a:spcPct val="80000"/>
              </a:lnSpc>
              <a:buFont typeface="Wingdings" panose="05000000000000000000" pitchFamily="2" charset="2"/>
              <a:buAutoNum type="arabicPeriod"/>
            </a:pPr>
            <a:r>
              <a:rPr lang="it-IT" altLang="it-IT" sz="1477" b="1"/>
              <a:t>Servizio</a:t>
            </a:r>
            <a:r>
              <a:rPr lang="it-IT" altLang="it-IT" sz="1477"/>
              <a:t>. Le richieste dei client vengono gestite dal container tramite chiamate al metodo </a:t>
            </a:r>
            <a:r>
              <a:rPr lang="it-IT" altLang="it-IT" sz="1477" i="1"/>
              <a:t>service</a:t>
            </a:r>
            <a:r>
              <a:rPr lang="it-IT" altLang="it-IT" sz="1477"/>
              <a:t>. Richieste concorrenti corrispondono a esecuzioni di questo metodo in thread distinti. L’implementazione dovrebbe essere quindi thread-safe. Il metodo service riceve le richieste dell’utente sotto forma di una ServletRequest e invia la risposta tramite una ServletResponse.</a:t>
            </a:r>
          </a:p>
          <a:p>
            <a:pPr marL="949593" lvl="1" indent="-422041">
              <a:lnSpc>
                <a:spcPct val="80000"/>
              </a:lnSpc>
              <a:buFont typeface="Wingdings" panose="05000000000000000000" pitchFamily="2" charset="2"/>
              <a:buAutoNum type="arabicPeriod"/>
            </a:pPr>
            <a:r>
              <a:rPr lang="it-IT" altLang="it-IT" sz="1477" b="1"/>
              <a:t>Finalizzazione</a:t>
            </a:r>
            <a:r>
              <a:rPr lang="it-IT" altLang="it-IT" sz="1477"/>
              <a:t>. Quando il container decide di rimuovere la servlet, chiama il suo metodo </a:t>
            </a:r>
            <a:r>
              <a:rPr lang="it-IT" altLang="it-IT" sz="1477" i="1"/>
              <a:t>destroy</a:t>
            </a:r>
            <a:r>
              <a:rPr lang="it-IT" altLang="it-IT" sz="1477"/>
              <a:t>. Quest’ultimo viene solitamente utilizzato per chiudere connessioni a database, o scaricare altre risorse persistenti attivate dal metodo init.</a:t>
            </a:r>
          </a:p>
          <a:p>
            <a:pPr marL="492382" indent="-492382">
              <a:lnSpc>
                <a:spcPct val="80000"/>
              </a:lnSpc>
            </a:pPr>
            <a:r>
              <a:rPr lang="it-IT" altLang="it-IT" sz="1662"/>
              <a:t>La classe </a:t>
            </a:r>
            <a:r>
              <a:rPr lang="it-IT" altLang="it-IT" sz="1662" b="1"/>
              <a:t>HttpServlet</a:t>
            </a:r>
            <a:r>
              <a:rPr lang="it-IT" altLang="it-IT" sz="1662"/>
              <a:t> specializza questo sistema per la comunicazione HTTP, fornendo in particolare due metodi: </a:t>
            </a:r>
            <a:r>
              <a:rPr lang="it-IT" altLang="it-IT" sz="1662" i="1"/>
              <a:t>doGet</a:t>
            </a:r>
            <a:r>
              <a:rPr lang="it-IT" altLang="it-IT" sz="1662"/>
              <a:t> e </a:t>
            </a:r>
            <a:r>
              <a:rPr lang="it-IT" altLang="it-IT" sz="1662" i="1"/>
              <a:t>doPost</a:t>
            </a:r>
            <a:r>
              <a:rPr lang="it-IT" altLang="it-IT" sz="1662"/>
              <a:t>, corrispondenti alle due request più comuni in HTTP. Il metodo service delle classe HTTPServlet provvede automaticamente a smistare le richieste al metodo opportuno.</a:t>
            </a:r>
          </a:p>
        </p:txBody>
      </p:sp>
      <p:sp>
        <p:nvSpPr>
          <p:cNvPr id="4" name="Segnaposto piè di pagina 3"/>
          <p:cNvSpPr>
            <a:spLocks noGrp="1"/>
          </p:cNvSpPr>
          <p:nvPr>
            <p:ph type="ftr" sz="quarter" idx="11"/>
          </p:nvPr>
        </p:nvSpPr>
        <p:spPr/>
        <p:txBody>
          <a:bodyPr/>
          <a:lstStyle/>
          <a:p>
            <a:pPr>
              <a:defRPr/>
            </a:pPr>
            <a:r>
              <a:rPr lang="it-IT" smtClean="0"/>
              <a:t>Java Servlets</a:t>
            </a:r>
            <a:endParaRPr lang="it-IT"/>
          </a:p>
        </p:txBody>
      </p:sp>
      <p:sp>
        <p:nvSpPr>
          <p:cNvPr id="6" name="Segnaposto numero diapositiva 5"/>
          <p:cNvSpPr>
            <a:spLocks noGrp="1"/>
          </p:cNvSpPr>
          <p:nvPr>
            <p:ph type="sldNum" sz="quarter" idx="12"/>
          </p:nvPr>
        </p:nvSpPr>
        <p:spPr/>
        <p:txBody>
          <a:bodyPr/>
          <a:lstStyle/>
          <a:p>
            <a:pPr>
              <a:defRPr/>
            </a:pPr>
            <a:fld id="{94832ED3-E1DC-4C0B-AC6E-462D95E83438}" type="slidenum">
              <a:rPr lang="it-IT" altLang="it-IT" smtClean="0"/>
              <a:pPr>
                <a:defRPr/>
              </a:pPr>
              <a:t>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dGDP20">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1" id="{B4B07094-D456-4F53-B918-FEF717DEC615}" vid="{F6379816-BDA5-4BF8-BFB1-9A2D5032B112}"/>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Layout_Didattica_2020</Template>
  <TotalTime>3957</TotalTime>
  <Words>6637</Words>
  <Application>Microsoft Office PowerPoint</Application>
  <PresentationFormat>Presentazione su schermo (4:3)</PresentationFormat>
  <Paragraphs>624</Paragraphs>
  <Slides>42</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42</vt:i4>
      </vt:variant>
    </vt:vector>
  </HeadingPairs>
  <TitlesOfParts>
    <vt:vector size="49" baseType="lpstr">
      <vt:lpstr>Arial</vt:lpstr>
      <vt:lpstr>Calibri</vt:lpstr>
      <vt:lpstr>Courier New</vt:lpstr>
      <vt:lpstr>Euphemia</vt:lpstr>
      <vt:lpstr>Trebuchet MS</vt:lpstr>
      <vt:lpstr>Wingdings</vt:lpstr>
      <vt:lpstr>DidGDP20</vt:lpstr>
      <vt:lpstr>Java Servlets Concetti e Programmazione di Base</vt:lpstr>
      <vt:lpstr>Introduzione alle Servlet</vt:lpstr>
      <vt:lpstr>Dove e Come Eseguire una Servlet</vt:lpstr>
      <vt:lpstr>Configurazione di Apache Tomcat Installazione</vt:lpstr>
      <vt:lpstr>Configurazione di Apache Tomcat Creazione di un nuovo contesto</vt:lpstr>
      <vt:lpstr>Configurazione di Apache Tomcat Struttura di un contesto</vt:lpstr>
      <vt:lpstr>Configurazione di Apache Tomcat Inserimento di una servlet in un contesto</vt:lpstr>
      <vt:lpstr>Le Classi Base per le Servlet</vt:lpstr>
      <vt:lpstr>Il Ciclo di Vita di una Servlet</vt:lpstr>
      <vt:lpstr>Scrivere una Classe Servlet</vt:lpstr>
      <vt:lpstr>Scrivere una Classe Servlet Esempio</vt:lpstr>
      <vt:lpstr>Fornire Informazioni sulla Servlet</vt:lpstr>
      <vt:lpstr>Fornire Informazioni sulla Servlet Esempio</vt:lpstr>
      <vt:lpstr>Inizializzare e Finalizzare la Servlet</vt:lpstr>
      <vt:lpstr>Inizializzare e Finalizzare la Servlet Esempio</vt:lpstr>
      <vt:lpstr>Scrivere la Risposta</vt:lpstr>
      <vt:lpstr>Scrivere la Risposta Esempio</vt:lpstr>
      <vt:lpstr>Leggere la Richiesta</vt:lpstr>
      <vt:lpstr>Leggere la Richiesta Esempio</vt:lpstr>
      <vt:lpstr>Le Sessioni</vt:lpstr>
      <vt:lpstr>Gestire le Sessioni con i Cookie</vt:lpstr>
      <vt:lpstr>Gestire le Sessioni con i Cookie  Esempio</vt:lpstr>
      <vt:lpstr>Gestire le Sessioni con i Cookie  Esempio</vt:lpstr>
      <vt:lpstr>Gestire le Sessioni con le URL</vt:lpstr>
      <vt:lpstr>Gestire le Sessioni con le URL Esempio</vt:lpstr>
      <vt:lpstr>Java e i DBMS: il JDBC</vt:lpstr>
      <vt:lpstr>Java e i DBMS: il JDBC Esempio</vt:lpstr>
      <vt:lpstr>Java e i DBMS: il JDBC I ResultSet</vt:lpstr>
      <vt:lpstr>Java e i DBMS: il JDBC I ResultSet - Esempio</vt:lpstr>
      <vt:lpstr>Java e i DBMS: il JDBC Limiti del metodo d’uso “standard”</vt:lpstr>
      <vt:lpstr>Il Connection Pooling</vt:lpstr>
      <vt:lpstr>Il Connection Pooling Supporto negli application server</vt:lpstr>
      <vt:lpstr>Il Connection Pooling Uso con Tomcat</vt:lpstr>
      <vt:lpstr>Il Connection Pooling  Configurazione del contesto dell’applicazione (context.xml) per Tomcat</vt:lpstr>
      <vt:lpstr>Il Connection Pooling  Configurazione del deployment descriptor (web.xml)</vt:lpstr>
      <vt:lpstr>Il Connection Pooling  Uso nel codice Java</vt:lpstr>
      <vt:lpstr>Il Connection Pooling  Resource Injection</vt:lpstr>
      <vt:lpstr>ServletContextListener</vt:lpstr>
      <vt:lpstr>ServletContextListener Esempio</vt:lpstr>
      <vt:lpstr>Filter</vt:lpstr>
      <vt:lpstr>Filter Esempio</vt:lpstr>
      <vt:lpstr>Riferimenti</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Giuseppe Della Penna</dc:creator>
  <cp:lastModifiedBy>Giuseppe Della Penna</cp:lastModifiedBy>
  <cp:revision>116</cp:revision>
  <cp:lastPrinted>2019-03-28T10:38:25Z</cp:lastPrinted>
  <dcterms:created xsi:type="dcterms:W3CDTF">2006-10-30T10:58:52Z</dcterms:created>
  <dcterms:modified xsi:type="dcterms:W3CDTF">2022-01-24T10:38:03Z</dcterms:modified>
</cp:coreProperties>
</file>