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7" r:id="rId1"/>
  </p:sldMasterIdLst>
  <p:notesMasterIdLst>
    <p:notesMasterId r:id="rId20"/>
  </p:notesMasterIdLst>
  <p:sldIdLst>
    <p:sldId id="264" r:id="rId2"/>
    <p:sldId id="494" r:id="rId3"/>
    <p:sldId id="495" r:id="rId4"/>
    <p:sldId id="496" r:id="rId5"/>
    <p:sldId id="497" r:id="rId6"/>
    <p:sldId id="498" r:id="rId7"/>
    <p:sldId id="499" r:id="rId8"/>
    <p:sldId id="500" r:id="rId9"/>
    <p:sldId id="501" r:id="rId10"/>
    <p:sldId id="502" r:id="rId11"/>
    <p:sldId id="503" r:id="rId12"/>
    <p:sldId id="504" r:id="rId13"/>
    <p:sldId id="505" r:id="rId14"/>
    <p:sldId id="506" r:id="rId15"/>
    <p:sldId id="507" r:id="rId16"/>
    <p:sldId id="532" r:id="rId17"/>
    <p:sldId id="531" r:id="rId18"/>
    <p:sldId id="493" r:id="rId19"/>
  </p:sldIdLst>
  <p:sldSz cx="9906000" cy="6858000" type="A4"/>
  <p:notesSz cx="6769100" cy="9906000"/>
  <p:defaultTextStyle>
    <a:defPPr>
      <a:defRPr lang="it-IT"/>
    </a:defPPr>
    <a:lvl1pPr algn="l" rtl="0" fontAlgn="base">
      <a:spcBef>
        <a:spcPct val="0"/>
      </a:spcBef>
      <a:spcAft>
        <a:spcPct val="0"/>
      </a:spcAft>
      <a:defRPr kern="1200">
        <a:solidFill>
          <a:schemeClr val="tx1"/>
        </a:solidFill>
        <a:latin typeface="Trebuchet MS" pitchFamily="34" charset="0"/>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CCD6E0"/>
    <a:srgbClr val="003366"/>
    <a:srgbClr val="008080"/>
    <a:srgbClr val="CCFFCC"/>
    <a:srgbClr val="990000"/>
    <a:srgbClr val="000080"/>
    <a:srgbClr val="003399"/>
  </p:clrMru>
</p:presentationPr>
</file>

<file path=ppt/tableStyles.xml><?xml version="1.0" encoding="utf-8"?>
<a:tblStyleLst xmlns:a="http://schemas.openxmlformats.org/drawingml/2006/main" def="{5C22544A-7EE6-4342-B048-85BDC9FD1C3A}">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7" autoAdjust="0"/>
    <p:restoredTop sz="94660" autoAdjust="0"/>
  </p:normalViewPr>
  <p:slideViewPr>
    <p:cSldViewPr>
      <p:cViewPr varScale="1">
        <p:scale>
          <a:sx n="110" d="100"/>
          <a:sy n="110" d="100"/>
        </p:scale>
        <p:origin x="-156"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67" d="100"/>
          <a:sy n="67" d="100"/>
        </p:scale>
        <p:origin x="-2118" y="-108"/>
      </p:cViewPr>
      <p:guideLst>
        <p:guide orient="horz" pos="3120"/>
        <p:guide pos="213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3700" cy="4953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it-IT"/>
          </a:p>
        </p:txBody>
      </p:sp>
      <p:sp>
        <p:nvSpPr>
          <p:cNvPr id="5123" name="Rectangle 3"/>
          <p:cNvSpPr>
            <a:spLocks noGrp="1" noChangeArrowheads="1"/>
          </p:cNvSpPr>
          <p:nvPr>
            <p:ph type="dt" idx="1"/>
          </p:nvPr>
        </p:nvSpPr>
        <p:spPr bwMode="auto">
          <a:xfrm>
            <a:off x="3835400" y="0"/>
            <a:ext cx="2933700" cy="4953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it-IT"/>
          </a:p>
        </p:txBody>
      </p:sp>
      <p:sp>
        <p:nvSpPr>
          <p:cNvPr id="5124" name="Rectangle 4"/>
          <p:cNvSpPr>
            <a:spLocks noGrp="1" noRot="1" noChangeAspect="1" noChangeArrowheads="1" noTextEdit="1"/>
          </p:cNvSpPr>
          <p:nvPr>
            <p:ph type="sldImg" idx="2"/>
          </p:nvPr>
        </p:nvSpPr>
        <p:spPr bwMode="auto">
          <a:xfrm>
            <a:off x="701675" y="742950"/>
            <a:ext cx="5365750" cy="37147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03288" y="4705350"/>
            <a:ext cx="4962525" cy="44577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5126" name="Rectangle 6"/>
          <p:cNvSpPr>
            <a:spLocks noGrp="1" noChangeArrowheads="1"/>
          </p:cNvSpPr>
          <p:nvPr>
            <p:ph type="ftr" sz="quarter" idx="4"/>
          </p:nvPr>
        </p:nvSpPr>
        <p:spPr bwMode="auto">
          <a:xfrm>
            <a:off x="0" y="9410700"/>
            <a:ext cx="2933700" cy="4953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it-IT"/>
          </a:p>
        </p:txBody>
      </p:sp>
      <p:sp>
        <p:nvSpPr>
          <p:cNvPr id="5127" name="Rectangle 7"/>
          <p:cNvSpPr>
            <a:spLocks noGrp="1" noChangeArrowheads="1"/>
          </p:cNvSpPr>
          <p:nvPr>
            <p:ph type="sldNum" sz="quarter" idx="5"/>
          </p:nvPr>
        </p:nvSpPr>
        <p:spPr bwMode="auto">
          <a:xfrm>
            <a:off x="3835400" y="9410700"/>
            <a:ext cx="2933700" cy="4953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06890D4E-176E-429C-8F37-EECE508F8C6C}" type="slidenum">
              <a:rPr lang="it-IT"/>
              <a:pPr/>
              <a:t>‹N›</a:t>
            </a:fld>
            <a:endParaRPr 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C0BB39-353F-4604-B66C-7004B944FBC8}" type="slidenum">
              <a:rPr lang="it-IT"/>
              <a:pPr/>
              <a:t>1</a:t>
            </a:fld>
            <a:endParaRPr lang="it-IT"/>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43362" name="AutoShape 2"/>
          <p:cNvSpPr>
            <a:spLocks noChangeArrowheads="1"/>
          </p:cNvSpPr>
          <p:nvPr/>
        </p:nvSpPr>
        <p:spPr bwMode="auto">
          <a:xfrm>
            <a:off x="128464" y="116632"/>
            <a:ext cx="9649073" cy="3869581"/>
          </a:xfrm>
          <a:prstGeom prst="roundRect">
            <a:avLst>
              <a:gd name="adj" fmla="val 46"/>
            </a:avLst>
          </a:prstGeom>
          <a:gradFill>
            <a:gsLst>
              <a:gs pos="0">
                <a:srgbClr val="003366"/>
              </a:gs>
              <a:gs pos="80000">
                <a:schemeClr val="accent6">
                  <a:lumMod val="60000"/>
                  <a:lumOff val="40000"/>
                </a:schemeClr>
              </a:gs>
              <a:gs pos="100000">
                <a:srgbClr val="CCD6E0"/>
              </a:gs>
            </a:gsLst>
          </a:gra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it-IT"/>
          </a:p>
        </p:txBody>
      </p:sp>
      <p:sp>
        <p:nvSpPr>
          <p:cNvPr id="143363" name="Rectangle 3"/>
          <p:cNvSpPr>
            <a:spLocks noGrp="1" noChangeArrowheads="1"/>
          </p:cNvSpPr>
          <p:nvPr>
            <p:ph type="ctrTitle"/>
          </p:nvPr>
        </p:nvSpPr>
        <p:spPr>
          <a:xfrm>
            <a:off x="344488" y="878731"/>
            <a:ext cx="9217024" cy="1254125"/>
          </a:xfrm>
        </p:spPr>
        <p:txBody>
          <a:bodyPr anchor="t"/>
          <a:lstStyle>
            <a:lvl1pPr>
              <a:defRPr sz="4000">
                <a:solidFill>
                  <a:schemeClr val="bg1"/>
                </a:solidFill>
              </a:defRPr>
            </a:lvl1pPr>
          </a:lstStyle>
          <a:p>
            <a:r>
              <a:rPr lang="it-IT" smtClean="0"/>
              <a:t>Fare clic per modificare lo stile del titolo</a:t>
            </a:r>
            <a:endParaRPr lang="it-IT" dirty="0"/>
          </a:p>
        </p:txBody>
      </p:sp>
      <p:sp>
        <p:nvSpPr>
          <p:cNvPr id="143364" name="Rectangle 4"/>
          <p:cNvSpPr>
            <a:spLocks noGrp="1" noChangeArrowheads="1"/>
          </p:cNvSpPr>
          <p:nvPr>
            <p:ph type="subTitle" idx="1"/>
          </p:nvPr>
        </p:nvSpPr>
        <p:spPr>
          <a:xfrm>
            <a:off x="200472" y="4077072"/>
            <a:ext cx="9462615" cy="2295162"/>
          </a:xfrm>
        </p:spPr>
        <p:txBody>
          <a:bodyPr anchor="b"/>
          <a:lstStyle>
            <a:lvl1pPr marL="0" indent="0">
              <a:buFont typeface="Arial" charset="0"/>
              <a:buNone/>
              <a:defRPr>
                <a:solidFill>
                  <a:schemeClr val="accent5">
                    <a:lumMod val="25000"/>
                  </a:schemeClr>
                </a:solidFill>
              </a:defRPr>
            </a:lvl1pPr>
          </a:lstStyle>
          <a:p>
            <a:r>
              <a:rPr lang="it-IT" smtClean="0"/>
              <a:t>Fare clic per modificare lo stile del sottotitolo dello schema</a:t>
            </a:r>
            <a:endParaRPr lang="it-IT"/>
          </a:p>
        </p:txBody>
      </p:sp>
    </p:spTree>
  </p:cSld>
  <p:clrMapOvr>
    <a:masterClrMapping/>
  </p:clrMapOvr>
  <p:transition>
    <p:strip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it-IT"/>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piè di pagina 4"/>
          <p:cNvSpPr>
            <a:spLocks noGrp="1"/>
          </p:cNvSpPr>
          <p:nvPr>
            <p:ph type="ftr" sz="quarter" idx="10"/>
          </p:nvPr>
        </p:nvSpPr>
        <p:spPr/>
        <p:txBody>
          <a:bodyPr/>
          <a:lstStyle>
            <a:lvl1pPr>
              <a:defRPr/>
            </a:lvl1pPr>
          </a:lstStyle>
          <a:p>
            <a:r>
              <a:rPr lang="it-IT" smtClean="0"/>
              <a:t>WCAG 2.0</a:t>
            </a:r>
            <a:endParaRPr lang="it-IT"/>
          </a:p>
        </p:txBody>
      </p:sp>
      <p:sp>
        <p:nvSpPr>
          <p:cNvPr id="7"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piè di pagina 3"/>
          <p:cNvSpPr>
            <a:spLocks noGrp="1"/>
          </p:cNvSpPr>
          <p:nvPr>
            <p:ph type="ftr" sz="quarter" idx="10"/>
          </p:nvPr>
        </p:nvSpPr>
        <p:spPr/>
        <p:txBody>
          <a:bodyPr/>
          <a:lstStyle>
            <a:lvl1pPr>
              <a:defRPr/>
            </a:lvl1pPr>
          </a:lstStyle>
          <a:p>
            <a:r>
              <a:rPr lang="it-IT" smtClean="0"/>
              <a:t>WCAG 2.0</a:t>
            </a:r>
            <a:endParaRPr lang="it-IT"/>
          </a:p>
        </p:txBody>
      </p:sp>
      <p:sp>
        <p:nvSpPr>
          <p:cNvPr id="6"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383463" y="115888"/>
            <a:ext cx="2393950" cy="61214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200025" y="115888"/>
            <a:ext cx="7031038" cy="6121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piè di pagina 3"/>
          <p:cNvSpPr>
            <a:spLocks noGrp="1"/>
          </p:cNvSpPr>
          <p:nvPr>
            <p:ph type="ftr" sz="quarter" idx="10"/>
          </p:nvPr>
        </p:nvSpPr>
        <p:spPr/>
        <p:txBody>
          <a:bodyPr/>
          <a:lstStyle>
            <a:lvl1pPr>
              <a:defRPr/>
            </a:lvl1pPr>
          </a:lstStyle>
          <a:p>
            <a:r>
              <a:rPr lang="it-IT" smtClean="0"/>
              <a:t>WCAG 2.0</a:t>
            </a:r>
            <a:endParaRPr lang="it-IT"/>
          </a:p>
        </p:txBody>
      </p:sp>
      <p:sp>
        <p:nvSpPr>
          <p:cNvPr id="6"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lvl1pPr>
              <a:defRPr>
                <a:solidFill>
                  <a:schemeClr val="accent5">
                    <a:lumMod val="25000"/>
                  </a:schemeClr>
                </a:solidFill>
              </a:defRPr>
            </a:lvl1pPr>
            <a:lvl2pPr>
              <a:defRPr>
                <a:solidFill>
                  <a:schemeClr val="accent5">
                    <a:lumMod val="25000"/>
                  </a:schemeClr>
                </a:solidFill>
              </a:defRPr>
            </a:lvl2pPr>
            <a:lvl3pPr>
              <a:defRPr>
                <a:solidFill>
                  <a:schemeClr val="accent5">
                    <a:lumMod val="25000"/>
                  </a:schemeClr>
                </a:solidFill>
              </a:defRPr>
            </a:lvl3pPr>
            <a:lvl4pPr>
              <a:defRPr>
                <a:solidFill>
                  <a:schemeClr val="accent5">
                    <a:lumMod val="25000"/>
                  </a:schemeClr>
                </a:solidFill>
              </a:defRPr>
            </a:lvl4pPr>
            <a:lvl5pPr>
              <a:defRPr>
                <a:solidFill>
                  <a:schemeClr val="accent5">
                    <a:lumMod val="25000"/>
                  </a:schemeClr>
                </a:solidFill>
              </a:defRPr>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
        <p:nvSpPr>
          <p:cNvPr id="4" name="Segnaposto piè di pagina 3"/>
          <p:cNvSpPr>
            <a:spLocks noGrp="1"/>
          </p:cNvSpPr>
          <p:nvPr>
            <p:ph type="ftr" sz="quarter" idx="10"/>
          </p:nvPr>
        </p:nvSpPr>
        <p:spPr/>
        <p:txBody>
          <a:bodyPr/>
          <a:lstStyle>
            <a:lvl1pPr>
              <a:defRPr/>
            </a:lvl1pPr>
          </a:lstStyle>
          <a:p>
            <a:r>
              <a:rPr lang="it-IT" smtClean="0"/>
              <a:t>WCAG 2.0</a:t>
            </a:r>
            <a:endParaRPr lang="it-IT" dirty="0"/>
          </a:p>
        </p:txBody>
      </p:sp>
      <p:sp>
        <p:nvSpPr>
          <p:cNvPr id="7"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4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00"/>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Segnaposto piè di pagina 3"/>
          <p:cNvSpPr>
            <a:spLocks noGrp="1"/>
          </p:cNvSpPr>
          <p:nvPr>
            <p:ph type="ftr" sz="quarter" idx="10"/>
          </p:nvPr>
        </p:nvSpPr>
        <p:spPr/>
        <p:txBody>
          <a:bodyPr/>
          <a:lstStyle>
            <a:lvl1pPr>
              <a:defRPr/>
            </a:lvl1pPr>
          </a:lstStyle>
          <a:p>
            <a:r>
              <a:rPr lang="it-IT" smtClean="0"/>
              <a:t>WCAG 2.0</a:t>
            </a:r>
            <a:endParaRPr lang="it-IT"/>
          </a:p>
        </p:txBody>
      </p:sp>
      <p:sp>
        <p:nvSpPr>
          <p:cNvPr id="6"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200025" y="1341438"/>
            <a:ext cx="47117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064125" y="1341438"/>
            <a:ext cx="4713288"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piè di pagina 4"/>
          <p:cNvSpPr>
            <a:spLocks noGrp="1"/>
          </p:cNvSpPr>
          <p:nvPr>
            <p:ph type="ftr" sz="quarter" idx="10"/>
          </p:nvPr>
        </p:nvSpPr>
        <p:spPr/>
        <p:txBody>
          <a:bodyPr/>
          <a:lstStyle>
            <a:lvl1pPr>
              <a:defRPr/>
            </a:lvl1pPr>
          </a:lstStyle>
          <a:p>
            <a:r>
              <a:rPr lang="it-IT" smtClean="0"/>
              <a:t>WCAG 2.0</a:t>
            </a:r>
            <a:endParaRPr lang="it-IT"/>
          </a:p>
        </p:txBody>
      </p:sp>
      <p:sp>
        <p:nvSpPr>
          <p:cNvPr id="7"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esto e codic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200025" y="1000108"/>
            <a:ext cx="4711700" cy="5357850"/>
          </a:xfrm>
        </p:spPr>
        <p:style>
          <a:lnRef idx="1">
            <a:schemeClr val="accent5"/>
          </a:lnRef>
          <a:fillRef idx="2">
            <a:schemeClr val="accent5"/>
          </a:fillRef>
          <a:effectRef idx="1">
            <a:schemeClr val="accent5"/>
          </a:effectRef>
          <a:fontRef idx="none"/>
        </p:style>
        <p:txBody>
          <a:bodyPr>
            <a:normAutofit/>
          </a:bodyPr>
          <a:lstStyle>
            <a:lvl1pPr marL="0" indent="0" defTabSz="72000">
              <a:buNone/>
              <a:defRPr sz="1600">
                <a:solidFill>
                  <a:schemeClr val="tx1"/>
                </a:solidFill>
                <a:latin typeface="Cambria" pitchFamily="18" charset="0"/>
              </a:defRPr>
            </a:lvl1pPr>
            <a:lvl2pPr marL="0" indent="0">
              <a:buNone/>
              <a:defRPr sz="1600">
                <a:latin typeface="Cambria" pitchFamily="18" charset="0"/>
              </a:defRPr>
            </a:lvl2pPr>
            <a:lvl3pPr marL="0" indent="0">
              <a:buNone/>
              <a:defRPr sz="1600">
                <a:latin typeface="Cambria" pitchFamily="18" charset="0"/>
              </a:defRPr>
            </a:lvl3pPr>
            <a:lvl4pPr marL="0" indent="0">
              <a:buNone/>
              <a:defRPr sz="1600">
                <a:latin typeface="Cambria" pitchFamily="18" charset="0"/>
              </a:defRPr>
            </a:lvl4pPr>
            <a:lvl5pPr marL="0" indent="0">
              <a:buNone/>
              <a:defRPr sz="1600">
                <a:latin typeface="Cambria" pitchFamily="18" charset="0"/>
              </a:defRPr>
            </a:lvl5pPr>
            <a:lvl6pPr>
              <a:defRPr sz="1800"/>
            </a:lvl6pPr>
            <a:lvl7pPr>
              <a:defRPr sz="1800"/>
            </a:lvl7pPr>
            <a:lvl8pPr>
              <a:defRPr sz="1800"/>
            </a:lvl8pPr>
            <a:lvl9pPr>
              <a:defRPr sz="1800"/>
            </a:lvl9pPr>
          </a:lstStyle>
          <a:p>
            <a:pPr lvl="0"/>
            <a:r>
              <a:rPr lang="it-IT" smtClean="0"/>
              <a:t>Fare clic per modificare stili del testo dello schema</a:t>
            </a:r>
          </a:p>
        </p:txBody>
      </p:sp>
      <p:sp>
        <p:nvSpPr>
          <p:cNvPr id="4" name="Segnaposto contenuto 3"/>
          <p:cNvSpPr>
            <a:spLocks noGrp="1"/>
          </p:cNvSpPr>
          <p:nvPr>
            <p:ph sz="half" idx="2"/>
          </p:nvPr>
        </p:nvSpPr>
        <p:spPr>
          <a:xfrm>
            <a:off x="5064125" y="1000108"/>
            <a:ext cx="4644651" cy="535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
        <p:nvSpPr>
          <p:cNvPr id="5" name="Segnaposto piè di pagina 4"/>
          <p:cNvSpPr>
            <a:spLocks noGrp="1"/>
          </p:cNvSpPr>
          <p:nvPr>
            <p:ph type="ftr" sz="quarter" idx="10"/>
          </p:nvPr>
        </p:nvSpPr>
        <p:spPr/>
        <p:txBody>
          <a:bodyPr/>
          <a:lstStyle>
            <a:lvl1pPr>
              <a:defRPr/>
            </a:lvl1pPr>
          </a:lstStyle>
          <a:p>
            <a:r>
              <a:rPr lang="it-IT" smtClean="0"/>
              <a:t>WCAG 2.0</a:t>
            </a:r>
            <a:endParaRPr lang="it-IT"/>
          </a:p>
        </p:txBody>
      </p:sp>
      <p:sp>
        <p:nvSpPr>
          <p:cNvPr id="7"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piè di pagina 6"/>
          <p:cNvSpPr>
            <a:spLocks noGrp="1"/>
          </p:cNvSpPr>
          <p:nvPr>
            <p:ph type="ftr" sz="quarter" idx="10"/>
          </p:nvPr>
        </p:nvSpPr>
        <p:spPr/>
        <p:txBody>
          <a:bodyPr/>
          <a:lstStyle>
            <a:lvl1pPr>
              <a:defRPr/>
            </a:lvl1pPr>
          </a:lstStyle>
          <a:p>
            <a:r>
              <a:rPr lang="it-IT" smtClean="0"/>
              <a:t>WCAG 2.0</a:t>
            </a:r>
            <a:endParaRPr lang="it-IT"/>
          </a:p>
        </p:txBody>
      </p:sp>
      <p:sp>
        <p:nvSpPr>
          <p:cNvPr id="9" name="Segnaposto numero diapositiva 4"/>
          <p:cNvSpPr>
            <a:spLocks noGrp="1"/>
          </p:cNvSpPr>
          <p:nvPr>
            <p:ph type="sldNum" sz="quarter" idx="11"/>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piè di pagina 2"/>
          <p:cNvSpPr>
            <a:spLocks noGrp="1"/>
          </p:cNvSpPr>
          <p:nvPr>
            <p:ph type="ftr" sz="quarter" idx="10"/>
          </p:nvPr>
        </p:nvSpPr>
        <p:spPr/>
        <p:txBody>
          <a:bodyPr/>
          <a:lstStyle>
            <a:lvl1pPr>
              <a:defRPr/>
            </a:lvl1pPr>
          </a:lstStyle>
          <a:p>
            <a:r>
              <a:rPr lang="it-IT" smtClean="0"/>
              <a:t>WCAG 2.0</a:t>
            </a:r>
            <a:endParaRPr lang="it-IT"/>
          </a:p>
        </p:txBody>
      </p:sp>
      <p:sp>
        <p:nvSpPr>
          <p:cNvPr id="6"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4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piè di pagina 1"/>
          <p:cNvSpPr>
            <a:spLocks noGrp="1"/>
          </p:cNvSpPr>
          <p:nvPr>
            <p:ph type="ftr" sz="quarter" idx="10"/>
          </p:nvPr>
        </p:nvSpPr>
        <p:spPr/>
        <p:txBody>
          <a:bodyPr/>
          <a:lstStyle>
            <a:lvl1pPr>
              <a:defRPr/>
            </a:lvl1pPr>
          </a:lstStyle>
          <a:p>
            <a:r>
              <a:rPr lang="it-IT" smtClean="0"/>
              <a:t>WCAG 2.0</a:t>
            </a:r>
            <a:endParaRPr lang="it-IT"/>
          </a:p>
        </p:txBody>
      </p:sp>
      <p:sp>
        <p:nvSpPr>
          <p:cNvPr id="4"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138"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piè di pagina 4"/>
          <p:cNvSpPr>
            <a:spLocks noGrp="1"/>
          </p:cNvSpPr>
          <p:nvPr>
            <p:ph type="ftr" sz="quarter" idx="10"/>
          </p:nvPr>
        </p:nvSpPr>
        <p:spPr/>
        <p:txBody>
          <a:bodyPr/>
          <a:lstStyle>
            <a:lvl1pPr>
              <a:defRPr/>
            </a:lvl1pPr>
          </a:lstStyle>
          <a:p>
            <a:r>
              <a:rPr lang="it-IT" smtClean="0"/>
              <a:t>WCAG 2.0</a:t>
            </a:r>
            <a:endParaRPr lang="it-IT"/>
          </a:p>
        </p:txBody>
      </p:sp>
      <p:sp>
        <p:nvSpPr>
          <p:cNvPr id="7"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1000">
              <a:srgbClr val="003366"/>
            </a:gs>
            <a:gs pos="100000">
              <a:srgbClr val="CCD6E0"/>
            </a:gs>
          </a:gsLst>
          <a:lin ang="2700000" scaled="1"/>
          <a:tileRect/>
        </a:gradFill>
        <a:effectLst/>
      </p:bgPr>
    </p:bg>
    <p:spTree>
      <p:nvGrpSpPr>
        <p:cNvPr id="1" name=""/>
        <p:cNvGrpSpPr/>
        <p:nvPr/>
      </p:nvGrpSpPr>
      <p:grpSpPr>
        <a:xfrm>
          <a:off x="0" y="0"/>
          <a:ext cx="0" cy="0"/>
          <a:chOff x="0" y="0"/>
          <a:chExt cx="0" cy="0"/>
        </a:xfrm>
      </p:grpSpPr>
      <p:sp>
        <p:nvSpPr>
          <p:cNvPr id="7" name="Rettangolo 6"/>
          <p:cNvSpPr/>
          <p:nvPr/>
        </p:nvSpPr>
        <p:spPr bwMode="auto">
          <a:xfrm>
            <a:off x="128464" y="116632"/>
            <a:ext cx="9649072" cy="6336704"/>
          </a:xfrm>
          <a:prstGeom prst="rect">
            <a:avLst/>
          </a:prstGeom>
          <a:solidFill>
            <a:schemeClr val="bg1"/>
          </a:solidFill>
          <a:ln w="12700" cap="flat" cmpd="sng" algn="ctr">
            <a:solidFill>
              <a:schemeClr val="accent5">
                <a:lumMod val="25000"/>
              </a:schemeClr>
            </a:solid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Trebuchet MS" pitchFamily="34" charset="0"/>
            </a:endParaRPr>
          </a:p>
        </p:txBody>
      </p:sp>
      <p:sp>
        <p:nvSpPr>
          <p:cNvPr id="142338" name="Rectangle 2"/>
          <p:cNvSpPr>
            <a:spLocks noGrp="1" noChangeArrowheads="1"/>
          </p:cNvSpPr>
          <p:nvPr>
            <p:ph type="title"/>
          </p:nvPr>
        </p:nvSpPr>
        <p:spPr bwMode="auto">
          <a:xfrm>
            <a:off x="200472" y="188640"/>
            <a:ext cx="9505056" cy="7200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it-IT" dirty="0" smtClean="0"/>
              <a:t>Fare clic per modificare lo stile del titolo</a:t>
            </a:r>
          </a:p>
        </p:txBody>
      </p:sp>
      <p:sp>
        <p:nvSpPr>
          <p:cNvPr id="142339" name="Rectangle 3"/>
          <p:cNvSpPr>
            <a:spLocks noGrp="1" noChangeArrowheads="1"/>
          </p:cNvSpPr>
          <p:nvPr>
            <p:ph type="body" idx="1"/>
          </p:nvPr>
        </p:nvSpPr>
        <p:spPr bwMode="auto">
          <a:xfrm>
            <a:off x="200472" y="980728"/>
            <a:ext cx="9505056" cy="54005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it-IT" dirty="0" smtClean="0"/>
              <a:t>Fare clic per modificare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p>
        </p:txBody>
      </p:sp>
      <p:sp>
        <p:nvSpPr>
          <p:cNvPr id="142340" name="Rectangle 4"/>
          <p:cNvSpPr>
            <a:spLocks noGrp="1" noChangeArrowheads="1"/>
          </p:cNvSpPr>
          <p:nvPr>
            <p:ph type="ftr" sz="quarter" idx="3"/>
          </p:nvPr>
        </p:nvSpPr>
        <p:spPr bwMode="auto">
          <a:xfrm>
            <a:off x="56456" y="6524625"/>
            <a:ext cx="7416824" cy="288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400" i="1">
                <a:solidFill>
                  <a:schemeClr val="accent5">
                    <a:lumMod val="25000"/>
                  </a:schemeClr>
                </a:solidFill>
                <a:latin typeface="Cambria" pitchFamily="18" charset="0"/>
              </a:defRPr>
            </a:lvl1pPr>
          </a:lstStyle>
          <a:p>
            <a:r>
              <a:rPr lang="it-IT" smtClean="0"/>
              <a:t>WCAG 2.0</a:t>
            </a:r>
            <a:endParaRPr lang="it-IT" dirty="0"/>
          </a:p>
        </p:txBody>
      </p:sp>
      <p:pic>
        <p:nvPicPr>
          <p:cNvPr id="8" name="ContosoLogo.jpg"/>
          <p:cNvPicPr>
            <a:picLocks noChangeAspect="1"/>
          </p:cNvPicPr>
          <p:nvPr/>
        </p:nvPicPr>
        <p:blipFill>
          <a:blip r:embed="rId14" cstate="print"/>
          <a:stretch>
            <a:fillRect/>
          </a:stretch>
        </p:blipFill>
        <p:spPr>
          <a:xfrm>
            <a:off x="7535626" y="6527831"/>
            <a:ext cx="1796210" cy="309387"/>
          </a:xfrm>
          <a:prstGeom prst="rect">
            <a:avLst/>
          </a:prstGeom>
          <a:noFill/>
          <a:ln>
            <a:noFill/>
          </a:ln>
        </p:spPr>
      </p:pic>
      <p:sp>
        <p:nvSpPr>
          <p:cNvPr id="9"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4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9" r:id="rId5"/>
    <p:sldLayoutId id="2147483662" r:id="rId6"/>
    <p:sldLayoutId id="2147483663" r:id="rId7"/>
    <p:sldLayoutId id="2147483664" r:id="rId8"/>
    <p:sldLayoutId id="2147483665" r:id="rId9"/>
    <p:sldLayoutId id="2147483666" r:id="rId10"/>
    <p:sldLayoutId id="2147483667" r:id="rId11"/>
    <p:sldLayoutId id="2147483668" r:id="rId12"/>
  </p:sldLayoutIdLst>
  <p:transition>
    <p:strips/>
  </p:transition>
  <p:timing>
    <p:tnLst>
      <p:par>
        <p:cTn id="1" dur="indefinite" restart="never" nodeType="tmRoot"/>
      </p:par>
    </p:tnLst>
  </p:timing>
  <p:hf hdr="0" dt="0"/>
  <p:txStyles>
    <p:titleStyle>
      <a:lvl1pPr algn="l" rtl="0" eaLnBrk="1" fontAlgn="base" hangingPunct="1">
        <a:lnSpc>
          <a:spcPct val="97000"/>
        </a:lnSpc>
        <a:spcBef>
          <a:spcPct val="0"/>
        </a:spcBef>
        <a:spcAft>
          <a:spcPct val="0"/>
        </a:spcAft>
        <a:defRPr sz="3600" b="1">
          <a:solidFill>
            <a:srgbClr val="6C889E"/>
          </a:solidFill>
          <a:latin typeface="Cambria" pitchFamily="18" charset="0"/>
          <a:ea typeface="+mj-ea"/>
          <a:cs typeface="+mj-cs"/>
        </a:defRPr>
      </a:lvl1pPr>
      <a:lvl2pPr algn="l" rtl="0" eaLnBrk="1" fontAlgn="base" hangingPunct="1">
        <a:lnSpc>
          <a:spcPct val="97000"/>
        </a:lnSpc>
        <a:spcBef>
          <a:spcPct val="0"/>
        </a:spcBef>
        <a:spcAft>
          <a:spcPct val="0"/>
        </a:spcAft>
        <a:defRPr sz="3600" b="1">
          <a:solidFill>
            <a:srgbClr val="6C889E"/>
          </a:solidFill>
          <a:latin typeface="Trebuchet MS" pitchFamily="34" charset="0"/>
        </a:defRPr>
      </a:lvl2pPr>
      <a:lvl3pPr algn="l" rtl="0" eaLnBrk="1" fontAlgn="base" hangingPunct="1">
        <a:lnSpc>
          <a:spcPct val="97000"/>
        </a:lnSpc>
        <a:spcBef>
          <a:spcPct val="0"/>
        </a:spcBef>
        <a:spcAft>
          <a:spcPct val="0"/>
        </a:spcAft>
        <a:defRPr sz="3600" b="1">
          <a:solidFill>
            <a:srgbClr val="6C889E"/>
          </a:solidFill>
          <a:latin typeface="Trebuchet MS" pitchFamily="34" charset="0"/>
        </a:defRPr>
      </a:lvl3pPr>
      <a:lvl4pPr algn="l" rtl="0" eaLnBrk="1" fontAlgn="base" hangingPunct="1">
        <a:lnSpc>
          <a:spcPct val="97000"/>
        </a:lnSpc>
        <a:spcBef>
          <a:spcPct val="0"/>
        </a:spcBef>
        <a:spcAft>
          <a:spcPct val="0"/>
        </a:spcAft>
        <a:defRPr sz="3600" b="1">
          <a:solidFill>
            <a:srgbClr val="6C889E"/>
          </a:solidFill>
          <a:latin typeface="Trebuchet MS" pitchFamily="34" charset="0"/>
        </a:defRPr>
      </a:lvl4pPr>
      <a:lvl5pPr algn="l" rtl="0" eaLnBrk="1" fontAlgn="base" hangingPunct="1">
        <a:lnSpc>
          <a:spcPct val="97000"/>
        </a:lnSpc>
        <a:spcBef>
          <a:spcPct val="0"/>
        </a:spcBef>
        <a:spcAft>
          <a:spcPct val="0"/>
        </a:spcAft>
        <a:defRPr sz="3600" b="1">
          <a:solidFill>
            <a:srgbClr val="6C889E"/>
          </a:solidFill>
          <a:latin typeface="Trebuchet MS" pitchFamily="34" charset="0"/>
        </a:defRPr>
      </a:lvl5pPr>
      <a:lvl6pPr marL="457200" algn="l" rtl="0" eaLnBrk="1" fontAlgn="base" hangingPunct="1">
        <a:lnSpc>
          <a:spcPct val="97000"/>
        </a:lnSpc>
        <a:spcBef>
          <a:spcPct val="0"/>
        </a:spcBef>
        <a:spcAft>
          <a:spcPct val="0"/>
        </a:spcAft>
        <a:defRPr sz="3600" b="1">
          <a:solidFill>
            <a:srgbClr val="6C889E"/>
          </a:solidFill>
          <a:latin typeface="Trebuchet MS" pitchFamily="34" charset="0"/>
        </a:defRPr>
      </a:lvl6pPr>
      <a:lvl7pPr marL="914400" algn="l" rtl="0" eaLnBrk="1" fontAlgn="base" hangingPunct="1">
        <a:lnSpc>
          <a:spcPct val="97000"/>
        </a:lnSpc>
        <a:spcBef>
          <a:spcPct val="0"/>
        </a:spcBef>
        <a:spcAft>
          <a:spcPct val="0"/>
        </a:spcAft>
        <a:defRPr sz="3600" b="1">
          <a:solidFill>
            <a:srgbClr val="6C889E"/>
          </a:solidFill>
          <a:latin typeface="Trebuchet MS" pitchFamily="34" charset="0"/>
        </a:defRPr>
      </a:lvl7pPr>
      <a:lvl8pPr marL="1371600" algn="l" rtl="0" eaLnBrk="1" fontAlgn="base" hangingPunct="1">
        <a:lnSpc>
          <a:spcPct val="97000"/>
        </a:lnSpc>
        <a:spcBef>
          <a:spcPct val="0"/>
        </a:spcBef>
        <a:spcAft>
          <a:spcPct val="0"/>
        </a:spcAft>
        <a:defRPr sz="3600" b="1">
          <a:solidFill>
            <a:srgbClr val="6C889E"/>
          </a:solidFill>
          <a:latin typeface="Trebuchet MS" pitchFamily="34" charset="0"/>
        </a:defRPr>
      </a:lvl8pPr>
      <a:lvl9pPr marL="1828800" algn="l" rtl="0" eaLnBrk="1" fontAlgn="base" hangingPunct="1">
        <a:lnSpc>
          <a:spcPct val="97000"/>
        </a:lnSpc>
        <a:spcBef>
          <a:spcPct val="0"/>
        </a:spcBef>
        <a:spcAft>
          <a:spcPct val="0"/>
        </a:spcAft>
        <a:defRPr sz="3600" b="1">
          <a:solidFill>
            <a:srgbClr val="6C889E"/>
          </a:solidFill>
          <a:latin typeface="Trebuchet MS" pitchFamily="34" charset="0"/>
        </a:defRPr>
      </a:lvl9pPr>
    </p:titleStyle>
    <p:bodyStyle>
      <a:lvl1pPr marL="342900" indent="-342900" algn="l" rtl="0" eaLnBrk="1" fontAlgn="base" hangingPunct="1">
        <a:spcBef>
          <a:spcPct val="20000"/>
        </a:spcBef>
        <a:spcAft>
          <a:spcPct val="0"/>
        </a:spcAft>
        <a:buFont typeface="Arial" charset="0"/>
        <a:buChar char="»"/>
        <a:defRPr sz="2600">
          <a:solidFill>
            <a:srgbClr val="587286"/>
          </a:solidFill>
          <a:latin typeface="Calibri" pitchFamily="34" charset="0"/>
          <a:ea typeface="+mn-ea"/>
          <a:cs typeface="+mn-cs"/>
        </a:defRPr>
      </a:lvl1pPr>
      <a:lvl2pPr marL="450850" indent="-285750" algn="l" rtl="0" eaLnBrk="1" fontAlgn="base" hangingPunct="1">
        <a:spcBef>
          <a:spcPct val="20000"/>
        </a:spcBef>
        <a:spcAft>
          <a:spcPct val="0"/>
        </a:spcAft>
        <a:buFont typeface="Arial" charset="0"/>
        <a:buChar char="›"/>
        <a:defRPr sz="2400">
          <a:solidFill>
            <a:srgbClr val="587286"/>
          </a:solidFill>
          <a:latin typeface="Calibri" pitchFamily="34" charset="0"/>
        </a:defRPr>
      </a:lvl2pPr>
      <a:lvl3pPr marL="539750" indent="-228600" algn="l" rtl="0" eaLnBrk="1" fontAlgn="base" hangingPunct="1">
        <a:spcBef>
          <a:spcPct val="20000"/>
        </a:spcBef>
        <a:spcAft>
          <a:spcPct val="0"/>
        </a:spcAft>
        <a:buFont typeface="Arial" charset="0"/>
        <a:buChar char="-"/>
        <a:defRPr sz="2400">
          <a:solidFill>
            <a:srgbClr val="587286"/>
          </a:solidFill>
          <a:latin typeface="Calibri" pitchFamily="34" charset="0"/>
        </a:defRPr>
      </a:lvl3pPr>
      <a:lvl4pPr marL="717550" indent="-228600" algn="l" rtl="0" eaLnBrk="1" fontAlgn="base" hangingPunct="1">
        <a:spcBef>
          <a:spcPct val="20000"/>
        </a:spcBef>
        <a:spcAft>
          <a:spcPct val="0"/>
        </a:spcAft>
        <a:buFont typeface="Arial" charset="0"/>
        <a:buChar char="-"/>
        <a:defRPr sz="2000">
          <a:solidFill>
            <a:srgbClr val="587286"/>
          </a:solidFill>
          <a:latin typeface="Calibri" pitchFamily="34" charset="0"/>
        </a:defRPr>
      </a:lvl4pPr>
      <a:lvl5pPr marL="893763" indent="-228600" algn="l" rtl="0" eaLnBrk="1" fontAlgn="base" hangingPunct="1">
        <a:spcBef>
          <a:spcPct val="20000"/>
        </a:spcBef>
        <a:spcAft>
          <a:spcPct val="0"/>
        </a:spcAft>
        <a:buFont typeface="Arial" charset="0"/>
        <a:buChar char="-"/>
        <a:defRPr sz="2000">
          <a:solidFill>
            <a:srgbClr val="587286"/>
          </a:solidFill>
          <a:latin typeface="Calibri" pitchFamily="34" charset="0"/>
        </a:defRPr>
      </a:lvl5pPr>
      <a:lvl6pPr marL="2514600" indent="-228600" algn="l" rtl="0" eaLnBrk="1" fontAlgn="base" hangingPunct="1">
        <a:spcBef>
          <a:spcPct val="20000"/>
        </a:spcBef>
        <a:spcAft>
          <a:spcPct val="0"/>
        </a:spcAft>
        <a:buFont typeface="Arial" charset="0"/>
        <a:buChar char="-"/>
        <a:defRPr>
          <a:solidFill>
            <a:srgbClr val="587286"/>
          </a:solidFill>
          <a:latin typeface="+mn-lt"/>
        </a:defRPr>
      </a:lvl6pPr>
      <a:lvl7pPr marL="2971800" indent="-228600" algn="l" rtl="0" eaLnBrk="1" fontAlgn="base" hangingPunct="1">
        <a:spcBef>
          <a:spcPct val="20000"/>
        </a:spcBef>
        <a:spcAft>
          <a:spcPct val="0"/>
        </a:spcAft>
        <a:buFont typeface="Arial" charset="0"/>
        <a:buChar char="-"/>
        <a:defRPr>
          <a:solidFill>
            <a:srgbClr val="587286"/>
          </a:solidFill>
          <a:latin typeface="+mn-lt"/>
        </a:defRPr>
      </a:lvl7pPr>
      <a:lvl8pPr marL="3429000" indent="-228600" algn="l" rtl="0" eaLnBrk="1" fontAlgn="base" hangingPunct="1">
        <a:spcBef>
          <a:spcPct val="20000"/>
        </a:spcBef>
        <a:spcAft>
          <a:spcPct val="0"/>
        </a:spcAft>
        <a:buFont typeface="Arial" charset="0"/>
        <a:buChar char="-"/>
        <a:defRPr>
          <a:solidFill>
            <a:srgbClr val="587286"/>
          </a:solidFill>
          <a:latin typeface="+mn-lt"/>
        </a:defRPr>
      </a:lvl8pPr>
      <a:lvl9pPr marL="3886200" indent="-228600" algn="l" rtl="0" eaLnBrk="1" fontAlgn="base" hangingPunct="1">
        <a:spcBef>
          <a:spcPct val="20000"/>
        </a:spcBef>
        <a:spcAft>
          <a:spcPct val="0"/>
        </a:spcAft>
        <a:buFont typeface="Arial" charset="0"/>
        <a:buChar char="-"/>
        <a:defRPr>
          <a:solidFill>
            <a:srgbClr val="587286"/>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w3.org/TR/UNDERSTANDING-WCAG20/" TargetMode="External"/><Relationship Id="rId2" Type="http://schemas.openxmlformats.org/officeDocument/2006/relationships/hyperlink" Target="http://www.w3.org/TR/WCAG/" TargetMode="External"/><Relationship Id="rId1" Type="http://schemas.openxmlformats.org/officeDocument/2006/relationships/slideLayout" Target="../slideLayouts/slideLayout2.xml"/><Relationship Id="rId6" Type="http://schemas.openxmlformats.org/officeDocument/2006/relationships/hyperlink" Target="http://www.accessibile.gov.it/accessibilita/bozza-nuovi-requisiti-e-punti-di-controllo-per-accessibilita-web/" TargetMode="External"/><Relationship Id="rId5" Type="http://schemas.openxmlformats.org/officeDocument/2006/relationships/hyperlink" Target="http://www.pubbliaccesso.it/normative/DM080705-A.htm" TargetMode="External"/><Relationship Id="rId4" Type="http://schemas.openxmlformats.org/officeDocument/2006/relationships/hyperlink" Target="http://www.pubbliaccesso.it/normative/DM080705.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w3.org/TR/WCA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344488" y="878731"/>
            <a:ext cx="9217024" cy="1758181"/>
          </a:xfrm>
        </p:spPr>
        <p:txBody>
          <a:bodyPr/>
          <a:lstStyle/>
          <a:p>
            <a:r>
              <a:rPr lang="it-IT" dirty="0" smtClean="0"/>
              <a:t>WCAG </a:t>
            </a:r>
            <a:r>
              <a:rPr lang="it-IT" dirty="0" smtClean="0"/>
              <a:t>2.0</a:t>
            </a:r>
            <a:br>
              <a:rPr lang="it-IT" dirty="0" smtClean="0"/>
            </a:br>
            <a:r>
              <a:rPr lang="it-IT" dirty="0" smtClean="0"/>
              <a:t>Web </a:t>
            </a:r>
            <a:r>
              <a:rPr lang="it-IT" dirty="0" err="1" smtClean="0"/>
              <a:t>Content</a:t>
            </a:r>
            <a:r>
              <a:rPr lang="it-IT" dirty="0" smtClean="0"/>
              <a:t> </a:t>
            </a:r>
            <a:r>
              <a:rPr lang="it-IT" dirty="0" err="1" smtClean="0"/>
              <a:t>Accessibility</a:t>
            </a:r>
            <a:r>
              <a:rPr lang="it-IT" dirty="0" smtClean="0"/>
              <a:t> </a:t>
            </a:r>
            <a:r>
              <a:rPr lang="it-IT" dirty="0" err="1" smtClean="0"/>
              <a:t>Guidelines</a:t>
            </a:r>
            <a:r>
              <a:rPr lang="it-IT" dirty="0" smtClean="0"/>
              <a:t/>
            </a:r>
            <a:br>
              <a:rPr lang="it-IT" dirty="0" smtClean="0"/>
            </a:br>
            <a:r>
              <a:rPr lang="it-IT" sz="3200" i="1" dirty="0" smtClean="0"/>
              <a:t>con note sulla legislazione italiana</a:t>
            </a:r>
            <a:endParaRPr lang="it-IT" i="1" dirty="0"/>
          </a:p>
        </p:txBody>
      </p:sp>
      <p:sp>
        <p:nvSpPr>
          <p:cNvPr id="17411" name="Rectangle 3"/>
          <p:cNvSpPr>
            <a:spLocks noGrp="1" noChangeArrowheads="1"/>
          </p:cNvSpPr>
          <p:nvPr>
            <p:ph type="subTitle" idx="1"/>
          </p:nvPr>
        </p:nvSpPr>
        <p:spPr/>
        <p:txBody>
          <a:bodyPr>
            <a:normAutofit lnSpcReduction="10000"/>
          </a:bodyPr>
          <a:lstStyle/>
          <a:p>
            <a:r>
              <a:rPr lang="it-IT" smtClean="0"/>
              <a:t>Giuseppe Della Penna</a:t>
            </a:r>
          </a:p>
          <a:p>
            <a:r>
              <a:rPr lang="it-IT" smtClean="0"/>
              <a:t>Università degli Studi di L’Aquila</a:t>
            </a:r>
          </a:p>
          <a:p>
            <a:endParaRPr lang="it-IT" smtClean="0"/>
          </a:p>
          <a:p>
            <a:r>
              <a:rPr lang="it-IT" smtClean="0"/>
              <a:t>dellapenna@univaq.it</a:t>
            </a:r>
          </a:p>
          <a:p>
            <a:r>
              <a:rPr lang="it-IT" smtClean="0"/>
              <a:t>http://www.di.univaq.it/gdellape</a:t>
            </a:r>
            <a:endParaRPr lang="it-I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2 – </a:t>
            </a:r>
            <a:r>
              <a:rPr lang="it-IT" b="1" dirty="0" err="1" smtClean="0"/>
              <a:t>Guideline</a:t>
            </a:r>
            <a:r>
              <a:rPr lang="it-IT" b="1" dirty="0" smtClean="0"/>
              <a:t> 2.4</a:t>
            </a:r>
            <a:r>
              <a:rPr lang="it-IT" dirty="0" smtClean="0"/>
              <a:t> </a:t>
            </a:r>
            <a:r>
              <a:rPr lang="it-IT" b="1" dirty="0" smtClean="0"/>
              <a:t>(</a:t>
            </a:r>
            <a:r>
              <a:rPr lang="it-IT" b="1" dirty="0" err="1" smtClean="0"/>
              <a:t>IT-Req</a:t>
            </a:r>
            <a:r>
              <a:rPr lang="it-IT" b="1" dirty="0" smtClean="0"/>
              <a:t> 8)</a:t>
            </a:r>
            <a:br>
              <a:rPr lang="it-IT" b="1" dirty="0" smtClean="0"/>
            </a:br>
            <a:r>
              <a:rPr lang="it-IT" sz="3100" b="1" i="1" dirty="0" err="1" smtClean="0"/>
              <a:t>Navigable</a:t>
            </a:r>
            <a:endParaRPr lang="it-IT" sz="3100" i="1" dirty="0"/>
          </a:p>
        </p:txBody>
      </p:sp>
      <p:sp>
        <p:nvSpPr>
          <p:cNvPr id="3" name="Segnaposto contenuto 2"/>
          <p:cNvSpPr>
            <a:spLocks noGrp="1"/>
          </p:cNvSpPr>
          <p:nvPr>
            <p:ph idx="1"/>
          </p:nvPr>
        </p:nvSpPr>
        <p:spPr/>
        <p:txBody>
          <a:bodyPr>
            <a:normAutofit fontScale="77500" lnSpcReduction="20000"/>
          </a:bodyPr>
          <a:lstStyle/>
          <a:p>
            <a:pPr algn="ctr">
              <a:buNone/>
            </a:pPr>
            <a:r>
              <a:rPr lang="en-US" b="1" dirty="0" smtClean="0"/>
              <a:t>“Provide ways to help users navigate, find content, and determine where they are</a:t>
            </a:r>
            <a:r>
              <a:rPr lang="en-US" b="1" dirty="0" smtClean="0"/>
              <a:t>.”</a:t>
            </a:r>
          </a:p>
          <a:p>
            <a:pPr algn="ctr">
              <a:buNone/>
            </a:pPr>
            <a:endParaRPr lang="en-US" b="1" dirty="0" smtClean="0"/>
          </a:p>
          <a:p>
            <a:r>
              <a:rPr lang="en-US" b="1" dirty="0" smtClean="0"/>
              <a:t>2.4.1 Bypass Blocks:</a:t>
            </a:r>
            <a:r>
              <a:rPr lang="en-US" dirty="0" smtClean="0"/>
              <a:t> A mechanism is available to bypass blocks of content that are repeated on multiple Web pages. (Level </a:t>
            </a:r>
            <a:r>
              <a:rPr lang="en-US" b="1" dirty="0" smtClean="0"/>
              <a:t>A</a:t>
            </a:r>
            <a:r>
              <a:rPr lang="en-US" dirty="0" smtClean="0"/>
              <a:t>) </a:t>
            </a:r>
            <a:r>
              <a:rPr lang="en-US" b="1" dirty="0" smtClean="0"/>
              <a:t>[IT]</a:t>
            </a:r>
            <a:endParaRPr lang="en-US" dirty="0" smtClean="0"/>
          </a:p>
          <a:p>
            <a:r>
              <a:rPr lang="en-US" b="1" dirty="0" smtClean="0"/>
              <a:t>2.4.2 Page Titled:</a:t>
            </a:r>
            <a:r>
              <a:rPr lang="en-US" dirty="0" smtClean="0"/>
              <a:t> Web pages have titles that describe topic or purpose. (Level </a:t>
            </a:r>
            <a:r>
              <a:rPr lang="en-US" b="1" dirty="0" smtClean="0"/>
              <a:t>A</a:t>
            </a:r>
            <a:r>
              <a:rPr lang="en-US" dirty="0" smtClean="0"/>
              <a:t>) </a:t>
            </a:r>
            <a:r>
              <a:rPr lang="en-US" b="1" dirty="0" smtClean="0"/>
              <a:t>[IT]</a:t>
            </a:r>
            <a:endParaRPr lang="en-US" dirty="0" smtClean="0"/>
          </a:p>
          <a:p>
            <a:r>
              <a:rPr lang="en-US" b="1" dirty="0" smtClean="0"/>
              <a:t>2.4.3 Focus Order:</a:t>
            </a:r>
            <a:r>
              <a:rPr lang="en-US" dirty="0" smtClean="0"/>
              <a:t> If a Web page can be navigated sequentially and the navigation sequences affect meaning or operation, focusable components receive focus in an order that preserves meaning and operability. (Level </a:t>
            </a:r>
            <a:r>
              <a:rPr lang="en-US" b="1" dirty="0" smtClean="0"/>
              <a:t>A</a:t>
            </a:r>
            <a:r>
              <a:rPr lang="en-US" dirty="0" smtClean="0"/>
              <a:t>) </a:t>
            </a:r>
            <a:r>
              <a:rPr lang="en-US" b="1" dirty="0" smtClean="0"/>
              <a:t>[IT]</a:t>
            </a:r>
            <a:endParaRPr lang="en-US" dirty="0" smtClean="0"/>
          </a:p>
          <a:p>
            <a:r>
              <a:rPr lang="en-US" b="1" dirty="0" smtClean="0"/>
              <a:t>2.4.4 Link Purpose (In Context):</a:t>
            </a:r>
            <a:r>
              <a:rPr lang="en-US" dirty="0" smtClean="0"/>
              <a:t> The purpose of each link can be determined from the link text alone or from the link text together with its programmatically determined link context, except where the purpose of the link would be ambiguous to users in general. (Level </a:t>
            </a:r>
            <a:r>
              <a:rPr lang="en-US" b="1" dirty="0" smtClean="0"/>
              <a:t>A</a:t>
            </a:r>
            <a:r>
              <a:rPr lang="en-US" dirty="0" smtClean="0"/>
              <a:t>) </a:t>
            </a:r>
            <a:r>
              <a:rPr lang="en-US" b="1" dirty="0" smtClean="0"/>
              <a:t>[IT]</a:t>
            </a:r>
            <a:endParaRPr lang="en-US" dirty="0" smtClean="0"/>
          </a:p>
          <a:p>
            <a:r>
              <a:rPr lang="en-US" b="1" dirty="0" smtClean="0"/>
              <a:t>2.4.5 Multiple Ways:</a:t>
            </a:r>
            <a:r>
              <a:rPr lang="en-US" dirty="0" smtClean="0"/>
              <a:t> More than one way is available to locate a Web page within a set of Web pages except where the Web Page is the result of, or a step in, a process. (Level </a:t>
            </a:r>
            <a:r>
              <a:rPr lang="en-US" b="1" dirty="0" smtClean="0"/>
              <a:t>AA</a:t>
            </a:r>
            <a:r>
              <a:rPr lang="en-US" dirty="0" smtClean="0"/>
              <a:t>) </a:t>
            </a:r>
            <a:r>
              <a:rPr lang="en-US" b="1" dirty="0" smtClean="0"/>
              <a:t>[IT]</a:t>
            </a:r>
            <a:endParaRPr lang="en-US" dirty="0" smtClean="0"/>
          </a:p>
          <a:p>
            <a:r>
              <a:rPr lang="en-US" b="1" dirty="0" smtClean="0"/>
              <a:t>2.4.6 Headings and Labels:</a:t>
            </a:r>
            <a:r>
              <a:rPr lang="en-US" dirty="0" smtClean="0"/>
              <a:t> Headings and labels describe topic or purpose. (Level </a:t>
            </a:r>
            <a:r>
              <a:rPr lang="en-US" b="1" dirty="0" smtClean="0"/>
              <a:t>AA</a:t>
            </a:r>
            <a:r>
              <a:rPr lang="en-US" dirty="0" smtClean="0"/>
              <a:t>) </a:t>
            </a:r>
            <a:r>
              <a:rPr lang="en-US" b="1" dirty="0" smtClean="0"/>
              <a:t>[IT]</a:t>
            </a:r>
            <a:endParaRPr lang="en-US" dirty="0" smtClean="0"/>
          </a:p>
          <a:p>
            <a:r>
              <a:rPr lang="en-US" b="1" dirty="0" smtClean="0"/>
              <a:t>2.4.7 Focus Visible:</a:t>
            </a:r>
            <a:r>
              <a:rPr lang="en-US" dirty="0" smtClean="0"/>
              <a:t> Any keyboard operable user interface has a mode of operation where the keyboard focus indicator is visible. (Level </a:t>
            </a:r>
            <a:r>
              <a:rPr lang="en-US" b="1" dirty="0" smtClean="0"/>
              <a:t>AA</a:t>
            </a:r>
            <a:r>
              <a:rPr lang="en-US" dirty="0" smtClean="0"/>
              <a:t>) </a:t>
            </a:r>
            <a:r>
              <a:rPr lang="en-US" b="1" dirty="0" smtClean="0"/>
              <a:t>[IT]</a:t>
            </a:r>
            <a:endParaRPr lang="en-US"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10</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3 – </a:t>
            </a:r>
            <a:r>
              <a:rPr lang="it-IT" b="1" dirty="0" err="1" smtClean="0"/>
              <a:t>Guideline</a:t>
            </a:r>
            <a:r>
              <a:rPr lang="it-IT" b="1" dirty="0" smtClean="0"/>
              <a:t> 3.1</a:t>
            </a:r>
            <a:r>
              <a:rPr lang="it-IT" dirty="0" smtClean="0"/>
              <a:t> </a:t>
            </a:r>
            <a:r>
              <a:rPr lang="it-IT" b="1" dirty="0" smtClean="0"/>
              <a:t>(</a:t>
            </a:r>
            <a:r>
              <a:rPr lang="it-IT" b="1" dirty="0" err="1" smtClean="0"/>
              <a:t>IT-Req</a:t>
            </a:r>
            <a:r>
              <a:rPr lang="it-IT" b="1" dirty="0" smtClean="0"/>
              <a:t> 9)</a:t>
            </a:r>
            <a:br>
              <a:rPr lang="it-IT" b="1" dirty="0" smtClean="0"/>
            </a:br>
            <a:r>
              <a:rPr lang="it-IT" sz="3100" b="1" i="1" dirty="0" err="1" smtClean="0"/>
              <a:t>Readable</a:t>
            </a:r>
            <a:endParaRPr lang="it-IT" sz="3100" i="1" dirty="0"/>
          </a:p>
        </p:txBody>
      </p:sp>
      <p:sp>
        <p:nvSpPr>
          <p:cNvPr id="3" name="Segnaposto contenuto 2"/>
          <p:cNvSpPr>
            <a:spLocks noGrp="1"/>
          </p:cNvSpPr>
          <p:nvPr>
            <p:ph idx="1"/>
          </p:nvPr>
        </p:nvSpPr>
        <p:spPr/>
        <p:txBody>
          <a:bodyPr>
            <a:normAutofit/>
          </a:bodyPr>
          <a:lstStyle/>
          <a:p>
            <a:pPr algn="ctr">
              <a:buNone/>
            </a:pPr>
            <a:r>
              <a:rPr lang="en-US" b="1" dirty="0" smtClean="0"/>
              <a:t>“Make text content readable and understandable</a:t>
            </a:r>
            <a:r>
              <a:rPr lang="en-US" b="1" dirty="0" smtClean="0"/>
              <a:t>.”</a:t>
            </a:r>
          </a:p>
          <a:p>
            <a:pPr algn="ctr">
              <a:buNone/>
            </a:pPr>
            <a:endParaRPr lang="en-US" b="1" dirty="0" smtClean="0"/>
          </a:p>
          <a:p>
            <a:r>
              <a:rPr lang="en-US" b="1" dirty="0" smtClean="0"/>
              <a:t>3.1.1 Language of Page:</a:t>
            </a:r>
            <a:r>
              <a:rPr lang="en-US" dirty="0" smtClean="0"/>
              <a:t> The default human language of each Web page can be programmatically determined. (Level </a:t>
            </a:r>
            <a:r>
              <a:rPr lang="en-US" b="1" dirty="0" smtClean="0"/>
              <a:t>A</a:t>
            </a:r>
            <a:r>
              <a:rPr lang="en-US" dirty="0" smtClean="0"/>
              <a:t>) </a:t>
            </a:r>
            <a:r>
              <a:rPr lang="en-US" b="1" dirty="0" smtClean="0"/>
              <a:t>[IT]</a:t>
            </a:r>
            <a:endParaRPr lang="en-US" dirty="0" smtClean="0"/>
          </a:p>
          <a:p>
            <a:r>
              <a:rPr lang="en-US" b="1" dirty="0" smtClean="0"/>
              <a:t>3.1.2 Language of Parts:</a:t>
            </a:r>
            <a:r>
              <a:rPr lang="en-US" dirty="0" smtClean="0"/>
              <a:t> The human language of each passage or phrase in the content can be programmatically determined except for proper names, technical terms, words of indeterminate language, and words or phrases that have become part of the vernacular of the immediately surrounding text. (Level </a:t>
            </a:r>
            <a:r>
              <a:rPr lang="en-US" b="1" dirty="0" smtClean="0"/>
              <a:t>AA</a:t>
            </a:r>
            <a:r>
              <a:rPr lang="en-US" dirty="0" smtClean="0"/>
              <a:t>) </a:t>
            </a:r>
            <a:r>
              <a:rPr lang="en-US" b="1" dirty="0" smtClean="0"/>
              <a:t>[IT]</a:t>
            </a:r>
            <a:endParaRPr lang="en-US"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11</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3 – </a:t>
            </a:r>
            <a:r>
              <a:rPr lang="it-IT" b="1" dirty="0" err="1" smtClean="0"/>
              <a:t>Guideline</a:t>
            </a:r>
            <a:r>
              <a:rPr lang="it-IT" b="1" dirty="0" smtClean="0"/>
              <a:t> 3.2</a:t>
            </a:r>
            <a:r>
              <a:rPr lang="it-IT" dirty="0" smtClean="0"/>
              <a:t> </a:t>
            </a:r>
            <a:r>
              <a:rPr lang="it-IT" b="1" dirty="0" smtClean="0"/>
              <a:t>(</a:t>
            </a:r>
            <a:r>
              <a:rPr lang="it-IT" b="1" dirty="0" err="1" smtClean="0"/>
              <a:t>IT-Req</a:t>
            </a:r>
            <a:r>
              <a:rPr lang="it-IT" b="1" dirty="0" smtClean="0"/>
              <a:t> 10)</a:t>
            </a:r>
            <a:br>
              <a:rPr lang="it-IT" b="1" dirty="0" smtClean="0"/>
            </a:br>
            <a:r>
              <a:rPr lang="it-IT" sz="3100" b="1" i="1" dirty="0" err="1" smtClean="0"/>
              <a:t>Predictable</a:t>
            </a:r>
            <a:endParaRPr lang="it-IT" sz="3100" i="1" dirty="0"/>
          </a:p>
        </p:txBody>
      </p:sp>
      <p:sp>
        <p:nvSpPr>
          <p:cNvPr id="3" name="Segnaposto contenuto 2"/>
          <p:cNvSpPr>
            <a:spLocks noGrp="1"/>
          </p:cNvSpPr>
          <p:nvPr>
            <p:ph idx="1"/>
          </p:nvPr>
        </p:nvSpPr>
        <p:spPr/>
        <p:txBody>
          <a:bodyPr>
            <a:normAutofit fontScale="92500" lnSpcReduction="10000"/>
          </a:bodyPr>
          <a:lstStyle/>
          <a:p>
            <a:pPr algn="ctr">
              <a:buNone/>
            </a:pPr>
            <a:r>
              <a:rPr lang="en-US" b="1" dirty="0" smtClean="0"/>
              <a:t>“Make Web pages appear and operate in predictable ways</a:t>
            </a:r>
            <a:r>
              <a:rPr lang="en-US" b="1" dirty="0" smtClean="0"/>
              <a:t>.”</a:t>
            </a:r>
          </a:p>
          <a:p>
            <a:pPr algn="ctr">
              <a:buNone/>
            </a:pPr>
            <a:endParaRPr lang="en-US" b="1" dirty="0" smtClean="0"/>
          </a:p>
          <a:p>
            <a:r>
              <a:rPr lang="en-US" b="1" dirty="0" smtClean="0"/>
              <a:t>3.2.1 On Focus:</a:t>
            </a:r>
            <a:r>
              <a:rPr lang="en-US" dirty="0" smtClean="0"/>
              <a:t> When any component receives focus, it does not initiate a change of context. (Level </a:t>
            </a:r>
            <a:r>
              <a:rPr lang="en-US" b="1" dirty="0" smtClean="0"/>
              <a:t>A</a:t>
            </a:r>
            <a:r>
              <a:rPr lang="en-US" dirty="0" smtClean="0"/>
              <a:t>) </a:t>
            </a:r>
            <a:r>
              <a:rPr lang="en-US" b="1" dirty="0" smtClean="0"/>
              <a:t>[IT]</a:t>
            </a:r>
            <a:endParaRPr lang="en-US" dirty="0" smtClean="0"/>
          </a:p>
          <a:p>
            <a:r>
              <a:rPr lang="en-US" b="1" dirty="0" smtClean="0"/>
              <a:t>3.2.2 On Input:</a:t>
            </a:r>
            <a:r>
              <a:rPr lang="en-US" dirty="0" smtClean="0"/>
              <a:t> Changing the setting of any user interface component does not automatically cause a change of context unless the user has been advised of the behavior before using the component. (Level </a:t>
            </a:r>
            <a:r>
              <a:rPr lang="en-US" b="1" dirty="0" smtClean="0"/>
              <a:t>A</a:t>
            </a:r>
            <a:r>
              <a:rPr lang="en-US" dirty="0" smtClean="0"/>
              <a:t>) </a:t>
            </a:r>
            <a:r>
              <a:rPr lang="en-US" b="1" dirty="0" smtClean="0"/>
              <a:t>[IT]</a:t>
            </a:r>
            <a:endParaRPr lang="en-US" dirty="0" smtClean="0"/>
          </a:p>
          <a:p>
            <a:r>
              <a:rPr lang="en-US" b="1" dirty="0" smtClean="0"/>
              <a:t>3.2.3 Consistent Navigation:</a:t>
            </a:r>
            <a:r>
              <a:rPr lang="en-US" dirty="0" smtClean="0"/>
              <a:t> Navigational mechanisms that are repeated on multiple Web pages within a set of Web pages occur in the same relative order each time they are repeated, unless a change is initiated by the user. (Level </a:t>
            </a:r>
            <a:r>
              <a:rPr lang="en-US" b="1" dirty="0" smtClean="0"/>
              <a:t>AA</a:t>
            </a:r>
            <a:r>
              <a:rPr lang="en-US" dirty="0" smtClean="0"/>
              <a:t>) </a:t>
            </a:r>
            <a:r>
              <a:rPr lang="en-US" b="1" dirty="0" smtClean="0"/>
              <a:t>[IT]</a:t>
            </a:r>
            <a:endParaRPr lang="en-US" dirty="0" smtClean="0"/>
          </a:p>
          <a:p>
            <a:r>
              <a:rPr lang="en-US" b="1" dirty="0" smtClean="0"/>
              <a:t>3.2.4 Consistent Identification:</a:t>
            </a:r>
            <a:r>
              <a:rPr lang="en-US" dirty="0" smtClean="0"/>
              <a:t> Components that have the same functionality within a set of Web pages are identified consistently. (Level </a:t>
            </a:r>
            <a:r>
              <a:rPr lang="en-US" b="1" dirty="0" smtClean="0"/>
              <a:t>AA</a:t>
            </a:r>
            <a:r>
              <a:rPr lang="en-US" dirty="0" smtClean="0"/>
              <a:t>) </a:t>
            </a:r>
            <a:r>
              <a:rPr lang="en-US" b="1" dirty="0" smtClean="0"/>
              <a:t>[IT]</a:t>
            </a:r>
            <a:endParaRPr lang="en-US"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12</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3 – </a:t>
            </a:r>
            <a:r>
              <a:rPr lang="it-IT" b="1" dirty="0" err="1" smtClean="0"/>
              <a:t>Guideline</a:t>
            </a:r>
            <a:r>
              <a:rPr lang="it-IT" b="1" dirty="0" smtClean="0"/>
              <a:t> 3.3</a:t>
            </a:r>
            <a:r>
              <a:rPr lang="it-IT" dirty="0" smtClean="0"/>
              <a:t> </a:t>
            </a:r>
            <a:r>
              <a:rPr lang="it-IT" b="1" dirty="0" smtClean="0"/>
              <a:t>(</a:t>
            </a:r>
            <a:r>
              <a:rPr lang="it-IT" b="1" dirty="0" err="1" smtClean="0"/>
              <a:t>IT-Req</a:t>
            </a:r>
            <a:r>
              <a:rPr lang="it-IT" b="1" dirty="0" smtClean="0"/>
              <a:t> 11)</a:t>
            </a:r>
            <a:br>
              <a:rPr lang="it-IT" b="1" dirty="0" smtClean="0"/>
            </a:br>
            <a:r>
              <a:rPr lang="it-IT" sz="3100" b="1" i="1" dirty="0" smtClean="0"/>
              <a:t>Input </a:t>
            </a:r>
            <a:r>
              <a:rPr lang="it-IT" sz="3100" b="1" i="1" dirty="0" err="1" smtClean="0"/>
              <a:t>Assistance</a:t>
            </a:r>
            <a:endParaRPr lang="it-IT" sz="3100" i="1" dirty="0"/>
          </a:p>
        </p:txBody>
      </p:sp>
      <p:sp>
        <p:nvSpPr>
          <p:cNvPr id="3" name="Segnaposto contenuto 2"/>
          <p:cNvSpPr>
            <a:spLocks noGrp="1"/>
          </p:cNvSpPr>
          <p:nvPr>
            <p:ph idx="1"/>
          </p:nvPr>
        </p:nvSpPr>
        <p:spPr/>
        <p:txBody>
          <a:bodyPr>
            <a:normAutofit fontScale="77500" lnSpcReduction="20000"/>
          </a:bodyPr>
          <a:lstStyle/>
          <a:p>
            <a:pPr algn="ctr">
              <a:buNone/>
            </a:pPr>
            <a:r>
              <a:rPr lang="en-US" b="1" dirty="0" smtClean="0"/>
              <a:t>“Help users avoid and correct mistakes</a:t>
            </a:r>
            <a:r>
              <a:rPr lang="en-US" b="1" dirty="0" smtClean="0"/>
              <a:t>.”</a:t>
            </a:r>
          </a:p>
          <a:p>
            <a:pPr algn="ctr">
              <a:buNone/>
            </a:pPr>
            <a:endParaRPr lang="en-US" b="1" dirty="0" smtClean="0"/>
          </a:p>
          <a:p>
            <a:r>
              <a:rPr lang="en-US" b="1" dirty="0" smtClean="0"/>
              <a:t>3.3.1 Error Identification:</a:t>
            </a:r>
            <a:r>
              <a:rPr lang="en-US" dirty="0" smtClean="0"/>
              <a:t> If an input error is automatically detected, the item that is in error is identified and the error is described to the user in text. (Level </a:t>
            </a:r>
            <a:r>
              <a:rPr lang="en-US" b="1" dirty="0" smtClean="0"/>
              <a:t>A</a:t>
            </a:r>
            <a:r>
              <a:rPr lang="en-US" dirty="0" smtClean="0"/>
              <a:t>) </a:t>
            </a:r>
            <a:r>
              <a:rPr lang="en-US" b="1" dirty="0" smtClean="0"/>
              <a:t>[IT]</a:t>
            </a:r>
            <a:endParaRPr lang="en-US" dirty="0" smtClean="0"/>
          </a:p>
          <a:p>
            <a:r>
              <a:rPr lang="en-US" b="1" dirty="0" smtClean="0"/>
              <a:t>3.3.2 Labels or Instructions:</a:t>
            </a:r>
            <a:r>
              <a:rPr lang="en-US" dirty="0" smtClean="0"/>
              <a:t> Labels or instructions are provided when content requires user input. (Level </a:t>
            </a:r>
            <a:r>
              <a:rPr lang="en-US" b="1" dirty="0" smtClean="0"/>
              <a:t>A</a:t>
            </a:r>
            <a:r>
              <a:rPr lang="en-US" dirty="0" smtClean="0"/>
              <a:t>) </a:t>
            </a:r>
            <a:r>
              <a:rPr lang="en-US" b="1" dirty="0" smtClean="0"/>
              <a:t>[IT]</a:t>
            </a:r>
            <a:endParaRPr lang="en-US" dirty="0" smtClean="0"/>
          </a:p>
          <a:p>
            <a:r>
              <a:rPr lang="en-US" b="1" dirty="0" smtClean="0"/>
              <a:t>3.3.3 Error Suggestion:</a:t>
            </a:r>
            <a:r>
              <a:rPr lang="en-US" dirty="0" smtClean="0"/>
              <a:t> If an input error is automatically detected and suggestions for correction are known, then the suggestions are provided to the user, unless it would jeopardize the security or purpose of the content. (Level </a:t>
            </a:r>
            <a:r>
              <a:rPr lang="en-US" b="1" dirty="0" smtClean="0"/>
              <a:t>AA</a:t>
            </a:r>
            <a:r>
              <a:rPr lang="en-US" dirty="0" smtClean="0"/>
              <a:t>) </a:t>
            </a:r>
            <a:r>
              <a:rPr lang="en-US" b="1" dirty="0" smtClean="0"/>
              <a:t>[IT]</a:t>
            </a:r>
            <a:endParaRPr lang="en-US" dirty="0" smtClean="0"/>
          </a:p>
          <a:p>
            <a:r>
              <a:rPr lang="en-US" b="1" dirty="0" smtClean="0"/>
              <a:t>3.3.4 Error Prevention (Legal, Financial, Data):</a:t>
            </a:r>
            <a:r>
              <a:rPr lang="en-US" dirty="0" smtClean="0"/>
              <a:t> For Web pages that cause legal commitments or financial transactions for the user to occur, that modify or delete user-controllable data in data storage systems, or that submit user test responses, at least one of the following is true: (Level </a:t>
            </a:r>
            <a:r>
              <a:rPr lang="en-US" b="1" dirty="0" smtClean="0"/>
              <a:t>AA</a:t>
            </a:r>
            <a:r>
              <a:rPr lang="en-US" dirty="0" smtClean="0"/>
              <a:t>) </a:t>
            </a:r>
          </a:p>
          <a:p>
            <a:pPr lvl="1"/>
            <a:r>
              <a:rPr lang="en-US" b="1" dirty="0" smtClean="0"/>
              <a:t>Reversible: </a:t>
            </a:r>
            <a:r>
              <a:rPr lang="en-US" dirty="0" smtClean="0"/>
              <a:t>Submissions are reversible.</a:t>
            </a:r>
            <a:r>
              <a:rPr lang="en-US" b="1" dirty="0" smtClean="0"/>
              <a:t> [IT]</a:t>
            </a:r>
            <a:endParaRPr lang="en-US" dirty="0" smtClean="0"/>
          </a:p>
          <a:p>
            <a:pPr lvl="1"/>
            <a:r>
              <a:rPr lang="en-US" b="1" dirty="0" smtClean="0"/>
              <a:t>Checked: </a:t>
            </a:r>
            <a:r>
              <a:rPr lang="en-US" dirty="0" smtClean="0"/>
              <a:t>Data entered by the user is checked for input errors and the user is provided an opportunity to correct them.</a:t>
            </a:r>
          </a:p>
          <a:p>
            <a:pPr lvl="1"/>
            <a:r>
              <a:rPr lang="en-US" b="1" dirty="0" smtClean="0"/>
              <a:t>Confirmed: </a:t>
            </a:r>
            <a:r>
              <a:rPr lang="en-US" dirty="0" smtClean="0"/>
              <a:t>A mechanism is available for reviewing, confirming, and correcting information before finalizing the submission.</a:t>
            </a:r>
          </a:p>
        </p:txBody>
      </p:sp>
      <p:sp>
        <p:nvSpPr>
          <p:cNvPr id="5" name="Segnaposto numero diapositiva 4"/>
          <p:cNvSpPr>
            <a:spLocks noGrp="1"/>
          </p:cNvSpPr>
          <p:nvPr>
            <p:ph type="sldNum" sz="quarter" idx="4"/>
          </p:nvPr>
        </p:nvSpPr>
        <p:spPr/>
        <p:txBody>
          <a:bodyPr/>
          <a:lstStyle/>
          <a:p>
            <a:fld id="{F073E181-E8E0-4FE6-8D6F-8FC8A2E4A1AD}" type="slidenum">
              <a:rPr lang="it-IT" smtClean="0"/>
              <a:pPr/>
              <a:t>13</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4 – </a:t>
            </a:r>
            <a:r>
              <a:rPr lang="it-IT" b="1" dirty="0" err="1" smtClean="0"/>
              <a:t>Guideline</a:t>
            </a:r>
            <a:r>
              <a:rPr lang="it-IT" b="1" dirty="0" smtClean="0"/>
              <a:t> 4.1 (</a:t>
            </a:r>
            <a:r>
              <a:rPr lang="it-IT" b="1" dirty="0" err="1" smtClean="0"/>
              <a:t>IT-Req</a:t>
            </a:r>
            <a:r>
              <a:rPr lang="it-IT" b="1" dirty="0" smtClean="0"/>
              <a:t> 12)</a:t>
            </a:r>
            <a:br>
              <a:rPr lang="it-IT" b="1" dirty="0" smtClean="0"/>
            </a:br>
            <a:r>
              <a:rPr lang="it-IT" sz="3100" b="1" i="1" dirty="0" err="1" smtClean="0"/>
              <a:t>Compatible</a:t>
            </a:r>
            <a:endParaRPr lang="it-IT" sz="3100" i="1" dirty="0"/>
          </a:p>
        </p:txBody>
      </p:sp>
      <p:sp>
        <p:nvSpPr>
          <p:cNvPr id="3" name="Segnaposto contenuto 2"/>
          <p:cNvSpPr>
            <a:spLocks noGrp="1"/>
          </p:cNvSpPr>
          <p:nvPr>
            <p:ph idx="1"/>
          </p:nvPr>
        </p:nvSpPr>
        <p:spPr/>
        <p:txBody>
          <a:bodyPr>
            <a:normAutofit fontScale="92500" lnSpcReduction="10000"/>
          </a:bodyPr>
          <a:lstStyle/>
          <a:p>
            <a:pPr algn="ctr">
              <a:buNone/>
            </a:pPr>
            <a:r>
              <a:rPr lang="en-US" b="1" dirty="0" smtClean="0"/>
              <a:t>“Maximize compatibility with current and future user agents, including assistive technologies</a:t>
            </a:r>
            <a:r>
              <a:rPr lang="en-US" b="1" dirty="0" smtClean="0"/>
              <a:t>.”</a:t>
            </a:r>
          </a:p>
          <a:p>
            <a:pPr algn="ctr">
              <a:buNone/>
            </a:pPr>
            <a:endParaRPr lang="en-US" b="1" dirty="0" smtClean="0"/>
          </a:p>
          <a:p>
            <a:r>
              <a:rPr lang="en-US" b="1" dirty="0" smtClean="0"/>
              <a:t>4.1.1 Parsing:</a:t>
            </a:r>
            <a:r>
              <a:rPr lang="en-US" dirty="0" smtClean="0"/>
              <a:t> In content implemented using markup languages, elements have complete start and end tags, elements are nested according to their specifications, elements do not contain duplicate attributes, and any IDs are unique, except where the specifications allow these features. (Level </a:t>
            </a:r>
            <a:r>
              <a:rPr lang="en-US" b="1" dirty="0" smtClean="0"/>
              <a:t>A</a:t>
            </a:r>
            <a:r>
              <a:rPr lang="en-US" dirty="0" smtClean="0"/>
              <a:t>) </a:t>
            </a:r>
            <a:r>
              <a:rPr lang="en-US" b="1" dirty="0" smtClean="0"/>
              <a:t>[IT]</a:t>
            </a:r>
            <a:endParaRPr lang="en-US" dirty="0" smtClean="0"/>
          </a:p>
          <a:p>
            <a:r>
              <a:rPr lang="en-US" b="1" dirty="0" smtClean="0"/>
              <a:t>4.1.2 Name, Role, Value:</a:t>
            </a:r>
            <a:r>
              <a:rPr lang="en-US" dirty="0" smtClean="0"/>
              <a:t> For all user interface components (including but not limited to: form elements, links and components generated by scripts), the name and role can be programmatically determined; states, properties, and values that can be set by the user can be programmatically set; and notification of changes to these items is available to user agents, including assistive technologies. (Level </a:t>
            </a:r>
            <a:r>
              <a:rPr lang="en-US" b="1" dirty="0" smtClean="0"/>
              <a:t>A</a:t>
            </a:r>
            <a:r>
              <a:rPr lang="en-US" dirty="0" smtClean="0"/>
              <a:t>) </a:t>
            </a:r>
            <a:r>
              <a:rPr lang="en-US" b="1" dirty="0" smtClean="0"/>
              <a:t>[IT]</a:t>
            </a:r>
          </a:p>
        </p:txBody>
      </p:sp>
      <p:sp>
        <p:nvSpPr>
          <p:cNvPr id="5" name="Segnaposto numero diapositiva 4"/>
          <p:cNvSpPr>
            <a:spLocks noGrp="1"/>
          </p:cNvSpPr>
          <p:nvPr>
            <p:ph type="sldNum" sz="quarter" idx="4"/>
          </p:nvPr>
        </p:nvSpPr>
        <p:spPr/>
        <p:txBody>
          <a:bodyPr/>
          <a:lstStyle/>
          <a:p>
            <a:fld id="{F073E181-E8E0-4FE6-8D6F-8FC8A2E4A1AD}" type="slidenum">
              <a:rPr lang="it-IT" smtClean="0"/>
              <a:pPr/>
              <a:t>14</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Conformance</a:t>
            </a:r>
            <a:r>
              <a:rPr lang="it-IT" dirty="0" smtClean="0"/>
              <a:t> </a:t>
            </a:r>
            <a:r>
              <a:rPr lang="it-IT" dirty="0" err="1" smtClean="0"/>
              <a:t>Requirements</a:t>
            </a:r>
            <a:endParaRPr lang="it-IT" dirty="0"/>
          </a:p>
        </p:txBody>
      </p:sp>
      <p:sp>
        <p:nvSpPr>
          <p:cNvPr id="3" name="Segnaposto contenuto 2"/>
          <p:cNvSpPr>
            <a:spLocks noGrp="1"/>
          </p:cNvSpPr>
          <p:nvPr>
            <p:ph idx="1"/>
          </p:nvPr>
        </p:nvSpPr>
        <p:spPr/>
        <p:txBody>
          <a:bodyPr>
            <a:normAutofit fontScale="85000" lnSpcReduction="10000"/>
          </a:bodyPr>
          <a:lstStyle/>
          <a:p>
            <a:pPr marL="514350" indent="-514350">
              <a:buFont typeface="+mj-lt"/>
              <a:buAutoNum type="arabicPeriod"/>
            </a:pPr>
            <a:r>
              <a:rPr lang="en-US" b="1" dirty="0" smtClean="0"/>
              <a:t>Conformance Level:</a:t>
            </a:r>
            <a:r>
              <a:rPr lang="en-US" dirty="0" smtClean="0"/>
              <a:t> One of the following levels of conformance is met in full. </a:t>
            </a:r>
          </a:p>
          <a:p>
            <a:pPr marL="622300" lvl="1" indent="-457200"/>
            <a:r>
              <a:rPr lang="en-US" b="1" dirty="0" smtClean="0"/>
              <a:t>Level A: </a:t>
            </a:r>
            <a:r>
              <a:rPr lang="en-US" dirty="0" smtClean="0"/>
              <a:t>For Level A conformance (the minimum level of conformance), the Web page satisfies all the Level A Success Criteria, or a conforming alternate version is provided. </a:t>
            </a:r>
          </a:p>
          <a:p>
            <a:pPr marL="622300" lvl="1" indent="-457200"/>
            <a:r>
              <a:rPr lang="en-US" b="1" dirty="0" smtClean="0"/>
              <a:t>Level AA: </a:t>
            </a:r>
            <a:r>
              <a:rPr lang="en-US" dirty="0" smtClean="0"/>
              <a:t>For Level AA conformance, the Web page satisfies all the Level A and Level AA Success Criteria, or a Level AA conforming alternate version is provided. </a:t>
            </a:r>
          </a:p>
          <a:p>
            <a:pPr marL="622300" lvl="1" indent="-457200"/>
            <a:r>
              <a:rPr lang="en-US" b="1" dirty="0" smtClean="0"/>
              <a:t>Level AAA: </a:t>
            </a:r>
            <a:r>
              <a:rPr lang="en-US" dirty="0" smtClean="0"/>
              <a:t>For Level AAA conformance, the Web page satisfies all the Level A, Level AA and Level AAA Success Criteria, or a Level AAA conforming alternate version is provided. </a:t>
            </a:r>
          </a:p>
          <a:p>
            <a:pPr marL="514350" indent="-514350">
              <a:buFont typeface="+mj-lt"/>
              <a:buAutoNum type="arabicPeriod"/>
            </a:pPr>
            <a:r>
              <a:rPr lang="en-US" b="1" dirty="0" smtClean="0"/>
              <a:t>Full pages:</a:t>
            </a:r>
            <a:r>
              <a:rPr lang="en-US" dirty="0" smtClean="0"/>
              <a:t> Conformance (and conformance level) </a:t>
            </a:r>
            <a:r>
              <a:rPr lang="en-US" i="1" dirty="0" smtClean="0"/>
              <a:t>is for full Web page(s) only</a:t>
            </a:r>
            <a:r>
              <a:rPr lang="en-US" dirty="0" smtClean="0"/>
              <a:t>, and cannot be achieved if part of a Web page is excluded. </a:t>
            </a:r>
          </a:p>
          <a:p>
            <a:pPr marL="514350" indent="-514350">
              <a:buFont typeface="+mj-lt"/>
              <a:buAutoNum type="arabicPeriod"/>
            </a:pPr>
            <a:r>
              <a:rPr lang="en-US" b="1" dirty="0" smtClean="0"/>
              <a:t>Complete processes:</a:t>
            </a:r>
            <a:r>
              <a:rPr lang="en-US" dirty="0" smtClean="0"/>
              <a:t> When a Web page is one of a series of Web pages presenting a process (i.e., a sequence of steps that need to be completed in order to accomplish an activity), all Web pages in the process conform at the specified level or better. (Conformance is not possible at a particular level if any page in the process does not conform at that level or better.) </a:t>
            </a:r>
          </a:p>
        </p:txBody>
      </p:sp>
      <p:sp>
        <p:nvSpPr>
          <p:cNvPr id="5" name="Segnaposto numero diapositiva 4"/>
          <p:cNvSpPr>
            <a:spLocks noGrp="1"/>
          </p:cNvSpPr>
          <p:nvPr>
            <p:ph type="sldNum" sz="quarter" idx="4"/>
          </p:nvPr>
        </p:nvSpPr>
        <p:spPr/>
        <p:txBody>
          <a:bodyPr/>
          <a:lstStyle/>
          <a:p>
            <a:fld id="{F073E181-E8E0-4FE6-8D6F-8FC8A2E4A1AD}" type="slidenum">
              <a:rPr lang="it-IT" smtClean="0"/>
              <a:pPr/>
              <a:t>15</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Conformance</a:t>
            </a:r>
            <a:r>
              <a:rPr lang="it-IT" dirty="0" smtClean="0"/>
              <a:t> </a:t>
            </a:r>
            <a:r>
              <a:rPr lang="it-IT" dirty="0" err="1" smtClean="0"/>
              <a:t>Requirements</a:t>
            </a:r>
            <a:endParaRPr lang="it-IT" dirty="0"/>
          </a:p>
        </p:txBody>
      </p:sp>
      <p:sp>
        <p:nvSpPr>
          <p:cNvPr id="3" name="Segnaposto contenuto 2"/>
          <p:cNvSpPr>
            <a:spLocks noGrp="1"/>
          </p:cNvSpPr>
          <p:nvPr>
            <p:ph idx="1"/>
          </p:nvPr>
        </p:nvSpPr>
        <p:spPr/>
        <p:txBody>
          <a:bodyPr>
            <a:normAutofit fontScale="92500"/>
          </a:bodyPr>
          <a:lstStyle/>
          <a:p>
            <a:pPr marL="514350" indent="-514350">
              <a:buFont typeface="+mj-lt"/>
              <a:buAutoNum type="arabicPeriod" startAt="4"/>
            </a:pPr>
            <a:r>
              <a:rPr lang="en-US" b="1" dirty="0" smtClean="0"/>
              <a:t>Only Accessibility-Supported Ways of Using Technologies:</a:t>
            </a:r>
            <a:r>
              <a:rPr lang="en-US" dirty="0" smtClean="0"/>
              <a:t> Only accessibility-supported ways of using technologies are relied upon to satisfy the success criteria. Any information or functionality that is provided in a way that is not accessibility supported is also available in a way that is accessibility supported. </a:t>
            </a:r>
          </a:p>
          <a:p>
            <a:pPr marL="514350" indent="-514350">
              <a:buFont typeface="+mj-lt"/>
              <a:buAutoNum type="arabicPeriod" startAt="4"/>
            </a:pPr>
            <a:r>
              <a:rPr lang="en-US" b="1" dirty="0" smtClean="0"/>
              <a:t>Non-Interference:</a:t>
            </a:r>
            <a:r>
              <a:rPr lang="en-US" dirty="0" smtClean="0"/>
              <a:t> If technologies are used in a way that is not accessibility supported, or if they are used in a non-conforming way, then they do not block the ability of users to access the rest of the page. In addition, the Web page as a whole continues to meet the conformance requirements under each of the following conditions: </a:t>
            </a:r>
          </a:p>
          <a:p>
            <a:pPr marL="622300" lvl="1" indent="-514350"/>
            <a:r>
              <a:rPr lang="en-US" dirty="0" smtClean="0"/>
              <a:t>when any technology that is not relied upon is turned on in a user agent,</a:t>
            </a:r>
          </a:p>
          <a:p>
            <a:pPr marL="622300" lvl="1" indent="-514350"/>
            <a:r>
              <a:rPr lang="en-US" dirty="0" smtClean="0"/>
              <a:t>when any technology that is not relied upon is turned off in a user agent, </a:t>
            </a:r>
          </a:p>
          <a:p>
            <a:pPr marL="622300" lvl="1" indent="-514350"/>
            <a:r>
              <a:rPr lang="en-US" dirty="0" smtClean="0"/>
              <a:t>when any technology that is not relied upon is not supported by a user agent</a:t>
            </a:r>
            <a:endParaRPr lang="en-US"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16</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Italian</a:t>
            </a:r>
            <a:r>
              <a:rPr lang="it-IT" dirty="0" smtClean="0"/>
              <a:t> </a:t>
            </a:r>
            <a:r>
              <a:rPr lang="it-IT" dirty="0" err="1" smtClean="0"/>
              <a:t>Law</a:t>
            </a:r>
            <a:r>
              <a:rPr lang="it-IT" dirty="0" smtClean="0"/>
              <a:t> on </a:t>
            </a:r>
            <a:r>
              <a:rPr lang="it-IT" dirty="0" err="1" smtClean="0"/>
              <a:t>Accessibility</a:t>
            </a:r>
            <a:endParaRPr lang="it-IT" dirty="0"/>
          </a:p>
        </p:txBody>
      </p:sp>
      <p:sp>
        <p:nvSpPr>
          <p:cNvPr id="3" name="Segnaposto contenuto 2"/>
          <p:cNvSpPr>
            <a:spLocks noGrp="1"/>
          </p:cNvSpPr>
          <p:nvPr>
            <p:ph idx="1"/>
          </p:nvPr>
        </p:nvSpPr>
        <p:spPr/>
        <p:txBody>
          <a:bodyPr>
            <a:normAutofit/>
          </a:bodyPr>
          <a:lstStyle/>
          <a:p>
            <a:r>
              <a:rPr lang="it-IT" b="1" dirty="0" smtClean="0"/>
              <a:t>Decreto Ministeriale 8 luglio 2005 </a:t>
            </a:r>
            <a:br>
              <a:rPr lang="it-IT" b="1" dirty="0" smtClean="0"/>
            </a:br>
            <a:r>
              <a:rPr lang="it-IT" b="1" dirty="0" smtClean="0"/>
              <a:t>“Requisiti </a:t>
            </a:r>
            <a:r>
              <a:rPr lang="it-IT" b="1" dirty="0" smtClean="0"/>
              <a:t>tecnici e i diversi livelli per l'accessibilità agli strumenti </a:t>
            </a:r>
            <a:r>
              <a:rPr lang="it-IT" b="1" dirty="0" smtClean="0"/>
              <a:t>informatici” </a:t>
            </a:r>
            <a:r>
              <a:rPr lang="it-IT" dirty="0" smtClean="0"/>
              <a:t>(</a:t>
            </a:r>
            <a:r>
              <a:rPr lang="it-IT" dirty="0" smtClean="0"/>
              <a:t>G.U. 8 agosto 2005, n. 183</a:t>
            </a:r>
            <a:r>
              <a:rPr lang="it-IT" dirty="0" smtClean="0"/>
              <a:t>)</a:t>
            </a:r>
          </a:p>
          <a:p>
            <a:pPr lvl="1"/>
            <a:r>
              <a:rPr lang="it-IT" dirty="0" smtClean="0"/>
              <a:t>Basati su una parziale ricezione delle linee guida WGAG 1.0</a:t>
            </a:r>
            <a:endParaRPr lang="it-IT" dirty="0" smtClean="0"/>
          </a:p>
          <a:p>
            <a:endParaRPr lang="it-IT" dirty="0" smtClean="0"/>
          </a:p>
          <a:p>
            <a:r>
              <a:rPr lang="it-IT" b="1" dirty="0" smtClean="0"/>
              <a:t>“Criteri </a:t>
            </a:r>
            <a:r>
              <a:rPr lang="it-IT" b="1" dirty="0" smtClean="0"/>
              <a:t>e metodi per la verifica tecnica e requisiti tecnici di accessibilità per i contenuti e i servizi forniti per mezzo di applicazioni basate su tecnologie </a:t>
            </a:r>
            <a:r>
              <a:rPr lang="it-IT" b="1" dirty="0" smtClean="0"/>
              <a:t>Web” </a:t>
            </a:r>
            <a:r>
              <a:rPr lang="it-IT" i="1" dirty="0" smtClean="0"/>
              <a:t>(</a:t>
            </a:r>
            <a:r>
              <a:rPr lang="it-IT" i="1" dirty="0" smtClean="0"/>
              <a:t>Revisione dell'allegato A del DM 8 luglio </a:t>
            </a:r>
            <a:r>
              <a:rPr lang="it-IT" i="1" dirty="0" smtClean="0"/>
              <a:t>2005, </a:t>
            </a:r>
            <a:r>
              <a:rPr lang="it-IT" i="1" dirty="0" err="1" smtClean="0"/>
              <a:t>draft</a:t>
            </a:r>
            <a:r>
              <a:rPr lang="it-IT" i="1" dirty="0" smtClean="0"/>
              <a:t> 26 </a:t>
            </a:r>
            <a:r>
              <a:rPr lang="it-IT" i="1" dirty="0" smtClean="0"/>
              <a:t>aprile </a:t>
            </a:r>
            <a:r>
              <a:rPr lang="it-IT" i="1" dirty="0" smtClean="0"/>
              <a:t>2010</a:t>
            </a:r>
            <a:r>
              <a:rPr lang="it-IT" dirty="0" smtClean="0"/>
              <a:t>)</a:t>
            </a:r>
          </a:p>
          <a:p>
            <a:pPr lvl="1"/>
            <a:r>
              <a:rPr lang="it-IT" dirty="0" smtClean="0"/>
              <a:t>Basati su una completa ricezione delle linee guida WGAG 2.0, per i livelli A e AA (le linee guida sono rinumerate sequenzialmente e chiamate “requisiti” nel documento tecnico italiano)</a:t>
            </a:r>
            <a:endParaRPr lang="it-IT"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17</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it-IT" dirty="0" err="1" smtClean="0"/>
              <a:t>References</a:t>
            </a:r>
            <a:endParaRPr lang="it-IT" dirty="0" smtClean="0"/>
          </a:p>
        </p:txBody>
      </p:sp>
      <p:sp>
        <p:nvSpPr>
          <p:cNvPr id="31749" name="Rectangle 4"/>
          <p:cNvSpPr>
            <a:spLocks noGrp="1" noChangeArrowheads="1"/>
          </p:cNvSpPr>
          <p:nvPr>
            <p:ph idx="1"/>
          </p:nvPr>
        </p:nvSpPr>
        <p:spPr/>
        <p:txBody>
          <a:bodyPr>
            <a:normAutofit lnSpcReduction="10000"/>
          </a:bodyPr>
          <a:lstStyle/>
          <a:p>
            <a:r>
              <a:rPr lang="en-US" b="1" dirty="0" smtClean="0"/>
              <a:t>Web Content Accessibility Guidelines (WCAG) </a:t>
            </a:r>
            <a:r>
              <a:rPr lang="en-US" b="1" dirty="0" smtClean="0"/>
              <a:t>2.0</a:t>
            </a:r>
            <a:r>
              <a:rPr lang="it-IT" b="1" dirty="0" smtClean="0"/>
              <a:t/>
            </a:r>
            <a:br>
              <a:rPr lang="it-IT" b="1" dirty="0" smtClean="0"/>
            </a:br>
            <a:r>
              <a:rPr lang="it-IT" dirty="0" smtClean="0">
                <a:hlinkClick r:id="rId2"/>
              </a:rPr>
              <a:t>http://www.w3.org/TR/WCAG</a:t>
            </a:r>
            <a:r>
              <a:rPr lang="it-IT" dirty="0" smtClean="0">
                <a:hlinkClick r:id="rId2"/>
              </a:rPr>
              <a:t>/</a:t>
            </a:r>
            <a:endParaRPr lang="it-IT" dirty="0" smtClean="0"/>
          </a:p>
          <a:p>
            <a:r>
              <a:rPr lang="en-US" b="1" dirty="0" smtClean="0"/>
              <a:t>Understanding WCAG </a:t>
            </a:r>
            <a:r>
              <a:rPr lang="en-US" b="1" dirty="0" smtClean="0"/>
              <a:t>2.0</a:t>
            </a:r>
            <a:br>
              <a:rPr lang="en-US" b="1" dirty="0" smtClean="0"/>
            </a:br>
            <a:r>
              <a:rPr lang="en-US" sz="2000" i="1" dirty="0" smtClean="0"/>
              <a:t>A </a:t>
            </a:r>
            <a:r>
              <a:rPr lang="en-US" sz="2000" i="1" dirty="0" smtClean="0"/>
              <a:t>guide to understanding and implementing Web Content Accessibility Guidelines </a:t>
            </a:r>
            <a:r>
              <a:rPr lang="en-US" sz="2000" i="1" dirty="0" smtClean="0"/>
              <a:t>2.0</a:t>
            </a:r>
            <a:r>
              <a:rPr lang="en-US" b="1" dirty="0" smtClean="0"/>
              <a:t/>
            </a:r>
            <a:br>
              <a:rPr lang="en-US" b="1" dirty="0" smtClean="0"/>
            </a:br>
            <a:r>
              <a:rPr lang="en-US" dirty="0" smtClean="0">
                <a:hlinkClick r:id="rId3"/>
              </a:rPr>
              <a:t>http</a:t>
            </a:r>
            <a:r>
              <a:rPr lang="en-US" dirty="0" smtClean="0">
                <a:hlinkClick r:id="rId3"/>
              </a:rPr>
              <a:t>://www.w3.org/TR/UNDERSTANDING-WCAG20</a:t>
            </a:r>
            <a:r>
              <a:rPr lang="en-US" dirty="0" smtClean="0">
                <a:hlinkClick r:id="rId3"/>
              </a:rPr>
              <a:t>/</a:t>
            </a:r>
            <a:endParaRPr lang="en-US" dirty="0" smtClean="0"/>
          </a:p>
          <a:p>
            <a:r>
              <a:rPr lang="it-IT" b="1" dirty="0" smtClean="0"/>
              <a:t>Decreto Ministeriale 8 luglio </a:t>
            </a:r>
            <a:r>
              <a:rPr lang="it-IT" b="1" dirty="0" smtClean="0"/>
              <a:t>2005</a:t>
            </a:r>
            <a:br>
              <a:rPr lang="it-IT" b="1" dirty="0" smtClean="0"/>
            </a:br>
            <a:r>
              <a:rPr lang="it-IT" sz="2000" i="1" dirty="0" smtClean="0"/>
              <a:t>Requisiti tecnici e i diversi livelli per l'accessibilità agli strumenti informatici</a:t>
            </a:r>
            <a:r>
              <a:rPr lang="it-IT" sz="2000" i="1" dirty="0" smtClean="0"/>
              <a:t/>
            </a:r>
            <a:br>
              <a:rPr lang="it-IT" sz="2000" i="1" dirty="0" smtClean="0"/>
            </a:br>
            <a:r>
              <a:rPr lang="it-IT" sz="2800" dirty="0" smtClean="0">
                <a:hlinkClick r:id="rId4"/>
              </a:rPr>
              <a:t>http</a:t>
            </a:r>
            <a:r>
              <a:rPr lang="it-IT" sz="2800" dirty="0" smtClean="0">
                <a:hlinkClick r:id="rId4"/>
              </a:rPr>
              <a:t>://</a:t>
            </a:r>
            <a:r>
              <a:rPr lang="it-IT" sz="2800" dirty="0" smtClean="0">
                <a:hlinkClick r:id="rId4"/>
              </a:rPr>
              <a:t>www.pubbliaccesso.it/normative/DM080705.htm</a:t>
            </a:r>
            <a:r>
              <a:rPr lang="it-IT" sz="2800" dirty="0" smtClean="0"/>
              <a:t/>
            </a:r>
            <a:br>
              <a:rPr lang="it-IT" sz="2800" dirty="0" smtClean="0"/>
            </a:br>
            <a:r>
              <a:rPr lang="it-IT" sz="2000" dirty="0" smtClean="0"/>
              <a:t>Allegato A - </a:t>
            </a:r>
            <a:r>
              <a:rPr lang="it-IT" sz="2000" i="1" dirty="0" smtClean="0"/>
              <a:t>Verifica </a:t>
            </a:r>
            <a:r>
              <a:rPr lang="it-IT" sz="2000" i="1" dirty="0" smtClean="0"/>
              <a:t>tecnica e requisiti tecnici di accessibilità delle applicazioni basate su tecnologie </a:t>
            </a:r>
            <a:r>
              <a:rPr lang="it-IT" sz="2000" i="1" dirty="0" smtClean="0"/>
              <a:t>internet</a:t>
            </a:r>
            <a:r>
              <a:rPr lang="it-IT" sz="2800" b="1" dirty="0" smtClean="0"/>
              <a:t/>
            </a:r>
            <a:br>
              <a:rPr lang="it-IT" sz="2800" b="1" dirty="0" smtClean="0"/>
            </a:br>
            <a:r>
              <a:rPr lang="it-IT" sz="2800" dirty="0" smtClean="0">
                <a:hlinkClick r:id="rId5"/>
              </a:rPr>
              <a:t>http</a:t>
            </a:r>
            <a:r>
              <a:rPr lang="it-IT" sz="2800" dirty="0" smtClean="0">
                <a:hlinkClick r:id="rId5"/>
              </a:rPr>
              <a:t>://</a:t>
            </a:r>
            <a:r>
              <a:rPr lang="it-IT" sz="2800" dirty="0" smtClean="0">
                <a:hlinkClick r:id="rId5"/>
              </a:rPr>
              <a:t>www.pubbliaccesso.it/normative/DM080705-A.htm</a:t>
            </a:r>
            <a:r>
              <a:rPr lang="it-IT" sz="2800" dirty="0" smtClean="0"/>
              <a:t/>
            </a:r>
            <a:br>
              <a:rPr lang="it-IT" sz="2800" dirty="0" smtClean="0"/>
            </a:br>
            <a:r>
              <a:rPr lang="it-IT" sz="2000" i="1" dirty="0" smtClean="0"/>
              <a:t>Bozza </a:t>
            </a:r>
            <a:r>
              <a:rPr lang="it-IT" sz="2000" i="1" dirty="0" smtClean="0"/>
              <a:t>nuovi requisiti e punti di controllo per l’accessibilità Web</a:t>
            </a:r>
            <a:br>
              <a:rPr lang="it-IT" sz="2000" i="1" dirty="0" smtClean="0"/>
            </a:br>
            <a:r>
              <a:rPr lang="it-IT" sz="2800" dirty="0" smtClean="0">
                <a:hlinkClick r:id="rId6"/>
              </a:rPr>
              <a:t>http</a:t>
            </a:r>
            <a:r>
              <a:rPr lang="it-IT" sz="2800" dirty="0" smtClean="0">
                <a:hlinkClick r:id="rId6"/>
              </a:rPr>
              <a:t>://www.accessibile.gov.it/</a:t>
            </a:r>
            <a:r>
              <a:rPr lang="it-IT" sz="2800" dirty="0" err="1" smtClean="0">
                <a:hlinkClick r:id="rId6"/>
              </a:rPr>
              <a:t>accessibilita</a:t>
            </a:r>
            <a:r>
              <a:rPr lang="it-IT" sz="2800" dirty="0" smtClean="0">
                <a:hlinkClick r:id="rId6"/>
              </a:rPr>
              <a:t>/bozza-nuovi-requisiti-e-punti-di-controllo-per-accessibilita-web</a:t>
            </a:r>
            <a:r>
              <a:rPr lang="it-IT" sz="2800" dirty="0" smtClean="0">
                <a:hlinkClick r:id="rId6"/>
              </a:rPr>
              <a:t>/</a:t>
            </a:r>
            <a:endParaRPr lang="it-IT" sz="2800" dirty="0" smtClean="0"/>
          </a:p>
          <a:p>
            <a:endParaRPr lang="it-IT" sz="2800" dirty="0" smtClean="0"/>
          </a:p>
          <a:p>
            <a:endParaRPr lang="it-IT" dirty="0" smtClean="0"/>
          </a:p>
          <a:p>
            <a:endParaRPr lang="en-US" dirty="0" smtClean="0"/>
          </a:p>
          <a:p>
            <a:endParaRPr lang="en-US" dirty="0" smtClean="0"/>
          </a:p>
          <a:p>
            <a:endParaRPr lang="it-IT" dirty="0" smtClean="0"/>
          </a:p>
        </p:txBody>
      </p:sp>
      <p:sp>
        <p:nvSpPr>
          <p:cNvPr id="6" name="Segnaposto numero diapositiva 5"/>
          <p:cNvSpPr>
            <a:spLocks noGrp="1"/>
          </p:cNvSpPr>
          <p:nvPr>
            <p:ph type="sldNum" sz="quarter" idx="4"/>
          </p:nvPr>
        </p:nvSpPr>
        <p:spPr/>
        <p:txBody>
          <a:bodyPr/>
          <a:lstStyle/>
          <a:p>
            <a:fld id="{F073E181-E8E0-4FE6-8D6F-8FC8A2E4A1AD}" type="slidenum">
              <a:rPr lang="it-IT" smtClean="0"/>
              <a:pPr/>
              <a:t>18</a:t>
            </a:fld>
            <a:endParaRPr lang="it-IT" dirty="0"/>
          </a:p>
        </p:txBody>
      </p:sp>
      <p:sp>
        <p:nvSpPr>
          <p:cNvPr id="7" name="Segnaposto piè di pagina 6"/>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Accessibility</a:t>
            </a:r>
            <a:r>
              <a:rPr lang="it-IT" dirty="0" smtClean="0"/>
              <a:t> </a:t>
            </a:r>
            <a:r>
              <a:rPr lang="it-IT" dirty="0" err="1" smtClean="0"/>
              <a:t>Principles</a:t>
            </a:r>
            <a:endParaRPr lang="it-IT" dirty="0"/>
          </a:p>
        </p:txBody>
      </p:sp>
      <p:sp>
        <p:nvSpPr>
          <p:cNvPr id="3" name="Segnaposto contenuto 2"/>
          <p:cNvSpPr>
            <a:spLocks noGrp="1"/>
          </p:cNvSpPr>
          <p:nvPr>
            <p:ph idx="1"/>
          </p:nvPr>
        </p:nvSpPr>
        <p:spPr/>
        <p:txBody>
          <a:bodyPr>
            <a:normAutofit/>
          </a:bodyPr>
          <a:lstStyle/>
          <a:p>
            <a:r>
              <a:rPr lang="en-US" b="1" dirty="0" smtClean="0"/>
              <a:t>Principle 1: </a:t>
            </a:r>
            <a:r>
              <a:rPr lang="en-US" b="1" i="1" dirty="0" smtClean="0"/>
              <a:t>Perceivable </a:t>
            </a:r>
            <a:r>
              <a:rPr lang="en-US" dirty="0" smtClean="0"/>
              <a:t>- Information and user interface components must be </a:t>
            </a:r>
            <a:r>
              <a:rPr lang="en-US" i="1" dirty="0" smtClean="0"/>
              <a:t>presentable to users in ways they can perceive</a:t>
            </a:r>
            <a:r>
              <a:rPr lang="en-US" dirty="0" smtClean="0"/>
              <a:t>.</a:t>
            </a:r>
          </a:p>
          <a:p>
            <a:r>
              <a:rPr lang="en-US" b="1" dirty="0" smtClean="0"/>
              <a:t>Principle 2: </a:t>
            </a:r>
            <a:r>
              <a:rPr lang="en-US" b="1" i="1" dirty="0" smtClean="0"/>
              <a:t>Operable</a:t>
            </a:r>
            <a:r>
              <a:rPr lang="en-US" b="1" dirty="0" smtClean="0"/>
              <a:t> </a:t>
            </a:r>
            <a:r>
              <a:rPr lang="en-US" dirty="0" smtClean="0"/>
              <a:t>- User interface components and navigation must be operable.</a:t>
            </a:r>
          </a:p>
          <a:p>
            <a:r>
              <a:rPr lang="en-US" b="1" dirty="0" smtClean="0"/>
              <a:t>Principle 3: </a:t>
            </a:r>
            <a:r>
              <a:rPr lang="en-US" b="1" i="1" dirty="0" smtClean="0"/>
              <a:t>Understandable</a:t>
            </a:r>
            <a:r>
              <a:rPr lang="en-US" b="1" dirty="0" smtClean="0"/>
              <a:t> </a:t>
            </a:r>
            <a:r>
              <a:rPr lang="en-US" dirty="0" smtClean="0"/>
              <a:t>- Information and the operation of user interface must be understandable.</a:t>
            </a:r>
          </a:p>
          <a:p>
            <a:r>
              <a:rPr lang="en-US" b="1" dirty="0" smtClean="0"/>
              <a:t>Principle 4: </a:t>
            </a:r>
            <a:r>
              <a:rPr lang="en-US" b="1" i="1" dirty="0" smtClean="0"/>
              <a:t>Robust</a:t>
            </a:r>
            <a:r>
              <a:rPr lang="en-US" b="1" dirty="0" smtClean="0"/>
              <a:t> </a:t>
            </a:r>
            <a:r>
              <a:rPr lang="en-US" dirty="0" smtClean="0"/>
              <a:t>- Content must be robust enough that it can be interpreted reliably by a wide variety of user agents, including assistive technologies.</a:t>
            </a:r>
          </a:p>
        </p:txBody>
      </p:sp>
      <p:sp>
        <p:nvSpPr>
          <p:cNvPr id="5" name="Segnaposto numero diapositiva 4"/>
          <p:cNvSpPr>
            <a:spLocks noGrp="1"/>
          </p:cNvSpPr>
          <p:nvPr>
            <p:ph type="sldNum" sz="quarter" idx="4"/>
          </p:nvPr>
        </p:nvSpPr>
        <p:spPr/>
        <p:txBody>
          <a:bodyPr/>
          <a:lstStyle/>
          <a:p>
            <a:fld id="{F073E181-E8E0-4FE6-8D6F-8FC8A2E4A1AD}" type="slidenum">
              <a:rPr lang="it-IT" smtClean="0"/>
              <a:pPr/>
              <a:t>2</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1 – </a:t>
            </a:r>
            <a:r>
              <a:rPr lang="it-IT" dirty="0" err="1" smtClean="0"/>
              <a:t>Guideline</a:t>
            </a:r>
            <a:r>
              <a:rPr lang="it-IT" dirty="0" smtClean="0"/>
              <a:t> 1.1 </a:t>
            </a:r>
            <a:r>
              <a:rPr lang="it-IT" b="1" dirty="0" smtClean="0"/>
              <a:t>(</a:t>
            </a:r>
            <a:r>
              <a:rPr lang="it-IT" b="1" dirty="0" err="1" smtClean="0"/>
              <a:t>IT-Req</a:t>
            </a:r>
            <a:r>
              <a:rPr lang="it-IT" b="1" dirty="0" smtClean="0"/>
              <a:t> 1)</a:t>
            </a:r>
            <a:r>
              <a:rPr lang="it-IT" dirty="0" smtClean="0"/>
              <a:t/>
            </a:r>
            <a:br>
              <a:rPr lang="it-IT" dirty="0" smtClean="0"/>
            </a:br>
            <a:r>
              <a:rPr lang="it-IT" sz="3100" i="1" dirty="0" smtClean="0"/>
              <a:t>Text </a:t>
            </a:r>
            <a:r>
              <a:rPr lang="it-IT" sz="3100" i="1" dirty="0" err="1" smtClean="0"/>
              <a:t>Alternatives</a:t>
            </a:r>
            <a:endParaRPr lang="it-IT" i="1" dirty="0"/>
          </a:p>
        </p:txBody>
      </p:sp>
      <p:sp>
        <p:nvSpPr>
          <p:cNvPr id="3" name="Segnaposto contenuto 2"/>
          <p:cNvSpPr>
            <a:spLocks noGrp="1"/>
          </p:cNvSpPr>
          <p:nvPr>
            <p:ph idx="1"/>
          </p:nvPr>
        </p:nvSpPr>
        <p:spPr/>
        <p:txBody>
          <a:bodyPr>
            <a:normAutofit/>
          </a:bodyPr>
          <a:lstStyle/>
          <a:p>
            <a:pPr algn="ctr">
              <a:buNone/>
            </a:pPr>
            <a:r>
              <a:rPr lang="en-US" b="1" dirty="0" smtClean="0"/>
              <a:t>“Provide text alternatives for any non-text content so that it can be changed into other forms people need, such as large print, </a:t>
            </a:r>
            <a:r>
              <a:rPr lang="en-US" b="1" dirty="0" err="1" smtClean="0"/>
              <a:t>braille</a:t>
            </a:r>
            <a:r>
              <a:rPr lang="en-US" b="1" dirty="0" smtClean="0"/>
              <a:t>, speech, symbols or simpler language</a:t>
            </a:r>
            <a:r>
              <a:rPr lang="en-US" b="1" dirty="0" smtClean="0"/>
              <a:t>.”</a:t>
            </a:r>
          </a:p>
          <a:p>
            <a:pPr algn="ctr">
              <a:buNone/>
            </a:pPr>
            <a:endParaRPr lang="en-US" b="1" dirty="0" smtClean="0"/>
          </a:p>
          <a:p>
            <a:r>
              <a:rPr lang="en-US" b="1" dirty="0" smtClean="0"/>
              <a:t>1.1.1 Non-text Content:</a:t>
            </a:r>
            <a:r>
              <a:rPr lang="en-US" dirty="0" smtClean="0"/>
              <a:t> All non-text content that is presented to the user has a text alternative that serves the equivalent purpose, except for the situations listed below... (Level </a:t>
            </a:r>
            <a:r>
              <a:rPr lang="en-US" b="1" dirty="0" smtClean="0"/>
              <a:t>A</a:t>
            </a:r>
            <a:r>
              <a:rPr lang="en-US" dirty="0" smtClean="0"/>
              <a:t>) </a:t>
            </a:r>
            <a:r>
              <a:rPr lang="en-US" b="1" dirty="0" smtClean="0"/>
              <a:t>[IT]</a:t>
            </a:r>
            <a:r>
              <a:rPr lang="en-US" dirty="0" smtClean="0"/>
              <a:t> </a:t>
            </a:r>
          </a:p>
          <a:p>
            <a:endParaRPr lang="en-US" b="1" dirty="0" smtClean="0"/>
          </a:p>
          <a:p>
            <a:endParaRPr lang="it-IT" dirty="0"/>
          </a:p>
        </p:txBody>
      </p:sp>
      <p:sp>
        <p:nvSpPr>
          <p:cNvPr id="5" name="Segnaposto numero diapositiva 4"/>
          <p:cNvSpPr>
            <a:spLocks noGrp="1"/>
          </p:cNvSpPr>
          <p:nvPr>
            <p:ph type="sldNum" sz="quarter" idx="4"/>
          </p:nvPr>
        </p:nvSpPr>
        <p:spPr/>
        <p:txBody>
          <a:bodyPr/>
          <a:lstStyle/>
          <a:p>
            <a:fld id="{F073E181-E8E0-4FE6-8D6F-8FC8A2E4A1AD}" type="slidenum">
              <a:rPr lang="it-IT" smtClean="0"/>
              <a:pPr/>
              <a:t>3</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1 – </a:t>
            </a:r>
            <a:r>
              <a:rPr lang="it-IT" b="1" dirty="0" err="1" smtClean="0"/>
              <a:t>Guideline</a:t>
            </a:r>
            <a:r>
              <a:rPr lang="it-IT" b="1" dirty="0" smtClean="0"/>
              <a:t> 1.2 </a:t>
            </a:r>
            <a:r>
              <a:rPr lang="it-IT" dirty="0" smtClean="0"/>
              <a:t> </a:t>
            </a:r>
            <a:r>
              <a:rPr lang="it-IT" b="1" dirty="0" smtClean="0"/>
              <a:t>(</a:t>
            </a:r>
            <a:r>
              <a:rPr lang="it-IT" b="1" dirty="0" err="1" smtClean="0"/>
              <a:t>IT-Req</a:t>
            </a:r>
            <a:r>
              <a:rPr lang="it-IT" b="1" dirty="0" smtClean="0"/>
              <a:t> 2)</a:t>
            </a:r>
            <a:br>
              <a:rPr lang="it-IT" b="1" dirty="0" smtClean="0"/>
            </a:br>
            <a:r>
              <a:rPr lang="it-IT" sz="3100" b="1" i="1" dirty="0" err="1" smtClean="0"/>
              <a:t>Time-based</a:t>
            </a:r>
            <a:r>
              <a:rPr lang="it-IT" sz="3100" b="1" i="1" dirty="0" smtClean="0"/>
              <a:t> Media</a:t>
            </a:r>
            <a:endParaRPr lang="it-IT" sz="3100" i="1" dirty="0"/>
          </a:p>
        </p:txBody>
      </p:sp>
      <p:sp>
        <p:nvSpPr>
          <p:cNvPr id="3" name="Segnaposto contenuto 2"/>
          <p:cNvSpPr>
            <a:spLocks noGrp="1"/>
          </p:cNvSpPr>
          <p:nvPr>
            <p:ph idx="1"/>
          </p:nvPr>
        </p:nvSpPr>
        <p:spPr/>
        <p:txBody>
          <a:bodyPr>
            <a:normAutofit fontScale="70000" lnSpcReduction="20000"/>
          </a:bodyPr>
          <a:lstStyle/>
          <a:p>
            <a:pPr algn="ctr">
              <a:buNone/>
            </a:pPr>
            <a:r>
              <a:rPr lang="it-IT" b="1" dirty="0" smtClean="0"/>
              <a:t>“</a:t>
            </a:r>
            <a:r>
              <a:rPr lang="it-IT" b="1" dirty="0" err="1" smtClean="0"/>
              <a:t>Provide</a:t>
            </a:r>
            <a:r>
              <a:rPr lang="it-IT" b="1" dirty="0" smtClean="0"/>
              <a:t> </a:t>
            </a:r>
            <a:r>
              <a:rPr lang="it-IT" b="1" dirty="0" err="1" smtClean="0"/>
              <a:t>alternatives</a:t>
            </a:r>
            <a:r>
              <a:rPr lang="it-IT" b="1" dirty="0" smtClean="0"/>
              <a:t> </a:t>
            </a:r>
            <a:r>
              <a:rPr lang="it-IT" b="1" dirty="0" err="1" smtClean="0"/>
              <a:t>for</a:t>
            </a:r>
            <a:r>
              <a:rPr lang="it-IT" b="1" dirty="0" smtClean="0"/>
              <a:t> </a:t>
            </a:r>
            <a:r>
              <a:rPr lang="it-IT" b="1" dirty="0" err="1" smtClean="0"/>
              <a:t>time-based</a:t>
            </a:r>
            <a:r>
              <a:rPr lang="it-IT" b="1" dirty="0" smtClean="0"/>
              <a:t> media</a:t>
            </a:r>
            <a:r>
              <a:rPr lang="it-IT" b="1" dirty="0" smtClean="0"/>
              <a:t>.”</a:t>
            </a:r>
          </a:p>
          <a:p>
            <a:pPr algn="ctr">
              <a:buNone/>
            </a:pPr>
            <a:endParaRPr lang="it-IT" b="1" dirty="0" smtClean="0"/>
          </a:p>
          <a:p>
            <a:r>
              <a:rPr lang="en-US" b="1" dirty="0" smtClean="0"/>
              <a:t>1.2.1 Audio-only and Video-only (Prerecorded):</a:t>
            </a:r>
            <a:r>
              <a:rPr lang="en-US" dirty="0" smtClean="0"/>
              <a:t> For prerecorded audio-only and prerecorded video-only media, the following are true, except when the audio or video is a media alternative for text and is clearly labeled as such: (Level </a:t>
            </a:r>
            <a:r>
              <a:rPr lang="en-US" b="1" dirty="0" smtClean="0"/>
              <a:t>A</a:t>
            </a:r>
            <a:r>
              <a:rPr lang="en-US" dirty="0" smtClean="0"/>
              <a:t>) </a:t>
            </a:r>
            <a:r>
              <a:rPr lang="en-US" b="1" dirty="0" smtClean="0"/>
              <a:t>[IT]</a:t>
            </a:r>
            <a:endParaRPr lang="en-US" dirty="0" smtClean="0"/>
          </a:p>
          <a:p>
            <a:pPr lvl="1"/>
            <a:r>
              <a:rPr lang="en-US" b="1" dirty="0" smtClean="0"/>
              <a:t>Prerecorded Audio-only: </a:t>
            </a:r>
            <a:r>
              <a:rPr lang="en-US" dirty="0" smtClean="0"/>
              <a:t>An alternative for time-based media is provided that presents equivalent information for prerecorded audio-only content.</a:t>
            </a:r>
          </a:p>
          <a:p>
            <a:pPr lvl="1"/>
            <a:r>
              <a:rPr lang="en-US" b="1" dirty="0" smtClean="0"/>
              <a:t>Prerecorded Video-only: </a:t>
            </a:r>
            <a:r>
              <a:rPr lang="en-US" dirty="0" smtClean="0"/>
              <a:t>Either an alternative for time-based media or an audio track is provided that presents equivalent information for prerecorded video-only content.</a:t>
            </a:r>
          </a:p>
          <a:p>
            <a:r>
              <a:rPr lang="en-US" b="1" dirty="0" smtClean="0"/>
              <a:t>1.2.2 Captions (Prerecorded):</a:t>
            </a:r>
            <a:r>
              <a:rPr lang="en-US" dirty="0" smtClean="0"/>
              <a:t> Captions are provided for all prerecorded audio content in synchronized media, except when the media is a media alternative for text and is clearly labeled as such. (Level </a:t>
            </a:r>
            <a:r>
              <a:rPr lang="en-US" b="1" dirty="0" smtClean="0"/>
              <a:t>A</a:t>
            </a:r>
            <a:r>
              <a:rPr lang="en-US" dirty="0" smtClean="0"/>
              <a:t>)</a:t>
            </a:r>
            <a:r>
              <a:rPr lang="en-US" b="1" dirty="0" smtClean="0"/>
              <a:t> [IT]</a:t>
            </a:r>
            <a:endParaRPr lang="en-US" dirty="0" smtClean="0"/>
          </a:p>
          <a:p>
            <a:r>
              <a:rPr lang="en-US" b="1" dirty="0" smtClean="0"/>
              <a:t>1.2.3 Audio Description or Media Alternative (Prerecorded):</a:t>
            </a:r>
            <a:r>
              <a:rPr lang="en-US" dirty="0" smtClean="0"/>
              <a:t> An alternative for time-based media or audio description of the prerecorded video content is provided for synchronized media, except when the media is a media alternative for text and is clearly labeled as such. (Level </a:t>
            </a:r>
            <a:r>
              <a:rPr lang="en-US" b="1" dirty="0" smtClean="0"/>
              <a:t>A</a:t>
            </a:r>
            <a:r>
              <a:rPr lang="en-US" dirty="0" smtClean="0"/>
              <a:t>) </a:t>
            </a:r>
            <a:r>
              <a:rPr lang="en-US" b="1" dirty="0" smtClean="0"/>
              <a:t>[IT]</a:t>
            </a:r>
            <a:endParaRPr lang="en-US" dirty="0" smtClean="0"/>
          </a:p>
          <a:p>
            <a:r>
              <a:rPr lang="en-US" b="1" dirty="0" smtClean="0"/>
              <a:t>1.2.4 Captions (Live):</a:t>
            </a:r>
            <a:r>
              <a:rPr lang="en-US" dirty="0" smtClean="0"/>
              <a:t> Captions are provided for all live audio content in synchronized media. (Level </a:t>
            </a:r>
            <a:r>
              <a:rPr lang="en-US" b="1" dirty="0" smtClean="0"/>
              <a:t>AA</a:t>
            </a:r>
            <a:r>
              <a:rPr lang="en-US" dirty="0" smtClean="0"/>
              <a:t>) </a:t>
            </a:r>
            <a:r>
              <a:rPr lang="en-US" b="1" dirty="0" smtClean="0"/>
              <a:t>[IT]</a:t>
            </a:r>
            <a:endParaRPr lang="en-US" dirty="0" smtClean="0"/>
          </a:p>
          <a:p>
            <a:r>
              <a:rPr lang="en-US" b="1" dirty="0" smtClean="0"/>
              <a:t>1.2.5 Audio Description (Prerecorded):</a:t>
            </a:r>
            <a:r>
              <a:rPr lang="en-US" dirty="0" smtClean="0"/>
              <a:t> Audio description is provided for all prerecorded video content in synchronized media. (Level </a:t>
            </a:r>
            <a:r>
              <a:rPr lang="en-US" b="1" dirty="0" smtClean="0"/>
              <a:t>AA</a:t>
            </a:r>
            <a:r>
              <a:rPr lang="en-US" dirty="0" smtClean="0"/>
              <a:t>) </a:t>
            </a:r>
            <a:r>
              <a:rPr lang="en-US" b="1" dirty="0" smtClean="0"/>
              <a:t>[IT]</a:t>
            </a:r>
            <a:endParaRPr lang="en-US"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4</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1 – </a:t>
            </a:r>
            <a:r>
              <a:rPr lang="it-IT" b="1" dirty="0" err="1" smtClean="0"/>
              <a:t>Guideline</a:t>
            </a:r>
            <a:r>
              <a:rPr lang="it-IT" b="1" dirty="0" smtClean="0"/>
              <a:t> 1.3</a:t>
            </a:r>
            <a:r>
              <a:rPr lang="it-IT" dirty="0" smtClean="0"/>
              <a:t> </a:t>
            </a:r>
            <a:r>
              <a:rPr lang="it-IT" b="1" dirty="0" smtClean="0"/>
              <a:t>(</a:t>
            </a:r>
            <a:r>
              <a:rPr lang="it-IT" b="1" dirty="0" err="1" smtClean="0"/>
              <a:t>IT-Req</a:t>
            </a:r>
            <a:r>
              <a:rPr lang="it-IT" b="1" dirty="0" smtClean="0"/>
              <a:t> 3)</a:t>
            </a:r>
            <a:br>
              <a:rPr lang="it-IT" b="1" dirty="0" smtClean="0"/>
            </a:br>
            <a:r>
              <a:rPr lang="it-IT" sz="3100" b="1" i="1" dirty="0" err="1" smtClean="0"/>
              <a:t>Adaptable</a:t>
            </a:r>
            <a:endParaRPr lang="it-IT" sz="3100" i="1" dirty="0"/>
          </a:p>
        </p:txBody>
      </p:sp>
      <p:sp>
        <p:nvSpPr>
          <p:cNvPr id="3" name="Segnaposto contenuto 2"/>
          <p:cNvSpPr>
            <a:spLocks noGrp="1"/>
          </p:cNvSpPr>
          <p:nvPr>
            <p:ph idx="1"/>
          </p:nvPr>
        </p:nvSpPr>
        <p:spPr/>
        <p:txBody>
          <a:bodyPr>
            <a:normAutofit fontScale="92500"/>
          </a:bodyPr>
          <a:lstStyle/>
          <a:p>
            <a:pPr algn="ctr">
              <a:buNone/>
            </a:pPr>
            <a:r>
              <a:rPr lang="en-US" b="1" dirty="0" smtClean="0"/>
              <a:t>“Create content that can be presented in different ways (for example simpler layout) without losing information or structure</a:t>
            </a:r>
            <a:r>
              <a:rPr lang="en-US" b="1" dirty="0" smtClean="0"/>
              <a:t>.”</a:t>
            </a:r>
          </a:p>
          <a:p>
            <a:pPr algn="ctr">
              <a:buNone/>
            </a:pPr>
            <a:endParaRPr lang="en-US" b="1" dirty="0" smtClean="0"/>
          </a:p>
          <a:p>
            <a:r>
              <a:rPr lang="en-US" b="1" dirty="0" smtClean="0"/>
              <a:t>1.3.1 Info and Relationships:</a:t>
            </a:r>
            <a:r>
              <a:rPr lang="en-US" dirty="0" smtClean="0"/>
              <a:t> Information, structure, and relationships conveyed through presentation can be programmatically determined or are available in text. (Level </a:t>
            </a:r>
            <a:r>
              <a:rPr lang="en-US" b="1" dirty="0" smtClean="0"/>
              <a:t>A</a:t>
            </a:r>
            <a:r>
              <a:rPr lang="en-US" dirty="0" smtClean="0"/>
              <a:t>) </a:t>
            </a:r>
            <a:r>
              <a:rPr lang="en-US" b="1" dirty="0" smtClean="0"/>
              <a:t>[IT]</a:t>
            </a:r>
            <a:endParaRPr lang="en-US" dirty="0" smtClean="0"/>
          </a:p>
          <a:p>
            <a:r>
              <a:rPr lang="en-US" b="1" dirty="0" smtClean="0"/>
              <a:t>1.3.2 Meaningful Sequence:</a:t>
            </a:r>
            <a:r>
              <a:rPr lang="en-US" dirty="0" smtClean="0"/>
              <a:t> When the sequence in which content is presented affects its meaning, a correct reading sequence can be programmatically determined. (Level </a:t>
            </a:r>
            <a:r>
              <a:rPr lang="en-US" b="1" dirty="0" smtClean="0"/>
              <a:t>A</a:t>
            </a:r>
            <a:r>
              <a:rPr lang="en-US" dirty="0" smtClean="0"/>
              <a:t>) </a:t>
            </a:r>
            <a:r>
              <a:rPr lang="en-US" b="1" dirty="0" smtClean="0"/>
              <a:t>[IT]</a:t>
            </a:r>
            <a:endParaRPr lang="en-US" dirty="0" smtClean="0"/>
          </a:p>
          <a:p>
            <a:r>
              <a:rPr lang="en-US" b="1" dirty="0" smtClean="0"/>
              <a:t>1.3.3 Sensory Characteristics:</a:t>
            </a:r>
            <a:r>
              <a:rPr lang="en-US" dirty="0" smtClean="0"/>
              <a:t> Instructions provided for understanding and operating content do not rely solely on sensory characteristics of components such as shape, size, visual location, orientation, or sound. (Level </a:t>
            </a:r>
            <a:r>
              <a:rPr lang="en-US" b="1" dirty="0" smtClean="0"/>
              <a:t>A</a:t>
            </a:r>
            <a:r>
              <a:rPr lang="en-US" dirty="0" smtClean="0"/>
              <a:t>) </a:t>
            </a:r>
            <a:r>
              <a:rPr lang="en-US" b="1" dirty="0" smtClean="0"/>
              <a:t>[IT]</a:t>
            </a:r>
          </a:p>
          <a:p>
            <a:pPr lvl="1"/>
            <a:endParaRPr lang="it-IT" dirty="0"/>
          </a:p>
        </p:txBody>
      </p:sp>
      <p:sp>
        <p:nvSpPr>
          <p:cNvPr id="5" name="Segnaposto numero diapositiva 4"/>
          <p:cNvSpPr>
            <a:spLocks noGrp="1"/>
          </p:cNvSpPr>
          <p:nvPr>
            <p:ph type="sldNum" sz="quarter" idx="4"/>
          </p:nvPr>
        </p:nvSpPr>
        <p:spPr/>
        <p:txBody>
          <a:bodyPr/>
          <a:lstStyle/>
          <a:p>
            <a:fld id="{F073E181-E8E0-4FE6-8D6F-8FC8A2E4A1AD}" type="slidenum">
              <a:rPr lang="it-IT" smtClean="0"/>
              <a:pPr/>
              <a:t>5</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1 – </a:t>
            </a:r>
            <a:r>
              <a:rPr lang="it-IT" b="1" dirty="0" err="1" smtClean="0"/>
              <a:t>Guideline</a:t>
            </a:r>
            <a:r>
              <a:rPr lang="it-IT" b="1" dirty="0" smtClean="0"/>
              <a:t> 1.4</a:t>
            </a:r>
            <a:r>
              <a:rPr lang="it-IT" dirty="0" smtClean="0"/>
              <a:t> </a:t>
            </a:r>
            <a:r>
              <a:rPr lang="it-IT" b="1" dirty="0" smtClean="0"/>
              <a:t>(</a:t>
            </a:r>
            <a:r>
              <a:rPr lang="it-IT" b="1" dirty="0" err="1" smtClean="0"/>
              <a:t>IT-Req</a:t>
            </a:r>
            <a:r>
              <a:rPr lang="it-IT" b="1" dirty="0" smtClean="0"/>
              <a:t> 4)</a:t>
            </a:r>
            <a:br>
              <a:rPr lang="it-IT" b="1" dirty="0" smtClean="0"/>
            </a:br>
            <a:r>
              <a:rPr lang="it-IT" sz="3100" b="1" i="1" dirty="0" err="1" smtClean="0"/>
              <a:t>Distinguishable</a:t>
            </a:r>
            <a:endParaRPr lang="it-IT" sz="3100" i="1" dirty="0"/>
          </a:p>
        </p:txBody>
      </p:sp>
      <p:sp>
        <p:nvSpPr>
          <p:cNvPr id="3" name="Segnaposto contenuto 2"/>
          <p:cNvSpPr>
            <a:spLocks noGrp="1"/>
          </p:cNvSpPr>
          <p:nvPr>
            <p:ph idx="1"/>
          </p:nvPr>
        </p:nvSpPr>
        <p:spPr/>
        <p:txBody>
          <a:bodyPr>
            <a:normAutofit fontScale="70000" lnSpcReduction="20000"/>
          </a:bodyPr>
          <a:lstStyle/>
          <a:p>
            <a:pPr algn="ctr">
              <a:buNone/>
            </a:pPr>
            <a:r>
              <a:rPr lang="en-US" b="1" dirty="0" smtClean="0"/>
              <a:t>“Make it easier for users to see and hear content including separating foreground from background</a:t>
            </a:r>
            <a:r>
              <a:rPr lang="en-US" b="1" dirty="0" smtClean="0"/>
              <a:t>.”</a:t>
            </a:r>
          </a:p>
          <a:p>
            <a:pPr algn="ctr">
              <a:buNone/>
            </a:pPr>
            <a:endParaRPr lang="en-US" b="1" dirty="0" smtClean="0"/>
          </a:p>
          <a:p>
            <a:r>
              <a:rPr lang="en-US" b="1" dirty="0" smtClean="0"/>
              <a:t>1.4.1 Use of Color:</a:t>
            </a:r>
            <a:r>
              <a:rPr lang="en-US" dirty="0" smtClean="0"/>
              <a:t> Color is not used as the only visual means of conveying information, indicating an action, prompting a response, or distinguishing a visual element. (Level </a:t>
            </a:r>
            <a:r>
              <a:rPr lang="en-US" b="1" dirty="0" smtClean="0"/>
              <a:t>A</a:t>
            </a:r>
            <a:r>
              <a:rPr lang="en-US" dirty="0" smtClean="0"/>
              <a:t>) </a:t>
            </a:r>
            <a:r>
              <a:rPr lang="en-US" b="1" dirty="0" smtClean="0"/>
              <a:t>[IT]</a:t>
            </a:r>
            <a:endParaRPr lang="en-US" dirty="0" smtClean="0"/>
          </a:p>
          <a:p>
            <a:r>
              <a:rPr lang="en-US" b="1" dirty="0" smtClean="0"/>
              <a:t>1.4.2 Audio Control:</a:t>
            </a:r>
            <a:r>
              <a:rPr lang="en-US" dirty="0" smtClean="0"/>
              <a:t> If any audio on a Web page plays automatically for more than 3 seconds, either a mechanism is available to pause or stop the audio, or a mechanism is available to control audio volume independently from the overall system volume level. (Level </a:t>
            </a:r>
            <a:r>
              <a:rPr lang="en-US" b="1" dirty="0" smtClean="0"/>
              <a:t>A</a:t>
            </a:r>
            <a:r>
              <a:rPr lang="en-US" dirty="0" smtClean="0"/>
              <a:t>) </a:t>
            </a:r>
            <a:r>
              <a:rPr lang="en-US" b="1" dirty="0" smtClean="0"/>
              <a:t>[IT]</a:t>
            </a:r>
            <a:endParaRPr lang="en-US" dirty="0" smtClean="0"/>
          </a:p>
          <a:p>
            <a:r>
              <a:rPr lang="en-US" b="1" dirty="0" smtClean="0"/>
              <a:t>1.4.3 Contrast (Minimum):</a:t>
            </a:r>
            <a:r>
              <a:rPr lang="en-US" dirty="0" smtClean="0"/>
              <a:t> The visual presentation of text and images of text has a contrast ratio of at least 4.5:1, except for the following: (Level </a:t>
            </a:r>
            <a:r>
              <a:rPr lang="en-US" b="1" dirty="0" smtClean="0"/>
              <a:t>AA</a:t>
            </a:r>
            <a:r>
              <a:rPr lang="en-US" dirty="0" smtClean="0"/>
              <a:t>) </a:t>
            </a:r>
            <a:r>
              <a:rPr lang="en-US" b="1" dirty="0" smtClean="0"/>
              <a:t>[IT]</a:t>
            </a:r>
            <a:endParaRPr lang="en-US" dirty="0" smtClean="0"/>
          </a:p>
          <a:p>
            <a:pPr lvl="1"/>
            <a:r>
              <a:rPr lang="en-US" b="1" dirty="0" smtClean="0"/>
              <a:t>Large Text: </a:t>
            </a:r>
            <a:r>
              <a:rPr lang="en-US" dirty="0" smtClean="0"/>
              <a:t>Large-scale text and images of large-scale text have a contrast ratio of at least 3:1;</a:t>
            </a:r>
          </a:p>
          <a:p>
            <a:pPr lvl="1"/>
            <a:r>
              <a:rPr lang="en-US" b="1" dirty="0" smtClean="0"/>
              <a:t>Incidental: </a:t>
            </a:r>
            <a:r>
              <a:rPr lang="en-US" dirty="0" smtClean="0"/>
              <a:t>Text or images of text that are part of an inactive user interface component, that are pure decoration, that are not visible to anyone, or that are part of a picture that contains significant other visual content, have no contrast requirement.</a:t>
            </a:r>
          </a:p>
          <a:p>
            <a:pPr lvl="1"/>
            <a:r>
              <a:rPr lang="en-US" b="1" dirty="0" smtClean="0"/>
              <a:t>Logotypes: </a:t>
            </a:r>
            <a:r>
              <a:rPr lang="en-US" dirty="0" smtClean="0"/>
              <a:t>Text that is part of a logo or brand name has no minimum contrast requirement.</a:t>
            </a:r>
          </a:p>
          <a:p>
            <a:r>
              <a:rPr lang="en-US" b="1" dirty="0" smtClean="0"/>
              <a:t>1.4.4 Resize text:</a:t>
            </a:r>
            <a:r>
              <a:rPr lang="en-US" dirty="0" smtClean="0"/>
              <a:t> Except for captions and images of text, text can be resized without assistive technology up to 200 percent without loss of content or functionality. (Level </a:t>
            </a:r>
            <a:r>
              <a:rPr lang="en-US" b="1" dirty="0" smtClean="0"/>
              <a:t>AA</a:t>
            </a:r>
            <a:r>
              <a:rPr lang="en-US" dirty="0" smtClean="0"/>
              <a:t>) </a:t>
            </a:r>
            <a:r>
              <a:rPr lang="en-US" b="1" dirty="0" smtClean="0"/>
              <a:t>[IT]</a:t>
            </a:r>
            <a:endParaRPr lang="en-US" dirty="0" smtClean="0"/>
          </a:p>
          <a:p>
            <a:r>
              <a:rPr lang="en-US" b="1" dirty="0" smtClean="0"/>
              <a:t>1.4.5 Images of Text:</a:t>
            </a:r>
            <a:r>
              <a:rPr lang="en-US" dirty="0" smtClean="0"/>
              <a:t> If the technologies being used can achieve the visual presentation, text is used to convey information rather than images of text except for the following: (Level </a:t>
            </a:r>
            <a:r>
              <a:rPr lang="en-US" b="1" dirty="0" smtClean="0"/>
              <a:t>AA</a:t>
            </a:r>
            <a:r>
              <a:rPr lang="en-US" dirty="0" smtClean="0"/>
              <a:t>) </a:t>
            </a:r>
            <a:r>
              <a:rPr lang="en-US" b="1" dirty="0" smtClean="0"/>
              <a:t>[IT]</a:t>
            </a:r>
            <a:endParaRPr lang="en-US" dirty="0" smtClean="0"/>
          </a:p>
          <a:p>
            <a:pPr lvl="1"/>
            <a:r>
              <a:rPr lang="en-US" b="1" dirty="0" smtClean="0"/>
              <a:t>Customizable:</a:t>
            </a:r>
            <a:r>
              <a:rPr lang="en-US" dirty="0" smtClean="0"/>
              <a:t> The image of text can be visually customized to the user's requirements;</a:t>
            </a:r>
          </a:p>
          <a:p>
            <a:pPr lvl="1"/>
            <a:r>
              <a:rPr lang="en-US" b="1" dirty="0" smtClean="0"/>
              <a:t>Essential:</a:t>
            </a:r>
            <a:r>
              <a:rPr lang="en-US" dirty="0" smtClean="0"/>
              <a:t> A particular presentation of text is essential to the information being conveyed</a:t>
            </a:r>
            <a:r>
              <a:rPr lang="en-US" dirty="0" smtClean="0"/>
              <a:t>.</a:t>
            </a:r>
            <a:endParaRPr lang="en-US"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6</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2 – </a:t>
            </a:r>
            <a:r>
              <a:rPr lang="it-IT" b="1" dirty="0" err="1" smtClean="0"/>
              <a:t>Guideline</a:t>
            </a:r>
            <a:r>
              <a:rPr lang="it-IT" b="1" dirty="0" smtClean="0"/>
              <a:t> 2.1</a:t>
            </a:r>
            <a:r>
              <a:rPr lang="it-IT" dirty="0" smtClean="0"/>
              <a:t> </a:t>
            </a:r>
            <a:r>
              <a:rPr lang="it-IT" b="1" dirty="0" smtClean="0"/>
              <a:t>(</a:t>
            </a:r>
            <a:r>
              <a:rPr lang="it-IT" b="1" dirty="0" err="1" smtClean="0"/>
              <a:t>IT-Req</a:t>
            </a:r>
            <a:r>
              <a:rPr lang="it-IT" b="1" dirty="0" smtClean="0"/>
              <a:t> 5)</a:t>
            </a:r>
            <a:br>
              <a:rPr lang="it-IT" b="1" dirty="0" smtClean="0"/>
            </a:br>
            <a:r>
              <a:rPr lang="it-IT" sz="3100" b="1" i="1" dirty="0" smtClean="0"/>
              <a:t>Keyboard </a:t>
            </a:r>
            <a:r>
              <a:rPr lang="it-IT" sz="3100" b="1" i="1" dirty="0" err="1" smtClean="0"/>
              <a:t>Accessible</a:t>
            </a:r>
            <a:endParaRPr lang="it-IT" sz="3100" i="1" dirty="0"/>
          </a:p>
        </p:txBody>
      </p:sp>
      <p:sp>
        <p:nvSpPr>
          <p:cNvPr id="3" name="Segnaposto contenuto 2"/>
          <p:cNvSpPr>
            <a:spLocks noGrp="1"/>
          </p:cNvSpPr>
          <p:nvPr>
            <p:ph idx="1"/>
          </p:nvPr>
        </p:nvSpPr>
        <p:spPr/>
        <p:txBody>
          <a:bodyPr>
            <a:normAutofit lnSpcReduction="10000"/>
          </a:bodyPr>
          <a:lstStyle/>
          <a:p>
            <a:pPr algn="ctr">
              <a:buNone/>
            </a:pPr>
            <a:r>
              <a:rPr lang="en-US" b="1" dirty="0" smtClean="0"/>
              <a:t>“</a:t>
            </a:r>
            <a:r>
              <a:rPr lang="en-US" b="1" dirty="0" smtClean="0"/>
              <a:t>Make all functionality available from a keyboard</a:t>
            </a:r>
            <a:r>
              <a:rPr lang="en-US" b="1" dirty="0" smtClean="0"/>
              <a:t>.”</a:t>
            </a:r>
          </a:p>
          <a:p>
            <a:pPr algn="ctr">
              <a:buNone/>
            </a:pPr>
            <a:endParaRPr lang="en-US" b="1" dirty="0" smtClean="0"/>
          </a:p>
          <a:p>
            <a:r>
              <a:rPr lang="en-US" b="1" dirty="0" smtClean="0"/>
              <a:t>2.1.1 </a:t>
            </a:r>
            <a:r>
              <a:rPr lang="en-US" b="1" dirty="0" smtClean="0"/>
              <a:t>Keyboard:</a:t>
            </a:r>
            <a:r>
              <a:rPr lang="en-US" dirty="0" smtClean="0"/>
              <a:t> All functionality of the content is operable through a keyboard interface without requiring specific timings for individual keystrokes, except where the underlying function requires input that depends on the path of the user's movement and not just the endpoints. (Level </a:t>
            </a:r>
            <a:r>
              <a:rPr lang="en-US" b="1" dirty="0" smtClean="0"/>
              <a:t>A</a:t>
            </a:r>
            <a:r>
              <a:rPr lang="en-US" dirty="0" smtClean="0"/>
              <a:t>) </a:t>
            </a:r>
            <a:r>
              <a:rPr lang="en-US" b="1" dirty="0" smtClean="0"/>
              <a:t>[IT]</a:t>
            </a:r>
            <a:endParaRPr lang="en-US" dirty="0" smtClean="0"/>
          </a:p>
          <a:p>
            <a:r>
              <a:rPr lang="en-US" b="1" dirty="0" smtClean="0"/>
              <a:t>2.1.2 No Keyboard Trap:</a:t>
            </a:r>
            <a:r>
              <a:rPr lang="en-US" dirty="0" smtClean="0"/>
              <a:t> If keyboard focus can be moved to a component of the page using a keyboard interface, then focus can be moved away from that component using only a keyboard interface, and, if it requires more than unmodified arrow or tab keys or other standard exit methods, the user is advised of the method for moving focus away. (Level </a:t>
            </a:r>
            <a:r>
              <a:rPr lang="en-US" b="1" dirty="0" smtClean="0"/>
              <a:t>A</a:t>
            </a:r>
            <a:r>
              <a:rPr lang="en-US" dirty="0" smtClean="0"/>
              <a:t>) </a:t>
            </a:r>
            <a:r>
              <a:rPr lang="en-US" b="1" dirty="0" smtClean="0"/>
              <a:t>[IT]</a:t>
            </a:r>
          </a:p>
        </p:txBody>
      </p:sp>
      <p:sp>
        <p:nvSpPr>
          <p:cNvPr id="5" name="Segnaposto numero diapositiva 4"/>
          <p:cNvSpPr>
            <a:spLocks noGrp="1"/>
          </p:cNvSpPr>
          <p:nvPr>
            <p:ph type="sldNum" sz="quarter" idx="4"/>
          </p:nvPr>
        </p:nvSpPr>
        <p:spPr/>
        <p:txBody>
          <a:bodyPr/>
          <a:lstStyle/>
          <a:p>
            <a:fld id="{F073E181-E8E0-4FE6-8D6F-8FC8A2E4A1AD}" type="slidenum">
              <a:rPr lang="it-IT" smtClean="0"/>
              <a:pPr/>
              <a:t>7</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2 – </a:t>
            </a:r>
            <a:r>
              <a:rPr lang="it-IT" b="1" dirty="0" err="1" smtClean="0"/>
              <a:t>Guideline</a:t>
            </a:r>
            <a:r>
              <a:rPr lang="it-IT" b="1" dirty="0" smtClean="0"/>
              <a:t> 2.2</a:t>
            </a:r>
            <a:r>
              <a:rPr lang="it-IT" dirty="0" smtClean="0"/>
              <a:t> </a:t>
            </a:r>
            <a:r>
              <a:rPr lang="it-IT" b="1" dirty="0" smtClean="0"/>
              <a:t>(</a:t>
            </a:r>
            <a:r>
              <a:rPr lang="it-IT" b="1" dirty="0" err="1" smtClean="0"/>
              <a:t>IT-Req</a:t>
            </a:r>
            <a:r>
              <a:rPr lang="it-IT" b="1" dirty="0" smtClean="0"/>
              <a:t> 6)</a:t>
            </a:r>
            <a:br>
              <a:rPr lang="it-IT" b="1" dirty="0" smtClean="0"/>
            </a:br>
            <a:r>
              <a:rPr lang="it-IT" sz="3100" b="1" i="1" dirty="0" err="1" smtClean="0"/>
              <a:t>Enough</a:t>
            </a:r>
            <a:r>
              <a:rPr lang="it-IT" sz="3100" b="1" i="1" dirty="0" smtClean="0"/>
              <a:t> </a:t>
            </a:r>
            <a:r>
              <a:rPr lang="it-IT" sz="3100" b="1" i="1" dirty="0" err="1" smtClean="0"/>
              <a:t>Time</a:t>
            </a:r>
            <a:endParaRPr lang="it-IT" sz="3100" i="1" dirty="0"/>
          </a:p>
        </p:txBody>
      </p:sp>
      <p:sp>
        <p:nvSpPr>
          <p:cNvPr id="3" name="Segnaposto contenuto 2"/>
          <p:cNvSpPr>
            <a:spLocks noGrp="1"/>
          </p:cNvSpPr>
          <p:nvPr>
            <p:ph idx="1"/>
          </p:nvPr>
        </p:nvSpPr>
        <p:spPr/>
        <p:txBody>
          <a:bodyPr>
            <a:normAutofit fontScale="62500" lnSpcReduction="20000"/>
          </a:bodyPr>
          <a:lstStyle/>
          <a:p>
            <a:pPr algn="ctr">
              <a:buNone/>
            </a:pPr>
            <a:r>
              <a:rPr lang="en-US" b="1" dirty="0" smtClean="0"/>
              <a:t>“Provide users enough time to read and use content</a:t>
            </a:r>
            <a:r>
              <a:rPr lang="en-US" b="1" dirty="0" smtClean="0"/>
              <a:t>.”</a:t>
            </a:r>
          </a:p>
          <a:p>
            <a:pPr algn="ctr">
              <a:buNone/>
            </a:pPr>
            <a:endParaRPr lang="en-US" b="1" dirty="0" smtClean="0"/>
          </a:p>
          <a:p>
            <a:r>
              <a:rPr lang="en-US" b="1" dirty="0" smtClean="0"/>
              <a:t>2.2.1 Timing Adjustable:</a:t>
            </a:r>
            <a:r>
              <a:rPr lang="en-US" dirty="0" smtClean="0"/>
              <a:t> For each time limit that is set by the content, at least one of the following is true: (Level </a:t>
            </a:r>
            <a:r>
              <a:rPr lang="en-US" b="1" dirty="0" smtClean="0"/>
              <a:t>A</a:t>
            </a:r>
            <a:r>
              <a:rPr lang="en-US" dirty="0" smtClean="0"/>
              <a:t>) </a:t>
            </a:r>
            <a:r>
              <a:rPr lang="en-US" b="1" dirty="0" smtClean="0"/>
              <a:t>[IT]</a:t>
            </a:r>
            <a:endParaRPr lang="en-US" dirty="0" smtClean="0"/>
          </a:p>
          <a:p>
            <a:pPr lvl="1"/>
            <a:r>
              <a:rPr lang="en-US" b="1" dirty="0" smtClean="0"/>
              <a:t>Turn off: </a:t>
            </a:r>
            <a:r>
              <a:rPr lang="en-US" dirty="0" smtClean="0"/>
              <a:t>The user is allowed to turn off the time limit before encountering it; or </a:t>
            </a:r>
          </a:p>
          <a:p>
            <a:pPr lvl="1"/>
            <a:r>
              <a:rPr lang="en-US" b="1" dirty="0" smtClean="0"/>
              <a:t>Adjust: </a:t>
            </a:r>
            <a:r>
              <a:rPr lang="en-US" dirty="0" smtClean="0"/>
              <a:t>The user is allowed to adjust the time limit before encountering it over a wide range that is at least ten times the length of the default setting; or</a:t>
            </a:r>
          </a:p>
          <a:p>
            <a:pPr lvl="1"/>
            <a:r>
              <a:rPr lang="en-US" b="1" dirty="0" smtClean="0"/>
              <a:t>Extend: </a:t>
            </a:r>
            <a:r>
              <a:rPr lang="en-US" dirty="0" smtClean="0"/>
              <a:t>The user is warned before time expires and given at least 20 seconds to extend the time limit with a simple action (for example, "press the space bar"), and the user is allowed to extend the time limit at least ten times; or</a:t>
            </a:r>
          </a:p>
          <a:p>
            <a:pPr lvl="1"/>
            <a:r>
              <a:rPr lang="en-US" b="1" dirty="0" smtClean="0"/>
              <a:t>Real-time Exception: </a:t>
            </a:r>
            <a:r>
              <a:rPr lang="en-US" dirty="0" smtClean="0"/>
              <a:t>The time limit is a required part of a real-time event (for example, an auction), and no alternative to the time limit is possible; or</a:t>
            </a:r>
          </a:p>
          <a:p>
            <a:pPr lvl="1"/>
            <a:r>
              <a:rPr lang="en-US" b="1" dirty="0" smtClean="0"/>
              <a:t>Essential Exception: </a:t>
            </a:r>
            <a:r>
              <a:rPr lang="en-US" dirty="0" smtClean="0"/>
              <a:t>The time limit is essential and extending it would invalidate the activity; or </a:t>
            </a:r>
          </a:p>
          <a:p>
            <a:pPr lvl="1"/>
            <a:r>
              <a:rPr lang="en-US" b="1" dirty="0" smtClean="0"/>
              <a:t>20 Hour Exception: </a:t>
            </a:r>
            <a:r>
              <a:rPr lang="en-US" dirty="0" smtClean="0"/>
              <a:t>The time limit is longer than 20 hours. </a:t>
            </a:r>
          </a:p>
          <a:p>
            <a:r>
              <a:rPr lang="en-US" b="1" dirty="0" smtClean="0"/>
              <a:t>2.2.2 Pause, Stop, Hide:</a:t>
            </a:r>
            <a:r>
              <a:rPr lang="en-US" dirty="0" smtClean="0"/>
              <a:t> For moving, blinking, scrolling, or auto-updating information, all of the following are true: (Level </a:t>
            </a:r>
            <a:r>
              <a:rPr lang="en-US" b="1" dirty="0" smtClean="0"/>
              <a:t>A</a:t>
            </a:r>
            <a:r>
              <a:rPr lang="en-US" dirty="0" smtClean="0"/>
              <a:t>) </a:t>
            </a:r>
            <a:r>
              <a:rPr lang="en-US" b="1" dirty="0" smtClean="0"/>
              <a:t>[IT</a:t>
            </a:r>
            <a:r>
              <a:rPr lang="en-US" b="1" dirty="0" smtClean="0"/>
              <a:t>]</a:t>
            </a:r>
          </a:p>
          <a:p>
            <a:pPr lvl="1"/>
            <a:r>
              <a:rPr lang="en-US" b="1" dirty="0" smtClean="0"/>
              <a:t>Moving, blinking, scrolling: </a:t>
            </a:r>
            <a:r>
              <a:rPr lang="en-US" dirty="0" smtClean="0"/>
              <a:t>For any moving, blinking or scrolling information that (1) starts automatically, (2) lasts more than five seconds, and (3) is presented in parallel with other content, there is a mechanism for the user to </a:t>
            </a:r>
            <a:r>
              <a:rPr lang="en-US" dirty="0" smtClean="0">
                <a:hlinkClick r:id="rId2" tooltip="definition: paused"/>
              </a:rPr>
              <a:t>pause</a:t>
            </a:r>
            <a:r>
              <a:rPr lang="en-US" dirty="0" smtClean="0"/>
              <a:t>, stop, or hide it unless the movement, blinking, or scrolling is part of an activity where it is </a:t>
            </a:r>
            <a:r>
              <a:rPr lang="en-US" dirty="0" smtClean="0">
                <a:hlinkClick r:id="rId2" tooltip="definition: essential"/>
              </a:rPr>
              <a:t>essential</a:t>
            </a:r>
            <a:r>
              <a:rPr lang="en-US" dirty="0" smtClean="0"/>
              <a:t>; and</a:t>
            </a:r>
          </a:p>
          <a:p>
            <a:pPr lvl="1"/>
            <a:r>
              <a:rPr lang="en-US" b="1" dirty="0" smtClean="0"/>
              <a:t>Auto-updating: </a:t>
            </a:r>
            <a:r>
              <a:rPr lang="en-US" dirty="0" smtClean="0"/>
              <a:t>For any auto-updating information that (1) starts automatically and (2) is presented in parallel with other content, there is a mechanism for the user to pause, stop, or hide it or to control the frequency of the update unless the auto-updating is part of an activity where it is essential</a:t>
            </a:r>
            <a:r>
              <a:rPr lang="en-US" dirty="0" smtClean="0"/>
              <a:t>.</a:t>
            </a:r>
            <a:endParaRPr lang="it-IT" dirty="0"/>
          </a:p>
        </p:txBody>
      </p:sp>
      <p:sp>
        <p:nvSpPr>
          <p:cNvPr id="5" name="Segnaposto numero diapositiva 4"/>
          <p:cNvSpPr>
            <a:spLocks noGrp="1"/>
          </p:cNvSpPr>
          <p:nvPr>
            <p:ph type="sldNum" sz="quarter" idx="4"/>
          </p:nvPr>
        </p:nvSpPr>
        <p:spPr/>
        <p:txBody>
          <a:bodyPr/>
          <a:lstStyle/>
          <a:p>
            <a:fld id="{F073E181-E8E0-4FE6-8D6F-8FC8A2E4A1AD}" type="slidenum">
              <a:rPr lang="it-IT" smtClean="0"/>
              <a:pPr/>
              <a:t>8</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2 – </a:t>
            </a:r>
            <a:r>
              <a:rPr lang="it-IT" b="1" dirty="0" err="1" smtClean="0"/>
              <a:t>Guideline</a:t>
            </a:r>
            <a:r>
              <a:rPr lang="it-IT" b="1" dirty="0" smtClean="0"/>
              <a:t> 2.3</a:t>
            </a:r>
            <a:r>
              <a:rPr lang="it-IT" dirty="0" smtClean="0"/>
              <a:t> </a:t>
            </a:r>
            <a:r>
              <a:rPr lang="it-IT" b="1" dirty="0" smtClean="0"/>
              <a:t>(</a:t>
            </a:r>
            <a:r>
              <a:rPr lang="it-IT" b="1" dirty="0" err="1" smtClean="0"/>
              <a:t>IT-Req</a:t>
            </a:r>
            <a:r>
              <a:rPr lang="it-IT" b="1" dirty="0" smtClean="0"/>
              <a:t> 7)</a:t>
            </a:r>
            <a:br>
              <a:rPr lang="it-IT" b="1" dirty="0" smtClean="0"/>
            </a:br>
            <a:r>
              <a:rPr lang="it-IT" sz="3100" b="1" i="1" dirty="0" err="1" smtClean="0"/>
              <a:t>Seizures</a:t>
            </a:r>
            <a:endParaRPr lang="it-IT" sz="3100" i="1" dirty="0"/>
          </a:p>
        </p:txBody>
      </p:sp>
      <p:sp>
        <p:nvSpPr>
          <p:cNvPr id="3" name="Segnaposto contenuto 2"/>
          <p:cNvSpPr>
            <a:spLocks noGrp="1"/>
          </p:cNvSpPr>
          <p:nvPr>
            <p:ph idx="1"/>
          </p:nvPr>
        </p:nvSpPr>
        <p:spPr/>
        <p:txBody>
          <a:bodyPr>
            <a:normAutofit/>
          </a:bodyPr>
          <a:lstStyle/>
          <a:p>
            <a:pPr algn="ctr">
              <a:buNone/>
            </a:pPr>
            <a:r>
              <a:rPr lang="en-US" b="1" dirty="0" smtClean="0"/>
              <a:t>“Do not design content in a way that is known to cause </a:t>
            </a:r>
            <a:r>
              <a:rPr lang="en-US" b="1" dirty="0" err="1" smtClean="0"/>
              <a:t>seiz</a:t>
            </a:r>
            <a:r>
              <a:rPr lang="it-IT" b="1" dirty="0" err="1" smtClean="0"/>
              <a:t>ures</a:t>
            </a:r>
            <a:r>
              <a:rPr lang="it-IT" b="1" dirty="0" smtClean="0"/>
              <a:t>.</a:t>
            </a:r>
            <a:r>
              <a:rPr lang="it-IT" dirty="0" smtClean="0"/>
              <a:t>”</a:t>
            </a:r>
          </a:p>
          <a:p>
            <a:pPr algn="ctr">
              <a:buNone/>
            </a:pPr>
            <a:endParaRPr lang="it-IT" dirty="0" smtClean="0"/>
          </a:p>
          <a:p>
            <a:r>
              <a:rPr lang="en-US" b="1" dirty="0" smtClean="0"/>
              <a:t>2.3.1 Three Flashes or Below Threshold:</a:t>
            </a:r>
            <a:r>
              <a:rPr lang="en-US" dirty="0" smtClean="0"/>
              <a:t> Web pages do not contain anything that flashes more than three times in any one second period, or the flash is below the general flash and red flash thresholds. (Level </a:t>
            </a:r>
            <a:r>
              <a:rPr lang="en-US" b="1" dirty="0" smtClean="0"/>
              <a:t>A</a:t>
            </a:r>
            <a:r>
              <a:rPr lang="en-US" dirty="0" smtClean="0"/>
              <a:t>) </a:t>
            </a:r>
          </a:p>
          <a:p>
            <a:r>
              <a:rPr lang="en-US" b="1" dirty="0" smtClean="0"/>
              <a:t>2.3.2 Three Flashes:</a:t>
            </a:r>
            <a:r>
              <a:rPr lang="en-US" dirty="0" smtClean="0"/>
              <a:t> Web pages do not contain anything that flashes more than three times in any one second period. (Level </a:t>
            </a:r>
            <a:r>
              <a:rPr lang="en-US" b="1" dirty="0" smtClean="0"/>
              <a:t>AAA</a:t>
            </a:r>
            <a:r>
              <a:rPr lang="en-US" dirty="0" smtClean="0"/>
              <a:t>) </a:t>
            </a:r>
            <a:r>
              <a:rPr lang="en-US" b="1" dirty="0" smtClean="0"/>
              <a:t>[IT]</a:t>
            </a:r>
          </a:p>
        </p:txBody>
      </p:sp>
      <p:sp>
        <p:nvSpPr>
          <p:cNvPr id="5" name="Segnaposto numero diapositiva 4"/>
          <p:cNvSpPr>
            <a:spLocks noGrp="1"/>
          </p:cNvSpPr>
          <p:nvPr>
            <p:ph type="sldNum" sz="quarter" idx="4"/>
          </p:nvPr>
        </p:nvSpPr>
        <p:spPr/>
        <p:txBody>
          <a:bodyPr/>
          <a:lstStyle/>
          <a:p>
            <a:fld id="{F073E181-E8E0-4FE6-8D6F-8FC8A2E4A1AD}" type="slidenum">
              <a:rPr lang="it-IT" smtClean="0"/>
              <a:pPr/>
              <a:t>9</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theme/theme1.xml><?xml version="1.0" encoding="utf-8"?>
<a:theme xmlns:a="http://schemas.openxmlformats.org/drawingml/2006/main" name="Didattica2012">
  <a:themeElements>
    <a:clrScheme name="1_StileMW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tileMWT">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18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18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StileMW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ileMW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ileMW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ileMW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ileMW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ileMW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ileMW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ileMW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ileMW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ileMW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ileMW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ileMW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Didattica2012</Template>
  <TotalTime>70</TotalTime>
  <Words>2892</Words>
  <Application>Microsoft Office PowerPoint</Application>
  <PresentationFormat>A4 (21x29,7 cm)</PresentationFormat>
  <Paragraphs>165</Paragraphs>
  <Slides>18</Slides>
  <Notes>1</Notes>
  <HiddenSlides>0</HiddenSlides>
  <MMClips>0</MMClips>
  <ScaleCrop>false</ScaleCrop>
  <HeadingPairs>
    <vt:vector size="4" baseType="variant">
      <vt:variant>
        <vt:lpstr>Tema</vt:lpstr>
      </vt:variant>
      <vt:variant>
        <vt:i4>1</vt:i4>
      </vt:variant>
      <vt:variant>
        <vt:lpstr>Titoli diapositive</vt:lpstr>
      </vt:variant>
      <vt:variant>
        <vt:i4>18</vt:i4>
      </vt:variant>
    </vt:vector>
  </HeadingPairs>
  <TitlesOfParts>
    <vt:vector size="19" baseType="lpstr">
      <vt:lpstr>Didattica2012</vt:lpstr>
      <vt:lpstr>WCAG 2.0 Web Content Accessibility Guidelines con note sulla legislazione italiana</vt:lpstr>
      <vt:lpstr>Accessibility Principles</vt:lpstr>
      <vt:lpstr>Principle 1 – Guideline 1.1 (IT-Req 1) Text Alternatives</vt:lpstr>
      <vt:lpstr>Principle 1 – Guideline 1.2  (IT-Req 2) Time-based Media</vt:lpstr>
      <vt:lpstr>Principle 1 – Guideline 1.3 (IT-Req 3) Adaptable</vt:lpstr>
      <vt:lpstr>Principle 1 – Guideline 1.4 (IT-Req 4) Distinguishable</vt:lpstr>
      <vt:lpstr>Principle 2 – Guideline 2.1 (IT-Req 5) Keyboard Accessible</vt:lpstr>
      <vt:lpstr>Principle 2 – Guideline 2.2 (IT-Req 6) Enough Time</vt:lpstr>
      <vt:lpstr>Principle 2 – Guideline 2.3 (IT-Req 7) Seizures</vt:lpstr>
      <vt:lpstr>Principle 2 – Guideline 2.4 (IT-Req 8) Navigable</vt:lpstr>
      <vt:lpstr>Principle 3 – Guideline 3.1 (IT-Req 9) Readable</vt:lpstr>
      <vt:lpstr>Principle 3 – Guideline 3.2 (IT-Req 10) Predictable</vt:lpstr>
      <vt:lpstr>Principle 3 – Guideline 3.3 (IT-Req 11) Input Assistance</vt:lpstr>
      <vt:lpstr>Principle 4 – Guideline 4.1 (IT-Req 12) Compatible</vt:lpstr>
      <vt:lpstr>Conformance Requirements</vt:lpstr>
      <vt:lpstr>Conformance Requirements</vt:lpstr>
      <vt:lpstr>Italian Law on Accessibility</vt:lpstr>
      <vt:lpstr>References</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WCAG 2.0</dc:title>
  <dc:creator>Giuseppe Della Penna</dc:creator>
  <cp:lastModifiedBy>Giuseppe Della Penna</cp:lastModifiedBy>
  <cp:revision>11</cp:revision>
  <cp:lastPrinted>2001-02-14T15:24:50Z</cp:lastPrinted>
  <dcterms:created xsi:type="dcterms:W3CDTF">2012-02-24T17:08:49Z</dcterms:created>
  <dcterms:modified xsi:type="dcterms:W3CDTF">2012-03-20T17:32:48Z</dcterms:modified>
</cp:coreProperties>
</file>