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33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307" r:id="rId9"/>
    <p:sldId id="271" r:id="rId10"/>
    <p:sldId id="272" r:id="rId11"/>
    <p:sldId id="308" r:id="rId12"/>
    <p:sldId id="276" r:id="rId13"/>
    <p:sldId id="309" r:id="rId14"/>
    <p:sldId id="281" r:id="rId15"/>
    <p:sldId id="282" r:id="rId16"/>
    <p:sldId id="283" r:id="rId17"/>
    <p:sldId id="277" r:id="rId18"/>
    <p:sldId id="285" r:id="rId19"/>
    <p:sldId id="286" r:id="rId20"/>
    <p:sldId id="275" r:id="rId21"/>
    <p:sldId id="284" r:id="rId22"/>
    <p:sldId id="310" r:id="rId23"/>
    <p:sldId id="293" r:id="rId24"/>
    <p:sldId id="287" r:id="rId25"/>
    <p:sldId id="278" r:id="rId26"/>
    <p:sldId id="279" r:id="rId27"/>
    <p:sldId id="280" r:id="rId28"/>
    <p:sldId id="273" r:id="rId29"/>
    <p:sldId id="274" r:id="rId30"/>
    <p:sldId id="302" r:id="rId31"/>
    <p:sldId id="306" r:id="rId32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FF"/>
    <a:srgbClr val="CCFFFF"/>
    <a:srgbClr val="CCFFCC"/>
    <a:srgbClr val="008080"/>
    <a:srgbClr val="990000"/>
    <a:srgbClr val="00008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290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-139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80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it-IT" altLang="it-I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493" y="0"/>
            <a:ext cx="307680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it-IT" altLang="it-IT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8350"/>
            <a:ext cx="554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52" y="4861441"/>
            <a:ext cx="5204599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80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lang="it-IT" altLang="it-IT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493" y="9722882"/>
            <a:ext cx="307680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D9AA8F9-548C-40B2-94D4-97FCEA6C86B5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D4883-5A7E-450C-A2D6-2186D4C98476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EB03B-1C67-4570-B860-C519D6880E76}" type="slidenum">
              <a:rPr lang="it-IT" altLang="it-IT"/>
              <a:pPr/>
              <a:t>2</a:t>
            </a:fld>
            <a:endParaRPr lang="it-IT" altLang="it-IT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90601" y="0"/>
            <a:ext cx="49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90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9405750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9906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3808" y="548682"/>
            <a:ext cx="67691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3807" y="3573017"/>
            <a:ext cx="6108700" cy="188798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Giuseppe Della Penna</a:t>
            </a:r>
          </a:p>
          <a:p>
            <a:r>
              <a:rPr lang="it-IT" dirty="0" smtClean="0"/>
              <a:t>Università degli Studi di L’Aquila</a:t>
            </a:r>
          </a:p>
          <a:p>
            <a:endParaRPr lang="it-IT" dirty="0" smtClean="0"/>
          </a:p>
          <a:p>
            <a:r>
              <a:rPr lang="it-IT" dirty="0" smtClean="0"/>
              <a:t>Giuseppe.DellaPenna@univaq.it</a:t>
            </a:r>
          </a:p>
          <a:p>
            <a:r>
              <a:rPr lang="it-IT" dirty="0" smtClean="0"/>
              <a:t>http://people.disim.univaq.it/dellapenna</a:t>
            </a:r>
          </a:p>
        </p:txBody>
      </p:sp>
      <p:sp>
        <p:nvSpPr>
          <p:cNvPr id="20" name="Rectangle 7"/>
          <p:cNvSpPr/>
          <p:nvPr/>
        </p:nvSpPr>
        <p:spPr bwMode="ltGray">
          <a:xfrm>
            <a:off x="9410700" y="6021288"/>
            <a:ext cx="4953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1" name="Rectangle 8"/>
          <p:cNvSpPr/>
          <p:nvPr/>
        </p:nvSpPr>
        <p:spPr bwMode="gray">
          <a:xfrm>
            <a:off x="9163050" y="6021288"/>
            <a:ext cx="24765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2" name="Rectangle 11"/>
          <p:cNvSpPr/>
          <p:nvPr/>
        </p:nvSpPr>
        <p:spPr bwMode="ltGray">
          <a:xfrm>
            <a:off x="0" y="6021288"/>
            <a:ext cx="9906000" cy="83671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3" name="Rectangle 13"/>
          <p:cNvSpPr/>
          <p:nvPr/>
        </p:nvSpPr>
        <p:spPr bwMode="black">
          <a:xfrm>
            <a:off x="0" y="6021288"/>
            <a:ext cx="988381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24" name="Straight Connector 15"/>
          <p:cNvCxnSpPr/>
          <p:nvPr/>
        </p:nvCxnSpPr>
        <p:spPr bwMode="white">
          <a:xfrm>
            <a:off x="1" y="6021288"/>
            <a:ext cx="14859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" y="6093297"/>
            <a:ext cx="754965" cy="671457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650" y="6093297"/>
            <a:ext cx="1150457" cy="3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2750387" y="6061547"/>
            <a:ext cx="6357657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75" dirty="0">
                <a:latin typeface="+mj-lt"/>
              </a:rPr>
              <a:t>This work is licensed under the Creative Commons Attribution-</a:t>
            </a:r>
            <a:r>
              <a:rPr lang="en-US" sz="675" dirty="0" err="1">
                <a:latin typeface="+mj-lt"/>
              </a:rPr>
              <a:t>NonCommercial</a:t>
            </a:r>
            <a:r>
              <a:rPr lang="en-US" sz="675" dirty="0">
                <a:latin typeface="+mj-lt"/>
              </a:rPr>
              <a:t>-</a:t>
            </a:r>
            <a:r>
              <a:rPr lang="en-US" sz="675" dirty="0" err="1">
                <a:latin typeface="+mj-lt"/>
              </a:rPr>
              <a:t>ShareAlike</a:t>
            </a:r>
            <a:r>
              <a:rPr lang="en-US" sz="675" dirty="0">
                <a:latin typeface="+mj-lt"/>
              </a:rPr>
              <a:t> 3.0 </a:t>
            </a:r>
            <a:r>
              <a:rPr lang="en-US" sz="675" dirty="0" err="1">
                <a:latin typeface="+mj-lt"/>
              </a:rPr>
              <a:t>Unported</a:t>
            </a:r>
            <a:r>
              <a:rPr lang="en-US" sz="675" dirty="0">
                <a:latin typeface="+mj-lt"/>
              </a:rPr>
              <a:t> License. To view a copy of this license, visit http://creativecommons.org/licenses/by-nc-sa/3.0/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33378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505338" y="0"/>
            <a:ext cx="33708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953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50533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9658350" y="0"/>
            <a:ext cx="24765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73047" y="381000"/>
            <a:ext cx="2676603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050" y="482600"/>
            <a:ext cx="503555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73047" y="1828800"/>
            <a:ext cx="2676603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69E70-F8B4-4057-841C-16F65E2C2F7E}" type="slidenum">
              <a:rPr lang="it-IT" altLang="it-IT" smtClean="0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437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953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black">
          <a:xfrm>
            <a:off x="9658350" y="0"/>
            <a:ext cx="24765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3962400" y="0"/>
            <a:ext cx="570282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047" y="381000"/>
            <a:ext cx="2676603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4210050" y="482600"/>
            <a:ext cx="503555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047" y="1828800"/>
            <a:ext cx="2676603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4726D6-7428-4E34-9DE5-9ACD5ED25ED0}" type="slidenum">
              <a:rPr lang="it-IT" altLang="it-IT" smtClean="0"/>
              <a:pPr/>
              <a:t>‹N›</a:t>
            </a:fld>
            <a:endParaRPr lang="it-IT" altLang="it-IT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9654906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5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70E8-BBC0-4746-9A09-3BBE4BC0553E}" type="slidenum">
              <a:rPr lang="it-IT" altLang="it-IT" smtClean="0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205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black">
          <a:xfrm>
            <a:off x="9410700" y="0"/>
            <a:ext cx="4953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7" name="Rectangle 26"/>
          <p:cNvSpPr/>
          <p:nvPr/>
        </p:nvSpPr>
        <p:spPr bwMode="gray">
          <a:xfrm>
            <a:off x="9163050" y="0"/>
            <a:ext cx="24765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8" name="Rectangle 27"/>
          <p:cNvSpPr/>
          <p:nvPr/>
        </p:nvSpPr>
        <p:spPr bwMode="gray">
          <a:xfrm>
            <a:off x="990601" y="0"/>
            <a:ext cx="4953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90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906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9405750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8838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906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212" y="1600201"/>
            <a:ext cx="6731911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213" y="4259998"/>
            <a:ext cx="590404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90852" y="164461"/>
            <a:ext cx="3462150" cy="2806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34" name="Rectangle 7"/>
          <p:cNvSpPr/>
          <p:nvPr/>
        </p:nvSpPr>
        <p:spPr bwMode="ltGray">
          <a:xfrm>
            <a:off x="9410700" y="6021288"/>
            <a:ext cx="4953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5" name="Rectangle 8"/>
          <p:cNvSpPr/>
          <p:nvPr/>
        </p:nvSpPr>
        <p:spPr bwMode="gray">
          <a:xfrm>
            <a:off x="9163050" y="6021288"/>
            <a:ext cx="24765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6" name="Rectangle 11"/>
          <p:cNvSpPr/>
          <p:nvPr/>
        </p:nvSpPr>
        <p:spPr bwMode="ltGray">
          <a:xfrm>
            <a:off x="0" y="6021288"/>
            <a:ext cx="9906000" cy="836713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7" name="Rectangle 13"/>
          <p:cNvSpPr/>
          <p:nvPr/>
        </p:nvSpPr>
        <p:spPr bwMode="black">
          <a:xfrm>
            <a:off x="0" y="6021288"/>
            <a:ext cx="988381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" y="6093297"/>
            <a:ext cx="754965" cy="671457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2750387" y="6061547"/>
            <a:ext cx="6357657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75" dirty="0">
                <a:latin typeface="+mj-lt"/>
              </a:rPr>
              <a:t>This work is licensed under the Creative Commons Attribution-</a:t>
            </a:r>
            <a:r>
              <a:rPr lang="en-US" sz="675" dirty="0" err="1">
                <a:latin typeface="+mj-lt"/>
              </a:rPr>
              <a:t>NonCommercial</a:t>
            </a:r>
            <a:r>
              <a:rPr lang="en-US" sz="675" dirty="0">
                <a:latin typeface="+mj-lt"/>
              </a:rPr>
              <a:t>-</a:t>
            </a:r>
            <a:r>
              <a:rPr lang="en-US" sz="675" dirty="0" err="1">
                <a:latin typeface="+mj-lt"/>
              </a:rPr>
              <a:t>ShareAlike</a:t>
            </a:r>
            <a:r>
              <a:rPr lang="en-US" sz="675" dirty="0">
                <a:latin typeface="+mj-lt"/>
              </a:rPr>
              <a:t> 3.0 </a:t>
            </a:r>
            <a:r>
              <a:rPr lang="en-US" sz="675" dirty="0" err="1">
                <a:latin typeface="+mj-lt"/>
              </a:rPr>
              <a:t>Unported</a:t>
            </a:r>
            <a:r>
              <a:rPr lang="en-US" sz="675" dirty="0">
                <a:latin typeface="+mj-lt"/>
              </a:rPr>
              <a:t> License. To view a copy of this license, visit http</a:t>
            </a:r>
            <a:r>
              <a:rPr lang="en-US" sz="675" dirty="0" smtClean="0">
                <a:latin typeface="+mj-lt"/>
              </a:rPr>
              <a:t>://reativecommons.org/licenses/by-nc-sa/3.0</a:t>
            </a:r>
            <a:r>
              <a:rPr lang="en-US" sz="675" dirty="0">
                <a:latin typeface="+mj-lt"/>
              </a:rPr>
              <a:t>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577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9233" y="1502082"/>
            <a:ext cx="4531775" cy="5239286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8565" y="1502082"/>
            <a:ext cx="4506173" cy="5239286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F83C-A1DB-4F63-B15D-DF3184338C10}" type="slidenum">
              <a:rPr lang="it-IT" altLang="it-IT" smtClean="0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67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43" y="1499616"/>
            <a:ext cx="4506879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348" y="2514706"/>
            <a:ext cx="4506174" cy="4226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018" y="1499616"/>
            <a:ext cx="4525721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018" y="2514601"/>
            <a:ext cx="4525721" cy="42244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04168-2F3E-4819-9EF7-10D2B003826F}" type="slidenum">
              <a:rPr lang="it-IT" altLang="it-IT" smtClean="0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3881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579A3-A026-4EC4-BA68-2EE817FE5833}" type="slidenum">
              <a:rPr lang="it-IT" altLang="it-IT" smtClean="0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5203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empio co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6A3C2C-8163-4E9C-A671-B13D7854F543}" type="slidenum">
              <a:rPr lang="it-IT" altLang="it-IT" smtClean="0"/>
              <a:pPr/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98740" y="1484313"/>
            <a:ext cx="9135999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74394" indent="0">
              <a:buFontTx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48787" indent="0"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538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ce e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6A3C2C-8163-4E9C-A671-B13D7854F543}" type="slidenum">
              <a:rPr lang="it-IT" altLang="it-IT" smtClean="0"/>
              <a:pPr/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99234" y="1502828"/>
            <a:ext cx="4532269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74394" indent="0">
              <a:buFontTx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48787" indent="0"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3"/>
          </p:nvPr>
        </p:nvSpPr>
        <p:spPr>
          <a:xfrm>
            <a:off x="5109018" y="1502082"/>
            <a:ext cx="4525721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99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508952" y="0"/>
            <a:ext cx="2476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953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501560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915400" y="0"/>
            <a:ext cx="749825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black">
          <a:xfrm>
            <a:off x="9665225" y="0"/>
            <a:ext cx="24765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25354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9693261" y="0"/>
            <a:ext cx="21274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230643" y="0"/>
            <a:ext cx="2100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1" y="0"/>
            <a:ext cx="227973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 bwMode="black">
          <a:xfrm>
            <a:off x="238525" y="797719"/>
            <a:ext cx="202187" cy="202406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227973" y="795751"/>
            <a:ext cx="212739" cy="19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230554" y="1008891"/>
            <a:ext cx="2127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2289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9234" y="417103"/>
            <a:ext cx="9135505" cy="10005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347" y="1502085"/>
            <a:ext cx="9129392" cy="52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5348" y="51979"/>
            <a:ext cx="3229769" cy="280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i="1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8189" y="51980"/>
            <a:ext cx="586551" cy="280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366A3C2C-8163-4E9C-A671-B13D7854F543}" type="slidenum">
              <a:rPr lang="it-IT" altLang="it-IT" smtClean="0"/>
              <a:pPr/>
              <a:t>‹N›</a:t>
            </a:fld>
            <a:endParaRPr lang="it-IT" altLang="it-IT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8" y="819522"/>
            <a:ext cx="171759" cy="1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3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c.org/TR/X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 smtClean="0"/>
              <a:t>eXtensible</a:t>
            </a:r>
            <a:r>
              <a:rPr lang="it-IT" altLang="it-IT" dirty="0" smtClean="0"/>
              <a:t> Markup Language (XML)</a:t>
            </a:r>
            <a:br>
              <a:rPr lang="it-IT" altLang="it-IT" dirty="0" smtClean="0"/>
            </a:br>
            <a:r>
              <a:rPr lang="it-IT" altLang="it-IT" i="1" dirty="0" smtClean="0"/>
              <a:t>Elementi di base</a:t>
            </a:r>
            <a:endParaRPr lang="it-IT" altLang="it-IT" i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 dirty="0"/>
              <a:t>Giuseppe Della Penna</a:t>
            </a:r>
          </a:p>
          <a:p>
            <a:r>
              <a:rPr lang="it-IT" altLang="it-IT" dirty="0"/>
              <a:t>Università degli Studi di L’Aquila</a:t>
            </a:r>
          </a:p>
          <a:p>
            <a:endParaRPr lang="it-IT" altLang="it-IT" dirty="0"/>
          </a:p>
          <a:p>
            <a:r>
              <a:rPr lang="it-IT" altLang="it-IT" dirty="0"/>
              <a:t>giuseppe.dellapenna@univaq.it</a:t>
            </a:r>
          </a:p>
          <a:p>
            <a:r>
              <a:rPr lang="it-IT" altLang="it-IT" dirty="0"/>
              <a:t>http://people.disim.univaq.it/dellapenna</a:t>
            </a:r>
          </a:p>
          <a:p>
            <a:endParaRPr lang="it-IT" altLang="it-IT" dirty="0"/>
          </a:p>
          <a:p>
            <a:r>
              <a:rPr lang="it-IT" altLang="it-IT" sz="1050" i="1" dirty="0"/>
              <a:t>Versione documento: 220124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Prologo: Dichiarazione DOCTYPE</a:t>
            </a:r>
            <a:endParaRPr lang="it-IT" altLang="it-IT"/>
          </a:p>
        </p:txBody>
      </p:sp>
      <p:sp>
        <p:nvSpPr>
          <p:cNvPr id="80902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Ai documenti XML possono (e dovrebbero) essere associate delle specifiche che </a:t>
            </a:r>
            <a:r>
              <a:rPr lang="it-IT" altLang="it-IT" b="1" dirty="0" smtClean="0"/>
              <a:t>definiscono formalmente il linguaggio </a:t>
            </a:r>
            <a:r>
              <a:rPr lang="it-IT" altLang="it-IT" dirty="0" smtClean="0"/>
              <a:t>utilizzato nel documento e le sue regole sintattiche.</a:t>
            </a:r>
          </a:p>
          <a:p>
            <a:r>
              <a:rPr lang="it-IT" altLang="it-IT" dirty="0" smtClean="0"/>
              <a:t>Il sistema predefinito in XML per creare queste specifiche è la </a:t>
            </a:r>
            <a:r>
              <a:rPr lang="it-IT" altLang="it-IT" dirty="0" err="1" smtClean="0"/>
              <a:t>document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type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definition</a:t>
            </a:r>
            <a:r>
              <a:rPr lang="it-IT" altLang="it-IT" dirty="0" smtClean="0"/>
              <a:t> (DTD)</a:t>
            </a:r>
          </a:p>
          <a:p>
            <a:r>
              <a:rPr lang="it-IT" altLang="it-IT" dirty="0" smtClean="0"/>
              <a:t>Se a un documento è associata una </a:t>
            </a:r>
            <a:r>
              <a:rPr lang="it-IT" altLang="it-IT" b="1" dirty="0" smtClean="0"/>
              <a:t>DTD</a:t>
            </a:r>
            <a:r>
              <a:rPr lang="it-IT" altLang="it-IT" dirty="0" smtClean="0"/>
              <a:t>, è necessario inserire nel prologo una dichiarazione DOCTYPE che dichiari l’associazione. Questa dichiarazione eredita la sintassi del corrispondente SGML.</a:t>
            </a:r>
          </a:p>
          <a:p>
            <a:r>
              <a:rPr lang="it-IT" altLang="it-IT" dirty="0" smtClean="0"/>
              <a:t>Esistono tuttavia altri sistemi di definizione per le specifiche dei linguaggi XML, come gli </a:t>
            </a:r>
            <a:r>
              <a:rPr lang="it-IT" altLang="it-IT" b="1" dirty="0" smtClean="0"/>
              <a:t>Schemi</a:t>
            </a:r>
            <a:r>
              <a:rPr lang="it-IT" altLang="it-IT" dirty="0" smtClean="0"/>
              <a:t>, che usano metodi di associazione diversi.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CB32-199E-462B-A1B5-3F6FF62FDD24}" type="slidenum">
              <a:rPr lang="it-IT" altLang="it-IT" smtClean="0"/>
              <a:pPr/>
              <a:t>10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Prologo: Dichiarazione DOCTYPE</a:t>
            </a:r>
            <a:endParaRPr lang="it-IT" altLang="it-IT"/>
          </a:p>
        </p:txBody>
      </p:sp>
      <p:sp>
        <p:nvSpPr>
          <p:cNvPr id="131080" name="Rectangle 8"/>
          <p:cNvSpPr>
            <a:spLocks noGrp="1" noChangeArrowheads="1"/>
          </p:cNvSpPr>
          <p:nvPr>
            <p:ph idx="1"/>
          </p:nvPr>
        </p:nvSpPr>
        <p:spPr>
          <a:xfrm>
            <a:off x="505347" y="2060575"/>
            <a:ext cx="9129392" cy="4680795"/>
          </a:xfrm>
        </p:spPr>
        <p:txBody>
          <a:bodyPr/>
          <a:lstStyle/>
          <a:p>
            <a:r>
              <a:rPr lang="it-IT" altLang="it-IT" dirty="0" smtClean="0"/>
              <a:t>La dichiarazione si apre con il tag “&lt;!DOCTYPE” ed è chiusa dal simbolo “&gt;”. Al suo interno appaiono i seguenti elementi.</a:t>
            </a:r>
          </a:p>
          <a:p>
            <a:r>
              <a:rPr lang="it-IT" altLang="it-IT" b="1" dirty="0" err="1" smtClean="0"/>
              <a:t>RootElement</a:t>
            </a:r>
            <a:r>
              <a:rPr lang="it-IT" altLang="it-IT" dirty="0" smtClean="0"/>
              <a:t> (obbligatorio) è il nome dell’elemento radice del documento, cioè il nome del tag che conterrà l’intero documento.</a:t>
            </a:r>
          </a:p>
          <a:p>
            <a:r>
              <a:rPr lang="it-IT" altLang="it-IT" b="1" dirty="0" err="1" smtClean="0"/>
              <a:t>ExternalDTDReference</a:t>
            </a:r>
            <a:r>
              <a:rPr lang="it-IT" altLang="it-IT" dirty="0" smtClean="0"/>
              <a:t> (opzionale) punta a un file che contiene la DTD vera e propria, e può valere:</a:t>
            </a:r>
          </a:p>
          <a:p>
            <a:pPr lvl="1"/>
            <a:r>
              <a:rPr lang="it-IT" altLang="it-IT" b="1" dirty="0" smtClean="0"/>
              <a:t>SYSTEM "uri", </a:t>
            </a:r>
            <a:r>
              <a:rPr lang="it-IT" altLang="it-IT" dirty="0" smtClean="0"/>
              <a:t>dove uri identifica un file esterno.</a:t>
            </a:r>
          </a:p>
          <a:p>
            <a:pPr lvl="1"/>
            <a:r>
              <a:rPr lang="it-IT" altLang="it-IT" b="1" dirty="0" smtClean="0"/>
              <a:t>PUBLIC "</a:t>
            </a:r>
            <a:r>
              <a:rPr lang="it-IT" altLang="it-IT" b="1" dirty="0" err="1" smtClean="0"/>
              <a:t>pubid</a:t>
            </a:r>
            <a:r>
              <a:rPr lang="it-IT" altLang="it-IT" b="1" dirty="0" smtClean="0"/>
              <a:t>" "uri"</a:t>
            </a:r>
            <a:r>
              <a:rPr lang="it-IT" altLang="it-IT" dirty="0" smtClean="0"/>
              <a:t>, dove </a:t>
            </a:r>
            <a:r>
              <a:rPr lang="it-IT" altLang="it-IT" dirty="0" err="1" smtClean="0"/>
              <a:t>pubid</a:t>
            </a:r>
            <a:r>
              <a:rPr lang="it-IT" altLang="it-IT" dirty="0" smtClean="0"/>
              <a:t> è un identificatore univoco per la DTD e uri punta a un file di riferimento che la contiene.</a:t>
            </a:r>
          </a:p>
          <a:p>
            <a:r>
              <a:rPr lang="it-IT" altLang="it-IT" b="1" dirty="0" err="1" smtClean="0"/>
              <a:t>InternalDTDSubset</a:t>
            </a:r>
            <a:r>
              <a:rPr lang="it-IT" altLang="it-IT" dirty="0" smtClean="0"/>
              <a:t> (opzionale) è un DTD, o un suo frammento, che può essere specificato direttamente all’interno del documento.</a:t>
            </a:r>
            <a:endParaRPr lang="it-IT" altLang="it-IT" dirty="0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E5E7-EC37-4A19-A7FE-320D63C9036E}" type="slidenum">
              <a:rPr lang="it-IT" altLang="it-IT" smtClean="0"/>
              <a:pPr/>
              <a:t>11</a:t>
            </a:fld>
            <a:endParaRPr lang="it-IT" altLang="it-IT"/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499234" y="1557338"/>
            <a:ext cx="9135505" cy="503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35941" tIns="35941" rIns="35941" bIns="35941" anchor="ctr"/>
          <a:lstStyle>
            <a:lvl1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it-IT" altLang="it-IT" dirty="0">
                <a:latin typeface="Calibri" panose="020F0502020204030204" pitchFamily="34" charset="0"/>
              </a:rPr>
              <a:t>&lt;!DOCTYPE </a:t>
            </a:r>
            <a:r>
              <a:rPr lang="it-IT" altLang="it-IT" i="1" dirty="0" err="1">
                <a:latin typeface="Calibri" panose="020F0502020204030204" pitchFamily="34" charset="0"/>
              </a:rPr>
              <a:t>RootElement</a:t>
            </a:r>
            <a:r>
              <a:rPr lang="it-IT" altLang="it-IT" dirty="0">
                <a:latin typeface="Calibri" panose="020F0502020204030204" pitchFamily="34" charset="0"/>
              </a:rPr>
              <a:t> </a:t>
            </a:r>
            <a:r>
              <a:rPr lang="it-IT" altLang="it-IT" i="1" dirty="0" err="1">
                <a:latin typeface="Calibri" panose="020F0502020204030204" pitchFamily="34" charset="0"/>
              </a:rPr>
              <a:t>ExternalDTDReference</a:t>
            </a:r>
            <a:r>
              <a:rPr lang="it-IT" altLang="it-IT" dirty="0">
                <a:latin typeface="Calibri" panose="020F0502020204030204" pitchFamily="34" charset="0"/>
              </a:rPr>
              <a:t> [</a:t>
            </a:r>
            <a:r>
              <a:rPr lang="it-IT" altLang="it-IT" i="1" dirty="0" err="1">
                <a:latin typeface="Calibri" panose="020F0502020204030204" pitchFamily="34" charset="0"/>
              </a:rPr>
              <a:t>InternalDTDSubset</a:t>
            </a:r>
            <a:r>
              <a:rPr lang="it-IT" altLang="it-IT" dirty="0">
                <a:latin typeface="Calibri" panose="020F0502020204030204" pitchFamily="34" charset="0"/>
              </a:rPr>
              <a:t> ]&gt;</a:t>
            </a:r>
            <a:endParaRPr lang="en-US" altLang="it-IT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Elementi</a:t>
            </a:r>
            <a:endParaRPr lang="it-IT" altLang="it-IT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Gli </a:t>
            </a:r>
            <a:r>
              <a:rPr lang="it-IT" altLang="it-IT" b="1" dirty="0" smtClean="0"/>
              <a:t>elementi</a:t>
            </a:r>
            <a:r>
              <a:rPr lang="it-IT" altLang="it-IT" dirty="0" smtClean="0"/>
              <a:t> sono alla base della struttura dei documenti XML.</a:t>
            </a:r>
          </a:p>
          <a:p>
            <a:r>
              <a:rPr lang="it-IT" altLang="it-IT" dirty="0" smtClean="0"/>
              <a:t>Un elemento è un </a:t>
            </a:r>
            <a:r>
              <a:rPr lang="it-IT" altLang="it-IT" b="1" dirty="0" smtClean="0"/>
              <a:t>frammento di dati</a:t>
            </a:r>
            <a:r>
              <a:rPr lang="it-IT" altLang="it-IT" dirty="0" smtClean="0"/>
              <a:t>, </a:t>
            </a:r>
            <a:r>
              <a:rPr lang="it-IT" altLang="it-IT" i="1" dirty="0" smtClean="0"/>
              <a:t>limitato</a:t>
            </a:r>
            <a:r>
              <a:rPr lang="it-IT" altLang="it-IT" dirty="0" smtClean="0"/>
              <a:t> ed </a:t>
            </a:r>
            <a:r>
              <a:rPr lang="it-IT" altLang="it-IT" i="1" dirty="0" smtClean="0"/>
              <a:t>indentificato</a:t>
            </a:r>
            <a:r>
              <a:rPr lang="it-IT" altLang="it-IT" dirty="0" smtClean="0"/>
              <a:t> (tramite un nome) da un tag.</a:t>
            </a:r>
          </a:p>
          <a:p>
            <a:r>
              <a:rPr lang="it-IT" altLang="it-IT" dirty="0" smtClean="0"/>
              <a:t>Il contenuto di un elemento è tutto ciò che appare tra il suo tag di apertura e il suo tag di chiusura.</a:t>
            </a:r>
          </a:p>
          <a:p>
            <a:r>
              <a:rPr lang="it-IT" altLang="it-IT" dirty="0" smtClean="0"/>
              <a:t>Gli elementi possono essere nidificati, cioè degli elementi possono far parte del contenuto di un elemento più esterno.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5E7B-0AA3-4CC6-8DA5-CC359E1FCD7E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Elementi</a:t>
            </a:r>
            <a:endParaRPr lang="it-IT" altLang="it-IT"/>
          </a:p>
        </p:txBody>
      </p:sp>
      <p:sp>
        <p:nvSpPr>
          <p:cNvPr id="2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1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3A0C4-72AD-41C1-9D0B-B0247D1C28AD}" type="slidenum">
              <a:rPr lang="it-IT" altLang="it-IT" smtClean="0"/>
              <a:pPr/>
              <a:t>13</a:t>
            </a:fld>
            <a:endParaRPr lang="it-IT" altLang="it-IT"/>
          </a:p>
        </p:txBody>
      </p:sp>
      <p:sp>
        <p:nvSpPr>
          <p:cNvPr id="132098" name="AutoShape 2"/>
          <p:cNvSpPr>
            <a:spLocks noChangeArrowheads="1"/>
          </p:cNvSpPr>
          <p:nvPr/>
        </p:nvSpPr>
        <p:spPr bwMode="auto">
          <a:xfrm rot="900000">
            <a:off x="1157288" y="1773238"/>
            <a:ext cx="1995487" cy="631825"/>
          </a:xfrm>
          <a:prstGeom prst="rightArrow">
            <a:avLst>
              <a:gd name="adj1" fmla="val 49250"/>
              <a:gd name="adj2" fmla="val 67333"/>
            </a:avLst>
          </a:prstGeom>
          <a:solidFill>
            <a:schemeClr val="accent2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600" b="1" dirty="0">
                <a:solidFill>
                  <a:srgbClr val="000000"/>
                </a:solidFill>
              </a:rPr>
              <a:t>Tag di apertura</a:t>
            </a:r>
            <a:endParaRPr lang="en-US" altLang="it-IT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1" name="AutoShape 5"/>
          <p:cNvSpPr>
            <a:spLocks noChangeArrowheads="1"/>
          </p:cNvSpPr>
          <p:nvPr/>
        </p:nvSpPr>
        <p:spPr bwMode="auto">
          <a:xfrm>
            <a:off x="3159125" y="2219325"/>
            <a:ext cx="1420813" cy="263525"/>
          </a:xfrm>
          <a:prstGeom prst="hexagon">
            <a:avLst>
              <a:gd name="adj" fmla="val 44505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dirty="0"/>
              <a:t>&lt;album&gt;</a:t>
            </a:r>
          </a:p>
        </p:txBody>
      </p:sp>
      <p:sp>
        <p:nvSpPr>
          <p:cNvPr id="132102" name="AutoShape 6"/>
          <p:cNvSpPr>
            <a:spLocks noChangeArrowheads="1"/>
          </p:cNvSpPr>
          <p:nvPr/>
        </p:nvSpPr>
        <p:spPr bwMode="auto">
          <a:xfrm>
            <a:off x="3819525" y="2595563"/>
            <a:ext cx="1420813" cy="263525"/>
          </a:xfrm>
          <a:prstGeom prst="hexagon">
            <a:avLst>
              <a:gd name="adj" fmla="val 44505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dirty="0"/>
              <a:t>&lt;</a:t>
            </a:r>
            <a:r>
              <a:rPr lang="it-IT" altLang="it-IT" dirty="0" err="1"/>
              <a:t>artist</a:t>
            </a:r>
            <a:r>
              <a:rPr lang="it-IT" altLang="it-IT" dirty="0"/>
              <a:t>&gt;</a:t>
            </a:r>
          </a:p>
        </p:txBody>
      </p:sp>
      <p:sp>
        <p:nvSpPr>
          <p:cNvPr id="132103" name="AutoShape 7"/>
          <p:cNvSpPr>
            <a:spLocks noChangeArrowheads="1"/>
          </p:cNvSpPr>
          <p:nvPr/>
        </p:nvSpPr>
        <p:spPr bwMode="auto">
          <a:xfrm>
            <a:off x="3819525" y="3725863"/>
            <a:ext cx="1420813" cy="265112"/>
          </a:xfrm>
          <a:prstGeom prst="hexagon">
            <a:avLst>
              <a:gd name="adj" fmla="val 4423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&lt;title&gt;</a:t>
            </a:r>
          </a:p>
        </p:txBody>
      </p:sp>
      <p:sp>
        <p:nvSpPr>
          <p:cNvPr id="132104" name="AutoShape 8"/>
          <p:cNvSpPr>
            <a:spLocks noChangeArrowheads="1"/>
          </p:cNvSpPr>
          <p:nvPr/>
        </p:nvSpPr>
        <p:spPr bwMode="auto">
          <a:xfrm>
            <a:off x="3819525" y="3349625"/>
            <a:ext cx="1420813" cy="263525"/>
          </a:xfrm>
          <a:prstGeom prst="hexagon">
            <a:avLst>
              <a:gd name="adj" fmla="val 44505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dirty="0"/>
              <a:t>&lt;/</a:t>
            </a:r>
            <a:r>
              <a:rPr lang="it-IT" altLang="it-IT" dirty="0" err="1"/>
              <a:t>artist</a:t>
            </a:r>
            <a:r>
              <a:rPr lang="it-IT" altLang="it-IT" dirty="0"/>
              <a:t>&gt;</a:t>
            </a:r>
          </a:p>
        </p:txBody>
      </p:sp>
      <p:sp>
        <p:nvSpPr>
          <p:cNvPr id="132105" name="AutoShape 9"/>
          <p:cNvSpPr>
            <a:spLocks noChangeArrowheads="1"/>
          </p:cNvSpPr>
          <p:nvPr/>
        </p:nvSpPr>
        <p:spPr bwMode="auto">
          <a:xfrm>
            <a:off x="3819525" y="4479925"/>
            <a:ext cx="1420813" cy="263525"/>
          </a:xfrm>
          <a:prstGeom prst="hexagon">
            <a:avLst>
              <a:gd name="adj" fmla="val 44505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dirty="0"/>
              <a:t>&lt;/</a:t>
            </a:r>
            <a:r>
              <a:rPr lang="it-IT" altLang="it-IT" dirty="0" err="1"/>
              <a:t>title</a:t>
            </a:r>
            <a:r>
              <a:rPr lang="it-IT" altLang="it-IT" dirty="0"/>
              <a:t>&gt;</a:t>
            </a:r>
          </a:p>
        </p:txBody>
      </p:sp>
      <p:sp>
        <p:nvSpPr>
          <p:cNvPr id="132106" name="AutoShape 10"/>
          <p:cNvSpPr>
            <a:spLocks noChangeArrowheads="1"/>
          </p:cNvSpPr>
          <p:nvPr/>
        </p:nvSpPr>
        <p:spPr bwMode="auto">
          <a:xfrm>
            <a:off x="3159125" y="4857750"/>
            <a:ext cx="1420813" cy="263525"/>
          </a:xfrm>
          <a:prstGeom prst="hexagon">
            <a:avLst>
              <a:gd name="adj" fmla="val 44505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dirty="0"/>
              <a:t>&lt;/album&gt;</a:t>
            </a:r>
          </a:p>
        </p:txBody>
      </p: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4816475" y="2971800"/>
            <a:ext cx="1965325" cy="265113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Pink Floyd</a:t>
            </a:r>
          </a:p>
        </p:txBody>
      </p:sp>
      <p:sp>
        <p:nvSpPr>
          <p:cNvPr id="132108" name="AutoShape 12"/>
          <p:cNvSpPr>
            <a:spLocks noChangeArrowheads="1"/>
          </p:cNvSpPr>
          <p:nvPr/>
        </p:nvSpPr>
        <p:spPr bwMode="auto">
          <a:xfrm>
            <a:off x="4816475" y="4103688"/>
            <a:ext cx="1965325" cy="2635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The Wall</a:t>
            </a:r>
          </a:p>
        </p:txBody>
      </p:sp>
      <p:sp>
        <p:nvSpPr>
          <p:cNvPr id="132109" name="AutoShape 13"/>
          <p:cNvSpPr>
            <a:spLocks/>
          </p:cNvSpPr>
          <p:nvPr/>
        </p:nvSpPr>
        <p:spPr bwMode="auto">
          <a:xfrm>
            <a:off x="3478213" y="2589213"/>
            <a:ext cx="271462" cy="1054100"/>
          </a:xfrm>
          <a:prstGeom prst="leftBrace">
            <a:avLst>
              <a:gd name="adj1" fmla="val 32359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it-IT"/>
          </a:p>
        </p:txBody>
      </p:sp>
      <p:sp>
        <p:nvSpPr>
          <p:cNvPr id="132110" name="AutoShape 14"/>
          <p:cNvSpPr>
            <a:spLocks/>
          </p:cNvSpPr>
          <p:nvPr/>
        </p:nvSpPr>
        <p:spPr bwMode="auto">
          <a:xfrm>
            <a:off x="3478213" y="3697288"/>
            <a:ext cx="271462" cy="1054100"/>
          </a:xfrm>
          <a:prstGeom prst="leftBrace">
            <a:avLst>
              <a:gd name="adj1" fmla="val 32359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it-IT"/>
          </a:p>
        </p:txBody>
      </p:sp>
      <p:sp>
        <p:nvSpPr>
          <p:cNvPr id="132111" name="AutoShape 15"/>
          <p:cNvSpPr>
            <a:spLocks noChangeArrowheads="1"/>
          </p:cNvSpPr>
          <p:nvPr/>
        </p:nvSpPr>
        <p:spPr bwMode="auto">
          <a:xfrm>
            <a:off x="1547813" y="2747963"/>
            <a:ext cx="1541462" cy="738187"/>
          </a:xfrm>
          <a:prstGeom prst="wedgeEllipseCallout">
            <a:avLst>
              <a:gd name="adj1" fmla="val 67713"/>
              <a:gd name="adj2" fmla="val -2042"/>
            </a:avLst>
          </a:prstGeom>
          <a:solidFill>
            <a:schemeClr val="accent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600" b="1">
                <a:solidFill>
                  <a:srgbClr val="000000"/>
                </a:solidFill>
              </a:rPr>
              <a:t>Elemento</a:t>
            </a:r>
          </a:p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it-IT" altLang="it-IT" sz="1600" b="1">
                <a:solidFill>
                  <a:srgbClr val="000000"/>
                </a:solidFill>
              </a:rPr>
              <a:t>“artist”</a:t>
            </a:r>
          </a:p>
        </p:txBody>
      </p:sp>
      <p:sp>
        <p:nvSpPr>
          <p:cNvPr id="132112" name="AutoShape 16"/>
          <p:cNvSpPr>
            <a:spLocks noChangeArrowheads="1"/>
          </p:cNvSpPr>
          <p:nvPr/>
        </p:nvSpPr>
        <p:spPr bwMode="auto">
          <a:xfrm>
            <a:off x="1547813" y="3854450"/>
            <a:ext cx="1541462" cy="739775"/>
          </a:xfrm>
          <a:prstGeom prst="wedgeEllipseCallout">
            <a:avLst>
              <a:gd name="adj1" fmla="val 68435"/>
              <a:gd name="adj2" fmla="val -1931"/>
            </a:avLst>
          </a:prstGeom>
          <a:solidFill>
            <a:schemeClr val="accent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lang="it-IT" altLang="it-IT" sz="1600" b="1">
                <a:solidFill>
                  <a:srgbClr val="000000"/>
                </a:solidFill>
              </a:rPr>
              <a:t>Elemento</a:t>
            </a:r>
          </a:p>
          <a:p>
            <a:pPr algn="ctr" eaLnBrk="0" hangingPunct="0"/>
            <a:r>
              <a:rPr lang="it-IT" altLang="it-IT" sz="1600" b="1">
                <a:solidFill>
                  <a:srgbClr val="000000"/>
                </a:solidFill>
              </a:rPr>
              <a:t>“title”</a:t>
            </a:r>
          </a:p>
        </p:txBody>
      </p:sp>
      <p:sp>
        <p:nvSpPr>
          <p:cNvPr id="132113" name="AutoShape 17"/>
          <p:cNvSpPr>
            <a:spLocks/>
          </p:cNvSpPr>
          <p:nvPr/>
        </p:nvSpPr>
        <p:spPr bwMode="auto">
          <a:xfrm flipH="1">
            <a:off x="6751638" y="2219325"/>
            <a:ext cx="363537" cy="2954338"/>
          </a:xfrm>
          <a:prstGeom prst="leftBrace">
            <a:avLst>
              <a:gd name="adj1" fmla="val 67722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it-IT"/>
          </a:p>
        </p:txBody>
      </p:sp>
      <p:sp>
        <p:nvSpPr>
          <p:cNvPr id="132114" name="AutoShape 18"/>
          <p:cNvSpPr>
            <a:spLocks noChangeArrowheads="1"/>
          </p:cNvSpPr>
          <p:nvPr/>
        </p:nvSpPr>
        <p:spPr bwMode="auto">
          <a:xfrm flipH="1">
            <a:off x="7775575" y="3327400"/>
            <a:ext cx="1303338" cy="738188"/>
          </a:xfrm>
          <a:prstGeom prst="wedgeEllipseCallout">
            <a:avLst>
              <a:gd name="adj1" fmla="val 95431"/>
              <a:gd name="adj2" fmla="val -2907"/>
            </a:avLst>
          </a:prstGeom>
          <a:solidFill>
            <a:schemeClr val="accent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it-IT" altLang="it-IT" sz="1600" b="1">
                <a:solidFill>
                  <a:srgbClr val="000000"/>
                </a:solidFill>
              </a:rPr>
              <a:t>Elemento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it-IT" altLang="it-IT" sz="1600" b="1">
                <a:solidFill>
                  <a:srgbClr val="000000"/>
                </a:solidFill>
              </a:rPr>
              <a:t>“album”</a:t>
            </a:r>
          </a:p>
        </p:txBody>
      </p:sp>
      <p:sp>
        <p:nvSpPr>
          <p:cNvPr id="132115" name="AutoShape 19"/>
          <p:cNvSpPr>
            <a:spLocks noChangeArrowheads="1"/>
          </p:cNvSpPr>
          <p:nvPr/>
        </p:nvSpPr>
        <p:spPr bwMode="auto">
          <a:xfrm rot="-900000">
            <a:off x="1136650" y="4957763"/>
            <a:ext cx="1995488" cy="631825"/>
          </a:xfrm>
          <a:prstGeom prst="rightArrow">
            <a:avLst>
              <a:gd name="adj1" fmla="val 49250"/>
              <a:gd name="adj2" fmla="val 67333"/>
            </a:avLst>
          </a:prstGeom>
          <a:solidFill>
            <a:schemeClr val="accent2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600" b="1" dirty="0">
                <a:solidFill>
                  <a:srgbClr val="000000"/>
                </a:solidFill>
              </a:rPr>
              <a:t>Tag di chiusura</a:t>
            </a:r>
            <a:endParaRPr lang="en-US" altLang="it-IT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Elementi: Regole di Base</a:t>
            </a:r>
            <a:endParaRPr lang="it-IT" altLang="it-IT"/>
          </a:p>
        </p:txBody>
      </p:sp>
      <p:sp>
        <p:nvSpPr>
          <p:cNvPr id="9115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I nomi degli elementi sono </a:t>
            </a:r>
            <a:r>
              <a:rPr lang="it-IT" altLang="it-IT" b="1" dirty="0" smtClean="0"/>
              <a:t>case-sensitive</a:t>
            </a:r>
            <a:r>
              <a:rPr lang="it-IT" altLang="it-IT" dirty="0" smtClean="0"/>
              <a:t>.</a:t>
            </a:r>
          </a:p>
          <a:p>
            <a:r>
              <a:rPr lang="it-IT" altLang="it-IT" b="1" dirty="0" smtClean="0"/>
              <a:t>Ogni elemento deve essere chiuso</a:t>
            </a:r>
            <a:r>
              <a:rPr lang="it-IT" altLang="it-IT" dirty="0" smtClean="0"/>
              <a:t>, cioè il suo tag di chiusura deve apparire prima della fine del documento.</a:t>
            </a:r>
          </a:p>
          <a:p>
            <a:r>
              <a:rPr lang="it-IT" altLang="it-IT" dirty="0" smtClean="0"/>
              <a:t>Nel caso di elementi nidificati, </a:t>
            </a:r>
            <a:r>
              <a:rPr lang="it-IT" altLang="it-IT" b="1" dirty="0" smtClean="0"/>
              <a:t>i tag di chiusura devono apparire in ordine inverso a quello di apertura</a:t>
            </a:r>
            <a:r>
              <a:rPr lang="it-IT" altLang="it-IT" dirty="0" smtClean="0"/>
              <a:t>, cioè i contenuti degli elementi non si possono “accavallare”.</a:t>
            </a:r>
          </a:p>
          <a:p>
            <a:r>
              <a:rPr lang="it-IT" altLang="it-IT" dirty="0" smtClean="0"/>
              <a:t>Ogni documento XML deve avere un unico elemento “</a:t>
            </a:r>
            <a:r>
              <a:rPr lang="it-IT" altLang="it-IT" b="1" dirty="0" smtClean="0"/>
              <a:t>radice</a:t>
            </a:r>
            <a:r>
              <a:rPr lang="it-IT" altLang="it-IT" dirty="0" smtClean="0"/>
              <a:t>”, in cui tutti gli altri sono nidificati.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8408-0F0C-4666-A187-8BCB967D9B49}" type="slidenum">
              <a:rPr lang="it-IT" altLang="it-IT" smtClean="0"/>
              <a:pPr/>
              <a:t>14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Elementi: Sintassi</a:t>
            </a:r>
          </a:p>
        </p:txBody>
      </p:sp>
      <p:sp>
        <p:nvSpPr>
          <p:cNvPr id="11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/>
              <a:t>eXtensible Markup Language</a:t>
            </a:r>
          </a:p>
        </p:txBody>
      </p:sp>
      <p:sp>
        <p:nvSpPr>
          <p:cNvPr id="10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41D16-8A44-44EF-8B80-6E15FCCF2154}" type="slidenum">
              <a:rPr lang="it-IT" altLang="it-IT"/>
              <a:pPr/>
              <a:t>15</a:t>
            </a:fld>
            <a:endParaRPr lang="it-IT" alt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180000"/>
            <a:r>
              <a:rPr lang="en-US" altLang="it-IT" dirty="0"/>
              <a:t>	&lt;</a:t>
            </a:r>
            <a:r>
              <a:rPr lang="en-US" altLang="it-IT" dirty="0" err="1"/>
              <a:t>nome</a:t>
            </a:r>
            <a:r>
              <a:rPr lang="en-US" altLang="it-IT" dirty="0"/>
              <a:t>&gt;</a:t>
            </a:r>
          </a:p>
          <a:p>
            <a:pPr defTabSz="180000"/>
            <a:r>
              <a:rPr lang="en-US" altLang="it-IT" dirty="0"/>
              <a:t>			…</a:t>
            </a:r>
          </a:p>
          <a:p>
            <a:pPr defTabSz="180000"/>
            <a:r>
              <a:rPr lang="en-US" altLang="it-IT" dirty="0"/>
              <a:t>	&lt;/</a:t>
            </a:r>
            <a:r>
              <a:rPr lang="en-US" altLang="it-IT" dirty="0" err="1"/>
              <a:t>nome</a:t>
            </a:r>
            <a:r>
              <a:rPr lang="en-US" altLang="it-IT" dirty="0"/>
              <a:t>&gt;</a:t>
            </a:r>
          </a:p>
          <a:p>
            <a:pPr defTabSz="180000"/>
            <a:endParaRPr lang="en-US" altLang="it-IT" dirty="0"/>
          </a:p>
          <a:p>
            <a:pPr defTabSz="180000"/>
            <a:r>
              <a:rPr lang="en-US" altLang="it-IT" dirty="0"/>
              <a:t>	&lt;</a:t>
            </a:r>
            <a:r>
              <a:rPr lang="en-US" altLang="it-IT" dirty="0" err="1"/>
              <a:t>nome</a:t>
            </a:r>
            <a:r>
              <a:rPr lang="en-US" altLang="it-IT" dirty="0"/>
              <a:t>/&gt;</a:t>
            </a:r>
          </a:p>
          <a:p>
            <a:pPr defTabSz="180000"/>
            <a:endParaRPr lang="en-US" altLang="it-IT" dirty="0"/>
          </a:p>
          <a:p>
            <a:pPr defTabSz="180000"/>
            <a:r>
              <a:rPr lang="en-US" altLang="it-IT" dirty="0"/>
              <a:t>&lt;a&gt;</a:t>
            </a:r>
          </a:p>
          <a:p>
            <a:pPr defTabSz="180000"/>
            <a:r>
              <a:rPr lang="en-US" altLang="it-IT" dirty="0"/>
              <a:t>	&lt;b/&gt;</a:t>
            </a:r>
          </a:p>
          <a:p>
            <a:pPr defTabSz="180000"/>
            <a:r>
              <a:rPr lang="en-US" altLang="it-IT" dirty="0"/>
              <a:t>	&lt;c&gt;</a:t>
            </a:r>
          </a:p>
          <a:p>
            <a:pPr defTabSz="180000"/>
            <a:r>
              <a:rPr lang="en-US" altLang="it-IT" dirty="0"/>
              <a:t>		</a:t>
            </a:r>
            <a:r>
              <a:rPr lang="en-US" altLang="it-IT" dirty="0" err="1"/>
              <a:t>Testo</a:t>
            </a:r>
            <a:endParaRPr lang="en-US" altLang="it-IT" dirty="0"/>
          </a:p>
          <a:p>
            <a:pPr defTabSz="180000"/>
            <a:r>
              <a:rPr lang="en-US" altLang="it-IT" dirty="0"/>
              <a:t>		&lt;d&gt;</a:t>
            </a:r>
          </a:p>
          <a:p>
            <a:pPr defTabSz="180000"/>
            <a:r>
              <a:rPr lang="en-US" altLang="it-IT" dirty="0"/>
              <a:t>			&lt;e/&gt;</a:t>
            </a:r>
          </a:p>
          <a:p>
            <a:pPr defTabSz="180000"/>
            <a:r>
              <a:rPr lang="en-US" altLang="it-IT" dirty="0"/>
              <a:t>		&lt;/d&gt;</a:t>
            </a:r>
          </a:p>
          <a:p>
            <a:pPr defTabSz="180000"/>
            <a:r>
              <a:rPr lang="en-US" altLang="it-IT" dirty="0"/>
              <a:t>	&lt;/c&gt;</a:t>
            </a:r>
          </a:p>
          <a:p>
            <a:pPr defTabSz="180000"/>
            <a:r>
              <a:rPr lang="en-US" altLang="it-IT" dirty="0"/>
              <a:t>&lt;/a&gt;</a:t>
            </a:r>
          </a:p>
          <a:p>
            <a:pPr defTabSz="180000"/>
            <a:endParaRPr lang="en-US" altLang="it-IT" dirty="0" smtClean="0">
              <a:latin typeface="Verdana" panose="020B0604030504040204" pitchFamily="34" charset="0"/>
            </a:endParaRPr>
          </a:p>
          <a:p>
            <a:pPr defTabSz="180000"/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Il tag di apertura di un elemento ha la forma mostrata in (1), dove nome è il nome dell’elemento</a:t>
            </a:r>
            <a:r>
              <a:rPr lang="it-IT" dirty="0" smtClean="0"/>
              <a:t>. Il </a:t>
            </a:r>
            <a:r>
              <a:rPr lang="it-IT" dirty="0"/>
              <a:t>corrispondente tag di chiusura è mostrato in (2)</a:t>
            </a:r>
          </a:p>
          <a:p>
            <a:r>
              <a:rPr lang="it-IT" dirty="0"/>
              <a:t>Infine, alcuni elementi possono essere privi di contenuto: in questo caso è possibile omettere il tag di chiusura scrivendo quello di apertura nella forma abbreviata mostrata in (3).</a:t>
            </a:r>
          </a:p>
          <a:p>
            <a:endParaRPr lang="it-IT" dirty="0"/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488950" y="1556792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173" name="Oval 13"/>
          <p:cNvSpPr>
            <a:spLocks noChangeArrowheads="1"/>
          </p:cNvSpPr>
          <p:nvPr/>
        </p:nvSpPr>
        <p:spPr bwMode="auto">
          <a:xfrm>
            <a:off x="488950" y="1988840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174" name="Oval 14"/>
          <p:cNvSpPr>
            <a:spLocks noChangeArrowheads="1"/>
          </p:cNvSpPr>
          <p:nvPr/>
        </p:nvSpPr>
        <p:spPr bwMode="auto">
          <a:xfrm>
            <a:off x="488950" y="2420888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Gerarchia degli Elementi</a:t>
            </a:r>
            <a:endParaRPr lang="it-IT" altLang="it-IT"/>
          </a:p>
        </p:txBody>
      </p:sp>
      <p:sp>
        <p:nvSpPr>
          <p:cNvPr id="13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12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1E438B-AD5E-4632-A342-BAEA8B140B3D}" type="slidenum">
              <a:rPr lang="it-IT" altLang="it-IT" smtClean="0"/>
              <a:pPr/>
              <a:t>16</a:t>
            </a:fld>
            <a:endParaRPr lang="it-IT" altLang="it-IT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t-IT" altLang="it-IT" smtClean="0"/>
              <a:t>Gli elementi, nidificandosi, creano la struttura ad albero tipica dei documenti XML.</a:t>
            </a:r>
          </a:p>
          <a:p>
            <a:r>
              <a:rPr lang="it-IT" altLang="it-IT" smtClean="0"/>
              <a:t>All’interno di questa struttura si definiscono alcuni “rapporti di parentela” utili per individuare gli elementi:</a:t>
            </a:r>
          </a:p>
          <a:p>
            <a:pPr lvl="1"/>
            <a:r>
              <a:rPr lang="it-IT" altLang="it-IT" smtClean="0"/>
              <a:t>a è il nodo radice</a:t>
            </a:r>
          </a:p>
          <a:p>
            <a:pPr lvl="1"/>
            <a:r>
              <a:rPr lang="it-IT" altLang="it-IT" smtClean="0"/>
              <a:t>b e c sono figli di a, il testo è figlio di b, d è figlio di c</a:t>
            </a:r>
          </a:p>
          <a:p>
            <a:pPr lvl="1"/>
            <a:r>
              <a:rPr lang="it-IT" altLang="it-IT" smtClean="0"/>
              <a:t>c è il padre di d, b è il padre del testo, a è il padre di b e c</a:t>
            </a:r>
          </a:p>
          <a:p>
            <a:pPr lvl="1"/>
            <a:r>
              <a:rPr lang="it-IT" altLang="it-IT" smtClean="0"/>
              <a:t>b e c sono fratelli</a:t>
            </a:r>
          </a:p>
          <a:p>
            <a:pPr lvl="1"/>
            <a:r>
              <a:rPr lang="it-IT" altLang="it-IT" smtClean="0"/>
              <a:t>b, c, d e il testo sono discendenti di a, d è un discendente di c, il testo è un discendente di b</a:t>
            </a:r>
          </a:p>
          <a:p>
            <a:pPr lvl="1"/>
            <a:r>
              <a:rPr lang="it-IT" altLang="it-IT" smtClean="0"/>
              <a:t>a è un predecessore di b, c, d e del testo, b è un predecessore del testo, c è un predecessore di d.</a:t>
            </a:r>
            <a:endParaRPr lang="it-IT" altLang="it-IT" dirty="0"/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776288" y="2303463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&lt;a&gt;</a:t>
            </a: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1106488" y="2641600"/>
            <a:ext cx="1225550" cy="265113"/>
          </a:xfrm>
          <a:prstGeom prst="hexagon">
            <a:avLst>
              <a:gd name="adj" fmla="val 3815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&lt;b&gt;</a:t>
            </a: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1106488" y="3659188"/>
            <a:ext cx="1225550" cy="265112"/>
          </a:xfrm>
          <a:prstGeom prst="hexagon">
            <a:avLst>
              <a:gd name="adj" fmla="val 3815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&lt;c&gt;</a:t>
            </a: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1106488" y="3321050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&lt;/b&gt;</a:t>
            </a:r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auto">
          <a:xfrm>
            <a:off x="1106488" y="4338638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&lt;/c&gt;</a:t>
            </a:r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>
            <a:off x="776288" y="4678363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&lt;/a&gt;</a:t>
            </a:r>
          </a:p>
        </p:txBody>
      </p:sp>
      <p:sp>
        <p:nvSpPr>
          <p:cNvPr id="93194" name="AutoShape 10"/>
          <p:cNvSpPr>
            <a:spLocks noChangeArrowheads="1"/>
          </p:cNvSpPr>
          <p:nvPr/>
        </p:nvSpPr>
        <p:spPr bwMode="auto">
          <a:xfrm>
            <a:off x="1436688" y="2981325"/>
            <a:ext cx="1225550" cy="2635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Testo</a:t>
            </a:r>
          </a:p>
        </p:txBody>
      </p:sp>
      <p:sp>
        <p:nvSpPr>
          <p:cNvPr id="93199" name="AutoShape 15"/>
          <p:cNvSpPr>
            <a:spLocks noChangeArrowheads="1"/>
          </p:cNvSpPr>
          <p:nvPr/>
        </p:nvSpPr>
        <p:spPr bwMode="auto">
          <a:xfrm>
            <a:off x="1436688" y="3998913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1581" dir="2021404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/>
              <a:t>&lt;d/&gt;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Attributi</a:t>
            </a:r>
            <a:endParaRPr lang="it-IT" altLang="it-IT"/>
          </a:p>
        </p:txBody>
      </p:sp>
      <p:sp>
        <p:nvSpPr>
          <p:cNvPr id="860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Gli attributi permettono di specificare </a:t>
            </a:r>
            <a:r>
              <a:rPr lang="it-IT" altLang="it-IT" b="1" dirty="0" smtClean="0"/>
              <a:t>proprietà degli elementi</a:t>
            </a:r>
            <a:r>
              <a:rPr lang="it-IT" altLang="it-IT" dirty="0" smtClean="0"/>
              <a:t>, modificandone o meglio definendone il significato.</a:t>
            </a:r>
          </a:p>
          <a:p>
            <a:r>
              <a:rPr lang="it-IT" altLang="it-IT" dirty="0" smtClean="0"/>
              <a:t>Gli attributi vengono </a:t>
            </a:r>
            <a:r>
              <a:rPr lang="it-IT" altLang="it-IT" b="1" dirty="0" smtClean="0"/>
              <a:t>inseriti all’interno dei tag di apertura </a:t>
            </a:r>
            <a:r>
              <a:rPr lang="it-IT" altLang="it-IT" dirty="0" smtClean="0"/>
              <a:t>degli elementi.</a:t>
            </a:r>
          </a:p>
          <a:p>
            <a:r>
              <a:rPr lang="it-IT" altLang="it-IT" b="1" dirty="0" smtClean="0"/>
              <a:t>L’ordine</a:t>
            </a:r>
            <a:r>
              <a:rPr lang="it-IT" altLang="it-IT" dirty="0" smtClean="0"/>
              <a:t> con cui gli attributi appaiono nel tag di apertura non è considerato significativo.</a:t>
            </a:r>
          </a:p>
          <a:p>
            <a:r>
              <a:rPr lang="it-IT" altLang="it-IT" dirty="0" smtClean="0"/>
              <a:t>Il valore di un attributo deve essere </a:t>
            </a:r>
            <a:r>
              <a:rPr lang="it-IT" altLang="it-IT" b="1" dirty="0" smtClean="0"/>
              <a:t>semplice</a:t>
            </a:r>
            <a:r>
              <a:rPr lang="it-IT" altLang="it-IT" dirty="0" smtClean="0"/>
              <a:t>: in caso contrario è meglio usare un elemento nidificato per contenerlo.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B11A-0E82-49B6-9B92-A8BAF678BA96}" type="slidenum">
              <a:rPr lang="it-IT" altLang="it-IT" smtClean="0"/>
              <a:pPr/>
              <a:t>17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Attributi: Regole di Base</a:t>
            </a:r>
            <a:endParaRPr lang="it-IT" altLang="it-IT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I nomi degli attributi sono </a:t>
            </a:r>
            <a:r>
              <a:rPr lang="it-IT" altLang="it-IT" b="1" dirty="0" smtClean="0"/>
              <a:t>case-sensitive</a:t>
            </a:r>
            <a:r>
              <a:rPr lang="it-IT" altLang="it-IT" dirty="0" smtClean="0"/>
              <a:t>.</a:t>
            </a:r>
          </a:p>
          <a:p>
            <a:r>
              <a:rPr lang="it-IT" altLang="it-IT" dirty="0" smtClean="0"/>
              <a:t>Lo stesso elemento non può contenere due attributi con lo stesso nome.</a:t>
            </a:r>
          </a:p>
          <a:p>
            <a:r>
              <a:rPr lang="it-IT" altLang="it-IT" dirty="0" smtClean="0"/>
              <a:t>Non sono ammessi attributi senza valore (solo nome).</a:t>
            </a:r>
          </a:p>
          <a:p>
            <a:r>
              <a:rPr lang="it-IT" altLang="it-IT" dirty="0" smtClean="0"/>
              <a:t>Il valore degli attributi deve essere specificato </a:t>
            </a:r>
            <a:r>
              <a:rPr lang="it-IT" altLang="it-IT" b="1" dirty="0" smtClean="0"/>
              <a:t>tra virgolette semplici o doppie</a:t>
            </a:r>
            <a:r>
              <a:rPr lang="it-IT" altLang="it-IT" dirty="0" smtClean="0"/>
              <a:t>.</a:t>
            </a:r>
          </a:p>
          <a:p>
            <a:r>
              <a:rPr lang="it-IT" altLang="it-IT" dirty="0" smtClean="0"/>
              <a:t>Il valore può contenere </a:t>
            </a:r>
            <a:r>
              <a:rPr lang="it-IT" altLang="it-IT" b="1" dirty="0" smtClean="0"/>
              <a:t>riferimenti ad entità </a:t>
            </a:r>
            <a:r>
              <a:rPr lang="it-IT" altLang="it-IT" dirty="0" smtClean="0"/>
              <a:t>ma nessun altra struttura XML (elementi, processing </a:t>
            </a:r>
            <a:r>
              <a:rPr lang="it-IT" altLang="it-IT" dirty="0" err="1" smtClean="0"/>
              <a:t>instructions</a:t>
            </a:r>
            <a:r>
              <a:rPr lang="it-IT" altLang="it-IT" dirty="0" smtClean="0"/>
              <a:t>, ecc...).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C2B46-EE6B-43AD-BDB9-C41B23D198AB}" type="slidenum">
              <a:rPr lang="it-IT" altLang="it-IT" smtClean="0"/>
              <a:pPr/>
              <a:t>18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Attributi: Sintassi</a:t>
            </a:r>
          </a:p>
        </p:txBody>
      </p:sp>
      <p:sp>
        <p:nvSpPr>
          <p:cNvPr id="12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/>
              <a:t>eXtensible Markup Language</a:t>
            </a:r>
          </a:p>
        </p:txBody>
      </p:sp>
      <p:sp>
        <p:nvSpPr>
          <p:cNvPr id="11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541B5-5DE9-4B66-824C-9AAFB8C3AD9F}" type="slidenum">
              <a:rPr lang="it-IT" altLang="it-IT"/>
              <a:pPr/>
              <a:t>19</a:t>
            </a:fld>
            <a:endParaRPr lang="it-IT" altLang="it-IT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180000"/>
            <a:r>
              <a:rPr lang="it-IT" altLang="it-IT" dirty="0" smtClean="0"/>
              <a:t>	&lt;</a:t>
            </a:r>
            <a:r>
              <a:rPr lang="it-IT" altLang="it-IT" dirty="0"/>
              <a:t>nome attributo=“valore</a:t>
            </a:r>
            <a:r>
              <a:rPr lang="it-IT" altLang="it-IT" dirty="0" smtClean="0"/>
              <a:t>”&gt;</a:t>
            </a:r>
          </a:p>
          <a:p>
            <a:pPr defTabSz="180000"/>
            <a:endParaRPr lang="it-IT" altLang="it-IT" dirty="0"/>
          </a:p>
          <a:p>
            <a:pPr defTabSz="180000"/>
            <a:r>
              <a:rPr lang="it-IT" altLang="it-IT" dirty="0" smtClean="0"/>
              <a:t>	&lt;</a:t>
            </a:r>
            <a:r>
              <a:rPr lang="it-IT" altLang="it-IT" dirty="0"/>
              <a:t>nome attr1=“val1” attr2=“val2</a:t>
            </a:r>
            <a:r>
              <a:rPr lang="it-IT" altLang="it-IT" dirty="0" smtClean="0"/>
              <a:t>”&gt;</a:t>
            </a:r>
          </a:p>
          <a:p>
            <a:pPr defTabSz="180000"/>
            <a:endParaRPr lang="it-IT" altLang="it-IT" dirty="0"/>
          </a:p>
          <a:p>
            <a:pPr defTabSz="180000"/>
            <a:r>
              <a:rPr lang="it-IT" altLang="it-IT" dirty="0" smtClean="0"/>
              <a:t>	&lt;</a:t>
            </a:r>
            <a:r>
              <a:rPr lang="it-IT" altLang="it-IT" dirty="0"/>
              <a:t>nome attributo=‘ “valore” ’&gt;</a:t>
            </a:r>
          </a:p>
          <a:p>
            <a:pPr defTabSz="180000"/>
            <a:endParaRPr lang="it-IT" altLang="it-IT" dirty="0"/>
          </a:p>
          <a:p>
            <a:pPr defTabSz="180000"/>
            <a:endParaRPr lang="it-IT" altLang="it-IT" dirty="0"/>
          </a:p>
          <a:p>
            <a:pPr defTabSz="180000"/>
            <a:r>
              <a:rPr lang="it-IT" altLang="it-IT" dirty="0"/>
              <a:t>&lt;a x=“</a:t>
            </a:r>
            <a:r>
              <a:rPr lang="it-IT" altLang="it-IT" dirty="0" err="1"/>
              <a:t>txt</a:t>
            </a:r>
            <a:r>
              <a:rPr lang="it-IT" altLang="it-IT" dirty="0"/>
              <a:t>” y=“2”&gt;</a:t>
            </a:r>
          </a:p>
          <a:p>
            <a:pPr defTabSz="180000"/>
            <a:r>
              <a:rPr lang="it-IT" altLang="it-IT" dirty="0"/>
              <a:t>	&lt;c&gt; Testo</a:t>
            </a:r>
          </a:p>
          <a:p>
            <a:pPr defTabSz="180000"/>
            <a:r>
              <a:rPr lang="it-IT" altLang="it-IT" dirty="0"/>
              <a:t>		&lt;d&gt;</a:t>
            </a:r>
          </a:p>
          <a:p>
            <a:pPr defTabSz="180000"/>
            <a:r>
              <a:rPr lang="it-IT" altLang="it-IT" dirty="0"/>
              <a:t>			&lt;e z=“abc123”/&gt;</a:t>
            </a:r>
          </a:p>
          <a:p>
            <a:pPr defTabSz="180000"/>
            <a:r>
              <a:rPr lang="it-IT" altLang="it-IT" dirty="0"/>
              <a:t>		&lt;/d&gt;</a:t>
            </a:r>
          </a:p>
          <a:p>
            <a:pPr defTabSz="180000"/>
            <a:r>
              <a:rPr lang="it-IT" altLang="it-IT" dirty="0"/>
              <a:t>	&lt;/c&gt;</a:t>
            </a:r>
          </a:p>
          <a:p>
            <a:pPr defTabSz="180000"/>
            <a:r>
              <a:rPr lang="it-IT" altLang="it-IT" dirty="0"/>
              <a:t>&lt;/a&gt;</a:t>
            </a:r>
          </a:p>
          <a:p>
            <a:pPr defTabSz="180000"/>
            <a:endParaRPr lang="en-US" altLang="it-IT" dirty="0" smtClean="0">
              <a:latin typeface="Verdana" panose="020B0604030504040204" pitchFamily="34" charset="0"/>
            </a:endParaRPr>
          </a:p>
          <a:p>
            <a:pPr defTabSz="180000"/>
            <a:endParaRPr lang="en-US" altLang="it-IT" dirty="0">
              <a:latin typeface="Verdana" panose="020B0604030504040204" pitchFamily="34" charset="0"/>
            </a:endParaRPr>
          </a:p>
          <a:p>
            <a:pPr defTabSz="180000"/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it-IT" altLang="it-IT" sz="2000" dirty="0"/>
              <a:t>La sintassi di base per un attributo inserito nel tag di apertura di un elemento è mostrata in (1)</a:t>
            </a:r>
          </a:p>
          <a:p>
            <a:r>
              <a:rPr kumimoji="1" lang="it-IT" altLang="it-IT" sz="2000" dirty="0"/>
              <a:t>Per specificare più attributi è sufficiente elencarli separandone la definizione con uno o più spazi come mostrato in (2) </a:t>
            </a:r>
          </a:p>
          <a:p>
            <a:r>
              <a:rPr kumimoji="1" lang="it-IT" altLang="it-IT" sz="2000" dirty="0"/>
              <a:t>Per includere virgolette nel valore, è necessario usare un tipo diverso da quello usato per delimitare il valore stesso (3</a:t>
            </a:r>
            <a:r>
              <a:rPr kumimoji="1" lang="it-IT" altLang="it-IT" sz="2000" dirty="0" smtClean="0"/>
              <a:t>)</a:t>
            </a:r>
            <a:endParaRPr lang="it-IT" altLang="it-IT" sz="2000" dirty="0"/>
          </a:p>
        </p:txBody>
      </p: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488628" y="1556792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488628" y="2420888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328" name="Oval 24"/>
          <p:cNvSpPr>
            <a:spLocks noChangeArrowheads="1"/>
          </p:cNvSpPr>
          <p:nvPr/>
        </p:nvSpPr>
        <p:spPr bwMode="auto">
          <a:xfrm>
            <a:off x="488628" y="1988840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Origini di XML</a:t>
            </a:r>
            <a:endParaRPr lang="it-IT" altLang="it-IT"/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XML è un metalinguaggio, cioè un linguaggio sulla cui base vengono creati nuovi linguaggi.</a:t>
            </a:r>
          </a:p>
          <a:p>
            <a:r>
              <a:rPr lang="it-IT" altLang="it-IT" dirty="0" smtClean="0"/>
              <a:t>In particolare, XML definisce le regole di base per la creazione </a:t>
            </a:r>
            <a:r>
              <a:rPr lang="it-IT" altLang="it-IT" b="1" dirty="0" smtClean="0"/>
              <a:t>di linguaggi markup</a:t>
            </a:r>
            <a:r>
              <a:rPr lang="it-IT" altLang="it-IT" dirty="0" smtClean="0"/>
              <a:t>, cioè linguaggi il cui contenuto (testuale) è strutturato tramite particolari delimitatori detti tag.</a:t>
            </a:r>
          </a:p>
          <a:p>
            <a:r>
              <a:rPr lang="it-IT" altLang="it-IT" dirty="0" smtClean="0"/>
              <a:t>XML deriva da SGML, un altro metalinguaggio noto ma diffuso solo in ambienti professionali (es. editoria).</a:t>
            </a:r>
          </a:p>
          <a:p>
            <a:r>
              <a:rPr lang="it-IT" altLang="it-IT" dirty="0" smtClean="0"/>
              <a:t>Rispetto a SGML, XML è stato notevolmente </a:t>
            </a:r>
            <a:r>
              <a:rPr lang="it-IT" altLang="it-IT" b="1" dirty="0" smtClean="0"/>
              <a:t>semplificato</a:t>
            </a:r>
            <a:r>
              <a:rPr lang="it-IT" altLang="it-IT" dirty="0" smtClean="0"/>
              <a:t> e sono state aggiunte piccole </a:t>
            </a:r>
            <a:r>
              <a:rPr lang="it-IT" altLang="it-IT" b="1" dirty="0" smtClean="0"/>
              <a:t>estensioni</a:t>
            </a:r>
            <a:r>
              <a:rPr lang="it-IT" altLang="it-IT" dirty="0" smtClean="0"/>
              <a:t> per renderne l’uso più agevole.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dirty="0" err="1" smtClean="0"/>
              <a:t>eXtensible</a:t>
            </a:r>
            <a:r>
              <a:rPr lang="it-IT" altLang="it-IT" dirty="0" smtClean="0"/>
              <a:t> Markup Language</a:t>
            </a:r>
            <a:endParaRPr lang="it-IT" altLang="it-IT" dirty="0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E7916-D7BF-4813-A56C-B8C2D2F50C22}" type="slidenum">
              <a:rPr lang="it-IT" altLang="it-IT" smtClean="0"/>
              <a:pPr/>
              <a:t>2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Namespaces</a:t>
            </a:r>
            <a:endParaRPr lang="it-IT" altLang="it-IT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I namespaces servono a dichiarare </a:t>
            </a:r>
            <a:r>
              <a:rPr lang="it-IT" altLang="it-IT" b="1" dirty="0" smtClean="0"/>
              <a:t>l’appartenenza di elementi e attributi a un particolare linguaggio</a:t>
            </a:r>
            <a:r>
              <a:rPr lang="it-IT" altLang="it-IT" dirty="0" smtClean="0"/>
              <a:t> XML, fornendone una semantica. </a:t>
            </a:r>
          </a:p>
          <a:p>
            <a:r>
              <a:rPr lang="it-IT" altLang="it-IT" dirty="0" smtClean="0"/>
              <a:t>Sono particolarmente utili se </a:t>
            </a:r>
            <a:r>
              <a:rPr lang="it-IT" altLang="it-IT" b="1" dirty="0" smtClean="0"/>
              <a:t>più linguaggi vengono mescolati nello stesso documento</a:t>
            </a:r>
            <a:r>
              <a:rPr lang="it-IT" altLang="it-IT" dirty="0" smtClean="0"/>
              <a:t>, con possibili di collisioni tra nomi.</a:t>
            </a:r>
          </a:p>
          <a:p>
            <a:r>
              <a:rPr lang="it-IT" altLang="it-IT" dirty="0" smtClean="0"/>
              <a:t>Le </a:t>
            </a:r>
            <a:r>
              <a:rPr lang="it-IT" altLang="it-IT" b="1" dirty="0" smtClean="0"/>
              <a:t>dichiarazioni di namespace </a:t>
            </a:r>
            <a:r>
              <a:rPr lang="it-IT" altLang="it-IT" dirty="0" smtClean="0"/>
              <a:t>sono inserite nei tag di apertura, in modo simile a un attributo, e sono valide per l’elemento e il suo contenuto.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5F3D-66F0-4023-8B3E-CC5B5733B1CB}" type="slidenum">
              <a:rPr lang="it-IT" altLang="it-IT" smtClean="0"/>
              <a:pPr/>
              <a:t>20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4" name="Rectangle 10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Namespaces: Sintassi</a:t>
            </a:r>
          </a:p>
        </p:txBody>
      </p:sp>
      <p:sp>
        <p:nvSpPr>
          <p:cNvPr id="11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/>
              <a:t>eXtensible Markup Language</a:t>
            </a:r>
          </a:p>
        </p:txBody>
      </p:sp>
      <p:sp>
        <p:nvSpPr>
          <p:cNvPr id="10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77ADED-A93D-4F15-84FF-37DDAEDCE72D}" type="slidenum">
              <a:rPr lang="it-IT" altLang="it-IT"/>
              <a:pPr/>
              <a:t>21</a:t>
            </a:fld>
            <a:endParaRPr lang="it-IT" altLang="it-IT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180000"/>
            <a:r>
              <a:rPr lang="it-IT" dirty="0" smtClean="0"/>
              <a:t>	&lt;</a:t>
            </a:r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xmlns:prf</a:t>
            </a:r>
            <a:r>
              <a:rPr lang="it-IT" dirty="0"/>
              <a:t>="uri</a:t>
            </a:r>
            <a:r>
              <a:rPr lang="it-IT" dirty="0" smtClean="0"/>
              <a:t>"&gt;</a:t>
            </a:r>
          </a:p>
          <a:p>
            <a:pPr defTabSz="180000"/>
            <a:endParaRPr lang="it-IT" dirty="0"/>
          </a:p>
          <a:p>
            <a:pPr defTabSz="180000"/>
            <a:r>
              <a:rPr lang="it-IT" dirty="0" smtClean="0"/>
              <a:t>	&lt;</a:t>
            </a:r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xmlns</a:t>
            </a:r>
            <a:r>
              <a:rPr lang="it-IT" dirty="0"/>
              <a:t>="uri</a:t>
            </a:r>
            <a:r>
              <a:rPr lang="it-IT" dirty="0" smtClean="0"/>
              <a:t>"&gt;</a:t>
            </a:r>
          </a:p>
          <a:p>
            <a:pPr defTabSz="180000"/>
            <a:endParaRPr lang="it-IT" dirty="0"/>
          </a:p>
          <a:p>
            <a:pPr defTabSz="180000"/>
            <a:r>
              <a:rPr lang="it-IT" dirty="0" smtClean="0"/>
              <a:t>	&lt;</a:t>
            </a:r>
            <a:r>
              <a:rPr lang="it-IT" dirty="0"/>
              <a:t>nome </a:t>
            </a:r>
            <a:r>
              <a:rPr lang="it-IT" dirty="0" err="1"/>
              <a:t>xmlns</a:t>
            </a:r>
            <a:r>
              <a:rPr lang="it-IT" dirty="0"/>
              <a:t>="uri" </a:t>
            </a:r>
            <a:r>
              <a:rPr lang="it-IT" dirty="0" err="1"/>
              <a:t>xmlns:prf</a:t>
            </a:r>
            <a:r>
              <a:rPr lang="it-IT" dirty="0"/>
              <a:t>="uri"&gt;</a:t>
            </a:r>
          </a:p>
          <a:p>
            <a:pPr defTabSz="180000"/>
            <a:endParaRPr lang="it-IT" dirty="0" smtClean="0"/>
          </a:p>
          <a:p>
            <a:pPr defTabSz="180000"/>
            <a:endParaRPr lang="it-IT" dirty="0" smtClean="0"/>
          </a:p>
          <a:p>
            <a:pPr defTabSz="180000"/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Le dichiarazione di namespace esplicito (1), inserita in un tag di apertura, indica che tutti gli elementi il cui nome è prefissato da “</a:t>
            </a:r>
            <a:r>
              <a:rPr lang="it-IT" dirty="0" err="1"/>
              <a:t>prf</a:t>
            </a:r>
            <a:r>
              <a:rPr lang="it-IT" dirty="0"/>
              <a:t>:” (prefisso di  namespace) andranno considerati appartenenti al namespace identificato da uri.</a:t>
            </a:r>
          </a:p>
          <a:p>
            <a:r>
              <a:rPr lang="it-IT" dirty="0"/>
              <a:t>La speciale dichiarazione di namespace standard (2) indica il namespace di appartenenza per tutti gli elementi privi di un prefisso esplicito di namespace.</a:t>
            </a:r>
          </a:p>
          <a:p>
            <a:r>
              <a:rPr lang="it-IT" dirty="0"/>
              <a:t>In ogni elemento si possono dichiarare più prefissi di namespace espliciti, ma solo un namespace di default (3)</a:t>
            </a:r>
          </a:p>
          <a:p>
            <a:r>
              <a:rPr lang="it-IT" dirty="0"/>
              <a:t>Gli uri usati nelle dichiarazioni sono solo identificatori convenzionali per associati ai diversi namespaces, e non puntano ad alcuna </a:t>
            </a:r>
            <a:r>
              <a:rPr lang="it-IT" dirty="0" smtClean="0"/>
              <a:t>informazione </a:t>
            </a:r>
            <a:r>
              <a:rPr lang="it-IT" dirty="0"/>
              <a:t>particolare.</a:t>
            </a:r>
          </a:p>
          <a:p>
            <a:endParaRPr lang="it-IT" dirty="0"/>
          </a:p>
        </p:txBody>
      </p:sp>
      <p:sp>
        <p:nvSpPr>
          <p:cNvPr id="96268" name="Oval 1036"/>
          <p:cNvSpPr>
            <a:spLocks noChangeArrowheads="1"/>
          </p:cNvSpPr>
          <p:nvPr/>
        </p:nvSpPr>
        <p:spPr bwMode="auto">
          <a:xfrm>
            <a:off x="488504" y="1556792"/>
            <a:ext cx="238125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269" name="Oval 1037"/>
          <p:cNvSpPr>
            <a:spLocks noChangeArrowheads="1"/>
          </p:cNvSpPr>
          <p:nvPr/>
        </p:nvSpPr>
        <p:spPr bwMode="auto">
          <a:xfrm>
            <a:off x="488504" y="2420888"/>
            <a:ext cx="238125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272" name="Oval 1040"/>
          <p:cNvSpPr>
            <a:spLocks noChangeArrowheads="1"/>
          </p:cNvSpPr>
          <p:nvPr/>
        </p:nvSpPr>
        <p:spPr bwMode="auto">
          <a:xfrm>
            <a:off x="488504" y="1988840"/>
            <a:ext cx="238125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Namespaces: Esempi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/>
              <a:t>eXtensible Markup Language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BB0B85-DEB5-4DC0-92E5-8E5045D11D49}" type="slidenum">
              <a:rPr lang="it-IT" altLang="it-IT"/>
              <a:pPr/>
              <a:t>22</a:t>
            </a:fld>
            <a:endParaRPr lang="it-IT" altLang="it-IT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180000"/>
            <a:r>
              <a:rPr lang="it-IT" dirty="0"/>
              <a:t>&lt;a </a:t>
            </a:r>
            <a:r>
              <a:rPr lang="it-IT" b="1" dirty="0" err="1"/>
              <a:t>xmlns</a:t>
            </a:r>
            <a:r>
              <a:rPr lang="it-IT" b="1" dirty="0"/>
              <a:t>=“ns1” </a:t>
            </a:r>
            <a:r>
              <a:rPr lang="it-IT" b="1" dirty="0" err="1"/>
              <a:t>xmlns:html</a:t>
            </a:r>
            <a:r>
              <a:rPr lang="it-IT" b="1" dirty="0"/>
              <a:t>=“ns2”</a:t>
            </a:r>
            <a:r>
              <a:rPr lang="it-IT" dirty="0"/>
              <a:t>&gt;</a:t>
            </a:r>
          </a:p>
          <a:p>
            <a:pPr defTabSz="180000"/>
            <a:r>
              <a:rPr lang="it-IT" dirty="0"/>
              <a:t>	&lt;b/&gt;</a:t>
            </a:r>
          </a:p>
          <a:p>
            <a:pPr defTabSz="180000"/>
            <a:r>
              <a:rPr lang="it-IT" dirty="0"/>
              <a:t>	&lt;</a:t>
            </a:r>
            <a:r>
              <a:rPr lang="it-IT" b="1" dirty="0" err="1"/>
              <a:t>html</a:t>
            </a:r>
            <a:r>
              <a:rPr lang="it-IT" dirty="0" err="1"/>
              <a:t>:p</a:t>
            </a:r>
            <a:r>
              <a:rPr lang="it-IT" dirty="0"/>
              <a:t>&gt;&lt;</a:t>
            </a:r>
            <a:r>
              <a:rPr lang="it-IT" b="1" dirty="0" err="1"/>
              <a:t>html</a:t>
            </a:r>
            <a:r>
              <a:rPr lang="it-IT" dirty="0" err="1"/>
              <a:t>:b</a:t>
            </a:r>
            <a:r>
              <a:rPr lang="it-IT" dirty="0"/>
              <a:t>&gt;testo&lt;/</a:t>
            </a:r>
            <a:r>
              <a:rPr lang="it-IT" b="1" dirty="0" err="1"/>
              <a:t>html</a:t>
            </a:r>
            <a:r>
              <a:rPr lang="it-IT" dirty="0" err="1"/>
              <a:t>:b</a:t>
            </a:r>
            <a:r>
              <a:rPr lang="it-IT" dirty="0"/>
              <a:t>&gt;</a:t>
            </a:r>
          </a:p>
          <a:p>
            <a:pPr defTabSz="180000"/>
            <a:r>
              <a:rPr lang="it-IT" dirty="0"/>
              <a:t>		&lt;c </a:t>
            </a:r>
            <a:r>
              <a:rPr lang="it-IT" b="1" dirty="0" err="1"/>
              <a:t>xmlns</a:t>
            </a:r>
            <a:r>
              <a:rPr lang="it-IT" b="1" dirty="0"/>
              <a:t>=“ns3”</a:t>
            </a:r>
            <a:r>
              <a:rPr lang="it-IT" dirty="0"/>
              <a:t>&gt;&lt;d/&gt;&lt;/c&gt;</a:t>
            </a:r>
          </a:p>
          <a:p>
            <a:pPr defTabSz="180000"/>
            <a:r>
              <a:rPr lang="it-IT" dirty="0"/>
              <a:t>		&lt;d/&gt;</a:t>
            </a:r>
          </a:p>
          <a:p>
            <a:pPr defTabSz="180000"/>
            <a:r>
              <a:rPr lang="it-IT" dirty="0"/>
              <a:t>		&lt;e </a:t>
            </a:r>
            <a:r>
              <a:rPr lang="it-IT" b="1" dirty="0" err="1"/>
              <a:t>xmlns:xsl</a:t>
            </a:r>
            <a:r>
              <a:rPr lang="it-IT" dirty="0"/>
              <a:t>=“ns4” </a:t>
            </a:r>
            <a:r>
              <a:rPr lang="it-IT" b="1" dirty="0" err="1"/>
              <a:t>xsl</a:t>
            </a:r>
            <a:r>
              <a:rPr lang="it-IT" dirty="0" err="1"/>
              <a:t>:attr</a:t>
            </a:r>
            <a:r>
              <a:rPr lang="it-IT" dirty="0"/>
              <a:t>=“val”&gt;</a:t>
            </a:r>
          </a:p>
          <a:p>
            <a:pPr defTabSz="180000"/>
            <a:r>
              <a:rPr lang="it-IT" dirty="0"/>
              <a:t>			&lt;</a:t>
            </a:r>
            <a:r>
              <a:rPr lang="it-IT" b="1" dirty="0" err="1"/>
              <a:t>xsl</a:t>
            </a:r>
            <a:r>
              <a:rPr lang="it-IT" dirty="0" err="1"/>
              <a:t>:f</a:t>
            </a:r>
            <a:r>
              <a:rPr lang="it-IT" dirty="0"/>
              <a:t>&gt;testo&lt;/</a:t>
            </a:r>
            <a:r>
              <a:rPr lang="it-IT" b="1" dirty="0" err="1"/>
              <a:t>xsl</a:t>
            </a:r>
            <a:r>
              <a:rPr lang="it-IT" dirty="0" err="1"/>
              <a:t>:f</a:t>
            </a:r>
            <a:r>
              <a:rPr lang="it-IT" dirty="0"/>
              <a:t>&gt;</a:t>
            </a:r>
          </a:p>
          <a:p>
            <a:pPr defTabSz="180000"/>
            <a:r>
              <a:rPr lang="it-IT" dirty="0"/>
              <a:t>		&lt;/e&gt;</a:t>
            </a:r>
          </a:p>
          <a:p>
            <a:pPr defTabSz="180000"/>
            <a:r>
              <a:rPr lang="it-IT" dirty="0"/>
              <a:t>	&lt;/</a:t>
            </a:r>
            <a:r>
              <a:rPr lang="it-IT" b="1" dirty="0" err="1"/>
              <a:t>html</a:t>
            </a:r>
            <a:r>
              <a:rPr lang="it-IT" dirty="0" err="1"/>
              <a:t>:p</a:t>
            </a:r>
            <a:r>
              <a:rPr lang="it-IT" dirty="0"/>
              <a:t>&gt;</a:t>
            </a:r>
          </a:p>
          <a:p>
            <a:pPr defTabSz="180000"/>
            <a:r>
              <a:rPr lang="it-IT" dirty="0"/>
              <a:t>&lt;/a&gt;</a:t>
            </a:r>
          </a:p>
          <a:p>
            <a:pPr defTabSz="180000"/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kumimoji="1" lang="it-IT" altLang="it-IT" sz="2400" dirty="0"/>
              <a:t>Saper manipolare e comprendere i namespace è </a:t>
            </a:r>
            <a:r>
              <a:rPr kumimoji="1" lang="it-IT" altLang="it-IT" sz="2400" dirty="0" smtClean="0"/>
              <a:t>importante </a:t>
            </a:r>
            <a:r>
              <a:rPr kumimoji="1" lang="it-IT" altLang="it-IT" sz="2400" dirty="0"/>
              <a:t>per poter gestire i documenti XML complessi e la loro semantica.</a:t>
            </a:r>
          </a:p>
          <a:p>
            <a:pPr>
              <a:lnSpc>
                <a:spcPct val="80000"/>
              </a:lnSpc>
            </a:pPr>
            <a:r>
              <a:rPr kumimoji="1" lang="it-IT" altLang="it-IT" sz="2400" dirty="0"/>
              <a:t>In questo esempio:</a:t>
            </a:r>
          </a:p>
          <a:p>
            <a:pPr>
              <a:lnSpc>
                <a:spcPct val="80000"/>
              </a:lnSpc>
            </a:pPr>
            <a:r>
              <a:rPr kumimoji="1" lang="it-IT" altLang="it-IT" sz="2400" dirty="0"/>
              <a:t>Il namespace “ns1” contiene gli elementi </a:t>
            </a:r>
            <a:r>
              <a:rPr kumimoji="1" lang="it-IT" altLang="it-IT" sz="2400" dirty="0" err="1"/>
              <a:t>a,b,d,e</a:t>
            </a:r>
            <a:r>
              <a:rPr kumimoji="1" lang="it-IT" altLang="it-IT" sz="2400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2400" dirty="0"/>
              <a:t>Il namespace “ns2” contiene gli elementi </a:t>
            </a:r>
            <a:r>
              <a:rPr kumimoji="1" lang="it-IT" altLang="it-IT" sz="2400" dirty="0" err="1"/>
              <a:t>html:p,html:b</a:t>
            </a:r>
            <a:r>
              <a:rPr kumimoji="1" lang="it-IT" altLang="it-IT" sz="2400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2400" dirty="0"/>
              <a:t>Il namespace “ns3” contiene gli elementi </a:t>
            </a:r>
            <a:r>
              <a:rPr kumimoji="1" lang="it-IT" altLang="it-IT" sz="2400" dirty="0" err="1"/>
              <a:t>c,d</a:t>
            </a:r>
            <a:r>
              <a:rPr kumimoji="1" lang="it-IT" altLang="it-IT" sz="2400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2400" dirty="0"/>
              <a:t>Il namespace “ns4” contiene l’elemento </a:t>
            </a:r>
            <a:r>
              <a:rPr kumimoji="1" lang="it-IT" altLang="it-IT" sz="2400" dirty="0" err="1"/>
              <a:t>xsl:f</a:t>
            </a:r>
            <a:r>
              <a:rPr kumimoji="1" lang="it-IT" altLang="it-IT" sz="2400" dirty="0"/>
              <a:t> e l’attributo </a:t>
            </a:r>
            <a:r>
              <a:rPr kumimoji="1" lang="it-IT" altLang="it-IT" sz="2400" dirty="0" err="1"/>
              <a:t>xsl:attr</a:t>
            </a:r>
            <a:r>
              <a:rPr kumimoji="1" lang="it-IT" altLang="it-IT" sz="2400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2400" dirty="0"/>
              <a:t>Notare che esistono due elementi d nel documento, appartenenti a </a:t>
            </a:r>
            <a:r>
              <a:rPr kumimoji="1" lang="it-IT" altLang="it-IT" sz="2400" dirty="0" smtClean="0"/>
              <a:t>namespace </a:t>
            </a:r>
            <a:r>
              <a:rPr kumimoji="1" lang="it-IT" altLang="it-IT" sz="2400" dirty="0"/>
              <a:t>diversi</a:t>
            </a:r>
            <a:r>
              <a:rPr kumimoji="1" lang="it-IT" altLang="it-IT" sz="2400" dirty="0" smtClean="0"/>
              <a:t>!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Entità</a:t>
            </a:r>
            <a:endParaRPr lang="it-IT" altLang="it-IT"/>
          </a:p>
        </p:txBody>
      </p:sp>
      <p:sp>
        <p:nvSpPr>
          <p:cNvPr id="10752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Nel gergo XML, i documenti sono costituiti da una serie di entità. </a:t>
            </a:r>
          </a:p>
          <a:p>
            <a:pPr lvl="1"/>
            <a:r>
              <a:rPr lang="it-IT" altLang="it-IT" dirty="0" smtClean="0"/>
              <a:t>Ogni carattere è una </a:t>
            </a:r>
            <a:r>
              <a:rPr lang="it-IT" altLang="it-IT" dirty="0" err="1" smtClean="0"/>
              <a:t>character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entity</a:t>
            </a:r>
            <a:r>
              <a:rPr lang="it-IT" altLang="it-IT" dirty="0" smtClean="0"/>
              <a:t>, ogni tag è un’entità e il documento stesso è un’entità.</a:t>
            </a:r>
          </a:p>
          <a:p>
            <a:r>
              <a:rPr lang="it-IT" altLang="it-IT" dirty="0" smtClean="0"/>
              <a:t>Ogni entità, tranne il documento e il DTD esterno, ha un nome.</a:t>
            </a:r>
          </a:p>
          <a:p>
            <a:r>
              <a:rPr lang="it-IT" altLang="it-IT" dirty="0" smtClean="0"/>
              <a:t>Le entità si distinguono in </a:t>
            </a:r>
            <a:r>
              <a:rPr lang="it-IT" altLang="it-IT" b="1" dirty="0" err="1" smtClean="0"/>
              <a:t>parsed</a:t>
            </a:r>
            <a:r>
              <a:rPr lang="it-IT" altLang="it-IT" dirty="0" smtClean="0"/>
              <a:t> e </a:t>
            </a:r>
            <a:r>
              <a:rPr lang="it-IT" altLang="it-IT" b="1" dirty="0" err="1" smtClean="0"/>
              <a:t>unparsed</a:t>
            </a:r>
            <a:r>
              <a:rPr lang="it-IT" altLang="it-IT" dirty="0" smtClean="0"/>
              <a:t>:</a:t>
            </a:r>
          </a:p>
          <a:p>
            <a:pPr lvl="1"/>
            <a:r>
              <a:rPr lang="it-IT" altLang="it-IT" dirty="0" smtClean="0"/>
              <a:t>Ogni entità </a:t>
            </a:r>
            <a:r>
              <a:rPr lang="it-IT" altLang="it-IT" dirty="0" err="1" smtClean="0"/>
              <a:t>parsed</a:t>
            </a:r>
            <a:r>
              <a:rPr lang="it-IT" altLang="it-IT" dirty="0" smtClean="0"/>
              <a:t> ha un suo corrispondente valore testuale. Il </a:t>
            </a:r>
            <a:r>
              <a:rPr lang="it-IT" altLang="it-IT" dirty="0" err="1" smtClean="0"/>
              <a:t>parser</a:t>
            </a:r>
            <a:r>
              <a:rPr lang="it-IT" altLang="it-IT" dirty="0" smtClean="0"/>
              <a:t> XML sostituisce l’entità col suo valore quando analizza il documento.</a:t>
            </a:r>
          </a:p>
          <a:p>
            <a:pPr lvl="1"/>
            <a:r>
              <a:rPr lang="it-IT" altLang="it-IT" dirty="0" smtClean="0"/>
              <a:t>Una entità </a:t>
            </a:r>
            <a:r>
              <a:rPr lang="it-IT" altLang="it-IT" dirty="0" err="1" smtClean="0"/>
              <a:t>unparsed</a:t>
            </a:r>
            <a:r>
              <a:rPr lang="it-IT" altLang="it-IT" dirty="0" smtClean="0"/>
              <a:t>, invece, non viene sostituita dal </a:t>
            </a:r>
            <a:r>
              <a:rPr lang="it-IT" altLang="it-IT" dirty="0" err="1" smtClean="0"/>
              <a:t>parser</a:t>
            </a:r>
            <a:r>
              <a:rPr lang="it-IT" altLang="it-IT" dirty="0" smtClean="0"/>
              <a:t>, e può avere un valore anche non testuale, accessibile tramite le notazioni.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150A5-6BDE-431B-B5D9-A1A563D29ECB}" type="slidenum">
              <a:rPr lang="it-IT" altLang="it-IT" smtClean="0"/>
              <a:pPr/>
              <a:t>23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Entità (parsed): Sintassi</a:t>
            </a:r>
          </a:p>
        </p:txBody>
      </p:sp>
      <p:sp>
        <p:nvSpPr>
          <p:cNvPr id="12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/>
              <a:t>eXtensible Markup Language</a:t>
            </a:r>
          </a:p>
        </p:txBody>
      </p:sp>
      <p:sp>
        <p:nvSpPr>
          <p:cNvPr id="11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853942-BDD9-4B03-B0EB-6B5EADFB3BC2}" type="slidenum">
              <a:rPr lang="it-IT" altLang="it-IT"/>
              <a:pPr/>
              <a:t>24</a:t>
            </a:fld>
            <a:endParaRPr lang="it-IT" alt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180000"/>
            <a:r>
              <a:rPr lang="it-IT" dirty="0" smtClean="0"/>
              <a:t>	&amp;</a:t>
            </a:r>
            <a:r>
              <a:rPr lang="it-IT" dirty="0"/>
              <a:t>nome;</a:t>
            </a:r>
          </a:p>
          <a:p>
            <a:pPr defTabSz="180000"/>
            <a:endParaRPr lang="it-IT" dirty="0"/>
          </a:p>
          <a:p>
            <a:pPr defTabSz="180000"/>
            <a:r>
              <a:rPr lang="it-IT" dirty="0" smtClean="0"/>
              <a:t>	&amp;#</a:t>
            </a:r>
            <a:r>
              <a:rPr lang="it-IT" dirty="0"/>
              <a:t>numero;</a:t>
            </a:r>
          </a:p>
          <a:p>
            <a:pPr defTabSz="180000"/>
            <a:endParaRPr lang="it-IT" dirty="0"/>
          </a:p>
          <a:p>
            <a:pPr defTabSz="180000"/>
            <a:r>
              <a:rPr lang="it-IT" dirty="0" smtClean="0"/>
              <a:t>	&amp;#</a:t>
            </a:r>
            <a:r>
              <a:rPr lang="it-IT" dirty="0" err="1"/>
              <a:t>xnumero</a:t>
            </a:r>
            <a:r>
              <a:rPr lang="it-IT" dirty="0"/>
              <a:t>;</a:t>
            </a:r>
          </a:p>
          <a:p>
            <a:pPr defTabSz="180000"/>
            <a:endParaRPr lang="it-IT" dirty="0" smtClean="0"/>
          </a:p>
          <a:p>
            <a:pPr defTabSz="180000"/>
            <a:endParaRPr lang="it-IT" dirty="0"/>
          </a:p>
          <a:p>
            <a:pPr defTabSz="180000"/>
            <a:endParaRPr lang="it-IT" dirty="0" smtClean="0"/>
          </a:p>
          <a:p>
            <a:pPr defTabSz="180000"/>
            <a:endParaRPr lang="it-IT" dirty="0"/>
          </a:p>
          <a:p>
            <a:pPr defTabSz="180000"/>
            <a:r>
              <a:rPr lang="it-IT" dirty="0"/>
              <a:t>&amp;</a:t>
            </a:r>
            <a:r>
              <a:rPr lang="it-IT" dirty="0" err="1"/>
              <a:t>gt</a:t>
            </a:r>
            <a:r>
              <a:rPr lang="it-IT" dirty="0" smtClean="0"/>
              <a:t>;		</a:t>
            </a:r>
            <a:r>
              <a:rPr lang="it-IT" dirty="0" smtClean="0">
                <a:sym typeface="Symbol" panose="05050102010706020507" pitchFamily="18" charset="2"/>
              </a:rPr>
              <a:t> </a:t>
            </a:r>
            <a:r>
              <a:rPr lang="it-IT" dirty="0"/>
              <a:t>	&gt;</a:t>
            </a:r>
          </a:p>
          <a:p>
            <a:pPr defTabSz="180000"/>
            <a:r>
              <a:rPr lang="it-IT" dirty="0"/>
              <a:t>&amp;</a:t>
            </a:r>
            <a:r>
              <a:rPr lang="it-IT" dirty="0" smtClean="0"/>
              <a:t>lt;		</a:t>
            </a:r>
            <a:r>
              <a:rPr lang="it-IT" dirty="0" smtClean="0">
                <a:sym typeface="Symbol" panose="05050102010706020507" pitchFamily="18" charset="2"/>
              </a:rPr>
              <a:t> </a:t>
            </a:r>
            <a:r>
              <a:rPr lang="it-IT" dirty="0" smtClean="0"/>
              <a:t>&lt;</a:t>
            </a:r>
            <a:endParaRPr lang="it-IT" dirty="0"/>
          </a:p>
          <a:p>
            <a:pPr defTabSz="180000"/>
            <a:r>
              <a:rPr lang="it-IT" dirty="0"/>
              <a:t>&amp;</a:t>
            </a:r>
            <a:r>
              <a:rPr lang="it-IT" dirty="0" err="1"/>
              <a:t>quot</a:t>
            </a:r>
            <a:r>
              <a:rPr lang="it-IT" dirty="0" smtClean="0"/>
              <a:t>;	</a:t>
            </a:r>
            <a:r>
              <a:rPr lang="it-IT" dirty="0" smtClean="0">
                <a:sym typeface="Symbol" panose="05050102010706020507" pitchFamily="18" charset="2"/>
              </a:rPr>
              <a:t> </a:t>
            </a:r>
            <a:r>
              <a:rPr lang="it-IT" dirty="0"/>
              <a:t>	</a:t>
            </a:r>
            <a:r>
              <a:rPr lang="it-IT" dirty="0" smtClean="0"/>
              <a:t>"</a:t>
            </a:r>
            <a:endParaRPr lang="it-IT" dirty="0"/>
          </a:p>
          <a:p>
            <a:pPr defTabSz="180000"/>
            <a:r>
              <a:rPr lang="it-IT" dirty="0"/>
              <a:t>&amp;</a:t>
            </a:r>
            <a:r>
              <a:rPr lang="it-IT" dirty="0" err="1" smtClean="0"/>
              <a:t>amp</a:t>
            </a:r>
            <a:r>
              <a:rPr lang="it-IT" dirty="0" smtClean="0"/>
              <a:t>;		</a:t>
            </a:r>
            <a:r>
              <a:rPr lang="it-IT" dirty="0" smtClean="0">
                <a:sym typeface="Symbol" panose="05050102010706020507" pitchFamily="18" charset="2"/>
              </a:rPr>
              <a:t> </a:t>
            </a:r>
            <a:r>
              <a:rPr lang="it-IT" dirty="0"/>
              <a:t>	&amp;</a:t>
            </a:r>
          </a:p>
          <a:p>
            <a:pPr defTabSz="180000"/>
            <a:r>
              <a:rPr lang="it-IT" dirty="0"/>
              <a:t>&amp;#32;	</a:t>
            </a:r>
            <a:r>
              <a:rPr lang="it-IT" dirty="0" smtClean="0"/>
              <a:t>	</a:t>
            </a:r>
            <a:r>
              <a:rPr lang="it-IT" dirty="0" smtClean="0">
                <a:sym typeface="Symbol" panose="05050102010706020507" pitchFamily="18" charset="2"/>
              </a:rPr>
              <a:t> </a:t>
            </a:r>
            <a:r>
              <a:rPr lang="it-IT" dirty="0"/>
              <a:t>	[spazio]</a:t>
            </a:r>
          </a:p>
          <a:p>
            <a:pPr defTabSz="180000"/>
            <a:r>
              <a:rPr lang="it-IT" dirty="0"/>
              <a:t>&amp;#x20;	</a:t>
            </a:r>
            <a:r>
              <a:rPr lang="it-IT" dirty="0" smtClean="0">
                <a:sym typeface="Symbol" panose="05050102010706020507" pitchFamily="18" charset="2"/>
              </a:rPr>
              <a:t> </a:t>
            </a:r>
            <a:r>
              <a:rPr lang="it-IT" dirty="0"/>
              <a:t>	[spazio]</a:t>
            </a:r>
          </a:p>
          <a:p>
            <a:pPr defTabSz="180000"/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b="1" dirty="0"/>
              <a:t>entità generali</a:t>
            </a:r>
            <a:r>
              <a:rPr lang="it-IT" dirty="0"/>
              <a:t>, che possono rappresentare stringhe qualsiasi, sono definite nel DTD e  si richiamano nel documento XML con la sintassi (1), dove nome è il nome dell’entità.</a:t>
            </a:r>
          </a:p>
          <a:p>
            <a:r>
              <a:rPr lang="it-IT" dirty="0"/>
              <a:t>Le </a:t>
            </a:r>
            <a:r>
              <a:rPr lang="it-IT" b="1" dirty="0"/>
              <a:t>entità carattere</a:t>
            </a:r>
            <a:r>
              <a:rPr lang="it-IT" dirty="0"/>
              <a:t>, che rappresentano singoli caratteri UNICODE, si richiamano con la sintassi (2), dove numero è il codice decimale UNICODE per il carattere, oppure con la sintassi (3), dove numero è il codice esadecimale UNICODE per il carattere.</a:t>
            </a:r>
          </a:p>
          <a:p>
            <a:endParaRPr lang="it-IT" dirty="0"/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488628" y="1556196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488628" y="2420888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9345" name="Oval 17"/>
          <p:cNvSpPr>
            <a:spLocks noChangeArrowheads="1"/>
          </p:cNvSpPr>
          <p:nvPr/>
        </p:nvSpPr>
        <p:spPr bwMode="auto">
          <a:xfrm>
            <a:off x="488628" y="1988964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1400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Entità: Uso</a:t>
            </a:r>
            <a:endParaRPr lang="it-IT" altLang="it-IT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Le entità </a:t>
            </a:r>
            <a:r>
              <a:rPr lang="it-IT" altLang="it-IT" b="1" dirty="0" err="1" smtClean="0"/>
              <a:t>parsed</a:t>
            </a:r>
            <a:r>
              <a:rPr lang="it-IT" altLang="it-IT" dirty="0" smtClean="0"/>
              <a:t> sono un modo pratico per inserire stringhe nel documento facendo riferimento a una definizione esterna, invece di scriverle esplicitamente.</a:t>
            </a:r>
          </a:p>
          <a:p>
            <a:r>
              <a:rPr lang="it-IT" altLang="it-IT" dirty="0" smtClean="0"/>
              <a:t>Sono utili nel caso ci siano </a:t>
            </a:r>
            <a:r>
              <a:rPr lang="it-IT" altLang="it-IT" b="1" dirty="0" smtClean="0"/>
              <a:t>caratteri non digitabili </a:t>
            </a:r>
            <a:r>
              <a:rPr lang="it-IT" altLang="it-IT" dirty="0" smtClean="0"/>
              <a:t>direttamente, o per </a:t>
            </a:r>
            <a:r>
              <a:rPr lang="it-IT" altLang="it-IT" b="1" dirty="0" smtClean="0"/>
              <a:t>espandere stringhe</a:t>
            </a:r>
            <a:r>
              <a:rPr lang="it-IT" altLang="it-IT" dirty="0" smtClean="0"/>
              <a:t> usate di frequente, oppure per scrivere </a:t>
            </a:r>
            <a:r>
              <a:rPr lang="it-IT" altLang="it-IT" b="1" dirty="0" smtClean="0"/>
              <a:t>caratteri che non sono ammessi in maniera esplicita in un contesto</a:t>
            </a:r>
            <a:r>
              <a:rPr lang="it-IT" altLang="it-IT" dirty="0" smtClean="0"/>
              <a:t>, perché riservati (come le virgolette o i segni ‘&lt;’ e ‘&gt;’).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C06A-1E49-4272-86F9-2E8A2C830DBC}" type="slidenum">
              <a:rPr lang="it-IT" altLang="it-IT" smtClean="0"/>
              <a:pPr/>
              <a:t>25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Testo</a:t>
            </a:r>
            <a:endParaRPr lang="it-IT" altLang="it-IT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Il testo inseribile nei documenti XML comprende tutti i caratteri </a:t>
            </a:r>
            <a:r>
              <a:rPr lang="it-IT" altLang="it-IT" b="1" dirty="0" smtClean="0"/>
              <a:t>definiti in UNICODE</a:t>
            </a:r>
            <a:r>
              <a:rPr lang="it-IT" altLang="it-IT" dirty="0" smtClean="0"/>
              <a:t>.</a:t>
            </a:r>
          </a:p>
          <a:p>
            <a:r>
              <a:rPr lang="it-IT" altLang="it-IT" dirty="0" smtClean="0"/>
              <a:t>È possibile inserire caratteri speciali o riservati tramite </a:t>
            </a:r>
            <a:r>
              <a:rPr lang="it-IT" altLang="it-IT" b="1" dirty="0" smtClean="0"/>
              <a:t>entità carattere</a:t>
            </a:r>
            <a:r>
              <a:rPr lang="it-IT" altLang="it-IT" dirty="0" smtClean="0"/>
              <a:t>.</a:t>
            </a:r>
          </a:p>
          <a:p>
            <a:r>
              <a:rPr lang="it-IT" altLang="it-IT" dirty="0" smtClean="0"/>
              <a:t>È possibile inserire stringhe predefinite tramite </a:t>
            </a:r>
            <a:r>
              <a:rPr lang="it-IT" altLang="it-IT" b="1" dirty="0" smtClean="0"/>
              <a:t>entità generali</a:t>
            </a:r>
            <a:r>
              <a:rPr lang="it-IT" altLang="it-IT" dirty="0" smtClean="0"/>
              <a:t>.</a:t>
            </a:r>
          </a:p>
          <a:p>
            <a:r>
              <a:rPr lang="it-IT" altLang="it-IT" b="1" dirty="0" smtClean="0"/>
              <a:t>Non è possibile usare esplicitamente i caratteri ‘&gt;’, ‘&lt;’ e ‘&amp;’, </a:t>
            </a:r>
            <a:r>
              <a:rPr lang="it-IT" altLang="it-IT" dirty="0" smtClean="0"/>
              <a:t>per i quali è sempre necessario usare le corrispondenti entità carattere.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A2B7-EF12-4829-BB4F-953EA3CED7C5}" type="slidenum">
              <a:rPr lang="it-IT" altLang="it-IT" smtClean="0"/>
              <a:pPr/>
              <a:t>26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Sezioni CDATA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/>
              <a:t>eXtensible Markup Language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29996C-4602-4727-9B14-D866F2C6EA28}" type="slidenum">
              <a:rPr lang="it-IT" altLang="it-IT"/>
              <a:pPr/>
              <a:t>27</a:t>
            </a:fld>
            <a:endParaRPr lang="it-IT" altLang="it-IT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b="1" dirty="0"/>
              <a:t>&lt;![CDATA[ </a:t>
            </a:r>
          </a:p>
          <a:p>
            <a:r>
              <a:rPr lang="it-IT" dirty="0"/>
              <a:t>&lt;&lt; &amp;</a:t>
            </a:r>
            <a:r>
              <a:rPr lang="it-IT" dirty="0" err="1"/>
              <a:t>pippo</a:t>
            </a:r>
            <a:r>
              <a:rPr lang="it-IT" dirty="0"/>
              <a:t>; </a:t>
            </a:r>
          </a:p>
          <a:p>
            <a:r>
              <a:rPr lang="it-IT" dirty="0"/>
              <a:t>solo testo!&lt;</a:t>
            </a:r>
          </a:p>
          <a:p>
            <a:r>
              <a:rPr lang="it-IT" dirty="0"/>
              <a:t>&gt;&gt; </a:t>
            </a:r>
          </a:p>
          <a:p>
            <a:r>
              <a:rPr lang="it-IT" b="1" dirty="0"/>
              <a:t>]]&gt;</a:t>
            </a:r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Le sezioni CDATA di definire esplicitamente </a:t>
            </a:r>
            <a:r>
              <a:rPr lang="it-IT" b="1" dirty="0"/>
              <a:t>aree in cui si trova solo testo</a:t>
            </a:r>
            <a:r>
              <a:rPr lang="it-IT" dirty="0"/>
              <a:t>.</a:t>
            </a:r>
          </a:p>
          <a:p>
            <a:r>
              <a:rPr lang="it-IT" dirty="0"/>
              <a:t>All’interno delle sezioni CDATA il </a:t>
            </a:r>
            <a:r>
              <a:rPr lang="it-IT" dirty="0" err="1"/>
              <a:t>parser</a:t>
            </a:r>
            <a:r>
              <a:rPr lang="it-IT" dirty="0"/>
              <a:t> non effettua alcuna operazione di riconoscimento ed espansione per elementi, attributi, entità e altre strutture XML</a:t>
            </a:r>
          </a:p>
          <a:p>
            <a:r>
              <a:rPr lang="it-IT" dirty="0"/>
              <a:t>Il tag di apertura di una sezione CDATA è la stringa “&lt;![CDATA[”, mentre il tag d chiusura è “]]&gt;”, che ovviamente non può comparire nel contenuto.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Processing Instructions</a:t>
            </a:r>
            <a:endParaRPr lang="it-IT" altLang="it-IT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505347" y="2060576"/>
            <a:ext cx="9129392" cy="3600450"/>
          </a:xfrm>
        </p:spPr>
        <p:txBody>
          <a:bodyPr/>
          <a:lstStyle/>
          <a:p>
            <a:r>
              <a:rPr lang="it-IT" altLang="it-IT" dirty="0" smtClean="0"/>
              <a:t>Le Processing </a:t>
            </a:r>
            <a:r>
              <a:rPr lang="it-IT" altLang="it-IT" dirty="0" err="1" smtClean="0"/>
              <a:t>Instructions</a:t>
            </a:r>
            <a:r>
              <a:rPr lang="it-IT" altLang="it-IT" dirty="0" smtClean="0"/>
              <a:t> (PI) vengono usate per </a:t>
            </a:r>
            <a:r>
              <a:rPr lang="it-IT" altLang="it-IT" b="1" dirty="0" smtClean="0"/>
              <a:t>passare informazioni extra ai programmi che manipoleranno il file XML </a:t>
            </a:r>
            <a:r>
              <a:rPr lang="it-IT" altLang="it-IT" dirty="0" smtClean="0"/>
              <a:t>e possono apparire ovunque nel documento.</a:t>
            </a:r>
          </a:p>
          <a:p>
            <a:r>
              <a:rPr lang="it-IT" altLang="it-IT" dirty="0" smtClean="0"/>
              <a:t>La forma generale di una PI prevede un tag di apertura del tipo “&lt;?target”, dove target identifica quale applicazione dovrà elaborare la processing </a:t>
            </a:r>
            <a:r>
              <a:rPr lang="it-IT" altLang="it-IT" dirty="0" err="1" smtClean="0"/>
              <a:t>instruction</a:t>
            </a:r>
            <a:r>
              <a:rPr lang="it-IT" altLang="it-IT" dirty="0" smtClean="0"/>
              <a:t>, e un tag di chiusura “?&gt;”. Notare che la dichiarazione XML non è altro che una processing </a:t>
            </a:r>
            <a:r>
              <a:rPr lang="it-IT" altLang="it-IT" dirty="0" err="1" smtClean="0"/>
              <a:t>instruction</a:t>
            </a:r>
            <a:r>
              <a:rPr lang="it-IT" altLang="it-IT" dirty="0" smtClean="0"/>
              <a:t>!</a:t>
            </a:r>
          </a:p>
          <a:p>
            <a:r>
              <a:rPr lang="it-IT" altLang="it-IT" dirty="0" smtClean="0"/>
              <a:t>All’interno del tag è possibile scrivere qualsiasi tipo di dati testuali. L’unica regola è che i dati non possono contenere la sequenza “?&gt;”. I due esempi riportati sotto sono rispettivamente (1) la PI che associa a un documento il suo foglio di stile XSL e (2) uno script PHP.</a:t>
            </a:r>
            <a:endParaRPr lang="it-IT" altLang="it-IT" dirty="0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375CC-9AD7-4F54-8A46-49A6A4607F65}" type="slidenum">
              <a:rPr lang="it-IT" altLang="it-IT" smtClean="0"/>
              <a:pPr/>
              <a:t>28</a:t>
            </a:fld>
            <a:endParaRPr lang="it-IT" altLang="it-IT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499233" y="5661025"/>
            <a:ext cx="9133717" cy="72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35941" tIns="35941" rIns="35941" bIns="35941" anchor="ctr"/>
          <a:lstStyle>
            <a:lvl1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dirty="0">
                <a:latin typeface="Calibri" panose="020F0502020204030204" pitchFamily="34" charset="0"/>
              </a:rPr>
              <a:t>&lt;?xml-stylesheet type="text/</a:t>
            </a:r>
            <a:r>
              <a:rPr lang="en-US" altLang="it-IT" dirty="0" err="1">
                <a:latin typeface="Calibri" panose="020F0502020204030204" pitchFamily="34" charset="0"/>
              </a:rPr>
              <a:t>xsl</a:t>
            </a:r>
            <a:r>
              <a:rPr lang="en-US" altLang="it-IT" dirty="0">
                <a:latin typeface="Calibri" panose="020F0502020204030204" pitchFamily="34" charset="0"/>
              </a:rPr>
              <a:t>" </a:t>
            </a:r>
            <a:r>
              <a:rPr lang="en-US" altLang="it-IT" dirty="0" err="1">
                <a:latin typeface="Calibri" panose="020F0502020204030204" pitchFamily="34" charset="0"/>
              </a:rPr>
              <a:t>href</a:t>
            </a:r>
            <a:r>
              <a:rPr lang="en-US" altLang="it-IT" dirty="0">
                <a:latin typeface="Calibri" panose="020F0502020204030204" pitchFamily="34" charset="0"/>
              </a:rPr>
              <a:t>="</a:t>
            </a:r>
            <a:r>
              <a:rPr lang="en-US" altLang="it-IT" dirty="0" err="1">
                <a:latin typeface="Calibri" panose="020F0502020204030204" pitchFamily="34" charset="0"/>
              </a:rPr>
              <a:t>sms_pdf.xslt</a:t>
            </a:r>
            <a:r>
              <a:rPr lang="en-US" altLang="it-IT" dirty="0">
                <a:latin typeface="Calibri" panose="020F0502020204030204" pitchFamily="34" charset="0"/>
              </a:rPr>
              <a:t>"?&gt;</a:t>
            </a:r>
          </a:p>
          <a:p>
            <a:pPr algn="ctr"/>
            <a:r>
              <a:rPr lang="en-US" altLang="it-IT" dirty="0">
                <a:latin typeface="Calibri" panose="020F0502020204030204" pitchFamily="34" charset="0"/>
              </a:rPr>
              <a:t>&lt;?</a:t>
            </a:r>
            <a:r>
              <a:rPr lang="en-US" altLang="it-IT" dirty="0" err="1">
                <a:latin typeface="Calibri" panose="020F0502020204030204" pitchFamily="34" charset="0"/>
              </a:rPr>
              <a:t>php</a:t>
            </a:r>
            <a:r>
              <a:rPr lang="en-US" altLang="it-IT" dirty="0">
                <a:latin typeface="Calibri" panose="020F0502020204030204" pitchFamily="34" charset="0"/>
              </a:rPr>
              <a:t> echo “hello” ?&gt;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499235" y="1557338"/>
            <a:ext cx="9133716" cy="503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35941" tIns="35941" rIns="35941" bIns="35941" anchor="ctr"/>
          <a:lstStyle>
            <a:lvl1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dirty="0">
                <a:latin typeface="Calibri" panose="020F0502020204030204" pitchFamily="34" charset="0"/>
              </a:rPr>
              <a:t>&lt;?target  data 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Commenti</a:t>
            </a:r>
            <a:endParaRPr lang="it-IT" altLang="it-IT"/>
          </a:p>
        </p:txBody>
      </p:sp>
      <p:sp>
        <p:nvSpPr>
          <p:cNvPr id="82950" name="Rectangle 6"/>
          <p:cNvSpPr>
            <a:spLocks noGrp="1" noChangeArrowheads="1"/>
          </p:cNvSpPr>
          <p:nvPr>
            <p:ph idx="1"/>
          </p:nvPr>
        </p:nvSpPr>
        <p:spPr>
          <a:xfrm>
            <a:off x="505347" y="2060575"/>
            <a:ext cx="9129392" cy="4680795"/>
          </a:xfrm>
        </p:spPr>
        <p:txBody>
          <a:bodyPr/>
          <a:lstStyle/>
          <a:p>
            <a:r>
              <a:rPr lang="it-IT" altLang="it-IT" dirty="0" smtClean="0"/>
              <a:t>I commenti sono utili agli esseri umani, e vengono ignorati dai programmi di manipolazione XML. </a:t>
            </a:r>
          </a:p>
          <a:p>
            <a:r>
              <a:rPr lang="it-IT" altLang="it-IT" dirty="0" smtClean="0"/>
              <a:t>I commenti possono apparire ovunque, tranne che all’interno del valore di un attributo.</a:t>
            </a:r>
          </a:p>
          <a:p>
            <a:r>
              <a:rPr lang="it-IT" altLang="it-IT" dirty="0" smtClean="0"/>
              <a:t>I commenti XML seguono la sintassi SGML, e sono quindi identici a quelli usati, ad esempio, in HTML.</a:t>
            </a:r>
          </a:p>
          <a:p>
            <a:r>
              <a:rPr lang="it-IT" altLang="it-IT" dirty="0" smtClean="0"/>
              <a:t>Il tag di apertura di un commento è la sequenza “&lt;!--”, mentre il tag di chiusura è la sequenza “--&gt;”</a:t>
            </a:r>
          </a:p>
          <a:p>
            <a:r>
              <a:rPr lang="it-IT" altLang="it-IT" dirty="0" smtClean="0"/>
              <a:t>Il contenuto del commento è testo generico, che non deve però contenere la sequenza di chiusura.</a:t>
            </a:r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2E2E-358D-4282-B042-6282B0B05604}" type="slidenum">
              <a:rPr lang="it-IT" altLang="it-IT" smtClean="0"/>
              <a:pPr/>
              <a:t>29</a:t>
            </a:fld>
            <a:endParaRPr lang="it-IT" altLang="it-IT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499234" y="1557338"/>
            <a:ext cx="9135505" cy="503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35941" tIns="35941" rIns="35941" bIns="35941" anchor="ctr"/>
          <a:lstStyle>
            <a:lvl1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dirty="0">
                <a:latin typeface="Calibri" panose="020F0502020204030204" pitchFamily="34" charset="0"/>
              </a:rPr>
              <a:t>&lt;!-- </a:t>
            </a:r>
            <a:r>
              <a:rPr lang="en-US" altLang="it-IT" dirty="0" err="1">
                <a:latin typeface="Calibri" panose="020F0502020204030204" pitchFamily="34" charset="0"/>
              </a:rPr>
              <a:t>Questo</a:t>
            </a:r>
            <a:r>
              <a:rPr lang="en-US" altLang="it-IT" dirty="0">
                <a:latin typeface="Calibri" panose="020F0502020204030204" pitchFamily="34" charset="0"/>
              </a:rPr>
              <a:t> è un </a:t>
            </a:r>
            <a:r>
              <a:rPr lang="en-US" altLang="it-IT" dirty="0" err="1">
                <a:latin typeface="Calibri" panose="020F0502020204030204" pitchFamily="34" charset="0"/>
              </a:rPr>
              <a:t>commento</a:t>
            </a:r>
            <a:r>
              <a:rPr lang="en-US" altLang="it-IT" dirty="0">
                <a:latin typeface="Calibri" panose="020F0502020204030204" pitchFamily="34" charset="0"/>
              </a:rPr>
              <a:t> XML (e SGML)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La Famiglia di XML</a:t>
            </a:r>
          </a:p>
        </p:txBody>
      </p:sp>
      <p:sp>
        <p:nvSpPr>
          <p:cNvPr id="2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eXtensible Markup Language</a:t>
            </a:r>
          </a:p>
        </p:txBody>
      </p:sp>
      <p:sp>
        <p:nvSpPr>
          <p:cNvPr id="2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A017-5438-4E26-B44B-784BF91CE737}" type="slidenum">
              <a:rPr lang="it-IT" altLang="it-IT"/>
              <a:pPr/>
              <a:t>3</a:t>
            </a:fld>
            <a:endParaRPr lang="it-IT" altLang="it-IT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581400" y="3563938"/>
            <a:ext cx="1452563" cy="1250950"/>
          </a:xfrm>
          <a:prstGeom prst="rect">
            <a:avLst/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XML</a:t>
            </a:r>
            <a:endParaRPr lang="it-IT" altLang="it-IT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3870325" y="2725738"/>
            <a:ext cx="2519363" cy="2073275"/>
            <a:chOff x="1536" y="1296"/>
            <a:chExt cx="2112" cy="1488"/>
          </a:xfrm>
        </p:grpSpPr>
        <p:sp>
          <p:nvSpPr>
            <p:cNvPr id="74759" name="Freeform 7"/>
            <p:cNvSpPr>
              <a:spLocks/>
            </p:cNvSpPr>
            <p:nvPr/>
          </p:nvSpPr>
          <p:spPr bwMode="auto">
            <a:xfrm>
              <a:off x="1536" y="1296"/>
              <a:ext cx="2112" cy="1488"/>
            </a:xfrm>
            <a:custGeom>
              <a:avLst/>
              <a:gdLst>
                <a:gd name="T0" fmla="*/ 0 w 2112"/>
                <a:gd name="T1" fmla="*/ 0 h 1296"/>
                <a:gd name="T2" fmla="*/ 2112 w 2112"/>
                <a:gd name="T3" fmla="*/ 0 h 1296"/>
                <a:gd name="T4" fmla="*/ 2112 w 2112"/>
                <a:gd name="T5" fmla="*/ 1296 h 1296"/>
                <a:gd name="T6" fmla="*/ 1056 w 2112"/>
                <a:gd name="T7" fmla="*/ 1296 h 1296"/>
                <a:gd name="T8" fmla="*/ 1056 w 2112"/>
                <a:gd name="T9" fmla="*/ 480 h 1296"/>
                <a:gd name="T10" fmla="*/ 0 w 2112"/>
                <a:gd name="T11" fmla="*/ 480 h 1296"/>
                <a:gd name="T12" fmla="*/ 0 w 2112"/>
                <a:gd name="T13" fmla="*/ 0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2" h="1296">
                  <a:moveTo>
                    <a:pt x="0" y="0"/>
                  </a:moveTo>
                  <a:lnTo>
                    <a:pt x="2112" y="0"/>
                  </a:lnTo>
                  <a:lnTo>
                    <a:pt x="2112" y="1296"/>
                  </a:lnTo>
                  <a:lnTo>
                    <a:pt x="1056" y="1296"/>
                  </a:lnTo>
                  <a:lnTo>
                    <a:pt x="1056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it-IT"/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1947" y="1381"/>
              <a:ext cx="1344" cy="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it-IT" altLang="it-IT" sz="3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SGML</a:t>
              </a:r>
            </a:p>
          </p:txBody>
        </p:sp>
      </p:grp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700088" y="1574800"/>
            <a:ext cx="2065337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HTML</a:t>
            </a:r>
            <a:endParaRPr lang="it-IT" altLang="it-IT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700088" y="2281238"/>
            <a:ext cx="2089150" cy="6477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XHTML</a:t>
            </a:r>
            <a:endParaRPr lang="it-IT" altLang="it-IT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700088" y="2989263"/>
            <a:ext cx="2065337" cy="6477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WML</a:t>
            </a:r>
            <a:endParaRPr lang="it-IT" altLang="it-IT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5" name="AutoShape 13"/>
          <p:cNvSpPr>
            <a:spLocks noChangeArrowheads="1"/>
          </p:cNvSpPr>
          <p:nvPr/>
        </p:nvSpPr>
        <p:spPr bwMode="auto">
          <a:xfrm>
            <a:off x="4011613" y="582295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SOAP</a:t>
            </a:r>
            <a:endParaRPr lang="it-IT" altLang="it-IT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7254875" y="5822950"/>
            <a:ext cx="2090738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MathML</a:t>
            </a:r>
            <a:endParaRPr lang="it-IT" altLang="it-IT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4011613" y="5030788"/>
            <a:ext cx="2089150" cy="63023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WSDL</a:t>
            </a:r>
            <a:endParaRPr lang="it-IT" altLang="it-IT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7253288" y="157480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alt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DTD</a:t>
            </a:r>
            <a:endParaRPr lang="it-IT" altLang="it-IT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7253288" y="2282825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altLang="it-IT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XML Schema</a:t>
            </a:r>
            <a:endParaRPr lang="it-IT" altLang="it-IT" sz="9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5" name="AutoShape 23"/>
          <p:cNvSpPr>
            <a:spLocks noChangeArrowheads="1"/>
          </p:cNvSpPr>
          <p:nvPr/>
        </p:nvSpPr>
        <p:spPr bwMode="auto">
          <a:xfrm>
            <a:off x="7253288" y="299085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alt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XMI</a:t>
            </a:r>
            <a:endParaRPr lang="it-IT" altLang="it-IT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6" name="AutoShape 24"/>
          <p:cNvSpPr>
            <a:spLocks noChangeArrowheads="1"/>
          </p:cNvSpPr>
          <p:nvPr/>
        </p:nvSpPr>
        <p:spPr bwMode="auto">
          <a:xfrm>
            <a:off x="700088" y="438785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alt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XSL</a:t>
            </a:r>
            <a:endParaRPr lang="it-IT" altLang="it-IT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7" name="AutoShape 25"/>
          <p:cNvSpPr>
            <a:spLocks noChangeArrowheads="1"/>
          </p:cNvSpPr>
          <p:nvPr/>
        </p:nvSpPr>
        <p:spPr bwMode="auto">
          <a:xfrm>
            <a:off x="700088" y="5078413"/>
            <a:ext cx="2089150" cy="6842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alt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XSL-FO</a:t>
            </a:r>
            <a:endParaRPr lang="it-IT" altLang="it-IT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8" name="AutoShape 26"/>
          <p:cNvSpPr>
            <a:spLocks noChangeArrowheads="1"/>
          </p:cNvSpPr>
          <p:nvPr/>
        </p:nvSpPr>
        <p:spPr bwMode="auto">
          <a:xfrm>
            <a:off x="7253288" y="3698875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alt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SVG</a:t>
            </a:r>
            <a:endParaRPr lang="it-IT" altLang="it-IT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7253288" y="440690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alt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VML</a:t>
            </a:r>
            <a:endParaRPr lang="it-IT" altLang="it-IT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81" name="AutoShape 29"/>
          <p:cNvSpPr>
            <a:spLocks noChangeArrowheads="1"/>
          </p:cNvSpPr>
          <p:nvPr/>
        </p:nvSpPr>
        <p:spPr bwMode="auto">
          <a:xfrm>
            <a:off x="7253288" y="5114925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alt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CML</a:t>
            </a:r>
            <a:endParaRPr lang="it-IT" altLang="it-IT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82" name="AutoShape 30"/>
          <p:cNvSpPr>
            <a:spLocks noChangeArrowheads="1"/>
          </p:cNvSpPr>
          <p:nvPr/>
        </p:nvSpPr>
        <p:spPr bwMode="auto">
          <a:xfrm>
            <a:off x="700088" y="582295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it-IT" altLang="it-IT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XML Signature</a:t>
            </a:r>
            <a:endParaRPr lang="it-IT" altLang="it-IT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83" name="AutoShape 31"/>
          <p:cNvSpPr>
            <a:spLocks noChangeArrowheads="1"/>
          </p:cNvSpPr>
          <p:nvPr/>
        </p:nvSpPr>
        <p:spPr bwMode="auto">
          <a:xfrm>
            <a:off x="700088" y="3697288"/>
            <a:ext cx="2089150" cy="63023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it-IT" alt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VoiceML</a:t>
            </a:r>
            <a:endParaRPr lang="it-IT" altLang="it-IT" sz="3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4784" name="AutoShape 32"/>
          <p:cNvCxnSpPr>
            <a:cxnSpLocks noChangeShapeType="1"/>
            <a:stCxn id="74759" idx="6"/>
            <a:endCxn id="74762" idx="3"/>
          </p:cNvCxnSpPr>
          <p:nvPr/>
        </p:nvCxnSpPr>
        <p:spPr bwMode="auto">
          <a:xfrm flipH="1" flipV="1">
            <a:off x="2765425" y="1898650"/>
            <a:ext cx="1104900" cy="8270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5" name="AutoShape 33"/>
          <p:cNvCxnSpPr>
            <a:cxnSpLocks noChangeShapeType="1"/>
            <a:stCxn id="74759" idx="1"/>
            <a:endCxn id="74773" idx="1"/>
          </p:cNvCxnSpPr>
          <p:nvPr/>
        </p:nvCxnSpPr>
        <p:spPr bwMode="auto">
          <a:xfrm flipV="1">
            <a:off x="6389688" y="1890713"/>
            <a:ext cx="863600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Validazione di Documenti XML</a:t>
            </a:r>
            <a:endParaRPr lang="it-IT" altLang="it-IT"/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b="1" dirty="0" smtClean="0"/>
              <a:t>Un documento XML è ben formato </a:t>
            </a:r>
            <a:r>
              <a:rPr lang="it-IT" altLang="it-IT" dirty="0" smtClean="0"/>
              <a:t>se rispetta le regole generali di sintassi viste nella parte precedente.</a:t>
            </a:r>
          </a:p>
          <a:p>
            <a:r>
              <a:rPr lang="it-IT" altLang="it-IT" b="1" dirty="0" smtClean="0"/>
              <a:t>Un documento XML è valido </a:t>
            </a:r>
            <a:r>
              <a:rPr lang="it-IT" altLang="it-IT" dirty="0" smtClean="0"/>
              <a:t>se è ben formato e rispetta le regole sintattiche e semantiche contenute del DTD associato. </a:t>
            </a:r>
            <a:r>
              <a:rPr lang="it-IT" altLang="it-IT" i="1" dirty="0" smtClean="0"/>
              <a:t>Un documento senza DTD non è mai valido</a:t>
            </a:r>
            <a:r>
              <a:rPr lang="it-IT" altLang="it-IT" dirty="0" smtClean="0"/>
              <a:t>.</a:t>
            </a:r>
          </a:p>
          <a:p>
            <a:r>
              <a:rPr lang="it-IT" altLang="it-IT" dirty="0" smtClean="0"/>
              <a:t>Esistono </a:t>
            </a:r>
            <a:r>
              <a:rPr lang="it-IT" altLang="it-IT" b="1" dirty="0" err="1" smtClean="0"/>
              <a:t>parser</a:t>
            </a:r>
            <a:r>
              <a:rPr lang="it-IT" altLang="it-IT" b="1" dirty="0" smtClean="0"/>
              <a:t> validanti e non validanti</a:t>
            </a:r>
            <a:r>
              <a:rPr lang="it-IT" altLang="it-IT" dirty="0" smtClean="0"/>
              <a:t>. Questi ultimi possono ignorare tutto l’eventuale DTD, tranne le dichiarazioni di entità generali.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66AE-2A07-481B-9906-2D15E8B77170}" type="slidenum">
              <a:rPr lang="it-IT" altLang="it-IT" smtClean="0"/>
              <a:pPr/>
              <a:t>30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Riferimenti</a:t>
            </a:r>
            <a:endParaRPr lang="it-IT" altLang="it-IT"/>
          </a:p>
        </p:txBody>
      </p:sp>
      <p:sp>
        <p:nvSpPr>
          <p:cNvPr id="1228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b="1" dirty="0" smtClean="0"/>
              <a:t>Specifica di XML dal W3C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dirty="0" smtClean="0">
                <a:hlinkClick r:id="rId2"/>
              </a:rPr>
              <a:t>http://www.w3c.org/TR/XML</a:t>
            </a:r>
            <a:r>
              <a:rPr lang="it-IT" altLang="it-IT" dirty="0" smtClean="0">
                <a:hlinkClick r:id="rId2"/>
              </a:rPr>
              <a:t>/</a:t>
            </a:r>
            <a:r>
              <a:rPr lang="it-IT" altLang="it-IT" dirty="0" smtClean="0"/>
              <a:t> 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F85DE-92ED-4BF6-8389-BF0429275DF5}" type="slidenum">
              <a:rPr lang="it-IT" altLang="it-IT" smtClean="0"/>
              <a:pPr/>
              <a:t>31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XML: Vantaggi</a:t>
            </a:r>
            <a:endParaRPr lang="it-IT" altLang="it-IT"/>
          </a:p>
        </p:txBody>
      </p:sp>
      <p:sp>
        <p:nvSpPr>
          <p:cNvPr id="757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XML permette agli sviluppatori di creare facilmente </a:t>
            </a:r>
            <a:r>
              <a:rPr lang="it-IT" altLang="it-IT" b="1" dirty="0" smtClean="0"/>
              <a:t>linguaggi ad-hoc </a:t>
            </a:r>
            <a:r>
              <a:rPr lang="it-IT" altLang="it-IT" dirty="0" smtClean="0"/>
              <a:t>per contenere informazione strutturata.</a:t>
            </a:r>
          </a:p>
          <a:p>
            <a:r>
              <a:rPr lang="it-IT" altLang="it-IT" dirty="0" smtClean="0"/>
              <a:t>XML è completamente </a:t>
            </a:r>
            <a:r>
              <a:rPr lang="it-IT" altLang="it-IT" b="1" dirty="0" smtClean="0"/>
              <a:t>text-</a:t>
            </a:r>
            <a:r>
              <a:rPr lang="it-IT" altLang="it-IT" b="1" dirty="0" err="1" smtClean="0"/>
              <a:t>based</a:t>
            </a:r>
            <a:r>
              <a:rPr lang="it-IT" altLang="it-IT" dirty="0" smtClean="0"/>
              <a:t>, quindi leggibile anche dagli esseri umani e facilmente editabile anche a mano. Supporta UNICODE, quindi è adatto a ogni tipo di scrittura.</a:t>
            </a:r>
          </a:p>
          <a:p>
            <a:r>
              <a:rPr lang="it-IT" altLang="it-IT" dirty="0" smtClean="0"/>
              <a:t>Le strutture definite con XML sono utili anche per creare </a:t>
            </a:r>
            <a:r>
              <a:rPr lang="it-IT" altLang="it-IT" b="1" dirty="0" smtClean="0"/>
              <a:t>strutture dati </a:t>
            </a:r>
            <a:r>
              <a:rPr lang="it-IT" altLang="it-IT" dirty="0" smtClean="0"/>
              <a:t>indipendenti dalla piattaforma ed auto-descrittive.</a:t>
            </a:r>
          </a:p>
          <a:p>
            <a:r>
              <a:rPr lang="it-IT" altLang="it-IT" b="1" dirty="0" smtClean="0"/>
              <a:t>L’elaborazione automatica </a:t>
            </a:r>
            <a:r>
              <a:rPr lang="it-IT" altLang="it-IT" dirty="0" smtClean="0"/>
              <a:t>di un linguaggio XML è particolarmente semplice ed efficiente. Le rigide regole di formato e di identificazione dei linguaggi basati su XML ne rendono il trattamento automatico molto conveniente.</a:t>
            </a:r>
          </a:p>
          <a:p>
            <a:r>
              <a:rPr lang="it-IT" altLang="it-IT" dirty="0" smtClean="0"/>
              <a:t>Essendo puro testo (strutturati esattamente come HTML), i dati XML possono essere trasportati usando il </a:t>
            </a:r>
            <a:r>
              <a:rPr lang="it-IT" altLang="it-IT" b="1" dirty="0" smtClean="0"/>
              <a:t>protocollo HTTP </a:t>
            </a:r>
            <a:r>
              <a:rPr lang="it-IT" altLang="it-IT" dirty="0" smtClean="0"/>
              <a:t>anche attraverso firewall (SOAP, servizi web).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DEB4-1E8A-4919-8BBB-65559101B0C0}" type="slidenum">
              <a:rPr lang="it-IT" altLang="it-IT" smtClean="0"/>
              <a:pPr/>
              <a:t>4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XML: Svantaggi</a:t>
            </a:r>
            <a:endParaRPr lang="it-IT" altLang="it-IT"/>
          </a:p>
        </p:txBody>
      </p:sp>
      <p:sp>
        <p:nvSpPr>
          <p:cNvPr id="76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I documenti XML, a causa della loro struttura testuale e dei tag, tendono ad essere molto più ingombranti dei corrispondenti in formato binario.</a:t>
            </a:r>
          </a:p>
          <a:p>
            <a:r>
              <a:rPr lang="it-IT" altLang="it-IT" dirty="0" smtClean="0"/>
              <a:t>Le librerie di manipolazione XML non sono veloci come i </a:t>
            </a:r>
            <a:r>
              <a:rPr lang="it-IT" altLang="it-IT" dirty="0" err="1" smtClean="0"/>
              <a:t>parser</a:t>
            </a:r>
            <a:r>
              <a:rPr lang="it-IT" altLang="it-IT" dirty="0" smtClean="0"/>
              <a:t> scritti ad-hoc per formati specifici, soprattutto se binari.</a:t>
            </a:r>
          </a:p>
          <a:p>
            <a:r>
              <a:rPr lang="it-IT" altLang="it-IT" dirty="0" smtClean="0"/>
              <a:t>In generale, quindi, l’uso di XML si presenta più oneroso in termini di risorse necessarie (tempi di trasmissione, memoria e tempo CPU necessari alla sua decodifica, ecc.)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F4688-DE5E-46CD-87C5-62030E23E4E8}" type="slidenum">
              <a:rPr lang="it-IT" altLang="it-IT" smtClean="0"/>
              <a:pPr/>
              <a:t>5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XML: Applicazioni</a:t>
            </a:r>
            <a:endParaRPr lang="it-IT" altLang="it-IT"/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Nonostante i (pochi) svantaggi visti, l’uso di XML è diffusissimo e in continua espansione:</a:t>
            </a:r>
          </a:p>
          <a:p>
            <a:pPr lvl="1"/>
            <a:r>
              <a:rPr lang="it-IT" altLang="it-IT" b="1" dirty="0" smtClean="0"/>
              <a:t>Servizi Web</a:t>
            </a:r>
          </a:p>
          <a:p>
            <a:pPr lvl="2"/>
            <a:r>
              <a:rPr lang="it-IT" altLang="it-IT" dirty="0" smtClean="0"/>
              <a:t>SOAP, WSDL, …</a:t>
            </a:r>
          </a:p>
          <a:p>
            <a:pPr lvl="1"/>
            <a:r>
              <a:rPr lang="it-IT" altLang="it-IT" b="1" dirty="0" smtClean="0"/>
              <a:t>Scienza</a:t>
            </a:r>
          </a:p>
          <a:p>
            <a:pPr lvl="2"/>
            <a:r>
              <a:rPr lang="it-IT" altLang="it-IT" dirty="0" err="1" smtClean="0"/>
              <a:t>MathML</a:t>
            </a:r>
            <a:r>
              <a:rPr lang="it-IT" altLang="it-IT" dirty="0" smtClean="0"/>
              <a:t>, CML,…</a:t>
            </a:r>
          </a:p>
          <a:p>
            <a:pPr lvl="1"/>
            <a:r>
              <a:rPr lang="it-IT" altLang="it-IT" b="1" dirty="0" smtClean="0"/>
              <a:t>Web ed Editoria</a:t>
            </a:r>
          </a:p>
          <a:p>
            <a:pPr lvl="2"/>
            <a:r>
              <a:rPr lang="it-IT" altLang="it-IT" dirty="0" smtClean="0"/>
              <a:t>XHTML, </a:t>
            </a:r>
            <a:r>
              <a:rPr lang="it-IT" altLang="it-IT" dirty="0" err="1" smtClean="0"/>
              <a:t>VoiceML</a:t>
            </a:r>
            <a:r>
              <a:rPr lang="it-IT" altLang="it-IT" dirty="0" smtClean="0"/>
              <a:t>, XSL, XSL-FO, …</a:t>
            </a:r>
          </a:p>
          <a:p>
            <a:pPr lvl="1"/>
            <a:r>
              <a:rPr lang="it-IT" altLang="it-IT" b="1" dirty="0" smtClean="0"/>
              <a:t>Multimedia</a:t>
            </a:r>
          </a:p>
          <a:p>
            <a:pPr lvl="2"/>
            <a:r>
              <a:rPr lang="it-IT" altLang="it-IT" dirty="0" smtClean="0"/>
              <a:t>SMIL, SVG,…</a:t>
            </a:r>
          </a:p>
          <a:p>
            <a:pPr lvl="1"/>
            <a:r>
              <a:rPr lang="it-IT" altLang="it-IT" b="1" dirty="0" smtClean="0"/>
              <a:t>Definizione di strutture formali</a:t>
            </a:r>
          </a:p>
          <a:p>
            <a:pPr lvl="2"/>
            <a:r>
              <a:rPr lang="it-IT" altLang="it-IT" dirty="0" err="1" smtClean="0"/>
              <a:t>XMLSchema</a:t>
            </a:r>
            <a:r>
              <a:rPr lang="it-IT" altLang="it-IT" dirty="0" smtClean="0"/>
              <a:t>, XMI,…</a:t>
            </a:r>
          </a:p>
          <a:p>
            <a:pPr lvl="1"/>
            <a:r>
              <a:rPr lang="it-IT" altLang="it-IT" b="1" dirty="0" smtClean="0"/>
              <a:t>Sicurezza</a:t>
            </a:r>
          </a:p>
          <a:p>
            <a:pPr lvl="2"/>
            <a:r>
              <a:rPr lang="it-IT" altLang="it-IT" dirty="0" smtClean="0"/>
              <a:t>XML </a:t>
            </a:r>
            <a:r>
              <a:rPr lang="it-IT" altLang="it-IT" dirty="0" err="1" smtClean="0"/>
              <a:t>Encryption</a:t>
            </a:r>
            <a:r>
              <a:rPr lang="it-IT" altLang="it-IT" dirty="0" smtClean="0"/>
              <a:t>, XML </a:t>
            </a:r>
            <a:r>
              <a:rPr lang="it-IT" altLang="it-IT" dirty="0" err="1" smtClean="0"/>
              <a:t>Signature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4BD2-195A-421D-AAC7-6A058A45BD38}" type="slidenum">
              <a:rPr lang="it-IT" altLang="it-IT" smtClean="0"/>
              <a:pPr/>
              <a:t>6</a:t>
            </a:fld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Un Documento XML</a:t>
            </a:r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it-IT"/>
              <a:t>eXtensible Markup Language</a:t>
            </a:r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ACD6F-29AA-4754-88E4-09AAF6EDB9DA}" type="slidenum">
              <a:rPr lang="it-IT" altLang="it-IT"/>
              <a:pPr/>
              <a:t>7</a:t>
            </a:fld>
            <a:endParaRPr lang="it-IT" alt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8080"/>
                </a:solidFill>
              </a:rPr>
              <a:t>&lt;?xml </a:t>
            </a:r>
            <a:r>
              <a:rPr lang="it-IT" altLang="it-IT" dirty="0" err="1">
                <a:solidFill>
                  <a:srgbClr val="008080"/>
                </a:solidFill>
              </a:rPr>
              <a:t>version</a:t>
            </a:r>
            <a:r>
              <a:rPr lang="it-IT" altLang="it-IT" dirty="0">
                <a:solidFill>
                  <a:srgbClr val="008080"/>
                </a:solidFill>
              </a:rPr>
              <a:t>="1.0" </a:t>
            </a:r>
            <a:r>
              <a:rPr lang="it-IT" altLang="it-IT" dirty="0" err="1">
                <a:solidFill>
                  <a:srgbClr val="008080"/>
                </a:solidFill>
              </a:rPr>
              <a:t>encoding</a:t>
            </a:r>
            <a:r>
              <a:rPr lang="it-IT" altLang="it-IT" dirty="0">
                <a:solidFill>
                  <a:srgbClr val="008080"/>
                </a:solidFill>
              </a:rPr>
              <a:t>="UTF-8"?&gt;</a:t>
            </a: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8080"/>
                </a:solidFill>
              </a:rPr>
              <a:t>&lt;?xml-</a:t>
            </a:r>
            <a:r>
              <a:rPr lang="it-IT" altLang="it-IT" dirty="0" err="1">
                <a:solidFill>
                  <a:srgbClr val="008080"/>
                </a:solidFill>
              </a:rPr>
              <a:t>stylesheet</a:t>
            </a:r>
            <a:r>
              <a:rPr lang="it-IT" altLang="it-IT" dirty="0">
                <a:solidFill>
                  <a:srgbClr val="008080"/>
                </a:solidFill>
              </a:rPr>
              <a:t> </a:t>
            </a:r>
            <a:r>
              <a:rPr lang="it-IT" altLang="it-IT" dirty="0" err="1">
                <a:solidFill>
                  <a:srgbClr val="008080"/>
                </a:solidFill>
              </a:rPr>
              <a:t>type</a:t>
            </a:r>
            <a:r>
              <a:rPr lang="it-IT" altLang="it-IT" dirty="0">
                <a:solidFill>
                  <a:srgbClr val="008080"/>
                </a:solidFill>
              </a:rPr>
              <a:t>="text/</a:t>
            </a:r>
            <a:r>
              <a:rPr lang="it-IT" altLang="it-IT" dirty="0" err="1">
                <a:solidFill>
                  <a:srgbClr val="008080"/>
                </a:solidFill>
              </a:rPr>
              <a:t>xsl</a:t>
            </a:r>
            <a:r>
              <a:rPr lang="it-IT" altLang="it-IT" dirty="0">
                <a:solidFill>
                  <a:srgbClr val="008080"/>
                </a:solidFill>
              </a:rPr>
              <a:t>" </a:t>
            </a:r>
            <a:r>
              <a:rPr lang="it-IT" altLang="it-IT" dirty="0" err="1">
                <a:solidFill>
                  <a:srgbClr val="008080"/>
                </a:solidFill>
              </a:rPr>
              <a:t>href</a:t>
            </a:r>
            <a:r>
              <a:rPr lang="it-IT" altLang="it-IT" dirty="0">
                <a:solidFill>
                  <a:srgbClr val="008080"/>
                </a:solidFill>
              </a:rPr>
              <a:t>="C:\Documenti\Collection.xsl"?&gt;</a:t>
            </a: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80"/>
                </a:solidFill>
              </a:rPr>
              <a:t>&lt;!DOCTYPE </a:t>
            </a:r>
            <a:r>
              <a:rPr lang="it-IT" altLang="it-IT" dirty="0" err="1">
                <a:solidFill>
                  <a:srgbClr val="000080"/>
                </a:solidFill>
              </a:rPr>
              <a:t>collection</a:t>
            </a:r>
            <a:r>
              <a:rPr lang="it-IT" altLang="it-IT" dirty="0">
                <a:solidFill>
                  <a:srgbClr val="000080"/>
                </a:solidFill>
              </a:rPr>
              <a:t> SYSTEM "C:\DocumentiCollection.dtd"&gt;</a:t>
            </a: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collection</a:t>
            </a:r>
            <a:r>
              <a:rPr lang="it-IT" altLang="it-IT" dirty="0">
                <a:solidFill>
                  <a:srgbClr val="80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xmlns</a:t>
            </a:r>
            <a:r>
              <a:rPr lang="it-IT" altLang="it-IT" dirty="0">
                <a:solidFill>
                  <a:srgbClr val="0000FF"/>
                </a:solidFill>
              </a:rPr>
              <a:t>="</a:t>
            </a:r>
            <a:r>
              <a:rPr lang="it-IT" altLang="it-IT" dirty="0">
                <a:solidFill>
                  <a:srgbClr val="000000"/>
                </a:solidFill>
              </a:rPr>
              <a:t>www.univaq.it/~</a:t>
            </a:r>
            <a:r>
              <a:rPr lang="it-IT" altLang="it-IT" dirty="0" err="1">
                <a:solidFill>
                  <a:srgbClr val="000000"/>
                </a:solidFill>
              </a:rPr>
              <a:t>gdellape</a:t>
            </a:r>
            <a:r>
              <a:rPr lang="it-IT" altLang="it-IT" dirty="0">
                <a:solidFill>
                  <a:srgbClr val="000000"/>
                </a:solidFill>
              </a:rPr>
              <a:t>/esempio/</a:t>
            </a:r>
            <a:r>
              <a:rPr lang="it-IT" altLang="it-IT" dirty="0">
                <a:solidFill>
                  <a:srgbClr val="0000FF"/>
                </a:solidFill>
              </a:rPr>
              <a:t>"&gt;</a:t>
            </a: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>
                <a:solidFill>
                  <a:srgbClr val="800000"/>
                </a:solidFill>
              </a:rPr>
              <a:t>CD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owner</a:t>
            </a:r>
            <a:r>
              <a:rPr lang="it-IT" altLang="it-IT" dirty="0">
                <a:solidFill>
                  <a:srgbClr val="0000FF"/>
                </a:solidFill>
              </a:rPr>
              <a:t>=“</a:t>
            </a:r>
            <a:r>
              <a:rPr lang="it-IT" altLang="it-IT" dirty="0" err="1">
                <a:solidFill>
                  <a:srgbClr val="000000"/>
                </a:solidFill>
              </a:rPr>
              <a:t>giuseppe</a:t>
            </a:r>
            <a:r>
              <a:rPr lang="it-IT" altLang="it-IT" dirty="0">
                <a:solidFill>
                  <a:srgbClr val="0000FF"/>
                </a:solidFill>
              </a:rPr>
              <a:t>"&gt;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FF"/>
                </a:solidFill>
              </a:rPr>
              <a:t>		&lt;</a:t>
            </a:r>
            <a:r>
              <a:rPr lang="it-IT" altLang="it-IT" dirty="0" err="1">
                <a:solidFill>
                  <a:srgbClr val="800000"/>
                </a:solidFill>
              </a:rPr>
              <a:t>song</a:t>
            </a:r>
            <a:r>
              <a:rPr lang="it-IT" altLang="it-IT" dirty="0">
                <a:solidFill>
                  <a:srgbClr val="FF0000"/>
                </a:solidFill>
              </a:rPr>
              <a:t> album</a:t>
            </a:r>
            <a:r>
              <a:rPr lang="it-IT" altLang="it-IT" dirty="0">
                <a:solidFill>
                  <a:srgbClr val="0000FF"/>
                </a:solidFill>
              </a:rPr>
              <a:t>=“</a:t>
            </a:r>
            <a:r>
              <a:rPr lang="it-IT" altLang="it-IT" dirty="0" err="1">
                <a:solidFill>
                  <a:srgbClr val="000000"/>
                </a:solidFill>
              </a:rPr>
              <a:t>darkside</a:t>
            </a:r>
            <a:r>
              <a:rPr lang="it-IT" altLang="it-IT" dirty="0">
                <a:solidFill>
                  <a:srgbClr val="0000FF"/>
                </a:solidFill>
              </a:rPr>
              <a:t>" </a:t>
            </a:r>
            <a:r>
              <a:rPr lang="it-IT" altLang="it-IT" dirty="0" err="1">
                <a:solidFill>
                  <a:schemeClr val="hlink"/>
                </a:solidFill>
              </a:rPr>
              <a:t>track</a:t>
            </a:r>
            <a:r>
              <a:rPr lang="it-IT" altLang="it-IT" dirty="0">
                <a:solidFill>
                  <a:srgbClr val="0000FF"/>
                </a:solidFill>
              </a:rPr>
              <a:t>="</a:t>
            </a:r>
            <a:r>
              <a:rPr lang="it-IT" altLang="it-IT" dirty="0"/>
              <a:t>13</a:t>
            </a:r>
            <a:r>
              <a:rPr lang="it-IT" altLang="it-IT" dirty="0">
                <a:solidFill>
                  <a:srgbClr val="0000FF"/>
                </a:solidFill>
              </a:rPr>
              <a:t>"&gt;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title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r>
              <a:rPr lang="it-IT" altLang="it-IT" dirty="0" err="1">
                <a:solidFill>
                  <a:srgbClr val="000000"/>
                </a:solidFill>
              </a:rPr>
              <a:t>Eclipse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title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length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r>
              <a:rPr lang="it-IT" altLang="it-IT" dirty="0">
                <a:solidFill>
                  <a:srgbClr val="000000"/>
                </a:solidFill>
              </a:rPr>
              <a:t>67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length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song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FF"/>
                </a:solidFill>
              </a:rPr>
              <a:t>		&lt;</a:t>
            </a:r>
            <a:r>
              <a:rPr lang="it-IT" altLang="it-IT" dirty="0" err="1">
                <a:solidFill>
                  <a:srgbClr val="800000"/>
                </a:solidFill>
              </a:rPr>
              <a:t>song</a:t>
            </a:r>
            <a:r>
              <a:rPr lang="it-IT" altLang="it-IT" dirty="0">
                <a:solidFill>
                  <a:srgbClr val="FF0000"/>
                </a:solidFill>
              </a:rPr>
              <a:t> album</a:t>
            </a:r>
            <a:r>
              <a:rPr lang="it-IT" altLang="it-IT" dirty="0">
                <a:solidFill>
                  <a:srgbClr val="0000FF"/>
                </a:solidFill>
              </a:rPr>
              <a:t>=“</a:t>
            </a:r>
            <a:r>
              <a:rPr lang="it-IT" altLang="it-IT" dirty="0" err="1">
                <a:solidFill>
                  <a:srgbClr val="000000"/>
                </a:solidFill>
              </a:rPr>
              <a:t>darkside</a:t>
            </a:r>
            <a:r>
              <a:rPr lang="it-IT" altLang="it-IT" dirty="0">
                <a:solidFill>
                  <a:srgbClr val="0000FF"/>
                </a:solidFill>
              </a:rPr>
              <a:t>" </a:t>
            </a:r>
            <a:r>
              <a:rPr lang="it-IT" altLang="it-IT" dirty="0" err="1">
                <a:solidFill>
                  <a:schemeClr val="hlink"/>
                </a:solidFill>
              </a:rPr>
              <a:t>track</a:t>
            </a:r>
            <a:r>
              <a:rPr lang="it-IT" altLang="it-IT" dirty="0">
                <a:solidFill>
                  <a:srgbClr val="0000FF"/>
                </a:solidFill>
              </a:rPr>
              <a:t>="</a:t>
            </a:r>
            <a:r>
              <a:rPr lang="it-IT" altLang="it-IT" dirty="0"/>
              <a:t>6</a:t>
            </a:r>
            <a:r>
              <a:rPr lang="it-IT" altLang="it-IT" dirty="0">
                <a:solidFill>
                  <a:srgbClr val="0000FF"/>
                </a:solidFill>
              </a:rPr>
              <a:t>"&gt;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FF"/>
                </a:solidFill>
              </a:rPr>
              <a:t>			&lt;</a:t>
            </a:r>
            <a:r>
              <a:rPr lang="it-IT" altLang="it-IT" dirty="0" err="1">
                <a:solidFill>
                  <a:srgbClr val="800000"/>
                </a:solidFill>
              </a:rPr>
              <a:t>artist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r>
              <a:rPr lang="it-IT" altLang="it-IT" dirty="0" err="1">
                <a:solidFill>
                  <a:srgbClr val="000000"/>
                </a:solidFill>
              </a:rPr>
              <a:t>Gilmour</a:t>
            </a:r>
            <a:r>
              <a:rPr lang="it-IT" altLang="it-IT" dirty="0">
                <a:solidFill>
                  <a:srgbClr val="000000"/>
                </a:solidFill>
              </a:rPr>
              <a:t>, Wright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artist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title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r>
              <a:rPr lang="it-IT" altLang="it-IT" dirty="0">
                <a:solidFill>
                  <a:srgbClr val="000000"/>
                </a:solidFill>
              </a:rPr>
              <a:t>Time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title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length</a:t>
            </a:r>
            <a:r>
              <a:rPr lang="it-IT" altLang="it-IT" dirty="0">
                <a:solidFill>
                  <a:srgbClr val="0000FF"/>
                </a:solidFill>
              </a:rPr>
              <a:t>&gt;120&lt;/</a:t>
            </a:r>
            <a:r>
              <a:rPr lang="it-IT" altLang="it-IT" dirty="0" err="1">
                <a:solidFill>
                  <a:srgbClr val="800000"/>
                </a:solidFill>
              </a:rPr>
              <a:t>length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comment</a:t>
            </a:r>
            <a:r>
              <a:rPr lang="it-IT" altLang="it-IT" dirty="0">
                <a:solidFill>
                  <a:srgbClr val="0000FF"/>
                </a:solidFill>
              </a:rPr>
              <a:t>&gt;	</a:t>
            </a:r>
            <a:r>
              <a:rPr lang="it-IT" altLang="it-IT" dirty="0">
                <a:solidFill>
                  <a:srgbClr val="000080"/>
                </a:solidFill>
              </a:rPr>
              <a:t>&lt;!CDATA[Time </a:t>
            </a:r>
            <a:r>
              <a:rPr lang="it-IT" altLang="it-IT" dirty="0" err="1">
                <a:solidFill>
                  <a:srgbClr val="000080"/>
                </a:solidFill>
              </a:rPr>
              <a:t>has</a:t>
            </a:r>
            <a:r>
              <a:rPr lang="it-IT" altLang="it-IT" dirty="0">
                <a:solidFill>
                  <a:srgbClr val="000080"/>
                </a:solidFill>
              </a:rPr>
              <a:t> </a:t>
            </a:r>
            <a:r>
              <a:rPr lang="it-IT" altLang="it-IT" dirty="0" err="1">
                <a:solidFill>
                  <a:srgbClr val="000080"/>
                </a:solidFill>
              </a:rPr>
              <a:t>gone</a:t>
            </a:r>
            <a:r>
              <a:rPr lang="it-IT" altLang="it-IT" dirty="0">
                <a:solidFill>
                  <a:srgbClr val="000080"/>
                </a:solidFill>
              </a:rPr>
              <a:t>…]]&gt;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comment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song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>
                <a:solidFill>
                  <a:srgbClr val="800000"/>
                </a:solidFill>
              </a:rPr>
              <a:t>album</a:t>
            </a:r>
            <a:r>
              <a:rPr lang="it-IT" altLang="it-IT" dirty="0">
                <a:solidFill>
                  <a:srgbClr val="FF0000"/>
                </a:solidFill>
              </a:rPr>
              <a:t> ID</a:t>
            </a:r>
            <a:r>
              <a:rPr lang="it-IT" altLang="it-IT" dirty="0">
                <a:solidFill>
                  <a:srgbClr val="0000FF"/>
                </a:solidFill>
              </a:rPr>
              <a:t>="</a:t>
            </a:r>
            <a:r>
              <a:rPr lang="it-IT" altLang="it-IT" dirty="0" err="1">
                <a:solidFill>
                  <a:srgbClr val="000000"/>
                </a:solidFill>
              </a:rPr>
              <a:t>darkside</a:t>
            </a:r>
            <a:r>
              <a:rPr lang="it-IT" altLang="it-IT" dirty="0">
                <a:solidFill>
                  <a:srgbClr val="0000FF"/>
                </a:solidFill>
              </a:rPr>
              <a:t>"&gt;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artist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r>
              <a:rPr lang="it-IT" altLang="it-IT" dirty="0">
                <a:solidFill>
                  <a:srgbClr val="000000"/>
                </a:solidFill>
              </a:rPr>
              <a:t>Pink Floyd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artist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title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r>
              <a:rPr lang="it-IT" altLang="it-IT" dirty="0">
                <a:solidFill>
                  <a:srgbClr val="000000"/>
                </a:solidFill>
              </a:rPr>
              <a:t>The Dark Side of the Moon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title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		</a:t>
            </a:r>
            <a:r>
              <a:rPr lang="it-IT" altLang="it-IT" dirty="0">
                <a:solidFill>
                  <a:srgbClr val="0000FF"/>
                </a:solidFill>
              </a:rPr>
              <a:t>&lt;</a:t>
            </a:r>
            <a:r>
              <a:rPr lang="it-IT" altLang="it-IT" dirty="0" err="1">
                <a:solidFill>
                  <a:srgbClr val="800000"/>
                </a:solidFill>
              </a:rPr>
              <a:t>year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r>
              <a:rPr lang="it-IT" altLang="it-IT" dirty="0">
                <a:solidFill>
                  <a:srgbClr val="000000"/>
                </a:solidFill>
              </a:rPr>
              <a:t>1963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year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	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>
                <a:solidFill>
                  <a:srgbClr val="800000"/>
                </a:solidFill>
              </a:rPr>
              <a:t>album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  <a:endParaRPr lang="it-IT" altLang="it-IT" dirty="0">
              <a:solidFill>
                <a:srgbClr val="000000"/>
              </a:solidFill>
            </a:endParaRP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00"/>
                </a:solidFill>
              </a:rPr>
              <a:t>	</a:t>
            </a: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>
                <a:solidFill>
                  <a:srgbClr val="800000"/>
                </a:solidFill>
              </a:rPr>
              <a:t>CD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</a:p>
          <a:p>
            <a:pPr defTabSz="381000">
              <a:lnSpc>
                <a:spcPct val="80000"/>
              </a:lnSpc>
            </a:pPr>
            <a:r>
              <a:rPr lang="it-IT" altLang="it-IT" dirty="0">
                <a:solidFill>
                  <a:srgbClr val="0000FF"/>
                </a:solidFill>
              </a:rPr>
              <a:t>&lt;/</a:t>
            </a:r>
            <a:r>
              <a:rPr lang="it-IT" altLang="it-IT" dirty="0" err="1">
                <a:solidFill>
                  <a:srgbClr val="800000"/>
                </a:solidFill>
              </a:rPr>
              <a:t>collection</a:t>
            </a:r>
            <a:r>
              <a:rPr lang="it-IT" altLang="it-IT" dirty="0">
                <a:solidFill>
                  <a:srgbClr val="0000FF"/>
                </a:solidFill>
              </a:rPr>
              <a:t>&gt;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La Struttura di un Documento XML</a:t>
            </a:r>
            <a:endParaRPr lang="it-IT" altLang="it-IT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Un documento XML è composto da un prologo e da un corpo</a:t>
            </a:r>
          </a:p>
          <a:p>
            <a:r>
              <a:rPr lang="it-IT" altLang="it-IT" dirty="0" smtClean="0"/>
              <a:t>Il corpo del documento può contenere:</a:t>
            </a:r>
          </a:p>
          <a:p>
            <a:pPr lvl="1"/>
            <a:r>
              <a:rPr lang="it-IT" altLang="it-IT" b="1" dirty="0" smtClean="0"/>
              <a:t>testo</a:t>
            </a:r>
            <a:r>
              <a:rPr lang="it-IT" altLang="it-IT" dirty="0" smtClean="0"/>
              <a:t>, </a:t>
            </a:r>
          </a:p>
          <a:p>
            <a:pPr lvl="1"/>
            <a:r>
              <a:rPr lang="it-IT" altLang="it-IT" b="1" dirty="0" smtClean="0"/>
              <a:t>tag</a:t>
            </a:r>
            <a:r>
              <a:rPr lang="it-IT" altLang="it-IT" dirty="0" smtClean="0"/>
              <a:t> (delimitatori della struttura),</a:t>
            </a:r>
          </a:p>
          <a:p>
            <a:pPr lvl="1"/>
            <a:r>
              <a:rPr lang="it-IT" altLang="it-IT" dirty="0" smtClean="0"/>
              <a:t>annotazioni (</a:t>
            </a:r>
            <a:r>
              <a:rPr lang="it-IT" altLang="it-IT" b="1" dirty="0" smtClean="0"/>
              <a:t>commenti</a:t>
            </a:r>
            <a:r>
              <a:rPr lang="it-IT" altLang="it-IT" dirty="0" smtClean="0"/>
              <a:t>),</a:t>
            </a:r>
          </a:p>
          <a:p>
            <a:pPr lvl="1"/>
            <a:r>
              <a:rPr lang="it-IT" altLang="it-IT" b="1" dirty="0" smtClean="0"/>
              <a:t>processing </a:t>
            </a:r>
            <a:r>
              <a:rPr lang="it-IT" altLang="it-IT" b="1" dirty="0" err="1" smtClean="0"/>
              <a:t>instructions</a:t>
            </a:r>
            <a:r>
              <a:rPr lang="it-IT" altLang="it-IT" b="1" dirty="0" smtClean="0"/>
              <a:t> </a:t>
            </a:r>
            <a:r>
              <a:rPr lang="it-IT" altLang="it-IT" dirty="0" smtClean="0"/>
              <a:t>(indicazioni per l’elaborazione automatica),</a:t>
            </a:r>
          </a:p>
          <a:p>
            <a:pPr lvl="1"/>
            <a:r>
              <a:rPr lang="it-IT" altLang="it-IT" b="1" dirty="0" smtClean="0"/>
              <a:t>entità</a:t>
            </a:r>
            <a:r>
              <a:rPr lang="it-IT" altLang="it-IT" dirty="0" smtClean="0"/>
              <a:t> (simili da macro testuali)</a:t>
            </a:r>
          </a:p>
          <a:p>
            <a:pPr lvl="1"/>
            <a:r>
              <a:rPr lang="it-IT" altLang="it-IT" dirty="0" smtClean="0"/>
              <a:t>Inoltre, i tag possono contenere </a:t>
            </a:r>
            <a:r>
              <a:rPr lang="it-IT" altLang="it-IT" b="1" dirty="0" smtClean="0"/>
              <a:t>attributi</a:t>
            </a:r>
            <a:r>
              <a:rPr lang="it-IT" altLang="it-IT" dirty="0" smtClean="0"/>
              <a:t> e </a:t>
            </a:r>
            <a:r>
              <a:rPr lang="it-IT" altLang="it-IT" b="1" dirty="0" smtClean="0"/>
              <a:t>namespaces</a:t>
            </a:r>
            <a:r>
              <a:rPr lang="it-IT" altLang="it-IT" dirty="0" smtClean="0"/>
              <a:t>.</a:t>
            </a:r>
            <a:endParaRPr lang="it-IT" altLang="it-IT" dirty="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31C02-E889-4412-B33F-AB3CCC2D4780}" type="slidenum">
              <a:rPr lang="it-IT" altLang="it-IT" smtClean="0"/>
              <a:pPr/>
              <a:t>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Prologo: Dichiarazione XML</a:t>
            </a:r>
            <a:endParaRPr lang="it-IT" altLang="it-IT"/>
          </a:p>
        </p:txBody>
      </p:sp>
      <p:sp>
        <p:nvSpPr>
          <p:cNvPr id="79882" name="Rectangle 10"/>
          <p:cNvSpPr>
            <a:spLocks noGrp="1" noChangeArrowheads="1"/>
          </p:cNvSpPr>
          <p:nvPr>
            <p:ph idx="1"/>
          </p:nvPr>
        </p:nvSpPr>
        <p:spPr>
          <a:xfrm>
            <a:off x="505347" y="1920874"/>
            <a:ext cx="9129392" cy="4820496"/>
          </a:xfrm>
        </p:spPr>
        <p:txBody>
          <a:bodyPr/>
          <a:lstStyle/>
          <a:p>
            <a:r>
              <a:rPr lang="it-IT" altLang="it-IT" dirty="0" smtClean="0"/>
              <a:t>La prima riga del prologo è la </a:t>
            </a:r>
            <a:r>
              <a:rPr lang="it-IT" altLang="it-IT" b="1" dirty="0" smtClean="0"/>
              <a:t>dichiarazione XML</a:t>
            </a:r>
            <a:r>
              <a:rPr lang="it-IT" altLang="it-IT" dirty="0" smtClean="0"/>
              <a:t>, che è obbligatoria e deve essere posta all’immediato inizio del documento. </a:t>
            </a:r>
          </a:p>
          <a:p>
            <a:r>
              <a:rPr lang="it-IT" altLang="it-IT" dirty="0" smtClean="0"/>
              <a:t>L’espressione “&lt;?xml” è detta tag di apertura della dichiarazione XML. La dichiarazione è chiusa dal simbolo “?&gt;”. </a:t>
            </a:r>
          </a:p>
          <a:p>
            <a:r>
              <a:rPr lang="it-IT" altLang="it-IT" dirty="0" smtClean="0"/>
              <a:t>All’interno della dichiarazione, troviamo due espressioni della forma nome=“valore”. Questo tipo di notazione è usata per definire un attributo del tag in cui è contenuta. Un attributo modifica o completa il significato di un tag, ed è un concetto largamente usato in XML.</a:t>
            </a:r>
          </a:p>
          <a:p>
            <a:r>
              <a:rPr lang="it-IT" altLang="it-IT" dirty="0" smtClean="0"/>
              <a:t>Gli attributi della dichiarazione XML sono:</a:t>
            </a:r>
          </a:p>
          <a:p>
            <a:pPr lvl="1"/>
            <a:r>
              <a:rPr lang="it-IT" altLang="it-IT" b="1" dirty="0" err="1" smtClean="0"/>
              <a:t>version</a:t>
            </a:r>
            <a:r>
              <a:rPr lang="it-IT" altLang="it-IT" dirty="0" smtClean="0"/>
              <a:t>: (obbligatorio) indica la versione di XML usata.</a:t>
            </a:r>
          </a:p>
          <a:p>
            <a:pPr lvl="1"/>
            <a:r>
              <a:rPr lang="it-IT" altLang="it-IT" b="1" dirty="0" err="1" smtClean="0"/>
              <a:t>encoding</a:t>
            </a:r>
            <a:r>
              <a:rPr lang="it-IT" altLang="it-IT" dirty="0" smtClean="0"/>
              <a:t>: (opzionale) è nome della codifica dei caratteri usata nel documento (default: UTF-8 o 16, cioè UNICODE a 8 o 16 bit, ISO-8859-1 è quella più adatta ai nostri caratteri nazionali)</a:t>
            </a:r>
          </a:p>
          <a:p>
            <a:pPr lvl="1"/>
            <a:r>
              <a:rPr lang="it-IT" altLang="it-IT" b="1" dirty="0" err="1" smtClean="0"/>
              <a:t>standalone</a:t>
            </a:r>
            <a:r>
              <a:rPr lang="it-IT" altLang="it-IT" dirty="0" smtClean="0"/>
              <a:t>: (opzionale) se vale yes indica che il file non fa riferimento ad altri file esterni. (default: no)</a:t>
            </a:r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 smtClean="0"/>
              <a:t>eXtensible Markup Language</a:t>
            </a:r>
            <a:endParaRPr lang="it-IT" alt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1074-0372-45C5-AA85-31C578545F29}" type="slidenum">
              <a:rPr lang="it-IT" altLang="it-IT" smtClean="0"/>
              <a:pPr/>
              <a:t>9</a:t>
            </a:fld>
            <a:endParaRPr lang="it-IT" altLang="it-IT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499234" y="1417637"/>
            <a:ext cx="9135505" cy="5032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35941" tIns="35941" rIns="35941" bIns="35941" anchor="ctr"/>
          <a:lstStyle>
            <a:lvl1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t-IT" dirty="0">
                <a:latin typeface="Calibri" panose="020F0502020204030204" pitchFamily="34" charset="0"/>
              </a:rPr>
              <a:t>&lt;?xml version="1.0" encoding="ISO-8859-1"?&gt;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dGDP20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A3E974C6-856B-45FC-9DF1-246993EFFB71}" vid="{C87BD58A-A744-4000-A949-ED8283BB2E40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Layout_Didattica_2020</Template>
  <TotalTime>2293</TotalTime>
  <Words>3150</Words>
  <Application>Microsoft Office PowerPoint</Application>
  <PresentationFormat>A4 (21x29,7 cm)</PresentationFormat>
  <Paragraphs>372</Paragraphs>
  <Slides>31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Euphemia</vt:lpstr>
      <vt:lpstr>Symbol</vt:lpstr>
      <vt:lpstr>Times New Roman</vt:lpstr>
      <vt:lpstr>Verdana</vt:lpstr>
      <vt:lpstr>DidGDP20</vt:lpstr>
      <vt:lpstr>eXtensible Markup Language (XML) Elementi di base</vt:lpstr>
      <vt:lpstr>Origini di XML</vt:lpstr>
      <vt:lpstr>La Famiglia di XML</vt:lpstr>
      <vt:lpstr>XML: Vantaggi</vt:lpstr>
      <vt:lpstr>XML: Svantaggi</vt:lpstr>
      <vt:lpstr>XML: Applicazioni</vt:lpstr>
      <vt:lpstr>Un Documento XML</vt:lpstr>
      <vt:lpstr>La Struttura di un Documento XML</vt:lpstr>
      <vt:lpstr>Prologo: Dichiarazione XML</vt:lpstr>
      <vt:lpstr>Prologo: Dichiarazione DOCTYPE</vt:lpstr>
      <vt:lpstr>Prologo: Dichiarazione DOCTYPE</vt:lpstr>
      <vt:lpstr>Elementi</vt:lpstr>
      <vt:lpstr>Elementi</vt:lpstr>
      <vt:lpstr>Elementi: Regole di Base</vt:lpstr>
      <vt:lpstr>Elementi: Sintassi</vt:lpstr>
      <vt:lpstr>Gerarchia degli Elementi</vt:lpstr>
      <vt:lpstr>Attributi</vt:lpstr>
      <vt:lpstr>Attributi: Regole di Base</vt:lpstr>
      <vt:lpstr>Attributi: Sintassi</vt:lpstr>
      <vt:lpstr>Namespaces</vt:lpstr>
      <vt:lpstr>Namespaces: Sintassi</vt:lpstr>
      <vt:lpstr>Namespaces: Esempi</vt:lpstr>
      <vt:lpstr>Entità</vt:lpstr>
      <vt:lpstr>Entità (parsed): Sintassi</vt:lpstr>
      <vt:lpstr>Entità: Uso</vt:lpstr>
      <vt:lpstr>Testo</vt:lpstr>
      <vt:lpstr>Sezioni CDATA</vt:lpstr>
      <vt:lpstr>Processing Instructions</vt:lpstr>
      <vt:lpstr>Commenti</vt:lpstr>
      <vt:lpstr>Validazione di Documenti XML</vt:lpstr>
      <vt:lpstr>Riferimenti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Giuseppe Della Penna</dc:creator>
  <cp:lastModifiedBy>Giuseppe Della Penna</cp:lastModifiedBy>
  <cp:revision>77</cp:revision>
  <cp:lastPrinted>2020-02-26T16:48:38Z</cp:lastPrinted>
  <dcterms:created xsi:type="dcterms:W3CDTF">2000-10-12T16:44:15Z</dcterms:created>
  <dcterms:modified xsi:type="dcterms:W3CDTF">2022-01-24T10:41:44Z</dcterms:modified>
</cp:coreProperties>
</file>