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7" r:id="rId1"/>
  </p:sldMasterIdLst>
  <p:notesMasterIdLst>
    <p:notesMasterId r:id="rId70"/>
  </p:notesMasterIdLst>
  <p:handoutMasterIdLst>
    <p:handoutMasterId r:id="rId71"/>
  </p:handoutMasterIdLst>
  <p:sldIdLst>
    <p:sldId id="256" r:id="rId2"/>
    <p:sldId id="314" r:id="rId3"/>
    <p:sldId id="315" r:id="rId4"/>
    <p:sldId id="316" r:id="rId5"/>
    <p:sldId id="317" r:id="rId6"/>
    <p:sldId id="292" r:id="rId7"/>
    <p:sldId id="299" r:id="rId8"/>
    <p:sldId id="301" r:id="rId9"/>
    <p:sldId id="305" r:id="rId10"/>
    <p:sldId id="306" r:id="rId11"/>
    <p:sldId id="307" r:id="rId12"/>
    <p:sldId id="308" r:id="rId13"/>
    <p:sldId id="300" r:id="rId14"/>
    <p:sldId id="298" r:id="rId15"/>
    <p:sldId id="297" r:id="rId16"/>
    <p:sldId id="311" r:id="rId17"/>
    <p:sldId id="310" r:id="rId18"/>
    <p:sldId id="287" r:id="rId19"/>
    <p:sldId id="293" r:id="rId20"/>
    <p:sldId id="291" r:id="rId21"/>
    <p:sldId id="276" r:id="rId22"/>
    <p:sldId id="285" r:id="rId23"/>
    <p:sldId id="333" r:id="rId24"/>
    <p:sldId id="334" r:id="rId25"/>
    <p:sldId id="277" r:id="rId26"/>
    <p:sldId id="286" r:id="rId27"/>
    <p:sldId id="335" r:id="rId28"/>
    <p:sldId id="278" r:id="rId29"/>
    <p:sldId id="283" r:id="rId30"/>
    <p:sldId id="288" r:id="rId31"/>
    <p:sldId id="279" r:id="rId32"/>
    <p:sldId id="309" r:id="rId33"/>
    <p:sldId id="284" r:id="rId34"/>
    <p:sldId id="313" r:id="rId35"/>
    <p:sldId id="312" r:id="rId36"/>
    <p:sldId id="282" r:id="rId37"/>
    <p:sldId id="280" r:id="rId38"/>
    <p:sldId id="295" r:id="rId39"/>
    <p:sldId id="296" r:id="rId40"/>
    <p:sldId id="289" r:id="rId41"/>
    <p:sldId id="294" r:id="rId42"/>
    <p:sldId id="290" r:id="rId43"/>
    <p:sldId id="281" r:id="rId44"/>
    <p:sldId id="336" r:id="rId45"/>
    <p:sldId id="350" r:id="rId46"/>
    <p:sldId id="349" r:id="rId47"/>
    <p:sldId id="340" r:id="rId48"/>
    <p:sldId id="343" r:id="rId49"/>
    <p:sldId id="344" r:id="rId50"/>
    <p:sldId id="345" r:id="rId51"/>
    <p:sldId id="346" r:id="rId52"/>
    <p:sldId id="347" r:id="rId53"/>
    <p:sldId id="351" r:id="rId54"/>
    <p:sldId id="352"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2" r:id="rId68"/>
    <p:sldId id="304" r:id="rId6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72" autoAdjust="0"/>
    <p:restoredTop sz="94718" autoAdjust="0"/>
  </p:normalViewPr>
  <p:slideViewPr>
    <p:cSldViewPr showGuides="1">
      <p:cViewPr varScale="1">
        <p:scale>
          <a:sx n="110" d="100"/>
          <a:sy n="110" d="100"/>
        </p:scale>
        <p:origin x="177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solidFill>
                  <a:schemeClr val="tx1"/>
                </a:solidFill>
                <a:latin typeface="Arial" charset="0"/>
              </a:defRPr>
            </a:lvl1pPr>
          </a:lstStyle>
          <a:p>
            <a:pPr>
              <a:defRPr/>
            </a:pPr>
            <a:endParaRPr lang="it-IT"/>
          </a:p>
        </p:txBody>
      </p:sp>
      <p:sp>
        <p:nvSpPr>
          <p:cNvPr id="1945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solidFill>
                  <a:schemeClr val="tx1"/>
                </a:solidFill>
                <a:latin typeface="Arial" charset="0"/>
              </a:defRPr>
            </a:lvl1pPr>
          </a:lstStyle>
          <a:p>
            <a:pPr>
              <a:defRPr/>
            </a:pPr>
            <a:endParaRPr lang="it-IT"/>
          </a:p>
        </p:txBody>
      </p:sp>
      <p:sp>
        <p:nvSpPr>
          <p:cNvPr id="1946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solidFill>
                  <a:schemeClr val="tx1"/>
                </a:solidFill>
                <a:latin typeface="Arial" charset="0"/>
              </a:defRPr>
            </a:lvl1pPr>
          </a:lstStyle>
          <a:p>
            <a:pPr>
              <a:defRPr/>
            </a:pPr>
            <a:endParaRPr lang="it-IT"/>
          </a:p>
        </p:txBody>
      </p:sp>
      <p:sp>
        <p:nvSpPr>
          <p:cNvPr id="1946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smtClean="0">
                <a:solidFill>
                  <a:schemeClr val="tx1"/>
                </a:solidFill>
                <a:latin typeface="Arial" panose="020B0604020202020204" pitchFamily="34" charset="0"/>
              </a:defRPr>
            </a:lvl1pPr>
          </a:lstStyle>
          <a:p>
            <a:pPr>
              <a:defRPr/>
            </a:pPr>
            <a:fld id="{765ABD6A-6E19-4715-A107-E70D6F316EC4}"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solidFill>
                  <a:schemeClr val="tx1"/>
                </a:solidFill>
                <a:latin typeface="Arial" charset="0"/>
              </a:defRPr>
            </a:lvl1pPr>
          </a:lstStyle>
          <a:p>
            <a:pPr>
              <a:defRPr/>
            </a:pPr>
            <a:endParaRPr lang="it-IT"/>
          </a:p>
        </p:txBody>
      </p:sp>
      <p:sp>
        <p:nvSpPr>
          <p:cNvPr id="20483"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solidFill>
                  <a:schemeClr val="tx1"/>
                </a:solidFill>
                <a:latin typeface="Arial" charset="0"/>
              </a:defRPr>
            </a:lvl1pPr>
          </a:lstStyle>
          <a:p>
            <a:pPr>
              <a:defRPr/>
            </a:pPr>
            <a:endParaRPr lang="it-IT"/>
          </a:p>
        </p:txBody>
      </p:sp>
      <p:sp>
        <p:nvSpPr>
          <p:cNvPr id="307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it-IT" noProof="0" smtClean="0"/>
              <a:t>Fare clic per modificare gli stili del testo dello schema</a:t>
            </a:r>
          </a:p>
          <a:p>
            <a:pPr lvl="1"/>
            <a:r>
              <a:rPr lang="it-IT" noProof="0" smtClean="0"/>
              <a:t>Secondo livello</a:t>
            </a:r>
          </a:p>
          <a:p>
            <a:pPr lvl="2"/>
            <a:r>
              <a:rPr lang="it-IT" noProof="0" smtClean="0"/>
              <a:t>Terzo livello</a:t>
            </a:r>
          </a:p>
          <a:p>
            <a:pPr lvl="3"/>
            <a:r>
              <a:rPr lang="it-IT" noProof="0" smtClean="0"/>
              <a:t>Quarto livello</a:t>
            </a:r>
          </a:p>
          <a:p>
            <a:pPr lvl="4"/>
            <a:r>
              <a:rPr lang="it-IT" noProof="0" smtClean="0"/>
              <a:t>Quinto livello</a:t>
            </a:r>
          </a:p>
        </p:txBody>
      </p:sp>
      <p:sp>
        <p:nvSpPr>
          <p:cNvPr id="20486"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solidFill>
                  <a:schemeClr val="tx1"/>
                </a:solidFill>
                <a:latin typeface="Arial" charset="0"/>
              </a:defRPr>
            </a:lvl1pPr>
          </a:lstStyle>
          <a:p>
            <a:pPr>
              <a:defRPr/>
            </a:pPr>
            <a:endParaRPr lang="it-IT"/>
          </a:p>
        </p:txBody>
      </p:sp>
      <p:sp>
        <p:nvSpPr>
          <p:cNvPr id="20487"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smtClean="0">
                <a:solidFill>
                  <a:schemeClr val="tx1"/>
                </a:solidFill>
                <a:latin typeface="Arial" panose="020B0604020202020204" pitchFamily="34" charset="0"/>
              </a:defRPr>
            </a:lvl1pPr>
          </a:lstStyle>
          <a:p>
            <a:pPr>
              <a:defRPr/>
            </a:pPr>
            <a:fld id="{7A85D8FC-AEC5-4008-B345-2378BA445A63}"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AF270CBE-C546-44A9-8C3E-8CE17AE5A8B4}" type="slidenum">
              <a:rPr lang="it-IT" altLang="it-IT" sz="1300">
                <a:solidFill>
                  <a:schemeClr val="tx1"/>
                </a:solidFill>
                <a:latin typeface="Arial" panose="020B0604020202020204" pitchFamily="34" charset="0"/>
              </a:rPr>
              <a:pPr/>
              <a:t>1</a:t>
            </a:fld>
            <a:endParaRPr lang="it-IT" altLang="it-IT" sz="1300">
              <a:solidFill>
                <a:schemeClr val="tx1"/>
              </a:solidFill>
              <a:latin typeface="Arial" panose="020B0604020202020204" pitchFamily="34" charset="0"/>
            </a:endParaRPr>
          </a:p>
        </p:txBody>
      </p:sp>
      <p:sp>
        <p:nvSpPr>
          <p:cNvPr id="6147" name="Rectangle 2"/>
          <p:cNvSpPr>
            <a:spLocks noGrp="1" noRot="1" noChangeAspect="1" noChangeArrowheads="1" noTextEdit="1"/>
          </p:cNvSpPr>
          <p:nvPr>
            <p:ph type="sldImg"/>
          </p:nvPr>
        </p:nvSpPr>
        <p:spPr>
          <a:xfrm>
            <a:off x="992188" y="768350"/>
            <a:ext cx="5114925" cy="3836988"/>
          </a:xfrm>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EFD3E52B-561A-499A-8CF3-44BDA95577F0}" type="slidenum">
              <a:rPr lang="it-IT" altLang="it-IT" sz="1300">
                <a:solidFill>
                  <a:schemeClr val="tx1"/>
                </a:solidFill>
                <a:latin typeface="Arial" panose="020B0604020202020204" pitchFamily="34" charset="0"/>
              </a:rPr>
              <a:pPr/>
              <a:t>21</a:t>
            </a:fld>
            <a:endParaRPr lang="it-IT" altLang="it-IT" sz="1300">
              <a:solidFill>
                <a:schemeClr val="tx1"/>
              </a:solidFill>
              <a:latin typeface="Arial" panose="020B0604020202020204" pitchFamily="34" charset="0"/>
            </a:endParaRPr>
          </a:p>
        </p:txBody>
      </p:sp>
      <p:sp>
        <p:nvSpPr>
          <p:cNvPr id="28675" name="Rectangle 2"/>
          <p:cNvSpPr>
            <a:spLocks noGrp="1" noRot="1" noChangeAspect="1" noChangeArrowheads="1" noTextEdit="1"/>
          </p:cNvSpPr>
          <p:nvPr>
            <p:ph type="sldImg"/>
          </p:nvPr>
        </p:nvSpPr>
        <p:spPr>
          <a:xfrm>
            <a:off x="992188" y="768350"/>
            <a:ext cx="5114925" cy="3836988"/>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3674E67F-39F8-487C-A354-09D88CC4C95A}" type="slidenum">
              <a:rPr lang="it-IT" altLang="it-IT" sz="1300">
                <a:solidFill>
                  <a:schemeClr val="tx1"/>
                </a:solidFill>
                <a:latin typeface="Arial" panose="020B0604020202020204" pitchFamily="34" charset="0"/>
              </a:rPr>
              <a:pPr/>
              <a:t>22</a:t>
            </a:fld>
            <a:endParaRPr lang="it-IT" altLang="it-IT" sz="1300">
              <a:solidFill>
                <a:schemeClr val="tx1"/>
              </a:solidFill>
              <a:latin typeface="Arial" panose="020B0604020202020204" pitchFamily="34" charset="0"/>
            </a:endParaRPr>
          </a:p>
        </p:txBody>
      </p:sp>
      <p:sp>
        <p:nvSpPr>
          <p:cNvPr id="30723" name="Rectangle 2"/>
          <p:cNvSpPr>
            <a:spLocks noGrp="1" noRot="1" noChangeAspect="1" noChangeArrowheads="1" noTextEdit="1"/>
          </p:cNvSpPr>
          <p:nvPr>
            <p:ph type="sldImg"/>
          </p:nvPr>
        </p:nvSpPr>
        <p:spPr>
          <a:xfrm>
            <a:off x="992188" y="768350"/>
            <a:ext cx="5114925" cy="3836988"/>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A19D3CF8-8DB3-4BDF-B76F-3A2354313631}" type="slidenum">
              <a:rPr lang="it-IT" altLang="it-IT" sz="1300">
                <a:solidFill>
                  <a:schemeClr val="tx1"/>
                </a:solidFill>
                <a:latin typeface="Arial" panose="020B0604020202020204" pitchFamily="34" charset="0"/>
              </a:rPr>
              <a:pPr/>
              <a:t>23</a:t>
            </a:fld>
            <a:endParaRPr lang="it-IT" altLang="it-IT" sz="1300">
              <a:solidFill>
                <a:schemeClr val="tx1"/>
              </a:solidFill>
              <a:latin typeface="Arial" panose="020B0604020202020204" pitchFamily="34" charset="0"/>
            </a:endParaRPr>
          </a:p>
        </p:txBody>
      </p:sp>
      <p:sp>
        <p:nvSpPr>
          <p:cNvPr id="32771" name="Rectangle 2"/>
          <p:cNvSpPr>
            <a:spLocks noGrp="1" noRot="1" noChangeAspect="1" noChangeArrowheads="1" noTextEdit="1"/>
          </p:cNvSpPr>
          <p:nvPr>
            <p:ph type="sldImg"/>
          </p:nvPr>
        </p:nvSpPr>
        <p:spPr>
          <a:xfrm>
            <a:off x="992188" y="768350"/>
            <a:ext cx="5114925" cy="3836988"/>
          </a:xfrm>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E7051F5A-D8A6-4F50-803F-4930F5D0DF2F}" type="slidenum">
              <a:rPr lang="it-IT" altLang="it-IT" sz="1300">
                <a:solidFill>
                  <a:schemeClr val="tx1"/>
                </a:solidFill>
                <a:latin typeface="Arial" panose="020B0604020202020204" pitchFamily="34" charset="0"/>
              </a:rPr>
              <a:pPr/>
              <a:t>24</a:t>
            </a:fld>
            <a:endParaRPr lang="it-IT" altLang="it-IT" sz="1300">
              <a:solidFill>
                <a:schemeClr val="tx1"/>
              </a:solidFill>
              <a:latin typeface="Arial" panose="020B0604020202020204" pitchFamily="34" charset="0"/>
            </a:endParaRPr>
          </a:p>
        </p:txBody>
      </p:sp>
      <p:sp>
        <p:nvSpPr>
          <p:cNvPr id="34819" name="Rectangle 2"/>
          <p:cNvSpPr>
            <a:spLocks noGrp="1" noRot="1" noChangeAspect="1" noChangeArrowheads="1" noTextEdit="1"/>
          </p:cNvSpPr>
          <p:nvPr>
            <p:ph type="sldImg"/>
          </p:nvPr>
        </p:nvSpPr>
        <p:spPr>
          <a:xfrm>
            <a:off x="992188" y="768350"/>
            <a:ext cx="5114925" cy="3836988"/>
          </a:xfrm>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ctangle 9"/>
          <p:cNvSpPr/>
          <p:nvPr/>
        </p:nvSpPr>
        <p:spPr bwMode="ltGray">
          <a:xfrm>
            <a:off x="914401"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11" name="Rectangle 10"/>
          <p:cNvSpPr/>
          <p:nvPr/>
        </p:nvSpPr>
        <p:spPr bwMode="gray">
          <a:xfrm>
            <a:off x="1" y="0"/>
            <a:ext cx="9144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cxnSp>
        <p:nvCxnSpPr>
          <p:cNvPr id="13" name="Straight Connector 12"/>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9144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21977" y="548683"/>
            <a:ext cx="6248400" cy="2680127"/>
          </a:xfrm>
        </p:spPr>
        <p:txBody>
          <a:bodyPr>
            <a:noAutofit/>
          </a:bodyPr>
          <a:lstStyle>
            <a:lvl1pPr>
              <a:defRPr sz="3739"/>
            </a:lvl1pPr>
          </a:lstStyle>
          <a:p>
            <a:r>
              <a:rPr lang="it-IT" smtClean="0"/>
              <a:t>Fare clic per modificare lo stile del titolo</a:t>
            </a:r>
            <a:endParaRPr dirty="0"/>
          </a:p>
        </p:txBody>
      </p:sp>
      <p:sp>
        <p:nvSpPr>
          <p:cNvPr id="3" name="Subtitle 2"/>
          <p:cNvSpPr>
            <a:spLocks noGrp="1"/>
          </p:cNvSpPr>
          <p:nvPr>
            <p:ph type="subTitle" idx="1" hasCustomPrompt="1"/>
          </p:nvPr>
        </p:nvSpPr>
        <p:spPr>
          <a:xfrm>
            <a:off x="1821976" y="3573017"/>
            <a:ext cx="5638800" cy="1887984"/>
          </a:xfrm>
        </p:spPr>
        <p:txBody>
          <a:bodyPr>
            <a:noAutofit/>
          </a:bodyPr>
          <a:lstStyle>
            <a:lvl1pPr marL="0" indent="0" algn="l">
              <a:spcBef>
                <a:spcPts val="0"/>
              </a:spcBef>
              <a:buNone/>
              <a:defRPr sz="1662">
                <a:solidFill>
                  <a:schemeClr val="tx1"/>
                </a:solidFill>
              </a:defRPr>
            </a:lvl1pPr>
            <a:lvl2pPr marL="316615" indent="0" algn="ctr">
              <a:buNone/>
              <a:defRPr>
                <a:solidFill>
                  <a:schemeClr val="tx1">
                    <a:tint val="75000"/>
                  </a:schemeClr>
                </a:solidFill>
              </a:defRPr>
            </a:lvl2pPr>
            <a:lvl3pPr marL="633231" indent="0" algn="ctr">
              <a:buNone/>
              <a:defRPr>
                <a:solidFill>
                  <a:schemeClr val="tx1">
                    <a:tint val="75000"/>
                  </a:schemeClr>
                </a:solidFill>
              </a:defRPr>
            </a:lvl3pPr>
            <a:lvl4pPr marL="949846" indent="0" algn="ctr">
              <a:buNone/>
              <a:defRPr>
                <a:solidFill>
                  <a:schemeClr val="tx1">
                    <a:tint val="75000"/>
                  </a:schemeClr>
                </a:solidFill>
              </a:defRPr>
            </a:lvl4pPr>
            <a:lvl5pPr marL="1266462" indent="0" algn="ctr">
              <a:buNone/>
              <a:defRPr>
                <a:solidFill>
                  <a:schemeClr val="tx1">
                    <a:tint val="75000"/>
                  </a:schemeClr>
                </a:solidFill>
              </a:defRPr>
            </a:lvl5pPr>
            <a:lvl6pPr marL="1583077" indent="0" algn="ctr">
              <a:buNone/>
              <a:defRPr>
                <a:solidFill>
                  <a:schemeClr val="tx1">
                    <a:tint val="75000"/>
                  </a:schemeClr>
                </a:solidFill>
              </a:defRPr>
            </a:lvl6pPr>
            <a:lvl7pPr marL="1899693" indent="0" algn="ctr">
              <a:buNone/>
              <a:defRPr>
                <a:solidFill>
                  <a:schemeClr val="tx1">
                    <a:tint val="75000"/>
                  </a:schemeClr>
                </a:solidFill>
              </a:defRPr>
            </a:lvl7pPr>
            <a:lvl8pPr marL="2216308" indent="0" algn="ctr">
              <a:buNone/>
              <a:defRPr>
                <a:solidFill>
                  <a:schemeClr val="tx1">
                    <a:tint val="75000"/>
                  </a:schemeClr>
                </a:solidFill>
              </a:defRPr>
            </a:lvl8pPr>
            <a:lvl9pPr marL="2532924" indent="0" algn="ctr">
              <a:buNone/>
              <a:defRPr>
                <a:solidFill>
                  <a:schemeClr val="tx1">
                    <a:tint val="75000"/>
                  </a:schemeClr>
                </a:solidFill>
              </a:defRPr>
            </a:lvl9pPr>
          </a:lstStyle>
          <a:p>
            <a:r>
              <a:rPr lang="it-IT" dirty="0" smtClean="0"/>
              <a:t>Giuseppe Della Penna</a:t>
            </a:r>
          </a:p>
          <a:p>
            <a:r>
              <a:rPr lang="it-IT" dirty="0" smtClean="0"/>
              <a:t>Università degli Studi di L’Aquila</a:t>
            </a:r>
          </a:p>
          <a:p>
            <a:endParaRPr lang="it-IT" dirty="0" smtClean="0"/>
          </a:p>
          <a:p>
            <a:r>
              <a:rPr lang="it-IT" dirty="0" smtClean="0"/>
              <a:t>Giuseppe.DellaPenna@univaq.it</a:t>
            </a:r>
          </a:p>
          <a:p>
            <a:r>
              <a:rPr lang="it-IT" dirty="0" smtClean="0"/>
              <a:t>http://people.disim.univaq.it/dellapenna</a:t>
            </a:r>
          </a:p>
        </p:txBody>
      </p:sp>
      <p:sp>
        <p:nvSpPr>
          <p:cNvPr id="20" name="Rectangle 7"/>
          <p:cNvSpPr/>
          <p:nvPr/>
        </p:nvSpPr>
        <p:spPr bwMode="ltGray">
          <a:xfrm>
            <a:off x="8686800" y="6021288"/>
            <a:ext cx="457200" cy="836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1" name="Rectangle 8"/>
          <p:cNvSpPr/>
          <p:nvPr/>
        </p:nvSpPr>
        <p:spPr bwMode="gray">
          <a:xfrm>
            <a:off x="8458200" y="6021288"/>
            <a:ext cx="228600" cy="8367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2" name="Rectangle 11"/>
          <p:cNvSpPr/>
          <p:nvPr/>
        </p:nvSpPr>
        <p:spPr bwMode="ltGray">
          <a:xfrm>
            <a:off x="0" y="6021288"/>
            <a:ext cx="9144000" cy="836712"/>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3" name="Rectangle 13"/>
          <p:cNvSpPr/>
          <p:nvPr/>
        </p:nvSpPr>
        <p:spPr bwMode="black">
          <a:xfrm>
            <a:off x="0" y="6021288"/>
            <a:ext cx="912352" cy="836712"/>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cxnSp>
        <p:nvCxnSpPr>
          <p:cNvPr id="24" name="Straight Connector 15"/>
          <p:cNvCxnSpPr/>
          <p:nvPr/>
        </p:nvCxnSpPr>
        <p:spPr bwMode="white">
          <a:xfrm>
            <a:off x="1" y="6021288"/>
            <a:ext cx="13716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Immagine 2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188" y="6093298"/>
            <a:ext cx="696891" cy="671457"/>
          </a:xfrm>
          <a:prstGeom prst="rect">
            <a:avLst/>
          </a:prstGeom>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678" y="6093298"/>
            <a:ext cx="1061960" cy="372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CasellaDiTesto 26"/>
          <p:cNvSpPr txBox="1"/>
          <p:nvPr/>
        </p:nvSpPr>
        <p:spPr>
          <a:xfrm>
            <a:off x="2538819" y="6061547"/>
            <a:ext cx="5868606" cy="284052"/>
          </a:xfrm>
          <a:prstGeom prst="rect">
            <a:avLst/>
          </a:prstGeom>
          <a:noFill/>
        </p:spPr>
        <p:txBody>
          <a:bodyPr wrap="square">
            <a:spAutoFit/>
          </a:bodyPr>
          <a:lstStyle/>
          <a:p>
            <a:pPr>
              <a:defRPr/>
            </a:pPr>
            <a:r>
              <a:rPr lang="en-US" sz="623" dirty="0">
                <a:latin typeface="+mj-lt"/>
              </a:rPr>
              <a:t>This work is licensed under the Creative Commons Attribution-</a:t>
            </a:r>
            <a:r>
              <a:rPr lang="en-US" sz="623" dirty="0" err="1">
                <a:latin typeface="+mj-lt"/>
              </a:rPr>
              <a:t>NonCommercial</a:t>
            </a:r>
            <a:r>
              <a:rPr lang="en-US" sz="623" dirty="0">
                <a:latin typeface="+mj-lt"/>
              </a:rPr>
              <a:t>-</a:t>
            </a:r>
            <a:r>
              <a:rPr lang="en-US" sz="623" dirty="0" err="1">
                <a:latin typeface="+mj-lt"/>
              </a:rPr>
              <a:t>ShareAlike</a:t>
            </a:r>
            <a:r>
              <a:rPr lang="en-US" sz="623" dirty="0">
                <a:latin typeface="+mj-lt"/>
              </a:rPr>
              <a:t> 3.0 </a:t>
            </a:r>
            <a:r>
              <a:rPr lang="en-US" sz="623" dirty="0" err="1">
                <a:latin typeface="+mj-lt"/>
              </a:rPr>
              <a:t>Unported</a:t>
            </a:r>
            <a:r>
              <a:rPr lang="en-US" sz="623" dirty="0">
                <a:latin typeface="+mj-lt"/>
              </a:rPr>
              <a:t> License. To view a copy of this license, visit http://creativecommons.org/licenses/by-nc-sa/3.0/ or send a letter to Creative Commons, 444 Castro Street, Suite 900, Mountain View, California, 94041, USA.</a:t>
            </a:r>
          </a:p>
        </p:txBody>
      </p:sp>
    </p:spTree>
    <p:extLst>
      <p:ext uri="{BB962C8B-B14F-4D97-AF65-F5344CB8AC3E}">
        <p14:creationId xmlns:p14="http://schemas.microsoft.com/office/powerpoint/2010/main" val="349371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bwMode="gray">
          <a:xfrm>
            <a:off x="466466" y="0"/>
            <a:ext cx="31115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9" name="Rectangle 8"/>
          <p:cNvSpPr/>
          <p:nvPr/>
        </p:nvSpPr>
        <p:spPr bwMode="ltGray">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cxnSp>
        <p:nvCxnSpPr>
          <p:cNvPr id="10" name="Straight Connector 9"/>
          <p:cNvCxnSpPr/>
          <p:nvPr/>
        </p:nvCxnSpPr>
        <p:spPr bwMode="white">
          <a:xfrm>
            <a:off x="466465"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2" name="Title 1"/>
          <p:cNvSpPr>
            <a:spLocks noGrp="1"/>
          </p:cNvSpPr>
          <p:nvPr>
            <p:ph type="title"/>
          </p:nvPr>
        </p:nvSpPr>
        <p:spPr bwMode="white">
          <a:xfrm>
            <a:off x="805890" y="381000"/>
            <a:ext cx="2470710" cy="1371600"/>
          </a:xfrm>
        </p:spPr>
        <p:txBody>
          <a:bodyPr anchor="b">
            <a:normAutofit/>
          </a:bodyPr>
          <a:lstStyle>
            <a:lvl1pPr algn="l">
              <a:defRPr sz="1939" b="0" cap="all" baseline="0">
                <a:solidFill>
                  <a:schemeClr val="bg1"/>
                </a:solidFill>
              </a:defRPr>
            </a:lvl1pPr>
          </a:lstStyle>
          <a:p>
            <a:r>
              <a:rPr lang="it-IT" smtClean="0"/>
              <a:t>Fare clic per modificare lo stile del titolo</a:t>
            </a:r>
            <a:endParaRPr dirty="0"/>
          </a:p>
        </p:txBody>
      </p:sp>
      <p:sp>
        <p:nvSpPr>
          <p:cNvPr id="3" name="Content Placeholder 2"/>
          <p:cNvSpPr>
            <a:spLocks noGrp="1"/>
          </p:cNvSpPr>
          <p:nvPr>
            <p:ph idx="1"/>
          </p:nvPr>
        </p:nvSpPr>
        <p:spPr>
          <a:xfrm>
            <a:off x="3886200" y="482600"/>
            <a:ext cx="4648200" cy="5689600"/>
          </a:xfrm>
        </p:spPr>
        <p:txBody>
          <a:bodyPr>
            <a:normAutofit/>
          </a:bodyPr>
          <a:lstStyle>
            <a:lvl1pPr>
              <a:defRPr sz="1939"/>
            </a:lvl1pPr>
            <a:lvl2pPr>
              <a:defRPr sz="1662"/>
            </a:lvl2pPr>
            <a:lvl3pPr>
              <a:defRPr sz="1385"/>
            </a:lvl3pPr>
            <a:lvl4pPr>
              <a:defRPr sz="1246"/>
            </a:lvl4pPr>
            <a:lvl5pPr>
              <a:defRPr sz="1246"/>
            </a:lvl5pPr>
            <a:lvl6pPr>
              <a:defRPr sz="1246"/>
            </a:lvl6pPr>
            <a:lvl7pPr>
              <a:defRPr sz="1246"/>
            </a:lvl7pPr>
            <a:lvl8pPr>
              <a:defRPr sz="1246" baseline="0"/>
            </a:lvl8pPr>
            <a:lvl9pPr>
              <a:defRPr sz="1246" baseline="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a:p>
        </p:txBody>
      </p:sp>
      <p:sp>
        <p:nvSpPr>
          <p:cNvPr id="4" name="Text Placeholder 3"/>
          <p:cNvSpPr>
            <a:spLocks noGrp="1"/>
          </p:cNvSpPr>
          <p:nvPr>
            <p:ph type="body" sz="half" idx="2"/>
          </p:nvPr>
        </p:nvSpPr>
        <p:spPr bwMode="white">
          <a:xfrm>
            <a:off x="805890" y="1828800"/>
            <a:ext cx="2470710" cy="4343400"/>
          </a:xfrm>
        </p:spPr>
        <p:txBody>
          <a:bodyPr>
            <a:normAutofit/>
          </a:bodyPr>
          <a:lstStyle>
            <a:lvl1pPr marL="0" indent="0">
              <a:buNone/>
              <a:defRPr sz="1385">
                <a:solidFill>
                  <a:schemeClr val="bg1"/>
                </a:solidFill>
              </a:defRPr>
            </a:lvl1pPr>
            <a:lvl2pPr marL="316615" indent="0">
              <a:buNone/>
              <a:defRPr sz="831"/>
            </a:lvl2pPr>
            <a:lvl3pPr marL="633231" indent="0">
              <a:buNone/>
              <a:defRPr sz="692"/>
            </a:lvl3pPr>
            <a:lvl4pPr marL="949846" indent="0">
              <a:buNone/>
              <a:defRPr sz="623"/>
            </a:lvl4pPr>
            <a:lvl5pPr marL="1266462" indent="0">
              <a:buNone/>
              <a:defRPr sz="623"/>
            </a:lvl5pPr>
            <a:lvl6pPr marL="1583077" indent="0">
              <a:buNone/>
              <a:defRPr sz="623"/>
            </a:lvl6pPr>
            <a:lvl7pPr marL="1899693" indent="0">
              <a:buNone/>
              <a:defRPr sz="623"/>
            </a:lvl7pPr>
            <a:lvl8pPr marL="2216308" indent="0">
              <a:buNone/>
              <a:defRPr sz="623"/>
            </a:lvl8pPr>
            <a:lvl9pPr marL="2532924" indent="0">
              <a:buNone/>
              <a:defRPr sz="623"/>
            </a:lvl9pPr>
          </a:lstStyle>
          <a:p>
            <a:pPr lvl="0"/>
            <a:r>
              <a:rPr lang="it-IT" smtClean="0"/>
              <a:t>Modifica gli stili del testo dello schema</a:t>
            </a:r>
          </a:p>
        </p:txBody>
      </p:sp>
      <p:sp>
        <p:nvSpPr>
          <p:cNvPr id="6" name="Footer Placeholder 5"/>
          <p:cNvSpPr>
            <a:spLocks noGrp="1"/>
          </p:cNvSpPr>
          <p:nvPr>
            <p:ph type="ftr" sz="quarter" idx="11"/>
          </p:nvPr>
        </p:nvSpPr>
        <p:spPr/>
        <p:txBody>
          <a:bodyPr/>
          <a:lstStyle/>
          <a:p>
            <a:pPr>
              <a:defRPr/>
            </a:pPr>
            <a:r>
              <a:rPr lang="it-IT" smtClean="0"/>
              <a:t>CSS</a:t>
            </a:r>
            <a:endParaRPr lang="it-IT"/>
          </a:p>
        </p:txBody>
      </p:sp>
      <p:sp>
        <p:nvSpPr>
          <p:cNvPr id="7" name="Slide Number Placeholder 6"/>
          <p:cNvSpPr>
            <a:spLocks noGrp="1"/>
          </p:cNvSpPr>
          <p:nvPr>
            <p:ph type="sldNum" sz="quarter" idx="12"/>
          </p:nvPr>
        </p:nvSpPr>
        <p:spPr/>
        <p:txBody>
          <a:bodyPr/>
          <a:lstStyle/>
          <a:p>
            <a:pPr>
              <a:defRPr/>
            </a:pPr>
            <a:fld id="{7F8B288A-462D-4DC5-9153-3571B19D46F1}" type="slidenum">
              <a:rPr lang="it-IT" altLang="it-IT" smtClean="0"/>
              <a:pPr>
                <a:defRPr/>
              </a:pPr>
              <a:t>‹N›</a:t>
            </a:fld>
            <a:endParaRPr lang="it-IT" altLang="it-IT"/>
          </a:p>
        </p:txBody>
      </p:sp>
    </p:spTree>
    <p:extLst>
      <p:ext uri="{BB962C8B-B14F-4D97-AF65-F5344CB8AC3E}">
        <p14:creationId xmlns:p14="http://schemas.microsoft.com/office/powerpoint/2010/main" val="145166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1" name="Rectangle 10"/>
          <p:cNvSpPr/>
          <p:nvPr/>
        </p:nvSpPr>
        <p:spPr bwMode="gray">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8" name="Rectangle 7"/>
          <p:cNvSpPr/>
          <p:nvPr/>
        </p:nvSpPr>
        <p:spPr bwMode="black">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9" name="Rectangle 8"/>
          <p:cNvSpPr/>
          <p:nvPr/>
        </p:nvSpPr>
        <p:spPr bwMode="ltGray">
          <a:xfrm>
            <a:off x="3657601" y="0"/>
            <a:ext cx="526414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2" name="Title 1"/>
          <p:cNvSpPr>
            <a:spLocks noGrp="1"/>
          </p:cNvSpPr>
          <p:nvPr>
            <p:ph type="title"/>
          </p:nvPr>
        </p:nvSpPr>
        <p:spPr>
          <a:xfrm>
            <a:off x="805890" y="381000"/>
            <a:ext cx="2470710" cy="1371600"/>
          </a:xfrm>
        </p:spPr>
        <p:txBody>
          <a:bodyPr anchor="b">
            <a:normAutofit/>
          </a:bodyPr>
          <a:lstStyle>
            <a:lvl1pPr algn="l">
              <a:defRPr sz="1939" b="0" cap="all" baseline="0">
                <a:solidFill>
                  <a:schemeClr val="tx1">
                    <a:lumMod val="75000"/>
                  </a:schemeClr>
                </a:solidFill>
              </a:defRPr>
            </a:lvl1pPr>
          </a:lstStyle>
          <a:p>
            <a:r>
              <a:rPr lang="it-IT" smtClean="0"/>
              <a:t>Fare clic per modificare lo stile del titolo</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3886200" y="482600"/>
            <a:ext cx="4648200" cy="5689600"/>
          </a:xfrm>
          <a:ln w="19050">
            <a:solidFill>
              <a:schemeClr val="bg1"/>
            </a:solidFill>
          </a:ln>
        </p:spPr>
        <p:txBody>
          <a:bodyPr>
            <a:normAutofit/>
          </a:bodyPr>
          <a:lstStyle>
            <a:lvl1pPr marL="0" indent="0">
              <a:buNone/>
              <a:defRPr sz="1939" baseline="0">
                <a:solidFill>
                  <a:schemeClr val="tx2"/>
                </a:solidFill>
              </a:defRPr>
            </a:lvl1pPr>
            <a:lvl2pPr marL="316615" indent="0">
              <a:buNone/>
              <a:defRPr sz="1939"/>
            </a:lvl2pPr>
            <a:lvl3pPr marL="633231" indent="0">
              <a:buNone/>
              <a:defRPr sz="1662"/>
            </a:lvl3pPr>
            <a:lvl4pPr marL="949846" indent="0">
              <a:buNone/>
              <a:defRPr sz="1385"/>
            </a:lvl4pPr>
            <a:lvl5pPr marL="1266462" indent="0">
              <a:buNone/>
              <a:defRPr sz="1385"/>
            </a:lvl5pPr>
            <a:lvl6pPr marL="1583077" indent="0">
              <a:buNone/>
              <a:defRPr sz="1385"/>
            </a:lvl6pPr>
            <a:lvl7pPr marL="1899693" indent="0">
              <a:buNone/>
              <a:defRPr sz="1385"/>
            </a:lvl7pPr>
            <a:lvl8pPr marL="2216308" indent="0">
              <a:buNone/>
              <a:defRPr sz="1385"/>
            </a:lvl8pPr>
            <a:lvl9pPr marL="2532924" indent="0">
              <a:buNone/>
              <a:defRPr sz="1385"/>
            </a:lvl9pPr>
          </a:lstStyle>
          <a:p>
            <a:r>
              <a:rPr lang="it-IT" smtClean="0"/>
              <a:t>Fare clic sull'icona per inserire un'immagine</a:t>
            </a:r>
            <a:endParaRPr dirty="0"/>
          </a:p>
        </p:txBody>
      </p:sp>
      <p:sp>
        <p:nvSpPr>
          <p:cNvPr id="4" name="Text Placeholder 3"/>
          <p:cNvSpPr>
            <a:spLocks noGrp="1"/>
          </p:cNvSpPr>
          <p:nvPr>
            <p:ph type="body" sz="half" idx="2"/>
          </p:nvPr>
        </p:nvSpPr>
        <p:spPr>
          <a:xfrm>
            <a:off x="805890" y="1828800"/>
            <a:ext cx="2470710" cy="4343400"/>
          </a:xfrm>
        </p:spPr>
        <p:txBody>
          <a:bodyPr>
            <a:normAutofit/>
          </a:bodyPr>
          <a:lstStyle>
            <a:lvl1pPr marL="0" indent="0">
              <a:buNone/>
              <a:defRPr sz="1385">
                <a:solidFill>
                  <a:schemeClr val="tx1"/>
                </a:solidFill>
              </a:defRPr>
            </a:lvl1pPr>
            <a:lvl2pPr marL="316615" indent="0">
              <a:buNone/>
              <a:defRPr sz="831"/>
            </a:lvl2pPr>
            <a:lvl3pPr marL="633231" indent="0">
              <a:buNone/>
              <a:defRPr sz="692"/>
            </a:lvl3pPr>
            <a:lvl4pPr marL="949846" indent="0">
              <a:buNone/>
              <a:defRPr sz="623"/>
            </a:lvl4pPr>
            <a:lvl5pPr marL="1266462" indent="0">
              <a:buNone/>
              <a:defRPr sz="623"/>
            </a:lvl5pPr>
            <a:lvl6pPr marL="1583077" indent="0">
              <a:buNone/>
              <a:defRPr sz="623"/>
            </a:lvl6pPr>
            <a:lvl7pPr marL="1899693" indent="0">
              <a:buNone/>
              <a:defRPr sz="623"/>
            </a:lvl7pPr>
            <a:lvl8pPr marL="2216308" indent="0">
              <a:buNone/>
              <a:defRPr sz="623"/>
            </a:lvl8pPr>
            <a:lvl9pPr marL="2532924" indent="0">
              <a:buNone/>
              <a:defRPr sz="623"/>
            </a:lvl9pPr>
          </a:lstStyle>
          <a:p>
            <a:pPr lvl="0"/>
            <a:r>
              <a:rPr lang="it-IT" smtClean="0"/>
              <a:t>Modifica gli stili del testo dello schema</a:t>
            </a:r>
          </a:p>
        </p:txBody>
      </p:sp>
      <p:sp>
        <p:nvSpPr>
          <p:cNvPr id="6" name="Footer Placeholder 5"/>
          <p:cNvSpPr>
            <a:spLocks noGrp="1"/>
          </p:cNvSpPr>
          <p:nvPr>
            <p:ph type="ftr" sz="quarter" idx="11"/>
          </p:nvPr>
        </p:nvSpPr>
        <p:spPr/>
        <p:txBody>
          <a:bodyPr/>
          <a:lstStyle>
            <a:lvl1pPr>
              <a:defRPr baseline="0">
                <a:solidFill>
                  <a:schemeClr val="tx2"/>
                </a:solidFill>
              </a:defRPr>
            </a:lvl1pPr>
          </a:lstStyle>
          <a:p>
            <a:pPr>
              <a:defRPr/>
            </a:pPr>
            <a:r>
              <a:rPr lang="it-IT" smtClean="0"/>
              <a:t>CSS</a:t>
            </a:r>
            <a:endParaRPr lang="it-IT"/>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pPr>
              <a:defRPr/>
            </a:pPr>
            <a:fld id="{50C02E3A-0771-4ADA-813D-0442F5B6A084}" type="slidenum">
              <a:rPr lang="it-IT" altLang="it-IT" smtClean="0"/>
              <a:pPr>
                <a:defRPr/>
              </a:pPr>
              <a:t>‹N›</a:t>
            </a:fld>
            <a:endParaRPr lang="it-IT" altLang="it-IT"/>
          </a:p>
        </p:txBody>
      </p:sp>
      <p:cxnSp>
        <p:nvCxnSpPr>
          <p:cNvPr id="10" name="Straight Connector 9"/>
          <p:cNvCxnSpPr/>
          <p:nvPr/>
        </p:nvCxnSpPr>
        <p:spPr bwMode="white">
          <a:xfrm>
            <a:off x="891222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29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it-IT" smtClean="0"/>
              <a:t>Fare clic per modificare lo stile del titolo</a:t>
            </a:r>
            <a:endParaRPr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dirty="0"/>
          </a:p>
        </p:txBody>
      </p:sp>
      <p:sp>
        <p:nvSpPr>
          <p:cNvPr id="5" name="Footer Placeholder 4"/>
          <p:cNvSpPr>
            <a:spLocks noGrp="1"/>
          </p:cNvSpPr>
          <p:nvPr>
            <p:ph type="ftr" sz="quarter" idx="11"/>
          </p:nvPr>
        </p:nvSpPr>
        <p:spPr/>
        <p:txBody>
          <a:bodyPr/>
          <a:lstStyle/>
          <a:p>
            <a:pPr>
              <a:defRPr/>
            </a:pPr>
            <a:r>
              <a:rPr lang="it-IT" smtClean="0"/>
              <a:t>CSS</a:t>
            </a:r>
            <a:endParaRPr lang="it-IT"/>
          </a:p>
        </p:txBody>
      </p:sp>
      <p:sp>
        <p:nvSpPr>
          <p:cNvPr id="6" name="Slide Number Placeholder 5"/>
          <p:cNvSpPr>
            <a:spLocks noGrp="1"/>
          </p:cNvSpPr>
          <p:nvPr>
            <p:ph type="sldNum" sz="quarter" idx="12"/>
          </p:nvPr>
        </p:nvSpPr>
        <p:spPr/>
        <p:txBody>
          <a:bodyPr/>
          <a:lstStyle/>
          <a:p>
            <a:pPr>
              <a:defRPr/>
            </a:pPr>
            <a:fld id="{59095EDD-29D6-4A4A-B567-A24928ED03CF}" type="slidenum">
              <a:rPr lang="it-IT" altLang="it-IT" smtClean="0"/>
              <a:pPr>
                <a:defRPr/>
              </a:pPr>
              <a:t>‹N›</a:t>
            </a:fld>
            <a:endParaRPr lang="it-IT" altLang="it-IT"/>
          </a:p>
        </p:txBody>
      </p:sp>
    </p:spTree>
    <p:extLst>
      <p:ext uri="{BB962C8B-B14F-4D97-AF65-F5344CB8AC3E}">
        <p14:creationId xmlns:p14="http://schemas.microsoft.com/office/powerpoint/2010/main" val="333401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26" name="Rectangle 25"/>
          <p:cNvSpPr/>
          <p:nvPr/>
        </p:nvSpPr>
        <p:spPr bwMode="black">
          <a:xfrm>
            <a:off x="8686800"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7" name="Rectangle 26"/>
          <p:cNvSpPr/>
          <p:nvPr/>
        </p:nvSpPr>
        <p:spPr bwMode="gray">
          <a:xfrm>
            <a:off x="8458200" y="0"/>
            <a:ext cx="228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8" name="Rectangle 27"/>
          <p:cNvSpPr/>
          <p:nvPr/>
        </p:nvSpPr>
        <p:spPr bwMode="gray">
          <a:xfrm>
            <a:off x="914401"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9" name="Rectangle 28"/>
          <p:cNvSpPr/>
          <p:nvPr/>
        </p:nvSpPr>
        <p:spPr>
          <a:xfrm>
            <a:off x="-1" y="0"/>
            <a:ext cx="914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30" name="Rectangle 29"/>
          <p:cNvSpPr/>
          <p:nvPr/>
        </p:nvSpPr>
        <p:spPr bwMode="ltGray">
          <a:xfrm>
            <a:off x="0" y="0"/>
            <a:ext cx="9144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cxnSp>
        <p:nvCxnSpPr>
          <p:cNvPr id="31" name="Straight Connector 30"/>
          <p:cNvCxnSpPr/>
          <p:nvPr/>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9123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cxnSp>
        <p:nvCxnSpPr>
          <p:cNvPr id="33" name="Straight Connector 32"/>
          <p:cNvCxnSpPr/>
          <p:nvPr/>
        </p:nvCxnSpPr>
        <p:spPr bwMode="white">
          <a:xfrm>
            <a:off x="9144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99273" y="1600201"/>
            <a:ext cx="6214072" cy="2654064"/>
          </a:xfrm>
        </p:spPr>
        <p:txBody>
          <a:bodyPr anchor="b">
            <a:normAutofit/>
          </a:bodyPr>
          <a:lstStyle>
            <a:lvl1pPr algn="l">
              <a:defRPr sz="3739" b="0" cap="none" baseline="0"/>
            </a:lvl1pPr>
          </a:lstStyle>
          <a:p>
            <a:r>
              <a:rPr lang="it-IT" smtClean="0"/>
              <a:t>Fare clic per modificare lo stile del titolo</a:t>
            </a:r>
            <a:endParaRPr dirty="0"/>
          </a:p>
        </p:txBody>
      </p:sp>
      <p:sp>
        <p:nvSpPr>
          <p:cNvPr id="3" name="Text Placeholder 2"/>
          <p:cNvSpPr>
            <a:spLocks noGrp="1"/>
          </p:cNvSpPr>
          <p:nvPr>
            <p:ph type="body" idx="1"/>
          </p:nvPr>
        </p:nvSpPr>
        <p:spPr>
          <a:xfrm>
            <a:off x="1199274" y="4259999"/>
            <a:ext cx="5449886" cy="1150203"/>
          </a:xfrm>
        </p:spPr>
        <p:txBody>
          <a:bodyPr anchor="t">
            <a:normAutofit/>
          </a:bodyPr>
          <a:lstStyle>
            <a:lvl1pPr marL="0" indent="0">
              <a:spcBef>
                <a:spcPts val="0"/>
              </a:spcBef>
              <a:buNone/>
              <a:defRPr sz="2216">
                <a:solidFill>
                  <a:schemeClr val="tx1"/>
                </a:solidFill>
              </a:defRPr>
            </a:lvl1pPr>
            <a:lvl2pPr marL="316615" indent="0">
              <a:buNone/>
              <a:defRPr sz="1246">
                <a:solidFill>
                  <a:schemeClr val="tx1">
                    <a:tint val="75000"/>
                  </a:schemeClr>
                </a:solidFill>
              </a:defRPr>
            </a:lvl2pPr>
            <a:lvl3pPr marL="633231" indent="0">
              <a:buNone/>
              <a:defRPr sz="1108">
                <a:solidFill>
                  <a:schemeClr val="tx1">
                    <a:tint val="75000"/>
                  </a:schemeClr>
                </a:solidFill>
              </a:defRPr>
            </a:lvl3pPr>
            <a:lvl4pPr marL="949846" indent="0">
              <a:buNone/>
              <a:defRPr sz="969">
                <a:solidFill>
                  <a:schemeClr val="tx1">
                    <a:tint val="75000"/>
                  </a:schemeClr>
                </a:solidFill>
              </a:defRPr>
            </a:lvl4pPr>
            <a:lvl5pPr marL="1266462" indent="0">
              <a:buNone/>
              <a:defRPr sz="969">
                <a:solidFill>
                  <a:schemeClr val="tx1">
                    <a:tint val="75000"/>
                  </a:schemeClr>
                </a:solidFill>
              </a:defRPr>
            </a:lvl5pPr>
            <a:lvl6pPr marL="1583077" indent="0">
              <a:buNone/>
              <a:defRPr sz="969">
                <a:solidFill>
                  <a:schemeClr val="tx1">
                    <a:tint val="75000"/>
                  </a:schemeClr>
                </a:solidFill>
              </a:defRPr>
            </a:lvl6pPr>
            <a:lvl7pPr marL="1899693" indent="0">
              <a:buNone/>
              <a:defRPr sz="969">
                <a:solidFill>
                  <a:schemeClr val="tx1">
                    <a:tint val="75000"/>
                  </a:schemeClr>
                </a:solidFill>
              </a:defRPr>
            </a:lvl7pPr>
            <a:lvl8pPr marL="2216308" indent="0">
              <a:buNone/>
              <a:defRPr sz="969">
                <a:solidFill>
                  <a:schemeClr val="tx1">
                    <a:tint val="75000"/>
                  </a:schemeClr>
                </a:solidFill>
              </a:defRPr>
            </a:lvl8pPr>
            <a:lvl9pPr marL="2532924" indent="0">
              <a:buNone/>
              <a:defRPr sz="969">
                <a:solidFill>
                  <a:schemeClr val="tx1">
                    <a:tint val="75000"/>
                  </a:schemeClr>
                </a:solidFill>
              </a:defRPr>
            </a:lvl9pPr>
          </a:lstStyle>
          <a:p>
            <a:pPr lvl="0"/>
            <a:r>
              <a:rPr lang="it-IT" smtClean="0"/>
              <a:t>Modifica gli stili del testo dello schema</a:t>
            </a:r>
          </a:p>
        </p:txBody>
      </p:sp>
      <p:sp>
        <p:nvSpPr>
          <p:cNvPr id="5" name="Footer Placeholder 4"/>
          <p:cNvSpPr>
            <a:spLocks noGrp="1"/>
          </p:cNvSpPr>
          <p:nvPr>
            <p:ph type="ftr" sz="quarter" idx="11"/>
          </p:nvPr>
        </p:nvSpPr>
        <p:spPr>
          <a:xfrm>
            <a:off x="1376171" y="164461"/>
            <a:ext cx="3195831" cy="280678"/>
          </a:xfrm>
        </p:spPr>
        <p:txBody>
          <a:bodyPr/>
          <a:lstStyle>
            <a:lvl1pPr>
              <a:defRPr baseline="0">
                <a:solidFill>
                  <a:schemeClr val="tx2"/>
                </a:solidFill>
              </a:defRPr>
            </a:lvl1pPr>
          </a:lstStyle>
          <a:p>
            <a:pPr>
              <a:defRPr/>
            </a:pPr>
            <a:r>
              <a:rPr lang="it-IT" smtClean="0"/>
              <a:t>CSS</a:t>
            </a:r>
            <a:endParaRPr lang="it-IT"/>
          </a:p>
        </p:txBody>
      </p:sp>
      <p:sp>
        <p:nvSpPr>
          <p:cNvPr id="34" name="Rectangle 7"/>
          <p:cNvSpPr/>
          <p:nvPr/>
        </p:nvSpPr>
        <p:spPr bwMode="ltGray">
          <a:xfrm>
            <a:off x="8686800" y="6021288"/>
            <a:ext cx="457200" cy="836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35" name="Rectangle 8"/>
          <p:cNvSpPr/>
          <p:nvPr/>
        </p:nvSpPr>
        <p:spPr bwMode="gray">
          <a:xfrm>
            <a:off x="8458200" y="6021288"/>
            <a:ext cx="228600" cy="8367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36" name="Rectangle 11"/>
          <p:cNvSpPr/>
          <p:nvPr/>
        </p:nvSpPr>
        <p:spPr bwMode="ltGray">
          <a:xfrm>
            <a:off x="0" y="6021289"/>
            <a:ext cx="9144000" cy="836713"/>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37" name="Rectangle 13"/>
          <p:cNvSpPr/>
          <p:nvPr/>
        </p:nvSpPr>
        <p:spPr bwMode="black">
          <a:xfrm>
            <a:off x="0" y="6021288"/>
            <a:ext cx="912352" cy="836712"/>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pic>
        <p:nvPicPr>
          <p:cNvPr id="39" name="Immagine 38"/>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188" y="6093298"/>
            <a:ext cx="696891" cy="671457"/>
          </a:xfrm>
          <a:prstGeom prst="rect">
            <a:avLst/>
          </a:prstGeom>
        </p:spPr>
      </p:pic>
      <p:sp>
        <p:nvSpPr>
          <p:cNvPr id="41" name="CasellaDiTesto 40"/>
          <p:cNvSpPr txBox="1"/>
          <p:nvPr/>
        </p:nvSpPr>
        <p:spPr>
          <a:xfrm>
            <a:off x="2538819" y="6061547"/>
            <a:ext cx="5868606" cy="284052"/>
          </a:xfrm>
          <a:prstGeom prst="rect">
            <a:avLst/>
          </a:prstGeom>
          <a:noFill/>
        </p:spPr>
        <p:txBody>
          <a:bodyPr wrap="square">
            <a:spAutoFit/>
          </a:bodyPr>
          <a:lstStyle/>
          <a:p>
            <a:pPr>
              <a:defRPr/>
            </a:pPr>
            <a:r>
              <a:rPr lang="en-US" sz="623" dirty="0">
                <a:latin typeface="+mj-lt"/>
              </a:rPr>
              <a:t>This work is licensed under the Creative Commons Attribution-</a:t>
            </a:r>
            <a:r>
              <a:rPr lang="en-US" sz="623" dirty="0" err="1">
                <a:latin typeface="+mj-lt"/>
              </a:rPr>
              <a:t>NonCommercial</a:t>
            </a:r>
            <a:r>
              <a:rPr lang="en-US" sz="623" dirty="0">
                <a:latin typeface="+mj-lt"/>
              </a:rPr>
              <a:t>-</a:t>
            </a:r>
            <a:r>
              <a:rPr lang="en-US" sz="623" dirty="0" err="1">
                <a:latin typeface="+mj-lt"/>
              </a:rPr>
              <a:t>ShareAlike</a:t>
            </a:r>
            <a:r>
              <a:rPr lang="en-US" sz="623" dirty="0">
                <a:latin typeface="+mj-lt"/>
              </a:rPr>
              <a:t> 3.0 </a:t>
            </a:r>
            <a:r>
              <a:rPr lang="en-US" sz="623" dirty="0" err="1">
                <a:latin typeface="+mj-lt"/>
              </a:rPr>
              <a:t>Unported</a:t>
            </a:r>
            <a:r>
              <a:rPr lang="en-US" sz="623" dirty="0">
                <a:latin typeface="+mj-lt"/>
              </a:rPr>
              <a:t> License. To view a copy of this license, visit http</a:t>
            </a:r>
            <a:r>
              <a:rPr lang="en-US" sz="623" dirty="0" smtClean="0">
                <a:latin typeface="+mj-lt"/>
              </a:rPr>
              <a:t>://reativecommons.org/licenses/by-nc-sa/3.0</a:t>
            </a:r>
            <a:r>
              <a:rPr lang="en-US" sz="623" dirty="0">
                <a:latin typeface="+mj-lt"/>
              </a:rPr>
              <a:t>/ or send a letter to Creative Commons, 444 Castro Street, Suite 900, Mountain View, California, 94041, USA.</a:t>
            </a:r>
          </a:p>
        </p:txBody>
      </p:sp>
    </p:spTree>
    <p:extLst>
      <p:ext uri="{BB962C8B-B14F-4D97-AF65-F5344CB8AC3E}">
        <p14:creationId xmlns:p14="http://schemas.microsoft.com/office/powerpoint/2010/main" val="60726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dirty="0"/>
          </a:p>
        </p:txBody>
      </p:sp>
      <p:sp>
        <p:nvSpPr>
          <p:cNvPr id="3" name="Content Placeholder 2"/>
          <p:cNvSpPr>
            <a:spLocks noGrp="1"/>
          </p:cNvSpPr>
          <p:nvPr>
            <p:ph sz="half" idx="1"/>
          </p:nvPr>
        </p:nvSpPr>
        <p:spPr>
          <a:xfrm>
            <a:off x="460831" y="1502082"/>
            <a:ext cx="4183177" cy="5239286"/>
          </a:xfrm>
        </p:spPr>
        <p:txBody>
          <a:bodyPr/>
          <a:lstStyle>
            <a:lvl1pPr>
              <a:defRPr sz="1939"/>
            </a:lvl1pPr>
            <a:lvl2pPr>
              <a:defRPr sz="1662"/>
            </a:lvl2pPr>
            <a:lvl3pPr>
              <a:defRPr sz="1385"/>
            </a:lvl3pPr>
            <a:lvl4pPr>
              <a:defRPr sz="1246"/>
            </a:lvl4pPr>
            <a:lvl5pPr>
              <a:defRPr sz="1246"/>
            </a:lvl5pPr>
            <a:lvl6pPr>
              <a:defRPr sz="1246"/>
            </a:lvl6pPr>
            <a:lvl7pPr>
              <a:defRPr sz="1246"/>
            </a:lvl7pPr>
            <a:lvl8pPr>
              <a:defRPr sz="1246"/>
            </a:lvl8pPr>
            <a:lvl9pPr>
              <a:defRPr sz="1246"/>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dirty="0"/>
          </a:p>
        </p:txBody>
      </p:sp>
      <p:sp>
        <p:nvSpPr>
          <p:cNvPr id="4" name="Content Placeholder 3"/>
          <p:cNvSpPr>
            <a:spLocks noGrp="1"/>
          </p:cNvSpPr>
          <p:nvPr>
            <p:ph sz="half" idx="2"/>
          </p:nvPr>
        </p:nvSpPr>
        <p:spPr>
          <a:xfrm>
            <a:off x="4734061" y="1502082"/>
            <a:ext cx="4159544" cy="5239286"/>
          </a:xfrm>
        </p:spPr>
        <p:txBody>
          <a:bodyPr/>
          <a:lstStyle>
            <a:lvl1pPr>
              <a:defRPr sz="1939"/>
            </a:lvl1pPr>
            <a:lvl2pPr>
              <a:defRPr sz="1662"/>
            </a:lvl2pPr>
            <a:lvl3pPr>
              <a:defRPr sz="1385"/>
            </a:lvl3pPr>
            <a:lvl4pPr>
              <a:defRPr sz="1246"/>
            </a:lvl4pPr>
            <a:lvl5pPr>
              <a:defRPr sz="1246"/>
            </a:lvl5pPr>
            <a:lvl6pPr>
              <a:defRPr sz="1246" baseline="0"/>
            </a:lvl6pPr>
            <a:lvl7pPr>
              <a:defRPr sz="1246" baseline="0"/>
            </a:lvl7pPr>
            <a:lvl8pPr>
              <a:defRPr sz="1246" baseline="0"/>
            </a:lvl8pPr>
            <a:lvl9pPr>
              <a:defRPr sz="1246" baseline="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dirty="0"/>
          </a:p>
        </p:txBody>
      </p:sp>
      <p:sp>
        <p:nvSpPr>
          <p:cNvPr id="6" name="Footer Placeholder 5"/>
          <p:cNvSpPr>
            <a:spLocks noGrp="1"/>
          </p:cNvSpPr>
          <p:nvPr>
            <p:ph type="ftr" sz="quarter" idx="11"/>
          </p:nvPr>
        </p:nvSpPr>
        <p:spPr/>
        <p:txBody>
          <a:bodyPr/>
          <a:lstStyle/>
          <a:p>
            <a:pPr>
              <a:defRPr/>
            </a:pPr>
            <a:r>
              <a:rPr lang="it-IT" smtClean="0"/>
              <a:t>CSS</a:t>
            </a:r>
            <a:endParaRPr lang="it-IT"/>
          </a:p>
        </p:txBody>
      </p:sp>
      <p:sp>
        <p:nvSpPr>
          <p:cNvPr id="7" name="Slide Number Placeholder 6"/>
          <p:cNvSpPr>
            <a:spLocks noGrp="1"/>
          </p:cNvSpPr>
          <p:nvPr>
            <p:ph type="sldNum" sz="quarter" idx="12"/>
          </p:nvPr>
        </p:nvSpPr>
        <p:spPr/>
        <p:txBody>
          <a:bodyPr/>
          <a:lstStyle/>
          <a:p>
            <a:pPr>
              <a:defRPr/>
            </a:pPr>
            <a:fld id="{206F6FB6-AE3D-4F41-8B79-13E90A0B27C9}" type="slidenum">
              <a:rPr lang="it-IT" altLang="it-IT" smtClean="0"/>
              <a:pPr>
                <a:defRPr/>
              </a:pPr>
              <a:t>‹N›</a:t>
            </a:fld>
            <a:endParaRPr lang="it-IT" altLang="it-IT"/>
          </a:p>
        </p:txBody>
      </p:sp>
    </p:spTree>
    <p:extLst>
      <p:ext uri="{BB962C8B-B14F-4D97-AF65-F5344CB8AC3E}">
        <p14:creationId xmlns:p14="http://schemas.microsoft.com/office/powerpoint/2010/main" val="3298482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Fare clic per modificare lo stile del titolo</a:t>
            </a:r>
            <a:endParaRPr/>
          </a:p>
        </p:txBody>
      </p:sp>
      <p:sp>
        <p:nvSpPr>
          <p:cNvPr id="3" name="Text Placeholder 2"/>
          <p:cNvSpPr>
            <a:spLocks noGrp="1"/>
          </p:cNvSpPr>
          <p:nvPr>
            <p:ph type="body" idx="1"/>
          </p:nvPr>
        </p:nvSpPr>
        <p:spPr>
          <a:xfrm>
            <a:off x="465825" y="1499616"/>
            <a:ext cx="4160196" cy="938784"/>
          </a:xfrm>
        </p:spPr>
        <p:txBody>
          <a:bodyPr anchor="ctr">
            <a:noAutofit/>
          </a:bodyPr>
          <a:lstStyle>
            <a:lvl1pPr marL="0" indent="0">
              <a:spcBef>
                <a:spcPts val="0"/>
              </a:spcBef>
              <a:buNone/>
              <a:defRPr sz="1662" b="0" cap="all" baseline="0"/>
            </a:lvl1pPr>
            <a:lvl2pPr marL="316615" indent="0">
              <a:buNone/>
              <a:defRPr sz="1385" b="1"/>
            </a:lvl2pPr>
            <a:lvl3pPr marL="633231" indent="0">
              <a:buNone/>
              <a:defRPr sz="1246" b="1"/>
            </a:lvl3pPr>
            <a:lvl4pPr marL="949846" indent="0">
              <a:buNone/>
              <a:defRPr sz="1108" b="1"/>
            </a:lvl4pPr>
            <a:lvl5pPr marL="1266462" indent="0">
              <a:buNone/>
              <a:defRPr sz="1108" b="1"/>
            </a:lvl5pPr>
            <a:lvl6pPr marL="1583077" indent="0">
              <a:buNone/>
              <a:defRPr sz="1108" b="1"/>
            </a:lvl6pPr>
            <a:lvl7pPr marL="1899693" indent="0">
              <a:buNone/>
              <a:defRPr sz="1108" b="1"/>
            </a:lvl7pPr>
            <a:lvl8pPr marL="2216308" indent="0">
              <a:buNone/>
              <a:defRPr sz="1108" b="1"/>
            </a:lvl8pPr>
            <a:lvl9pPr marL="2532924" indent="0">
              <a:buNone/>
              <a:defRPr sz="1108" b="1"/>
            </a:lvl9pPr>
          </a:lstStyle>
          <a:p>
            <a:pPr lvl="0"/>
            <a:r>
              <a:rPr lang="it-IT" smtClean="0"/>
              <a:t>Modifica gli stili del testo dello schema</a:t>
            </a:r>
          </a:p>
        </p:txBody>
      </p:sp>
      <p:sp>
        <p:nvSpPr>
          <p:cNvPr id="4" name="Content Placeholder 3"/>
          <p:cNvSpPr>
            <a:spLocks noGrp="1"/>
          </p:cNvSpPr>
          <p:nvPr>
            <p:ph sz="half" idx="2"/>
          </p:nvPr>
        </p:nvSpPr>
        <p:spPr>
          <a:xfrm>
            <a:off x="466475" y="2514706"/>
            <a:ext cx="4159545" cy="4226662"/>
          </a:xfrm>
        </p:spPr>
        <p:txBody>
          <a:bodyPr>
            <a:normAutofit/>
          </a:bodyPr>
          <a:lstStyle>
            <a:lvl1pPr>
              <a:defRPr sz="1662"/>
            </a:lvl1pPr>
            <a:lvl2pPr>
              <a:defRPr sz="1385"/>
            </a:lvl2pPr>
            <a:lvl3pPr>
              <a:defRPr sz="1246"/>
            </a:lvl3pPr>
            <a:lvl4pPr>
              <a:defRPr sz="1108"/>
            </a:lvl4pPr>
            <a:lvl5pPr>
              <a:defRPr sz="1108"/>
            </a:lvl5pPr>
            <a:lvl6pPr>
              <a:defRPr sz="1108"/>
            </a:lvl6pPr>
            <a:lvl7pPr>
              <a:defRPr sz="1108"/>
            </a:lvl7pPr>
            <a:lvl8pPr>
              <a:defRPr sz="1108" baseline="0"/>
            </a:lvl8pPr>
            <a:lvl9pPr>
              <a:defRPr sz="1108" baseline="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dirty="0"/>
          </a:p>
        </p:txBody>
      </p:sp>
      <p:sp>
        <p:nvSpPr>
          <p:cNvPr id="5" name="Text Placeholder 4"/>
          <p:cNvSpPr>
            <a:spLocks noGrp="1"/>
          </p:cNvSpPr>
          <p:nvPr>
            <p:ph type="body" sz="quarter" idx="3"/>
          </p:nvPr>
        </p:nvSpPr>
        <p:spPr>
          <a:xfrm>
            <a:off x="4716017" y="1499616"/>
            <a:ext cx="4177589" cy="938784"/>
          </a:xfrm>
        </p:spPr>
        <p:txBody>
          <a:bodyPr anchor="ctr">
            <a:noAutofit/>
          </a:bodyPr>
          <a:lstStyle>
            <a:lvl1pPr marL="0" indent="0">
              <a:spcBef>
                <a:spcPts val="0"/>
              </a:spcBef>
              <a:buNone/>
              <a:defRPr sz="1662" b="0" cap="all" baseline="0"/>
            </a:lvl1pPr>
            <a:lvl2pPr marL="316615" indent="0">
              <a:buNone/>
              <a:defRPr sz="1385" b="1"/>
            </a:lvl2pPr>
            <a:lvl3pPr marL="633231" indent="0">
              <a:buNone/>
              <a:defRPr sz="1246" b="1"/>
            </a:lvl3pPr>
            <a:lvl4pPr marL="949846" indent="0">
              <a:buNone/>
              <a:defRPr sz="1108" b="1"/>
            </a:lvl4pPr>
            <a:lvl5pPr marL="1266462" indent="0">
              <a:buNone/>
              <a:defRPr sz="1108" b="1"/>
            </a:lvl5pPr>
            <a:lvl6pPr marL="1583077" indent="0">
              <a:buNone/>
              <a:defRPr sz="1108" b="1"/>
            </a:lvl6pPr>
            <a:lvl7pPr marL="1899693" indent="0">
              <a:buNone/>
              <a:defRPr sz="1108" b="1"/>
            </a:lvl7pPr>
            <a:lvl8pPr marL="2216308" indent="0">
              <a:buNone/>
              <a:defRPr sz="1108" b="1"/>
            </a:lvl8pPr>
            <a:lvl9pPr marL="2532924" indent="0">
              <a:buNone/>
              <a:defRPr sz="1108" b="1"/>
            </a:lvl9pPr>
          </a:lstStyle>
          <a:p>
            <a:pPr lvl="0"/>
            <a:r>
              <a:rPr lang="it-IT" smtClean="0"/>
              <a:t>Modifica gli stili del testo dello schema</a:t>
            </a:r>
          </a:p>
        </p:txBody>
      </p:sp>
      <p:sp>
        <p:nvSpPr>
          <p:cNvPr id="6" name="Content Placeholder 5"/>
          <p:cNvSpPr>
            <a:spLocks noGrp="1"/>
          </p:cNvSpPr>
          <p:nvPr>
            <p:ph sz="quarter" idx="4"/>
          </p:nvPr>
        </p:nvSpPr>
        <p:spPr>
          <a:xfrm>
            <a:off x="4716017" y="2514602"/>
            <a:ext cx="4177589" cy="4224437"/>
          </a:xfrm>
        </p:spPr>
        <p:txBody>
          <a:bodyPr>
            <a:normAutofit/>
          </a:bodyPr>
          <a:lstStyle>
            <a:lvl1pPr>
              <a:defRPr sz="1662"/>
            </a:lvl1pPr>
            <a:lvl2pPr>
              <a:defRPr sz="1385"/>
            </a:lvl2pPr>
            <a:lvl3pPr>
              <a:defRPr sz="1246"/>
            </a:lvl3pPr>
            <a:lvl4pPr>
              <a:defRPr sz="1108"/>
            </a:lvl4pPr>
            <a:lvl5pPr>
              <a:defRPr sz="1108"/>
            </a:lvl5pPr>
            <a:lvl6pPr>
              <a:defRPr sz="1108"/>
            </a:lvl6pPr>
            <a:lvl7pPr>
              <a:defRPr sz="1108"/>
            </a:lvl7pPr>
            <a:lvl8pPr>
              <a:defRPr sz="1108"/>
            </a:lvl8pPr>
            <a:lvl9pPr>
              <a:defRPr sz="1108"/>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dirty="0"/>
          </a:p>
        </p:txBody>
      </p:sp>
      <p:sp>
        <p:nvSpPr>
          <p:cNvPr id="8" name="Footer Placeholder 7"/>
          <p:cNvSpPr>
            <a:spLocks noGrp="1"/>
          </p:cNvSpPr>
          <p:nvPr>
            <p:ph type="ftr" sz="quarter" idx="11"/>
          </p:nvPr>
        </p:nvSpPr>
        <p:spPr/>
        <p:txBody>
          <a:bodyPr/>
          <a:lstStyle/>
          <a:p>
            <a:pPr>
              <a:defRPr/>
            </a:pPr>
            <a:r>
              <a:rPr lang="it-IT" smtClean="0"/>
              <a:t>CSS</a:t>
            </a:r>
            <a:endParaRPr lang="it-IT"/>
          </a:p>
        </p:txBody>
      </p:sp>
      <p:sp>
        <p:nvSpPr>
          <p:cNvPr id="9" name="Slide Number Placeholder 8"/>
          <p:cNvSpPr>
            <a:spLocks noGrp="1"/>
          </p:cNvSpPr>
          <p:nvPr>
            <p:ph type="sldNum" sz="quarter" idx="12"/>
          </p:nvPr>
        </p:nvSpPr>
        <p:spPr/>
        <p:txBody>
          <a:bodyPr/>
          <a:lstStyle/>
          <a:p>
            <a:pPr>
              <a:defRPr/>
            </a:pPr>
            <a:fld id="{A7E13355-A0AD-4305-AE00-B2B8B5D6D3A0}" type="slidenum">
              <a:rPr lang="it-IT" altLang="it-IT" smtClean="0"/>
              <a:pPr>
                <a:defRPr/>
              </a:pPr>
              <a:t>‹N›</a:t>
            </a:fld>
            <a:endParaRPr lang="it-IT" altLang="it-IT"/>
          </a:p>
        </p:txBody>
      </p:sp>
    </p:spTree>
    <p:extLst>
      <p:ext uri="{BB962C8B-B14F-4D97-AF65-F5344CB8AC3E}">
        <p14:creationId xmlns:p14="http://schemas.microsoft.com/office/powerpoint/2010/main" val="262315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dirty="0"/>
          </a:p>
        </p:txBody>
      </p:sp>
      <p:sp>
        <p:nvSpPr>
          <p:cNvPr id="4" name="Footer Placeholder 3"/>
          <p:cNvSpPr>
            <a:spLocks noGrp="1"/>
          </p:cNvSpPr>
          <p:nvPr>
            <p:ph type="ftr" sz="quarter" idx="11"/>
          </p:nvPr>
        </p:nvSpPr>
        <p:spPr/>
        <p:txBody>
          <a:bodyPr/>
          <a:lstStyle/>
          <a:p>
            <a:pPr>
              <a:defRPr/>
            </a:pPr>
            <a:r>
              <a:rPr lang="it-IT" smtClean="0"/>
              <a:t>CSS</a:t>
            </a:r>
            <a:endParaRPr lang="it-IT"/>
          </a:p>
        </p:txBody>
      </p:sp>
      <p:sp>
        <p:nvSpPr>
          <p:cNvPr id="5" name="Slide Number Placeholder 4"/>
          <p:cNvSpPr>
            <a:spLocks noGrp="1"/>
          </p:cNvSpPr>
          <p:nvPr>
            <p:ph type="sldNum" sz="quarter" idx="12"/>
          </p:nvPr>
        </p:nvSpPr>
        <p:spPr/>
        <p:txBody>
          <a:bodyPr/>
          <a:lstStyle/>
          <a:p>
            <a:pPr>
              <a:defRPr/>
            </a:pPr>
            <a:fld id="{BA1A460B-D68B-4D9D-ACB4-C0F00BAB65B6}" type="slidenum">
              <a:rPr lang="it-IT" altLang="it-IT" smtClean="0"/>
              <a:pPr>
                <a:defRPr/>
              </a:pPr>
              <a:t>‹N›</a:t>
            </a:fld>
            <a:endParaRPr lang="it-IT" altLang="it-IT"/>
          </a:p>
        </p:txBody>
      </p:sp>
    </p:spTree>
    <p:extLst>
      <p:ext uri="{BB962C8B-B14F-4D97-AF65-F5344CB8AC3E}">
        <p14:creationId xmlns:p14="http://schemas.microsoft.com/office/powerpoint/2010/main" val="135673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sempio codic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dirty="0"/>
          </a:p>
        </p:txBody>
      </p:sp>
      <p:sp>
        <p:nvSpPr>
          <p:cNvPr id="3" name="Segnaposto piè di pagina 2"/>
          <p:cNvSpPr>
            <a:spLocks noGrp="1"/>
          </p:cNvSpPr>
          <p:nvPr>
            <p:ph type="ftr" sz="quarter" idx="10"/>
          </p:nvPr>
        </p:nvSpPr>
        <p:spPr/>
        <p:txBody>
          <a:bodyPr/>
          <a:lstStyle/>
          <a:p>
            <a:pPr>
              <a:defRPr/>
            </a:pPr>
            <a:r>
              <a:rPr lang="it-IT" smtClean="0"/>
              <a:t>CSS</a:t>
            </a:r>
            <a:endParaRPr lang="it-IT"/>
          </a:p>
        </p:txBody>
      </p:sp>
      <p:sp>
        <p:nvSpPr>
          <p:cNvPr id="4" name="Segnaposto numero diapositiva 3"/>
          <p:cNvSpPr>
            <a:spLocks noGrp="1"/>
          </p:cNvSpPr>
          <p:nvPr>
            <p:ph type="sldNum" sz="quarter" idx="11"/>
          </p:nvPr>
        </p:nvSpPr>
        <p:spPr/>
        <p:txBody>
          <a:bodyPr/>
          <a:lstStyle/>
          <a:p>
            <a:pPr>
              <a:defRPr/>
            </a:pPr>
            <a:fld id="{392F9694-FA95-4E3D-9C58-1AA5A7C8724F}" type="slidenum">
              <a:rPr lang="it-IT" altLang="it-IT" smtClean="0"/>
              <a:pPr>
                <a:defRPr/>
              </a:pPr>
              <a:t>‹N›</a:t>
            </a:fld>
            <a:endParaRPr lang="it-IT" altLang="it-IT"/>
          </a:p>
        </p:txBody>
      </p:sp>
      <p:sp>
        <p:nvSpPr>
          <p:cNvPr id="6" name="Segnaposto testo 5"/>
          <p:cNvSpPr>
            <a:spLocks noGrp="1"/>
          </p:cNvSpPr>
          <p:nvPr>
            <p:ph type="body" sz="quarter" idx="12"/>
          </p:nvPr>
        </p:nvSpPr>
        <p:spPr>
          <a:xfrm>
            <a:off x="460376" y="1484314"/>
            <a:ext cx="8433230" cy="5257055"/>
          </a:xfrm>
          <a:solidFill>
            <a:schemeClr val="accent1">
              <a:lumMod val="20000"/>
              <a:lumOff val="80000"/>
            </a:schemeClr>
          </a:solidFill>
        </p:spPr>
        <p:txBody>
          <a:bodyPr>
            <a:normAutofit/>
          </a:bodyPr>
          <a:lstStyle>
            <a:lvl1pPr marL="0" indent="0" defTabSz="166158">
              <a:lnSpc>
                <a:spcPct val="100000"/>
              </a:lnSpc>
              <a:spcBef>
                <a:spcPts val="0"/>
              </a:spcBef>
              <a:buNone/>
              <a:defRPr sz="1292">
                <a:solidFill>
                  <a:schemeClr val="tx2"/>
                </a:solidFill>
                <a:latin typeface="Courier New" panose="02070309020205020404" pitchFamily="49" charset="0"/>
                <a:cs typeface="Courier New" panose="02070309020205020404" pitchFamily="49" charset="0"/>
              </a:defRPr>
            </a:lvl1pPr>
            <a:lvl2pPr marL="253293" indent="0">
              <a:buFontTx/>
              <a:buNone/>
              <a:defRPr sz="1477">
                <a:latin typeface="Courier New" panose="02070309020205020404" pitchFamily="49" charset="0"/>
                <a:cs typeface="Courier New" panose="02070309020205020404" pitchFamily="49" charset="0"/>
              </a:defRPr>
            </a:lvl2pPr>
            <a:lvl3pPr marL="506585" indent="0">
              <a:buNone/>
              <a:defRPr sz="1477">
                <a:latin typeface="Courier New" panose="02070309020205020404" pitchFamily="49" charset="0"/>
                <a:cs typeface="Courier New" panose="02070309020205020404" pitchFamily="49" charset="0"/>
              </a:defRPr>
            </a:lvl3pPr>
            <a:lvl4pPr>
              <a:defRPr sz="1477">
                <a:latin typeface="Courier New" panose="02070309020205020404" pitchFamily="49" charset="0"/>
                <a:cs typeface="Courier New" panose="02070309020205020404" pitchFamily="49" charset="0"/>
              </a:defRPr>
            </a:lvl4pPr>
            <a:lvl5pPr>
              <a:defRPr sz="1477">
                <a:latin typeface="Courier New" panose="02070309020205020404" pitchFamily="49" charset="0"/>
                <a:cs typeface="Courier New" panose="02070309020205020404" pitchFamily="49" charset="0"/>
              </a:defRPr>
            </a:lvl5pPr>
          </a:lstStyle>
          <a:p>
            <a:pPr lvl="0"/>
            <a:r>
              <a:rPr lang="it-IT" smtClean="0"/>
              <a:t>Modifica gli stili del testo dello schema</a:t>
            </a:r>
          </a:p>
        </p:txBody>
      </p:sp>
    </p:spTree>
    <p:extLst>
      <p:ext uri="{BB962C8B-B14F-4D97-AF65-F5344CB8AC3E}">
        <p14:creationId xmlns:p14="http://schemas.microsoft.com/office/powerpoint/2010/main" val="381161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ice e descrizion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dirty="0"/>
          </a:p>
        </p:txBody>
      </p:sp>
      <p:sp>
        <p:nvSpPr>
          <p:cNvPr id="3" name="Segnaposto piè di pagina 2"/>
          <p:cNvSpPr>
            <a:spLocks noGrp="1"/>
          </p:cNvSpPr>
          <p:nvPr>
            <p:ph type="ftr" sz="quarter" idx="10"/>
          </p:nvPr>
        </p:nvSpPr>
        <p:spPr/>
        <p:txBody>
          <a:bodyPr/>
          <a:lstStyle/>
          <a:p>
            <a:pPr>
              <a:defRPr/>
            </a:pPr>
            <a:r>
              <a:rPr lang="it-IT" smtClean="0"/>
              <a:t>CSS</a:t>
            </a:r>
            <a:endParaRPr lang="it-IT"/>
          </a:p>
        </p:txBody>
      </p:sp>
      <p:sp>
        <p:nvSpPr>
          <p:cNvPr id="4" name="Segnaposto numero diapositiva 3"/>
          <p:cNvSpPr>
            <a:spLocks noGrp="1"/>
          </p:cNvSpPr>
          <p:nvPr>
            <p:ph type="sldNum" sz="quarter" idx="11"/>
          </p:nvPr>
        </p:nvSpPr>
        <p:spPr/>
        <p:txBody>
          <a:bodyPr/>
          <a:lstStyle/>
          <a:p>
            <a:pPr>
              <a:defRPr/>
            </a:pPr>
            <a:fld id="{392F9694-FA95-4E3D-9C58-1AA5A7C8724F}" type="slidenum">
              <a:rPr lang="it-IT" altLang="it-IT" smtClean="0"/>
              <a:pPr>
                <a:defRPr/>
              </a:pPr>
              <a:t>‹N›</a:t>
            </a:fld>
            <a:endParaRPr lang="it-IT" altLang="it-IT"/>
          </a:p>
        </p:txBody>
      </p:sp>
      <p:sp>
        <p:nvSpPr>
          <p:cNvPr id="6" name="Segnaposto testo 5"/>
          <p:cNvSpPr>
            <a:spLocks noGrp="1"/>
          </p:cNvSpPr>
          <p:nvPr>
            <p:ph type="body" sz="quarter" idx="12"/>
          </p:nvPr>
        </p:nvSpPr>
        <p:spPr>
          <a:xfrm>
            <a:off x="460832" y="1502829"/>
            <a:ext cx="4183633" cy="5257055"/>
          </a:xfrm>
          <a:solidFill>
            <a:schemeClr val="accent1">
              <a:lumMod val="20000"/>
              <a:lumOff val="80000"/>
            </a:schemeClr>
          </a:solidFill>
        </p:spPr>
        <p:txBody>
          <a:bodyPr>
            <a:normAutofit/>
          </a:bodyPr>
          <a:lstStyle>
            <a:lvl1pPr marL="0" indent="0" defTabSz="166158">
              <a:lnSpc>
                <a:spcPct val="100000"/>
              </a:lnSpc>
              <a:spcBef>
                <a:spcPts val="0"/>
              </a:spcBef>
              <a:buNone/>
              <a:defRPr sz="1292">
                <a:solidFill>
                  <a:schemeClr val="tx2"/>
                </a:solidFill>
                <a:latin typeface="Courier New" panose="02070309020205020404" pitchFamily="49" charset="0"/>
                <a:cs typeface="Courier New" panose="02070309020205020404" pitchFamily="49" charset="0"/>
              </a:defRPr>
            </a:lvl1pPr>
            <a:lvl2pPr marL="253293" indent="0">
              <a:buFontTx/>
              <a:buNone/>
              <a:defRPr sz="1477">
                <a:latin typeface="Courier New" panose="02070309020205020404" pitchFamily="49" charset="0"/>
                <a:cs typeface="Courier New" panose="02070309020205020404" pitchFamily="49" charset="0"/>
              </a:defRPr>
            </a:lvl2pPr>
            <a:lvl3pPr marL="506585" indent="0">
              <a:buNone/>
              <a:defRPr sz="1477">
                <a:latin typeface="Courier New" panose="02070309020205020404" pitchFamily="49" charset="0"/>
                <a:cs typeface="Courier New" panose="02070309020205020404" pitchFamily="49" charset="0"/>
              </a:defRPr>
            </a:lvl3pPr>
            <a:lvl4pPr>
              <a:defRPr sz="1477">
                <a:latin typeface="Courier New" panose="02070309020205020404" pitchFamily="49" charset="0"/>
                <a:cs typeface="Courier New" panose="02070309020205020404" pitchFamily="49" charset="0"/>
              </a:defRPr>
            </a:lvl4pPr>
            <a:lvl5pPr>
              <a:defRPr sz="1477">
                <a:latin typeface="Courier New" panose="02070309020205020404" pitchFamily="49" charset="0"/>
                <a:cs typeface="Courier New" panose="02070309020205020404" pitchFamily="49" charset="0"/>
              </a:defRPr>
            </a:lvl5pPr>
          </a:lstStyle>
          <a:p>
            <a:pPr lvl="0"/>
            <a:r>
              <a:rPr lang="it-IT" smtClean="0"/>
              <a:t>Modifica gli stili del testo dello schema</a:t>
            </a:r>
          </a:p>
        </p:txBody>
      </p:sp>
      <p:sp>
        <p:nvSpPr>
          <p:cNvPr id="7" name="Segnaposto testo 6"/>
          <p:cNvSpPr>
            <a:spLocks noGrp="1"/>
          </p:cNvSpPr>
          <p:nvPr>
            <p:ph type="body" sz="quarter" idx="13"/>
          </p:nvPr>
        </p:nvSpPr>
        <p:spPr>
          <a:xfrm>
            <a:off x="4716017" y="1502082"/>
            <a:ext cx="4177589" cy="5257800"/>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dirty="0"/>
          </a:p>
        </p:txBody>
      </p:sp>
    </p:spTree>
    <p:extLst>
      <p:ext uri="{BB962C8B-B14F-4D97-AF65-F5344CB8AC3E}">
        <p14:creationId xmlns:p14="http://schemas.microsoft.com/office/powerpoint/2010/main" val="278116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bwMode="ltGray">
          <a:xfrm>
            <a:off x="469802" y="0"/>
            <a:ext cx="228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6" name="Rectangle 5"/>
          <p:cNvSpPr/>
          <p:nvPr/>
        </p:nvSpPr>
        <p:spPr bwMode="gray">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cxnSp>
        <p:nvCxnSpPr>
          <p:cNvPr id="7" name="Straight Connector 6"/>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8229601" y="0"/>
            <a:ext cx="692146"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9" name="Rectangle 8"/>
          <p:cNvSpPr/>
          <p:nvPr/>
        </p:nvSpPr>
        <p:spPr bwMode="black">
          <a:xfrm>
            <a:off x="8921746"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Tree>
    <p:extLst>
      <p:ext uri="{BB962C8B-B14F-4D97-AF65-F5344CB8AC3E}">
        <p14:creationId xmlns:p14="http://schemas.microsoft.com/office/powerpoint/2010/main" val="113891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8947626" y="0"/>
            <a:ext cx="196375"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8" name="Rectangle 7"/>
          <p:cNvSpPr/>
          <p:nvPr/>
        </p:nvSpPr>
        <p:spPr bwMode="ltGray">
          <a:xfrm>
            <a:off x="212902" y="0"/>
            <a:ext cx="19391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9" name="Rectangle 8"/>
          <p:cNvSpPr/>
          <p:nvPr/>
        </p:nvSpPr>
        <p:spPr bwMode="gray">
          <a:xfrm>
            <a:off x="1" y="0"/>
            <a:ext cx="210437"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13" name="Rectangle 12"/>
          <p:cNvSpPr/>
          <p:nvPr/>
        </p:nvSpPr>
        <p:spPr bwMode="black">
          <a:xfrm>
            <a:off x="220177" y="797719"/>
            <a:ext cx="186634" cy="202406"/>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246"/>
          </a:p>
        </p:txBody>
      </p:sp>
      <p:cxnSp>
        <p:nvCxnSpPr>
          <p:cNvPr id="14" name="Straight Connector 13"/>
          <p:cNvCxnSpPr/>
          <p:nvPr/>
        </p:nvCxnSpPr>
        <p:spPr bwMode="white">
          <a:xfrm>
            <a:off x="210437" y="795752"/>
            <a:ext cx="196374" cy="196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212820" y="1008891"/>
            <a:ext cx="19637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21133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460832" y="417103"/>
            <a:ext cx="8432774" cy="1000534"/>
          </a:xfrm>
          <a:prstGeom prst="rect">
            <a:avLst/>
          </a:prstGeom>
        </p:spPr>
        <p:txBody>
          <a:bodyPr vert="horz" lIns="91440" tIns="45720" rIns="91440" bIns="45720" rtlCol="0" anchor="t" anchorCtr="0">
            <a:normAutofit/>
          </a:bodyPr>
          <a:lstStyle/>
          <a:p>
            <a:r>
              <a:rPr lang="it-IT" dirty="0" smtClean="0"/>
              <a:t>Fare clic per modificare lo stile del titolo</a:t>
            </a:r>
            <a:endParaRPr dirty="0"/>
          </a:p>
        </p:txBody>
      </p:sp>
      <p:sp>
        <p:nvSpPr>
          <p:cNvPr id="3" name="Text Placeholder 2"/>
          <p:cNvSpPr>
            <a:spLocks noGrp="1"/>
          </p:cNvSpPr>
          <p:nvPr>
            <p:ph type="body" idx="1"/>
          </p:nvPr>
        </p:nvSpPr>
        <p:spPr>
          <a:xfrm>
            <a:off x="466474" y="1502085"/>
            <a:ext cx="8427131" cy="5239285"/>
          </a:xfrm>
          <a:prstGeom prst="rect">
            <a:avLst/>
          </a:prstGeom>
        </p:spPr>
        <p:txBody>
          <a:bodyPr vert="horz" lIns="91440" tIns="45720" rIns="91440" bIns="45720" rtlCol="0">
            <a:normAutofit/>
          </a:bodyPr>
          <a:lstStyle/>
          <a:p>
            <a:pPr lvl="0"/>
            <a:r>
              <a:rPr lang="it-IT" dirty="0" smtClean="0"/>
              <a:t>Modifica gli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dirty="0"/>
          </a:p>
        </p:txBody>
      </p:sp>
      <p:sp>
        <p:nvSpPr>
          <p:cNvPr id="5" name="Footer Placeholder 4"/>
          <p:cNvSpPr>
            <a:spLocks noGrp="1"/>
          </p:cNvSpPr>
          <p:nvPr>
            <p:ph type="ftr" sz="quarter" idx="3"/>
          </p:nvPr>
        </p:nvSpPr>
        <p:spPr>
          <a:xfrm>
            <a:off x="466476" y="51979"/>
            <a:ext cx="2981325" cy="280678"/>
          </a:xfrm>
          <a:prstGeom prst="rect">
            <a:avLst/>
          </a:prstGeom>
        </p:spPr>
        <p:txBody>
          <a:bodyPr vert="horz" lIns="91440" tIns="45720" rIns="91440" bIns="45720" rtlCol="0" anchor="ctr"/>
          <a:lstStyle>
            <a:lvl1pPr algn="l">
              <a:defRPr sz="831" i="1" cap="all" baseline="0">
                <a:solidFill>
                  <a:schemeClr val="tx1"/>
                </a:solidFill>
                <a:latin typeface="Calibri" panose="020F0502020204030204" pitchFamily="34" charset="0"/>
              </a:defRPr>
            </a:lvl1pPr>
          </a:lstStyle>
          <a:p>
            <a:pPr>
              <a:defRPr/>
            </a:pPr>
            <a:r>
              <a:rPr lang="it-IT" smtClean="0"/>
              <a:t>CSS</a:t>
            </a:r>
            <a:endParaRPr lang="it-IT"/>
          </a:p>
        </p:txBody>
      </p:sp>
      <p:sp>
        <p:nvSpPr>
          <p:cNvPr id="6" name="Slide Number Placeholder 5"/>
          <p:cNvSpPr>
            <a:spLocks noGrp="1"/>
          </p:cNvSpPr>
          <p:nvPr>
            <p:ph type="sldNum" sz="quarter" idx="4"/>
          </p:nvPr>
        </p:nvSpPr>
        <p:spPr>
          <a:xfrm>
            <a:off x="8352175" y="51981"/>
            <a:ext cx="541432" cy="280679"/>
          </a:xfrm>
          <a:prstGeom prst="rect">
            <a:avLst/>
          </a:prstGeom>
        </p:spPr>
        <p:txBody>
          <a:bodyPr vert="horz" lIns="91440" tIns="45720" rIns="91440" bIns="45720" rtlCol="0" anchor="ctr"/>
          <a:lstStyle>
            <a:lvl1pPr algn="r">
              <a:defRPr sz="831" cap="all" baseline="0">
                <a:solidFill>
                  <a:schemeClr val="tx1"/>
                </a:solidFill>
                <a:latin typeface="Calibri" panose="020F0502020204030204" pitchFamily="34" charset="0"/>
              </a:defRPr>
            </a:lvl1pPr>
          </a:lstStyle>
          <a:p>
            <a:pPr>
              <a:defRPr/>
            </a:pPr>
            <a:fld id="{392F9694-FA95-4E3D-9C58-1AA5A7C8724F}" type="slidenum">
              <a:rPr lang="it-IT" altLang="it-IT" smtClean="0"/>
              <a:pPr>
                <a:defRPr/>
              </a:pPr>
              <a:t>‹N›</a:t>
            </a:fld>
            <a:endParaRPr lang="it-IT" altLang="it-IT"/>
          </a:p>
        </p:txBody>
      </p:sp>
      <p:pic>
        <p:nvPicPr>
          <p:cNvPr id="17" name="Immagine 16"/>
          <p:cNvPicPr>
            <a:picLocks noChangeAspect="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583" y="819523"/>
            <a:ext cx="158547" cy="161207"/>
          </a:xfrm>
          <a:prstGeom prst="rect">
            <a:avLst/>
          </a:prstGeom>
        </p:spPr>
      </p:pic>
    </p:spTree>
    <p:extLst>
      <p:ext uri="{BB962C8B-B14F-4D97-AF65-F5344CB8AC3E}">
        <p14:creationId xmlns:p14="http://schemas.microsoft.com/office/powerpoint/2010/main" val="345362220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33231" rtl="0" eaLnBrk="1" latinLnBrk="0" hangingPunct="1">
        <a:lnSpc>
          <a:spcPct val="90000"/>
        </a:lnSpc>
        <a:spcBef>
          <a:spcPct val="0"/>
        </a:spcBef>
        <a:buNone/>
        <a:defRPr sz="2954" kern="1200">
          <a:solidFill>
            <a:schemeClr val="tx1">
              <a:lumMod val="75000"/>
            </a:schemeClr>
          </a:solidFill>
          <a:latin typeface="Calibri" panose="020F0502020204030204" pitchFamily="34" charset="0"/>
          <a:ea typeface="+mj-ea"/>
          <a:cs typeface="+mj-cs"/>
        </a:defRPr>
      </a:lvl1pPr>
    </p:titleStyle>
    <p:bodyStyle>
      <a:lvl1pPr marL="170972" indent="-170972" algn="l" defTabSz="633231" rtl="0" eaLnBrk="1" latinLnBrk="0" hangingPunct="1">
        <a:lnSpc>
          <a:spcPct val="90000"/>
        </a:lnSpc>
        <a:spcBef>
          <a:spcPts val="969"/>
        </a:spcBef>
        <a:buFont typeface="Euphemia" pitchFamily="34" charset="0"/>
        <a:buChar char="›"/>
        <a:defRPr sz="1939" kern="1200">
          <a:solidFill>
            <a:schemeClr val="tx1"/>
          </a:solidFill>
          <a:latin typeface="Calibri" panose="020F0502020204030204" pitchFamily="34" charset="0"/>
          <a:ea typeface="+mn-ea"/>
          <a:cs typeface="+mn-cs"/>
        </a:defRPr>
      </a:lvl1pPr>
      <a:lvl2pPr marL="424265" indent="-170972" algn="l" defTabSz="633231" rtl="0" eaLnBrk="1" latinLnBrk="0" hangingPunct="1">
        <a:lnSpc>
          <a:spcPct val="90000"/>
        </a:lnSpc>
        <a:spcBef>
          <a:spcPts val="415"/>
        </a:spcBef>
        <a:buFont typeface="Euphemia" pitchFamily="34" charset="0"/>
        <a:buChar char="–"/>
        <a:defRPr sz="1662" kern="1200">
          <a:solidFill>
            <a:schemeClr val="tx1"/>
          </a:solidFill>
          <a:latin typeface="Calibri" panose="020F0502020204030204" pitchFamily="34" charset="0"/>
          <a:ea typeface="+mn-ea"/>
          <a:cs typeface="+mn-cs"/>
        </a:defRPr>
      </a:lvl2pPr>
      <a:lvl3pPr marL="677557" indent="-170972" algn="l" defTabSz="633231" rtl="0" eaLnBrk="1" latinLnBrk="0" hangingPunct="1">
        <a:lnSpc>
          <a:spcPct val="90000"/>
        </a:lnSpc>
        <a:spcBef>
          <a:spcPts val="415"/>
        </a:spcBef>
        <a:buFont typeface="Euphemia" pitchFamily="34" charset="0"/>
        <a:buChar char="›"/>
        <a:defRPr sz="1385" kern="1200">
          <a:solidFill>
            <a:schemeClr val="tx1"/>
          </a:solidFill>
          <a:latin typeface="Calibri" panose="020F0502020204030204" pitchFamily="34" charset="0"/>
          <a:ea typeface="+mn-ea"/>
          <a:cs typeface="+mn-cs"/>
        </a:defRPr>
      </a:lvl3pPr>
      <a:lvl4pPr marL="930849" indent="-170972" algn="l" defTabSz="633231" rtl="0" eaLnBrk="1" latinLnBrk="0" hangingPunct="1">
        <a:lnSpc>
          <a:spcPct val="90000"/>
        </a:lnSpc>
        <a:spcBef>
          <a:spcPts val="415"/>
        </a:spcBef>
        <a:buFont typeface="Arial" pitchFamily="34" charset="0"/>
        <a:buChar char="–"/>
        <a:defRPr sz="1246" kern="1200">
          <a:solidFill>
            <a:schemeClr val="tx1"/>
          </a:solidFill>
          <a:latin typeface="Calibri" panose="020F0502020204030204" pitchFamily="34" charset="0"/>
          <a:ea typeface="+mn-ea"/>
          <a:cs typeface="+mn-cs"/>
        </a:defRPr>
      </a:lvl4pPr>
      <a:lvl5pPr marL="1184142" indent="-170972" algn="l" defTabSz="633231" rtl="0" eaLnBrk="1" latinLnBrk="0" hangingPunct="1">
        <a:lnSpc>
          <a:spcPct val="90000"/>
        </a:lnSpc>
        <a:spcBef>
          <a:spcPts val="415"/>
        </a:spcBef>
        <a:buFont typeface="Euphemia" pitchFamily="34" charset="0"/>
        <a:buChar char="›"/>
        <a:defRPr sz="1246" kern="1200">
          <a:solidFill>
            <a:schemeClr val="tx1"/>
          </a:solidFill>
          <a:latin typeface="Calibri" panose="020F0502020204030204" pitchFamily="34" charset="0"/>
          <a:ea typeface="+mn-ea"/>
          <a:cs typeface="+mn-cs"/>
        </a:defRPr>
      </a:lvl5pPr>
      <a:lvl6pPr marL="1437434" indent="-170972" algn="l" defTabSz="633231" rtl="0" eaLnBrk="1" latinLnBrk="0" hangingPunct="1">
        <a:lnSpc>
          <a:spcPct val="90000"/>
        </a:lnSpc>
        <a:spcBef>
          <a:spcPts val="415"/>
        </a:spcBef>
        <a:buFont typeface="Euphemia" pitchFamily="34" charset="0"/>
        <a:buChar char="–"/>
        <a:defRPr sz="1246" kern="1200">
          <a:solidFill>
            <a:schemeClr val="tx1"/>
          </a:solidFill>
          <a:latin typeface="+mn-lt"/>
          <a:ea typeface="+mn-ea"/>
          <a:cs typeface="+mn-cs"/>
        </a:defRPr>
      </a:lvl6pPr>
      <a:lvl7pPr marL="1690726" indent="-170972" algn="l" defTabSz="633231" rtl="0" eaLnBrk="1" latinLnBrk="0" hangingPunct="1">
        <a:lnSpc>
          <a:spcPct val="90000"/>
        </a:lnSpc>
        <a:spcBef>
          <a:spcPts val="415"/>
        </a:spcBef>
        <a:buFont typeface="Euphemia" pitchFamily="34" charset="0"/>
        <a:buChar char="›"/>
        <a:defRPr sz="1246" kern="1200">
          <a:solidFill>
            <a:schemeClr val="tx1"/>
          </a:solidFill>
          <a:latin typeface="+mn-lt"/>
          <a:ea typeface="+mn-ea"/>
          <a:cs typeface="+mn-cs"/>
        </a:defRPr>
      </a:lvl7pPr>
      <a:lvl8pPr marL="1944018" indent="-170972" algn="l" defTabSz="633231" rtl="0" eaLnBrk="1" latinLnBrk="0" hangingPunct="1">
        <a:lnSpc>
          <a:spcPct val="90000"/>
        </a:lnSpc>
        <a:spcBef>
          <a:spcPts val="415"/>
        </a:spcBef>
        <a:buFont typeface="Euphemia" pitchFamily="34" charset="0"/>
        <a:buChar char="–"/>
        <a:defRPr sz="1246" kern="1200" baseline="0">
          <a:solidFill>
            <a:schemeClr val="tx1"/>
          </a:solidFill>
          <a:latin typeface="+mn-lt"/>
          <a:ea typeface="+mn-ea"/>
          <a:cs typeface="+mn-cs"/>
        </a:defRPr>
      </a:lvl8pPr>
      <a:lvl9pPr marL="2197311" indent="-170972" algn="l" defTabSz="633231" rtl="0" eaLnBrk="1" latinLnBrk="0" hangingPunct="1">
        <a:lnSpc>
          <a:spcPct val="90000"/>
        </a:lnSpc>
        <a:spcBef>
          <a:spcPts val="415"/>
        </a:spcBef>
        <a:buFont typeface="Euphemia" pitchFamily="34" charset="0"/>
        <a:buChar char="›"/>
        <a:defRPr sz="1246" kern="1200" baseline="0">
          <a:solidFill>
            <a:schemeClr val="tx1"/>
          </a:solidFill>
          <a:latin typeface="+mn-lt"/>
          <a:ea typeface="+mn-ea"/>
          <a:cs typeface="+mn-cs"/>
        </a:defRPr>
      </a:lvl9pPr>
    </p:bodyStyle>
    <p:otherStyle>
      <a:defPPr>
        <a:defRPr/>
      </a:defPPr>
      <a:lvl1pPr marL="0" algn="l" defTabSz="633231" rtl="0" eaLnBrk="1" latinLnBrk="0" hangingPunct="1">
        <a:defRPr sz="1246" kern="1200">
          <a:solidFill>
            <a:schemeClr val="tx1"/>
          </a:solidFill>
          <a:latin typeface="+mn-lt"/>
          <a:ea typeface="+mn-ea"/>
          <a:cs typeface="+mn-cs"/>
        </a:defRPr>
      </a:lvl1pPr>
      <a:lvl2pPr marL="316615" algn="l" defTabSz="633231" rtl="0" eaLnBrk="1" latinLnBrk="0" hangingPunct="1">
        <a:defRPr sz="1246" kern="1200">
          <a:solidFill>
            <a:schemeClr val="tx1"/>
          </a:solidFill>
          <a:latin typeface="+mn-lt"/>
          <a:ea typeface="+mn-ea"/>
          <a:cs typeface="+mn-cs"/>
        </a:defRPr>
      </a:lvl2pPr>
      <a:lvl3pPr marL="633231" algn="l" defTabSz="633231" rtl="0" eaLnBrk="1" latinLnBrk="0" hangingPunct="1">
        <a:defRPr sz="1246" kern="1200">
          <a:solidFill>
            <a:schemeClr val="tx1"/>
          </a:solidFill>
          <a:latin typeface="+mn-lt"/>
          <a:ea typeface="+mn-ea"/>
          <a:cs typeface="+mn-cs"/>
        </a:defRPr>
      </a:lvl3pPr>
      <a:lvl4pPr marL="949846" algn="l" defTabSz="633231" rtl="0" eaLnBrk="1" latinLnBrk="0" hangingPunct="1">
        <a:defRPr sz="1246" kern="1200">
          <a:solidFill>
            <a:schemeClr val="tx1"/>
          </a:solidFill>
          <a:latin typeface="+mn-lt"/>
          <a:ea typeface="+mn-ea"/>
          <a:cs typeface="+mn-cs"/>
        </a:defRPr>
      </a:lvl4pPr>
      <a:lvl5pPr marL="1266462" algn="l" defTabSz="633231" rtl="0" eaLnBrk="1" latinLnBrk="0" hangingPunct="1">
        <a:defRPr sz="1246" kern="1200">
          <a:solidFill>
            <a:schemeClr val="tx1"/>
          </a:solidFill>
          <a:latin typeface="+mn-lt"/>
          <a:ea typeface="+mn-ea"/>
          <a:cs typeface="+mn-cs"/>
        </a:defRPr>
      </a:lvl5pPr>
      <a:lvl6pPr marL="1583077" algn="l" defTabSz="633231" rtl="0" eaLnBrk="1" latinLnBrk="0" hangingPunct="1">
        <a:defRPr sz="1246" kern="1200">
          <a:solidFill>
            <a:schemeClr val="tx1"/>
          </a:solidFill>
          <a:latin typeface="+mn-lt"/>
          <a:ea typeface="+mn-ea"/>
          <a:cs typeface="+mn-cs"/>
        </a:defRPr>
      </a:lvl6pPr>
      <a:lvl7pPr marL="1899693" algn="l" defTabSz="633231" rtl="0" eaLnBrk="1" latinLnBrk="0" hangingPunct="1">
        <a:defRPr sz="1246" kern="1200">
          <a:solidFill>
            <a:schemeClr val="tx1"/>
          </a:solidFill>
          <a:latin typeface="+mn-lt"/>
          <a:ea typeface="+mn-ea"/>
          <a:cs typeface="+mn-cs"/>
        </a:defRPr>
      </a:lvl7pPr>
      <a:lvl8pPr marL="2216308" algn="l" defTabSz="633231" rtl="0" eaLnBrk="1" latinLnBrk="0" hangingPunct="1">
        <a:defRPr sz="1246" kern="1200">
          <a:solidFill>
            <a:schemeClr val="tx1"/>
          </a:solidFill>
          <a:latin typeface="+mn-lt"/>
          <a:ea typeface="+mn-ea"/>
          <a:cs typeface="+mn-cs"/>
        </a:defRPr>
      </a:lvl8pPr>
      <a:lvl9pPr marL="2532924" algn="l" defTabSz="633231" rtl="0" eaLnBrk="1" latinLnBrk="0" hangingPunct="1">
        <a:defRPr sz="124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65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alistapart.com/article/responsive-web-design"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www.getskeleton.com/" TargetMode="External"/><Relationship Id="rId2" Type="http://schemas.openxmlformats.org/officeDocument/2006/relationships/hyperlink" Target="http://960.gs/" TargetMode="External"/><Relationship Id="rId1" Type="http://schemas.openxmlformats.org/officeDocument/2006/relationships/slideLayout" Target="../slideLayouts/slideLayout2.xml"/><Relationship Id="rId5" Type="http://schemas.openxmlformats.org/officeDocument/2006/relationships/hyperlink" Target="http://alistapart.com/article/fluidgrids" TargetMode="External"/><Relationship Id="rId4" Type="http://schemas.openxmlformats.org/officeDocument/2006/relationships/hyperlink" Target="http://www.designinfluences.com/fluid960gs/"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it-IT" smtClean="0"/>
              <a:t>Cascading Style Sheets</a:t>
            </a:r>
            <a:endParaRPr lang="it-IT" dirty="0" smtClean="0"/>
          </a:p>
        </p:txBody>
      </p:sp>
      <p:sp>
        <p:nvSpPr>
          <p:cNvPr id="5123" name="Rectangle 3"/>
          <p:cNvSpPr>
            <a:spLocks noGrp="1" noChangeArrowheads="1"/>
          </p:cNvSpPr>
          <p:nvPr>
            <p:ph type="subTitle" idx="1"/>
          </p:nvPr>
        </p:nvSpPr>
        <p:spPr/>
        <p:txBody>
          <a:bodyPr/>
          <a:lstStyle/>
          <a:p>
            <a:r>
              <a:rPr lang="it-IT" altLang="it-IT" dirty="0"/>
              <a:t>Giuseppe Della Penna</a:t>
            </a:r>
          </a:p>
          <a:p>
            <a:r>
              <a:rPr lang="it-IT" altLang="it-IT" dirty="0"/>
              <a:t>Università degli Studi di L’Aquila</a:t>
            </a:r>
          </a:p>
          <a:p>
            <a:endParaRPr lang="it-IT" altLang="it-IT" dirty="0"/>
          </a:p>
          <a:p>
            <a:r>
              <a:rPr lang="it-IT" altLang="it-IT" dirty="0"/>
              <a:t>giuseppe.dellapenna@univaq.it</a:t>
            </a:r>
          </a:p>
          <a:p>
            <a:r>
              <a:rPr lang="it-IT" altLang="it-IT" dirty="0"/>
              <a:t>http://people.disim.univaq.it/dellapenna</a:t>
            </a:r>
          </a:p>
          <a:p>
            <a:endParaRPr lang="it-IT" altLang="it-IT" dirty="0"/>
          </a:p>
          <a:p>
            <a:r>
              <a:rPr lang="it-IT" altLang="it-IT" sz="1000" i="1" dirty="0"/>
              <a:t>Versione documento: </a:t>
            </a:r>
            <a:r>
              <a:rPr lang="it-IT" altLang="it-IT" sz="1000" i="1" dirty="0" smtClean="0"/>
              <a:t>220510</a:t>
            </a:r>
            <a:endParaRPr lang="it-IT" altLang="it-IT" sz="1000" i="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it-IT" altLang="it-IT" dirty="0"/>
              <a:t>Regole</a:t>
            </a:r>
            <a:br>
              <a:rPr lang="it-IT" altLang="it-IT" dirty="0"/>
            </a:br>
            <a:r>
              <a:rPr lang="it-IT" altLang="it-IT" sz="1846" dirty="0"/>
              <a:t>Selettori di ID</a:t>
            </a:r>
          </a:p>
        </p:txBody>
      </p:sp>
      <p:sp>
        <p:nvSpPr>
          <p:cNvPr id="16388" name="Rectangle 3"/>
          <p:cNvSpPr>
            <a:spLocks noGrp="1" noChangeArrowheads="1"/>
          </p:cNvSpPr>
          <p:nvPr>
            <p:ph idx="1"/>
          </p:nvPr>
        </p:nvSpPr>
        <p:spPr/>
        <p:txBody>
          <a:bodyPr/>
          <a:lstStyle/>
          <a:p>
            <a:pPr eaLnBrk="1" hangingPunct="1">
              <a:lnSpc>
                <a:spcPct val="90000"/>
              </a:lnSpc>
            </a:pPr>
            <a:r>
              <a:rPr lang="it-IT" altLang="it-IT" dirty="0" smtClean="0"/>
              <a:t>In XML (e in HTML) è possibile assegnare ad ogni elemento un ID univoco.</a:t>
            </a:r>
          </a:p>
          <a:p>
            <a:pPr eaLnBrk="1" hangingPunct="1">
              <a:lnSpc>
                <a:spcPct val="90000"/>
              </a:lnSpc>
            </a:pPr>
            <a:r>
              <a:rPr lang="it-IT" altLang="it-IT" dirty="0" smtClean="0"/>
              <a:t>Questo ID può essere usato nei CSS per applicare formattazione a un elemento specifico.</a:t>
            </a:r>
          </a:p>
          <a:p>
            <a:pPr eaLnBrk="1" hangingPunct="1">
              <a:lnSpc>
                <a:spcPct val="90000"/>
              </a:lnSpc>
            </a:pPr>
            <a:r>
              <a:rPr lang="it-IT" altLang="it-IT" dirty="0" smtClean="0"/>
              <a:t>Il selettore ID può essere posto dopo ogni selettore di base ed ha la sintassi #ID.</a:t>
            </a:r>
          </a:p>
          <a:p>
            <a:pPr lvl="1" eaLnBrk="1" hangingPunct="1">
              <a:lnSpc>
                <a:spcPct val="90000"/>
              </a:lnSpc>
            </a:pPr>
            <a:r>
              <a:rPr lang="it-IT" altLang="it-IT" dirty="0" smtClean="0"/>
              <a:t>Il selettore </a:t>
            </a:r>
            <a:r>
              <a:rPr lang="it-IT" altLang="it-IT" b="1" dirty="0" smtClean="0"/>
              <a:t>S#ID</a:t>
            </a:r>
            <a:r>
              <a:rPr lang="it-IT" altLang="it-IT" dirty="0" smtClean="0"/>
              <a:t> fa match con l’elemento che corrisponde al selettore S ed ha l’ID specificato</a:t>
            </a:r>
          </a:p>
          <a:p>
            <a:pPr lvl="1" eaLnBrk="1" hangingPunct="1">
              <a:lnSpc>
                <a:spcPct val="90000"/>
              </a:lnSpc>
            </a:pPr>
            <a:r>
              <a:rPr lang="it-IT" altLang="it-IT" dirty="0" smtClean="0"/>
              <a:t>(i) E’ possibile (e molto comune) usare i selettori di ID da soli, proprio come quelli di classe, sottintendendo un selettore universale: </a:t>
            </a:r>
            <a:r>
              <a:rPr lang="it-IT" altLang="it-IT" b="1" dirty="0" smtClean="0"/>
              <a:t>#ID</a:t>
            </a:r>
            <a:r>
              <a:rPr lang="it-IT" altLang="it-IT" dirty="0" smtClean="0"/>
              <a:t> equivale a *#ID, cioè all’elemento (di qualunque tipo) avente l’ID specificato.</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10</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it-IT" altLang="it-IT"/>
              <a:t>Regole</a:t>
            </a:r>
            <a:br>
              <a:rPr lang="it-IT" altLang="it-IT"/>
            </a:br>
            <a:r>
              <a:rPr lang="it-IT" altLang="it-IT" sz="1846"/>
              <a:t>Pseudo classi</a:t>
            </a:r>
          </a:p>
        </p:txBody>
      </p:sp>
      <p:sp>
        <p:nvSpPr>
          <p:cNvPr id="17412" name="Rectangle 3"/>
          <p:cNvSpPr>
            <a:spLocks noGrp="1" noChangeArrowheads="1"/>
          </p:cNvSpPr>
          <p:nvPr>
            <p:ph idx="1"/>
          </p:nvPr>
        </p:nvSpPr>
        <p:spPr/>
        <p:txBody>
          <a:bodyPr/>
          <a:lstStyle/>
          <a:p>
            <a:pPr eaLnBrk="1" hangingPunct="1">
              <a:lnSpc>
                <a:spcPct val="90000"/>
              </a:lnSpc>
            </a:pPr>
            <a:r>
              <a:rPr lang="it-IT" altLang="it-IT" smtClean="0"/>
              <a:t>Le </a:t>
            </a:r>
            <a:r>
              <a:rPr lang="it-IT" altLang="it-IT" i="1" smtClean="0"/>
              <a:t>pseudo classi</a:t>
            </a:r>
            <a:r>
              <a:rPr lang="it-IT" altLang="it-IT" smtClean="0"/>
              <a:t> permettono di identificare elementi in base ad alcune loro particolari proprietà.</a:t>
            </a:r>
          </a:p>
          <a:p>
            <a:pPr lvl="1" eaLnBrk="1" hangingPunct="1">
              <a:lnSpc>
                <a:spcPct val="90000"/>
              </a:lnSpc>
            </a:pPr>
            <a:r>
              <a:rPr lang="it-IT" altLang="it-IT" b="1" smtClean="0"/>
              <a:t>:first-child</a:t>
            </a:r>
            <a:r>
              <a:rPr lang="it-IT" altLang="it-IT" smtClean="0"/>
              <a:t> (l’elemento è il </a:t>
            </a:r>
            <a:r>
              <a:rPr lang="it-IT" altLang="it-IT" i="1" smtClean="0"/>
              <a:t>primo figlio</a:t>
            </a:r>
            <a:r>
              <a:rPr lang="it-IT" altLang="it-IT" smtClean="0"/>
              <a:t> del suo genitore)</a:t>
            </a:r>
          </a:p>
          <a:p>
            <a:pPr lvl="1" eaLnBrk="1" hangingPunct="1">
              <a:lnSpc>
                <a:spcPct val="90000"/>
              </a:lnSpc>
            </a:pPr>
            <a:r>
              <a:rPr lang="it-IT" altLang="it-IT" b="1" smtClean="0"/>
              <a:t>:link</a:t>
            </a:r>
            <a:r>
              <a:rPr lang="it-IT" altLang="it-IT" smtClean="0"/>
              <a:t> (</a:t>
            </a:r>
            <a:r>
              <a:rPr lang="it-IT" altLang="it-IT" i="1" smtClean="0"/>
              <a:t>link non visitato</a:t>
            </a:r>
            <a:r>
              <a:rPr lang="it-IT" altLang="it-IT" smtClean="0"/>
              <a:t>)</a:t>
            </a:r>
          </a:p>
          <a:p>
            <a:pPr lvl="1" eaLnBrk="1" hangingPunct="1">
              <a:lnSpc>
                <a:spcPct val="90000"/>
              </a:lnSpc>
            </a:pPr>
            <a:r>
              <a:rPr lang="it-IT" altLang="it-IT" b="1" smtClean="0"/>
              <a:t>:visited</a:t>
            </a:r>
            <a:r>
              <a:rPr lang="it-IT" altLang="it-IT" smtClean="0"/>
              <a:t> (</a:t>
            </a:r>
            <a:r>
              <a:rPr lang="it-IT" altLang="it-IT" i="1" smtClean="0"/>
              <a:t>link visitato</a:t>
            </a:r>
            <a:r>
              <a:rPr lang="it-IT" altLang="it-IT" smtClean="0"/>
              <a:t>)</a:t>
            </a:r>
          </a:p>
          <a:p>
            <a:pPr lvl="1" eaLnBrk="1" hangingPunct="1">
              <a:lnSpc>
                <a:spcPct val="90000"/>
              </a:lnSpc>
            </a:pPr>
            <a:r>
              <a:rPr lang="it-IT" altLang="it-IT" b="1" smtClean="0"/>
              <a:t>:hover</a:t>
            </a:r>
            <a:r>
              <a:rPr lang="it-IT" altLang="it-IT" smtClean="0"/>
              <a:t> (elemento attualmente </a:t>
            </a:r>
            <a:r>
              <a:rPr lang="it-IT" altLang="it-IT" i="1" smtClean="0"/>
              <a:t>indicato dall’utente</a:t>
            </a:r>
            <a:r>
              <a:rPr lang="it-IT" altLang="it-IT" smtClean="0"/>
              <a:t>, ad esempio passandovi sopra il mouse)</a:t>
            </a:r>
          </a:p>
          <a:p>
            <a:pPr lvl="1" eaLnBrk="1" hangingPunct="1">
              <a:lnSpc>
                <a:spcPct val="90000"/>
              </a:lnSpc>
            </a:pPr>
            <a:r>
              <a:rPr lang="it-IT" altLang="it-IT" b="1" smtClean="0"/>
              <a:t>:focus</a:t>
            </a:r>
            <a:r>
              <a:rPr lang="it-IT" altLang="it-IT" smtClean="0"/>
              <a:t> (elemento attualmente </a:t>
            </a:r>
            <a:r>
              <a:rPr lang="it-IT" altLang="it-IT" i="1" smtClean="0"/>
              <a:t>con focus</a:t>
            </a:r>
            <a:r>
              <a:rPr lang="it-IT" altLang="it-IT" smtClean="0"/>
              <a:t>, cioè che accetta input da tastiera)</a:t>
            </a:r>
          </a:p>
          <a:p>
            <a:pPr lvl="1" eaLnBrk="1" hangingPunct="1">
              <a:lnSpc>
                <a:spcPct val="90000"/>
              </a:lnSpc>
            </a:pPr>
            <a:r>
              <a:rPr lang="it-IT" altLang="it-IT" b="1" smtClean="0"/>
              <a:t>:active</a:t>
            </a:r>
            <a:r>
              <a:rPr lang="it-IT" altLang="it-IT" smtClean="0"/>
              <a:t> (elemento correntemente </a:t>
            </a:r>
            <a:r>
              <a:rPr lang="it-IT" altLang="it-IT" i="1" smtClean="0"/>
              <a:t>attivato</a:t>
            </a:r>
            <a:r>
              <a:rPr lang="it-IT" altLang="it-IT" smtClean="0"/>
              <a:t>, ad esempio da un click del mouse)</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11</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it-IT" altLang="it-IT"/>
              <a:t>Regole</a:t>
            </a:r>
            <a:br>
              <a:rPr lang="it-IT" altLang="it-IT"/>
            </a:br>
            <a:r>
              <a:rPr lang="it-IT" altLang="it-IT" sz="1846"/>
              <a:t>Pseudo elementi</a:t>
            </a:r>
          </a:p>
        </p:txBody>
      </p:sp>
      <p:sp>
        <p:nvSpPr>
          <p:cNvPr id="18436" name="Rectangle 3"/>
          <p:cNvSpPr>
            <a:spLocks noGrp="1" noChangeArrowheads="1"/>
          </p:cNvSpPr>
          <p:nvPr>
            <p:ph idx="1"/>
          </p:nvPr>
        </p:nvSpPr>
        <p:spPr/>
        <p:txBody>
          <a:bodyPr/>
          <a:lstStyle/>
          <a:p>
            <a:pPr eaLnBrk="1" hangingPunct="1"/>
            <a:r>
              <a:rPr lang="it-IT" altLang="it-IT" dirty="0" smtClean="0"/>
              <a:t>E’ infine possibile applicare formattazione ad elementi fittizi, non propriamente facenti parte del documento e/o delimitati da </a:t>
            </a:r>
            <a:r>
              <a:rPr lang="it-IT" altLang="it-IT" dirty="0" err="1" smtClean="0"/>
              <a:t>tag</a:t>
            </a:r>
            <a:r>
              <a:rPr lang="it-IT" altLang="it-IT" dirty="0" smtClean="0"/>
              <a:t>. Questi elementi si chiamano </a:t>
            </a:r>
            <a:r>
              <a:rPr lang="it-IT" altLang="it-IT" i="1" dirty="0" smtClean="0"/>
              <a:t>pseudo elementi</a:t>
            </a:r>
            <a:r>
              <a:rPr lang="it-IT" altLang="it-IT" dirty="0" smtClean="0"/>
              <a:t>.</a:t>
            </a:r>
          </a:p>
          <a:p>
            <a:pPr lvl="1" eaLnBrk="1" hangingPunct="1"/>
            <a:r>
              <a:rPr lang="it-IT" altLang="it-IT" b="1" dirty="0" smtClean="0"/>
              <a:t>:first-line</a:t>
            </a:r>
            <a:r>
              <a:rPr lang="it-IT" altLang="it-IT" dirty="0" smtClean="0"/>
              <a:t> (la prima riga del blocco di testo contenuto nell’elemento)</a:t>
            </a:r>
          </a:p>
          <a:p>
            <a:pPr lvl="1" eaLnBrk="1" hangingPunct="1"/>
            <a:r>
              <a:rPr lang="it-IT" altLang="it-IT" b="1" dirty="0" smtClean="0"/>
              <a:t>:first-</a:t>
            </a:r>
            <a:r>
              <a:rPr lang="it-IT" altLang="it-IT" b="1" dirty="0" err="1" smtClean="0"/>
              <a:t>letter</a:t>
            </a:r>
            <a:r>
              <a:rPr lang="it-IT" altLang="it-IT" dirty="0" smtClean="0"/>
              <a:t> (il primo carattere del blocco di testo contenuto nell’elemento)</a:t>
            </a:r>
          </a:p>
          <a:p>
            <a:pPr lvl="1" eaLnBrk="1" hangingPunct="1"/>
            <a:r>
              <a:rPr lang="it-IT" altLang="it-IT" b="1" dirty="0" smtClean="0"/>
              <a:t>:</a:t>
            </a:r>
            <a:r>
              <a:rPr lang="it-IT" altLang="it-IT" b="1" dirty="0" err="1" smtClean="0"/>
              <a:t>before</a:t>
            </a:r>
            <a:r>
              <a:rPr lang="it-IT" altLang="it-IT" dirty="0" smtClean="0"/>
              <a:t>, </a:t>
            </a:r>
            <a:r>
              <a:rPr lang="it-IT" altLang="it-IT" b="1" dirty="0" smtClean="0"/>
              <a:t>:</a:t>
            </a:r>
            <a:r>
              <a:rPr lang="it-IT" altLang="it-IT" b="1" dirty="0" err="1" smtClean="0"/>
              <a:t>after</a:t>
            </a:r>
            <a:r>
              <a:rPr lang="it-IT" altLang="it-IT" dirty="0" smtClean="0"/>
              <a:t> (indicano le posizioni precedente e successiva all’elemento. Si usano un congiunzione con la proprietà CSS </a:t>
            </a:r>
            <a:r>
              <a:rPr lang="it-IT" altLang="it-IT" dirty="0" err="1" smtClean="0"/>
              <a:t>content</a:t>
            </a:r>
            <a:r>
              <a:rPr lang="it-IT" altLang="it-IT" dirty="0" smtClean="0"/>
              <a:t>)</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it-IT" altLang="it-IT"/>
              <a:t>Regole</a:t>
            </a:r>
            <a:br>
              <a:rPr lang="it-IT" altLang="it-IT"/>
            </a:br>
            <a:r>
              <a:rPr lang="it-IT" altLang="it-IT" sz="1846"/>
              <a:t>Combinazioni di Selettori</a:t>
            </a:r>
            <a:endParaRPr lang="it-IT" altLang="it-IT" sz="1292"/>
          </a:p>
        </p:txBody>
      </p:sp>
      <p:sp>
        <p:nvSpPr>
          <p:cNvPr id="19460" name="Rectangle 3"/>
          <p:cNvSpPr>
            <a:spLocks noGrp="1" noChangeArrowheads="1"/>
          </p:cNvSpPr>
          <p:nvPr>
            <p:ph idx="1"/>
          </p:nvPr>
        </p:nvSpPr>
        <p:spPr/>
        <p:txBody>
          <a:bodyPr/>
          <a:lstStyle/>
          <a:p>
            <a:pPr eaLnBrk="1" hangingPunct="1">
              <a:lnSpc>
                <a:spcPct val="80000"/>
              </a:lnSpc>
            </a:pPr>
            <a:r>
              <a:rPr lang="it-IT" altLang="it-IT" sz="2215"/>
              <a:t>Due selettori S e T possono essere combinati in un terzo selettore in vari modi:</a:t>
            </a:r>
          </a:p>
          <a:p>
            <a:pPr eaLnBrk="1" hangingPunct="1">
              <a:lnSpc>
                <a:spcPct val="80000"/>
              </a:lnSpc>
            </a:pPr>
            <a:r>
              <a:rPr lang="it-IT" altLang="it-IT" sz="2215"/>
              <a:t>S T (spazio intermedio)</a:t>
            </a:r>
            <a:br>
              <a:rPr lang="it-IT" altLang="it-IT" sz="2215"/>
            </a:br>
            <a:r>
              <a:rPr lang="it-IT" altLang="it-IT" sz="2215"/>
              <a:t>Questo selettore fa match con gli elementi indicati da T solo se sono discendenti di un elemento che fa match con S</a:t>
            </a:r>
          </a:p>
          <a:p>
            <a:pPr eaLnBrk="1" hangingPunct="1">
              <a:lnSpc>
                <a:spcPct val="80000"/>
              </a:lnSpc>
            </a:pPr>
            <a:r>
              <a:rPr lang="it-IT" altLang="it-IT" sz="2215"/>
              <a:t>S &gt; T</a:t>
            </a:r>
            <a:br>
              <a:rPr lang="it-IT" altLang="it-IT" sz="2215"/>
            </a:br>
            <a:r>
              <a:rPr lang="it-IT" altLang="it-IT" sz="2215"/>
              <a:t>Questo selettore fa match con gli elementi indicati da T solo se sono figli di un elemento che fa match con S</a:t>
            </a:r>
          </a:p>
          <a:p>
            <a:pPr eaLnBrk="1" hangingPunct="1">
              <a:lnSpc>
                <a:spcPct val="80000"/>
              </a:lnSpc>
            </a:pPr>
            <a:r>
              <a:rPr lang="it-IT" altLang="it-IT" sz="2215"/>
              <a:t>S + T</a:t>
            </a:r>
            <a:br>
              <a:rPr lang="it-IT" altLang="it-IT" sz="2215"/>
            </a:br>
            <a:r>
              <a:rPr lang="it-IT" altLang="it-IT" sz="2215"/>
              <a:t>Questo selettore fa match con gli elementi indicati da T solo se seguono immediatamente un elemento che fa match con S, e condividono con questo lo stesso genitore.</a:t>
            </a:r>
          </a:p>
          <a:p>
            <a:pPr eaLnBrk="1" hangingPunct="1">
              <a:lnSpc>
                <a:spcPct val="80000"/>
              </a:lnSpc>
            </a:pPr>
            <a:r>
              <a:rPr lang="it-IT" altLang="it-IT" sz="2215"/>
              <a:t>S, T</a:t>
            </a:r>
            <a:br>
              <a:rPr lang="it-IT" altLang="it-IT" sz="2215"/>
            </a:br>
            <a:r>
              <a:rPr lang="it-IT" altLang="it-IT" sz="2215"/>
              <a:t>Questo selettore fa match con gli elementi indicati da S e da T (or logico o </a:t>
            </a:r>
            <a:r>
              <a:rPr lang="it-IT" altLang="it-IT" sz="2215" i="1"/>
              <a:t>raggruppamento di selettori</a:t>
            </a:r>
            <a:r>
              <a:rPr lang="it-IT" altLang="it-IT" sz="2215"/>
              <a:t>)</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it-IT" altLang="it-IT" smtClean="0"/>
              <a:t>Calcolo dei Valori delle Proprietà di Stile</a:t>
            </a:r>
            <a:endParaRPr lang="it-IT" altLang="it-IT" sz="2215"/>
          </a:p>
        </p:txBody>
      </p:sp>
      <p:sp>
        <p:nvSpPr>
          <p:cNvPr id="20484" name="Rectangle 3"/>
          <p:cNvSpPr>
            <a:spLocks noGrp="1" noChangeArrowheads="1"/>
          </p:cNvSpPr>
          <p:nvPr>
            <p:ph idx="1"/>
          </p:nvPr>
        </p:nvSpPr>
        <p:spPr/>
        <p:txBody>
          <a:bodyPr/>
          <a:lstStyle/>
          <a:p>
            <a:r>
              <a:rPr lang="it-IT" altLang="it-IT" dirty="0"/>
              <a:t>Durante il </a:t>
            </a:r>
            <a:r>
              <a:rPr lang="it-IT" altLang="it-IT" dirty="0" err="1"/>
              <a:t>rendering</a:t>
            </a:r>
            <a:r>
              <a:rPr lang="it-IT" altLang="it-IT" dirty="0"/>
              <a:t>, CSS deve determinare lo stile da assegnare </a:t>
            </a:r>
            <a:r>
              <a:rPr lang="it-IT" altLang="it-IT" b="1" dirty="0"/>
              <a:t>a ciascun elemento del documento</a:t>
            </a:r>
            <a:r>
              <a:rPr lang="it-IT" altLang="it-IT" dirty="0"/>
              <a:t>.</a:t>
            </a:r>
          </a:p>
          <a:p>
            <a:pPr marL="791327" lvl="1" indent="-263776"/>
            <a:r>
              <a:rPr lang="it-IT" altLang="it-IT" dirty="0"/>
              <a:t>Questo implica calcolare il valore di </a:t>
            </a:r>
            <a:r>
              <a:rPr lang="it-IT" altLang="it-IT" b="1" dirty="0"/>
              <a:t>ogni singola proprietà </a:t>
            </a:r>
            <a:r>
              <a:rPr lang="it-IT" altLang="it-IT" dirty="0"/>
              <a:t>di stile che l’elemento può avere.</a:t>
            </a:r>
          </a:p>
          <a:p>
            <a:r>
              <a:rPr lang="it-IT" altLang="it-IT" dirty="0"/>
              <a:t>Per calcolare il valore di una specifica proprietà P per un elemento E, CSS procede come segue:</a:t>
            </a:r>
          </a:p>
          <a:p>
            <a:pPr marL="949593" lvl="1" indent="-422041">
              <a:buFont typeface="Wingdings" panose="05000000000000000000" pitchFamily="2" charset="2"/>
              <a:buAutoNum type="arabicPeriod"/>
            </a:pPr>
            <a:r>
              <a:rPr lang="it-IT" altLang="it-IT" b="1" dirty="0"/>
              <a:t>Regole di </a:t>
            </a:r>
            <a:r>
              <a:rPr lang="it-IT" altLang="it-IT" b="1" dirty="0" err="1"/>
              <a:t>cascading</a:t>
            </a:r>
            <a:r>
              <a:rPr lang="it-IT" altLang="it-IT" b="1" dirty="0"/>
              <a:t/>
            </a:r>
            <a:br>
              <a:rPr lang="it-IT" altLang="it-IT" b="1" dirty="0"/>
            </a:br>
            <a:r>
              <a:rPr lang="it-IT" altLang="it-IT" dirty="0"/>
              <a:t>La proprietà ha uno stile specificato tramite regole CSS?</a:t>
            </a:r>
          </a:p>
          <a:p>
            <a:pPr marL="949593" lvl="1" indent="-422041">
              <a:buFont typeface="Wingdings" panose="05000000000000000000" pitchFamily="2" charset="2"/>
              <a:buAutoNum type="arabicPeriod"/>
            </a:pPr>
            <a:r>
              <a:rPr lang="it-IT" altLang="it-IT" b="1" dirty="0"/>
              <a:t>Ereditarietà</a:t>
            </a:r>
            <a:r>
              <a:rPr lang="it-IT" altLang="it-IT" dirty="0"/>
              <a:t/>
            </a:r>
            <a:br>
              <a:rPr lang="it-IT" altLang="it-IT" dirty="0"/>
            </a:br>
            <a:r>
              <a:rPr lang="it-IT" altLang="it-IT" dirty="0"/>
              <a:t>La proprietà può essere ereditata dall’elemento padre?</a:t>
            </a:r>
          </a:p>
          <a:p>
            <a:pPr marL="949593" lvl="1" indent="-422041">
              <a:buFont typeface="Wingdings" panose="05000000000000000000" pitchFamily="2" charset="2"/>
              <a:buAutoNum type="arabicPeriod"/>
            </a:pPr>
            <a:r>
              <a:rPr lang="it-IT" altLang="it-IT" b="1" dirty="0"/>
              <a:t>Valore di default</a:t>
            </a:r>
            <a:r>
              <a:rPr lang="it-IT" altLang="it-IT" dirty="0"/>
              <a:t/>
            </a:r>
            <a:br>
              <a:rPr lang="it-IT" altLang="it-IT" dirty="0"/>
            </a:br>
            <a:r>
              <a:rPr lang="it-IT" altLang="it-IT" dirty="0"/>
              <a:t>La proprietà assume il valore dato dallo </a:t>
            </a:r>
            <a:r>
              <a:rPr lang="it-IT" altLang="it-IT" dirty="0" err="1"/>
              <a:t>stylesheet</a:t>
            </a:r>
            <a:r>
              <a:rPr lang="it-IT" altLang="it-IT" dirty="0"/>
              <a:t> di default.</a:t>
            </a:r>
          </a:p>
          <a:p>
            <a:pPr marL="949593" lvl="1" indent="-422041">
              <a:buFont typeface="Wingdings" panose="05000000000000000000" pitchFamily="2" charset="2"/>
              <a:buAutoNum type="arabicPeriod"/>
            </a:pPr>
            <a:endParaRPr lang="it-IT" altLang="it-IT" sz="1846" dirty="0"/>
          </a:p>
          <a:p>
            <a:pPr marL="492382" indent="-492382"/>
            <a:endParaRPr lang="it-IT" altLang="it-IT" sz="2215" dirty="0"/>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14</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it-IT" altLang="it-IT" smtClean="0"/>
              <a:t>Cascading</a:t>
            </a:r>
          </a:p>
        </p:txBody>
      </p:sp>
      <p:sp>
        <p:nvSpPr>
          <p:cNvPr id="21508" name="Rectangle 3"/>
          <p:cNvSpPr>
            <a:spLocks noGrp="1" noChangeArrowheads="1"/>
          </p:cNvSpPr>
          <p:nvPr>
            <p:ph idx="1"/>
          </p:nvPr>
        </p:nvSpPr>
        <p:spPr/>
        <p:txBody>
          <a:bodyPr/>
          <a:lstStyle/>
          <a:p>
            <a:pPr eaLnBrk="1" hangingPunct="1">
              <a:lnSpc>
                <a:spcPct val="90000"/>
              </a:lnSpc>
            </a:pPr>
            <a:r>
              <a:rPr lang="it-IT" altLang="it-IT" sz="2215"/>
              <a:t>In un foglio di stile è possibile (e a volte molto utile) che esistano più regole che fanno match con gli stessi elementi.</a:t>
            </a:r>
          </a:p>
          <a:p>
            <a:pPr eaLnBrk="1" hangingPunct="1">
              <a:lnSpc>
                <a:spcPct val="90000"/>
              </a:lnSpc>
            </a:pPr>
            <a:r>
              <a:rPr lang="it-IT" altLang="it-IT" sz="2215"/>
              <a:t>Inoltre CSS prevede, oltre al foglio di stile dato dall’autore (cioè quello associato al documento), altri due fogli di stile da considerare:</a:t>
            </a:r>
          </a:p>
          <a:p>
            <a:pPr lvl="1" eaLnBrk="1" hangingPunct="1">
              <a:lnSpc>
                <a:spcPct val="90000"/>
              </a:lnSpc>
            </a:pPr>
            <a:r>
              <a:rPr lang="it-IT" altLang="it-IT" sz="1846"/>
              <a:t>Foglio di stile utente. L’utente può fornire delle regole di stile, come ad esempio la dimensione di base dei caratteri.</a:t>
            </a:r>
          </a:p>
          <a:p>
            <a:pPr lvl="1" eaLnBrk="1" hangingPunct="1">
              <a:lnSpc>
                <a:spcPct val="90000"/>
              </a:lnSpc>
            </a:pPr>
            <a:r>
              <a:rPr lang="it-IT" altLang="it-IT" sz="1846"/>
              <a:t>Foglio di stile del browser. Ogni browser deve avere un suo foglio di stile di default.</a:t>
            </a:r>
          </a:p>
          <a:p>
            <a:pPr eaLnBrk="1" hangingPunct="1">
              <a:lnSpc>
                <a:spcPct val="90000"/>
              </a:lnSpc>
            </a:pPr>
            <a:r>
              <a:rPr lang="it-IT" altLang="it-IT" sz="2215"/>
              <a:t>Quando CSS calcola il valore di </a:t>
            </a:r>
            <a:r>
              <a:rPr lang="it-IT" altLang="it-IT" sz="2215" i="1"/>
              <a:t>ogni singola proprietà di stile</a:t>
            </a:r>
            <a:r>
              <a:rPr lang="it-IT" altLang="it-IT" sz="2215"/>
              <a:t>, prende in considerazione tutte le regole che fanno match con l’elemento da formattare in tutti i fogli di stile, e ne seleziona una sola con il metodo della </a:t>
            </a:r>
            <a:r>
              <a:rPr lang="it-IT" altLang="it-IT" sz="2215" b="1"/>
              <a:t>cascata</a:t>
            </a:r>
            <a:r>
              <a:rPr lang="it-IT" altLang="it-IT" sz="2215"/>
              <a:t>.</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it-IT" altLang="it-IT"/>
              <a:t>Cascading</a:t>
            </a:r>
            <a:br>
              <a:rPr lang="it-IT" altLang="it-IT"/>
            </a:br>
            <a:r>
              <a:rPr lang="it-IT" altLang="it-IT" sz="1846"/>
              <a:t>Regole di Selezione</a:t>
            </a:r>
          </a:p>
        </p:txBody>
      </p:sp>
      <p:sp>
        <p:nvSpPr>
          <p:cNvPr id="22532" name="Rectangle 3"/>
          <p:cNvSpPr>
            <a:spLocks noGrp="1" noChangeArrowheads="1"/>
          </p:cNvSpPr>
          <p:nvPr>
            <p:ph idx="1"/>
          </p:nvPr>
        </p:nvSpPr>
        <p:spPr/>
        <p:txBody>
          <a:bodyPr/>
          <a:lstStyle/>
          <a:p>
            <a:pPr marL="492382" indent="-492382"/>
            <a:r>
              <a:rPr lang="it-IT" altLang="it-IT" sz="1846"/>
              <a:t>Quando più regole fanno match con lo stesso elemento, l’effettivo valore di ciascuna proprietà viene selezionato tramite la seguente procedura.</a:t>
            </a:r>
          </a:p>
          <a:p>
            <a:pPr marL="492382" indent="-492382">
              <a:buFont typeface="Wingdings" panose="05000000000000000000" pitchFamily="2" charset="2"/>
              <a:buAutoNum type="arabicPeriod"/>
            </a:pPr>
            <a:r>
              <a:rPr lang="it-IT" altLang="it-IT" sz="1846" b="1"/>
              <a:t>Priorità di Origine</a:t>
            </a:r>
          </a:p>
          <a:p>
            <a:pPr marL="949593" lvl="1" indent="-422041">
              <a:buFont typeface="Wingdings" panose="05000000000000000000" pitchFamily="2" charset="2"/>
              <a:buAutoNum type="arabicPeriod"/>
            </a:pPr>
            <a:r>
              <a:rPr lang="it-IT" altLang="it-IT"/>
              <a:t>Valore !important del foglio di stile utente</a:t>
            </a:r>
          </a:p>
          <a:p>
            <a:pPr marL="949593" lvl="1" indent="-422041">
              <a:buFont typeface="Wingdings" panose="05000000000000000000" pitchFamily="2" charset="2"/>
              <a:buAutoNum type="arabicPeriod"/>
            </a:pPr>
            <a:r>
              <a:rPr lang="it-IT" altLang="it-IT"/>
              <a:t>Valore !important del foglio di stile autore</a:t>
            </a:r>
          </a:p>
          <a:p>
            <a:pPr marL="949593" lvl="1" indent="-422041">
              <a:buFont typeface="Wingdings" panose="05000000000000000000" pitchFamily="2" charset="2"/>
              <a:buAutoNum type="arabicPeriod"/>
            </a:pPr>
            <a:r>
              <a:rPr lang="it-IT" altLang="it-IT"/>
              <a:t>Valore del foglio di stile autore</a:t>
            </a:r>
          </a:p>
          <a:p>
            <a:pPr marL="949593" lvl="1" indent="-422041">
              <a:buFont typeface="Wingdings" panose="05000000000000000000" pitchFamily="2" charset="2"/>
              <a:buAutoNum type="arabicPeriod"/>
            </a:pPr>
            <a:r>
              <a:rPr lang="it-IT" altLang="it-IT"/>
              <a:t>Valore del foglio di stile utente</a:t>
            </a:r>
          </a:p>
          <a:p>
            <a:pPr marL="949593" lvl="1" indent="-422041">
              <a:buFont typeface="Wingdings" panose="05000000000000000000" pitchFamily="2" charset="2"/>
              <a:buAutoNum type="arabicPeriod"/>
            </a:pPr>
            <a:r>
              <a:rPr lang="it-IT" altLang="it-IT"/>
              <a:t>Valore di default del foglio di stile del browser</a:t>
            </a:r>
          </a:p>
          <a:p>
            <a:pPr marL="492382" indent="-492382">
              <a:buFont typeface="Wingdings" panose="05000000000000000000" pitchFamily="2" charset="2"/>
              <a:buAutoNum type="arabicPeriod"/>
            </a:pPr>
            <a:r>
              <a:rPr lang="it-IT" altLang="it-IT" sz="1846" b="1"/>
              <a:t>Specificità</a:t>
            </a:r>
            <a:r>
              <a:rPr lang="it-IT" altLang="it-IT" sz="1846"/>
              <a:t> </a:t>
            </a:r>
            <a:r>
              <a:rPr lang="it-IT" altLang="it-IT" sz="1846" i="1"/>
              <a:t>(per proprietà con la stessa priorità di origine)</a:t>
            </a:r>
          </a:p>
          <a:p>
            <a:pPr marL="949593" lvl="1" indent="-422041"/>
            <a:r>
              <a:rPr lang="it-IT" altLang="it-IT"/>
              <a:t>Un selettore più specifico per un determinato elemento ha la precedenza su uno più generico.</a:t>
            </a:r>
          </a:p>
          <a:p>
            <a:pPr marL="949593" lvl="1" indent="-422041"/>
            <a:r>
              <a:rPr lang="it-IT" altLang="it-IT"/>
              <a:t>In HTML, le regole inserite nell’attributo style dell’elemento sono considerate con la massima specificità.</a:t>
            </a:r>
          </a:p>
          <a:p>
            <a:pPr marL="492382" indent="-492382">
              <a:buFont typeface="Wingdings" panose="05000000000000000000" pitchFamily="2" charset="2"/>
              <a:buAutoNum type="arabicPeriod"/>
            </a:pPr>
            <a:r>
              <a:rPr lang="it-IT" altLang="it-IT" sz="1846" b="1"/>
              <a:t>Ordine</a:t>
            </a:r>
            <a:r>
              <a:rPr lang="it-IT" altLang="it-IT" sz="1846"/>
              <a:t> </a:t>
            </a:r>
            <a:r>
              <a:rPr lang="it-IT" altLang="it-IT" sz="1846" i="1"/>
              <a:t>(per proprietà con stessa priorità di origine e specificità)</a:t>
            </a:r>
          </a:p>
          <a:p>
            <a:pPr marL="949593" lvl="1" indent="-422041"/>
            <a:r>
              <a:rPr lang="it-IT" altLang="it-IT"/>
              <a:t>Una regola ha la precedenza su quelle che la </a:t>
            </a:r>
            <a:r>
              <a:rPr lang="it-IT" altLang="it-IT" i="1"/>
              <a:t>precedono</a:t>
            </a:r>
            <a:r>
              <a:rPr lang="it-IT" altLang="it-IT"/>
              <a:t>.</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it-IT" altLang="it-IT" smtClean="0"/>
              <a:t>Ereditarietà</a:t>
            </a:r>
          </a:p>
        </p:txBody>
      </p:sp>
      <p:sp>
        <p:nvSpPr>
          <p:cNvPr id="23556" name="Rectangle 3"/>
          <p:cNvSpPr>
            <a:spLocks noGrp="1" noChangeArrowheads="1"/>
          </p:cNvSpPr>
          <p:nvPr>
            <p:ph idx="1"/>
          </p:nvPr>
        </p:nvSpPr>
        <p:spPr/>
        <p:txBody>
          <a:bodyPr/>
          <a:lstStyle/>
          <a:p>
            <a:r>
              <a:rPr lang="it-IT" altLang="it-IT" dirty="0" smtClean="0"/>
              <a:t>Molte proprietà (si veda la specifica) vengono automaticamente ereditate dai figli di un elemento, se non esistono regole specifiche che ne calcolano un valore diverso.</a:t>
            </a:r>
          </a:p>
          <a:p>
            <a:pPr lvl="1"/>
            <a:r>
              <a:rPr lang="it-IT" altLang="it-IT" dirty="0" smtClean="0"/>
              <a:t>Questo comportamento di default è molto utile quando si creano fogli di stile complessi.</a:t>
            </a:r>
          </a:p>
          <a:p>
            <a:pPr lvl="1"/>
            <a:r>
              <a:rPr lang="it-IT" altLang="it-IT" dirty="0" smtClean="0"/>
              <a:t>Ad esempio, se si specifica un font per i </a:t>
            </a:r>
            <a:r>
              <a:rPr lang="it-IT" altLang="it-IT" dirty="0" err="1" smtClean="0"/>
              <a:t>tag</a:t>
            </a:r>
            <a:r>
              <a:rPr lang="it-IT" altLang="it-IT" dirty="0" smtClean="0"/>
              <a:t> P, tutti i </a:t>
            </a:r>
            <a:r>
              <a:rPr lang="it-IT" altLang="it-IT" dirty="0" err="1" smtClean="0"/>
              <a:t>tag</a:t>
            </a:r>
            <a:r>
              <a:rPr lang="it-IT" altLang="it-IT" dirty="0" smtClean="0"/>
              <a:t> in esso contenuti (ad esempio B) avranno lo stesso font, a meno che non venga loro assegnato (globalmente o individualmente) uno stile che specifichi un font diverso.</a:t>
            </a:r>
          </a:p>
          <a:p>
            <a:r>
              <a:rPr lang="it-IT" altLang="it-IT" dirty="0" smtClean="0"/>
              <a:t>E’ inoltre possibile forzare l’ereditarietà di una proprietà specificando (ove possibile) la parola chiave </a:t>
            </a:r>
            <a:r>
              <a:rPr lang="it-IT" altLang="it-IT" b="1" dirty="0" err="1" smtClean="0"/>
              <a:t>inherit</a:t>
            </a:r>
            <a:r>
              <a:rPr lang="it-IT" altLang="it-IT" dirty="0" smtClean="0"/>
              <a:t> come valore della proprietà stessa.</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17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it-IT" altLang="it-IT"/>
              <a:t>Elementi Base del Linguaggio CSS</a:t>
            </a:r>
            <a:br>
              <a:rPr lang="it-IT" altLang="it-IT"/>
            </a:br>
            <a:r>
              <a:rPr lang="it-IT" altLang="it-IT" sz="1846"/>
              <a:t>Misure ed Unità di Misura</a:t>
            </a:r>
          </a:p>
        </p:txBody>
      </p:sp>
      <p:sp>
        <p:nvSpPr>
          <p:cNvPr id="113667" name="Rectangle 3"/>
          <p:cNvSpPr>
            <a:spLocks noGrp="1" noChangeArrowheads="1"/>
          </p:cNvSpPr>
          <p:nvPr>
            <p:ph idx="1"/>
          </p:nvPr>
        </p:nvSpPr>
        <p:spPr/>
        <p:txBody>
          <a:bodyPr>
            <a:normAutofit/>
          </a:bodyPr>
          <a:lstStyle/>
          <a:p>
            <a:pPr eaLnBrk="1" hangingPunct="1">
              <a:lnSpc>
                <a:spcPct val="80000"/>
              </a:lnSpc>
              <a:defRPr/>
            </a:pPr>
            <a:r>
              <a:rPr lang="it-IT" sz="1846" dirty="0"/>
              <a:t>Le misure vengono espresse nel linguaggio CSS da numeri (anche decimali, e in alcuni casi negativi) seguiti immediatamente dal codice dell’unità di misura.</a:t>
            </a:r>
          </a:p>
          <a:p>
            <a:pPr lvl="1" eaLnBrk="1" hangingPunct="1">
              <a:lnSpc>
                <a:spcPct val="80000"/>
              </a:lnSpc>
              <a:defRPr/>
            </a:pPr>
            <a:r>
              <a:rPr lang="it-IT" sz="1108" b="1" dirty="0">
                <a:solidFill>
                  <a:schemeClr val="tx2"/>
                </a:solidFill>
                <a:effectLst>
                  <a:outerShdw blurRad="38100" dist="38100" dir="2700000" algn="tl">
                    <a:srgbClr val="C0C0C0"/>
                  </a:outerShdw>
                </a:effectLst>
              </a:rPr>
              <a:t>(!)</a:t>
            </a:r>
            <a:r>
              <a:rPr lang="it-IT" dirty="0"/>
              <a:t> Inserire uno spazio tra il numero e il codice rende di solito illeggibile la proprietà!</a:t>
            </a:r>
          </a:p>
          <a:p>
            <a:pPr lvl="1" eaLnBrk="1" hangingPunct="1">
              <a:lnSpc>
                <a:spcPct val="80000"/>
              </a:lnSpc>
              <a:defRPr/>
            </a:pPr>
            <a:r>
              <a:rPr lang="it-IT" sz="1108" b="1" dirty="0">
                <a:solidFill>
                  <a:schemeClr val="tx2"/>
                </a:solidFill>
                <a:effectLst>
                  <a:outerShdw blurRad="38100" dist="38100" dir="2700000" algn="tl">
                    <a:srgbClr val="C0C0C0"/>
                  </a:outerShdw>
                </a:effectLst>
              </a:rPr>
              <a:t>(i)</a:t>
            </a:r>
            <a:r>
              <a:rPr lang="it-IT" dirty="0"/>
              <a:t> La misura zero può essere specificata anche senza un codice di unità.</a:t>
            </a:r>
          </a:p>
          <a:p>
            <a:pPr eaLnBrk="1" hangingPunct="1">
              <a:lnSpc>
                <a:spcPct val="80000"/>
              </a:lnSpc>
              <a:defRPr/>
            </a:pPr>
            <a:r>
              <a:rPr lang="it-IT" sz="1846" dirty="0"/>
              <a:t>Esistono due classi di unità di misura: </a:t>
            </a:r>
            <a:r>
              <a:rPr lang="it-IT" sz="1846" i="1" dirty="0"/>
              <a:t>relative</a:t>
            </a:r>
            <a:r>
              <a:rPr lang="it-IT" sz="1846" dirty="0"/>
              <a:t> e </a:t>
            </a:r>
            <a:r>
              <a:rPr lang="it-IT" sz="1846" i="1" dirty="0"/>
              <a:t>assolute</a:t>
            </a:r>
            <a:r>
              <a:rPr lang="it-IT" sz="1846" dirty="0"/>
              <a:t>.</a:t>
            </a:r>
          </a:p>
          <a:p>
            <a:pPr>
              <a:lnSpc>
                <a:spcPct val="80000"/>
              </a:lnSpc>
              <a:defRPr/>
            </a:pPr>
            <a:r>
              <a:rPr lang="it-IT" sz="1846" dirty="0" smtClean="0"/>
              <a:t>Le </a:t>
            </a:r>
            <a:r>
              <a:rPr lang="it-IT" sz="1846" dirty="0"/>
              <a:t>unità </a:t>
            </a:r>
            <a:r>
              <a:rPr lang="it-IT" sz="1846" i="1" dirty="0"/>
              <a:t>assolute</a:t>
            </a:r>
            <a:r>
              <a:rPr lang="it-IT" sz="1846" dirty="0"/>
              <a:t> sono </a:t>
            </a:r>
            <a:r>
              <a:rPr lang="it-IT" sz="1846" b="1" dirty="0"/>
              <a:t>in</a:t>
            </a:r>
            <a:r>
              <a:rPr lang="it-IT" sz="1846" dirty="0"/>
              <a:t> (pollici), </a:t>
            </a:r>
            <a:r>
              <a:rPr lang="it-IT" sz="1846" b="1" dirty="0"/>
              <a:t>cm</a:t>
            </a:r>
            <a:r>
              <a:rPr lang="it-IT" sz="1846" dirty="0"/>
              <a:t> (centimetri), </a:t>
            </a:r>
            <a:r>
              <a:rPr lang="it-IT" sz="1846" b="1" dirty="0"/>
              <a:t>mm</a:t>
            </a:r>
            <a:r>
              <a:rPr lang="it-IT" sz="1846" dirty="0"/>
              <a:t> (millimetri), </a:t>
            </a:r>
            <a:r>
              <a:rPr lang="it-IT" sz="1846" b="1" dirty="0" err="1"/>
              <a:t>pt</a:t>
            </a:r>
            <a:r>
              <a:rPr lang="it-IT" sz="1846" dirty="0"/>
              <a:t> (punti = 1/72 di pollice), </a:t>
            </a:r>
            <a:r>
              <a:rPr lang="it-IT" sz="1846" b="1" dirty="0"/>
              <a:t>pc</a:t>
            </a:r>
            <a:r>
              <a:rPr lang="it-IT" sz="1846" dirty="0"/>
              <a:t> (pica = 12 punti) e </a:t>
            </a:r>
            <a:r>
              <a:rPr lang="it-IT" sz="1846" b="1" dirty="0" err="1"/>
              <a:t>px</a:t>
            </a:r>
            <a:r>
              <a:rPr lang="it-IT" sz="1846" dirty="0"/>
              <a:t> (pixel del dispositivo: è una misura assoluta ma </a:t>
            </a:r>
            <a:r>
              <a:rPr lang="it-IT" sz="1846" dirty="0" smtClean="0"/>
              <a:t>relativa </a:t>
            </a:r>
            <a:r>
              <a:rPr lang="it-IT" sz="1846" dirty="0"/>
              <a:t>al dispositivo). </a:t>
            </a:r>
          </a:p>
          <a:p>
            <a:pPr lvl="1" eaLnBrk="1" hangingPunct="1">
              <a:lnSpc>
                <a:spcPct val="80000"/>
              </a:lnSpc>
              <a:defRPr/>
            </a:pPr>
            <a:r>
              <a:rPr lang="it-IT" dirty="0"/>
              <a:t>Sono utili solo quando il dispositivo di output è unico e precisamente definito. </a:t>
            </a:r>
            <a:endParaRPr lang="it-IT" dirty="0" smtClean="0"/>
          </a:p>
          <a:p>
            <a:pPr>
              <a:lnSpc>
                <a:spcPct val="80000"/>
              </a:lnSpc>
              <a:defRPr/>
            </a:pPr>
            <a:r>
              <a:rPr lang="it-IT" sz="1846" dirty="0" smtClean="0"/>
              <a:t>Le unità </a:t>
            </a:r>
            <a:r>
              <a:rPr lang="it-IT" sz="1846" i="1" dirty="0" smtClean="0"/>
              <a:t>relative</a:t>
            </a:r>
            <a:r>
              <a:rPr lang="it-IT" sz="1846" dirty="0" smtClean="0"/>
              <a:t> sono </a:t>
            </a:r>
            <a:r>
              <a:rPr lang="it-IT" sz="1846" i="1" dirty="0" smtClean="0"/>
              <a:t>di</a:t>
            </a:r>
            <a:r>
              <a:rPr lang="it-IT" sz="1846" dirty="0" smtClean="0"/>
              <a:t> </a:t>
            </a:r>
            <a:r>
              <a:rPr lang="it-IT" sz="1846" i="1" dirty="0" smtClean="0"/>
              <a:t>base</a:t>
            </a:r>
            <a:r>
              <a:rPr lang="it-IT" sz="1846" dirty="0" smtClean="0"/>
              <a:t> </a:t>
            </a:r>
            <a:r>
              <a:rPr lang="it-IT" sz="1846" b="1" dirty="0" err="1" smtClean="0"/>
              <a:t>em</a:t>
            </a:r>
            <a:r>
              <a:rPr lang="it-IT" sz="1846" dirty="0" smtClean="0"/>
              <a:t> (font-</a:t>
            </a:r>
            <a:r>
              <a:rPr lang="it-IT" sz="1846" dirty="0" err="1" smtClean="0"/>
              <a:t>size</a:t>
            </a:r>
            <a:r>
              <a:rPr lang="it-IT" sz="1846" dirty="0" smtClean="0"/>
              <a:t> attuale), </a:t>
            </a:r>
            <a:r>
              <a:rPr lang="it-IT" sz="1846" b="1" dirty="0" smtClean="0"/>
              <a:t>ex</a:t>
            </a:r>
            <a:r>
              <a:rPr lang="it-IT" sz="1846" dirty="0" smtClean="0"/>
              <a:t> (x-</a:t>
            </a:r>
            <a:r>
              <a:rPr lang="it-IT" sz="1846" dirty="0" err="1" smtClean="0"/>
              <a:t>height</a:t>
            </a:r>
            <a:r>
              <a:rPr lang="it-IT" sz="1846" dirty="0" smtClean="0"/>
              <a:t> attuale). Nei browser più moderni, troviamo anche </a:t>
            </a:r>
            <a:r>
              <a:rPr lang="it-IT" sz="1846" b="1" dirty="0" smtClean="0"/>
              <a:t>rem</a:t>
            </a:r>
            <a:r>
              <a:rPr lang="it-IT" sz="1846" dirty="0" smtClean="0"/>
              <a:t> (font-</a:t>
            </a:r>
            <a:r>
              <a:rPr lang="it-IT" sz="1846" dirty="0" err="1" smtClean="0"/>
              <a:t>size</a:t>
            </a:r>
            <a:r>
              <a:rPr lang="it-IT" sz="1846" dirty="0" smtClean="0"/>
              <a:t> dell’elemento radice), </a:t>
            </a:r>
            <a:r>
              <a:rPr lang="it-IT" sz="1846" b="1" dirty="0" err="1" smtClean="0"/>
              <a:t>vw</a:t>
            </a:r>
            <a:r>
              <a:rPr lang="it-IT" sz="1846" dirty="0" smtClean="0"/>
              <a:t> (1% della larghezza della finestra del browser) , </a:t>
            </a:r>
            <a:r>
              <a:rPr lang="it-IT" sz="1846" b="1" dirty="0" err="1" smtClean="0"/>
              <a:t>vh</a:t>
            </a:r>
            <a:r>
              <a:rPr lang="it-IT" sz="1846" dirty="0" smtClean="0"/>
              <a:t> (1% dell’altezza della finestra del browser), </a:t>
            </a:r>
            <a:r>
              <a:rPr lang="it-IT" sz="1846" b="1" dirty="0" err="1" smtClean="0"/>
              <a:t>vmin</a:t>
            </a:r>
            <a:r>
              <a:rPr lang="it-IT" sz="1846" dirty="0" smtClean="0"/>
              <a:t> (1% della dimensione minore della finestra del browser), </a:t>
            </a:r>
            <a:r>
              <a:rPr lang="it-IT" sz="1846" b="1" dirty="0" err="1" smtClean="0"/>
              <a:t>vmax</a:t>
            </a:r>
            <a:r>
              <a:rPr lang="it-IT" sz="1846" dirty="0" smtClean="0"/>
              <a:t> (1% della dimensione maggiore della finestra del browser), </a:t>
            </a:r>
            <a:r>
              <a:rPr lang="it-IT" sz="1846" b="1" dirty="0" err="1" smtClean="0"/>
              <a:t>ch</a:t>
            </a:r>
            <a:r>
              <a:rPr lang="it-IT" sz="1846" dirty="0" smtClean="0"/>
              <a:t> (larghezza del carattere zero nel font attuale).</a:t>
            </a:r>
          </a:p>
          <a:p>
            <a:pPr lvl="1">
              <a:lnSpc>
                <a:spcPct val="80000"/>
              </a:lnSpc>
              <a:defRPr/>
            </a:pPr>
            <a:r>
              <a:rPr lang="it-IT" dirty="0" smtClean="0"/>
              <a:t>Sono </a:t>
            </a:r>
            <a:r>
              <a:rPr lang="it-IT" dirty="0"/>
              <a:t>molto indicate nel caso in cui si desideri far adattare automaticamente le dimensioni al dispositivo e alle sue impostazioni (es. stampante o browser con varie dimensioni di carattere</a:t>
            </a:r>
            <a:r>
              <a:rPr lang="it-IT" dirty="0" smtClean="0"/>
              <a:t>)</a:t>
            </a:r>
            <a:endParaRPr lang="it-IT" dirty="0"/>
          </a:p>
          <a:p>
            <a:pPr eaLnBrk="1" hangingPunct="1">
              <a:lnSpc>
                <a:spcPct val="80000"/>
              </a:lnSpc>
              <a:defRPr/>
            </a:pPr>
            <a:r>
              <a:rPr lang="it-IT" sz="1846" dirty="0"/>
              <a:t>In molti casi, le misure possono anche essere espresse come </a:t>
            </a:r>
            <a:r>
              <a:rPr lang="it-IT" sz="1846" i="1" dirty="0"/>
              <a:t>percentuali</a:t>
            </a:r>
            <a:r>
              <a:rPr lang="it-IT" sz="1846" dirty="0"/>
              <a:t>. La misura di riferimento è di solito quella della stessa proprietà nell’elemento contenitore.</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it-IT" altLang="it-IT"/>
              <a:t>Elementi Base del Linguaggio CSS</a:t>
            </a:r>
            <a:br>
              <a:rPr lang="it-IT" altLang="it-IT"/>
            </a:br>
            <a:r>
              <a:rPr lang="it-IT" altLang="it-IT" sz="1846"/>
              <a:t>Colori</a:t>
            </a:r>
          </a:p>
        </p:txBody>
      </p:sp>
      <p:sp>
        <p:nvSpPr>
          <p:cNvPr id="120835" name="Rectangle 3"/>
          <p:cNvSpPr>
            <a:spLocks noGrp="1" noChangeArrowheads="1"/>
          </p:cNvSpPr>
          <p:nvPr>
            <p:ph idx="1"/>
          </p:nvPr>
        </p:nvSpPr>
        <p:spPr/>
        <p:txBody>
          <a:bodyPr/>
          <a:lstStyle/>
          <a:p>
            <a:pPr eaLnBrk="1" hangingPunct="1">
              <a:lnSpc>
                <a:spcPct val="80000"/>
              </a:lnSpc>
              <a:defRPr/>
            </a:pPr>
            <a:r>
              <a:rPr lang="it-IT" sz="1846"/>
              <a:t>Il colori possono essere definiti nel linguaggio CSS tramite la specifica numerica RGB o attraverso il loro nome proprio .</a:t>
            </a:r>
          </a:p>
          <a:p>
            <a:pPr eaLnBrk="1" hangingPunct="1">
              <a:lnSpc>
                <a:spcPct val="80000"/>
              </a:lnSpc>
              <a:defRPr/>
            </a:pPr>
            <a:r>
              <a:rPr lang="it-IT" sz="1846"/>
              <a:t>Le </a:t>
            </a:r>
            <a:r>
              <a:rPr lang="it-IT" sz="1846" i="1"/>
              <a:t>specifica RGB</a:t>
            </a:r>
            <a:r>
              <a:rPr lang="it-IT" sz="1846"/>
              <a:t> permette di definire qualsiasi colore attraverso il valore delle sue tre componenti </a:t>
            </a:r>
            <a:r>
              <a:rPr lang="it-IT" sz="1846" i="1"/>
              <a:t>rossa</a:t>
            </a:r>
            <a:r>
              <a:rPr lang="it-IT" sz="1846"/>
              <a:t>, </a:t>
            </a:r>
            <a:r>
              <a:rPr lang="it-IT" sz="1846" i="1"/>
              <a:t>verde</a:t>
            </a:r>
            <a:r>
              <a:rPr lang="it-IT" sz="1846"/>
              <a:t> e </a:t>
            </a:r>
            <a:r>
              <a:rPr lang="it-IT" sz="1846" i="1"/>
              <a:t>blu</a:t>
            </a:r>
            <a:r>
              <a:rPr lang="it-IT" sz="1846"/>
              <a:t>.</a:t>
            </a:r>
          </a:p>
          <a:p>
            <a:pPr eaLnBrk="1" hangingPunct="1">
              <a:lnSpc>
                <a:spcPct val="80000"/>
              </a:lnSpc>
              <a:defRPr/>
            </a:pPr>
            <a:r>
              <a:rPr lang="it-IT" sz="1846"/>
              <a:t>Le </a:t>
            </a:r>
            <a:r>
              <a:rPr lang="it-IT" sz="1846" i="1"/>
              <a:t>stringhe RGB esadecimali</a:t>
            </a:r>
            <a:r>
              <a:rPr lang="it-IT" sz="1846"/>
              <a:t> hanno la forma </a:t>
            </a:r>
            <a:r>
              <a:rPr lang="it-IT" sz="1846" b="1"/>
              <a:t>#RRGGBB</a:t>
            </a:r>
            <a:r>
              <a:rPr lang="it-IT" sz="1846"/>
              <a:t>, in cui ciascuna coppia di cifre rappresenta il valore esadecimale della rispettiva componente.</a:t>
            </a:r>
          </a:p>
          <a:p>
            <a:pPr lvl="1" eaLnBrk="1" hangingPunct="1">
              <a:lnSpc>
                <a:spcPct val="80000"/>
              </a:lnSpc>
              <a:defRPr/>
            </a:pPr>
            <a:r>
              <a:rPr lang="it-IT" sz="1108" b="1">
                <a:solidFill>
                  <a:schemeClr val="tx2"/>
                </a:solidFill>
                <a:effectLst>
                  <a:outerShdw blurRad="38100" dist="38100" dir="2700000" algn="tl">
                    <a:srgbClr val="C0C0C0"/>
                  </a:outerShdw>
                </a:effectLst>
              </a:rPr>
              <a:t>(i)</a:t>
            </a:r>
            <a:r>
              <a:rPr lang="it-IT"/>
              <a:t> La forma abbreviata </a:t>
            </a:r>
            <a:r>
              <a:rPr lang="it-IT" b="1"/>
              <a:t>#RGB</a:t>
            </a:r>
            <a:r>
              <a:rPr lang="it-IT"/>
              <a:t> rappresenta il numero in cui ogni componente ha come valore quello della cifra corrispondente ripetuto per due volte.</a:t>
            </a:r>
          </a:p>
          <a:p>
            <a:pPr eaLnBrk="1" hangingPunct="1">
              <a:lnSpc>
                <a:spcPct val="80000"/>
              </a:lnSpc>
              <a:defRPr/>
            </a:pPr>
            <a:r>
              <a:rPr lang="it-IT" sz="1846"/>
              <a:t>Le </a:t>
            </a:r>
            <a:r>
              <a:rPr lang="it-IT" sz="1846" i="1"/>
              <a:t>stringhe RGB decimali</a:t>
            </a:r>
            <a:r>
              <a:rPr lang="it-IT" sz="1846"/>
              <a:t>, invece, si ottengono utilizzando il costrutto </a:t>
            </a:r>
            <a:r>
              <a:rPr lang="it-IT" sz="1846" b="1"/>
              <a:t>rgb(R,G,B)</a:t>
            </a:r>
            <a:r>
              <a:rPr lang="it-IT" sz="1846"/>
              <a:t>, dove R, G e B sono numeri compresi tra 0 e 255 o percentuali (intese come frazioni del valore massimo 255).</a:t>
            </a:r>
          </a:p>
          <a:p>
            <a:pPr eaLnBrk="1" hangingPunct="1">
              <a:lnSpc>
                <a:spcPct val="80000"/>
              </a:lnSpc>
              <a:defRPr/>
            </a:pPr>
            <a:r>
              <a:rPr lang="it-IT" sz="1846"/>
              <a:t>Infine, i colori per cui è definito un </a:t>
            </a:r>
            <a:r>
              <a:rPr lang="it-IT" sz="1846" i="1"/>
              <a:t>nome proprio</a:t>
            </a:r>
            <a:r>
              <a:rPr lang="it-IT" sz="1846"/>
              <a:t> sono </a:t>
            </a:r>
            <a:r>
              <a:rPr lang="it-IT" sz="1846" b="1"/>
              <a:t>maroon</a:t>
            </a:r>
            <a:r>
              <a:rPr lang="it-IT" sz="1846"/>
              <a:t> (#800000), </a:t>
            </a:r>
            <a:r>
              <a:rPr lang="it-IT" sz="1846" b="1"/>
              <a:t>red</a:t>
            </a:r>
            <a:r>
              <a:rPr lang="it-IT" sz="1846"/>
              <a:t> (#ff0000), </a:t>
            </a:r>
            <a:r>
              <a:rPr lang="it-IT" sz="1846" b="1"/>
              <a:t>orange</a:t>
            </a:r>
            <a:r>
              <a:rPr lang="it-IT" sz="1846"/>
              <a:t> (#ffA500), </a:t>
            </a:r>
            <a:r>
              <a:rPr lang="it-IT" sz="1846" b="1"/>
              <a:t>yellow</a:t>
            </a:r>
            <a:r>
              <a:rPr lang="it-IT" sz="1846"/>
              <a:t> (#ffff00), </a:t>
            </a:r>
            <a:r>
              <a:rPr lang="it-IT" sz="1846" b="1"/>
              <a:t>olive</a:t>
            </a:r>
            <a:r>
              <a:rPr lang="it-IT" sz="1846"/>
              <a:t> (#808000), </a:t>
            </a:r>
            <a:r>
              <a:rPr lang="it-IT" sz="1846" b="1"/>
              <a:t>purple</a:t>
            </a:r>
            <a:r>
              <a:rPr lang="it-IT" sz="1846"/>
              <a:t> (#800080), </a:t>
            </a:r>
            <a:r>
              <a:rPr lang="it-IT" sz="1846" b="1"/>
              <a:t>fuchsia</a:t>
            </a:r>
            <a:r>
              <a:rPr lang="it-IT" sz="1846"/>
              <a:t> (#ff00ff), </a:t>
            </a:r>
            <a:r>
              <a:rPr lang="it-IT" sz="1846" b="1"/>
              <a:t>white</a:t>
            </a:r>
            <a:r>
              <a:rPr lang="it-IT" sz="1846"/>
              <a:t> #ffffff, </a:t>
            </a:r>
            <a:r>
              <a:rPr lang="it-IT" sz="1846" b="1"/>
              <a:t>lime</a:t>
            </a:r>
            <a:r>
              <a:rPr lang="it-IT" sz="1846"/>
              <a:t> (#00ff00), </a:t>
            </a:r>
            <a:r>
              <a:rPr lang="it-IT" sz="1846" b="1"/>
              <a:t>green</a:t>
            </a:r>
            <a:r>
              <a:rPr lang="it-IT" sz="1846"/>
              <a:t> (#008000), </a:t>
            </a:r>
            <a:r>
              <a:rPr lang="it-IT" sz="1846" b="1"/>
              <a:t>navy</a:t>
            </a:r>
            <a:r>
              <a:rPr lang="it-IT" sz="1846"/>
              <a:t> (#000080), </a:t>
            </a:r>
            <a:r>
              <a:rPr lang="it-IT" sz="1846" b="1"/>
              <a:t>blue</a:t>
            </a:r>
            <a:r>
              <a:rPr lang="it-IT" sz="1846"/>
              <a:t> (#0000ff), </a:t>
            </a:r>
            <a:r>
              <a:rPr lang="it-IT" sz="1846" b="1"/>
              <a:t>aqua</a:t>
            </a:r>
            <a:r>
              <a:rPr lang="it-IT" sz="1846"/>
              <a:t> (#00ffff), </a:t>
            </a:r>
            <a:r>
              <a:rPr lang="it-IT" sz="1846" b="1"/>
              <a:t>teal</a:t>
            </a:r>
            <a:r>
              <a:rPr lang="it-IT" sz="1846"/>
              <a:t> (#008080), </a:t>
            </a:r>
            <a:r>
              <a:rPr lang="it-IT" sz="1846" b="1"/>
              <a:t>black</a:t>
            </a:r>
            <a:r>
              <a:rPr lang="it-IT" sz="1846"/>
              <a:t> (#000000), </a:t>
            </a:r>
            <a:r>
              <a:rPr lang="it-IT" sz="1846" b="1"/>
              <a:t>silver</a:t>
            </a:r>
            <a:r>
              <a:rPr lang="it-IT" sz="1846"/>
              <a:t> (#c0c0c0) e </a:t>
            </a:r>
            <a:r>
              <a:rPr lang="it-IT" sz="1846" b="1"/>
              <a:t>gray</a:t>
            </a:r>
            <a:r>
              <a:rPr lang="it-IT" sz="1846"/>
              <a:t> (#808080)</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19</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it-IT" altLang="it-IT" smtClean="0"/>
              <a:t>I Fogli di Stile</a:t>
            </a:r>
          </a:p>
        </p:txBody>
      </p:sp>
      <p:sp>
        <p:nvSpPr>
          <p:cNvPr id="8196" name="Rectangle 3"/>
          <p:cNvSpPr>
            <a:spLocks noGrp="1" noChangeArrowheads="1"/>
          </p:cNvSpPr>
          <p:nvPr>
            <p:ph idx="1"/>
          </p:nvPr>
        </p:nvSpPr>
        <p:spPr/>
        <p:txBody>
          <a:bodyPr/>
          <a:lstStyle/>
          <a:p>
            <a:r>
              <a:rPr lang="it-IT" altLang="it-IT" dirty="0" smtClean="0"/>
              <a:t>Un foglio di stile CSS è un documento di testo, costituito da una serie di regole di stile.</a:t>
            </a:r>
          </a:p>
          <a:p>
            <a:r>
              <a:rPr lang="it-IT" altLang="it-IT" dirty="0" smtClean="0"/>
              <a:t>Un documento può avere anche più di un foglio di stile associato.</a:t>
            </a:r>
          </a:p>
          <a:p>
            <a:r>
              <a:rPr lang="it-IT" altLang="it-IT" dirty="0" smtClean="0"/>
              <a:t>Un foglio di stile, in generale, può essere incorporato in un documento o collegato ad esso. In HTML:</a:t>
            </a:r>
          </a:p>
          <a:p>
            <a:pPr lvl="1"/>
            <a:r>
              <a:rPr lang="it-IT" altLang="it-IT" dirty="0" smtClean="0"/>
              <a:t>i fogli di stile CSS incorporati vanno inseriti nella sezione &lt;head&gt; all’interno di </a:t>
            </a:r>
            <a:r>
              <a:rPr lang="it-IT" altLang="it-IT" dirty="0" err="1" smtClean="0"/>
              <a:t>tag</a:t>
            </a:r>
            <a:r>
              <a:rPr lang="it-IT" altLang="it-IT" dirty="0" smtClean="0"/>
              <a:t> &lt;style&gt; aventi </a:t>
            </a:r>
            <a:r>
              <a:rPr lang="it-IT" altLang="it-IT" dirty="0" err="1" smtClean="0"/>
              <a:t>type</a:t>
            </a:r>
            <a:r>
              <a:rPr lang="it-IT" altLang="it-IT" dirty="0" smtClean="0"/>
              <a:t>=“text/</a:t>
            </a:r>
            <a:r>
              <a:rPr lang="it-IT" altLang="it-IT" dirty="0" err="1" smtClean="0"/>
              <a:t>css</a:t>
            </a:r>
            <a:r>
              <a:rPr lang="it-IT" altLang="it-IT" dirty="0" smtClean="0"/>
              <a:t>”. </a:t>
            </a:r>
          </a:p>
          <a:p>
            <a:pPr lvl="1"/>
            <a:r>
              <a:rPr lang="it-IT" altLang="it-IT" dirty="0" smtClean="0"/>
              <a:t>(i) è anche possibile incorporare una regola di stile di stile inerente uno specifico elemento scrivendola direttamente nell’attributo style dello stesso.</a:t>
            </a:r>
          </a:p>
          <a:p>
            <a:pPr lvl="1"/>
            <a:r>
              <a:rPr lang="it-IT" altLang="it-IT" dirty="0" smtClean="0"/>
              <a:t>i fogli di stile CSS possono essere </a:t>
            </a:r>
            <a:r>
              <a:rPr lang="it-IT" altLang="it-IT" dirty="0" err="1" smtClean="0"/>
              <a:t>colelgati</a:t>
            </a:r>
            <a:r>
              <a:rPr lang="it-IT" altLang="it-IT" dirty="0" smtClean="0"/>
              <a:t> a una risorsa esterna inserendo nella sezione &lt;head&gt; dei </a:t>
            </a:r>
            <a:r>
              <a:rPr lang="it-IT" altLang="it-IT" dirty="0" err="1" smtClean="0"/>
              <a:t>tag</a:t>
            </a:r>
            <a:r>
              <a:rPr lang="it-IT" altLang="it-IT" dirty="0" smtClean="0"/>
              <a:t> &lt;link&gt; aventi </a:t>
            </a:r>
            <a:r>
              <a:rPr lang="it-IT" altLang="it-IT" dirty="0" err="1" smtClean="0"/>
              <a:t>type</a:t>
            </a:r>
            <a:r>
              <a:rPr lang="it-IT" altLang="it-IT" dirty="0" smtClean="0"/>
              <a:t>=“text/</a:t>
            </a:r>
            <a:r>
              <a:rPr lang="it-IT" altLang="it-IT" dirty="0" err="1" smtClean="0"/>
              <a:t>css</a:t>
            </a:r>
            <a:r>
              <a:rPr lang="it-IT" altLang="it-IT" dirty="0" smtClean="0"/>
              <a:t>”, </a:t>
            </a:r>
            <a:r>
              <a:rPr lang="it-IT" altLang="it-IT" dirty="0" err="1" smtClean="0"/>
              <a:t>rel</a:t>
            </a:r>
            <a:r>
              <a:rPr lang="it-IT" altLang="it-IT" dirty="0" smtClean="0"/>
              <a:t>=“</a:t>
            </a:r>
            <a:r>
              <a:rPr lang="it-IT" altLang="it-IT" dirty="0" err="1" smtClean="0"/>
              <a:t>stylesheet</a:t>
            </a:r>
            <a:r>
              <a:rPr lang="it-IT" altLang="it-IT" dirty="0" smtClean="0"/>
              <a:t>” e </a:t>
            </a:r>
            <a:r>
              <a:rPr lang="it-IT" altLang="it-IT" dirty="0" err="1" smtClean="0"/>
              <a:t>href</a:t>
            </a:r>
            <a:r>
              <a:rPr lang="it-IT" altLang="it-IT" dirty="0" smtClean="0"/>
              <a:t>=“</a:t>
            </a:r>
            <a:r>
              <a:rPr lang="it-IT" altLang="it-IT" dirty="0" err="1" smtClean="0"/>
              <a:t>uri_del_foglio_di_stile</a:t>
            </a:r>
            <a:r>
              <a:rPr lang="it-IT" altLang="it-IT" dirty="0" smtClean="0"/>
              <a:t>”.</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it-IT" altLang="it-IT" dirty="0" smtClean="0"/>
              <a:t>Elementi Base del Linguaggio CSS</a:t>
            </a:r>
            <a:br>
              <a:rPr lang="it-IT" altLang="it-IT" dirty="0" smtClean="0"/>
            </a:br>
            <a:r>
              <a:rPr lang="it-IT" altLang="it-IT" sz="1846" dirty="0" err="1"/>
              <a:t>Shortand</a:t>
            </a:r>
            <a:r>
              <a:rPr lang="it-IT" altLang="it-IT" sz="1846" dirty="0"/>
              <a:t> </a:t>
            </a:r>
            <a:r>
              <a:rPr lang="it-IT" altLang="it-IT" sz="1846" dirty="0" err="1"/>
              <a:t>Properties</a:t>
            </a:r>
            <a:endParaRPr lang="it-IT" altLang="it-IT" sz="1846" dirty="0"/>
          </a:p>
        </p:txBody>
      </p:sp>
      <p:sp>
        <p:nvSpPr>
          <p:cNvPr id="118787" name="Rectangle 3"/>
          <p:cNvSpPr>
            <a:spLocks noGrp="1" noChangeArrowheads="1"/>
          </p:cNvSpPr>
          <p:nvPr>
            <p:ph idx="1"/>
          </p:nvPr>
        </p:nvSpPr>
        <p:spPr/>
        <p:txBody>
          <a:bodyPr/>
          <a:lstStyle/>
          <a:p>
            <a:r>
              <a:rPr lang="it-IT" smtClean="0"/>
              <a:t>Il linguaggio CSS dispone di molte proprietà che spesso vengono impostate in gruppo, come ad esempio le tre proprietà che definiscono un bordo (colore, spessore, stile) o le proprietà di un font (famiglia, dimensione, peso, …).</a:t>
            </a:r>
          </a:p>
          <a:p>
            <a:r>
              <a:rPr lang="it-IT" smtClean="0"/>
              <a:t>Per questo motivo, sono disponibili anche le cosiddette proprietà shortand, che permettono, con la loro particolare sintassi, di impostare con una sola operazione i valori di diverse proprietà.</a:t>
            </a:r>
          </a:p>
          <a:p>
            <a:r>
              <a:rPr lang="it-IT" smtClean="0"/>
              <a:t>Nell’impostare una proprietà shorthand, i valori di ogni singola proprietà “componente” vengono scritti di seguito, separati da uno spazio. L’ordine non è di solito significativo, in quanto non esistono ambiguità nel linguaggio.</a:t>
            </a:r>
          </a:p>
          <a:p>
            <a:pPr lvl="1"/>
            <a:r>
              <a:rPr lang="it-IT" smtClean="0"/>
              <a:t>(!) Se una o più proprietà vengono omesse nell’impostazione shorthand, il loro valore è considerato quello di default.</a:t>
            </a:r>
          </a:p>
          <a:p>
            <a:r>
              <a:rPr lang="it-IT" smtClean="0"/>
              <a:t>(i) Ad esempio, la proprietà CSS font può essere usata per impostare contemporaneamente tutte le proprietà font-style,font-variant, font-weight, font-size, line-height e font-family.</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20</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it-IT" altLang="it-IT" smtClean="0"/>
              <a:t>Bordi</a:t>
            </a:r>
          </a:p>
        </p:txBody>
      </p:sp>
      <p:sp>
        <p:nvSpPr>
          <p:cNvPr id="27652" name="Rectangle 3"/>
          <p:cNvSpPr>
            <a:spLocks noGrp="1" noChangeArrowheads="1"/>
          </p:cNvSpPr>
          <p:nvPr>
            <p:ph idx="1"/>
          </p:nvPr>
        </p:nvSpPr>
        <p:spPr/>
        <p:txBody>
          <a:bodyPr>
            <a:normAutofit lnSpcReduction="10000"/>
          </a:bodyPr>
          <a:lstStyle/>
          <a:p>
            <a:r>
              <a:rPr lang="it-IT" altLang="it-IT" smtClean="0"/>
              <a:t>La maggior parte degli elementi possono essere dotati di un bordo sui quattro lati del loro box. Ogni bordo può possedere differenti caratteristiche (colore, spessore, tratteggio). E’ inoltre possibile, nel caso dei bordi delle tabelle, specificare come I bordi adiacenti debbano combinarsi.</a:t>
            </a:r>
          </a:p>
          <a:p>
            <a:r>
              <a:rPr lang="it-IT" altLang="it-IT" smtClean="0"/>
              <a:t>Nota: I bordi delle tabelle specificati tramite CSS sono indipendenti da quelli mostrati tramite l’attributo border di &lt;table&gt;.</a:t>
            </a:r>
          </a:p>
          <a:p>
            <a:r>
              <a:rPr lang="it-IT" altLang="it-IT" smtClean="0"/>
              <a:t>I colori dei bordi possono essere specificati tramite nomi simboloci (ad es. White), o tramite le loro componenti rgb in esadecimale (ad es. #FFFFFF) o decimale (ad es. rgb(255,255,255))</a:t>
            </a:r>
          </a:p>
          <a:p>
            <a:r>
              <a:rPr lang="it-IT" altLang="it-IT" smtClean="0"/>
              <a:t>Lo spessore dei bordi è un valore che può essere specificato in una qualsiasi delle unità di misura accettate dai CSS (ad es. px, pt, mm, …)</a:t>
            </a:r>
          </a:p>
          <a:p>
            <a:r>
              <a:rPr lang="it-IT" altLang="it-IT" smtClean="0"/>
              <a:t>I principali stili per i bordi sono dotted, dashed, solid, double, groove, ridge, inset, outset. Tuttavia, la maggior parte dei browser supporta solo solid, dotted e dashed.</a:t>
            </a:r>
          </a:p>
          <a:p>
            <a:r>
              <a:rPr lang="it-IT" altLang="it-IT" smtClean="0"/>
              <a:t>Per tutte le proprietà esistono degli shorthand che permettono di impostare gli stessi valori per tutti i lati contemporaneamente e/o di specificare le tre proprietà (colore, spessore, stile) con un’unica istruzione.</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21</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it-IT" altLang="it-IT"/>
              <a:t>Bordi</a:t>
            </a:r>
            <a:br>
              <a:rPr lang="it-IT" altLang="it-IT"/>
            </a:br>
            <a:r>
              <a:rPr lang="it-IT" altLang="it-IT" sz="1846"/>
              <a:t>Proprietà CSS</a:t>
            </a:r>
          </a:p>
        </p:txBody>
      </p:sp>
      <p:sp>
        <p:nvSpPr>
          <p:cNvPr id="110595" name="Rectangle 3"/>
          <p:cNvSpPr>
            <a:spLocks noGrp="1" noChangeArrowheads="1"/>
          </p:cNvSpPr>
          <p:nvPr>
            <p:ph idx="1"/>
          </p:nvPr>
        </p:nvSpPr>
        <p:spPr/>
        <p:txBody>
          <a:bodyPr/>
          <a:lstStyle/>
          <a:p>
            <a:pPr eaLnBrk="1" hangingPunct="1">
              <a:lnSpc>
                <a:spcPct val="80000"/>
              </a:lnSpc>
              <a:defRPr/>
            </a:pPr>
            <a:r>
              <a:rPr lang="en-US" sz="2215"/>
              <a:t>border (border-top, border-right, border-bottom, border-left)</a:t>
            </a:r>
          </a:p>
          <a:p>
            <a:pPr lvl="1" eaLnBrk="1" hangingPunct="1">
              <a:lnSpc>
                <a:spcPct val="80000"/>
              </a:lnSpc>
              <a:defRPr/>
            </a:pPr>
            <a:r>
              <a:rPr lang="it-IT" sz="1477" b="1">
                <a:solidFill>
                  <a:schemeClr val="tx2"/>
                </a:solidFill>
                <a:effectLst>
                  <a:outerShdw blurRad="38100" dist="38100" dir="2700000" algn="tl">
                    <a:srgbClr val="C0C0C0"/>
                  </a:outerShdw>
                </a:effectLst>
              </a:rPr>
              <a:t>Valori:</a:t>
            </a:r>
            <a:r>
              <a:rPr lang="it-IT" sz="1846"/>
              <a:t> </a:t>
            </a:r>
            <a:r>
              <a:rPr lang="en-US" sz="1846"/>
              <a:t>{</a:t>
            </a:r>
            <a:r>
              <a:rPr lang="en-US" sz="1846" i="1"/>
              <a:t>spessore, stile, colore</a:t>
            </a:r>
            <a:r>
              <a:rPr lang="en-US" sz="1846"/>
              <a:t>} </a:t>
            </a:r>
          </a:p>
          <a:p>
            <a:pPr eaLnBrk="1" hangingPunct="1">
              <a:lnSpc>
                <a:spcPct val="80000"/>
              </a:lnSpc>
              <a:defRPr/>
            </a:pPr>
            <a:r>
              <a:rPr lang="en-US" sz="2215"/>
              <a:t>border-color (border-top-color,border-right-color,border-bottom-color,border-left-color)</a:t>
            </a:r>
          </a:p>
          <a:p>
            <a:pPr lvl="1" eaLnBrk="1" hangingPunct="1">
              <a:lnSpc>
                <a:spcPct val="80000"/>
              </a:lnSpc>
              <a:defRPr/>
            </a:pPr>
            <a:r>
              <a:rPr lang="it-IT" sz="1477" b="1">
                <a:solidFill>
                  <a:schemeClr val="tx2"/>
                </a:solidFill>
                <a:effectLst>
                  <a:outerShdw blurRad="38100" dist="38100" dir="2700000" algn="tl">
                    <a:srgbClr val="C0C0C0"/>
                  </a:outerShdw>
                </a:effectLst>
              </a:rPr>
              <a:t>Valori:</a:t>
            </a:r>
            <a:r>
              <a:rPr lang="it-IT" sz="1846"/>
              <a:t> </a:t>
            </a:r>
            <a:r>
              <a:rPr lang="en-US" sz="1846" i="1"/>
              <a:t>colore | </a:t>
            </a:r>
            <a:r>
              <a:rPr lang="en-US" sz="1846"/>
              <a:t>transparent</a:t>
            </a:r>
            <a:endParaRPr lang="it-IT" sz="1846"/>
          </a:p>
          <a:p>
            <a:pPr eaLnBrk="1" hangingPunct="1">
              <a:lnSpc>
                <a:spcPct val="80000"/>
              </a:lnSpc>
              <a:defRPr/>
            </a:pPr>
            <a:r>
              <a:rPr lang="en-US" sz="2215"/>
              <a:t>border-style (border-top-style,border-right-style,border-bottom-style,border-left-style)</a:t>
            </a:r>
          </a:p>
          <a:p>
            <a:pPr lvl="1" eaLnBrk="1" hangingPunct="1">
              <a:lnSpc>
                <a:spcPct val="80000"/>
              </a:lnSpc>
              <a:defRPr/>
            </a:pPr>
            <a:r>
              <a:rPr lang="it-IT" sz="1477" b="1">
                <a:solidFill>
                  <a:schemeClr val="tx2"/>
                </a:solidFill>
                <a:effectLst>
                  <a:outerShdw blurRad="38100" dist="38100" dir="2700000" algn="tl">
                    <a:srgbClr val="C0C0C0"/>
                  </a:outerShdw>
                </a:effectLst>
              </a:rPr>
              <a:t>Valori:</a:t>
            </a:r>
            <a:r>
              <a:rPr lang="it-IT" sz="1846"/>
              <a:t> </a:t>
            </a:r>
            <a:r>
              <a:rPr lang="en-US" sz="1846" b="1"/>
              <a:t>none</a:t>
            </a:r>
            <a:r>
              <a:rPr lang="en-US" sz="1846"/>
              <a:t> | </a:t>
            </a:r>
            <a:r>
              <a:rPr lang="en-US" sz="1846" i="1"/>
              <a:t>nome stile bordo</a:t>
            </a:r>
            <a:r>
              <a:rPr lang="en-US" sz="1846"/>
              <a:t> | inherit</a:t>
            </a:r>
            <a:endParaRPr lang="it-IT" sz="1846"/>
          </a:p>
          <a:p>
            <a:pPr eaLnBrk="1" hangingPunct="1">
              <a:lnSpc>
                <a:spcPct val="80000"/>
              </a:lnSpc>
              <a:defRPr/>
            </a:pPr>
            <a:r>
              <a:rPr lang="en-US" sz="2215"/>
              <a:t>border-width (border-top-width,border-right-width,border-bottom-width,border-left-width)</a:t>
            </a:r>
          </a:p>
          <a:p>
            <a:pPr lvl="1" eaLnBrk="1" hangingPunct="1">
              <a:lnSpc>
                <a:spcPct val="80000"/>
              </a:lnSpc>
              <a:defRPr/>
            </a:pPr>
            <a:r>
              <a:rPr lang="it-IT" sz="1477" b="1">
                <a:solidFill>
                  <a:schemeClr val="tx2"/>
                </a:solidFill>
                <a:effectLst>
                  <a:outerShdw blurRad="38100" dist="38100" dir="2700000" algn="tl">
                    <a:srgbClr val="C0C0C0"/>
                  </a:outerShdw>
                </a:effectLst>
              </a:rPr>
              <a:t>Valori:</a:t>
            </a:r>
            <a:r>
              <a:rPr lang="it-IT" sz="1846"/>
              <a:t> </a:t>
            </a:r>
            <a:r>
              <a:rPr lang="en-US" sz="1846" i="1"/>
              <a:t>misura</a:t>
            </a:r>
          </a:p>
          <a:p>
            <a:pPr eaLnBrk="1" hangingPunct="1">
              <a:lnSpc>
                <a:spcPct val="80000"/>
              </a:lnSpc>
              <a:defRPr/>
            </a:pPr>
            <a:r>
              <a:rPr lang="en-US" sz="2215"/>
              <a:t>border-collapse</a:t>
            </a:r>
          </a:p>
          <a:p>
            <a:pPr lvl="1" eaLnBrk="1" hangingPunct="1">
              <a:lnSpc>
                <a:spcPct val="80000"/>
              </a:lnSpc>
              <a:defRPr/>
            </a:pPr>
            <a:r>
              <a:rPr lang="it-IT" sz="1477" b="1">
                <a:solidFill>
                  <a:schemeClr val="tx2"/>
                </a:solidFill>
                <a:effectLst>
                  <a:outerShdw blurRad="38100" dist="38100" dir="2700000" algn="tl">
                    <a:srgbClr val="C0C0C0"/>
                  </a:outerShdw>
                </a:effectLst>
              </a:rPr>
              <a:t>Valori:</a:t>
            </a:r>
            <a:r>
              <a:rPr lang="it-IT" sz="1846"/>
              <a:t> </a:t>
            </a:r>
            <a:r>
              <a:rPr lang="en-US" sz="1846"/>
              <a:t>collapse | </a:t>
            </a:r>
            <a:r>
              <a:rPr lang="en-US" sz="1846" b="1"/>
              <a:t>separate</a:t>
            </a:r>
            <a:r>
              <a:rPr lang="it-IT" sz="1846"/>
              <a:t/>
            </a:r>
            <a:br>
              <a:rPr lang="it-IT" sz="1846"/>
            </a:br>
            <a:r>
              <a:rPr lang="it-IT" sz="1477" b="1">
                <a:solidFill>
                  <a:schemeClr val="tx2"/>
                </a:solidFill>
                <a:effectLst>
                  <a:outerShdw blurRad="38100" dist="38100" dir="2700000" algn="tl">
                    <a:srgbClr val="C0C0C0"/>
                  </a:outerShdw>
                </a:effectLst>
              </a:rPr>
              <a:t>Elementi:</a:t>
            </a:r>
            <a:r>
              <a:rPr lang="it-IT" sz="1846"/>
              <a:t> tabelle ed elementi interni inline</a:t>
            </a:r>
            <a:endParaRPr lang="en-US" sz="1846"/>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22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it-IT" altLang="it-IT" dirty="0" smtClean="0"/>
              <a:t>Bordi</a:t>
            </a:r>
            <a:br>
              <a:rPr lang="it-IT" altLang="it-IT" dirty="0" smtClean="0"/>
            </a:br>
            <a:r>
              <a:rPr lang="it-IT" altLang="it-IT" sz="1846" dirty="0" err="1"/>
              <a:t>Bordi</a:t>
            </a:r>
            <a:r>
              <a:rPr lang="it-IT" altLang="it-IT" sz="1846" dirty="0"/>
              <a:t> smussati con i CSS3</a:t>
            </a:r>
          </a:p>
        </p:txBody>
      </p:sp>
      <p:sp>
        <p:nvSpPr>
          <p:cNvPr id="110595" name="Rectangle 3"/>
          <p:cNvSpPr>
            <a:spLocks noGrp="1" noChangeArrowheads="1"/>
          </p:cNvSpPr>
          <p:nvPr>
            <p:ph idx="1"/>
          </p:nvPr>
        </p:nvSpPr>
        <p:spPr/>
        <p:txBody>
          <a:bodyPr/>
          <a:lstStyle/>
          <a:p>
            <a:r>
              <a:rPr lang="en-US" dirty="0" smtClean="0"/>
              <a:t>Prima </a:t>
            </a:r>
            <a:r>
              <a:rPr lang="en-US" dirty="0" err="1" smtClean="0"/>
              <a:t>dell’avvento</a:t>
            </a:r>
            <a:r>
              <a:rPr lang="en-US" dirty="0" smtClean="0"/>
              <a:t> </a:t>
            </a:r>
            <a:r>
              <a:rPr lang="en-US" dirty="0" err="1" smtClean="0"/>
              <a:t>dei</a:t>
            </a:r>
            <a:r>
              <a:rPr lang="en-US" dirty="0" smtClean="0"/>
              <a:t> CSS3, per </a:t>
            </a:r>
            <a:r>
              <a:rPr lang="en-US" dirty="0" err="1" smtClean="0"/>
              <a:t>smussare</a:t>
            </a:r>
            <a:r>
              <a:rPr lang="en-US" dirty="0" smtClean="0"/>
              <a:t> </a:t>
            </a:r>
            <a:r>
              <a:rPr lang="en-US" dirty="0" err="1" smtClean="0"/>
              <a:t>gli</a:t>
            </a:r>
            <a:r>
              <a:rPr lang="en-US" dirty="0" smtClean="0"/>
              <a:t> </a:t>
            </a:r>
            <a:r>
              <a:rPr lang="en-US" dirty="0" err="1" smtClean="0"/>
              <a:t>angoli</a:t>
            </a:r>
            <a:r>
              <a:rPr lang="en-US" dirty="0" smtClean="0"/>
              <a:t> </a:t>
            </a:r>
            <a:r>
              <a:rPr lang="en-US" dirty="0" err="1" smtClean="0"/>
              <a:t>dei</a:t>
            </a:r>
            <a:r>
              <a:rPr lang="en-US" dirty="0" smtClean="0"/>
              <a:t> </a:t>
            </a:r>
            <a:r>
              <a:rPr lang="en-US" dirty="0" err="1" smtClean="0"/>
              <a:t>bordi</a:t>
            </a:r>
            <a:r>
              <a:rPr lang="en-US" dirty="0" smtClean="0"/>
              <a:t> era </a:t>
            </a:r>
            <a:r>
              <a:rPr lang="en-US" dirty="0" err="1" smtClean="0"/>
              <a:t>necessario</a:t>
            </a:r>
            <a:r>
              <a:rPr lang="en-US" dirty="0" smtClean="0"/>
              <a:t> </a:t>
            </a:r>
            <a:r>
              <a:rPr lang="en-US" dirty="0" err="1" smtClean="0"/>
              <a:t>usare</a:t>
            </a:r>
            <a:r>
              <a:rPr lang="en-US" dirty="0" smtClean="0"/>
              <a:t> </a:t>
            </a:r>
            <a:r>
              <a:rPr lang="en-US" dirty="0" err="1" smtClean="0"/>
              <a:t>trucchi</a:t>
            </a:r>
            <a:r>
              <a:rPr lang="en-US" dirty="0" smtClean="0"/>
              <a:t> </a:t>
            </a:r>
            <a:r>
              <a:rPr lang="en-US" dirty="0" err="1" smtClean="0"/>
              <a:t>complessi</a:t>
            </a:r>
            <a:r>
              <a:rPr lang="en-US" dirty="0" smtClean="0"/>
              <a:t> o </a:t>
            </a:r>
            <a:r>
              <a:rPr lang="en-US" dirty="0" err="1" smtClean="0"/>
              <a:t>addirittura</a:t>
            </a:r>
            <a:r>
              <a:rPr lang="en-US" dirty="0" smtClean="0"/>
              <a:t> </a:t>
            </a:r>
            <a:r>
              <a:rPr lang="en-US" dirty="0" err="1" smtClean="0"/>
              <a:t>immagini</a:t>
            </a:r>
            <a:r>
              <a:rPr lang="en-US" dirty="0" smtClean="0"/>
              <a:t>. </a:t>
            </a:r>
            <a:r>
              <a:rPr lang="en-US" dirty="0" err="1" smtClean="0"/>
              <a:t>Ora</a:t>
            </a:r>
            <a:r>
              <a:rPr lang="en-US" dirty="0" smtClean="0"/>
              <a:t> è </a:t>
            </a:r>
            <a:r>
              <a:rPr lang="en-US" dirty="0" err="1" smtClean="0"/>
              <a:t>possibile</a:t>
            </a:r>
            <a:r>
              <a:rPr lang="en-US" dirty="0" smtClean="0"/>
              <a:t> </a:t>
            </a:r>
            <a:r>
              <a:rPr lang="en-US" dirty="0" err="1" smtClean="0"/>
              <a:t>usare</a:t>
            </a:r>
            <a:r>
              <a:rPr lang="en-US" dirty="0" smtClean="0"/>
              <a:t> la </a:t>
            </a:r>
            <a:r>
              <a:rPr lang="en-US" dirty="0" err="1" smtClean="0"/>
              <a:t>proprietà</a:t>
            </a:r>
            <a:r>
              <a:rPr lang="en-US" dirty="0" smtClean="0"/>
              <a:t> border-radius (</a:t>
            </a:r>
            <a:r>
              <a:rPr lang="en-US" b="1" dirty="0" smtClean="0"/>
              <a:t>prima è </a:t>
            </a:r>
            <a:r>
              <a:rPr lang="en-US" b="1" dirty="0" err="1" smtClean="0"/>
              <a:t>comunque</a:t>
            </a:r>
            <a:r>
              <a:rPr lang="en-US" b="1" dirty="0" smtClean="0"/>
              <a:t> </a:t>
            </a:r>
            <a:r>
              <a:rPr lang="en-US" b="1" dirty="0" err="1" smtClean="0"/>
              <a:t>necessario</a:t>
            </a:r>
            <a:r>
              <a:rPr lang="en-US" b="1" dirty="0" smtClean="0"/>
              <a:t> </a:t>
            </a:r>
            <a:r>
              <a:rPr lang="en-US" b="1" dirty="0" err="1" smtClean="0"/>
              <a:t>dotare</a:t>
            </a:r>
            <a:r>
              <a:rPr lang="en-US" b="1" dirty="0" smtClean="0"/>
              <a:t> </a:t>
            </a:r>
            <a:r>
              <a:rPr lang="en-US" b="1" dirty="0" err="1" smtClean="0"/>
              <a:t>l’elemento</a:t>
            </a:r>
            <a:r>
              <a:rPr lang="en-US" b="1" dirty="0" smtClean="0"/>
              <a:t> di un </a:t>
            </a:r>
            <a:r>
              <a:rPr lang="en-US" b="1" dirty="0" err="1" smtClean="0"/>
              <a:t>bordo</a:t>
            </a:r>
            <a:r>
              <a:rPr lang="en-US" dirty="0" smtClean="0"/>
              <a:t> con le </a:t>
            </a:r>
            <a:r>
              <a:rPr lang="en-US" dirty="0" err="1" smtClean="0"/>
              <a:t>proprietà</a:t>
            </a:r>
            <a:r>
              <a:rPr lang="en-US" dirty="0" smtClean="0"/>
              <a:t> </a:t>
            </a:r>
            <a:r>
              <a:rPr lang="en-US" dirty="0" err="1" smtClean="0"/>
              <a:t>appena</a:t>
            </a:r>
            <a:r>
              <a:rPr lang="en-US" dirty="0" smtClean="0"/>
              <a:t> </a:t>
            </a:r>
            <a:r>
              <a:rPr lang="en-US" dirty="0" err="1" smtClean="0"/>
              <a:t>viste</a:t>
            </a:r>
            <a:r>
              <a:rPr lang="en-US" dirty="0" smtClean="0"/>
              <a:t>!)</a:t>
            </a:r>
          </a:p>
          <a:p>
            <a:endParaRPr lang="en-US" dirty="0" smtClean="0"/>
          </a:p>
          <a:p>
            <a:r>
              <a:rPr lang="en-US" dirty="0" smtClean="0"/>
              <a:t>border-radius (</a:t>
            </a:r>
            <a:r>
              <a:rPr lang="it-IT" dirty="0" err="1" smtClean="0"/>
              <a:t>border</a:t>
            </a:r>
            <a:r>
              <a:rPr lang="it-IT" dirty="0" smtClean="0"/>
              <a:t>-top-</a:t>
            </a:r>
            <a:r>
              <a:rPr lang="it-IT" dirty="0" err="1" smtClean="0"/>
              <a:t>left</a:t>
            </a:r>
            <a:r>
              <a:rPr lang="it-IT" dirty="0" smtClean="0"/>
              <a:t>-</a:t>
            </a:r>
            <a:r>
              <a:rPr lang="it-IT" dirty="0" err="1" smtClean="0"/>
              <a:t>radius</a:t>
            </a:r>
            <a:r>
              <a:rPr lang="it-IT" dirty="0" smtClean="0"/>
              <a:t>, </a:t>
            </a:r>
            <a:r>
              <a:rPr lang="it-IT" dirty="0" err="1" smtClean="0"/>
              <a:t>border</a:t>
            </a:r>
            <a:r>
              <a:rPr lang="it-IT" dirty="0" smtClean="0"/>
              <a:t>-top-right-</a:t>
            </a:r>
            <a:r>
              <a:rPr lang="it-IT" dirty="0" err="1" smtClean="0"/>
              <a:t>radius</a:t>
            </a:r>
            <a:r>
              <a:rPr lang="it-IT" dirty="0" smtClean="0"/>
              <a:t>, </a:t>
            </a:r>
            <a:r>
              <a:rPr lang="it-IT" dirty="0" err="1" smtClean="0"/>
              <a:t>border</a:t>
            </a:r>
            <a:r>
              <a:rPr lang="it-IT" dirty="0" smtClean="0"/>
              <a:t>-bottom-right-</a:t>
            </a:r>
            <a:r>
              <a:rPr lang="it-IT" dirty="0" err="1" smtClean="0"/>
              <a:t>radius</a:t>
            </a:r>
            <a:r>
              <a:rPr lang="it-IT" dirty="0" smtClean="0"/>
              <a:t>, </a:t>
            </a:r>
            <a:r>
              <a:rPr lang="it-IT" dirty="0" err="1" smtClean="0"/>
              <a:t>border</a:t>
            </a:r>
            <a:r>
              <a:rPr lang="it-IT" dirty="0" smtClean="0"/>
              <a:t>-bottom-</a:t>
            </a:r>
            <a:r>
              <a:rPr lang="it-IT" dirty="0" err="1" smtClean="0"/>
              <a:t>left</a:t>
            </a:r>
            <a:r>
              <a:rPr lang="it-IT" dirty="0" smtClean="0"/>
              <a:t>-</a:t>
            </a:r>
            <a:r>
              <a:rPr lang="it-IT" dirty="0" err="1" smtClean="0"/>
              <a:t>radius</a:t>
            </a:r>
            <a:r>
              <a:rPr lang="it-IT" dirty="0" smtClean="0"/>
              <a:t>)</a:t>
            </a:r>
            <a:endParaRPr lang="en-US" dirty="0" smtClean="0"/>
          </a:p>
          <a:p>
            <a:pPr lvl="1"/>
            <a:r>
              <a:rPr lang="it-IT" dirty="0" smtClean="0"/>
              <a:t>Valori: </a:t>
            </a:r>
            <a:r>
              <a:rPr lang="en-US" dirty="0" err="1" smtClean="0"/>
              <a:t>raggio</a:t>
            </a:r>
            <a:r>
              <a:rPr lang="en-US" dirty="0" smtClean="0"/>
              <a:t>| </a:t>
            </a:r>
            <a:r>
              <a:rPr lang="en-US" dirty="0" err="1" smtClean="0"/>
              <a:t>percentuale</a:t>
            </a:r>
            <a:r>
              <a:rPr lang="en-US" dirty="0" smtClean="0"/>
              <a:t> | initial | inherit</a:t>
            </a:r>
          </a:p>
          <a:p>
            <a:pPr lvl="1"/>
            <a:r>
              <a:rPr lang="en-US" dirty="0" smtClean="0"/>
              <a:t>Initial </a:t>
            </a:r>
            <a:r>
              <a:rPr lang="en-US" dirty="0" err="1" smtClean="0"/>
              <a:t>corrisponde</a:t>
            </a:r>
            <a:r>
              <a:rPr lang="en-US" dirty="0" smtClean="0"/>
              <a:t> al </a:t>
            </a:r>
            <a:r>
              <a:rPr lang="en-US" dirty="0" err="1" smtClean="0"/>
              <a:t>valore</a:t>
            </a:r>
            <a:r>
              <a:rPr lang="en-US" dirty="0" smtClean="0"/>
              <a:t> di default, </a:t>
            </a:r>
            <a:r>
              <a:rPr lang="en-US" dirty="0" err="1" smtClean="0"/>
              <a:t>che</a:t>
            </a:r>
            <a:r>
              <a:rPr lang="en-US" dirty="0" smtClean="0"/>
              <a:t> in </a:t>
            </a:r>
            <a:r>
              <a:rPr lang="en-US" dirty="0" err="1" smtClean="0"/>
              <a:t>questo</a:t>
            </a:r>
            <a:r>
              <a:rPr lang="en-US" dirty="0" smtClean="0"/>
              <a:t> </a:t>
            </a:r>
            <a:r>
              <a:rPr lang="en-US" dirty="0" err="1" smtClean="0"/>
              <a:t>caso</a:t>
            </a:r>
            <a:r>
              <a:rPr lang="en-US" dirty="0" smtClean="0"/>
              <a:t> è zero.</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23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it-IT" altLang="it-IT"/>
              <a:t>Bordi</a:t>
            </a:r>
            <a:br>
              <a:rPr lang="it-IT" altLang="it-IT"/>
            </a:br>
            <a:r>
              <a:rPr lang="it-IT" altLang="it-IT" sz="1846"/>
              <a:t>Bordi con immagini nei CSS3</a:t>
            </a:r>
          </a:p>
        </p:txBody>
      </p:sp>
      <p:sp>
        <p:nvSpPr>
          <p:cNvPr id="110595" name="Rectangle 3"/>
          <p:cNvSpPr>
            <a:spLocks noGrp="1" noChangeArrowheads="1"/>
          </p:cNvSpPr>
          <p:nvPr>
            <p:ph idx="1"/>
          </p:nvPr>
        </p:nvSpPr>
        <p:spPr/>
        <p:txBody>
          <a:bodyPr>
            <a:normAutofit fontScale="85000" lnSpcReduction="20000"/>
          </a:bodyPr>
          <a:lstStyle/>
          <a:p>
            <a:pPr eaLnBrk="1" hangingPunct="1">
              <a:lnSpc>
                <a:spcPct val="80000"/>
              </a:lnSpc>
              <a:defRPr/>
            </a:pPr>
            <a:r>
              <a:rPr lang="en-US" sz="2215" dirty="0"/>
              <a:t>E’ </a:t>
            </a:r>
            <a:r>
              <a:rPr lang="en-US" sz="2215" dirty="0" err="1"/>
              <a:t>anche</a:t>
            </a:r>
            <a:r>
              <a:rPr lang="en-US" sz="2215" dirty="0"/>
              <a:t> </a:t>
            </a:r>
            <a:r>
              <a:rPr lang="en-US" sz="2215" dirty="0" err="1"/>
              <a:t>possibile</a:t>
            </a:r>
            <a:r>
              <a:rPr lang="en-US" sz="2215" dirty="0"/>
              <a:t> </a:t>
            </a:r>
            <a:r>
              <a:rPr lang="en-US" sz="2215" dirty="0" err="1"/>
              <a:t>creare</a:t>
            </a:r>
            <a:r>
              <a:rPr lang="en-US" sz="2215" dirty="0"/>
              <a:t> </a:t>
            </a:r>
            <a:r>
              <a:rPr lang="en-US" sz="2215" dirty="0" err="1"/>
              <a:t>bordi</a:t>
            </a:r>
            <a:r>
              <a:rPr lang="en-US" sz="2215" dirty="0"/>
              <a:t> </a:t>
            </a:r>
            <a:r>
              <a:rPr lang="en-US" sz="2215" dirty="0" err="1"/>
              <a:t>usando</a:t>
            </a:r>
            <a:r>
              <a:rPr lang="en-US" sz="2215" dirty="0"/>
              <a:t> </a:t>
            </a:r>
            <a:r>
              <a:rPr lang="en-US" sz="2215" dirty="0" err="1"/>
              <a:t>immagini</a:t>
            </a:r>
            <a:r>
              <a:rPr lang="en-US" sz="2215" dirty="0"/>
              <a:t> al </a:t>
            </a:r>
            <a:r>
              <a:rPr lang="en-US" sz="2215" dirty="0" err="1"/>
              <a:t>posto</a:t>
            </a:r>
            <a:r>
              <a:rPr lang="en-US" sz="2215" dirty="0"/>
              <a:t> </a:t>
            </a:r>
            <a:r>
              <a:rPr lang="en-US" sz="2215" dirty="0" err="1"/>
              <a:t>delle</a:t>
            </a:r>
            <a:r>
              <a:rPr lang="en-US" sz="2215" dirty="0"/>
              <a:t> </a:t>
            </a:r>
            <a:r>
              <a:rPr lang="en-US" sz="2215" dirty="0" err="1"/>
              <a:t>normali</a:t>
            </a:r>
            <a:r>
              <a:rPr lang="en-US" sz="2215" dirty="0"/>
              <a:t> line.</a:t>
            </a:r>
          </a:p>
          <a:p>
            <a:pPr eaLnBrk="1" hangingPunct="1">
              <a:lnSpc>
                <a:spcPct val="80000"/>
              </a:lnSpc>
              <a:defRPr/>
            </a:pPr>
            <a:endParaRPr lang="en-US" sz="2215" dirty="0"/>
          </a:p>
          <a:p>
            <a:pPr eaLnBrk="1" hangingPunct="1">
              <a:lnSpc>
                <a:spcPct val="80000"/>
              </a:lnSpc>
              <a:defRPr/>
            </a:pPr>
            <a:r>
              <a:rPr lang="en-US" sz="2215" dirty="0"/>
              <a:t>border-image (border-image-source, border-image-slice, border-image-width, border-image-outset and border-image-repeat)</a:t>
            </a:r>
          </a:p>
          <a:p>
            <a:pPr eaLnBrk="1" hangingPunct="1">
              <a:lnSpc>
                <a:spcPct val="80000"/>
              </a:lnSpc>
              <a:defRPr/>
            </a:pPr>
            <a:r>
              <a:rPr lang="en-US" sz="2215" dirty="0"/>
              <a:t>border-image-source</a:t>
            </a:r>
          </a:p>
          <a:p>
            <a:pPr lvl="1" eaLnBrk="1" hangingPunct="1">
              <a:lnSpc>
                <a:spcPct val="80000"/>
              </a:lnSpc>
              <a:defRPr/>
            </a:pPr>
            <a:r>
              <a:rPr lang="it-IT" sz="1477" b="1" dirty="0">
                <a:solidFill>
                  <a:schemeClr val="tx2"/>
                </a:solidFill>
                <a:effectLst>
                  <a:outerShdw blurRad="38100" dist="38100" dir="2700000" algn="tl">
                    <a:srgbClr val="C0C0C0"/>
                  </a:outerShdw>
                </a:effectLst>
              </a:rPr>
              <a:t>Valori:</a:t>
            </a:r>
            <a:r>
              <a:rPr lang="it-IT" sz="1846" dirty="0"/>
              <a:t> </a:t>
            </a:r>
            <a:r>
              <a:rPr lang="en-US" sz="1846" b="1" dirty="0"/>
              <a:t>none</a:t>
            </a:r>
            <a:r>
              <a:rPr lang="en-US" sz="1846" dirty="0"/>
              <a:t> </a:t>
            </a:r>
            <a:r>
              <a:rPr lang="it-IT" sz="1846" dirty="0"/>
              <a:t>|</a:t>
            </a:r>
            <a:r>
              <a:rPr lang="it-IT" sz="1846" i="1" dirty="0" err="1"/>
              <a:t>url</a:t>
            </a:r>
            <a:r>
              <a:rPr lang="it-IT" sz="1846" i="1" dirty="0"/>
              <a:t> immagine | </a:t>
            </a:r>
            <a:r>
              <a:rPr lang="it-IT" sz="1846" dirty="0" err="1"/>
              <a:t>initial</a:t>
            </a:r>
            <a:r>
              <a:rPr lang="it-IT" sz="1846" dirty="0"/>
              <a:t> | </a:t>
            </a:r>
            <a:r>
              <a:rPr lang="it-IT" sz="1846" dirty="0" err="1"/>
              <a:t>inherit</a:t>
            </a:r>
            <a:endParaRPr lang="en-US" sz="1846" dirty="0"/>
          </a:p>
          <a:p>
            <a:pPr eaLnBrk="1" hangingPunct="1">
              <a:lnSpc>
                <a:spcPct val="80000"/>
              </a:lnSpc>
              <a:defRPr/>
            </a:pPr>
            <a:r>
              <a:rPr lang="en-US" sz="2215" dirty="0"/>
              <a:t>border-image-slice</a:t>
            </a:r>
          </a:p>
          <a:p>
            <a:pPr lvl="1" eaLnBrk="1" hangingPunct="1">
              <a:lnSpc>
                <a:spcPct val="80000"/>
              </a:lnSpc>
              <a:defRPr/>
            </a:pPr>
            <a:r>
              <a:rPr lang="it-IT" sz="1477" b="1" dirty="0">
                <a:solidFill>
                  <a:schemeClr val="tx2"/>
                </a:solidFill>
                <a:effectLst>
                  <a:outerShdw blurRad="38100" dist="38100" dir="2700000" algn="tl">
                    <a:srgbClr val="C0C0C0"/>
                  </a:outerShdw>
                </a:effectLst>
              </a:rPr>
              <a:t>Valori:</a:t>
            </a:r>
            <a:r>
              <a:rPr lang="it-IT" sz="1846" dirty="0"/>
              <a:t> </a:t>
            </a:r>
            <a:r>
              <a:rPr lang="en-US" sz="1846" i="1" dirty="0" err="1"/>
              <a:t>numero</a:t>
            </a:r>
            <a:r>
              <a:rPr lang="en-US" sz="1846" dirty="0"/>
              <a:t>| </a:t>
            </a:r>
            <a:r>
              <a:rPr lang="en-US" sz="1846" i="1" dirty="0" err="1"/>
              <a:t>percentuale</a:t>
            </a:r>
            <a:r>
              <a:rPr lang="en-US" sz="1846" dirty="0"/>
              <a:t> | fill | initial | inherit</a:t>
            </a:r>
          </a:p>
          <a:p>
            <a:pPr lvl="1" eaLnBrk="1" hangingPunct="1">
              <a:lnSpc>
                <a:spcPct val="80000"/>
              </a:lnSpc>
              <a:defRPr/>
            </a:pPr>
            <a:r>
              <a:rPr lang="en-US" sz="1846" dirty="0" err="1"/>
              <a:t>L’imagine</a:t>
            </a:r>
            <a:r>
              <a:rPr lang="en-US" sz="1846" dirty="0"/>
              <a:t> </a:t>
            </a:r>
            <a:r>
              <a:rPr lang="en-US" sz="1846" dirty="0" err="1"/>
              <a:t>sorgente</a:t>
            </a:r>
            <a:r>
              <a:rPr lang="en-US" sz="1846" dirty="0"/>
              <a:t> è </a:t>
            </a:r>
            <a:r>
              <a:rPr lang="en-US" sz="1846" dirty="0" err="1"/>
              <a:t>divisa</a:t>
            </a:r>
            <a:r>
              <a:rPr lang="en-US" sz="1846" dirty="0"/>
              <a:t> in </a:t>
            </a:r>
            <a:r>
              <a:rPr lang="en-US" sz="1846" dirty="0" err="1"/>
              <a:t>nove</a:t>
            </a:r>
            <a:r>
              <a:rPr lang="en-US" sz="1846" dirty="0"/>
              <a:t> </a:t>
            </a:r>
            <a:r>
              <a:rPr lang="en-US" sz="1846" dirty="0" err="1"/>
              <a:t>parti</a:t>
            </a:r>
            <a:r>
              <a:rPr lang="en-US" sz="1846" dirty="0"/>
              <a:t>: </a:t>
            </a:r>
            <a:r>
              <a:rPr lang="en-US" sz="1846" dirty="0" err="1"/>
              <a:t>quattro</a:t>
            </a:r>
            <a:r>
              <a:rPr lang="en-US" sz="1846" dirty="0"/>
              <a:t> </a:t>
            </a:r>
            <a:r>
              <a:rPr lang="en-US" sz="1846" dirty="0" err="1"/>
              <a:t>angoli</a:t>
            </a:r>
            <a:r>
              <a:rPr lang="en-US" sz="1846" dirty="0"/>
              <a:t>, </a:t>
            </a:r>
            <a:r>
              <a:rPr lang="en-US" sz="1846" dirty="0" err="1"/>
              <a:t>quattro</a:t>
            </a:r>
            <a:r>
              <a:rPr lang="en-US" sz="1846" dirty="0"/>
              <a:t> </a:t>
            </a:r>
            <a:r>
              <a:rPr lang="en-US" sz="1846" dirty="0" err="1"/>
              <a:t>lati</a:t>
            </a:r>
            <a:r>
              <a:rPr lang="en-US" sz="1846" dirty="0"/>
              <a:t> e </a:t>
            </a:r>
            <a:r>
              <a:rPr lang="en-US" sz="1846" dirty="0" err="1"/>
              <a:t>il</a:t>
            </a:r>
            <a:r>
              <a:rPr lang="en-US" sz="1846" dirty="0"/>
              <a:t> </a:t>
            </a:r>
            <a:r>
              <a:rPr lang="en-US" sz="1846" dirty="0" err="1"/>
              <a:t>centro</a:t>
            </a:r>
            <a:r>
              <a:rPr lang="en-US" sz="1846" dirty="0"/>
              <a:t>. Si </a:t>
            </a:r>
            <a:r>
              <a:rPr lang="en-US" sz="1846" dirty="0" err="1"/>
              <a:t>possono</a:t>
            </a:r>
            <a:r>
              <a:rPr lang="en-US" sz="1846" dirty="0"/>
              <a:t> </a:t>
            </a:r>
            <a:r>
              <a:rPr lang="en-US" sz="1846" dirty="0" err="1"/>
              <a:t>specificare</a:t>
            </a:r>
            <a:r>
              <a:rPr lang="en-US" sz="1846" dirty="0"/>
              <a:t> </a:t>
            </a:r>
            <a:r>
              <a:rPr lang="en-US" sz="1846" dirty="0" err="1"/>
              <a:t>fino</a:t>
            </a:r>
            <a:r>
              <a:rPr lang="en-US" sz="1846" dirty="0"/>
              <a:t> a </a:t>
            </a:r>
            <a:r>
              <a:rPr lang="en-US" sz="1846" dirty="0" err="1"/>
              <a:t>quattro</a:t>
            </a:r>
            <a:r>
              <a:rPr lang="en-US" sz="1846" dirty="0"/>
              <a:t> </a:t>
            </a:r>
            <a:r>
              <a:rPr lang="en-US" sz="1846" dirty="0" err="1"/>
              <a:t>valori</a:t>
            </a:r>
            <a:r>
              <a:rPr lang="en-US" sz="1846" dirty="0"/>
              <a:t>, </a:t>
            </a:r>
            <a:r>
              <a:rPr lang="en-US" sz="1846" dirty="0" err="1"/>
              <a:t>quelli</a:t>
            </a:r>
            <a:r>
              <a:rPr lang="en-US" sz="1846" dirty="0"/>
              <a:t> </a:t>
            </a:r>
            <a:r>
              <a:rPr lang="en-US" sz="1846" dirty="0" err="1"/>
              <a:t>omessi</a:t>
            </a:r>
            <a:r>
              <a:rPr lang="en-US" sz="1846" dirty="0"/>
              <a:t> </a:t>
            </a:r>
            <a:r>
              <a:rPr lang="en-US" sz="1846" dirty="0" err="1"/>
              <a:t>sono</a:t>
            </a:r>
            <a:r>
              <a:rPr lang="en-US" sz="1846" dirty="0"/>
              <a:t> </a:t>
            </a:r>
            <a:r>
              <a:rPr lang="en-US" sz="1846" dirty="0" err="1"/>
              <a:t>uguali</a:t>
            </a:r>
            <a:r>
              <a:rPr lang="en-US" sz="1846" dirty="0"/>
              <a:t> </a:t>
            </a:r>
            <a:r>
              <a:rPr lang="en-US" sz="1846" dirty="0" err="1"/>
              <a:t>all’ultimo</a:t>
            </a:r>
            <a:r>
              <a:rPr lang="en-US" sz="1846" dirty="0"/>
              <a:t> </a:t>
            </a:r>
            <a:r>
              <a:rPr lang="en-US" sz="1846" dirty="0" err="1"/>
              <a:t>specificato</a:t>
            </a:r>
            <a:r>
              <a:rPr lang="en-US" sz="1846" dirty="0"/>
              <a:t>. </a:t>
            </a:r>
            <a:r>
              <a:rPr lang="en-US" sz="1846" dirty="0" err="1"/>
              <a:t>Questi</a:t>
            </a:r>
            <a:r>
              <a:rPr lang="en-US" sz="1846" dirty="0"/>
              <a:t> </a:t>
            </a:r>
            <a:r>
              <a:rPr lang="en-US" sz="1846" dirty="0" err="1"/>
              <a:t>valori</a:t>
            </a:r>
            <a:r>
              <a:rPr lang="en-US" sz="1846" dirty="0"/>
              <a:t> </a:t>
            </a:r>
            <a:r>
              <a:rPr lang="en-US" sz="1846" dirty="0" err="1"/>
              <a:t>determinano</a:t>
            </a:r>
            <a:r>
              <a:rPr lang="en-US" sz="1846" dirty="0"/>
              <a:t> </a:t>
            </a:r>
            <a:r>
              <a:rPr lang="en-US" sz="1846" dirty="0" err="1"/>
              <a:t>il</a:t>
            </a:r>
            <a:r>
              <a:rPr lang="en-US" sz="1846" dirty="0"/>
              <a:t> </a:t>
            </a:r>
            <a:r>
              <a:rPr lang="en-US" sz="1846" dirty="0" err="1"/>
              <a:t>modo</a:t>
            </a:r>
            <a:r>
              <a:rPr lang="en-US" sz="1846" dirty="0"/>
              <a:t> in cui </a:t>
            </a:r>
            <a:r>
              <a:rPr lang="en-US" sz="1846" dirty="0" err="1"/>
              <a:t>l’imagine</a:t>
            </a:r>
            <a:r>
              <a:rPr lang="en-US" sz="1846" dirty="0"/>
              <a:t> </a:t>
            </a:r>
            <a:r>
              <a:rPr lang="en-US" sz="1846" dirty="0" err="1"/>
              <a:t>verrà</a:t>
            </a:r>
            <a:r>
              <a:rPr lang="en-US" sz="1846" dirty="0"/>
              <a:t> </a:t>
            </a:r>
            <a:r>
              <a:rPr lang="en-US" sz="1846" dirty="0" err="1"/>
              <a:t>tagliata</a:t>
            </a:r>
            <a:r>
              <a:rPr lang="en-US" sz="1846" dirty="0"/>
              <a:t> </a:t>
            </a:r>
            <a:r>
              <a:rPr lang="en-US" sz="1846" dirty="0" err="1"/>
              <a:t>nelle</a:t>
            </a:r>
            <a:r>
              <a:rPr lang="en-US" sz="1846" dirty="0"/>
              <a:t> </a:t>
            </a:r>
            <a:r>
              <a:rPr lang="en-US" sz="1846" dirty="0" err="1"/>
              <a:t>nove</a:t>
            </a:r>
            <a:r>
              <a:rPr lang="en-US" sz="1846" dirty="0"/>
              <a:t> </a:t>
            </a:r>
            <a:r>
              <a:rPr lang="en-US" sz="1846" dirty="0" err="1"/>
              <a:t>parti</a:t>
            </a:r>
            <a:r>
              <a:rPr lang="en-US" sz="1846" dirty="0"/>
              <a:t>, </a:t>
            </a:r>
            <a:r>
              <a:rPr lang="en-US" sz="1846" dirty="0" err="1"/>
              <a:t>indicando</a:t>
            </a:r>
            <a:r>
              <a:rPr lang="en-US" sz="1846" dirty="0"/>
              <a:t> </a:t>
            </a:r>
            <a:r>
              <a:rPr lang="en-US" sz="1846" dirty="0" err="1"/>
              <a:t>una</a:t>
            </a:r>
            <a:r>
              <a:rPr lang="en-US" sz="1846" dirty="0"/>
              <a:t> </a:t>
            </a:r>
            <a:r>
              <a:rPr lang="en-US" sz="1846" dirty="0" err="1"/>
              <a:t>distanza</a:t>
            </a:r>
            <a:r>
              <a:rPr lang="en-US" sz="1846" dirty="0"/>
              <a:t> </a:t>
            </a:r>
            <a:r>
              <a:rPr lang="en-US" sz="1846" dirty="0" err="1"/>
              <a:t>dall’alto</a:t>
            </a:r>
            <a:r>
              <a:rPr lang="en-US" sz="1846" dirty="0"/>
              <a:t>, </a:t>
            </a:r>
            <a:r>
              <a:rPr lang="en-US" sz="1846" dirty="0" err="1"/>
              <a:t>destra</a:t>
            </a:r>
            <a:r>
              <a:rPr lang="en-US" sz="1846" dirty="0"/>
              <a:t>, basso e </a:t>
            </a:r>
            <a:r>
              <a:rPr lang="en-US" sz="1846" dirty="0" err="1"/>
              <a:t>sinistra</a:t>
            </a:r>
            <a:r>
              <a:rPr lang="en-US" sz="1846" dirty="0"/>
              <a:t> </a:t>
            </a:r>
            <a:r>
              <a:rPr lang="en-US" sz="1846" dirty="0" err="1"/>
              <a:t>dell’immagine</a:t>
            </a:r>
            <a:r>
              <a:rPr lang="en-US" sz="1846" dirty="0"/>
              <a:t>.</a:t>
            </a:r>
            <a:endParaRPr lang="it-IT" sz="1846" dirty="0"/>
          </a:p>
          <a:p>
            <a:pPr eaLnBrk="1" hangingPunct="1">
              <a:lnSpc>
                <a:spcPct val="80000"/>
              </a:lnSpc>
              <a:defRPr/>
            </a:pPr>
            <a:r>
              <a:rPr lang="en-US" sz="2215" dirty="0"/>
              <a:t>border-image-width </a:t>
            </a:r>
          </a:p>
          <a:p>
            <a:pPr lvl="1" eaLnBrk="1" hangingPunct="1">
              <a:lnSpc>
                <a:spcPct val="80000"/>
              </a:lnSpc>
              <a:defRPr/>
            </a:pPr>
            <a:r>
              <a:rPr lang="it-IT" sz="1477" b="1" dirty="0">
                <a:solidFill>
                  <a:schemeClr val="tx2"/>
                </a:solidFill>
                <a:effectLst>
                  <a:outerShdw blurRad="38100" dist="38100" dir="2700000" algn="tl">
                    <a:srgbClr val="C0C0C0"/>
                  </a:outerShdw>
                </a:effectLst>
              </a:rPr>
              <a:t>Valori:</a:t>
            </a:r>
            <a:r>
              <a:rPr lang="it-IT" sz="1846" dirty="0"/>
              <a:t> </a:t>
            </a:r>
            <a:r>
              <a:rPr lang="en-US" sz="1846" i="1" dirty="0" err="1"/>
              <a:t>numero</a:t>
            </a:r>
            <a:r>
              <a:rPr lang="en-US" sz="1846" dirty="0"/>
              <a:t>| </a:t>
            </a:r>
            <a:r>
              <a:rPr lang="en-US" sz="1846" i="1" dirty="0" err="1"/>
              <a:t>percentuale</a:t>
            </a:r>
            <a:r>
              <a:rPr lang="en-US" sz="1846" dirty="0"/>
              <a:t> | fill | initial | inherit</a:t>
            </a:r>
          </a:p>
          <a:p>
            <a:pPr lvl="1" eaLnBrk="1" hangingPunct="1">
              <a:lnSpc>
                <a:spcPct val="80000"/>
              </a:lnSpc>
              <a:defRPr/>
            </a:pPr>
            <a:r>
              <a:rPr lang="en-US" sz="1846" dirty="0" err="1"/>
              <a:t>Imposta</a:t>
            </a:r>
            <a:r>
              <a:rPr lang="en-US" sz="1846" dirty="0"/>
              <a:t> la </a:t>
            </a:r>
            <a:r>
              <a:rPr lang="en-US" sz="1846" dirty="0" err="1"/>
              <a:t>dimensione</a:t>
            </a:r>
            <a:r>
              <a:rPr lang="en-US" sz="1846" dirty="0"/>
              <a:t> </a:t>
            </a:r>
            <a:r>
              <a:rPr lang="en-US" sz="1846" dirty="0" err="1"/>
              <a:t>dell’imagine</a:t>
            </a:r>
            <a:r>
              <a:rPr lang="en-US" sz="1846" dirty="0"/>
              <a:t> </a:t>
            </a:r>
            <a:r>
              <a:rPr lang="en-US" sz="1846" dirty="0" err="1"/>
              <a:t>nel</a:t>
            </a:r>
            <a:r>
              <a:rPr lang="en-US" sz="1846" dirty="0"/>
              <a:t> </a:t>
            </a:r>
            <a:r>
              <a:rPr lang="en-US" sz="1846" dirty="0" err="1"/>
              <a:t>bordo</a:t>
            </a:r>
            <a:r>
              <a:rPr lang="en-US" sz="1846" dirty="0"/>
              <a:t> (</a:t>
            </a:r>
            <a:r>
              <a:rPr lang="en-US" sz="1846" dirty="0" err="1"/>
              <a:t>che</a:t>
            </a:r>
            <a:r>
              <a:rPr lang="en-US" sz="1846" dirty="0"/>
              <a:t> </a:t>
            </a:r>
            <a:r>
              <a:rPr lang="en-US" sz="1846" dirty="0" err="1"/>
              <a:t>può</a:t>
            </a:r>
            <a:r>
              <a:rPr lang="en-US" sz="1846" dirty="0"/>
              <a:t> </a:t>
            </a:r>
            <a:r>
              <a:rPr lang="en-US" sz="1846" dirty="0" err="1"/>
              <a:t>essere</a:t>
            </a:r>
            <a:r>
              <a:rPr lang="en-US" sz="1846" dirty="0"/>
              <a:t> </a:t>
            </a:r>
            <a:r>
              <a:rPr lang="en-US" sz="1846" dirty="0" err="1"/>
              <a:t>ridimensionata</a:t>
            </a:r>
            <a:r>
              <a:rPr lang="en-US" sz="1846" dirty="0"/>
              <a:t> </a:t>
            </a:r>
            <a:r>
              <a:rPr lang="en-US" sz="1846" dirty="0" err="1"/>
              <a:t>rispetto</a:t>
            </a:r>
            <a:r>
              <a:rPr lang="en-US" sz="1846" dirty="0"/>
              <a:t> a </a:t>
            </a:r>
            <a:r>
              <a:rPr lang="en-US" sz="1846" dirty="0" err="1"/>
              <a:t>quella</a:t>
            </a:r>
            <a:r>
              <a:rPr lang="en-US" sz="1846" dirty="0"/>
              <a:t> </a:t>
            </a:r>
            <a:r>
              <a:rPr lang="en-US" sz="1846" dirty="0" err="1"/>
              <a:t>prelevata</a:t>
            </a:r>
            <a:r>
              <a:rPr lang="en-US" sz="1846" dirty="0"/>
              <a:t> </a:t>
            </a:r>
            <a:r>
              <a:rPr lang="en-US" sz="1846" dirty="0" err="1"/>
              <a:t>dalla</a:t>
            </a:r>
            <a:r>
              <a:rPr lang="en-US" sz="1846" dirty="0"/>
              <a:t> source). Si </a:t>
            </a:r>
            <a:r>
              <a:rPr lang="en-US" sz="1846" dirty="0" err="1"/>
              <a:t>possono</a:t>
            </a:r>
            <a:r>
              <a:rPr lang="en-US" sz="1846" dirty="0"/>
              <a:t> </a:t>
            </a:r>
            <a:r>
              <a:rPr lang="en-US" sz="1846" dirty="0" err="1"/>
              <a:t>specificare</a:t>
            </a:r>
            <a:r>
              <a:rPr lang="en-US" sz="1846" dirty="0"/>
              <a:t> </a:t>
            </a:r>
            <a:r>
              <a:rPr lang="en-US" sz="1846" dirty="0" err="1"/>
              <a:t>fino</a:t>
            </a:r>
            <a:r>
              <a:rPr lang="en-US" sz="1846" dirty="0"/>
              <a:t> a </a:t>
            </a:r>
            <a:r>
              <a:rPr lang="en-US" sz="1846" dirty="0" err="1"/>
              <a:t>quattro</a:t>
            </a:r>
            <a:r>
              <a:rPr lang="en-US" sz="1846" dirty="0"/>
              <a:t> </a:t>
            </a:r>
            <a:r>
              <a:rPr lang="en-US" sz="1846" dirty="0" err="1"/>
              <a:t>valori</a:t>
            </a:r>
            <a:r>
              <a:rPr lang="en-US" sz="1846" dirty="0"/>
              <a:t>.</a:t>
            </a:r>
          </a:p>
          <a:p>
            <a:pPr eaLnBrk="1" hangingPunct="1">
              <a:lnSpc>
                <a:spcPct val="80000"/>
              </a:lnSpc>
              <a:defRPr/>
            </a:pPr>
            <a:r>
              <a:rPr lang="en-US" sz="2215" dirty="0"/>
              <a:t>border-image-outset</a:t>
            </a:r>
          </a:p>
          <a:p>
            <a:pPr lvl="1" eaLnBrk="1" hangingPunct="1">
              <a:lnSpc>
                <a:spcPct val="80000"/>
              </a:lnSpc>
              <a:defRPr/>
            </a:pPr>
            <a:r>
              <a:rPr lang="it-IT" sz="1477" b="1" dirty="0">
                <a:solidFill>
                  <a:schemeClr val="tx2"/>
                </a:solidFill>
                <a:effectLst>
                  <a:outerShdw blurRad="38100" dist="38100" dir="2700000" algn="tl">
                    <a:srgbClr val="C0C0C0"/>
                  </a:outerShdw>
                </a:effectLst>
              </a:rPr>
              <a:t>Valori:</a:t>
            </a:r>
            <a:r>
              <a:rPr lang="it-IT" sz="1846" dirty="0"/>
              <a:t> </a:t>
            </a:r>
            <a:r>
              <a:rPr lang="en-US" sz="1846" i="1" dirty="0" err="1"/>
              <a:t>numero</a:t>
            </a:r>
            <a:r>
              <a:rPr lang="en-US" sz="1846" dirty="0"/>
              <a:t>| </a:t>
            </a:r>
            <a:r>
              <a:rPr lang="en-US" sz="1846" i="1" dirty="0" err="1"/>
              <a:t>lunghezza</a:t>
            </a:r>
            <a:r>
              <a:rPr lang="en-US" sz="1846" dirty="0"/>
              <a:t>| fill | initial | inherit</a:t>
            </a:r>
          </a:p>
          <a:p>
            <a:pPr lvl="1" eaLnBrk="1" hangingPunct="1">
              <a:lnSpc>
                <a:spcPct val="80000"/>
              </a:lnSpc>
              <a:defRPr/>
            </a:pPr>
            <a:r>
              <a:rPr lang="en-US" sz="1846" dirty="0" err="1"/>
              <a:t>Specifica</a:t>
            </a:r>
            <a:r>
              <a:rPr lang="en-US" sz="1846" dirty="0"/>
              <a:t> </a:t>
            </a:r>
            <a:r>
              <a:rPr lang="en-US" sz="1846" dirty="0" err="1"/>
              <a:t>quanto</a:t>
            </a:r>
            <a:r>
              <a:rPr lang="en-US" sz="1846" dirty="0"/>
              <a:t> </a:t>
            </a:r>
            <a:r>
              <a:rPr lang="en-US" sz="1846" dirty="0" err="1"/>
              <a:t>l’imagine</a:t>
            </a:r>
            <a:r>
              <a:rPr lang="en-US" sz="1846" dirty="0"/>
              <a:t> </a:t>
            </a:r>
            <a:r>
              <a:rPr lang="en-US" sz="1846" dirty="0" err="1"/>
              <a:t>si</a:t>
            </a:r>
            <a:r>
              <a:rPr lang="en-US" sz="1846" dirty="0"/>
              <a:t> </a:t>
            </a:r>
            <a:r>
              <a:rPr lang="en-US" sz="1846" dirty="0" err="1"/>
              <a:t>estende</a:t>
            </a:r>
            <a:r>
              <a:rPr lang="en-US" sz="1846" dirty="0"/>
              <a:t> </a:t>
            </a:r>
            <a:r>
              <a:rPr lang="en-US" sz="1846" dirty="0" err="1"/>
              <a:t>oltre</a:t>
            </a:r>
            <a:r>
              <a:rPr lang="en-US" sz="1846" dirty="0"/>
              <a:t> </a:t>
            </a:r>
            <a:r>
              <a:rPr lang="en-US" sz="1846" dirty="0" err="1"/>
              <a:t>il</a:t>
            </a:r>
            <a:r>
              <a:rPr lang="en-US" sz="1846" dirty="0"/>
              <a:t> </a:t>
            </a:r>
            <a:r>
              <a:rPr lang="en-US" sz="1846" dirty="0" err="1"/>
              <a:t>contorno</a:t>
            </a:r>
            <a:r>
              <a:rPr lang="en-US" sz="1846" dirty="0"/>
              <a:t> </a:t>
            </a:r>
            <a:r>
              <a:rPr lang="en-US" sz="1846" dirty="0" err="1"/>
              <a:t>naturale</a:t>
            </a:r>
            <a:r>
              <a:rPr lang="en-US" sz="1846" dirty="0"/>
              <a:t> </a:t>
            </a:r>
            <a:r>
              <a:rPr lang="en-US" sz="1846" dirty="0" err="1"/>
              <a:t>dell’elemento</a:t>
            </a:r>
            <a:r>
              <a:rPr lang="en-US" sz="1846" dirty="0"/>
              <a:t> (border box). Si </a:t>
            </a:r>
            <a:r>
              <a:rPr lang="en-US" sz="1846" dirty="0" err="1"/>
              <a:t>possono</a:t>
            </a:r>
            <a:r>
              <a:rPr lang="en-US" sz="1846" dirty="0"/>
              <a:t> </a:t>
            </a:r>
            <a:r>
              <a:rPr lang="en-US" sz="1846" dirty="0" err="1"/>
              <a:t>specificare</a:t>
            </a:r>
            <a:r>
              <a:rPr lang="en-US" sz="1846" dirty="0"/>
              <a:t> </a:t>
            </a:r>
            <a:r>
              <a:rPr lang="en-US" sz="1846" dirty="0" err="1"/>
              <a:t>fino</a:t>
            </a:r>
            <a:r>
              <a:rPr lang="en-US" sz="1846" dirty="0"/>
              <a:t> a </a:t>
            </a:r>
            <a:r>
              <a:rPr lang="en-US" sz="1846" dirty="0" err="1"/>
              <a:t>quattro</a:t>
            </a:r>
            <a:r>
              <a:rPr lang="en-US" sz="1846" dirty="0"/>
              <a:t> </a:t>
            </a:r>
            <a:r>
              <a:rPr lang="en-US" sz="1846" dirty="0" err="1"/>
              <a:t>valori</a:t>
            </a:r>
            <a:r>
              <a:rPr lang="en-US" sz="1846" dirty="0"/>
              <a:t>.</a:t>
            </a:r>
          </a:p>
          <a:p>
            <a:pPr eaLnBrk="1" hangingPunct="1">
              <a:lnSpc>
                <a:spcPct val="80000"/>
              </a:lnSpc>
              <a:defRPr/>
            </a:pPr>
            <a:r>
              <a:rPr lang="en-US" sz="2215" dirty="0"/>
              <a:t>border-image-repeat</a:t>
            </a:r>
          </a:p>
          <a:p>
            <a:pPr lvl="1" eaLnBrk="1" hangingPunct="1">
              <a:lnSpc>
                <a:spcPct val="80000"/>
              </a:lnSpc>
              <a:defRPr/>
            </a:pPr>
            <a:r>
              <a:rPr lang="it-IT" sz="1477" b="1" dirty="0">
                <a:solidFill>
                  <a:schemeClr val="tx2"/>
                </a:solidFill>
                <a:effectLst>
                  <a:outerShdw blurRad="38100" dist="38100" dir="2700000" algn="tl">
                    <a:srgbClr val="C0C0C0"/>
                  </a:outerShdw>
                </a:effectLst>
              </a:rPr>
              <a:t>Valori:</a:t>
            </a:r>
            <a:r>
              <a:rPr lang="it-IT" sz="1846" dirty="0"/>
              <a:t> </a:t>
            </a:r>
            <a:r>
              <a:rPr lang="en-US" sz="1846" b="1" dirty="0" err="1"/>
              <a:t>stretch</a:t>
            </a:r>
            <a:r>
              <a:rPr lang="en-US" sz="1846" dirty="0" err="1"/>
              <a:t>|repeat|round|initial|inherit</a:t>
            </a:r>
            <a:endParaRPr lang="en-US" sz="1846" dirty="0"/>
          </a:p>
          <a:p>
            <a:pPr lvl="1" eaLnBrk="1" hangingPunct="1">
              <a:lnSpc>
                <a:spcPct val="80000"/>
              </a:lnSpc>
              <a:defRPr/>
            </a:pPr>
            <a:r>
              <a:rPr lang="en-US" sz="1846" dirty="0" err="1"/>
              <a:t>Specifica</a:t>
            </a:r>
            <a:r>
              <a:rPr lang="en-US" sz="1846" dirty="0"/>
              <a:t> se le </a:t>
            </a:r>
            <a:r>
              <a:rPr lang="en-US" sz="1846" dirty="0" err="1"/>
              <a:t>immagini</a:t>
            </a:r>
            <a:r>
              <a:rPr lang="en-US" sz="1846" dirty="0"/>
              <a:t> </a:t>
            </a:r>
            <a:r>
              <a:rPr lang="en-US" sz="1846" dirty="0" err="1"/>
              <a:t>debbano</a:t>
            </a:r>
            <a:r>
              <a:rPr lang="en-US" sz="1846" dirty="0"/>
              <a:t> </a:t>
            </a:r>
            <a:r>
              <a:rPr lang="en-US" sz="1846" dirty="0" err="1"/>
              <a:t>essere</a:t>
            </a:r>
            <a:r>
              <a:rPr lang="en-US" sz="1846" dirty="0"/>
              <a:t> </a:t>
            </a:r>
            <a:r>
              <a:rPr lang="en-US" sz="1846" dirty="0" err="1"/>
              <a:t>ripetute</a:t>
            </a:r>
            <a:r>
              <a:rPr lang="en-US" sz="1846" dirty="0"/>
              <a:t>, </a:t>
            </a:r>
            <a:r>
              <a:rPr lang="en-US" sz="1846" dirty="0" err="1"/>
              <a:t>arrotondate</a:t>
            </a:r>
            <a:r>
              <a:rPr lang="en-US" sz="1846" dirty="0"/>
              <a:t> o </a:t>
            </a:r>
            <a:r>
              <a:rPr lang="en-US" sz="1846" dirty="0" err="1"/>
              <a:t>allungate</a:t>
            </a:r>
            <a:r>
              <a:rPr lang="en-US" sz="1846" dirty="0"/>
              <a:t> per </a:t>
            </a:r>
            <a:r>
              <a:rPr lang="en-US" sz="1846" dirty="0" err="1"/>
              <a:t>coprire</a:t>
            </a:r>
            <a:r>
              <a:rPr lang="en-US" sz="1846" dirty="0"/>
              <a:t> </a:t>
            </a:r>
            <a:r>
              <a:rPr lang="en-US" sz="1846" dirty="0" err="1"/>
              <a:t>l’intero</a:t>
            </a:r>
            <a:r>
              <a:rPr lang="en-US" sz="1846" dirty="0"/>
              <a:t> </a:t>
            </a:r>
            <a:r>
              <a:rPr lang="en-US" sz="1846" dirty="0" err="1"/>
              <a:t>bordo</a:t>
            </a:r>
            <a:r>
              <a:rPr lang="en-US" sz="1846" dirty="0"/>
              <a:t>.</a:t>
            </a:r>
            <a:endParaRPr lang="it-IT" sz="1846" dirty="0"/>
          </a:p>
          <a:p>
            <a:pPr lvl="1" eaLnBrk="1" hangingPunct="1">
              <a:lnSpc>
                <a:spcPct val="80000"/>
              </a:lnSpc>
              <a:defRPr/>
            </a:pPr>
            <a:endParaRPr lang="it-IT" sz="1846" dirty="0"/>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24</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it-IT" altLang="it-IT" smtClean="0"/>
              <a:t>Sfondo</a:t>
            </a:r>
          </a:p>
        </p:txBody>
      </p:sp>
      <p:sp>
        <p:nvSpPr>
          <p:cNvPr id="102403" name="Rectangle 3"/>
          <p:cNvSpPr>
            <a:spLocks noGrp="1" noChangeArrowheads="1"/>
          </p:cNvSpPr>
          <p:nvPr>
            <p:ph idx="1"/>
          </p:nvPr>
        </p:nvSpPr>
        <p:spPr/>
        <p:txBody>
          <a:bodyPr/>
          <a:lstStyle/>
          <a:p>
            <a:r>
              <a:rPr lang="it-IT" smtClean="0"/>
              <a:t>Tutti gli elementi di tipo blocco possono essere dotati di uno sfondo, costituito da un colore solido o da un’immagine</a:t>
            </a:r>
          </a:p>
          <a:p>
            <a:r>
              <a:rPr lang="it-IT" smtClean="0"/>
              <a:t>Nel caso di sfondi costituiti da immagini, il file da utilizzare deve essere indicato tramite il costrutto url(‘…’) ed è possibile specificare:</a:t>
            </a:r>
          </a:p>
          <a:p>
            <a:pPr lvl="1"/>
            <a:r>
              <a:rPr lang="it-IT" smtClean="0"/>
              <a:t>In che posizione far apparire l’immagine rispetto all’elemento di cui è sfondo.</a:t>
            </a:r>
          </a:p>
          <a:p>
            <a:pPr lvl="1"/>
            <a:r>
              <a:rPr lang="it-IT" smtClean="0"/>
              <a:t>Se l’immagine dovrà essere ripetuta per riempire l’intera superficie messa a disposizione dall’elemento.</a:t>
            </a:r>
          </a:p>
          <a:p>
            <a:pPr lvl="1"/>
            <a:r>
              <a:rPr lang="it-IT" smtClean="0"/>
              <a:t>Se l’immagine debba “scorrere” insieme al contenuto della finestra o rimanere fissa.</a:t>
            </a:r>
          </a:p>
          <a:p>
            <a:r>
              <a:rPr lang="it-IT" smtClean="0"/>
              <a:t>(i) Grazie all’elevata versatilità degli sfondi, questi vengono spesso utilizzati per scopi impropri, ad esempio per creare effetti grafici (bottoni, elementi strutturali della pagina, ecc) che non sarebbero realizzabili importando semplicemente le immagini tramite il costrutto &lt;img&gt; di HTML.</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25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it-IT" altLang="it-IT"/>
              <a:t>Sfondo</a:t>
            </a:r>
            <a:br>
              <a:rPr lang="it-IT" altLang="it-IT"/>
            </a:br>
            <a:r>
              <a:rPr lang="it-IT" altLang="it-IT" sz="1846"/>
              <a:t>Proprietà CSS</a:t>
            </a:r>
          </a:p>
        </p:txBody>
      </p:sp>
      <p:sp>
        <p:nvSpPr>
          <p:cNvPr id="112643" name="Rectangle 3"/>
          <p:cNvSpPr>
            <a:spLocks noGrp="1" noChangeArrowheads="1"/>
          </p:cNvSpPr>
          <p:nvPr>
            <p:ph idx="1"/>
          </p:nvPr>
        </p:nvSpPr>
        <p:spPr/>
        <p:txBody>
          <a:bodyPr/>
          <a:lstStyle/>
          <a:p>
            <a:pPr eaLnBrk="1" hangingPunct="1">
              <a:defRPr/>
            </a:pPr>
            <a:r>
              <a:rPr lang="en-US" sz="2215" dirty="0"/>
              <a:t>background-color (</a:t>
            </a:r>
            <a:r>
              <a:rPr lang="en-US" sz="2215" dirty="0" err="1"/>
              <a:t>colore</a:t>
            </a:r>
            <a:r>
              <a:rPr lang="en-US" sz="2215" dirty="0"/>
              <a:t> di </a:t>
            </a:r>
            <a:r>
              <a:rPr lang="en-US" sz="2215" dirty="0" err="1"/>
              <a:t>fondo</a:t>
            </a:r>
            <a:r>
              <a:rPr lang="en-US" sz="2215" dirty="0"/>
              <a:t>)</a:t>
            </a:r>
          </a:p>
          <a:p>
            <a:pPr lvl="1" eaLnBrk="1" hangingPunct="1">
              <a:defRPr/>
            </a:pPr>
            <a:r>
              <a:rPr lang="it-IT" sz="1477" b="1" dirty="0">
                <a:solidFill>
                  <a:schemeClr val="tx2"/>
                </a:solidFill>
                <a:effectLst>
                  <a:outerShdw blurRad="38100" dist="38100" dir="2700000" algn="tl">
                    <a:srgbClr val="C0C0C0"/>
                  </a:outerShdw>
                </a:effectLst>
              </a:rPr>
              <a:t>Valori:</a:t>
            </a:r>
            <a:r>
              <a:rPr lang="it-IT" sz="1846" dirty="0"/>
              <a:t> </a:t>
            </a:r>
            <a:r>
              <a:rPr lang="en-US" sz="1846" i="1" dirty="0" err="1"/>
              <a:t>colore</a:t>
            </a:r>
            <a:r>
              <a:rPr lang="en-US" sz="1846" dirty="0"/>
              <a:t> | transparent</a:t>
            </a:r>
          </a:p>
          <a:p>
            <a:pPr eaLnBrk="1" hangingPunct="1">
              <a:defRPr/>
            </a:pPr>
            <a:r>
              <a:rPr lang="en-US" sz="2215" dirty="0"/>
              <a:t>background-attachment (</a:t>
            </a:r>
            <a:r>
              <a:rPr lang="en-US" sz="2215" dirty="0" err="1"/>
              <a:t>ancoraggio</a:t>
            </a:r>
            <a:r>
              <a:rPr lang="en-US" sz="2215" dirty="0"/>
              <a:t> </a:t>
            </a:r>
            <a:r>
              <a:rPr lang="en-US" sz="2215" dirty="0" err="1"/>
              <a:t>dello</a:t>
            </a:r>
            <a:r>
              <a:rPr lang="en-US" sz="2215" dirty="0"/>
              <a:t> </a:t>
            </a:r>
            <a:r>
              <a:rPr lang="en-US" sz="2215" dirty="0" err="1"/>
              <a:t>sfondo</a:t>
            </a:r>
            <a:r>
              <a:rPr lang="en-US" sz="2215" dirty="0"/>
              <a:t>)</a:t>
            </a:r>
          </a:p>
          <a:p>
            <a:pPr lvl="1" eaLnBrk="1" hangingPunct="1">
              <a:defRPr/>
            </a:pPr>
            <a:r>
              <a:rPr lang="it-IT" sz="1477" b="1" dirty="0">
                <a:solidFill>
                  <a:schemeClr val="tx2"/>
                </a:solidFill>
                <a:effectLst>
                  <a:outerShdw blurRad="38100" dist="38100" dir="2700000" algn="tl">
                    <a:srgbClr val="C0C0C0"/>
                  </a:outerShdw>
                </a:effectLst>
              </a:rPr>
              <a:t>Valori:</a:t>
            </a:r>
            <a:r>
              <a:rPr lang="it-IT" sz="1846" dirty="0"/>
              <a:t> </a:t>
            </a:r>
            <a:r>
              <a:rPr lang="en-US" sz="1846" dirty="0"/>
              <a:t>scroll | fixed | inherit</a:t>
            </a:r>
          </a:p>
          <a:p>
            <a:pPr eaLnBrk="1" hangingPunct="1">
              <a:defRPr/>
            </a:pPr>
            <a:r>
              <a:rPr lang="en-US" sz="2215" dirty="0"/>
              <a:t>background-image (</a:t>
            </a:r>
            <a:r>
              <a:rPr lang="en-US" sz="2215" dirty="0" err="1"/>
              <a:t>immagine</a:t>
            </a:r>
            <a:r>
              <a:rPr lang="en-US" sz="2215" dirty="0"/>
              <a:t> di </a:t>
            </a:r>
            <a:r>
              <a:rPr lang="en-US" sz="2215" dirty="0" err="1"/>
              <a:t>fondo</a:t>
            </a:r>
            <a:r>
              <a:rPr lang="en-US" sz="2215" dirty="0"/>
              <a:t>)</a:t>
            </a:r>
          </a:p>
          <a:p>
            <a:pPr lvl="1" eaLnBrk="1" hangingPunct="1">
              <a:defRPr/>
            </a:pPr>
            <a:r>
              <a:rPr lang="it-IT" sz="1477" b="1" dirty="0">
                <a:solidFill>
                  <a:schemeClr val="tx2"/>
                </a:solidFill>
                <a:effectLst>
                  <a:outerShdw blurRad="38100" dist="38100" dir="2700000" algn="tl">
                    <a:srgbClr val="C0C0C0"/>
                  </a:outerShdw>
                </a:effectLst>
              </a:rPr>
              <a:t>Valori:</a:t>
            </a:r>
            <a:r>
              <a:rPr lang="it-IT" sz="1846" dirty="0"/>
              <a:t> </a:t>
            </a:r>
            <a:r>
              <a:rPr lang="en-US" sz="1846" i="1" dirty="0" err="1"/>
              <a:t>url</a:t>
            </a:r>
            <a:r>
              <a:rPr lang="en-US" sz="1846" dirty="0"/>
              <a:t> | none | inherit</a:t>
            </a:r>
            <a:endParaRPr lang="it-IT" sz="1846" dirty="0"/>
          </a:p>
          <a:p>
            <a:pPr eaLnBrk="1" hangingPunct="1">
              <a:defRPr/>
            </a:pPr>
            <a:r>
              <a:rPr lang="en-US" sz="2215" dirty="0"/>
              <a:t>background-position (</a:t>
            </a:r>
            <a:r>
              <a:rPr lang="en-US" sz="2215" dirty="0" err="1"/>
              <a:t>posizione</a:t>
            </a:r>
            <a:r>
              <a:rPr lang="en-US" sz="2215" dirty="0"/>
              <a:t> </a:t>
            </a:r>
            <a:r>
              <a:rPr lang="en-US" sz="2215" dirty="0" err="1"/>
              <a:t>dell’immagine</a:t>
            </a:r>
            <a:r>
              <a:rPr lang="en-US" sz="2215" dirty="0"/>
              <a:t> di </a:t>
            </a:r>
            <a:r>
              <a:rPr lang="en-US" sz="2215" dirty="0" err="1"/>
              <a:t>fondo</a:t>
            </a:r>
            <a:r>
              <a:rPr lang="en-US" sz="2215" dirty="0"/>
              <a:t>)</a:t>
            </a:r>
          </a:p>
          <a:p>
            <a:pPr lvl="1" eaLnBrk="1" hangingPunct="1">
              <a:defRPr/>
            </a:pPr>
            <a:r>
              <a:rPr lang="it-IT" sz="1477" b="1" dirty="0">
                <a:solidFill>
                  <a:schemeClr val="tx2"/>
                </a:solidFill>
                <a:effectLst>
                  <a:outerShdw blurRad="38100" dist="38100" dir="2700000" algn="tl">
                    <a:srgbClr val="C0C0C0"/>
                  </a:outerShdw>
                </a:effectLst>
              </a:rPr>
              <a:t>Valori:</a:t>
            </a:r>
            <a:r>
              <a:rPr lang="it-IT" sz="1846" dirty="0"/>
              <a:t> </a:t>
            </a:r>
            <a:r>
              <a:rPr lang="en-US" sz="1846" dirty="0"/>
              <a:t>left top | left center | left bottom | right top | right center | right bottom | center top | center </a:t>
            </a:r>
            <a:r>
              <a:rPr lang="en-US" sz="1846" dirty="0" err="1"/>
              <a:t>center</a:t>
            </a:r>
            <a:r>
              <a:rPr lang="en-US" sz="1846" dirty="0"/>
              <a:t> | center bottom | </a:t>
            </a:r>
            <a:r>
              <a:rPr lang="en-US" sz="1846" i="1" dirty="0"/>
              <a:t>x% y% </a:t>
            </a:r>
            <a:r>
              <a:rPr lang="en-US" sz="1846" dirty="0"/>
              <a:t>| </a:t>
            </a:r>
            <a:r>
              <a:rPr lang="en-US" sz="1846" i="1" dirty="0" err="1"/>
              <a:t>misura</a:t>
            </a:r>
            <a:r>
              <a:rPr lang="en-US" sz="1846" dirty="0"/>
              <a:t> </a:t>
            </a:r>
            <a:r>
              <a:rPr lang="en-US" sz="1846" i="1" dirty="0" err="1"/>
              <a:t>misura</a:t>
            </a:r>
            <a:r>
              <a:rPr lang="en-US" sz="1846" dirty="0"/>
              <a:t> | inherit</a:t>
            </a:r>
            <a:endParaRPr lang="it-IT" sz="1846" dirty="0"/>
          </a:p>
          <a:p>
            <a:pPr eaLnBrk="1" hangingPunct="1">
              <a:defRPr/>
            </a:pPr>
            <a:r>
              <a:rPr lang="en-US" sz="2215" dirty="0"/>
              <a:t>background-repeat (</a:t>
            </a:r>
            <a:r>
              <a:rPr lang="en-US" sz="2215" dirty="0" err="1"/>
              <a:t>estensione</a:t>
            </a:r>
            <a:r>
              <a:rPr lang="en-US" sz="2215" dirty="0"/>
              <a:t> </a:t>
            </a:r>
            <a:r>
              <a:rPr lang="en-US" sz="2215" dirty="0" err="1"/>
              <a:t>dell’immagine</a:t>
            </a:r>
            <a:r>
              <a:rPr lang="en-US" sz="2215" dirty="0"/>
              <a:t> di </a:t>
            </a:r>
            <a:r>
              <a:rPr lang="en-US" sz="2215" dirty="0" err="1"/>
              <a:t>fondo</a:t>
            </a:r>
            <a:r>
              <a:rPr lang="en-US" sz="2215" dirty="0"/>
              <a:t>)</a:t>
            </a:r>
          </a:p>
          <a:p>
            <a:pPr lvl="1" eaLnBrk="1" hangingPunct="1">
              <a:defRPr/>
            </a:pPr>
            <a:r>
              <a:rPr lang="it-IT" sz="1477" b="1" dirty="0">
                <a:solidFill>
                  <a:schemeClr val="tx2"/>
                </a:solidFill>
                <a:effectLst>
                  <a:outerShdw blurRad="38100" dist="38100" dir="2700000" algn="tl">
                    <a:srgbClr val="C0C0C0"/>
                  </a:outerShdw>
                </a:effectLst>
              </a:rPr>
              <a:t>Valori:</a:t>
            </a:r>
            <a:r>
              <a:rPr lang="it-IT" sz="1846" dirty="0"/>
              <a:t> </a:t>
            </a:r>
            <a:r>
              <a:rPr lang="en-US" sz="1846" dirty="0"/>
              <a:t>repeat | repeat-x | repeat-y | no-repeat | inherit</a:t>
            </a:r>
            <a:endParaRPr lang="it-IT" sz="1846" dirty="0"/>
          </a:p>
          <a:p>
            <a:pPr eaLnBrk="1" hangingPunct="1">
              <a:defRPr/>
            </a:pPr>
            <a:endParaRPr lang="it-IT" sz="2215" dirty="0"/>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26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it-IT" altLang="it-IT"/>
              <a:t>Sfondo</a:t>
            </a:r>
            <a:br>
              <a:rPr lang="it-IT" altLang="it-IT"/>
            </a:br>
            <a:r>
              <a:rPr lang="it-IT" altLang="it-IT" sz="1846"/>
              <a:t>Ombreggiature con i CSS3</a:t>
            </a:r>
          </a:p>
        </p:txBody>
      </p:sp>
      <p:sp>
        <p:nvSpPr>
          <p:cNvPr id="112643" name="Rectangle 3"/>
          <p:cNvSpPr>
            <a:spLocks noGrp="1" noChangeArrowheads="1"/>
          </p:cNvSpPr>
          <p:nvPr>
            <p:ph idx="1"/>
          </p:nvPr>
        </p:nvSpPr>
        <p:spPr/>
        <p:txBody>
          <a:bodyPr/>
          <a:lstStyle/>
          <a:p>
            <a:pPr eaLnBrk="1" hangingPunct="1">
              <a:defRPr/>
            </a:pPr>
            <a:r>
              <a:rPr lang="en-US" sz="2215" dirty="0" err="1"/>
              <a:t>Oltre</a:t>
            </a:r>
            <a:r>
              <a:rPr lang="en-US" sz="2215" dirty="0"/>
              <a:t> al </a:t>
            </a:r>
            <a:r>
              <a:rPr lang="en-US" sz="2215" dirty="0" err="1"/>
              <a:t>colore</a:t>
            </a:r>
            <a:r>
              <a:rPr lang="en-US" sz="2215" dirty="0"/>
              <a:t> di </a:t>
            </a:r>
            <a:r>
              <a:rPr lang="en-US" sz="2215" dirty="0" err="1"/>
              <a:t>sfondo</a:t>
            </a:r>
            <a:r>
              <a:rPr lang="en-US" sz="2215" dirty="0"/>
              <a:t>, con </a:t>
            </a:r>
            <a:r>
              <a:rPr lang="en-US" sz="2215" dirty="0" err="1"/>
              <a:t>i</a:t>
            </a:r>
            <a:r>
              <a:rPr lang="en-US" sz="2215" dirty="0"/>
              <a:t> CSS3 è </a:t>
            </a:r>
            <a:r>
              <a:rPr lang="en-US" sz="2215" dirty="0" err="1"/>
              <a:t>possibile</a:t>
            </a:r>
            <a:r>
              <a:rPr lang="en-US" sz="2215" dirty="0"/>
              <a:t> </a:t>
            </a:r>
            <a:r>
              <a:rPr lang="en-US" sz="2215" dirty="0" err="1"/>
              <a:t>dotare</a:t>
            </a:r>
            <a:r>
              <a:rPr lang="en-US" sz="2215" dirty="0"/>
              <a:t> </a:t>
            </a:r>
            <a:r>
              <a:rPr lang="en-US" sz="2215" dirty="0" err="1"/>
              <a:t>ogni</a:t>
            </a:r>
            <a:r>
              <a:rPr lang="en-US" sz="2215" dirty="0"/>
              <a:t> </a:t>
            </a:r>
            <a:r>
              <a:rPr lang="en-US" sz="2215" dirty="0" err="1"/>
              <a:t>elemento</a:t>
            </a:r>
            <a:r>
              <a:rPr lang="en-US" sz="2215" dirty="0"/>
              <a:t> di </a:t>
            </a:r>
            <a:r>
              <a:rPr lang="en-US" sz="2215" dirty="0" err="1"/>
              <a:t>un’ombra</a:t>
            </a:r>
            <a:r>
              <a:rPr lang="en-US" sz="2215" dirty="0"/>
              <a:t>.</a:t>
            </a:r>
          </a:p>
          <a:p>
            <a:pPr eaLnBrk="1" hangingPunct="1">
              <a:defRPr/>
            </a:pPr>
            <a:r>
              <a:rPr lang="en-US" sz="2215" dirty="0"/>
              <a:t>box-shadow</a:t>
            </a:r>
          </a:p>
          <a:p>
            <a:pPr lvl="1" eaLnBrk="1" hangingPunct="1">
              <a:defRPr/>
            </a:pPr>
            <a:r>
              <a:rPr lang="it-IT" sz="1477" b="1" dirty="0">
                <a:solidFill>
                  <a:schemeClr val="tx2"/>
                </a:solidFill>
                <a:effectLst>
                  <a:outerShdw blurRad="38100" dist="38100" dir="2700000" algn="tl">
                    <a:srgbClr val="C0C0C0"/>
                  </a:outerShdw>
                </a:effectLst>
              </a:rPr>
              <a:t>Valori:</a:t>
            </a:r>
            <a:r>
              <a:rPr lang="it-IT" sz="1846" dirty="0"/>
              <a:t> </a:t>
            </a:r>
            <a:r>
              <a:rPr lang="en-US" sz="1846" i="1" dirty="0" err="1"/>
              <a:t>offset_orizzontale</a:t>
            </a:r>
            <a:r>
              <a:rPr lang="en-US" sz="1846" dirty="0"/>
              <a:t> </a:t>
            </a:r>
            <a:r>
              <a:rPr lang="en-US" sz="1846" i="1" dirty="0" err="1"/>
              <a:t>offset_verticale</a:t>
            </a:r>
            <a:r>
              <a:rPr lang="en-US" sz="1846" i="1" dirty="0"/>
              <a:t> </a:t>
            </a:r>
            <a:r>
              <a:rPr lang="en-US" sz="1846" i="1" dirty="0" err="1"/>
              <a:t>raggio_sfumatura</a:t>
            </a:r>
            <a:r>
              <a:rPr lang="en-US" sz="1846" i="1" dirty="0"/>
              <a:t> [</a:t>
            </a:r>
            <a:r>
              <a:rPr lang="en-US" sz="1846" i="1" dirty="0" err="1"/>
              <a:t>raggio_diffusione</a:t>
            </a:r>
            <a:r>
              <a:rPr lang="en-US" sz="1846" i="1" dirty="0"/>
              <a:t>] </a:t>
            </a:r>
            <a:r>
              <a:rPr lang="en-US" sz="1846" i="1" dirty="0" err="1"/>
              <a:t>colore</a:t>
            </a:r>
            <a:endParaRPr lang="en-US" sz="1846" i="1" dirty="0"/>
          </a:p>
          <a:p>
            <a:pPr lvl="1" eaLnBrk="1" hangingPunct="1">
              <a:defRPr/>
            </a:pPr>
            <a:r>
              <a:rPr lang="en-US" sz="1846" dirty="0" err="1"/>
              <a:t>Gli</a:t>
            </a:r>
            <a:r>
              <a:rPr lang="en-US" sz="1846" dirty="0"/>
              <a:t> offset (</a:t>
            </a:r>
            <a:r>
              <a:rPr lang="en-US" sz="1846" dirty="0" err="1"/>
              <a:t>anche</a:t>
            </a:r>
            <a:r>
              <a:rPr lang="en-US" sz="1846" dirty="0"/>
              <a:t> </a:t>
            </a:r>
            <a:r>
              <a:rPr lang="en-US" sz="1846" dirty="0" err="1"/>
              <a:t>negativi</a:t>
            </a:r>
            <a:r>
              <a:rPr lang="en-US" sz="1846" dirty="0"/>
              <a:t>) </a:t>
            </a:r>
            <a:r>
              <a:rPr lang="en-US" sz="1846" dirty="0" err="1"/>
              <a:t>indicano</a:t>
            </a:r>
            <a:r>
              <a:rPr lang="en-US" sz="1846" dirty="0"/>
              <a:t> dove e di </a:t>
            </a:r>
            <a:r>
              <a:rPr lang="en-US" sz="1846" dirty="0" err="1"/>
              <a:t>quanto</a:t>
            </a:r>
            <a:r>
              <a:rPr lang="en-US" sz="1846" dirty="0"/>
              <a:t> </a:t>
            </a:r>
            <a:r>
              <a:rPr lang="en-US" sz="1846" dirty="0" err="1"/>
              <a:t>l’ombra</a:t>
            </a:r>
            <a:r>
              <a:rPr lang="en-US" sz="1846" dirty="0"/>
              <a:t> </a:t>
            </a:r>
            <a:r>
              <a:rPr lang="en-US" sz="1846" dirty="0" err="1"/>
              <a:t>fuoriuscirà</a:t>
            </a:r>
            <a:r>
              <a:rPr lang="en-US" sz="1846" dirty="0"/>
              <a:t> </a:t>
            </a:r>
            <a:r>
              <a:rPr lang="en-US" sz="1846" dirty="0" err="1"/>
              <a:t>dall’elemento</a:t>
            </a:r>
            <a:r>
              <a:rPr lang="en-US" sz="1846" dirty="0"/>
              <a:t>.</a:t>
            </a:r>
          </a:p>
          <a:p>
            <a:pPr lvl="1" eaLnBrk="1" hangingPunct="1">
              <a:defRPr/>
            </a:pPr>
            <a:r>
              <a:rPr lang="en-US" sz="1846" dirty="0"/>
              <a:t>Il </a:t>
            </a:r>
            <a:r>
              <a:rPr lang="en-US" sz="1846" dirty="0" err="1"/>
              <a:t>raggio</a:t>
            </a:r>
            <a:r>
              <a:rPr lang="en-US" sz="1846" dirty="0"/>
              <a:t> di </a:t>
            </a:r>
            <a:r>
              <a:rPr lang="en-US" sz="1846" dirty="0" err="1"/>
              <a:t>sfumatura</a:t>
            </a:r>
            <a:r>
              <a:rPr lang="en-US" sz="1846" dirty="0"/>
              <a:t> </a:t>
            </a:r>
            <a:r>
              <a:rPr lang="en-US" sz="1846" dirty="0" err="1"/>
              <a:t>determina</a:t>
            </a:r>
            <a:r>
              <a:rPr lang="en-US" sz="1846" dirty="0"/>
              <a:t> la </a:t>
            </a:r>
            <a:r>
              <a:rPr lang="en-US" sz="1846" dirty="0" err="1"/>
              <a:t>dimensione</a:t>
            </a:r>
            <a:r>
              <a:rPr lang="en-US" sz="1846" dirty="0"/>
              <a:t> </a:t>
            </a:r>
            <a:r>
              <a:rPr lang="en-US" sz="1846" dirty="0" err="1"/>
              <a:t>dell’area</a:t>
            </a:r>
            <a:r>
              <a:rPr lang="en-US" sz="1846" dirty="0"/>
              <a:t> di </a:t>
            </a:r>
            <a:r>
              <a:rPr lang="en-US" sz="1846" dirty="0" err="1"/>
              <a:t>sfumatura</a:t>
            </a:r>
            <a:r>
              <a:rPr lang="en-US" sz="1846" dirty="0"/>
              <a:t> </a:t>
            </a:r>
            <a:r>
              <a:rPr lang="en-US" sz="1846" dirty="0" err="1"/>
              <a:t>dell’ombra</a:t>
            </a:r>
            <a:r>
              <a:rPr lang="en-US" sz="1846" dirty="0"/>
              <a:t> (</a:t>
            </a:r>
            <a:r>
              <a:rPr lang="en-US" sz="1846" dirty="0" err="1"/>
              <a:t>numero</a:t>
            </a:r>
            <a:r>
              <a:rPr lang="en-US" sz="1846" dirty="0"/>
              <a:t> di pixel </a:t>
            </a:r>
            <a:r>
              <a:rPr lang="en-US" sz="1846" dirty="0" err="1"/>
              <a:t>oltre</a:t>
            </a:r>
            <a:r>
              <a:rPr lang="en-US" sz="1846" dirty="0"/>
              <a:t> </a:t>
            </a:r>
            <a:r>
              <a:rPr lang="en-US" sz="1846" dirty="0" err="1"/>
              <a:t>all’offset</a:t>
            </a:r>
            <a:r>
              <a:rPr lang="en-US" sz="1846" dirty="0"/>
              <a:t>).</a:t>
            </a:r>
          </a:p>
          <a:p>
            <a:pPr lvl="1" eaLnBrk="1" hangingPunct="1">
              <a:defRPr/>
            </a:pPr>
            <a:r>
              <a:rPr lang="en-US" sz="1846" dirty="0"/>
              <a:t>Il </a:t>
            </a:r>
            <a:r>
              <a:rPr lang="en-US" sz="1846" dirty="0" err="1"/>
              <a:t>raggio</a:t>
            </a:r>
            <a:r>
              <a:rPr lang="en-US" sz="1846" dirty="0"/>
              <a:t> di </a:t>
            </a:r>
            <a:r>
              <a:rPr lang="en-US" sz="1846" dirty="0" err="1"/>
              <a:t>diffusione</a:t>
            </a:r>
            <a:r>
              <a:rPr lang="en-US" sz="1846" dirty="0"/>
              <a:t> </a:t>
            </a:r>
            <a:r>
              <a:rPr lang="en-US" sz="1846" dirty="0" err="1"/>
              <a:t>viene</a:t>
            </a:r>
            <a:r>
              <a:rPr lang="en-US" sz="1846" dirty="0"/>
              <a:t> </a:t>
            </a:r>
            <a:r>
              <a:rPr lang="en-US" sz="1846" dirty="0" err="1"/>
              <a:t>opzionalmente</a:t>
            </a:r>
            <a:r>
              <a:rPr lang="en-US" sz="1846" dirty="0"/>
              <a:t> </a:t>
            </a:r>
            <a:r>
              <a:rPr lang="en-US" sz="1846" dirty="0" err="1"/>
              <a:t>usato</a:t>
            </a:r>
            <a:r>
              <a:rPr lang="en-US" sz="1846" dirty="0"/>
              <a:t> per </a:t>
            </a:r>
            <a:r>
              <a:rPr lang="en-US" sz="1846" dirty="0" err="1"/>
              <a:t>aumentare</a:t>
            </a:r>
            <a:r>
              <a:rPr lang="en-US" sz="1846" dirty="0"/>
              <a:t> o </a:t>
            </a:r>
            <a:r>
              <a:rPr lang="en-US" sz="1846" dirty="0" err="1"/>
              <a:t>diminuire</a:t>
            </a:r>
            <a:r>
              <a:rPr lang="en-US" sz="1846" dirty="0"/>
              <a:t> la </a:t>
            </a:r>
            <a:r>
              <a:rPr lang="en-US" sz="1846" dirty="0" err="1"/>
              <a:t>dimensione</a:t>
            </a:r>
            <a:r>
              <a:rPr lang="en-US" sz="1846" dirty="0"/>
              <a:t> </a:t>
            </a:r>
            <a:r>
              <a:rPr lang="en-US" sz="1846" dirty="0" err="1"/>
              <a:t>dell’ombra</a:t>
            </a:r>
            <a:r>
              <a:rPr lang="en-US" sz="1846" dirty="0"/>
              <a:t> (</a:t>
            </a:r>
            <a:r>
              <a:rPr lang="en-US" sz="1846" dirty="0" err="1"/>
              <a:t>oltre</a:t>
            </a:r>
            <a:r>
              <a:rPr lang="en-US" sz="1846" dirty="0"/>
              <a:t> a </a:t>
            </a:r>
            <a:r>
              <a:rPr lang="en-US" sz="1846" dirty="0" err="1"/>
              <a:t>offset+sfumatura</a:t>
            </a:r>
            <a:r>
              <a:rPr lang="en-US" sz="1846" dirty="0"/>
              <a:t>).</a:t>
            </a:r>
          </a:p>
          <a:p>
            <a:pPr eaLnBrk="1" hangingPunct="1">
              <a:defRPr/>
            </a:pPr>
            <a:r>
              <a:rPr lang="en-US" dirty="0" smtClean="0"/>
              <a:t>Per </a:t>
            </a:r>
            <a:r>
              <a:rPr lang="en-US" dirty="0" err="1" smtClean="0"/>
              <a:t>ombreggiare</a:t>
            </a:r>
            <a:r>
              <a:rPr lang="en-US" dirty="0" smtClean="0"/>
              <a:t> </a:t>
            </a:r>
            <a:r>
              <a:rPr lang="en-US" dirty="0" err="1" smtClean="0"/>
              <a:t>il</a:t>
            </a:r>
            <a:r>
              <a:rPr lang="en-US" dirty="0" smtClean="0"/>
              <a:t> </a:t>
            </a:r>
            <a:r>
              <a:rPr lang="en-US" dirty="0" err="1" smtClean="0"/>
              <a:t>testo</a:t>
            </a:r>
            <a:r>
              <a:rPr lang="en-US" dirty="0" smtClean="0"/>
              <a:t>, </a:t>
            </a:r>
            <a:r>
              <a:rPr lang="en-US" dirty="0" err="1" smtClean="0"/>
              <a:t>si</a:t>
            </a:r>
            <a:r>
              <a:rPr lang="en-US" dirty="0" smtClean="0"/>
              <a:t> </a:t>
            </a:r>
            <a:r>
              <a:rPr lang="en-US" dirty="0" err="1" smtClean="0"/>
              <a:t>usa</a:t>
            </a:r>
            <a:r>
              <a:rPr lang="en-US" dirty="0" smtClean="0"/>
              <a:t> la </a:t>
            </a:r>
            <a:r>
              <a:rPr lang="en-US" dirty="0" err="1" smtClean="0"/>
              <a:t>proprietà</a:t>
            </a:r>
            <a:r>
              <a:rPr lang="en-US" dirty="0" smtClean="0"/>
              <a:t> </a:t>
            </a:r>
            <a:r>
              <a:rPr lang="en-US" dirty="0" err="1" smtClean="0"/>
              <a:t>specifica</a:t>
            </a:r>
            <a:r>
              <a:rPr lang="en-US" dirty="0" smtClean="0"/>
              <a:t> text-shadow.</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27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it-IT" dirty="0" err="1" smtClean="0"/>
              <a:t>Formattazione</a:t>
            </a:r>
            <a:r>
              <a:rPr lang="en-US" altLang="it-IT" dirty="0" smtClean="0"/>
              <a:t/>
            </a:r>
            <a:br>
              <a:rPr lang="en-US" altLang="it-IT" dirty="0" smtClean="0"/>
            </a:br>
            <a:r>
              <a:rPr lang="en-US" altLang="it-IT" sz="1846" dirty="0" err="1"/>
              <a:t>caratteri</a:t>
            </a:r>
            <a:endParaRPr lang="it-IT" altLang="it-IT" sz="1846" dirty="0"/>
          </a:p>
        </p:txBody>
      </p:sp>
      <p:sp>
        <p:nvSpPr>
          <p:cNvPr id="103427" name="Rectangle 3"/>
          <p:cNvSpPr>
            <a:spLocks noGrp="1" noChangeArrowheads="1"/>
          </p:cNvSpPr>
          <p:nvPr>
            <p:ph idx="1"/>
          </p:nvPr>
        </p:nvSpPr>
        <p:spPr/>
        <p:txBody>
          <a:bodyPr>
            <a:normAutofit lnSpcReduction="10000"/>
          </a:bodyPr>
          <a:lstStyle/>
          <a:p>
            <a:r>
              <a:rPr lang="en-US" smtClean="0"/>
              <a:t>color (colore carattere)</a:t>
            </a:r>
          </a:p>
          <a:p>
            <a:pPr lvl="1"/>
            <a:r>
              <a:rPr lang="it-IT" smtClean="0"/>
              <a:t>Valori: </a:t>
            </a:r>
            <a:r>
              <a:rPr lang="en-US" smtClean="0"/>
              <a:t>colore</a:t>
            </a:r>
            <a:endParaRPr lang="it-IT" smtClean="0"/>
          </a:p>
          <a:p>
            <a:r>
              <a:rPr lang="en-US" smtClean="0"/>
              <a:t>font-family (tipo di carattere)</a:t>
            </a:r>
          </a:p>
          <a:p>
            <a:pPr lvl="1"/>
            <a:r>
              <a:rPr lang="it-IT" smtClean="0"/>
              <a:t>Valori: uno o più nomi di font, separati da virgole, in ordine di priorità</a:t>
            </a:r>
            <a:endParaRPr lang="en-US" smtClean="0"/>
          </a:p>
          <a:p>
            <a:r>
              <a:rPr lang="en-US" smtClean="0"/>
              <a:t>font-size (domensione carattere)</a:t>
            </a:r>
          </a:p>
          <a:p>
            <a:pPr lvl="1"/>
            <a:r>
              <a:rPr lang="it-IT" smtClean="0"/>
              <a:t>Valori: </a:t>
            </a:r>
            <a:r>
              <a:rPr lang="en-US" smtClean="0"/>
              <a:t>misura</a:t>
            </a:r>
          </a:p>
          <a:p>
            <a:r>
              <a:rPr lang="en-US" smtClean="0"/>
              <a:t>font-style (corsivo)</a:t>
            </a:r>
          </a:p>
          <a:p>
            <a:pPr lvl="1"/>
            <a:r>
              <a:rPr lang="it-IT" smtClean="0"/>
              <a:t>Valori: </a:t>
            </a:r>
            <a:r>
              <a:rPr lang="en-US" smtClean="0"/>
              <a:t>normal | italic | oblique</a:t>
            </a:r>
          </a:p>
          <a:p>
            <a:r>
              <a:rPr lang="en-US" smtClean="0"/>
              <a:t>font-variant (maiuscoletto)</a:t>
            </a:r>
          </a:p>
          <a:p>
            <a:pPr lvl="1"/>
            <a:r>
              <a:rPr lang="it-IT" smtClean="0"/>
              <a:t>Valori: </a:t>
            </a:r>
            <a:r>
              <a:rPr lang="en-US" smtClean="0"/>
              <a:t>normal | small-caps</a:t>
            </a:r>
          </a:p>
          <a:p>
            <a:r>
              <a:rPr lang="en-US" smtClean="0"/>
              <a:t>font-weight (grassetto)</a:t>
            </a:r>
          </a:p>
          <a:p>
            <a:pPr lvl="1"/>
            <a:r>
              <a:rPr lang="it-IT" smtClean="0"/>
              <a:t>Valori: </a:t>
            </a:r>
            <a:r>
              <a:rPr lang="en-US" smtClean="0"/>
              <a:t>normal | bold | bolder | lighter</a:t>
            </a:r>
          </a:p>
          <a:p>
            <a:r>
              <a:rPr lang="en-US" smtClean="0"/>
              <a:t>text-decoration (sottolineatura)</a:t>
            </a:r>
          </a:p>
          <a:p>
            <a:pPr lvl="1"/>
            <a:r>
              <a:rPr lang="it-IT" smtClean="0"/>
              <a:t>Valori: </a:t>
            </a:r>
            <a:r>
              <a:rPr lang="en-US" smtClean="0"/>
              <a:t>none | underline | overline | line-through</a:t>
            </a:r>
          </a:p>
          <a:p>
            <a:r>
              <a:rPr lang="en-US" smtClean="0"/>
              <a:t>text-transform (maiuscole/minuscole)</a:t>
            </a:r>
          </a:p>
          <a:p>
            <a:pPr lvl="1"/>
            <a:r>
              <a:rPr lang="it-IT" smtClean="0"/>
              <a:t>Valori: </a:t>
            </a:r>
            <a:r>
              <a:rPr lang="en-US" smtClean="0"/>
              <a:t>capitalize | uppercase | lowercase | none</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28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it-IT" dirty="0" err="1" smtClean="0"/>
              <a:t>Formattazione</a:t>
            </a:r>
            <a:r>
              <a:rPr lang="en-US" altLang="it-IT" dirty="0" smtClean="0"/>
              <a:t/>
            </a:r>
            <a:br>
              <a:rPr lang="en-US" altLang="it-IT" dirty="0" smtClean="0"/>
            </a:br>
            <a:r>
              <a:rPr lang="en-US" altLang="it-IT" sz="1846" dirty="0" err="1"/>
              <a:t>paragrafi</a:t>
            </a:r>
            <a:endParaRPr lang="it-IT" altLang="it-IT" sz="1846" dirty="0"/>
          </a:p>
        </p:txBody>
      </p:sp>
      <p:sp>
        <p:nvSpPr>
          <p:cNvPr id="108547" name="Rectangle 3"/>
          <p:cNvSpPr>
            <a:spLocks noGrp="1" noChangeArrowheads="1"/>
          </p:cNvSpPr>
          <p:nvPr>
            <p:ph idx="1"/>
          </p:nvPr>
        </p:nvSpPr>
        <p:spPr/>
        <p:txBody>
          <a:bodyPr/>
          <a:lstStyle/>
          <a:p>
            <a:r>
              <a:rPr lang="en-US" smtClean="0"/>
              <a:t>line-height (altezza delle righe)</a:t>
            </a:r>
          </a:p>
          <a:p>
            <a:pPr lvl="1"/>
            <a:r>
              <a:rPr lang="it-IT" smtClean="0"/>
              <a:t>Valori: </a:t>
            </a:r>
            <a:r>
              <a:rPr lang="en-US" smtClean="0"/>
              <a:t>misura | normal</a:t>
            </a:r>
            <a:endParaRPr lang="it-IT" smtClean="0"/>
          </a:p>
          <a:p>
            <a:r>
              <a:rPr lang="en-US" smtClean="0"/>
              <a:t>text-align (allineamento orizzontale paragrafi)</a:t>
            </a:r>
          </a:p>
          <a:p>
            <a:pPr lvl="1"/>
            <a:r>
              <a:rPr lang="it-IT" smtClean="0"/>
              <a:t>Valori: </a:t>
            </a:r>
            <a:r>
              <a:rPr lang="en-US" smtClean="0"/>
              <a:t>left | right | center | justify</a:t>
            </a:r>
            <a:endParaRPr lang="it-IT" smtClean="0"/>
          </a:p>
          <a:p>
            <a:r>
              <a:rPr lang="en-US" smtClean="0"/>
              <a:t>vertical-align</a:t>
            </a:r>
            <a:r>
              <a:rPr lang="it-IT" smtClean="0"/>
              <a:t> </a:t>
            </a:r>
            <a:r>
              <a:rPr lang="en-US" smtClean="0"/>
              <a:t>(allineamento verticale paragrafi)</a:t>
            </a:r>
          </a:p>
          <a:p>
            <a:pPr lvl="1"/>
            <a:r>
              <a:rPr lang="it-IT" smtClean="0"/>
              <a:t>Valori: </a:t>
            </a:r>
            <a:r>
              <a:rPr lang="en-US" smtClean="0"/>
              <a:t>top | middle | bottom</a:t>
            </a:r>
          </a:p>
          <a:p>
            <a:pPr lvl="1"/>
            <a:r>
              <a:rPr lang="it-IT" smtClean="0"/>
              <a:t>Elementi: celle di tabelle</a:t>
            </a:r>
          </a:p>
          <a:p>
            <a:r>
              <a:rPr lang="en-US" smtClean="0"/>
              <a:t>text-indent (rietro sinistro paragrafi)</a:t>
            </a:r>
          </a:p>
          <a:p>
            <a:pPr lvl="1"/>
            <a:r>
              <a:rPr lang="it-IT" smtClean="0"/>
              <a:t>Valori: </a:t>
            </a:r>
            <a:r>
              <a:rPr lang="en-US" smtClean="0"/>
              <a:t>misura</a:t>
            </a:r>
            <a:endParaRPr lang="it-IT" smtClean="0"/>
          </a:p>
          <a:p>
            <a:r>
              <a:rPr lang="en-US" smtClean="0"/>
              <a:t>word-spacing</a:t>
            </a:r>
            <a:r>
              <a:rPr lang="it-IT" smtClean="0"/>
              <a:t> (spazio tra parole)</a:t>
            </a:r>
          </a:p>
          <a:p>
            <a:pPr lvl="1"/>
            <a:r>
              <a:rPr lang="it-IT" smtClean="0"/>
              <a:t>Valori: </a:t>
            </a:r>
            <a:r>
              <a:rPr lang="en-US" smtClean="0"/>
              <a:t>misura |  normal</a:t>
            </a:r>
            <a:endParaRPr lang="it-IT" smtClean="0"/>
          </a:p>
          <a:p>
            <a:r>
              <a:rPr lang="en-US" smtClean="0"/>
              <a:t>letter-spacing</a:t>
            </a:r>
            <a:r>
              <a:rPr lang="it-IT" smtClean="0"/>
              <a:t>  (spazio tra lettere)</a:t>
            </a:r>
          </a:p>
          <a:p>
            <a:pPr lvl="1"/>
            <a:r>
              <a:rPr lang="it-IT" smtClean="0"/>
              <a:t>Valori: </a:t>
            </a:r>
            <a:r>
              <a:rPr lang="en-US" smtClean="0"/>
              <a:t>misura |  normal</a:t>
            </a:r>
            <a:endParaRPr lang="it-IT" smtClean="0"/>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29</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it-IT" altLang="it-IT" smtClean="0"/>
              <a:t>Fogli di Stile Multipli</a:t>
            </a:r>
          </a:p>
        </p:txBody>
      </p:sp>
      <p:sp>
        <p:nvSpPr>
          <p:cNvPr id="9220" name="Rectangle 3"/>
          <p:cNvSpPr>
            <a:spLocks noGrp="1" noChangeArrowheads="1"/>
          </p:cNvSpPr>
          <p:nvPr>
            <p:ph idx="1"/>
          </p:nvPr>
        </p:nvSpPr>
        <p:spPr/>
        <p:txBody>
          <a:bodyPr/>
          <a:lstStyle/>
          <a:p>
            <a:r>
              <a:rPr lang="it-IT" altLang="it-IT" dirty="0" smtClean="0"/>
              <a:t>Se si specificano più fogli di stile per lo stesso documento, CSS in generale li combina in ordine di inclusione.</a:t>
            </a:r>
          </a:p>
          <a:p>
            <a:r>
              <a:rPr lang="it-IT" altLang="it-IT" dirty="0" smtClean="0"/>
              <a:t>Tuttavia, in HTML è possibile specificare l’inclusione condizionale di un foglio di stile (o un gruppo di fogli) in un documento in base a vari criteri:</a:t>
            </a:r>
          </a:p>
          <a:p>
            <a:pPr lvl="1"/>
            <a:r>
              <a:rPr lang="it-IT" altLang="it-IT" dirty="0" smtClean="0"/>
              <a:t>Il media di output</a:t>
            </a:r>
          </a:p>
          <a:p>
            <a:pPr lvl="1"/>
            <a:r>
              <a:rPr lang="it-IT" altLang="it-IT" dirty="0" smtClean="0"/>
              <a:t>Le preferenze dell’utente</a:t>
            </a:r>
          </a:p>
          <a:p>
            <a:endParaRPr lang="it-IT" altLang="it-IT" dirty="0" smtClean="0"/>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it-IT" altLang="it-IT" smtClean="0"/>
              <a:t>Liste</a:t>
            </a:r>
          </a:p>
        </p:txBody>
      </p:sp>
      <p:sp>
        <p:nvSpPr>
          <p:cNvPr id="115715" name="Rectangle 3"/>
          <p:cNvSpPr>
            <a:spLocks noGrp="1" noChangeArrowheads="1"/>
          </p:cNvSpPr>
          <p:nvPr>
            <p:ph idx="1"/>
          </p:nvPr>
        </p:nvSpPr>
        <p:spPr/>
        <p:txBody>
          <a:bodyPr/>
          <a:lstStyle/>
          <a:p>
            <a:r>
              <a:rPr lang="it-IT" smtClean="0"/>
              <a:t>Tramite CSS è possibile creare liste puntate e numerate di tipo semplice, con immagini standard o numeri (arabi, romani, ecc.) come punti elenco, usando l’attributo list-style-type.</a:t>
            </a:r>
          </a:p>
          <a:p>
            <a:r>
              <a:rPr lang="it-IT" smtClean="0"/>
              <a:t>La funzionalità più avanzata resa disponibile tramite l’attributo list-style-image prevede l’uso di immagini come punti elenco. In questo caso, l’attributo list-style-type viene ignorato.</a:t>
            </a:r>
          </a:p>
          <a:p>
            <a:r>
              <a:rPr lang="it-IT" smtClean="0"/>
              <a:t>Quando si creano liste di tipo personalizzato con immagini, bisogna sempre regolare i rientri, il padding e i margini degli elementi in modo da ottenere l’effetto visivo desiderato.</a:t>
            </a:r>
          </a:p>
          <a:p>
            <a:pPr lvl="1"/>
            <a:r>
              <a:rPr lang="it-IT" smtClean="0"/>
              <a:t>(!) A seconda del browser, il margine e/o il padding dell’elemento list-item determinano il rientro dell’elemento stesso e/o lo spazio tra il punto elenco e il testo associato.</a:t>
            </a:r>
          </a:p>
          <a:p>
            <a:r>
              <a:rPr lang="it-IT" smtClean="0"/>
              <a:t>(i) Gli attributi di tipo list possono essere applicati a tutti gli elementi per la cui proprietà display sia impostata al valore list-item.</a:t>
            </a:r>
          </a:p>
          <a:p>
            <a:pPr lvl="1"/>
            <a:endParaRPr lang="it-IT" smtClean="0"/>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30</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it-IT" altLang="it-IT" dirty="0" smtClean="0"/>
              <a:t>Liste</a:t>
            </a:r>
            <a:br>
              <a:rPr lang="it-IT" altLang="it-IT" dirty="0" smtClean="0"/>
            </a:br>
            <a:r>
              <a:rPr lang="it-IT" altLang="it-IT" sz="1846" dirty="0"/>
              <a:t>Proprietà CSS</a:t>
            </a:r>
          </a:p>
        </p:txBody>
      </p:sp>
      <p:sp>
        <p:nvSpPr>
          <p:cNvPr id="104451" name="Rectangle 3"/>
          <p:cNvSpPr>
            <a:spLocks noGrp="1" noChangeArrowheads="1"/>
          </p:cNvSpPr>
          <p:nvPr>
            <p:ph idx="1"/>
          </p:nvPr>
        </p:nvSpPr>
        <p:spPr/>
        <p:txBody>
          <a:bodyPr/>
          <a:lstStyle/>
          <a:p>
            <a:r>
              <a:rPr lang="en-US" dirty="0" smtClean="0"/>
              <a:t>list-style-type (tipi standard di </a:t>
            </a:r>
            <a:r>
              <a:rPr lang="en-US" dirty="0" err="1" smtClean="0"/>
              <a:t>punto</a:t>
            </a:r>
            <a:r>
              <a:rPr lang="en-US" dirty="0" smtClean="0"/>
              <a:t> </a:t>
            </a:r>
            <a:r>
              <a:rPr lang="en-US" dirty="0" err="1" smtClean="0"/>
              <a:t>elenco</a:t>
            </a:r>
            <a:r>
              <a:rPr lang="en-US" dirty="0" smtClean="0"/>
              <a:t>)</a:t>
            </a:r>
          </a:p>
          <a:p>
            <a:pPr lvl="1"/>
            <a:r>
              <a:rPr lang="it-IT" dirty="0" smtClean="0"/>
              <a:t>Valori: </a:t>
            </a:r>
            <a:r>
              <a:rPr lang="en-US" dirty="0" smtClean="0"/>
              <a:t>disc | circle | square | decimal | decimal-leading-zero | lower-roman | upper-roman | lower-</a:t>
            </a:r>
            <a:r>
              <a:rPr lang="en-US" dirty="0" err="1" smtClean="0"/>
              <a:t>greek</a:t>
            </a:r>
            <a:r>
              <a:rPr lang="en-US" dirty="0" smtClean="0"/>
              <a:t> | lower-</a:t>
            </a:r>
            <a:r>
              <a:rPr lang="en-US" dirty="0" err="1" smtClean="0"/>
              <a:t>latin</a:t>
            </a:r>
            <a:r>
              <a:rPr lang="en-US" dirty="0" smtClean="0"/>
              <a:t> | upper-</a:t>
            </a:r>
            <a:r>
              <a:rPr lang="en-US" dirty="0" err="1" smtClean="0"/>
              <a:t>latin</a:t>
            </a:r>
            <a:r>
              <a:rPr lang="en-US" dirty="0" smtClean="0"/>
              <a:t> | </a:t>
            </a:r>
            <a:r>
              <a:rPr lang="en-US" dirty="0" err="1" smtClean="0"/>
              <a:t>armenian</a:t>
            </a:r>
            <a:r>
              <a:rPr lang="en-US" dirty="0" smtClean="0"/>
              <a:t> | </a:t>
            </a:r>
            <a:r>
              <a:rPr lang="en-US" dirty="0" err="1" smtClean="0"/>
              <a:t>georgian</a:t>
            </a:r>
            <a:r>
              <a:rPr lang="en-US" dirty="0" smtClean="0"/>
              <a:t> | lower-alpha | upper-alpha | none</a:t>
            </a:r>
          </a:p>
          <a:p>
            <a:r>
              <a:rPr lang="en-US" dirty="0" smtClean="0"/>
              <a:t>list-style-image (</a:t>
            </a:r>
            <a:r>
              <a:rPr lang="en-US" dirty="0" err="1" smtClean="0"/>
              <a:t>punto</a:t>
            </a:r>
            <a:r>
              <a:rPr lang="en-US" dirty="0" smtClean="0"/>
              <a:t> </a:t>
            </a:r>
            <a:r>
              <a:rPr lang="en-US" dirty="0" err="1" smtClean="0"/>
              <a:t>elenco</a:t>
            </a:r>
            <a:r>
              <a:rPr lang="en-US" dirty="0" smtClean="0"/>
              <a:t> </a:t>
            </a:r>
            <a:r>
              <a:rPr lang="en-US" dirty="0" err="1" smtClean="0"/>
              <a:t>immagine</a:t>
            </a:r>
            <a:r>
              <a:rPr lang="en-US" dirty="0" smtClean="0"/>
              <a:t>)</a:t>
            </a:r>
          </a:p>
          <a:p>
            <a:pPr lvl="1"/>
            <a:r>
              <a:rPr lang="it-IT" dirty="0" smtClean="0"/>
              <a:t>Valori: </a:t>
            </a:r>
            <a:r>
              <a:rPr lang="en-US" dirty="0" err="1" smtClean="0"/>
              <a:t>uri</a:t>
            </a:r>
            <a:r>
              <a:rPr lang="en-US" dirty="0" smtClean="0"/>
              <a:t> | none </a:t>
            </a:r>
          </a:p>
          <a:p>
            <a:r>
              <a:rPr lang="en-US" dirty="0" smtClean="0"/>
              <a:t>list-style-position (</a:t>
            </a:r>
            <a:r>
              <a:rPr lang="en-US" dirty="0" err="1" smtClean="0"/>
              <a:t>posizione</a:t>
            </a:r>
            <a:r>
              <a:rPr lang="en-US" dirty="0" smtClean="0"/>
              <a:t> del </a:t>
            </a:r>
            <a:r>
              <a:rPr lang="en-US" dirty="0" err="1" smtClean="0"/>
              <a:t>punto</a:t>
            </a:r>
            <a:r>
              <a:rPr lang="en-US" dirty="0" smtClean="0"/>
              <a:t> </a:t>
            </a:r>
            <a:r>
              <a:rPr lang="en-US" dirty="0" err="1" smtClean="0"/>
              <a:t>elenco</a:t>
            </a:r>
            <a:r>
              <a:rPr lang="en-US" dirty="0" smtClean="0"/>
              <a:t> </a:t>
            </a:r>
            <a:r>
              <a:rPr lang="en-US" dirty="0" err="1" smtClean="0"/>
              <a:t>rispetto</a:t>
            </a:r>
            <a:r>
              <a:rPr lang="en-US" dirty="0" smtClean="0"/>
              <a:t> al </a:t>
            </a:r>
            <a:r>
              <a:rPr lang="en-US" dirty="0" err="1" smtClean="0"/>
              <a:t>testo</a:t>
            </a:r>
            <a:r>
              <a:rPr lang="en-US" dirty="0" smtClean="0"/>
              <a:t>)</a:t>
            </a:r>
          </a:p>
          <a:p>
            <a:pPr lvl="1"/>
            <a:r>
              <a:rPr lang="it-IT" dirty="0" smtClean="0"/>
              <a:t>Valori: </a:t>
            </a:r>
            <a:r>
              <a:rPr lang="en-US" dirty="0" smtClean="0"/>
              <a:t>inside | outside</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31</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r>
              <a:rPr lang="it-IT" altLang="it-IT" dirty="0" smtClean="0"/>
              <a:t>Contenuto Dinamico</a:t>
            </a:r>
            <a:br>
              <a:rPr lang="it-IT" altLang="it-IT" dirty="0" smtClean="0"/>
            </a:br>
            <a:r>
              <a:rPr lang="it-IT" altLang="it-IT" sz="1850" dirty="0" smtClean="0"/>
              <a:t>Prefissi, Suffissi, Virgolette e Contatori</a:t>
            </a:r>
          </a:p>
        </p:txBody>
      </p:sp>
      <p:sp>
        <p:nvSpPr>
          <p:cNvPr id="137219" name="Rectangle 3"/>
          <p:cNvSpPr>
            <a:spLocks noGrp="1" noChangeArrowheads="1"/>
          </p:cNvSpPr>
          <p:nvPr>
            <p:ph idx="1"/>
          </p:nvPr>
        </p:nvSpPr>
        <p:spPr/>
        <p:txBody>
          <a:bodyPr>
            <a:normAutofit/>
          </a:bodyPr>
          <a:lstStyle/>
          <a:p>
            <a:r>
              <a:rPr lang="it-IT" smtClean="0"/>
              <a:t>quotes</a:t>
            </a:r>
          </a:p>
          <a:p>
            <a:pPr lvl="1"/>
            <a:r>
              <a:rPr lang="it-IT" smtClean="0"/>
              <a:t>Valori: none | (stringa stringa)+</a:t>
            </a:r>
          </a:p>
          <a:p>
            <a:pPr lvl="1"/>
            <a:r>
              <a:rPr lang="it-IT" smtClean="0"/>
              <a:t>Indica le virgolette (aperta e chiusa) da usare per questo elemento, se necessario. E’ possibile specificare più coppie, una per ciascun livello di nidificazione delle virgolette stesse.</a:t>
            </a:r>
          </a:p>
          <a:p>
            <a:r>
              <a:rPr lang="it-IT" smtClean="0"/>
              <a:t>counter-reset</a:t>
            </a:r>
          </a:p>
          <a:p>
            <a:pPr lvl="1"/>
            <a:r>
              <a:rPr lang="it-IT" smtClean="0"/>
              <a:t>Valori: (stringa [intero])+</a:t>
            </a:r>
          </a:p>
          <a:p>
            <a:pPr lvl="1"/>
            <a:r>
              <a:rPr lang="it-IT" smtClean="0"/>
              <a:t>Azzera (o imposta al numero dato) il valore dei contatori indicati, relativi all’elemento.</a:t>
            </a:r>
          </a:p>
          <a:p>
            <a:r>
              <a:rPr lang="it-IT" smtClean="0"/>
              <a:t>counter-increment</a:t>
            </a:r>
          </a:p>
          <a:p>
            <a:pPr lvl="1"/>
            <a:r>
              <a:rPr lang="it-IT" smtClean="0"/>
              <a:t>Valori: (stringa [intero])+</a:t>
            </a:r>
          </a:p>
          <a:p>
            <a:pPr lvl="1"/>
            <a:r>
              <a:rPr lang="it-IT" smtClean="0"/>
              <a:t>Incrementa di uno (o del numero dato) il valore dei contatori indicati, relativi all’elemento.</a:t>
            </a:r>
          </a:p>
          <a:p>
            <a:r>
              <a:rPr lang="it-IT" smtClean="0"/>
              <a:t>content</a:t>
            </a:r>
          </a:p>
          <a:p>
            <a:pPr lvl="1"/>
            <a:r>
              <a:rPr lang="it-IT" smtClean="0"/>
              <a:t>Valori: none | (stringa | counter(C,S) | open-quote | close-quote)+</a:t>
            </a:r>
          </a:p>
          <a:p>
            <a:pPr lvl="1"/>
            <a:r>
              <a:rPr lang="it-IT" smtClean="0"/>
              <a:t>Si applica ai soli pseudo elementi :before e :after, e specifica il testo che andrà inserito rispettivamente prima o dopo un elemento. I valori di open-quote e close-quote sono quelli impostati dall’attributo quotes. C può essere il nome di un qualunque contatore visibile dall’elemento. S (opzionale) è uno dei valori definiti per la proprietà list-style-type.</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it-IT" altLang="it-IT" dirty="0" smtClean="0"/>
              <a:t>Cursori</a:t>
            </a:r>
          </a:p>
        </p:txBody>
      </p:sp>
      <p:sp>
        <p:nvSpPr>
          <p:cNvPr id="109571" name="Rectangle 3"/>
          <p:cNvSpPr>
            <a:spLocks noGrp="1" noChangeArrowheads="1"/>
          </p:cNvSpPr>
          <p:nvPr>
            <p:ph idx="1"/>
          </p:nvPr>
        </p:nvSpPr>
        <p:spPr/>
        <p:txBody>
          <a:bodyPr/>
          <a:lstStyle/>
          <a:p>
            <a:r>
              <a:rPr lang="en-US" dirty="0" err="1" smtClean="0"/>
              <a:t>L’uso</a:t>
            </a:r>
            <a:r>
              <a:rPr lang="en-US" dirty="0" smtClean="0"/>
              <a:t> </a:t>
            </a:r>
            <a:r>
              <a:rPr lang="en-US" dirty="0" err="1" smtClean="0"/>
              <a:t>della</a:t>
            </a:r>
            <a:r>
              <a:rPr lang="en-US" dirty="0" smtClean="0"/>
              <a:t> </a:t>
            </a:r>
            <a:r>
              <a:rPr lang="en-US" dirty="0" err="1" smtClean="0"/>
              <a:t>proprietà</a:t>
            </a:r>
            <a:r>
              <a:rPr lang="en-US" dirty="0" smtClean="0"/>
              <a:t> cursor </a:t>
            </a:r>
            <a:r>
              <a:rPr lang="en-US" dirty="0" err="1" smtClean="0"/>
              <a:t>permette</a:t>
            </a:r>
            <a:r>
              <a:rPr lang="en-US" dirty="0" smtClean="0"/>
              <a:t> di </a:t>
            </a:r>
            <a:r>
              <a:rPr lang="en-US" dirty="0" err="1" smtClean="0"/>
              <a:t>definire</a:t>
            </a:r>
            <a:r>
              <a:rPr lang="en-US" dirty="0" smtClean="0"/>
              <a:t> la forma </a:t>
            </a:r>
            <a:r>
              <a:rPr lang="en-US" dirty="0" err="1" smtClean="0"/>
              <a:t>che</a:t>
            </a:r>
            <a:r>
              <a:rPr lang="en-US" dirty="0" smtClean="0"/>
              <a:t> </a:t>
            </a:r>
            <a:r>
              <a:rPr lang="en-US" dirty="0" err="1" smtClean="0"/>
              <a:t>deve</a:t>
            </a:r>
            <a:r>
              <a:rPr lang="en-US" dirty="0" smtClean="0"/>
              <a:t> </a:t>
            </a:r>
            <a:r>
              <a:rPr lang="en-US" dirty="0" err="1" smtClean="0"/>
              <a:t>avere</a:t>
            </a:r>
            <a:r>
              <a:rPr lang="en-US" dirty="0" smtClean="0"/>
              <a:t> </a:t>
            </a:r>
            <a:r>
              <a:rPr lang="en-US" dirty="0" err="1" smtClean="0"/>
              <a:t>il</a:t>
            </a:r>
            <a:r>
              <a:rPr lang="en-US" dirty="0" smtClean="0"/>
              <a:t> mouse </a:t>
            </a:r>
            <a:r>
              <a:rPr lang="en-US" dirty="0" err="1" smtClean="0"/>
              <a:t>quando</a:t>
            </a:r>
            <a:r>
              <a:rPr lang="en-US" dirty="0" smtClean="0"/>
              <a:t> </a:t>
            </a:r>
            <a:r>
              <a:rPr lang="en-US" dirty="0" err="1" smtClean="0"/>
              <a:t>passa</a:t>
            </a:r>
            <a:r>
              <a:rPr lang="en-US" dirty="0" smtClean="0"/>
              <a:t> </a:t>
            </a:r>
            <a:r>
              <a:rPr lang="en-US" dirty="0" err="1" smtClean="0"/>
              <a:t>su</a:t>
            </a:r>
            <a:r>
              <a:rPr lang="en-US" dirty="0" smtClean="0"/>
              <a:t> un </a:t>
            </a:r>
            <a:r>
              <a:rPr lang="en-US" dirty="0" err="1" smtClean="0"/>
              <a:t>certo</a:t>
            </a:r>
            <a:r>
              <a:rPr lang="en-US" dirty="0" smtClean="0"/>
              <a:t> </a:t>
            </a:r>
            <a:r>
              <a:rPr lang="en-US" dirty="0" err="1" smtClean="0"/>
              <a:t>elemento</a:t>
            </a:r>
            <a:r>
              <a:rPr lang="en-US" dirty="0" smtClean="0"/>
              <a:t> </a:t>
            </a:r>
            <a:r>
              <a:rPr lang="en-US" dirty="0" err="1" smtClean="0"/>
              <a:t>della</a:t>
            </a:r>
            <a:r>
              <a:rPr lang="en-US" dirty="0" smtClean="0"/>
              <a:t> </a:t>
            </a:r>
            <a:r>
              <a:rPr lang="en-US" dirty="0" err="1" smtClean="0"/>
              <a:t>pagina</a:t>
            </a:r>
            <a:r>
              <a:rPr lang="en-US" dirty="0" smtClean="0"/>
              <a:t>.</a:t>
            </a:r>
          </a:p>
          <a:p>
            <a:r>
              <a:rPr lang="en-US" dirty="0" err="1" smtClean="0"/>
              <a:t>Quando</a:t>
            </a:r>
            <a:r>
              <a:rPr lang="en-US" dirty="0" smtClean="0"/>
              <a:t> </a:t>
            </a:r>
            <a:r>
              <a:rPr lang="en-US" dirty="0" err="1" smtClean="0"/>
              <a:t>si</a:t>
            </a:r>
            <a:r>
              <a:rPr lang="en-US" dirty="0" smtClean="0"/>
              <a:t> </a:t>
            </a:r>
            <a:r>
              <a:rPr lang="en-US" dirty="0" err="1" smtClean="0"/>
              <a:t>creano</a:t>
            </a:r>
            <a:r>
              <a:rPr lang="en-US" dirty="0" smtClean="0"/>
              <a:t> </a:t>
            </a:r>
            <a:r>
              <a:rPr lang="en-US" dirty="0" err="1" smtClean="0"/>
              <a:t>delle</a:t>
            </a:r>
            <a:r>
              <a:rPr lang="en-US" dirty="0" smtClean="0"/>
              <a:t> interface </a:t>
            </a:r>
            <a:r>
              <a:rPr lang="en-US" dirty="0" err="1" smtClean="0"/>
              <a:t>ricche</a:t>
            </a:r>
            <a:r>
              <a:rPr lang="en-US" dirty="0" smtClean="0"/>
              <a:t>, con </a:t>
            </a:r>
            <a:r>
              <a:rPr lang="en-US" dirty="0" err="1" smtClean="0"/>
              <a:t>elementi</a:t>
            </a:r>
            <a:r>
              <a:rPr lang="en-US" dirty="0" smtClean="0"/>
              <a:t> </a:t>
            </a:r>
            <a:r>
              <a:rPr lang="en-US" dirty="0" err="1" smtClean="0"/>
              <a:t>interattivi</a:t>
            </a:r>
            <a:r>
              <a:rPr lang="en-US" dirty="0" smtClean="0"/>
              <a:t> (</a:t>
            </a:r>
            <a:r>
              <a:rPr lang="en-US" dirty="0" err="1" smtClean="0"/>
              <a:t>cliccabili</a:t>
            </a:r>
            <a:r>
              <a:rPr lang="en-US" dirty="0" smtClean="0"/>
              <a:t>, </a:t>
            </a:r>
            <a:r>
              <a:rPr lang="en-US" dirty="0" err="1" smtClean="0"/>
              <a:t>spostabili</a:t>
            </a:r>
            <a:r>
              <a:rPr lang="en-US" dirty="0" smtClean="0"/>
              <a:t>, </a:t>
            </a:r>
            <a:r>
              <a:rPr lang="en-US" dirty="0" err="1" smtClean="0"/>
              <a:t>modificabili</a:t>
            </a:r>
            <a:r>
              <a:rPr lang="en-US" dirty="0" smtClean="0"/>
              <a:t>) è </a:t>
            </a:r>
            <a:r>
              <a:rPr lang="en-US" dirty="0" err="1" smtClean="0"/>
              <a:t>importante</a:t>
            </a:r>
            <a:r>
              <a:rPr lang="en-US" dirty="0" smtClean="0"/>
              <a:t> </a:t>
            </a:r>
            <a:r>
              <a:rPr lang="en-US" dirty="0" err="1" smtClean="0"/>
              <a:t>dotarli</a:t>
            </a:r>
            <a:r>
              <a:rPr lang="en-US" dirty="0" smtClean="0"/>
              <a:t> del </a:t>
            </a:r>
            <a:r>
              <a:rPr lang="en-US" dirty="0" err="1" smtClean="0"/>
              <a:t>cursore</a:t>
            </a:r>
            <a:r>
              <a:rPr lang="en-US" dirty="0" smtClean="0"/>
              <a:t> giusto, per “</a:t>
            </a:r>
            <a:r>
              <a:rPr lang="en-US" dirty="0" err="1" smtClean="0"/>
              <a:t>suggerire</a:t>
            </a:r>
            <a:r>
              <a:rPr lang="en-US" dirty="0" smtClean="0"/>
              <a:t>” </a:t>
            </a:r>
            <a:r>
              <a:rPr lang="en-US" dirty="0" err="1" smtClean="0"/>
              <a:t>all’utente</a:t>
            </a:r>
            <a:r>
              <a:rPr lang="en-US" dirty="0" smtClean="0"/>
              <a:t> la </a:t>
            </a:r>
            <a:r>
              <a:rPr lang="en-US" dirty="0" err="1" smtClean="0"/>
              <a:t>modalità</a:t>
            </a:r>
            <a:r>
              <a:rPr lang="en-US" dirty="0" smtClean="0"/>
              <a:t> di </a:t>
            </a:r>
            <a:r>
              <a:rPr lang="en-US" dirty="0" err="1" smtClean="0"/>
              <a:t>interazione</a:t>
            </a:r>
            <a:r>
              <a:rPr lang="en-US" dirty="0" smtClean="0"/>
              <a:t> con </a:t>
            </a:r>
            <a:r>
              <a:rPr lang="en-US" dirty="0" err="1" smtClean="0"/>
              <a:t>l’element</a:t>
            </a:r>
            <a:r>
              <a:rPr lang="en-US" dirty="0" smtClean="0"/>
              <a:t> </a:t>
            </a:r>
            <a:r>
              <a:rPr lang="en-US" dirty="0" err="1" smtClean="0"/>
              <a:t>stesso</a:t>
            </a:r>
            <a:r>
              <a:rPr lang="en-US" dirty="0" smtClean="0"/>
              <a:t>.</a:t>
            </a:r>
          </a:p>
          <a:p>
            <a:r>
              <a:rPr lang="en-US" dirty="0" smtClean="0"/>
              <a:t>cursor</a:t>
            </a:r>
          </a:p>
          <a:p>
            <a:pPr lvl="1"/>
            <a:r>
              <a:rPr lang="it-IT" dirty="0" smtClean="0"/>
              <a:t>Valori: [uri, ]* (auto | </a:t>
            </a:r>
            <a:r>
              <a:rPr lang="it-IT" dirty="0" err="1" smtClean="0"/>
              <a:t>crosshair</a:t>
            </a:r>
            <a:r>
              <a:rPr lang="it-IT" dirty="0" smtClean="0"/>
              <a:t> | default | </a:t>
            </a:r>
            <a:r>
              <a:rPr lang="it-IT" dirty="0" err="1" smtClean="0"/>
              <a:t>pointer</a:t>
            </a:r>
            <a:r>
              <a:rPr lang="it-IT" dirty="0" smtClean="0"/>
              <a:t> | </a:t>
            </a:r>
            <a:r>
              <a:rPr lang="it-IT" dirty="0" err="1" smtClean="0"/>
              <a:t>move</a:t>
            </a:r>
            <a:r>
              <a:rPr lang="it-IT" dirty="0" smtClean="0"/>
              <a:t> | e-</a:t>
            </a:r>
            <a:r>
              <a:rPr lang="it-IT" dirty="0" err="1" smtClean="0"/>
              <a:t>resize</a:t>
            </a:r>
            <a:r>
              <a:rPr lang="it-IT" dirty="0" smtClean="0"/>
              <a:t>| ne-</a:t>
            </a:r>
            <a:r>
              <a:rPr lang="it-IT" dirty="0" err="1" smtClean="0"/>
              <a:t>resize</a:t>
            </a:r>
            <a:r>
              <a:rPr lang="it-IT" dirty="0" smtClean="0"/>
              <a:t> | </a:t>
            </a:r>
            <a:r>
              <a:rPr lang="it-IT" dirty="0" err="1" smtClean="0"/>
              <a:t>nw-resize</a:t>
            </a:r>
            <a:r>
              <a:rPr lang="it-IT" dirty="0" smtClean="0"/>
              <a:t> | n-</a:t>
            </a:r>
            <a:r>
              <a:rPr lang="it-IT" dirty="0" err="1" smtClean="0"/>
              <a:t>resize</a:t>
            </a:r>
            <a:r>
              <a:rPr lang="it-IT" dirty="0" smtClean="0"/>
              <a:t> | se-</a:t>
            </a:r>
            <a:r>
              <a:rPr lang="it-IT" dirty="0" err="1" smtClean="0"/>
              <a:t>resize</a:t>
            </a:r>
            <a:r>
              <a:rPr lang="it-IT" dirty="0" smtClean="0"/>
              <a:t> | </a:t>
            </a:r>
            <a:r>
              <a:rPr lang="it-IT" dirty="0" err="1" smtClean="0"/>
              <a:t>sw-resize</a:t>
            </a:r>
            <a:r>
              <a:rPr lang="it-IT" dirty="0" smtClean="0"/>
              <a:t> |s-</a:t>
            </a:r>
            <a:r>
              <a:rPr lang="it-IT" dirty="0" err="1" smtClean="0"/>
              <a:t>resize</a:t>
            </a:r>
            <a:r>
              <a:rPr lang="it-IT" dirty="0" smtClean="0"/>
              <a:t> | w-</a:t>
            </a:r>
            <a:r>
              <a:rPr lang="it-IT" dirty="0" err="1" smtClean="0"/>
              <a:t>resize</a:t>
            </a:r>
            <a:r>
              <a:rPr lang="it-IT" dirty="0" smtClean="0"/>
              <a:t> | text | </a:t>
            </a:r>
            <a:r>
              <a:rPr lang="it-IT" dirty="0" err="1" smtClean="0"/>
              <a:t>wait</a:t>
            </a:r>
            <a:r>
              <a:rPr lang="it-IT" dirty="0" smtClean="0"/>
              <a:t> | help | progress)</a:t>
            </a:r>
          </a:p>
          <a:p>
            <a:pPr lvl="1"/>
            <a:r>
              <a:rPr lang="it-IT" dirty="0" smtClean="0"/>
              <a:t>Imposta la forma del mouse quando è sopra l’elemento. </a:t>
            </a:r>
          </a:p>
          <a:p>
            <a:pPr lvl="1"/>
            <a:r>
              <a:rPr lang="it-IT" dirty="0" smtClean="0"/>
              <a:t>La lista di uri, opzionale, indica una o più risorse esterne da usare come cursore. Il browser utilizzerà la prima di cui riconosce il formato. </a:t>
            </a:r>
          </a:p>
          <a:p>
            <a:pPr lvl="1"/>
            <a:r>
              <a:rPr lang="it-IT" dirty="0" smtClean="0"/>
              <a:t>In ogni caso, è necessario fornire anche uno dei cursori standard, come unico valore o come ultima scelta nella lista.</a:t>
            </a:r>
            <a:endParaRPr lang="en-US" dirty="0" smtClean="0"/>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Controllare</a:t>
            </a:r>
            <a:r>
              <a:rPr lang="en-US" altLang="it-IT" sz="1846" dirty="0"/>
              <a:t> la </a:t>
            </a:r>
            <a:r>
              <a:rPr lang="en-US" altLang="it-IT" sz="1846" dirty="0" err="1"/>
              <a:t>Generazione</a:t>
            </a:r>
            <a:r>
              <a:rPr lang="en-US" altLang="it-IT" sz="1846" dirty="0"/>
              <a:t> </a:t>
            </a:r>
            <a:r>
              <a:rPr lang="en-US" altLang="it-IT" sz="1846" dirty="0" err="1"/>
              <a:t>dei</a:t>
            </a:r>
            <a:r>
              <a:rPr lang="en-US" altLang="it-IT" sz="1846" dirty="0"/>
              <a:t> Box</a:t>
            </a:r>
            <a:endParaRPr lang="it-IT" altLang="it-IT" sz="1846" dirty="0"/>
          </a:p>
        </p:txBody>
      </p:sp>
      <p:sp>
        <p:nvSpPr>
          <p:cNvPr id="141315" name="Rectangle 3"/>
          <p:cNvSpPr>
            <a:spLocks noGrp="1" noChangeArrowheads="1"/>
          </p:cNvSpPr>
          <p:nvPr>
            <p:ph idx="1"/>
          </p:nvPr>
        </p:nvSpPr>
        <p:spPr/>
        <p:txBody>
          <a:bodyPr/>
          <a:lstStyle/>
          <a:p>
            <a:r>
              <a:rPr lang="it-IT" dirty="0" smtClean="0"/>
              <a:t>E’ possibile specificare in che modo debba essere generato il box associato a un elemento.</a:t>
            </a:r>
          </a:p>
          <a:p>
            <a:r>
              <a:rPr lang="it-IT" dirty="0" smtClean="0"/>
              <a:t>display</a:t>
            </a:r>
          </a:p>
          <a:p>
            <a:pPr lvl="1"/>
            <a:r>
              <a:rPr lang="it-IT" dirty="0" smtClean="0"/>
              <a:t>Valori: </a:t>
            </a:r>
            <a:r>
              <a:rPr lang="it-IT" dirty="0" err="1" smtClean="0"/>
              <a:t>inline</a:t>
            </a:r>
            <a:r>
              <a:rPr lang="it-IT" dirty="0" smtClean="0"/>
              <a:t> | </a:t>
            </a:r>
            <a:r>
              <a:rPr lang="it-IT" dirty="0" err="1" smtClean="0"/>
              <a:t>block</a:t>
            </a:r>
            <a:r>
              <a:rPr lang="it-IT" dirty="0" smtClean="0"/>
              <a:t> | </a:t>
            </a:r>
            <a:r>
              <a:rPr lang="it-IT" dirty="0" err="1" smtClean="0"/>
              <a:t>grid</a:t>
            </a:r>
            <a:r>
              <a:rPr lang="it-IT" dirty="0" smtClean="0"/>
              <a:t> | </a:t>
            </a:r>
            <a:r>
              <a:rPr lang="it-IT" dirty="0" err="1" smtClean="0"/>
              <a:t>flex</a:t>
            </a:r>
            <a:r>
              <a:rPr lang="it-IT" dirty="0" smtClean="0"/>
              <a:t> | </a:t>
            </a:r>
            <a:r>
              <a:rPr lang="it-IT" dirty="0" err="1" smtClean="0"/>
              <a:t>inline-block</a:t>
            </a:r>
            <a:r>
              <a:rPr lang="it-IT" dirty="0" smtClean="0"/>
              <a:t> | … | none</a:t>
            </a:r>
          </a:p>
          <a:p>
            <a:pPr lvl="1"/>
            <a:r>
              <a:rPr lang="it-IT" b="1" dirty="0" err="1" smtClean="0"/>
              <a:t>Block</a:t>
            </a:r>
            <a:r>
              <a:rPr lang="it-IT" dirty="0" smtClean="0"/>
              <a:t>  genera un box di tipo blocco (che occupa uno spazio orizzontale e verticale separato dagli altri box, come p o div)</a:t>
            </a:r>
          </a:p>
          <a:p>
            <a:pPr lvl="1"/>
            <a:r>
              <a:rPr lang="it-IT" b="1" dirty="0" err="1" smtClean="0"/>
              <a:t>Inline</a:t>
            </a:r>
            <a:r>
              <a:rPr lang="it-IT" dirty="0" smtClean="0"/>
              <a:t> genera un box </a:t>
            </a:r>
            <a:r>
              <a:rPr lang="it-IT" dirty="0" err="1" smtClean="0"/>
              <a:t>inline</a:t>
            </a:r>
            <a:r>
              <a:rPr lang="it-IT" dirty="0" smtClean="0"/>
              <a:t>, che entra a far parte del flusso esterno senza interromperlo (come b o </a:t>
            </a:r>
            <a:r>
              <a:rPr lang="it-IT" dirty="0" err="1" smtClean="0"/>
              <a:t>span</a:t>
            </a:r>
            <a:r>
              <a:rPr lang="it-IT" dirty="0" smtClean="0"/>
              <a:t>)</a:t>
            </a:r>
          </a:p>
          <a:p>
            <a:pPr lvl="1"/>
            <a:r>
              <a:rPr lang="it-IT" b="1" dirty="0" err="1" smtClean="0"/>
              <a:t>Flex</a:t>
            </a:r>
            <a:r>
              <a:rPr lang="it-IT" dirty="0" smtClean="0"/>
              <a:t> e </a:t>
            </a:r>
            <a:r>
              <a:rPr lang="it-IT" b="1" dirty="0" err="1" smtClean="0"/>
              <a:t>Grid</a:t>
            </a:r>
            <a:r>
              <a:rPr lang="it-IT" dirty="0" smtClean="0"/>
              <a:t> attivano le nuove modalità di posizionamento (</a:t>
            </a:r>
            <a:r>
              <a:rPr lang="it-IT" dirty="0" err="1" smtClean="0"/>
              <a:t>flexbox</a:t>
            </a:r>
            <a:r>
              <a:rPr lang="it-IT" dirty="0" smtClean="0"/>
              <a:t> e </a:t>
            </a:r>
            <a:r>
              <a:rPr lang="it-IT" dirty="0" err="1" smtClean="0"/>
              <a:t>grid</a:t>
            </a:r>
            <a:r>
              <a:rPr lang="it-IT" dirty="0" smtClean="0"/>
              <a:t>) che vedremo più avanti</a:t>
            </a:r>
          </a:p>
          <a:p>
            <a:pPr lvl="1"/>
            <a:r>
              <a:rPr lang="it-IT" b="1" dirty="0" err="1" smtClean="0"/>
              <a:t>Inline-block</a:t>
            </a:r>
            <a:r>
              <a:rPr lang="it-IT" dirty="0" smtClean="0"/>
              <a:t> genera un box </a:t>
            </a:r>
            <a:r>
              <a:rPr lang="it-IT" dirty="0" err="1" smtClean="0"/>
              <a:t>inline</a:t>
            </a:r>
            <a:r>
              <a:rPr lang="it-IT" dirty="0" smtClean="0"/>
              <a:t>, che però può essere dotato di larghezza e altezza tramite le rispettive proprietà CSS </a:t>
            </a:r>
            <a:r>
              <a:rPr lang="it-IT" dirty="0"/>
              <a:t>(</a:t>
            </a:r>
            <a:r>
              <a:rPr lang="it-IT" i="1" dirty="0" err="1"/>
              <a:t>width</a:t>
            </a:r>
            <a:r>
              <a:rPr lang="it-IT" dirty="0"/>
              <a:t>, </a:t>
            </a:r>
            <a:r>
              <a:rPr lang="it-IT" i="1" dirty="0" err="1"/>
              <a:t>height</a:t>
            </a:r>
            <a:r>
              <a:rPr lang="it-IT" dirty="0" smtClean="0"/>
              <a:t>), proprio come i box di tipo blocco</a:t>
            </a:r>
          </a:p>
          <a:p>
            <a:pPr lvl="1"/>
            <a:r>
              <a:rPr lang="it-IT" dirty="0" smtClean="0"/>
              <a:t>Ci sono poi molti altri valori che permettono al blocco di «comportarsi» come un certo elemento html, ad esempio un elemento di una lista (</a:t>
            </a:r>
            <a:r>
              <a:rPr lang="it-IT" i="1" dirty="0" smtClean="0"/>
              <a:t>list-item</a:t>
            </a:r>
            <a:r>
              <a:rPr lang="it-IT" dirty="0" smtClean="0"/>
              <a:t>), una tabella (</a:t>
            </a:r>
            <a:r>
              <a:rPr lang="it-IT" i="1" dirty="0" err="1" smtClean="0"/>
              <a:t>table</a:t>
            </a:r>
            <a:r>
              <a:rPr lang="it-IT" dirty="0" smtClean="0"/>
              <a:t>), ecc.</a:t>
            </a:r>
            <a:endParaRPr lang="it-IT" dirty="0"/>
          </a:p>
          <a:p>
            <a:pPr lvl="1"/>
            <a:r>
              <a:rPr lang="it-IT" b="1" dirty="0" smtClean="0"/>
              <a:t>None</a:t>
            </a:r>
            <a:r>
              <a:rPr lang="it-IT" dirty="0" smtClean="0"/>
              <a:t> disattiva la generazione del box, rimuovendo l’elemento associato dal documento a tutti gli effetti.</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34</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Mostrare</a:t>
            </a:r>
            <a:r>
              <a:rPr lang="en-US" altLang="it-IT" sz="1846" dirty="0"/>
              <a:t> e </a:t>
            </a:r>
            <a:r>
              <a:rPr lang="en-US" altLang="it-IT" sz="1846" dirty="0" err="1"/>
              <a:t>Nascondere</a:t>
            </a:r>
            <a:r>
              <a:rPr lang="en-US" altLang="it-IT" sz="1846" dirty="0"/>
              <a:t> </a:t>
            </a:r>
            <a:r>
              <a:rPr lang="en-US" altLang="it-IT" sz="1846" dirty="0" err="1"/>
              <a:t>Elementi</a:t>
            </a:r>
            <a:endParaRPr lang="it-IT" altLang="it-IT" sz="1846" dirty="0"/>
          </a:p>
        </p:txBody>
      </p:sp>
      <p:sp>
        <p:nvSpPr>
          <p:cNvPr id="140291" name="Rectangle 3"/>
          <p:cNvSpPr>
            <a:spLocks noGrp="1" noChangeArrowheads="1"/>
          </p:cNvSpPr>
          <p:nvPr>
            <p:ph idx="1"/>
          </p:nvPr>
        </p:nvSpPr>
        <p:spPr/>
        <p:txBody>
          <a:bodyPr/>
          <a:lstStyle/>
          <a:p>
            <a:r>
              <a:rPr lang="it-IT" dirty="0" smtClean="0"/>
              <a:t>Dopo aver generato il box relativo a un elemento, si può specificare se il contenuto del box debba essere o meno </a:t>
            </a:r>
            <a:r>
              <a:rPr lang="it-IT" dirty="0" err="1" smtClean="0"/>
              <a:t>renderizzato</a:t>
            </a:r>
            <a:r>
              <a:rPr lang="it-IT" dirty="0" smtClean="0"/>
              <a:t>.</a:t>
            </a:r>
          </a:p>
          <a:p>
            <a:r>
              <a:rPr lang="it-IT" dirty="0" err="1" smtClean="0"/>
              <a:t>visibility</a:t>
            </a:r>
            <a:endParaRPr lang="it-IT" dirty="0" smtClean="0"/>
          </a:p>
          <a:p>
            <a:pPr lvl="1"/>
            <a:r>
              <a:rPr lang="it-IT" dirty="0" smtClean="0"/>
              <a:t>Valori: </a:t>
            </a:r>
            <a:r>
              <a:rPr lang="it-IT" dirty="0" err="1" smtClean="0"/>
              <a:t>visible</a:t>
            </a:r>
            <a:r>
              <a:rPr lang="it-IT" dirty="0" smtClean="0"/>
              <a:t> | </a:t>
            </a:r>
            <a:r>
              <a:rPr lang="it-IT" dirty="0" err="1" smtClean="0"/>
              <a:t>hidden</a:t>
            </a:r>
            <a:endParaRPr lang="it-IT" dirty="0" smtClean="0"/>
          </a:p>
          <a:p>
            <a:pPr lvl="1"/>
            <a:r>
              <a:rPr lang="it-IT" b="1" dirty="0" err="1" smtClean="0"/>
              <a:t>Visible</a:t>
            </a:r>
            <a:r>
              <a:rPr lang="it-IT" dirty="0" smtClean="0"/>
              <a:t> (default) mostra l’elemento.</a:t>
            </a:r>
          </a:p>
          <a:p>
            <a:pPr lvl="1"/>
            <a:r>
              <a:rPr lang="it-IT" b="1" dirty="0" err="1" smtClean="0"/>
              <a:t>Hidden</a:t>
            </a:r>
            <a:r>
              <a:rPr lang="it-IT" dirty="0" smtClean="0"/>
              <a:t> nasconde l’elemento.</a:t>
            </a:r>
          </a:p>
          <a:p>
            <a:r>
              <a:rPr lang="it-IT" dirty="0" smtClean="0"/>
              <a:t>(!) Impostando la proprietà ad </a:t>
            </a:r>
            <a:r>
              <a:rPr lang="it-IT" dirty="0" err="1" smtClean="0"/>
              <a:t>hidden</a:t>
            </a:r>
            <a:r>
              <a:rPr lang="it-IT" dirty="0" smtClean="0"/>
              <a:t>, il box dell’elemento non viene rimosso dal flusso del documento, per cui il suo ingombro viene comunque considerato nel calcolo del layout.</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Gestione</a:t>
            </a:r>
            <a:r>
              <a:rPr lang="en-US" altLang="it-IT" sz="1846" dirty="0"/>
              <a:t> del </a:t>
            </a:r>
            <a:r>
              <a:rPr lang="en-US" altLang="it-IT" sz="1846" dirty="0" err="1"/>
              <a:t>Contenuto</a:t>
            </a:r>
            <a:endParaRPr lang="it-IT" altLang="it-IT" sz="1846" dirty="0"/>
          </a:p>
        </p:txBody>
      </p:sp>
      <p:sp>
        <p:nvSpPr>
          <p:cNvPr id="107523" name="Rectangle 3"/>
          <p:cNvSpPr>
            <a:spLocks noGrp="1" noChangeArrowheads="1"/>
          </p:cNvSpPr>
          <p:nvPr>
            <p:ph idx="1"/>
          </p:nvPr>
        </p:nvSpPr>
        <p:spPr/>
        <p:txBody>
          <a:bodyPr/>
          <a:lstStyle/>
          <a:p>
            <a:r>
              <a:rPr lang="it-IT" dirty="0" smtClean="0"/>
              <a:t>Generalmente il contenuto di un blocco è limitato alle dimensioni del blocco stesso. Il contenuto può però essere più grande del suo contenitore.</a:t>
            </a:r>
          </a:p>
          <a:p>
            <a:r>
              <a:rPr lang="it-IT" dirty="0" smtClean="0"/>
              <a:t>In questi casi, si può specificare come trattare la parte che fuoriesce dal contenitore.</a:t>
            </a:r>
          </a:p>
          <a:p>
            <a:r>
              <a:rPr lang="it-IT" dirty="0" err="1" smtClean="0"/>
              <a:t>overflow</a:t>
            </a:r>
            <a:endParaRPr lang="it-IT" dirty="0" smtClean="0"/>
          </a:p>
          <a:p>
            <a:pPr lvl="1"/>
            <a:r>
              <a:rPr lang="it-IT" dirty="0" smtClean="0"/>
              <a:t>Valori: </a:t>
            </a:r>
            <a:r>
              <a:rPr lang="it-IT" dirty="0" err="1" smtClean="0"/>
              <a:t>visible</a:t>
            </a:r>
            <a:r>
              <a:rPr lang="it-IT" dirty="0" smtClean="0"/>
              <a:t> | </a:t>
            </a:r>
            <a:r>
              <a:rPr lang="it-IT" dirty="0" err="1" smtClean="0"/>
              <a:t>hidden</a:t>
            </a:r>
            <a:r>
              <a:rPr lang="it-IT" dirty="0" smtClean="0"/>
              <a:t> | scroll | auto</a:t>
            </a:r>
          </a:p>
          <a:p>
            <a:pPr lvl="1"/>
            <a:r>
              <a:rPr lang="it-IT" b="1" dirty="0" err="1" smtClean="0"/>
              <a:t>Visible</a:t>
            </a:r>
            <a:r>
              <a:rPr lang="it-IT" dirty="0" smtClean="0"/>
              <a:t> (default) lascia che il contenuto extra sia </a:t>
            </a:r>
            <a:r>
              <a:rPr lang="it-IT" dirty="0" err="1" smtClean="0"/>
              <a:t>renderizzato</a:t>
            </a:r>
            <a:r>
              <a:rPr lang="it-IT" dirty="0" smtClean="0"/>
              <a:t> anche fuori dal contenitore.</a:t>
            </a:r>
          </a:p>
          <a:p>
            <a:pPr lvl="1"/>
            <a:r>
              <a:rPr lang="it-IT" b="1" dirty="0" err="1" smtClean="0"/>
              <a:t>Hidden</a:t>
            </a:r>
            <a:r>
              <a:rPr lang="it-IT" dirty="0" smtClean="0"/>
              <a:t> nasconde la parte di contenuto che fuoriesce dal contenitore.</a:t>
            </a:r>
          </a:p>
          <a:p>
            <a:pPr lvl="1"/>
            <a:r>
              <a:rPr lang="it-IT" b="1" dirty="0" smtClean="0"/>
              <a:t>Scroll</a:t>
            </a:r>
            <a:r>
              <a:rPr lang="it-IT" dirty="0" smtClean="0"/>
              <a:t> fa apparire delle barre di scorrimento all’interno del contenitore, in modo che il contenuto possa essere gestito tramite scrolling. (!) Le barre appariranno in ogni caso, anche se il contenuto non fuoriesce.</a:t>
            </a:r>
          </a:p>
          <a:p>
            <a:pPr lvl="1"/>
            <a:r>
              <a:rPr lang="it-IT" b="1" dirty="0" smtClean="0"/>
              <a:t>Auto</a:t>
            </a:r>
            <a:r>
              <a:rPr lang="it-IT" dirty="0" smtClean="0"/>
              <a:t> fa apparire delle barre di scorrimento all’interno del contenitore, in modo che il contenuto possa essere gestito tramite scrolling, solo se questo fuoriesce dal contenitore.</a:t>
            </a:r>
          </a:p>
          <a:p>
            <a:pPr marL="253293" lvl="1" indent="0">
              <a:buNone/>
            </a:pPr>
            <a:endParaRPr lang="it-IT" dirty="0"/>
          </a:p>
          <a:p>
            <a:r>
              <a:rPr lang="it-IT" dirty="0" smtClean="0"/>
              <a:t>A partire dai CSS3, esistono anche le proprietà </a:t>
            </a:r>
            <a:r>
              <a:rPr lang="it-IT" b="1" dirty="0" err="1" smtClean="0"/>
              <a:t>overflow</a:t>
            </a:r>
            <a:r>
              <a:rPr lang="it-IT" b="1" dirty="0" smtClean="0"/>
              <a:t>-x</a:t>
            </a:r>
            <a:r>
              <a:rPr lang="it-IT" dirty="0" smtClean="0"/>
              <a:t> e </a:t>
            </a:r>
            <a:r>
              <a:rPr lang="it-IT" b="1" dirty="0" err="1" smtClean="0"/>
              <a:t>overflow</a:t>
            </a:r>
            <a:r>
              <a:rPr lang="it-IT" b="1" dirty="0" smtClean="0"/>
              <a:t>-y</a:t>
            </a:r>
            <a:r>
              <a:rPr lang="it-IT" dirty="0" smtClean="0"/>
              <a:t>, con gli stessi valori ma associati alla gestione del solo </a:t>
            </a:r>
            <a:r>
              <a:rPr lang="it-IT" dirty="0" err="1" smtClean="0"/>
              <a:t>overflow</a:t>
            </a:r>
            <a:r>
              <a:rPr lang="it-IT" dirty="0" smtClean="0"/>
              <a:t> orizzontale o verticale.</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Margini</a:t>
            </a:r>
            <a:r>
              <a:rPr lang="en-US" altLang="it-IT" sz="1846" dirty="0"/>
              <a:t> e </a:t>
            </a:r>
            <a:r>
              <a:rPr lang="en-US" altLang="it-IT" sz="1846" dirty="0" err="1"/>
              <a:t>Spazi</a:t>
            </a:r>
            <a:endParaRPr lang="it-IT" altLang="it-IT" sz="1846" dirty="0"/>
          </a:p>
        </p:txBody>
      </p:sp>
      <p:sp>
        <p:nvSpPr>
          <p:cNvPr id="105475" name="Rectangle 3"/>
          <p:cNvSpPr>
            <a:spLocks noGrp="1" noChangeArrowheads="1"/>
          </p:cNvSpPr>
          <p:nvPr>
            <p:ph idx="1"/>
          </p:nvPr>
        </p:nvSpPr>
        <p:spPr/>
        <p:txBody>
          <a:bodyPr/>
          <a:lstStyle/>
          <a:p>
            <a:r>
              <a:rPr lang="it-IT" dirty="0" err="1" smtClean="0"/>
              <a:t>margin</a:t>
            </a:r>
            <a:r>
              <a:rPr lang="it-IT" dirty="0" smtClean="0"/>
              <a:t> (</a:t>
            </a:r>
            <a:r>
              <a:rPr lang="it-IT" dirty="0" err="1" smtClean="0"/>
              <a:t>margin</a:t>
            </a:r>
            <a:r>
              <a:rPr lang="it-IT" dirty="0" smtClean="0"/>
              <a:t>-right, </a:t>
            </a:r>
            <a:r>
              <a:rPr lang="it-IT" dirty="0" err="1" smtClean="0"/>
              <a:t>margin-left</a:t>
            </a:r>
            <a:r>
              <a:rPr lang="it-IT" dirty="0" smtClean="0"/>
              <a:t>, </a:t>
            </a:r>
            <a:r>
              <a:rPr lang="it-IT" dirty="0" err="1" smtClean="0"/>
              <a:t>margin</a:t>
            </a:r>
            <a:r>
              <a:rPr lang="it-IT" dirty="0" smtClean="0"/>
              <a:t>-top, </a:t>
            </a:r>
            <a:r>
              <a:rPr lang="it-IT" dirty="0" err="1" smtClean="0"/>
              <a:t>margin</a:t>
            </a:r>
            <a:r>
              <a:rPr lang="it-IT" dirty="0" smtClean="0"/>
              <a:t>-bottom)</a:t>
            </a:r>
          </a:p>
          <a:p>
            <a:pPr lvl="1"/>
            <a:r>
              <a:rPr lang="it-IT" dirty="0" smtClean="0"/>
              <a:t>Il margine è lo spazio vuoto lasciato tra il bordo del box di un oggetto e quello degli oggetti circostanti.</a:t>
            </a:r>
          </a:p>
          <a:p>
            <a:pPr lvl="1"/>
            <a:r>
              <a:rPr lang="it-IT" dirty="0" smtClean="0"/>
              <a:t>Valori: misura | auto</a:t>
            </a:r>
          </a:p>
          <a:p>
            <a:r>
              <a:rPr lang="it-IT" dirty="0" err="1" smtClean="0"/>
              <a:t>padding</a:t>
            </a:r>
            <a:r>
              <a:rPr lang="it-IT" dirty="0" smtClean="0"/>
              <a:t> (</a:t>
            </a:r>
            <a:r>
              <a:rPr lang="it-IT" dirty="0" err="1" smtClean="0"/>
              <a:t>padding</a:t>
            </a:r>
            <a:r>
              <a:rPr lang="it-IT" dirty="0" smtClean="0"/>
              <a:t>-top, </a:t>
            </a:r>
            <a:r>
              <a:rPr lang="it-IT" dirty="0" err="1" smtClean="0"/>
              <a:t>padding</a:t>
            </a:r>
            <a:r>
              <a:rPr lang="it-IT" dirty="0" smtClean="0"/>
              <a:t>-right, </a:t>
            </a:r>
            <a:r>
              <a:rPr lang="it-IT" dirty="0" err="1" smtClean="0"/>
              <a:t>padding</a:t>
            </a:r>
            <a:r>
              <a:rPr lang="it-IT" dirty="0" smtClean="0"/>
              <a:t>-bottom, </a:t>
            </a:r>
            <a:r>
              <a:rPr lang="it-IT" dirty="0" err="1" smtClean="0"/>
              <a:t>padding-left</a:t>
            </a:r>
            <a:r>
              <a:rPr lang="it-IT" dirty="0" smtClean="0"/>
              <a:t>)</a:t>
            </a:r>
          </a:p>
          <a:p>
            <a:pPr lvl="1"/>
            <a:r>
              <a:rPr lang="it-IT" dirty="0" smtClean="0"/>
              <a:t>Il </a:t>
            </a:r>
            <a:r>
              <a:rPr lang="it-IT" dirty="0" err="1" smtClean="0"/>
              <a:t>padding</a:t>
            </a:r>
            <a:r>
              <a:rPr lang="it-IT" dirty="0" smtClean="0"/>
              <a:t>  è lo spazio vuoto lasciato tra il bordo del box di un oggetto e il contenuto del box stesso.</a:t>
            </a:r>
          </a:p>
          <a:p>
            <a:pPr lvl="1"/>
            <a:r>
              <a:rPr lang="it-IT" dirty="0" smtClean="0"/>
              <a:t>Valori: misura</a:t>
            </a:r>
          </a:p>
          <a:p>
            <a:r>
              <a:rPr lang="it-IT" dirty="0" smtClean="0"/>
              <a:t>(!) In molti casi, </a:t>
            </a:r>
            <a:r>
              <a:rPr lang="it-IT" dirty="0" err="1" smtClean="0"/>
              <a:t>margin</a:t>
            </a:r>
            <a:r>
              <a:rPr lang="it-IT" dirty="0" smtClean="0"/>
              <a:t> e </a:t>
            </a:r>
            <a:r>
              <a:rPr lang="it-IT" dirty="0" err="1" smtClean="0"/>
              <a:t>padding</a:t>
            </a:r>
            <a:r>
              <a:rPr lang="it-IT" dirty="0" smtClean="0"/>
              <a:t> producono lo stesso effetto visivo, ma bisogna sempre usare l’attributo logicamente più adatto allo scopo.</a:t>
            </a:r>
          </a:p>
          <a:p>
            <a:r>
              <a:rPr lang="it-IT" dirty="0" smtClean="0"/>
              <a:t>Impostando i margini </a:t>
            </a:r>
            <a:r>
              <a:rPr lang="it-IT" dirty="0"/>
              <a:t>orizzontali (</a:t>
            </a:r>
            <a:r>
              <a:rPr lang="it-IT" dirty="0" err="1"/>
              <a:t>margin</a:t>
            </a:r>
            <a:r>
              <a:rPr lang="it-IT" dirty="0"/>
              <a:t>-right, </a:t>
            </a:r>
            <a:r>
              <a:rPr lang="it-IT" dirty="0" err="1"/>
              <a:t>margin-left</a:t>
            </a:r>
            <a:r>
              <a:rPr lang="it-IT" dirty="0"/>
              <a:t>) </a:t>
            </a:r>
            <a:r>
              <a:rPr lang="it-IT" dirty="0" smtClean="0"/>
              <a:t>di un elemento al valore </a:t>
            </a:r>
            <a:r>
              <a:rPr lang="it-IT" i="1" dirty="0" smtClean="0"/>
              <a:t>auto</a:t>
            </a:r>
            <a:r>
              <a:rPr lang="it-IT" dirty="0" smtClean="0"/>
              <a:t>, il browser lo </a:t>
            </a:r>
            <a:r>
              <a:rPr lang="it-IT" i="1" dirty="0" smtClean="0"/>
              <a:t>centrerà</a:t>
            </a:r>
            <a:r>
              <a:rPr lang="it-IT" dirty="0" smtClean="0"/>
              <a:t> nel suo contenitore.</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Dimensionamento</a:t>
            </a:r>
            <a:endParaRPr lang="it-IT" altLang="it-IT" sz="1846" dirty="0"/>
          </a:p>
        </p:txBody>
      </p:sp>
      <p:sp>
        <p:nvSpPr>
          <p:cNvPr id="47108" name="Rectangle 3"/>
          <p:cNvSpPr>
            <a:spLocks noGrp="1" noChangeArrowheads="1"/>
          </p:cNvSpPr>
          <p:nvPr>
            <p:ph idx="1"/>
          </p:nvPr>
        </p:nvSpPr>
        <p:spPr/>
        <p:txBody>
          <a:bodyPr/>
          <a:lstStyle/>
          <a:p>
            <a:r>
              <a:rPr lang="it-IT" altLang="it-IT" smtClean="0"/>
              <a:t>La dimensione di ogni elemento può essere impostata in vari modi, sovrascrivendo completamente o vincolando la dimensione naturale calcolata dal browser.</a:t>
            </a:r>
          </a:p>
          <a:p>
            <a:r>
              <a:rPr lang="it-IT" altLang="it-IT" smtClean="0"/>
              <a:t>Nel primo caso, è possibile specificare misure assolute o percentuali, che si intendono applicate alle corrispondenti dimensioni del contenitore.</a:t>
            </a:r>
          </a:p>
          <a:p>
            <a:r>
              <a:rPr lang="it-IT" altLang="it-IT" smtClean="0"/>
              <a:t>Nel secondo caso, è possibile specificare dimensioni minime o massime, anch’esse espresse come misure assolute o percentuali.</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Proprietà</a:t>
            </a:r>
            <a:r>
              <a:rPr lang="en-US" altLang="it-IT" sz="1846" dirty="0"/>
              <a:t> di </a:t>
            </a:r>
            <a:r>
              <a:rPr lang="en-US" altLang="it-IT" sz="1846" dirty="0" err="1"/>
              <a:t>Dimensionamento</a:t>
            </a:r>
            <a:endParaRPr lang="it-IT" altLang="it-IT" sz="1846" dirty="0"/>
          </a:p>
        </p:txBody>
      </p:sp>
      <p:sp>
        <p:nvSpPr>
          <p:cNvPr id="123907" name="Rectangle 3"/>
          <p:cNvSpPr>
            <a:spLocks noGrp="1" noChangeArrowheads="1"/>
          </p:cNvSpPr>
          <p:nvPr>
            <p:ph idx="1"/>
          </p:nvPr>
        </p:nvSpPr>
        <p:spPr/>
        <p:txBody>
          <a:bodyPr/>
          <a:lstStyle/>
          <a:p>
            <a:r>
              <a:rPr lang="it-IT" dirty="0" err="1" smtClean="0"/>
              <a:t>width</a:t>
            </a:r>
            <a:r>
              <a:rPr lang="it-IT" dirty="0" smtClean="0"/>
              <a:t>, </a:t>
            </a:r>
            <a:r>
              <a:rPr lang="it-IT" dirty="0" err="1" smtClean="0"/>
              <a:t>height</a:t>
            </a:r>
            <a:endParaRPr lang="it-IT" dirty="0" smtClean="0"/>
          </a:p>
          <a:p>
            <a:pPr lvl="1"/>
            <a:r>
              <a:rPr lang="it-IT" dirty="0" smtClean="0"/>
              <a:t>Valori: misura | auto | </a:t>
            </a:r>
            <a:r>
              <a:rPr lang="it-IT" dirty="0" err="1" smtClean="0"/>
              <a:t>inherit</a:t>
            </a:r>
            <a:endParaRPr lang="it-IT" dirty="0" smtClean="0"/>
          </a:p>
          <a:p>
            <a:pPr lvl="1"/>
            <a:r>
              <a:rPr lang="it-IT" dirty="0" smtClean="0"/>
              <a:t>Impostano rispettivamente l’ampiezza e l’altezza dell’elemento. Il valore </a:t>
            </a:r>
            <a:r>
              <a:rPr lang="it-IT" i="1" dirty="0" smtClean="0"/>
              <a:t>auto</a:t>
            </a:r>
            <a:r>
              <a:rPr lang="it-IT" dirty="0" smtClean="0"/>
              <a:t> corrisponde alla dimensione naturale, calcolata attraverso le altre proprietà dell’elemento.</a:t>
            </a:r>
          </a:p>
          <a:p>
            <a:r>
              <a:rPr lang="it-IT" dirty="0" err="1" smtClean="0"/>
              <a:t>max-height</a:t>
            </a:r>
            <a:r>
              <a:rPr lang="it-IT" dirty="0" smtClean="0"/>
              <a:t>, </a:t>
            </a:r>
            <a:r>
              <a:rPr lang="it-IT" dirty="0" err="1" smtClean="0"/>
              <a:t>max-width</a:t>
            </a:r>
            <a:r>
              <a:rPr lang="it-IT" dirty="0" smtClean="0"/>
              <a:t>, </a:t>
            </a:r>
            <a:r>
              <a:rPr lang="it-IT" dirty="0" err="1" smtClean="0"/>
              <a:t>min-height</a:t>
            </a:r>
            <a:r>
              <a:rPr lang="it-IT" dirty="0" smtClean="0"/>
              <a:t>, </a:t>
            </a:r>
            <a:r>
              <a:rPr lang="it-IT" dirty="0" err="1" smtClean="0"/>
              <a:t>min-width</a:t>
            </a:r>
            <a:endParaRPr lang="it-IT" dirty="0" smtClean="0"/>
          </a:p>
          <a:p>
            <a:pPr lvl="1"/>
            <a:r>
              <a:rPr lang="it-IT" dirty="0" smtClean="0"/>
              <a:t>Valori: misura | </a:t>
            </a:r>
            <a:r>
              <a:rPr lang="it-IT" dirty="0" err="1" smtClean="0"/>
              <a:t>inherit</a:t>
            </a:r>
            <a:endParaRPr lang="it-IT" dirty="0" smtClean="0"/>
          </a:p>
          <a:p>
            <a:pPr lvl="1"/>
            <a:r>
              <a:rPr lang="it-IT" dirty="0" smtClean="0"/>
              <a:t>Impostano le dimensioni minime o massime dell’elemento.</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39</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it-IT" altLang="it-IT" dirty="0" smtClean="0"/>
              <a:t>Fogli di Stile Multipli</a:t>
            </a:r>
            <a:br>
              <a:rPr lang="it-IT" altLang="it-IT" dirty="0" smtClean="0"/>
            </a:br>
            <a:r>
              <a:rPr lang="it-IT" altLang="it-IT" sz="1846" dirty="0"/>
              <a:t>Media </a:t>
            </a:r>
            <a:r>
              <a:rPr lang="it-IT" altLang="it-IT" sz="1846" dirty="0" err="1"/>
              <a:t>Types</a:t>
            </a:r>
            <a:endParaRPr lang="it-IT" altLang="it-IT" sz="1846" dirty="0"/>
          </a:p>
        </p:txBody>
      </p:sp>
      <p:sp>
        <p:nvSpPr>
          <p:cNvPr id="10244" name="Rectangle 3"/>
          <p:cNvSpPr>
            <a:spLocks noGrp="1" noChangeArrowheads="1"/>
          </p:cNvSpPr>
          <p:nvPr>
            <p:ph idx="1"/>
          </p:nvPr>
        </p:nvSpPr>
        <p:spPr/>
        <p:txBody>
          <a:bodyPr/>
          <a:lstStyle/>
          <a:p>
            <a:r>
              <a:rPr lang="it-IT" altLang="it-IT" dirty="0" smtClean="0"/>
              <a:t>Quando si incorpora o collega un foglio di stile a un documento HTML, è possibile specificare nell’elemento &lt;style&gt; o &lt;link&gt; l’attributo media.</a:t>
            </a:r>
          </a:p>
          <a:p>
            <a:r>
              <a:rPr lang="it-IT" altLang="it-IT" dirty="0" smtClean="0"/>
              <a:t>Il valore di media è una lista separata da virgole di nomi di media </a:t>
            </a:r>
            <a:r>
              <a:rPr lang="it-IT" altLang="it-IT" dirty="0" err="1" smtClean="0"/>
              <a:t>descriptors</a:t>
            </a:r>
            <a:r>
              <a:rPr lang="it-IT" altLang="it-IT" dirty="0" smtClean="0"/>
              <a:t>, che identificano il tipo di output per il quale il foglio di stile è adatto:</a:t>
            </a:r>
          </a:p>
          <a:p>
            <a:pPr lvl="1"/>
            <a:r>
              <a:rPr lang="it-IT" altLang="it-IT" dirty="0" smtClean="0"/>
              <a:t>screen (default)</a:t>
            </a:r>
          </a:p>
          <a:p>
            <a:pPr lvl="1"/>
            <a:r>
              <a:rPr lang="it-IT" altLang="it-IT" dirty="0" err="1" smtClean="0"/>
              <a:t>tty</a:t>
            </a:r>
            <a:r>
              <a:rPr lang="it-IT" altLang="it-IT" dirty="0" smtClean="0"/>
              <a:t>, tv, </a:t>
            </a:r>
            <a:r>
              <a:rPr lang="it-IT" altLang="it-IT" dirty="0" err="1" smtClean="0"/>
              <a:t>projection</a:t>
            </a:r>
            <a:r>
              <a:rPr lang="it-IT" altLang="it-IT" dirty="0" smtClean="0"/>
              <a:t>, </a:t>
            </a:r>
            <a:r>
              <a:rPr lang="it-IT" altLang="it-IT" dirty="0" err="1" smtClean="0"/>
              <a:t>handheld</a:t>
            </a:r>
            <a:r>
              <a:rPr lang="it-IT" altLang="it-IT" dirty="0" smtClean="0"/>
              <a:t>: indicano diversi tipi di terminali di tipo visivo</a:t>
            </a:r>
          </a:p>
          <a:p>
            <a:pPr lvl="1"/>
            <a:r>
              <a:rPr lang="it-IT" altLang="it-IT" dirty="0" err="1" smtClean="0"/>
              <a:t>print</a:t>
            </a:r>
            <a:r>
              <a:rPr lang="it-IT" altLang="it-IT" dirty="0" smtClean="0"/>
              <a:t>: il foglio di stile selezionato per la stampa (utile ad esempio per eliminare o </a:t>
            </a:r>
            <a:r>
              <a:rPr lang="it-IT" altLang="it-IT" dirty="0" err="1" smtClean="0"/>
              <a:t>combiare</a:t>
            </a:r>
            <a:r>
              <a:rPr lang="it-IT" altLang="it-IT" dirty="0" smtClean="0"/>
              <a:t> colori o elementi opzionali presenti nel </a:t>
            </a:r>
            <a:r>
              <a:rPr lang="it-IT" altLang="it-IT" dirty="0" err="1" smtClean="0"/>
              <a:t>rendering</a:t>
            </a:r>
            <a:r>
              <a:rPr lang="it-IT" altLang="it-IT" dirty="0" smtClean="0"/>
              <a:t> su schermo)</a:t>
            </a:r>
          </a:p>
          <a:p>
            <a:pPr lvl="1"/>
            <a:r>
              <a:rPr lang="it-IT" altLang="it-IT" dirty="0" err="1" smtClean="0"/>
              <a:t>aural</a:t>
            </a:r>
            <a:r>
              <a:rPr lang="it-IT" altLang="it-IT" dirty="0" smtClean="0"/>
              <a:t>, braille: </a:t>
            </a:r>
            <a:r>
              <a:rPr lang="it-IT" altLang="it-IT" dirty="0" err="1" smtClean="0"/>
              <a:t>rendering</a:t>
            </a:r>
            <a:r>
              <a:rPr lang="it-IT" altLang="it-IT" dirty="0" smtClean="0"/>
              <a:t> per sintetizzatori vocali o braille</a:t>
            </a:r>
          </a:p>
          <a:p>
            <a:pPr lvl="1"/>
            <a:r>
              <a:rPr lang="it-IT" altLang="it-IT" dirty="0" err="1" smtClean="0"/>
              <a:t>all</a:t>
            </a:r>
            <a:r>
              <a:rPr lang="it-IT" altLang="it-IT" dirty="0" smtClean="0"/>
              <a:t>: tutti i tipi di media</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4</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Posizionamento</a:t>
            </a:r>
            <a:endParaRPr lang="it-IT" altLang="it-IT" sz="1846" dirty="0"/>
          </a:p>
        </p:txBody>
      </p:sp>
      <p:sp>
        <p:nvSpPr>
          <p:cNvPr id="49156" name="Rectangle 3"/>
          <p:cNvSpPr>
            <a:spLocks noGrp="1" noChangeArrowheads="1"/>
          </p:cNvSpPr>
          <p:nvPr>
            <p:ph idx="1"/>
          </p:nvPr>
        </p:nvSpPr>
        <p:spPr/>
        <p:txBody>
          <a:bodyPr/>
          <a:lstStyle/>
          <a:p>
            <a:r>
              <a:rPr lang="it-IT" altLang="it-IT" dirty="0" smtClean="0"/>
              <a:t>Gli elementi possono essere posizionati in quattro modi diversi, specificabili con l’attributo CSS position:</a:t>
            </a:r>
          </a:p>
          <a:p>
            <a:pPr lvl="1"/>
            <a:r>
              <a:rPr lang="it-IT" altLang="it-IT" b="1" dirty="0" err="1" smtClean="0"/>
              <a:t>Static</a:t>
            </a:r>
            <a:r>
              <a:rPr lang="it-IT" altLang="it-IT" dirty="0" smtClean="0"/>
              <a:t>: l’oggetto viene posto nella sua posizione naturale, data dal flusso del testo (default).</a:t>
            </a:r>
          </a:p>
          <a:p>
            <a:pPr lvl="1"/>
            <a:r>
              <a:rPr lang="it-IT" altLang="it-IT" b="1" dirty="0" smtClean="0"/>
              <a:t>Relative</a:t>
            </a:r>
            <a:r>
              <a:rPr lang="it-IT" altLang="it-IT" dirty="0" smtClean="0"/>
              <a:t>: l’oggetto viene posizionato alle coordinate impostate tramite gli attributi </a:t>
            </a:r>
            <a:r>
              <a:rPr lang="it-IT" altLang="it-IT" dirty="0" err="1" smtClean="0"/>
              <a:t>left</a:t>
            </a:r>
            <a:r>
              <a:rPr lang="it-IT" altLang="it-IT" dirty="0" smtClean="0"/>
              <a:t>, right, top e bottom e relative alla sua posizione naturale.</a:t>
            </a:r>
          </a:p>
          <a:p>
            <a:pPr lvl="1"/>
            <a:r>
              <a:rPr lang="it-IT" altLang="it-IT" b="1" dirty="0" smtClean="0"/>
              <a:t>Absolute</a:t>
            </a:r>
            <a:r>
              <a:rPr lang="it-IT" altLang="it-IT" dirty="0" smtClean="0"/>
              <a:t>: l’oggetto viene posizionato alle coordinate impostate tramite gli attributi </a:t>
            </a:r>
            <a:r>
              <a:rPr lang="it-IT" altLang="it-IT" dirty="0" err="1" smtClean="0"/>
              <a:t>left</a:t>
            </a:r>
            <a:r>
              <a:rPr lang="it-IT" altLang="it-IT" dirty="0" smtClean="0"/>
              <a:t>, right, top e bottom e relative all’angolo superiore sinistro del suo più diretto contenitore con posizionamento non statico.</a:t>
            </a:r>
          </a:p>
          <a:p>
            <a:pPr lvl="1"/>
            <a:r>
              <a:rPr lang="it-IT" altLang="it-IT" b="1" dirty="0" err="1" smtClean="0"/>
              <a:t>Fixed</a:t>
            </a:r>
            <a:r>
              <a:rPr lang="it-IT" altLang="it-IT" dirty="0" smtClean="0"/>
              <a:t>: l’oggetto viene posizionato alle coordinate impostate tramite gli attributi </a:t>
            </a:r>
            <a:r>
              <a:rPr lang="it-IT" altLang="it-IT" dirty="0" err="1" smtClean="0"/>
              <a:t>left</a:t>
            </a:r>
            <a:r>
              <a:rPr lang="it-IT" altLang="it-IT" dirty="0" smtClean="0"/>
              <a:t>, right, top e bottom e relative all’angolo superiore sinistro del </a:t>
            </a:r>
            <a:r>
              <a:rPr lang="it-IT" altLang="it-IT" dirty="0" err="1" smtClean="0"/>
              <a:t>viewport</a:t>
            </a:r>
            <a:r>
              <a:rPr lang="it-IT" altLang="it-IT" dirty="0" smtClean="0"/>
              <a:t>.</a:t>
            </a:r>
          </a:p>
          <a:p>
            <a:pPr lvl="1"/>
            <a:endParaRPr lang="it-IT" altLang="it-IT" dirty="0" smtClean="0"/>
          </a:p>
          <a:p>
            <a:r>
              <a:rPr lang="it-IT" altLang="it-IT" dirty="0" smtClean="0"/>
              <a:t>Gli elementi posizionati in maniera </a:t>
            </a:r>
            <a:r>
              <a:rPr lang="it-IT" altLang="it-IT" dirty="0" err="1" smtClean="0"/>
              <a:t>absolute</a:t>
            </a:r>
            <a:r>
              <a:rPr lang="it-IT" altLang="it-IT" dirty="0" smtClean="0"/>
              <a:t> o </a:t>
            </a:r>
            <a:r>
              <a:rPr lang="it-IT" altLang="it-IT" dirty="0" err="1" smtClean="0"/>
              <a:t>fixed</a:t>
            </a:r>
            <a:r>
              <a:rPr lang="it-IT" altLang="it-IT" dirty="0" smtClean="0"/>
              <a:t> si dicono </a:t>
            </a:r>
            <a:r>
              <a:rPr lang="it-IT" altLang="it-IT" b="1" dirty="0" smtClean="0"/>
              <a:t>rimossi dal flusso del testo</a:t>
            </a:r>
            <a:r>
              <a:rPr lang="it-IT" altLang="it-IT" dirty="0" smtClean="0"/>
              <a:t>. La loro posizione non dipende più dagli elementi che li circondano, anche se, nel caso </a:t>
            </a:r>
            <a:r>
              <a:rPr lang="it-IT" altLang="it-IT" dirty="0" err="1" smtClean="0"/>
              <a:t>absolute</a:t>
            </a:r>
            <a:r>
              <a:rPr lang="it-IT" altLang="it-IT" dirty="0" smtClean="0"/>
              <a:t>, continuano a scorrere insieme al resto della pagina.</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40</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Proprietà</a:t>
            </a:r>
            <a:r>
              <a:rPr lang="en-US" altLang="it-IT" sz="1846" dirty="0"/>
              <a:t> di </a:t>
            </a:r>
            <a:r>
              <a:rPr lang="en-US" altLang="it-IT" sz="1846" dirty="0" err="1"/>
              <a:t>Posizionamento</a:t>
            </a:r>
            <a:endParaRPr lang="it-IT" altLang="it-IT" sz="1846" dirty="0"/>
          </a:p>
        </p:txBody>
      </p:sp>
      <p:sp>
        <p:nvSpPr>
          <p:cNvPr id="121859" name="Rectangle 3"/>
          <p:cNvSpPr>
            <a:spLocks noGrp="1" noChangeArrowheads="1"/>
          </p:cNvSpPr>
          <p:nvPr>
            <p:ph idx="1"/>
          </p:nvPr>
        </p:nvSpPr>
        <p:spPr/>
        <p:txBody>
          <a:bodyPr/>
          <a:lstStyle/>
          <a:p>
            <a:r>
              <a:rPr lang="it-IT" dirty="0" smtClean="0"/>
              <a:t>position</a:t>
            </a:r>
          </a:p>
          <a:p>
            <a:pPr lvl="1"/>
            <a:r>
              <a:rPr lang="it-IT" dirty="0" smtClean="0"/>
              <a:t>Valori: </a:t>
            </a:r>
            <a:r>
              <a:rPr lang="it-IT" dirty="0" err="1" smtClean="0"/>
              <a:t>static</a:t>
            </a:r>
            <a:r>
              <a:rPr lang="it-IT" dirty="0" smtClean="0"/>
              <a:t> | relative | </a:t>
            </a:r>
            <a:r>
              <a:rPr lang="it-IT" dirty="0" err="1" smtClean="0"/>
              <a:t>absolute</a:t>
            </a:r>
            <a:r>
              <a:rPr lang="it-IT" dirty="0" smtClean="0"/>
              <a:t> | </a:t>
            </a:r>
            <a:r>
              <a:rPr lang="it-IT" dirty="0" err="1" smtClean="0"/>
              <a:t>fixed</a:t>
            </a:r>
            <a:endParaRPr lang="it-IT" dirty="0" smtClean="0"/>
          </a:p>
          <a:p>
            <a:pPr lvl="1"/>
            <a:r>
              <a:rPr lang="it-IT" dirty="0" smtClean="0"/>
              <a:t>Determina il tipo di posizionamento dell’</a:t>
            </a:r>
            <a:r>
              <a:rPr lang="it-IT" dirty="0" err="1" smtClean="0"/>
              <a:t>elelento</a:t>
            </a:r>
            <a:endParaRPr lang="it-IT" dirty="0" smtClean="0"/>
          </a:p>
          <a:p>
            <a:pPr lvl="1"/>
            <a:endParaRPr lang="it-IT" dirty="0" smtClean="0"/>
          </a:p>
          <a:p>
            <a:r>
              <a:rPr lang="it-IT" dirty="0" smtClean="0"/>
              <a:t>top, </a:t>
            </a:r>
            <a:r>
              <a:rPr lang="it-IT" dirty="0" err="1" smtClean="0"/>
              <a:t>left</a:t>
            </a:r>
            <a:r>
              <a:rPr lang="it-IT" dirty="0" smtClean="0"/>
              <a:t>, right, bottom </a:t>
            </a:r>
          </a:p>
          <a:p>
            <a:pPr lvl="1"/>
            <a:r>
              <a:rPr lang="it-IT" dirty="0" smtClean="0"/>
              <a:t>Valori: misura</a:t>
            </a:r>
          </a:p>
          <a:p>
            <a:pPr lvl="1"/>
            <a:r>
              <a:rPr lang="it-IT" dirty="0" smtClean="0"/>
              <a:t>Determina la posizione dell’elemento, in base alle regole definite dal valore della proprietà position</a:t>
            </a:r>
          </a:p>
          <a:p>
            <a:pPr lvl="1"/>
            <a:endParaRPr lang="it-IT" dirty="0" smtClean="0"/>
          </a:p>
          <a:p>
            <a:r>
              <a:rPr lang="it-IT" dirty="0" smtClean="0"/>
              <a:t>z-</a:t>
            </a:r>
            <a:r>
              <a:rPr lang="it-IT" dirty="0" err="1" smtClean="0"/>
              <a:t>index</a:t>
            </a:r>
            <a:r>
              <a:rPr lang="it-IT" dirty="0" smtClean="0"/>
              <a:t> </a:t>
            </a:r>
          </a:p>
          <a:p>
            <a:pPr lvl="1"/>
            <a:r>
              <a:rPr lang="it-IT" dirty="0" smtClean="0"/>
              <a:t>Valori: numero | auto | </a:t>
            </a:r>
            <a:r>
              <a:rPr lang="it-IT" dirty="0" err="1" smtClean="0"/>
              <a:t>inherit</a:t>
            </a:r>
            <a:endParaRPr lang="it-IT" dirty="0" smtClean="0"/>
          </a:p>
          <a:p>
            <a:pPr lvl="1"/>
            <a:r>
              <a:rPr lang="it-IT" dirty="0" smtClean="0"/>
              <a:t>Determina la posizione dell’elemento (posizionato) sull’asse Z. Valori maggiori spostano l’elemento verso l’utente.</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41</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a:t>Floats</a:t>
            </a:r>
            <a:endParaRPr lang="it-IT" altLang="it-IT" sz="1846" dirty="0"/>
          </a:p>
        </p:txBody>
      </p:sp>
      <p:sp>
        <p:nvSpPr>
          <p:cNvPr id="51204" name="Rectangle 3"/>
          <p:cNvSpPr>
            <a:spLocks noGrp="1" noChangeArrowheads="1"/>
          </p:cNvSpPr>
          <p:nvPr>
            <p:ph idx="1"/>
          </p:nvPr>
        </p:nvSpPr>
        <p:spPr/>
        <p:txBody>
          <a:bodyPr/>
          <a:lstStyle/>
          <a:p>
            <a:r>
              <a:rPr lang="it-IT" altLang="it-IT" smtClean="0"/>
              <a:t>Tramite la tecnica di floating è possibile rimuovere degli elementi dal flusso del testo e posizionarli in maniera dinamica sul bordo sinistro o destro del loro contenitore.</a:t>
            </a:r>
          </a:p>
          <a:p>
            <a:r>
              <a:rPr lang="it-IT" altLang="it-IT" smtClean="0"/>
              <a:t>Gli elementi posizionati tramite floating si distribuiscono sempre al meglio in relazione allo spazio a loro disposizione.</a:t>
            </a:r>
          </a:p>
          <a:p>
            <a:r>
              <a:rPr lang="it-IT" altLang="it-IT" smtClean="0"/>
              <a:t>Il testo all’esterno degli elementi floating scorre intorno al loro margine in maniera automatica.</a:t>
            </a:r>
          </a:p>
          <a:p>
            <a:r>
              <a:rPr lang="it-IT" altLang="it-IT" smtClean="0"/>
              <a:t>Questo tipo di effetto è spesso usato per creare menu, layout a colonne, ecc.</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42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Proprietà</a:t>
            </a:r>
            <a:r>
              <a:rPr lang="en-US" altLang="it-IT" sz="1846" dirty="0"/>
              <a:t> per </a:t>
            </a:r>
            <a:r>
              <a:rPr lang="en-US" altLang="it-IT" sz="1846" dirty="0" err="1"/>
              <a:t>i</a:t>
            </a:r>
            <a:r>
              <a:rPr lang="en-US" altLang="it-IT" sz="1846" dirty="0"/>
              <a:t> Floats</a:t>
            </a:r>
            <a:endParaRPr lang="it-IT" altLang="it-IT" sz="1846" dirty="0"/>
          </a:p>
        </p:txBody>
      </p:sp>
      <p:sp>
        <p:nvSpPr>
          <p:cNvPr id="106499" name="Rectangle 3"/>
          <p:cNvSpPr>
            <a:spLocks noGrp="1" noChangeArrowheads="1"/>
          </p:cNvSpPr>
          <p:nvPr>
            <p:ph idx="1"/>
          </p:nvPr>
        </p:nvSpPr>
        <p:spPr/>
        <p:txBody>
          <a:bodyPr/>
          <a:lstStyle/>
          <a:p>
            <a:r>
              <a:rPr lang="it-IT" dirty="0" smtClean="0"/>
              <a:t>float</a:t>
            </a:r>
          </a:p>
          <a:p>
            <a:pPr lvl="1"/>
            <a:r>
              <a:rPr lang="it-IT" dirty="0" smtClean="0"/>
              <a:t>Valori: </a:t>
            </a:r>
            <a:r>
              <a:rPr lang="it-IT" dirty="0" err="1" smtClean="0"/>
              <a:t>left</a:t>
            </a:r>
            <a:r>
              <a:rPr lang="it-IT" dirty="0" smtClean="0"/>
              <a:t> | right | none</a:t>
            </a:r>
          </a:p>
          <a:p>
            <a:pPr lvl="1"/>
            <a:r>
              <a:rPr lang="it-IT" dirty="0" smtClean="0"/>
              <a:t>Imposta l’oggetto come </a:t>
            </a:r>
            <a:r>
              <a:rPr lang="it-IT" dirty="0" err="1" smtClean="0"/>
              <a:t>floating</a:t>
            </a:r>
            <a:r>
              <a:rPr lang="it-IT" dirty="0" smtClean="0"/>
              <a:t> sul lato sinistro o destro del contenitore. Il valore none disabilita il </a:t>
            </a:r>
            <a:r>
              <a:rPr lang="it-IT" dirty="0" err="1" smtClean="0"/>
              <a:t>floating</a:t>
            </a:r>
            <a:r>
              <a:rPr lang="it-IT" dirty="0" smtClean="0"/>
              <a:t>.</a:t>
            </a:r>
          </a:p>
          <a:p>
            <a:pPr lvl="1"/>
            <a:endParaRPr lang="it-IT" dirty="0" smtClean="0"/>
          </a:p>
          <a:p>
            <a:r>
              <a:rPr lang="it-IT" dirty="0" err="1" smtClean="0"/>
              <a:t>clear</a:t>
            </a:r>
            <a:endParaRPr lang="it-IT" dirty="0" smtClean="0"/>
          </a:p>
          <a:p>
            <a:pPr lvl="1"/>
            <a:r>
              <a:rPr lang="it-IT" dirty="0" smtClean="0"/>
              <a:t>Valori: </a:t>
            </a:r>
            <a:r>
              <a:rPr lang="it-IT" dirty="0" err="1" smtClean="0"/>
              <a:t>left</a:t>
            </a:r>
            <a:r>
              <a:rPr lang="it-IT" dirty="0" smtClean="0"/>
              <a:t> | right | </a:t>
            </a:r>
            <a:r>
              <a:rPr lang="it-IT" dirty="0" err="1" smtClean="0"/>
              <a:t>both</a:t>
            </a:r>
            <a:endParaRPr lang="it-IT" dirty="0" smtClean="0"/>
          </a:p>
          <a:p>
            <a:pPr lvl="1"/>
            <a:r>
              <a:rPr lang="it-IT" dirty="0" smtClean="0"/>
              <a:t>La proprietà </a:t>
            </a:r>
            <a:r>
              <a:rPr lang="it-IT" dirty="0" err="1" smtClean="0"/>
              <a:t>clear</a:t>
            </a:r>
            <a:r>
              <a:rPr lang="it-IT" dirty="0" smtClean="0"/>
              <a:t> impostata su un elemento fa sì che tutti I </a:t>
            </a:r>
            <a:r>
              <a:rPr lang="it-IT" dirty="0" err="1" smtClean="0"/>
              <a:t>floats</a:t>
            </a:r>
            <a:r>
              <a:rPr lang="it-IT" dirty="0" smtClean="0"/>
              <a:t> del tipo specificato (sinistri, destri o entrambi) vengano disposti prima dell’elemento stesso.</a:t>
            </a:r>
          </a:p>
          <a:p>
            <a:pPr lvl="1"/>
            <a:endParaRPr lang="it-IT" dirty="0" smtClean="0"/>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43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Flexbox</a:t>
            </a:r>
            <a:endParaRPr lang="it-IT" dirty="0"/>
          </a:p>
        </p:txBody>
      </p:sp>
      <p:sp>
        <p:nvSpPr>
          <p:cNvPr id="3" name="Segnaposto contenuto 2"/>
          <p:cNvSpPr>
            <a:spLocks noGrp="1"/>
          </p:cNvSpPr>
          <p:nvPr>
            <p:ph idx="1"/>
          </p:nvPr>
        </p:nvSpPr>
        <p:spPr/>
        <p:txBody>
          <a:bodyPr>
            <a:normAutofit/>
          </a:bodyPr>
          <a:lstStyle/>
          <a:p>
            <a:r>
              <a:rPr lang="it-IT" dirty="0" smtClean="0"/>
              <a:t>I </a:t>
            </a:r>
            <a:r>
              <a:rPr lang="it-IT" dirty="0" err="1" smtClean="0"/>
              <a:t>flexbox</a:t>
            </a:r>
            <a:r>
              <a:rPr lang="it-IT" dirty="0" smtClean="0"/>
              <a:t> sono una nuova modalità di disposizione degli oggetti, ormai stabilmente implementata in tutti i browser, e ampiamente utilizzata anche per la realizzazione di layout complessi.</a:t>
            </a:r>
          </a:p>
          <a:p>
            <a:r>
              <a:rPr lang="it-IT" dirty="0"/>
              <a:t>I </a:t>
            </a:r>
            <a:r>
              <a:rPr lang="it-IT" dirty="0" err="1"/>
              <a:t>flexbox</a:t>
            </a:r>
            <a:r>
              <a:rPr lang="it-IT" dirty="0"/>
              <a:t> sono contenitori a </a:t>
            </a:r>
            <a:r>
              <a:rPr lang="it-IT" b="1" dirty="0"/>
              <a:t>disposizione unidirezionale</a:t>
            </a:r>
            <a:r>
              <a:rPr lang="it-IT" dirty="0"/>
              <a:t>, cioè gli elementi vengono posti uno dopo l'altro su un solo asse, anche se possono opzionalmente andare a capo</a:t>
            </a:r>
            <a:r>
              <a:rPr lang="it-IT" dirty="0" smtClean="0"/>
              <a:t>. Per layout a griglia esistono i </a:t>
            </a:r>
            <a:r>
              <a:rPr lang="it-IT" b="1" dirty="0" smtClean="0"/>
              <a:t>CSS </a:t>
            </a:r>
            <a:r>
              <a:rPr lang="it-IT" b="1" dirty="0" err="1" smtClean="0"/>
              <a:t>grids</a:t>
            </a:r>
            <a:r>
              <a:rPr lang="it-IT" dirty="0" smtClean="0"/>
              <a:t>, tuttavia </a:t>
            </a:r>
            <a:r>
              <a:rPr lang="it-IT" i="1" dirty="0" smtClean="0"/>
              <a:t>essendo questi ultimi ancora implementati in maniera instabile</a:t>
            </a:r>
            <a:r>
              <a:rPr lang="it-IT" dirty="0" smtClean="0"/>
              <a:t>, si preferiscono i </a:t>
            </a:r>
            <a:r>
              <a:rPr lang="it-IT" dirty="0" err="1" smtClean="0"/>
              <a:t>flexbox</a:t>
            </a:r>
            <a:r>
              <a:rPr lang="it-IT" dirty="0" smtClean="0"/>
              <a:t> per realizzare (con qualche accorgimento) anche layout a griglia.</a:t>
            </a:r>
          </a:p>
          <a:p>
            <a:r>
              <a:rPr lang="it-IT" dirty="0" smtClean="0"/>
              <a:t>Nella definizione di un layout </a:t>
            </a:r>
            <a:r>
              <a:rPr lang="it-IT" dirty="0" err="1" smtClean="0"/>
              <a:t>flexbox</a:t>
            </a:r>
            <a:r>
              <a:rPr lang="it-IT" dirty="0" smtClean="0"/>
              <a:t> dobbiamo prendere in considerazione due elementi:</a:t>
            </a:r>
          </a:p>
          <a:p>
            <a:pPr lvl="1"/>
            <a:r>
              <a:rPr lang="it-IT" dirty="0" smtClean="0"/>
              <a:t>Il contenitore del layout, o </a:t>
            </a:r>
            <a:r>
              <a:rPr lang="it-IT" i="1" dirty="0" err="1" smtClean="0"/>
              <a:t>flex</a:t>
            </a:r>
            <a:r>
              <a:rPr lang="it-IT" dirty="0" smtClean="0"/>
              <a:t> </a:t>
            </a:r>
            <a:r>
              <a:rPr lang="it-IT" i="1" dirty="0" smtClean="0"/>
              <a:t>container</a:t>
            </a:r>
          </a:p>
          <a:p>
            <a:pPr lvl="1"/>
            <a:r>
              <a:rPr lang="it-IT" dirty="0" smtClean="0"/>
              <a:t>Gli elementi disposti nel layout, o </a:t>
            </a:r>
            <a:r>
              <a:rPr lang="it-IT" i="1" dirty="0" err="1" smtClean="0"/>
              <a:t>flex</a:t>
            </a:r>
            <a:r>
              <a:rPr lang="it-IT" dirty="0" smtClean="0"/>
              <a:t> </a:t>
            </a:r>
            <a:r>
              <a:rPr lang="it-IT" i="1" dirty="0" err="1" smtClean="0"/>
              <a:t>items</a:t>
            </a:r>
            <a:endParaRPr lang="it-IT" i="1" dirty="0" smtClean="0"/>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44</a:t>
            </a:fld>
            <a:endParaRPr lang="it-IT" altLang="it-IT"/>
          </a:p>
        </p:txBody>
      </p:sp>
    </p:spTree>
    <p:extLst>
      <p:ext uri="{BB962C8B-B14F-4D97-AF65-F5344CB8AC3E}">
        <p14:creationId xmlns:p14="http://schemas.microsoft.com/office/powerpoint/2010/main" val="261638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Flexbox</a:t>
            </a:r>
            <a:r>
              <a:rPr lang="it-IT" dirty="0" smtClean="0"/>
              <a:t/>
            </a:r>
            <a:br>
              <a:rPr lang="it-IT" dirty="0" smtClean="0"/>
            </a:br>
            <a:r>
              <a:rPr lang="it-IT" sz="2000" dirty="0" err="1" smtClean="0"/>
              <a:t>contanier</a:t>
            </a:r>
            <a:endParaRPr lang="it-IT" sz="1800" dirty="0"/>
          </a:p>
        </p:txBody>
      </p:sp>
      <p:sp>
        <p:nvSpPr>
          <p:cNvPr id="3" name="Segnaposto contenuto 2"/>
          <p:cNvSpPr>
            <a:spLocks noGrp="1"/>
          </p:cNvSpPr>
          <p:nvPr>
            <p:ph idx="1"/>
          </p:nvPr>
        </p:nvSpPr>
        <p:spPr/>
        <p:txBody>
          <a:bodyPr>
            <a:normAutofit/>
          </a:bodyPr>
          <a:lstStyle/>
          <a:p>
            <a:r>
              <a:rPr lang="it-IT" b="1" dirty="0" smtClean="0"/>
              <a:t>Per rendere un elemento un </a:t>
            </a:r>
            <a:r>
              <a:rPr lang="it-IT" b="1" dirty="0" err="1" smtClean="0"/>
              <a:t>flex</a:t>
            </a:r>
            <a:r>
              <a:rPr lang="it-IT" b="1" dirty="0" smtClean="0"/>
              <a:t> container </a:t>
            </a:r>
            <a:r>
              <a:rPr lang="it-IT" dirty="0" smtClean="0"/>
              <a:t>si utilizza la proprietà nota </a:t>
            </a:r>
            <a:r>
              <a:rPr lang="it-IT" b="1" dirty="0" smtClean="0"/>
              <a:t>display</a:t>
            </a:r>
            <a:r>
              <a:rPr lang="it-IT" dirty="0" smtClean="0"/>
              <a:t>, che va in questo caso impostata al valore </a:t>
            </a:r>
            <a:r>
              <a:rPr lang="it-IT" i="1" dirty="0" err="1" smtClean="0"/>
              <a:t>flex</a:t>
            </a:r>
            <a:r>
              <a:rPr lang="it-IT" dirty="0" smtClean="0"/>
              <a:t> (o </a:t>
            </a:r>
            <a:r>
              <a:rPr lang="it-IT" i="1" dirty="0" err="1" smtClean="0"/>
              <a:t>inline-flex</a:t>
            </a:r>
            <a:r>
              <a:rPr lang="it-IT" dirty="0" smtClean="0"/>
              <a:t>, se il contenitore deve essere di tipo </a:t>
            </a:r>
            <a:r>
              <a:rPr lang="it-IT" dirty="0" err="1" smtClean="0"/>
              <a:t>inline</a:t>
            </a:r>
            <a:r>
              <a:rPr lang="it-IT" dirty="0" smtClean="0"/>
              <a:t>).</a:t>
            </a:r>
          </a:p>
          <a:p>
            <a:pPr lvl="1"/>
            <a:r>
              <a:rPr lang="it-IT" dirty="0" smtClean="0"/>
              <a:t>Tutti gli elementi nidificati direttamente in un </a:t>
            </a:r>
            <a:r>
              <a:rPr lang="it-IT" dirty="0" err="1" smtClean="0"/>
              <a:t>flex</a:t>
            </a:r>
            <a:r>
              <a:rPr lang="it-IT" dirty="0" smtClean="0"/>
              <a:t> container sono invece  considerati </a:t>
            </a:r>
            <a:r>
              <a:rPr lang="it-IT" i="1" dirty="0" err="1" smtClean="0"/>
              <a:t>flex</a:t>
            </a:r>
            <a:r>
              <a:rPr lang="it-IT" i="1" dirty="0" smtClean="0"/>
              <a:t> </a:t>
            </a:r>
            <a:r>
              <a:rPr lang="it-IT" i="1" dirty="0" err="1" smtClean="0"/>
              <a:t>items</a:t>
            </a:r>
            <a:endParaRPr lang="it-IT" i="1" dirty="0" smtClean="0"/>
          </a:p>
          <a:p>
            <a:r>
              <a:rPr lang="it-IT" dirty="0" smtClean="0"/>
              <a:t>Per configurare come i </a:t>
            </a:r>
            <a:r>
              <a:rPr lang="it-IT" dirty="0" err="1" smtClean="0"/>
              <a:t>flex-items</a:t>
            </a:r>
            <a:r>
              <a:rPr lang="it-IT" dirty="0" smtClean="0"/>
              <a:t> verranno disposti nel container possiamo avvalerci di varie proprietà:</a:t>
            </a:r>
          </a:p>
          <a:p>
            <a:pPr lvl="1"/>
            <a:r>
              <a:rPr lang="it-IT" b="1" dirty="0" err="1" smtClean="0"/>
              <a:t>flex-direction</a:t>
            </a:r>
            <a:r>
              <a:rPr lang="it-IT" dirty="0" smtClean="0"/>
              <a:t/>
            </a:r>
            <a:br>
              <a:rPr lang="it-IT" dirty="0" smtClean="0"/>
            </a:br>
            <a:r>
              <a:rPr lang="it-IT" dirty="0" smtClean="0"/>
              <a:t>definisce l'asse principale della disposizione. Le direzioni possibili sono </a:t>
            </a:r>
            <a:r>
              <a:rPr lang="it-IT" i="1" dirty="0" err="1" smtClean="0"/>
              <a:t>row</a:t>
            </a:r>
            <a:r>
              <a:rPr lang="it-IT" dirty="0" smtClean="0"/>
              <a:t> (da sinistra a destra), </a:t>
            </a:r>
            <a:r>
              <a:rPr lang="it-IT" i="1" dirty="0" err="1" smtClean="0"/>
              <a:t>row</a:t>
            </a:r>
            <a:r>
              <a:rPr lang="it-IT" i="1" dirty="0" smtClean="0"/>
              <a:t>-reverse</a:t>
            </a:r>
            <a:r>
              <a:rPr lang="it-IT" dirty="0" smtClean="0"/>
              <a:t> (da destra a sinistra), </a:t>
            </a:r>
            <a:r>
              <a:rPr lang="it-IT" i="1" dirty="0" err="1" smtClean="0"/>
              <a:t>column</a:t>
            </a:r>
            <a:r>
              <a:rPr lang="it-IT" dirty="0" smtClean="0"/>
              <a:t> (dall'alto in basso) e </a:t>
            </a:r>
            <a:r>
              <a:rPr lang="it-IT" i="1" dirty="0" err="1" smtClean="0"/>
              <a:t>column</a:t>
            </a:r>
            <a:r>
              <a:rPr lang="it-IT" i="1" dirty="0" smtClean="0"/>
              <a:t>-reverse</a:t>
            </a:r>
            <a:r>
              <a:rPr lang="it-IT" dirty="0" smtClean="0"/>
              <a:t> (dal basso in alto).</a:t>
            </a:r>
          </a:p>
          <a:p>
            <a:pPr lvl="1"/>
            <a:r>
              <a:rPr lang="it-IT" b="1" dirty="0" err="1" smtClean="0"/>
              <a:t>flex-wrap</a:t>
            </a:r>
            <a:r>
              <a:rPr lang="it-IT" dirty="0" smtClean="0"/>
              <a:t/>
            </a:r>
            <a:br>
              <a:rPr lang="it-IT" dirty="0" smtClean="0"/>
            </a:br>
            <a:r>
              <a:rPr lang="it-IT" dirty="0" smtClean="0"/>
              <a:t>permette ai </a:t>
            </a:r>
            <a:r>
              <a:rPr lang="it-IT" dirty="0" err="1" smtClean="0"/>
              <a:t>flex</a:t>
            </a:r>
            <a:r>
              <a:rPr lang="it-IT" dirty="0" smtClean="0"/>
              <a:t> item disposti orizzontalmente di andare a capo, se non entrano tutti sull'asse principale. I valori sono </a:t>
            </a:r>
            <a:r>
              <a:rPr lang="it-IT" i="1" dirty="0" err="1" smtClean="0"/>
              <a:t>nowrap</a:t>
            </a:r>
            <a:r>
              <a:rPr lang="it-IT" dirty="0" smtClean="0"/>
              <a:t> (default), </a:t>
            </a:r>
            <a:r>
              <a:rPr lang="it-IT" i="1" dirty="0" err="1" smtClean="0"/>
              <a:t>wrap</a:t>
            </a:r>
            <a:r>
              <a:rPr lang="it-IT" dirty="0" smtClean="0"/>
              <a:t> (a capo dall'alto in basso) e </a:t>
            </a:r>
            <a:r>
              <a:rPr lang="it-IT" i="1" dirty="0" err="1" smtClean="0"/>
              <a:t>wrap</a:t>
            </a:r>
            <a:r>
              <a:rPr lang="it-IT" i="1" dirty="0" smtClean="0"/>
              <a:t>-reverse</a:t>
            </a:r>
            <a:r>
              <a:rPr lang="it-IT" dirty="0" smtClean="0"/>
              <a:t> (a capo dal basso in alto).</a:t>
            </a:r>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45</a:t>
            </a:fld>
            <a:endParaRPr lang="it-IT" altLang="it-IT"/>
          </a:p>
        </p:txBody>
      </p:sp>
    </p:spTree>
    <p:extLst>
      <p:ext uri="{BB962C8B-B14F-4D97-AF65-F5344CB8AC3E}">
        <p14:creationId xmlns:p14="http://schemas.microsoft.com/office/powerpoint/2010/main" val="137712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Flexbox</a:t>
            </a:r>
            <a:r>
              <a:rPr lang="it-IT" dirty="0" smtClean="0"/>
              <a:t/>
            </a:r>
            <a:br>
              <a:rPr lang="it-IT" dirty="0" smtClean="0"/>
            </a:br>
            <a:r>
              <a:rPr lang="it-IT" sz="2000" dirty="0" err="1" smtClean="0"/>
              <a:t>contanier</a:t>
            </a:r>
            <a:endParaRPr lang="it-IT" sz="1800" dirty="0"/>
          </a:p>
        </p:txBody>
      </p:sp>
      <p:sp>
        <p:nvSpPr>
          <p:cNvPr id="3" name="Segnaposto contenuto 2"/>
          <p:cNvSpPr>
            <a:spLocks noGrp="1"/>
          </p:cNvSpPr>
          <p:nvPr>
            <p:ph idx="1"/>
          </p:nvPr>
        </p:nvSpPr>
        <p:spPr/>
        <p:txBody>
          <a:bodyPr>
            <a:normAutofit fontScale="85000" lnSpcReduction="10000"/>
          </a:bodyPr>
          <a:lstStyle/>
          <a:p>
            <a:r>
              <a:rPr lang="it-IT" dirty="0"/>
              <a:t>Per configurare come i </a:t>
            </a:r>
            <a:r>
              <a:rPr lang="it-IT" dirty="0" err="1" smtClean="0"/>
              <a:t>flex</a:t>
            </a:r>
            <a:r>
              <a:rPr lang="it-IT" dirty="0" smtClean="0"/>
              <a:t> </a:t>
            </a:r>
            <a:r>
              <a:rPr lang="it-IT" dirty="0" err="1" smtClean="0"/>
              <a:t>items</a:t>
            </a:r>
            <a:r>
              <a:rPr lang="it-IT" dirty="0" smtClean="0"/>
              <a:t> </a:t>
            </a:r>
            <a:r>
              <a:rPr lang="it-IT" dirty="0" smtClean="0"/>
              <a:t>si </a:t>
            </a:r>
            <a:r>
              <a:rPr lang="it-IT" b="1" dirty="0" smtClean="0"/>
              <a:t>allineeranno </a:t>
            </a:r>
            <a:r>
              <a:rPr lang="it-IT" b="1" dirty="0"/>
              <a:t>nel container </a:t>
            </a:r>
            <a:r>
              <a:rPr lang="it-IT" dirty="0" smtClean="0"/>
              <a:t>rispetto all’asse principale e quello secondario possiamo </a:t>
            </a:r>
            <a:r>
              <a:rPr lang="it-IT" dirty="0"/>
              <a:t>avvalerci </a:t>
            </a:r>
            <a:r>
              <a:rPr lang="it-IT" dirty="0" smtClean="0"/>
              <a:t>delle seguenti proprietà:</a:t>
            </a:r>
            <a:endParaRPr lang="it-IT" b="1" dirty="0" smtClean="0"/>
          </a:p>
          <a:p>
            <a:pPr lvl="1"/>
            <a:r>
              <a:rPr lang="it-IT" b="1" dirty="0" err="1" smtClean="0"/>
              <a:t>justify-content</a:t>
            </a:r>
            <a:r>
              <a:rPr lang="it-IT" dirty="0" smtClean="0"/>
              <a:t> </a:t>
            </a:r>
            <a:br>
              <a:rPr lang="it-IT" dirty="0" smtClean="0"/>
            </a:br>
            <a:r>
              <a:rPr lang="it-IT" dirty="0" smtClean="0"/>
              <a:t>definisce l'allineamento </a:t>
            </a:r>
            <a:r>
              <a:rPr lang="it-IT" b="1" dirty="0" smtClean="0"/>
              <a:t>sull'asse principale</a:t>
            </a:r>
            <a:r>
              <a:rPr lang="it-IT" dirty="0" smtClean="0"/>
              <a:t>.</a:t>
            </a:r>
            <a:r>
              <a:rPr lang="it-IT" i="1" dirty="0" smtClean="0"/>
              <a:t> Il suo supporto è ancora poco avanzato nei browser.</a:t>
            </a:r>
            <a:r>
              <a:rPr lang="it-IT" dirty="0" smtClean="0"/>
              <a:t> I valori possibili sono:</a:t>
            </a:r>
          </a:p>
          <a:p>
            <a:pPr lvl="2"/>
            <a:r>
              <a:rPr lang="it-IT" i="1" dirty="0" err="1" smtClean="0"/>
              <a:t>flex</a:t>
            </a:r>
            <a:r>
              <a:rPr lang="it-IT" i="1" dirty="0" smtClean="0"/>
              <a:t>-start/end</a:t>
            </a:r>
            <a:r>
              <a:rPr lang="it-IT" dirty="0" smtClean="0"/>
              <a:t>: gli item sono disposti a partire dall'inizio/dalla fine dell'asse (ad es. da sinistra/destra  nella direzione </a:t>
            </a:r>
            <a:r>
              <a:rPr lang="it-IT" dirty="0" err="1" smtClean="0"/>
              <a:t>row</a:t>
            </a:r>
            <a:r>
              <a:rPr lang="it-IT" dirty="0" smtClean="0"/>
              <a:t>).</a:t>
            </a:r>
          </a:p>
          <a:p>
            <a:pPr lvl="2"/>
            <a:r>
              <a:rPr lang="it-IT" i="1" dirty="0" smtClean="0"/>
              <a:t>start/end</a:t>
            </a:r>
            <a:r>
              <a:rPr lang="it-IT" dirty="0" smtClean="0"/>
              <a:t> : gli item sono disposti a partire dall'inizio/dalla fine della direzione di scrittura (ad es. da sinistra/destra  in modalità RTL).</a:t>
            </a:r>
          </a:p>
          <a:p>
            <a:pPr lvl="2"/>
            <a:r>
              <a:rPr lang="it-IT" i="1" dirty="0" err="1" smtClean="0"/>
              <a:t>left</a:t>
            </a:r>
            <a:r>
              <a:rPr lang="it-IT" i="1" dirty="0" smtClean="0"/>
              <a:t>/right</a:t>
            </a:r>
            <a:r>
              <a:rPr lang="it-IT" dirty="0" smtClean="0"/>
              <a:t>: gli item sono disposti a partire da sinistra/destra, se questo non è in conflitto con la </a:t>
            </a:r>
            <a:r>
              <a:rPr lang="it-IT" dirty="0" err="1" smtClean="0"/>
              <a:t>flex-direction</a:t>
            </a:r>
            <a:r>
              <a:rPr lang="it-IT" dirty="0" smtClean="0"/>
              <a:t>.</a:t>
            </a:r>
          </a:p>
          <a:p>
            <a:pPr lvl="2"/>
            <a:r>
              <a:rPr lang="it-IT" i="1" dirty="0" smtClean="0"/>
              <a:t>center</a:t>
            </a:r>
            <a:r>
              <a:rPr lang="it-IT" dirty="0" smtClean="0"/>
              <a:t>: gli item sono centrati sull'asse.</a:t>
            </a:r>
          </a:p>
          <a:p>
            <a:pPr lvl="2"/>
            <a:r>
              <a:rPr lang="it-IT" i="1" dirty="0" err="1" smtClean="0"/>
              <a:t>space-between</a:t>
            </a:r>
            <a:r>
              <a:rPr lang="it-IT" dirty="0" smtClean="0"/>
              <a:t>: </a:t>
            </a:r>
            <a:r>
              <a:rPr lang="it-IT" dirty="0"/>
              <a:t>gli item sono disposti sull'asse </a:t>
            </a:r>
            <a:r>
              <a:rPr lang="it-IT" dirty="0" smtClean="0"/>
              <a:t>da un estremità all'altra con spaziatura uniforme.</a:t>
            </a:r>
            <a:endParaRPr lang="it-IT" dirty="0"/>
          </a:p>
          <a:p>
            <a:pPr lvl="2"/>
            <a:r>
              <a:rPr lang="it-IT" i="1" dirty="0" err="1" smtClean="0"/>
              <a:t>space-around</a:t>
            </a:r>
            <a:r>
              <a:rPr lang="it-IT" dirty="0"/>
              <a:t>: gli item sono disposti sull'asse in maniera che ognuno abbia la stessa quantità di spazio intorno a </a:t>
            </a:r>
            <a:r>
              <a:rPr lang="it-IT" dirty="0" smtClean="0"/>
              <a:t>sé.</a:t>
            </a:r>
            <a:endParaRPr lang="it-IT" dirty="0"/>
          </a:p>
          <a:p>
            <a:pPr lvl="2"/>
            <a:r>
              <a:rPr lang="it-IT" i="1" dirty="0" err="1"/>
              <a:t>space-evenly</a:t>
            </a:r>
            <a:r>
              <a:rPr lang="it-IT" dirty="0"/>
              <a:t>: gli item sono disposti sull'asse in maniera che lo spazio tra gli item e lo spazio tra gli item e </a:t>
            </a:r>
            <a:r>
              <a:rPr lang="it-IT" dirty="0" smtClean="0"/>
              <a:t>i bordi del </a:t>
            </a:r>
            <a:r>
              <a:rPr lang="it-IT" dirty="0"/>
              <a:t>container siano </a:t>
            </a:r>
            <a:r>
              <a:rPr lang="it-IT" dirty="0" smtClean="0"/>
              <a:t>uguali.</a:t>
            </a:r>
            <a:endParaRPr lang="it-IT" i="1" dirty="0" smtClean="0"/>
          </a:p>
          <a:p>
            <a:pPr lvl="1"/>
            <a:r>
              <a:rPr lang="it-IT" b="1" dirty="0" err="1" smtClean="0"/>
              <a:t>align-items</a:t>
            </a:r>
            <a:r>
              <a:rPr lang="it-IT" dirty="0" smtClean="0"/>
              <a:t> </a:t>
            </a:r>
            <a:r>
              <a:rPr lang="it-IT" dirty="0"/>
              <a:t/>
            </a:r>
            <a:br>
              <a:rPr lang="it-IT" dirty="0"/>
            </a:br>
            <a:r>
              <a:rPr lang="it-IT" dirty="0"/>
              <a:t>definisce </a:t>
            </a:r>
            <a:r>
              <a:rPr lang="it-IT" dirty="0" smtClean="0"/>
              <a:t>come gli item sono disposti </a:t>
            </a:r>
            <a:r>
              <a:rPr lang="it-IT" b="1" dirty="0"/>
              <a:t>sull'asse </a:t>
            </a:r>
            <a:r>
              <a:rPr lang="it-IT" b="1" dirty="0" smtClean="0"/>
              <a:t>secondario </a:t>
            </a:r>
            <a:r>
              <a:rPr lang="it-IT" b="1" i="1" dirty="0" smtClean="0"/>
              <a:t>di ciascuna riga</a:t>
            </a:r>
            <a:r>
              <a:rPr lang="it-IT" dirty="0" smtClean="0"/>
              <a:t>.</a:t>
            </a:r>
            <a:r>
              <a:rPr lang="it-IT" i="1" dirty="0" smtClean="0"/>
              <a:t> </a:t>
            </a:r>
            <a:r>
              <a:rPr lang="it-IT" i="1" dirty="0"/>
              <a:t>Il suo supporto è ancora poco avanzato nei browser.</a:t>
            </a:r>
            <a:r>
              <a:rPr lang="it-IT" dirty="0"/>
              <a:t> I valori </a:t>
            </a:r>
            <a:r>
              <a:rPr lang="it-IT" dirty="0" smtClean="0"/>
              <a:t>possibili sono:</a:t>
            </a:r>
          </a:p>
          <a:p>
            <a:pPr lvl="2"/>
            <a:r>
              <a:rPr lang="it-IT" i="1" dirty="0" err="1"/>
              <a:t>flex</a:t>
            </a:r>
            <a:r>
              <a:rPr lang="it-IT" i="1" dirty="0"/>
              <a:t>-start/end</a:t>
            </a:r>
            <a:r>
              <a:rPr lang="it-IT" dirty="0"/>
              <a:t>: gli item sono </a:t>
            </a:r>
            <a:r>
              <a:rPr lang="it-IT" dirty="0" smtClean="0"/>
              <a:t>allineati all'inizio/fine dell'asse secondario di ciascuna riga </a:t>
            </a:r>
            <a:r>
              <a:rPr lang="it-IT" dirty="0"/>
              <a:t>(ad es. </a:t>
            </a:r>
            <a:r>
              <a:rPr lang="it-IT" dirty="0" smtClean="0"/>
              <a:t>dall'alto/basso  </a:t>
            </a:r>
            <a:r>
              <a:rPr lang="it-IT" dirty="0"/>
              <a:t>nella direzione </a:t>
            </a:r>
            <a:r>
              <a:rPr lang="it-IT" dirty="0" err="1"/>
              <a:t>row</a:t>
            </a:r>
            <a:r>
              <a:rPr lang="it-IT" dirty="0"/>
              <a:t>).</a:t>
            </a:r>
          </a:p>
          <a:p>
            <a:pPr lvl="2"/>
            <a:r>
              <a:rPr lang="it-IT" i="1" dirty="0" smtClean="0"/>
              <a:t>center</a:t>
            </a:r>
            <a:r>
              <a:rPr lang="it-IT" dirty="0"/>
              <a:t>: gli item sono centrati </a:t>
            </a:r>
            <a:r>
              <a:rPr lang="it-IT" dirty="0" smtClean="0"/>
              <a:t>sull'asse secondario di ciascuna riga.</a:t>
            </a:r>
            <a:endParaRPr lang="it-IT" dirty="0"/>
          </a:p>
          <a:p>
            <a:pPr lvl="2"/>
            <a:r>
              <a:rPr lang="it-IT" i="1" dirty="0" smtClean="0"/>
              <a:t>stretch</a:t>
            </a:r>
            <a:r>
              <a:rPr lang="it-IT" dirty="0" smtClean="0"/>
              <a:t>: </a:t>
            </a:r>
            <a:r>
              <a:rPr lang="it-IT" dirty="0"/>
              <a:t>gli item sono </a:t>
            </a:r>
            <a:r>
              <a:rPr lang="it-IT" dirty="0" smtClean="0"/>
              <a:t>allungati sull'asse secondario in modo che tutti gli </a:t>
            </a:r>
            <a:r>
              <a:rPr lang="it-IT" dirty="0"/>
              <a:t>i</a:t>
            </a:r>
            <a:r>
              <a:rPr lang="it-IT" dirty="0" smtClean="0"/>
              <a:t>tem </a:t>
            </a:r>
            <a:r>
              <a:rPr lang="it-IT" i="1" dirty="0" smtClean="0"/>
              <a:t>di ogni riga </a:t>
            </a:r>
            <a:r>
              <a:rPr lang="it-IT" dirty="0" smtClean="0"/>
              <a:t>abbiano la stessa altezza</a:t>
            </a:r>
          </a:p>
          <a:p>
            <a:pPr lvl="2"/>
            <a:r>
              <a:rPr lang="it-IT" i="1" dirty="0"/>
              <a:t>baseline</a:t>
            </a:r>
            <a:r>
              <a:rPr lang="it-IT" dirty="0"/>
              <a:t>: gli item sono disposti in modo che lo loro linea di base sia allineata su ciascuna </a:t>
            </a:r>
            <a:r>
              <a:rPr lang="it-IT" dirty="0" smtClean="0"/>
              <a:t>riga.</a:t>
            </a:r>
            <a:endParaRPr lang="it-IT" dirty="0"/>
          </a:p>
          <a:p>
            <a:pPr lvl="1"/>
            <a:r>
              <a:rPr lang="it-IT" b="1" dirty="0" err="1" smtClean="0"/>
              <a:t>align-content</a:t>
            </a:r>
            <a:r>
              <a:rPr lang="it-IT" dirty="0" smtClean="0"/>
              <a:t/>
            </a:r>
            <a:br>
              <a:rPr lang="it-IT" dirty="0" smtClean="0"/>
            </a:br>
            <a:r>
              <a:rPr lang="it-IT" dirty="0" smtClean="0"/>
              <a:t>definisce l'allineamento </a:t>
            </a:r>
            <a:r>
              <a:rPr lang="it-IT" b="1" i="1" dirty="0" smtClean="0"/>
              <a:t>di tutte e righe </a:t>
            </a:r>
            <a:r>
              <a:rPr lang="it-IT" b="1" dirty="0" smtClean="0"/>
              <a:t>sull'asse secondario</a:t>
            </a:r>
            <a:r>
              <a:rPr lang="it-IT" dirty="0" smtClean="0"/>
              <a:t>.</a:t>
            </a:r>
            <a:r>
              <a:rPr lang="it-IT" i="1" dirty="0" smtClean="0"/>
              <a:t> Il suo supporto è ancora poco avanzato nei browser.</a:t>
            </a:r>
            <a:r>
              <a:rPr lang="it-IT" dirty="0" smtClean="0"/>
              <a:t> I valori possibili sono gli stessi di </a:t>
            </a:r>
            <a:r>
              <a:rPr lang="it-IT" dirty="0" err="1" smtClean="0"/>
              <a:t>justify-content</a:t>
            </a:r>
            <a:r>
              <a:rPr lang="it-IT" dirty="0" smtClean="0"/>
              <a:t>. Ad esempio, questa proprietà permette di distribuire lo spazio tra le righe quando la </a:t>
            </a:r>
            <a:r>
              <a:rPr lang="it-IT" dirty="0" err="1" smtClean="0"/>
              <a:t>flex-direction</a:t>
            </a:r>
            <a:r>
              <a:rPr lang="it-IT" dirty="0" smtClean="0"/>
              <a:t> è </a:t>
            </a:r>
            <a:r>
              <a:rPr lang="it-IT" dirty="0" err="1" smtClean="0"/>
              <a:t>row</a:t>
            </a:r>
            <a:r>
              <a:rPr lang="it-IT" dirty="0" smtClean="0"/>
              <a:t> e gli elementi vanno a capo grazie a </a:t>
            </a:r>
            <a:r>
              <a:rPr lang="it-IT" dirty="0" err="1" smtClean="0"/>
              <a:t>flex-wrap</a:t>
            </a:r>
            <a:r>
              <a:rPr lang="it-IT" dirty="0" smtClean="0"/>
              <a:t>.</a:t>
            </a:r>
          </a:p>
          <a:p>
            <a:pPr lvl="2"/>
            <a:endParaRPr lang="it-IT" dirty="0" smtClean="0"/>
          </a:p>
          <a:p>
            <a:endParaRPr lang="it-IT" dirty="0" smtClean="0"/>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46</a:t>
            </a:fld>
            <a:endParaRPr lang="it-IT" altLang="it-IT"/>
          </a:p>
        </p:txBody>
      </p:sp>
    </p:spTree>
    <p:extLst>
      <p:ext uri="{BB962C8B-B14F-4D97-AF65-F5344CB8AC3E}">
        <p14:creationId xmlns:p14="http://schemas.microsoft.com/office/powerpoint/2010/main" val="129771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Flexbox</a:t>
            </a:r>
            <a:r>
              <a:rPr lang="it-IT" dirty="0" smtClean="0"/>
              <a:t/>
            </a:r>
            <a:br>
              <a:rPr lang="it-IT" dirty="0" smtClean="0"/>
            </a:br>
            <a:r>
              <a:rPr lang="it-IT" sz="2000" dirty="0" smtClean="0"/>
              <a:t>item</a:t>
            </a:r>
            <a:endParaRPr lang="it-IT" sz="1800" dirty="0"/>
          </a:p>
        </p:txBody>
      </p:sp>
      <p:sp>
        <p:nvSpPr>
          <p:cNvPr id="3" name="Segnaposto contenuto 2"/>
          <p:cNvSpPr>
            <a:spLocks noGrp="1"/>
          </p:cNvSpPr>
          <p:nvPr>
            <p:ph idx="1"/>
          </p:nvPr>
        </p:nvSpPr>
        <p:spPr/>
        <p:txBody>
          <a:bodyPr>
            <a:normAutofit fontScale="92500" lnSpcReduction="10000"/>
          </a:bodyPr>
          <a:lstStyle/>
          <a:p>
            <a:r>
              <a:rPr lang="it-IT" dirty="0" smtClean="0"/>
              <a:t>Ogni </a:t>
            </a:r>
            <a:r>
              <a:rPr lang="it-IT" dirty="0" err="1" smtClean="0"/>
              <a:t>flex</a:t>
            </a:r>
            <a:r>
              <a:rPr lang="it-IT" dirty="0" smtClean="0"/>
              <a:t> item può essere configurato singolarmente, possibilmente sovrascrivendo alcune delle proprietà globali del container, tramite le seguenti proprietà:</a:t>
            </a:r>
          </a:p>
          <a:p>
            <a:pPr lvl="1"/>
            <a:r>
              <a:rPr lang="it-IT" b="1" dirty="0" err="1" smtClean="0"/>
              <a:t>order</a:t>
            </a:r>
            <a:r>
              <a:rPr lang="it-IT" b="1" dirty="0" smtClean="0"/>
              <a:t/>
            </a:r>
            <a:br>
              <a:rPr lang="it-IT" b="1" dirty="0" smtClean="0"/>
            </a:br>
            <a:r>
              <a:rPr lang="it-IT" dirty="0" smtClean="0"/>
              <a:t>definisce l'ordine degli item, che sono disposti nel container seguendo l'ordine numerico dato da questa proprietà (che può avere anche valori negativi). Se omessa, vale ovviamente l'ordinamento interno al container.</a:t>
            </a:r>
          </a:p>
          <a:p>
            <a:pPr lvl="1"/>
            <a:r>
              <a:rPr lang="it-IT" b="1" dirty="0" err="1" smtClean="0"/>
              <a:t>flex-grow</a:t>
            </a:r>
            <a:r>
              <a:rPr lang="it-IT" b="1" dirty="0" smtClean="0"/>
              <a:t/>
            </a:r>
            <a:br>
              <a:rPr lang="it-IT" b="1" dirty="0" smtClean="0"/>
            </a:br>
            <a:r>
              <a:rPr lang="it-IT" dirty="0" smtClean="0"/>
              <a:t>definisce la possibilità dell'item di espandersi sull'asse principale, se necessario. Il valore numerico indica la frazione dello spazio da occupare che verrà ceduta allo specifico item. Ad esempio, se tre elementi hanno </a:t>
            </a:r>
            <a:r>
              <a:rPr lang="it-IT" dirty="0" err="1" smtClean="0"/>
              <a:t>grow</a:t>
            </a:r>
            <a:r>
              <a:rPr lang="it-IT" dirty="0" smtClean="0"/>
              <a:t> uguale a 1, 2, 1, il 50% dello spazio (2/4) verrà ceduto al secondo item, e il 25% (1/4) agli altri due. </a:t>
            </a:r>
            <a:r>
              <a:rPr lang="it-IT" i="1" dirty="0" smtClean="0"/>
              <a:t>Per default, gli item non si espandono.</a:t>
            </a:r>
          </a:p>
          <a:p>
            <a:pPr lvl="1"/>
            <a:r>
              <a:rPr lang="it-IT" b="1" dirty="0" err="1" smtClean="0"/>
              <a:t>flex-shrink</a:t>
            </a:r>
            <a:r>
              <a:rPr lang="it-IT" b="1" dirty="0" smtClean="0"/>
              <a:t/>
            </a:r>
            <a:br>
              <a:rPr lang="it-IT" b="1" dirty="0" smtClean="0"/>
            </a:br>
            <a:r>
              <a:rPr lang="it-IT" dirty="0" smtClean="0"/>
              <a:t>come </a:t>
            </a:r>
            <a:r>
              <a:rPr lang="it-IT" dirty="0" err="1" smtClean="0"/>
              <a:t>flex-grow</a:t>
            </a:r>
            <a:r>
              <a:rPr lang="it-IT" dirty="0" smtClean="0"/>
              <a:t>, ma gestisce il restringimento degli item nel caso lo spazio a disposizione sia insufficiente. Il numero in questo caso indica la frazione dello spazio necessario che verrà "tolta" allo specifico item.</a:t>
            </a:r>
          </a:p>
          <a:p>
            <a:pPr lvl="1"/>
            <a:r>
              <a:rPr lang="it-IT" b="1" dirty="0" err="1" smtClean="0"/>
              <a:t>flex-basis</a:t>
            </a:r>
            <a:r>
              <a:rPr lang="it-IT" dirty="0" smtClean="0"/>
              <a:t/>
            </a:r>
            <a:br>
              <a:rPr lang="it-IT" dirty="0" smtClean="0"/>
            </a:br>
            <a:r>
              <a:rPr lang="it-IT" dirty="0" smtClean="0"/>
              <a:t>indica la dimensione base dell'item, prima che lo spazio eventualmente vuoto gli venga redistribuito. Può essere una misura anche relativa. </a:t>
            </a:r>
            <a:r>
              <a:rPr lang="it-IT" i="1" dirty="0" smtClean="0"/>
              <a:t>Il supporto a questa proprietà, e in particolare il suo rapporto in combinazione con varie altre proprietà come </a:t>
            </a:r>
            <a:r>
              <a:rPr lang="it-IT" i="1" dirty="0" err="1" smtClean="0"/>
              <a:t>width</a:t>
            </a:r>
            <a:r>
              <a:rPr lang="it-IT" i="1" dirty="0" smtClean="0"/>
              <a:t>, </a:t>
            </a:r>
            <a:r>
              <a:rPr lang="it-IT" i="1" dirty="0" err="1" smtClean="0"/>
              <a:t>min-width</a:t>
            </a:r>
            <a:r>
              <a:rPr lang="it-IT" i="1" dirty="0" smtClean="0"/>
              <a:t>, ecc. sono ancora poco avanzati.</a:t>
            </a:r>
          </a:p>
          <a:p>
            <a:pPr lvl="1"/>
            <a:r>
              <a:rPr lang="it-IT" b="1" dirty="0" err="1" smtClean="0"/>
              <a:t>flex</a:t>
            </a:r>
            <a:r>
              <a:rPr lang="it-IT" b="1" dirty="0" smtClean="0"/>
              <a:t/>
            </a:r>
            <a:br>
              <a:rPr lang="it-IT" b="1" dirty="0" smtClean="0"/>
            </a:br>
            <a:r>
              <a:rPr lang="it-IT" dirty="0" smtClean="0"/>
              <a:t>è una </a:t>
            </a:r>
            <a:r>
              <a:rPr lang="it-IT" dirty="0" err="1" smtClean="0"/>
              <a:t>shorthand</a:t>
            </a:r>
            <a:r>
              <a:rPr lang="it-IT" dirty="0" smtClean="0"/>
              <a:t> per impostare </a:t>
            </a:r>
            <a:r>
              <a:rPr lang="it-IT" dirty="0" err="1" smtClean="0"/>
              <a:t>flex-grow</a:t>
            </a:r>
            <a:r>
              <a:rPr lang="it-IT" dirty="0" smtClean="0"/>
              <a:t>, </a:t>
            </a:r>
            <a:r>
              <a:rPr lang="it-IT" dirty="0" err="1" smtClean="0"/>
              <a:t>flex-shrink</a:t>
            </a:r>
            <a:r>
              <a:rPr lang="it-IT" dirty="0" smtClean="0"/>
              <a:t> e </a:t>
            </a:r>
            <a:r>
              <a:rPr lang="it-IT" dirty="0" err="1" smtClean="0"/>
              <a:t>flex-basis</a:t>
            </a:r>
            <a:r>
              <a:rPr lang="it-IT" dirty="0" smtClean="0"/>
              <a:t>.</a:t>
            </a:r>
          </a:p>
          <a:p>
            <a:pPr lvl="1"/>
            <a:r>
              <a:rPr lang="it-IT" b="1" dirty="0" err="1" smtClean="0"/>
              <a:t>align</a:t>
            </a:r>
            <a:r>
              <a:rPr lang="it-IT" b="1" dirty="0" smtClean="0"/>
              <a:t>-self</a:t>
            </a:r>
            <a:r>
              <a:rPr lang="it-IT" dirty="0" smtClean="0"/>
              <a:t/>
            </a:r>
            <a:br>
              <a:rPr lang="it-IT" dirty="0" smtClean="0"/>
            </a:br>
            <a:r>
              <a:rPr lang="it-IT" dirty="0" smtClean="0"/>
              <a:t>permette di modificare la modalità di allineamento </a:t>
            </a:r>
            <a:r>
              <a:rPr lang="it-IT" dirty="0" err="1" smtClean="0"/>
              <a:t>align-items</a:t>
            </a:r>
            <a:r>
              <a:rPr lang="it-IT" dirty="0" smtClean="0"/>
              <a:t> del container per questo specifico elemento.</a:t>
            </a:r>
          </a:p>
          <a:p>
            <a:endParaRPr lang="it-IT" dirty="0" smtClean="0"/>
          </a:p>
          <a:p>
            <a:endParaRPr lang="it-IT" dirty="0"/>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47</a:t>
            </a:fld>
            <a:endParaRPr lang="it-IT" altLang="it-IT"/>
          </a:p>
        </p:txBody>
      </p:sp>
    </p:spTree>
    <p:extLst>
      <p:ext uri="{BB962C8B-B14F-4D97-AF65-F5344CB8AC3E}">
        <p14:creationId xmlns:p14="http://schemas.microsoft.com/office/powerpoint/2010/main" val="2718936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Grids</a:t>
            </a:r>
            <a:endParaRPr lang="it-IT" dirty="0"/>
          </a:p>
        </p:txBody>
      </p:sp>
      <p:sp>
        <p:nvSpPr>
          <p:cNvPr id="3" name="Segnaposto contenuto 2"/>
          <p:cNvSpPr>
            <a:spLocks noGrp="1"/>
          </p:cNvSpPr>
          <p:nvPr>
            <p:ph idx="1"/>
          </p:nvPr>
        </p:nvSpPr>
        <p:spPr/>
        <p:txBody>
          <a:bodyPr>
            <a:normAutofit/>
          </a:bodyPr>
          <a:lstStyle/>
          <a:p>
            <a:r>
              <a:rPr lang="it-IT" dirty="0" smtClean="0"/>
              <a:t>I </a:t>
            </a:r>
            <a:r>
              <a:rPr lang="it-IT" dirty="0" err="1" smtClean="0"/>
              <a:t>grids</a:t>
            </a:r>
            <a:r>
              <a:rPr lang="it-IT" dirty="0" smtClean="0"/>
              <a:t> </a:t>
            </a:r>
            <a:r>
              <a:rPr lang="it-IT" dirty="0" smtClean="0"/>
              <a:t>sono una </a:t>
            </a:r>
            <a:r>
              <a:rPr lang="it-IT" dirty="0" smtClean="0"/>
              <a:t>funzionalità CSS avanzata </a:t>
            </a:r>
            <a:r>
              <a:rPr lang="it-IT" dirty="0" smtClean="0"/>
              <a:t>che permette di </a:t>
            </a:r>
            <a:r>
              <a:rPr lang="it-IT" b="1" dirty="0" smtClean="0"/>
              <a:t>definire delle griglie </a:t>
            </a:r>
            <a:r>
              <a:rPr lang="it-IT" dirty="0" smtClean="0"/>
              <a:t>(righe per colonne) </a:t>
            </a:r>
            <a:r>
              <a:rPr lang="it-IT" b="1" dirty="0" smtClean="0"/>
              <a:t>e distribuirvi </a:t>
            </a:r>
            <a:r>
              <a:rPr lang="it-IT" b="1" dirty="0" smtClean="0"/>
              <a:t>del </a:t>
            </a:r>
            <a:r>
              <a:rPr lang="it-IT" b="1" dirty="0" smtClean="0"/>
              <a:t>contenuto</a:t>
            </a:r>
            <a:r>
              <a:rPr lang="it-IT" dirty="0" smtClean="0"/>
              <a:t>. Si tratta della «soluzione definitiva» al problema dei notissimi </a:t>
            </a:r>
            <a:r>
              <a:rPr lang="it-IT" i="1" dirty="0" smtClean="0"/>
              <a:t>layout a griglia</a:t>
            </a:r>
            <a:r>
              <a:rPr lang="it-IT" dirty="0" smtClean="0"/>
              <a:t>, attualmente realizzati con i </a:t>
            </a:r>
            <a:r>
              <a:rPr lang="it-IT" dirty="0" err="1" smtClean="0"/>
              <a:t>floats</a:t>
            </a:r>
            <a:r>
              <a:rPr lang="it-IT" dirty="0" smtClean="0"/>
              <a:t> o i </a:t>
            </a:r>
            <a:r>
              <a:rPr lang="it-IT" dirty="0" err="1" smtClean="0"/>
              <a:t>flexbox</a:t>
            </a:r>
            <a:r>
              <a:rPr lang="it-IT" dirty="0" smtClean="0"/>
              <a:t> usando dei trucchi.</a:t>
            </a:r>
          </a:p>
          <a:p>
            <a:r>
              <a:rPr lang="it-IT" i="1" dirty="0" smtClean="0"/>
              <a:t>Tuttavia, si tratta di una specifica </a:t>
            </a:r>
            <a:r>
              <a:rPr lang="it-IT" i="1" dirty="0" smtClean="0"/>
              <a:t>in </a:t>
            </a:r>
            <a:r>
              <a:rPr lang="it-IT" i="1" dirty="0" smtClean="0"/>
              <a:t>fase di stabilizzazione, e non è ancora </a:t>
            </a:r>
            <a:r>
              <a:rPr lang="it-IT" i="1" dirty="0" smtClean="0"/>
              <a:t>sicuro adottarla, ad esempio, per realizzare layout al posto della soluzione </a:t>
            </a:r>
            <a:r>
              <a:rPr lang="it-IT" i="1" dirty="0" err="1" smtClean="0"/>
              <a:t>flexbox</a:t>
            </a:r>
            <a:r>
              <a:rPr lang="it-IT" i="1" dirty="0" smtClean="0"/>
              <a:t>.</a:t>
            </a:r>
            <a:endParaRPr lang="it-IT" i="1" dirty="0" smtClean="0"/>
          </a:p>
          <a:p>
            <a:r>
              <a:rPr lang="it-IT" dirty="0" smtClean="0"/>
              <a:t>In una </a:t>
            </a:r>
            <a:r>
              <a:rPr lang="it-IT" dirty="0" err="1" smtClean="0"/>
              <a:t>grid</a:t>
            </a:r>
            <a:r>
              <a:rPr lang="it-IT" dirty="0" smtClean="0"/>
              <a:t> </a:t>
            </a:r>
            <a:r>
              <a:rPr lang="it-IT" dirty="0" smtClean="0"/>
              <a:t>si configura per prima cosa un </a:t>
            </a:r>
            <a:r>
              <a:rPr lang="it-IT" i="1" dirty="0" smtClean="0"/>
              <a:t>container</a:t>
            </a:r>
            <a:r>
              <a:rPr lang="it-IT" dirty="0" smtClean="0"/>
              <a:t> suddividendone lo spazio interno con una </a:t>
            </a:r>
            <a:r>
              <a:rPr lang="it-IT" i="1" dirty="0" smtClean="0"/>
              <a:t>griglia virtuale </a:t>
            </a:r>
            <a:r>
              <a:rPr lang="it-IT" dirty="0" smtClean="0"/>
              <a:t>(che non corrisponde ad alcun elemento HTML, come avviene invece nel caso delle griglie realizzate con altre tecniche o con le tabelle)</a:t>
            </a:r>
          </a:p>
          <a:p>
            <a:r>
              <a:rPr lang="it-IT" dirty="0" smtClean="0"/>
              <a:t>Gli elementi interni al </a:t>
            </a:r>
            <a:r>
              <a:rPr lang="it-IT" i="1" dirty="0" err="1" smtClean="0"/>
              <a:t>grid</a:t>
            </a:r>
            <a:r>
              <a:rPr lang="it-IT" i="1" dirty="0" smtClean="0"/>
              <a:t> container </a:t>
            </a:r>
            <a:r>
              <a:rPr lang="it-IT" dirty="0" smtClean="0"/>
              <a:t>(</a:t>
            </a:r>
            <a:r>
              <a:rPr lang="it-IT" i="1" dirty="0" err="1" smtClean="0"/>
              <a:t>grid</a:t>
            </a:r>
            <a:r>
              <a:rPr lang="it-IT" i="1" dirty="0" smtClean="0"/>
              <a:t> </a:t>
            </a:r>
            <a:r>
              <a:rPr lang="it-IT" i="1" dirty="0" err="1" smtClean="0"/>
              <a:t>items</a:t>
            </a:r>
            <a:r>
              <a:rPr lang="it-IT" dirty="0" smtClean="0"/>
              <a:t>) andranno ad occupare gli spazi della griglia in base alle direttive ad essi associate, o </a:t>
            </a:r>
            <a:r>
              <a:rPr lang="it-IT" dirty="0" smtClean="0"/>
              <a:t>automaticamente. </a:t>
            </a:r>
            <a:r>
              <a:rPr lang="it-IT" dirty="0" smtClean="0"/>
              <a:t>In quest’ultimo caso, </a:t>
            </a:r>
            <a:r>
              <a:rPr lang="it-IT" i="1" dirty="0" smtClean="0"/>
              <a:t>gli elementi si distribuiranno naturalmente, nell’ordine dato, cercando di occupare tutte le celle, riga per riga</a:t>
            </a:r>
            <a:r>
              <a:rPr lang="it-IT" dirty="0" smtClean="0"/>
              <a:t>.</a:t>
            </a:r>
          </a:p>
          <a:p>
            <a:r>
              <a:rPr lang="it-IT" b="1" dirty="0"/>
              <a:t>Per rendere un elemento un </a:t>
            </a:r>
            <a:r>
              <a:rPr lang="it-IT" b="1" dirty="0" err="1" smtClean="0"/>
              <a:t>grid</a:t>
            </a:r>
            <a:r>
              <a:rPr lang="it-IT" b="1" dirty="0" smtClean="0"/>
              <a:t> </a:t>
            </a:r>
            <a:r>
              <a:rPr lang="it-IT" b="1" dirty="0"/>
              <a:t>container </a:t>
            </a:r>
            <a:r>
              <a:rPr lang="it-IT" dirty="0"/>
              <a:t>si utilizza la proprietà nota </a:t>
            </a:r>
            <a:r>
              <a:rPr lang="it-IT" b="1" dirty="0"/>
              <a:t>display</a:t>
            </a:r>
            <a:r>
              <a:rPr lang="it-IT" dirty="0"/>
              <a:t>, che va in questo caso impostata al valore </a:t>
            </a:r>
            <a:r>
              <a:rPr lang="it-IT" i="1" dirty="0" err="1" smtClean="0"/>
              <a:t>grid</a:t>
            </a:r>
            <a:r>
              <a:rPr lang="it-IT" dirty="0" smtClean="0"/>
              <a:t> </a:t>
            </a:r>
            <a:r>
              <a:rPr lang="it-IT" dirty="0"/>
              <a:t>(o </a:t>
            </a:r>
            <a:r>
              <a:rPr lang="it-IT" i="1" dirty="0" err="1" smtClean="0"/>
              <a:t>inline-grid</a:t>
            </a:r>
            <a:r>
              <a:rPr lang="it-IT" dirty="0" smtClean="0"/>
              <a:t>, </a:t>
            </a:r>
            <a:r>
              <a:rPr lang="it-IT" dirty="0"/>
              <a:t>se il contenitore deve essere di tipo </a:t>
            </a:r>
            <a:r>
              <a:rPr lang="it-IT" dirty="0" err="1"/>
              <a:t>inline</a:t>
            </a:r>
            <a:r>
              <a:rPr lang="it-IT" dirty="0" smtClean="0"/>
              <a:t>).</a:t>
            </a:r>
            <a:endParaRPr lang="it-IT" dirty="0"/>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48</a:t>
            </a:fld>
            <a:endParaRPr lang="it-IT" altLang="it-IT"/>
          </a:p>
        </p:txBody>
      </p:sp>
    </p:spTree>
    <p:extLst>
      <p:ext uri="{BB962C8B-B14F-4D97-AF65-F5344CB8AC3E}">
        <p14:creationId xmlns:p14="http://schemas.microsoft.com/office/powerpoint/2010/main" val="398482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Grids</a:t>
            </a:r>
            <a:r>
              <a:rPr lang="it-IT" dirty="0" smtClean="0"/>
              <a:t/>
            </a:r>
            <a:br>
              <a:rPr lang="it-IT" dirty="0" smtClean="0"/>
            </a:br>
            <a:r>
              <a:rPr lang="it-IT" sz="2000" dirty="0" smtClean="0"/>
              <a:t>righe </a:t>
            </a:r>
            <a:r>
              <a:rPr lang="it-IT" sz="2000" dirty="0" smtClean="0"/>
              <a:t>e colonne</a:t>
            </a:r>
            <a:endParaRPr lang="it-IT" sz="2000" dirty="0"/>
          </a:p>
        </p:txBody>
      </p:sp>
      <p:sp>
        <p:nvSpPr>
          <p:cNvPr id="3" name="Segnaposto contenuto 2"/>
          <p:cNvSpPr>
            <a:spLocks noGrp="1"/>
          </p:cNvSpPr>
          <p:nvPr>
            <p:ph idx="1"/>
          </p:nvPr>
        </p:nvSpPr>
        <p:spPr/>
        <p:txBody>
          <a:bodyPr>
            <a:normAutofit fontScale="85000" lnSpcReduction="20000"/>
          </a:bodyPr>
          <a:lstStyle/>
          <a:p>
            <a:r>
              <a:rPr lang="it-IT" dirty="0" smtClean="0"/>
              <a:t>A questo punto è necessario definire la struttura della griglia interna al container. Questo può essere fatto in vari modi.</a:t>
            </a:r>
          </a:p>
          <a:p>
            <a:r>
              <a:rPr lang="it-IT" dirty="0" smtClean="0"/>
              <a:t>E’ possibile definire </a:t>
            </a:r>
            <a:r>
              <a:rPr lang="it-IT" b="1" dirty="0" smtClean="0"/>
              <a:t>le righe e le colonne </a:t>
            </a:r>
            <a:r>
              <a:rPr lang="it-IT" dirty="0" smtClean="0"/>
              <a:t>specificandone la dimensione tramite le proprietà </a:t>
            </a:r>
            <a:r>
              <a:rPr lang="it-IT" b="1" dirty="0" err="1" smtClean="0"/>
              <a:t>grid-template-columns</a:t>
            </a:r>
            <a:r>
              <a:rPr lang="it-IT" dirty="0" smtClean="0"/>
              <a:t> e </a:t>
            </a:r>
            <a:r>
              <a:rPr lang="it-IT" b="1" dirty="0" err="1" smtClean="0"/>
              <a:t>grid-template-rows</a:t>
            </a:r>
            <a:r>
              <a:rPr lang="it-IT" dirty="0" smtClean="0"/>
              <a:t>.</a:t>
            </a:r>
          </a:p>
          <a:p>
            <a:r>
              <a:rPr lang="it-IT" dirty="0" smtClean="0"/>
              <a:t>Ciascuna proprietà ha come valore </a:t>
            </a:r>
            <a:r>
              <a:rPr lang="it-IT" i="1" dirty="0" smtClean="0"/>
              <a:t>una sequenza di misure </a:t>
            </a:r>
            <a:r>
              <a:rPr lang="it-IT" dirty="0" smtClean="0"/>
              <a:t>(che possono anche essere percentuali o la parola chiave </a:t>
            </a:r>
            <a:r>
              <a:rPr lang="it-IT" i="1" dirty="0" smtClean="0"/>
              <a:t>auto</a:t>
            </a:r>
            <a:r>
              <a:rPr lang="it-IT" dirty="0" smtClean="0"/>
              <a:t>), ad esempio</a:t>
            </a:r>
          </a:p>
          <a:p>
            <a:pPr marL="527552" lvl="1" indent="0">
              <a:buNone/>
            </a:pPr>
            <a:r>
              <a:rPr lang="it-IT" dirty="0" err="1" smtClean="0"/>
              <a:t>grid-template-columns</a:t>
            </a:r>
            <a:r>
              <a:rPr lang="it-IT" dirty="0" smtClean="0"/>
              <a:t>: auto 50px 20px 40px;</a:t>
            </a:r>
          </a:p>
          <a:p>
            <a:pPr marL="527552" lvl="1" indent="0">
              <a:buNone/>
            </a:pPr>
            <a:r>
              <a:rPr lang="it-IT" dirty="0" err="1" smtClean="0"/>
              <a:t>grid-template-rows</a:t>
            </a:r>
            <a:r>
              <a:rPr lang="it-IT" dirty="0" smtClean="0"/>
              <a:t>: 25% 100px </a:t>
            </a:r>
            <a:r>
              <a:rPr lang="it-IT" dirty="0" smtClean="0"/>
              <a:t>auto;</a:t>
            </a:r>
          </a:p>
          <a:p>
            <a:pPr lvl="1"/>
            <a:r>
              <a:rPr lang="it-IT" dirty="0" smtClean="0"/>
              <a:t>Definisce una griglia con quattro colonne (di cui la prima prenderà tutto lo spazio che “avanza”) e tre righe.</a:t>
            </a:r>
          </a:p>
          <a:p>
            <a:pPr lvl="1"/>
            <a:r>
              <a:rPr lang="it-IT" dirty="0" smtClean="0"/>
              <a:t>Se </a:t>
            </a:r>
            <a:r>
              <a:rPr lang="it-IT" dirty="0"/>
              <a:t>in un </a:t>
            </a:r>
            <a:r>
              <a:rPr lang="it-IT" dirty="0" err="1"/>
              <a:t>grid</a:t>
            </a:r>
            <a:r>
              <a:rPr lang="it-IT" dirty="0"/>
              <a:t> container si inseriscono più righe di quelle dichiarate, ne verranno create automaticamente di nuove. In tal caso, la loro dimensione potrà essere specificata tramite la proprietà </a:t>
            </a:r>
            <a:r>
              <a:rPr lang="it-IT" b="1" dirty="0" err="1"/>
              <a:t>grid</a:t>
            </a:r>
            <a:r>
              <a:rPr lang="it-IT" b="1" dirty="0"/>
              <a:t>-auto-</a:t>
            </a:r>
            <a:r>
              <a:rPr lang="it-IT" b="1" dirty="0" err="1"/>
              <a:t>rows</a:t>
            </a:r>
            <a:r>
              <a:rPr lang="it-IT" b="1" dirty="0"/>
              <a:t>.</a:t>
            </a:r>
          </a:p>
          <a:p>
            <a:r>
              <a:rPr lang="it-IT" dirty="0" smtClean="0"/>
              <a:t>E’ possibile </a:t>
            </a:r>
            <a:r>
              <a:rPr lang="it-IT" b="1" dirty="0" smtClean="0"/>
              <a:t>assegnare dei nomi alle estremità di ciascuna cella (bordo)</a:t>
            </a:r>
            <a:r>
              <a:rPr lang="it-IT" dirty="0" smtClean="0"/>
              <a:t> inserendoli tra parentesi quadre. </a:t>
            </a:r>
            <a:r>
              <a:rPr lang="it-IT" i="1" dirty="0" smtClean="0"/>
              <a:t>Attenzione! Non stiamo dando nomi alle celle, ma ai loro bordi!</a:t>
            </a:r>
            <a:r>
              <a:rPr lang="it-IT" dirty="0" smtClean="0"/>
              <a:t> Ad esempio</a:t>
            </a:r>
          </a:p>
          <a:p>
            <a:pPr marL="527552" lvl="1" indent="0">
              <a:buNone/>
            </a:pPr>
            <a:r>
              <a:rPr lang="it-IT" dirty="0" err="1" smtClean="0"/>
              <a:t>grid-template-columns</a:t>
            </a:r>
            <a:r>
              <a:rPr lang="it-IT" dirty="0" smtClean="0"/>
              <a:t>: [c1 </a:t>
            </a:r>
            <a:r>
              <a:rPr lang="it-IT" dirty="0" err="1" smtClean="0"/>
              <a:t>cinizio</a:t>
            </a:r>
            <a:r>
              <a:rPr lang="it-IT" dirty="0" smtClean="0"/>
              <a:t>] auto [c2 c1fine] 50px [c3] 20px [c4] 40px [</a:t>
            </a:r>
            <a:r>
              <a:rPr lang="it-IT" dirty="0" err="1" smtClean="0"/>
              <a:t>cfine</a:t>
            </a:r>
            <a:r>
              <a:rPr lang="it-IT" dirty="0" smtClean="0"/>
              <a:t>];</a:t>
            </a:r>
          </a:p>
          <a:p>
            <a:pPr marL="527552" lvl="1" indent="0">
              <a:buNone/>
            </a:pPr>
            <a:r>
              <a:rPr lang="it-IT" dirty="0" err="1" smtClean="0"/>
              <a:t>grid-template-rows</a:t>
            </a:r>
            <a:r>
              <a:rPr lang="it-IT" dirty="0" smtClean="0"/>
              <a:t>: [r1 </a:t>
            </a:r>
            <a:r>
              <a:rPr lang="it-IT" dirty="0" err="1" smtClean="0"/>
              <a:t>rinizio</a:t>
            </a:r>
            <a:r>
              <a:rPr lang="it-IT" dirty="0" smtClean="0"/>
              <a:t>] 25% [r2] 100px [r3] auto [</a:t>
            </a:r>
            <a:r>
              <a:rPr lang="it-IT" dirty="0" err="1" smtClean="0"/>
              <a:t>rfine</a:t>
            </a:r>
            <a:r>
              <a:rPr lang="it-IT" dirty="0" smtClean="0"/>
              <a:t>];</a:t>
            </a:r>
          </a:p>
          <a:p>
            <a:pPr lvl="1"/>
            <a:r>
              <a:rPr lang="it-IT" dirty="0" smtClean="0"/>
              <a:t>Definisce la stessa griglia dell’esempio precedente, in cui l’estremità sinistra della prima colonna si chiama “c1” o “</a:t>
            </a:r>
            <a:r>
              <a:rPr lang="it-IT" dirty="0" err="1" smtClean="0"/>
              <a:t>cinizio</a:t>
            </a:r>
            <a:r>
              <a:rPr lang="it-IT" dirty="0" smtClean="0"/>
              <a:t>”, la sua estremità destra (che è pure l’estremità sinistra della seconda colonna) si chiama “c2” o “c1fine” e così via. </a:t>
            </a:r>
          </a:p>
          <a:p>
            <a:pPr lvl="1"/>
            <a:r>
              <a:rPr lang="it-IT" dirty="0" smtClean="0"/>
              <a:t>Lo stesso discorso vale per le estremità superiori e inferiori, definite nella specifica delle righe. Non è necessario specificare nomi per tutti I bordi.</a:t>
            </a:r>
          </a:p>
          <a:p>
            <a:r>
              <a:rPr lang="it-IT" dirty="0" smtClean="0"/>
              <a:t>Nello specificare le dimensioni delle righe o colonne è possibile usare anche la speciale unità di misura </a:t>
            </a:r>
            <a:r>
              <a:rPr lang="it-IT" b="1" dirty="0" err="1" smtClean="0"/>
              <a:t>fr</a:t>
            </a:r>
            <a:r>
              <a:rPr lang="it-IT" dirty="0" smtClean="0"/>
              <a:t> (</a:t>
            </a:r>
            <a:r>
              <a:rPr lang="it-IT" i="1" dirty="0" err="1" smtClean="0"/>
              <a:t>fraction</a:t>
            </a:r>
            <a:r>
              <a:rPr lang="it-IT" dirty="0" smtClean="0"/>
              <a:t>), che indica una frazione dello spazio disponibile.</a:t>
            </a:r>
          </a:p>
          <a:p>
            <a:r>
              <a:rPr lang="it-IT" dirty="0" smtClean="0"/>
              <a:t>Per definire gli spazi tra le righe e le colonne si possono usare le proprietà </a:t>
            </a:r>
            <a:r>
              <a:rPr lang="it-IT" b="1" dirty="0" err="1" smtClean="0"/>
              <a:t>grid</a:t>
            </a:r>
            <a:r>
              <a:rPr lang="it-IT" b="1" dirty="0" smtClean="0"/>
              <a:t>-</a:t>
            </a:r>
            <a:r>
              <a:rPr lang="it-IT" b="1" dirty="0" err="1" smtClean="0"/>
              <a:t>column</a:t>
            </a:r>
            <a:r>
              <a:rPr lang="it-IT" b="1" dirty="0" smtClean="0"/>
              <a:t>-gap</a:t>
            </a:r>
            <a:r>
              <a:rPr lang="it-IT" dirty="0" smtClean="0"/>
              <a:t> e </a:t>
            </a:r>
            <a:r>
              <a:rPr lang="it-IT" b="1" dirty="0" err="1" smtClean="0"/>
              <a:t>grid</a:t>
            </a:r>
            <a:r>
              <a:rPr lang="it-IT" b="1" dirty="0" smtClean="0"/>
              <a:t>-</a:t>
            </a:r>
            <a:r>
              <a:rPr lang="it-IT" b="1" dirty="0" err="1" smtClean="0"/>
              <a:t>row</a:t>
            </a:r>
            <a:r>
              <a:rPr lang="it-IT" b="1" dirty="0" smtClean="0"/>
              <a:t>-gap.</a:t>
            </a:r>
          </a:p>
          <a:p>
            <a:endParaRPr lang="it-IT" dirty="0" smtClean="0"/>
          </a:p>
          <a:p>
            <a:endParaRPr lang="it-IT" dirty="0" smtClean="0"/>
          </a:p>
          <a:p>
            <a:endParaRPr lang="it-IT" dirty="0"/>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49</a:t>
            </a:fld>
            <a:endParaRPr lang="it-IT" altLang="it-IT"/>
          </a:p>
        </p:txBody>
      </p:sp>
    </p:spTree>
    <p:extLst>
      <p:ext uri="{BB962C8B-B14F-4D97-AF65-F5344CB8AC3E}">
        <p14:creationId xmlns:p14="http://schemas.microsoft.com/office/powerpoint/2010/main" val="2963143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it-IT" altLang="it-IT" dirty="0" smtClean="0"/>
              <a:t>Fogli di Stile Multipli</a:t>
            </a:r>
            <a:br>
              <a:rPr lang="it-IT" altLang="it-IT" dirty="0" smtClean="0"/>
            </a:br>
            <a:r>
              <a:rPr lang="it-IT" altLang="it-IT" sz="1846" dirty="0"/>
              <a:t>Fogli di Stile Alternativi</a:t>
            </a:r>
          </a:p>
        </p:txBody>
      </p:sp>
      <p:sp>
        <p:nvSpPr>
          <p:cNvPr id="11268" name="Rectangle 3"/>
          <p:cNvSpPr>
            <a:spLocks noGrp="1" noChangeArrowheads="1"/>
          </p:cNvSpPr>
          <p:nvPr>
            <p:ph idx="1"/>
          </p:nvPr>
        </p:nvSpPr>
        <p:spPr/>
        <p:txBody>
          <a:bodyPr/>
          <a:lstStyle/>
          <a:p>
            <a:r>
              <a:rPr lang="it-IT" altLang="it-IT" dirty="0" smtClean="0"/>
              <a:t>In HTML è possibile dotare di una pagina di tre diversi tipi di stile per lo stesso tipo di media:</a:t>
            </a:r>
          </a:p>
          <a:p>
            <a:pPr lvl="1"/>
            <a:r>
              <a:rPr lang="it-IT" altLang="it-IT" b="1" dirty="0" smtClean="0"/>
              <a:t>Stile persistente</a:t>
            </a:r>
            <a:r>
              <a:rPr lang="it-IT" altLang="it-IT" dirty="0" smtClean="0"/>
              <a:t>: sono sempre caricati dal browser. Gli stili incorporati nel documento sono sempre persistenti.</a:t>
            </a:r>
          </a:p>
          <a:p>
            <a:pPr lvl="1"/>
            <a:r>
              <a:rPr lang="it-IT" altLang="it-IT" b="1" dirty="0" smtClean="0"/>
              <a:t>Stile preferito</a:t>
            </a:r>
            <a:r>
              <a:rPr lang="it-IT" altLang="it-IT" dirty="0" smtClean="0"/>
              <a:t>: si tratta dello stile di default che verrà combinato a quello persistente, se presente. Si indica inserendo l’attributo </a:t>
            </a:r>
            <a:r>
              <a:rPr lang="it-IT" altLang="it-IT" dirty="0" err="1" smtClean="0"/>
              <a:t>title</a:t>
            </a:r>
            <a:r>
              <a:rPr lang="it-IT" altLang="it-IT" dirty="0" smtClean="0"/>
              <a:t>=“</a:t>
            </a:r>
            <a:r>
              <a:rPr lang="it-IT" altLang="it-IT" dirty="0" err="1" smtClean="0"/>
              <a:t>nome_stile</a:t>
            </a:r>
            <a:r>
              <a:rPr lang="it-IT" altLang="it-IT" dirty="0" smtClean="0"/>
              <a:t>” all’interno del </a:t>
            </a:r>
            <a:r>
              <a:rPr lang="it-IT" altLang="it-IT" dirty="0" err="1" smtClean="0"/>
              <a:t>tag</a:t>
            </a:r>
            <a:r>
              <a:rPr lang="it-IT" altLang="it-IT" dirty="0" smtClean="0"/>
              <a:t> &lt;link&gt;.</a:t>
            </a:r>
          </a:p>
          <a:p>
            <a:pPr lvl="1"/>
            <a:r>
              <a:rPr lang="it-IT" altLang="it-IT" b="1" dirty="0" smtClean="0"/>
              <a:t>Stili alternativi</a:t>
            </a:r>
            <a:r>
              <a:rPr lang="it-IT" altLang="it-IT" dirty="0" smtClean="0"/>
              <a:t>: sono stili che possono essere caricati alternativamente a quello preferito, a seconda delle preferenze dell’utente. Si indicano inserendo l’attributo </a:t>
            </a:r>
            <a:r>
              <a:rPr lang="it-IT" altLang="it-IT" dirty="0" err="1" smtClean="0"/>
              <a:t>title</a:t>
            </a:r>
            <a:r>
              <a:rPr lang="it-IT" altLang="it-IT" dirty="0" smtClean="0"/>
              <a:t>=“</a:t>
            </a:r>
            <a:r>
              <a:rPr lang="it-IT" altLang="it-IT" dirty="0" err="1" smtClean="0"/>
              <a:t>nome_stile</a:t>
            </a:r>
            <a:r>
              <a:rPr lang="it-IT" altLang="it-IT" dirty="0" smtClean="0"/>
              <a:t>” all’interno del </a:t>
            </a:r>
            <a:r>
              <a:rPr lang="it-IT" altLang="it-IT" dirty="0" err="1" smtClean="0"/>
              <a:t>tag</a:t>
            </a:r>
            <a:r>
              <a:rPr lang="it-IT" altLang="it-IT" dirty="0" smtClean="0"/>
              <a:t> &lt;link&gt; e modificandone l’attributo </a:t>
            </a:r>
            <a:r>
              <a:rPr lang="it-IT" altLang="it-IT" dirty="0" err="1" smtClean="0"/>
              <a:t>rel</a:t>
            </a:r>
            <a:r>
              <a:rPr lang="it-IT" altLang="it-IT" dirty="0" smtClean="0"/>
              <a:t> ad “alternate </a:t>
            </a:r>
            <a:r>
              <a:rPr lang="it-IT" altLang="it-IT" dirty="0" err="1" smtClean="0"/>
              <a:t>stylesheet</a:t>
            </a:r>
            <a:r>
              <a:rPr lang="it-IT" altLang="it-IT" dirty="0" smtClean="0"/>
              <a:t>”.</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Grids</a:t>
            </a:r>
            <a:r>
              <a:rPr lang="it-IT" dirty="0" smtClean="0"/>
              <a:t/>
            </a:r>
            <a:br>
              <a:rPr lang="it-IT" dirty="0" smtClean="0"/>
            </a:br>
            <a:r>
              <a:rPr lang="it-IT" sz="2000" dirty="0" smtClean="0"/>
              <a:t>aree</a:t>
            </a:r>
            <a:endParaRPr lang="it-IT" sz="1800" dirty="0"/>
          </a:p>
        </p:txBody>
      </p:sp>
      <p:sp>
        <p:nvSpPr>
          <p:cNvPr id="3" name="Segnaposto contenuto 2"/>
          <p:cNvSpPr>
            <a:spLocks noGrp="1"/>
          </p:cNvSpPr>
          <p:nvPr>
            <p:ph idx="1"/>
          </p:nvPr>
        </p:nvSpPr>
        <p:spPr/>
        <p:txBody>
          <a:bodyPr>
            <a:normAutofit/>
          </a:bodyPr>
          <a:lstStyle/>
          <a:p>
            <a:r>
              <a:rPr lang="it-IT" dirty="0" smtClean="0"/>
              <a:t>E’ inoltre possibile </a:t>
            </a:r>
            <a:r>
              <a:rPr lang="it-IT" b="1" dirty="0" smtClean="0"/>
              <a:t>dare dei nomi alle vere e proprie celle della griglia </a:t>
            </a:r>
            <a:r>
              <a:rPr lang="it-IT" dirty="0" smtClean="0"/>
              <a:t>(sempre dopo averle definite con le due proprietà </a:t>
            </a:r>
            <a:r>
              <a:rPr lang="it-IT" dirty="0" err="1"/>
              <a:t>grid-template-rows</a:t>
            </a:r>
            <a:r>
              <a:rPr lang="it-IT" dirty="0"/>
              <a:t> e </a:t>
            </a:r>
            <a:r>
              <a:rPr lang="it-IT" dirty="0" err="1"/>
              <a:t>grid-template-columns</a:t>
            </a:r>
            <a:r>
              <a:rPr lang="it-IT" dirty="0" smtClean="0"/>
              <a:t>), il che spesso risulta essere concettualmente più chiaro, usando la proprietà </a:t>
            </a:r>
            <a:r>
              <a:rPr lang="it-IT" b="1" dirty="0" err="1" smtClean="0"/>
              <a:t>grid-template-areas</a:t>
            </a:r>
            <a:r>
              <a:rPr lang="it-IT" dirty="0" smtClean="0"/>
              <a:t>. Ad esempio</a:t>
            </a:r>
          </a:p>
          <a:p>
            <a:pPr marL="527552" lvl="1" indent="0">
              <a:buNone/>
            </a:pPr>
            <a:r>
              <a:rPr lang="it-IT" dirty="0" err="1" smtClean="0"/>
              <a:t>grid-template-areas</a:t>
            </a:r>
            <a:r>
              <a:rPr lang="it-IT" dirty="0" smtClean="0"/>
              <a:t>: </a:t>
            </a:r>
          </a:p>
          <a:p>
            <a:pPr marL="527552" lvl="1" indent="0">
              <a:buNone/>
            </a:pPr>
            <a:r>
              <a:rPr lang="it-IT" dirty="0" smtClean="0"/>
              <a:t>    "</a:t>
            </a:r>
            <a:r>
              <a:rPr lang="it-IT" dirty="0" err="1" smtClean="0"/>
              <a:t>header</a:t>
            </a:r>
            <a:r>
              <a:rPr lang="it-IT" dirty="0" smtClean="0"/>
              <a:t> </a:t>
            </a:r>
            <a:r>
              <a:rPr lang="it-IT" dirty="0" err="1" smtClean="0"/>
              <a:t>header</a:t>
            </a:r>
            <a:r>
              <a:rPr lang="it-IT" dirty="0" smtClean="0"/>
              <a:t> </a:t>
            </a:r>
            <a:r>
              <a:rPr lang="it-IT" dirty="0" err="1" smtClean="0"/>
              <a:t>header</a:t>
            </a:r>
            <a:r>
              <a:rPr lang="it-IT" dirty="0" smtClean="0"/>
              <a:t> </a:t>
            </a:r>
            <a:r>
              <a:rPr lang="it-IT" dirty="0" err="1" smtClean="0"/>
              <a:t>header</a:t>
            </a:r>
            <a:r>
              <a:rPr lang="it-IT" dirty="0" smtClean="0"/>
              <a:t>"</a:t>
            </a:r>
          </a:p>
          <a:p>
            <a:pPr marL="527552" lvl="1" indent="0">
              <a:buNone/>
            </a:pPr>
            <a:r>
              <a:rPr lang="it-IT" dirty="0" smtClean="0"/>
              <a:t>    "</a:t>
            </a:r>
            <a:r>
              <a:rPr lang="it-IT" dirty="0" err="1" smtClean="0"/>
              <a:t>main</a:t>
            </a:r>
            <a:r>
              <a:rPr lang="it-IT" dirty="0" smtClean="0"/>
              <a:t> </a:t>
            </a:r>
            <a:r>
              <a:rPr lang="it-IT" dirty="0" err="1" smtClean="0"/>
              <a:t>main</a:t>
            </a:r>
            <a:r>
              <a:rPr lang="it-IT" dirty="0" smtClean="0"/>
              <a:t> . </a:t>
            </a:r>
            <a:r>
              <a:rPr lang="it-IT" dirty="0" err="1" smtClean="0"/>
              <a:t>sidebar</a:t>
            </a:r>
            <a:r>
              <a:rPr lang="it-IT" dirty="0" smtClean="0"/>
              <a:t>"</a:t>
            </a:r>
          </a:p>
          <a:p>
            <a:pPr marL="527552" lvl="1" indent="0">
              <a:buNone/>
            </a:pPr>
            <a:r>
              <a:rPr lang="it-IT" dirty="0" smtClean="0"/>
              <a:t>    "</a:t>
            </a:r>
            <a:r>
              <a:rPr lang="it-IT" dirty="0" err="1" smtClean="0"/>
              <a:t>footer</a:t>
            </a:r>
            <a:r>
              <a:rPr lang="it-IT" dirty="0" smtClean="0"/>
              <a:t> </a:t>
            </a:r>
            <a:r>
              <a:rPr lang="it-IT" dirty="0" err="1" smtClean="0"/>
              <a:t>footer</a:t>
            </a:r>
            <a:r>
              <a:rPr lang="it-IT" dirty="0" smtClean="0"/>
              <a:t> </a:t>
            </a:r>
            <a:r>
              <a:rPr lang="it-IT" dirty="0" err="1" smtClean="0"/>
              <a:t>footer</a:t>
            </a:r>
            <a:r>
              <a:rPr lang="it-IT" dirty="0" smtClean="0"/>
              <a:t> </a:t>
            </a:r>
            <a:r>
              <a:rPr lang="it-IT" dirty="0" err="1" smtClean="0"/>
              <a:t>footer</a:t>
            </a:r>
            <a:r>
              <a:rPr lang="it-IT" dirty="0" smtClean="0"/>
              <a:t>";</a:t>
            </a:r>
          </a:p>
          <a:p>
            <a:pPr lvl="1"/>
            <a:r>
              <a:rPr lang="it-IT" dirty="0" smtClean="0"/>
              <a:t>Il valore della proprietà è costituito da una sequenza di stringhe (tra virgolette), ognuna delle quali rappresenta una riga.</a:t>
            </a:r>
          </a:p>
          <a:p>
            <a:pPr lvl="1"/>
            <a:r>
              <a:rPr lang="it-IT" dirty="0" smtClean="0"/>
              <a:t>Ciascuna stringa contiene nomi di area/cella, separati da spazi. Un punto indica una cella senza nome (che probabilmente rimarrà vuota)</a:t>
            </a:r>
          </a:p>
          <a:p>
            <a:pPr lvl="1"/>
            <a:r>
              <a:rPr lang="it-IT" i="1" dirty="0" smtClean="0"/>
              <a:t>Ripetendo lo stesso nome</a:t>
            </a:r>
            <a:r>
              <a:rPr lang="it-IT" dirty="0" smtClean="0"/>
              <a:t>, si crea un’area che si espande (</a:t>
            </a:r>
            <a:r>
              <a:rPr lang="it-IT" i="1" dirty="0" err="1" smtClean="0"/>
              <a:t>span</a:t>
            </a:r>
            <a:r>
              <a:rPr lang="it-IT" dirty="0" smtClean="0"/>
              <a:t>) su più celle.</a:t>
            </a:r>
          </a:p>
          <a:p>
            <a:pPr lvl="1"/>
            <a:r>
              <a:rPr lang="it-IT" dirty="0" smtClean="0"/>
              <a:t>Il numero di righe e colonne specificate deve corrispondere a quanto definito con </a:t>
            </a:r>
            <a:r>
              <a:rPr lang="it-IT" dirty="0" err="1" smtClean="0"/>
              <a:t>grid-template-rows</a:t>
            </a:r>
            <a:r>
              <a:rPr lang="it-IT" dirty="0" smtClean="0"/>
              <a:t> e </a:t>
            </a:r>
            <a:r>
              <a:rPr lang="it-IT" dirty="0" err="1" smtClean="0"/>
              <a:t>grid-template-columns</a:t>
            </a:r>
            <a:r>
              <a:rPr lang="it-IT" dirty="0" smtClean="0"/>
              <a:t>.</a:t>
            </a:r>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50</a:t>
            </a:fld>
            <a:endParaRPr lang="it-IT" altLang="it-IT"/>
          </a:p>
        </p:txBody>
      </p:sp>
    </p:spTree>
    <p:extLst>
      <p:ext uri="{BB962C8B-B14F-4D97-AF65-F5344CB8AC3E}">
        <p14:creationId xmlns:p14="http://schemas.microsoft.com/office/powerpoint/2010/main" val="3670757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Grids</a:t>
            </a:r>
            <a:r>
              <a:rPr lang="it-IT" dirty="0" smtClean="0"/>
              <a:t/>
            </a:r>
            <a:br>
              <a:rPr lang="it-IT" dirty="0" smtClean="0"/>
            </a:br>
            <a:r>
              <a:rPr lang="it-IT" sz="2000" dirty="0" err="1" smtClean="0"/>
              <a:t>template</a:t>
            </a:r>
            <a:endParaRPr lang="it-IT" sz="1800" dirty="0"/>
          </a:p>
        </p:txBody>
      </p:sp>
      <p:sp>
        <p:nvSpPr>
          <p:cNvPr id="3" name="Segnaposto contenuto 2"/>
          <p:cNvSpPr>
            <a:spLocks noGrp="1"/>
          </p:cNvSpPr>
          <p:nvPr>
            <p:ph idx="1"/>
          </p:nvPr>
        </p:nvSpPr>
        <p:spPr/>
        <p:txBody>
          <a:bodyPr>
            <a:normAutofit/>
          </a:bodyPr>
          <a:lstStyle/>
          <a:p>
            <a:r>
              <a:rPr lang="it-IT" dirty="0" smtClean="0"/>
              <a:t>E’ infine possibile (ma complesso) riassumere le tre proprietà appena viste in un’unica definizione usando la proprietà </a:t>
            </a:r>
            <a:r>
              <a:rPr lang="it-IT" b="1" dirty="0" err="1" smtClean="0"/>
              <a:t>grid-template</a:t>
            </a:r>
            <a:endParaRPr lang="it-IT" b="1" dirty="0" smtClean="0"/>
          </a:p>
          <a:p>
            <a:pPr marL="527552" lvl="1" indent="0">
              <a:buNone/>
            </a:pPr>
            <a:r>
              <a:rPr lang="it-IT" dirty="0" smtClean="0"/>
              <a:t> </a:t>
            </a:r>
            <a:r>
              <a:rPr lang="it-IT" dirty="0" err="1" smtClean="0"/>
              <a:t>grid-template</a:t>
            </a:r>
            <a:r>
              <a:rPr lang="it-IT" dirty="0" smtClean="0"/>
              <a:t>: </a:t>
            </a:r>
          </a:p>
          <a:p>
            <a:pPr marL="527552" lvl="1" indent="0">
              <a:buNone/>
            </a:pPr>
            <a:r>
              <a:rPr lang="it-IT" dirty="0" smtClean="0"/>
              <a:t> [r1 </a:t>
            </a:r>
            <a:r>
              <a:rPr lang="it-IT" dirty="0" err="1" smtClean="0"/>
              <a:t>rinizio</a:t>
            </a:r>
            <a:r>
              <a:rPr lang="it-IT" dirty="0" smtClean="0"/>
              <a:t>] "</a:t>
            </a:r>
            <a:r>
              <a:rPr lang="it-IT" dirty="0" err="1" smtClean="0"/>
              <a:t>header</a:t>
            </a:r>
            <a:r>
              <a:rPr lang="it-IT" dirty="0" smtClean="0"/>
              <a:t> </a:t>
            </a:r>
            <a:r>
              <a:rPr lang="it-IT" dirty="0" err="1" smtClean="0"/>
              <a:t>header</a:t>
            </a:r>
            <a:r>
              <a:rPr lang="it-IT" dirty="0" smtClean="0"/>
              <a:t> </a:t>
            </a:r>
            <a:r>
              <a:rPr lang="it-IT" dirty="0" err="1" smtClean="0"/>
              <a:t>header</a:t>
            </a:r>
            <a:r>
              <a:rPr lang="it-IT" dirty="0" smtClean="0"/>
              <a:t> </a:t>
            </a:r>
            <a:r>
              <a:rPr lang="it-IT" dirty="0" err="1" smtClean="0"/>
              <a:t>header</a:t>
            </a:r>
            <a:r>
              <a:rPr lang="it-IT" dirty="0" smtClean="0"/>
              <a:t>" 25% </a:t>
            </a:r>
          </a:p>
          <a:p>
            <a:pPr marL="527552" lvl="1" indent="0">
              <a:buNone/>
            </a:pPr>
            <a:r>
              <a:rPr lang="it-IT" dirty="0" smtClean="0"/>
              <a:t> [r2] "</a:t>
            </a:r>
            <a:r>
              <a:rPr lang="it-IT" dirty="0" err="1" smtClean="0"/>
              <a:t>main</a:t>
            </a:r>
            <a:r>
              <a:rPr lang="it-IT" dirty="0" smtClean="0"/>
              <a:t> </a:t>
            </a:r>
            <a:r>
              <a:rPr lang="it-IT" dirty="0" err="1" smtClean="0"/>
              <a:t>main</a:t>
            </a:r>
            <a:r>
              <a:rPr lang="it-IT" dirty="0" smtClean="0"/>
              <a:t> . </a:t>
            </a:r>
            <a:r>
              <a:rPr lang="it-IT" dirty="0" err="1" smtClean="0"/>
              <a:t>sidebar</a:t>
            </a:r>
            <a:r>
              <a:rPr lang="it-IT" dirty="0" smtClean="0"/>
              <a:t>" 100px </a:t>
            </a:r>
          </a:p>
          <a:p>
            <a:pPr marL="527552" lvl="1" indent="0">
              <a:buNone/>
            </a:pPr>
            <a:r>
              <a:rPr lang="it-IT" dirty="0" smtClean="0"/>
              <a:t> [r3] "</a:t>
            </a:r>
            <a:r>
              <a:rPr lang="it-IT" dirty="0" err="1" smtClean="0"/>
              <a:t>footer</a:t>
            </a:r>
            <a:r>
              <a:rPr lang="it-IT" dirty="0" smtClean="0"/>
              <a:t> </a:t>
            </a:r>
            <a:r>
              <a:rPr lang="it-IT" dirty="0" err="1" smtClean="0"/>
              <a:t>footer</a:t>
            </a:r>
            <a:r>
              <a:rPr lang="it-IT" dirty="0" smtClean="0"/>
              <a:t> </a:t>
            </a:r>
            <a:r>
              <a:rPr lang="it-IT" dirty="0" err="1" smtClean="0"/>
              <a:t>footer</a:t>
            </a:r>
            <a:r>
              <a:rPr lang="it-IT" dirty="0" smtClean="0"/>
              <a:t> </a:t>
            </a:r>
            <a:r>
              <a:rPr lang="it-IT" dirty="0" err="1" smtClean="0"/>
              <a:t>footer</a:t>
            </a:r>
            <a:r>
              <a:rPr lang="it-IT" dirty="0" smtClean="0"/>
              <a:t>" auto [</a:t>
            </a:r>
            <a:r>
              <a:rPr lang="it-IT" dirty="0" err="1" smtClean="0"/>
              <a:t>rend</a:t>
            </a:r>
            <a:r>
              <a:rPr lang="it-IT" dirty="0" smtClean="0"/>
              <a:t>]</a:t>
            </a:r>
          </a:p>
          <a:p>
            <a:pPr marL="527552" lvl="1" indent="0">
              <a:buNone/>
            </a:pPr>
            <a:r>
              <a:rPr lang="it-IT" dirty="0" smtClean="0"/>
              <a:t> / [c1 </a:t>
            </a:r>
            <a:r>
              <a:rPr lang="it-IT" dirty="0" err="1" smtClean="0"/>
              <a:t>cinizio</a:t>
            </a:r>
            <a:r>
              <a:rPr lang="it-IT" dirty="0" smtClean="0"/>
              <a:t>] auto [c2 c1fine] 50px [c3] 20px [c4] 40px [</a:t>
            </a:r>
            <a:r>
              <a:rPr lang="it-IT" dirty="0" err="1" smtClean="0"/>
              <a:t>cfine</a:t>
            </a:r>
            <a:r>
              <a:rPr lang="it-IT" dirty="0" smtClean="0"/>
              <a:t>];</a:t>
            </a:r>
          </a:p>
          <a:p>
            <a:pPr lvl="1"/>
            <a:r>
              <a:rPr lang="it-IT" dirty="0" smtClean="0"/>
              <a:t>La parte di specifica che precede lo </a:t>
            </a:r>
            <a:r>
              <a:rPr lang="it-IT" dirty="0" err="1" smtClean="0"/>
              <a:t>slash</a:t>
            </a:r>
            <a:r>
              <a:rPr lang="it-IT" dirty="0" smtClean="0"/>
              <a:t> (/) definisce le righe (dando eventuali nomi ai bordi superiore e inferiore) con la specifica delle relative aree e la loro dimensione.</a:t>
            </a:r>
          </a:p>
          <a:p>
            <a:pPr lvl="1"/>
            <a:r>
              <a:rPr lang="it-IT" dirty="0" smtClean="0"/>
              <a:t>La parte di specifica dopo lo </a:t>
            </a:r>
            <a:r>
              <a:rPr lang="it-IT" dirty="0" err="1" smtClean="0"/>
              <a:t>slash</a:t>
            </a:r>
            <a:r>
              <a:rPr lang="it-IT" dirty="0" smtClean="0"/>
              <a:t> definisce le colonne di tutte le righe esattamente come fatto con </a:t>
            </a:r>
            <a:r>
              <a:rPr lang="it-IT" dirty="0" err="1" smtClean="0"/>
              <a:t>grid-template-columns</a:t>
            </a:r>
            <a:r>
              <a:rPr lang="it-IT" dirty="0" smtClean="0"/>
              <a:t>.</a:t>
            </a:r>
            <a:endParaRPr lang="it-IT" dirty="0"/>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51</a:t>
            </a:fld>
            <a:endParaRPr lang="it-IT" altLang="it-IT"/>
          </a:p>
        </p:txBody>
      </p:sp>
    </p:spTree>
    <p:extLst>
      <p:ext uri="{BB962C8B-B14F-4D97-AF65-F5344CB8AC3E}">
        <p14:creationId xmlns:p14="http://schemas.microsoft.com/office/powerpoint/2010/main" val="143348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Grids</a:t>
            </a:r>
            <a:r>
              <a:rPr lang="it-IT" dirty="0" smtClean="0"/>
              <a:t/>
            </a:r>
            <a:br>
              <a:rPr lang="it-IT" dirty="0" smtClean="0"/>
            </a:br>
            <a:r>
              <a:rPr lang="it-IT" sz="2000" dirty="0" smtClean="0"/>
              <a:t>allineamento</a:t>
            </a:r>
            <a:endParaRPr lang="it-IT" sz="1800" dirty="0"/>
          </a:p>
        </p:txBody>
      </p:sp>
      <p:sp>
        <p:nvSpPr>
          <p:cNvPr id="3" name="Segnaposto contenuto 2"/>
          <p:cNvSpPr>
            <a:spLocks noGrp="1"/>
          </p:cNvSpPr>
          <p:nvPr>
            <p:ph idx="1"/>
          </p:nvPr>
        </p:nvSpPr>
        <p:spPr/>
        <p:txBody>
          <a:bodyPr>
            <a:normAutofit/>
          </a:bodyPr>
          <a:lstStyle/>
          <a:p>
            <a:r>
              <a:rPr lang="it-IT" dirty="0"/>
              <a:t>Per configurare come </a:t>
            </a:r>
            <a:r>
              <a:rPr lang="it-IT" dirty="0" smtClean="0"/>
              <a:t>il </a:t>
            </a:r>
            <a:r>
              <a:rPr lang="it-IT" dirty="0" smtClean="0"/>
              <a:t>contenuto inserito nelle celle si allineerà rispetto ai bordi delle stesse </a:t>
            </a:r>
            <a:r>
              <a:rPr lang="it-IT" dirty="0"/>
              <a:t>possiamo avvalerci delle seguenti </a:t>
            </a:r>
            <a:r>
              <a:rPr lang="it-IT" dirty="0" smtClean="0"/>
              <a:t>proprietà:</a:t>
            </a:r>
            <a:endParaRPr lang="it-IT" b="1" dirty="0"/>
          </a:p>
          <a:p>
            <a:pPr lvl="1"/>
            <a:r>
              <a:rPr lang="it-IT" b="1" dirty="0" err="1" smtClean="0"/>
              <a:t>justify-items</a:t>
            </a:r>
            <a:r>
              <a:rPr lang="it-IT" dirty="0" smtClean="0"/>
              <a:t> </a:t>
            </a:r>
            <a:r>
              <a:rPr lang="it-IT" dirty="0"/>
              <a:t/>
            </a:r>
            <a:br>
              <a:rPr lang="it-IT" dirty="0"/>
            </a:br>
            <a:r>
              <a:rPr lang="it-IT" dirty="0"/>
              <a:t>definisce l'allineamento </a:t>
            </a:r>
            <a:r>
              <a:rPr lang="it-IT" dirty="0" smtClean="0"/>
              <a:t>orizzontale del contenuto delle celle. </a:t>
            </a:r>
            <a:r>
              <a:rPr lang="it-IT" dirty="0"/>
              <a:t>I valori possibili sono:</a:t>
            </a:r>
          </a:p>
          <a:p>
            <a:pPr lvl="2"/>
            <a:r>
              <a:rPr lang="it-IT" i="1" dirty="0" smtClean="0"/>
              <a:t>start/end</a:t>
            </a:r>
            <a:r>
              <a:rPr lang="it-IT" dirty="0" smtClean="0"/>
              <a:t> </a:t>
            </a:r>
            <a:r>
              <a:rPr lang="it-IT" dirty="0"/>
              <a:t>: </a:t>
            </a:r>
            <a:r>
              <a:rPr lang="it-IT" dirty="0" smtClean="0"/>
              <a:t>gli elementi sono disposti all'inizio/alla fine della rispettiva cella.</a:t>
            </a:r>
            <a:endParaRPr lang="it-IT" dirty="0"/>
          </a:p>
          <a:p>
            <a:pPr lvl="2"/>
            <a:r>
              <a:rPr lang="it-IT" i="1" dirty="0" smtClean="0"/>
              <a:t>center</a:t>
            </a:r>
            <a:r>
              <a:rPr lang="it-IT" dirty="0"/>
              <a:t>: : gli elementi sono </a:t>
            </a:r>
            <a:r>
              <a:rPr lang="it-IT" dirty="0" smtClean="0"/>
              <a:t>centrati sulla </a:t>
            </a:r>
            <a:r>
              <a:rPr lang="it-IT" dirty="0"/>
              <a:t>rispettiva cella</a:t>
            </a:r>
            <a:r>
              <a:rPr lang="it-IT" dirty="0" smtClean="0"/>
              <a:t>.</a:t>
            </a:r>
            <a:endParaRPr lang="it-IT" dirty="0"/>
          </a:p>
          <a:p>
            <a:pPr lvl="2"/>
            <a:r>
              <a:rPr lang="it-IT" i="1" dirty="0"/>
              <a:t>stretch</a:t>
            </a:r>
            <a:r>
              <a:rPr lang="it-IT" dirty="0"/>
              <a:t>: gli elementi </a:t>
            </a:r>
            <a:r>
              <a:rPr lang="it-IT" dirty="0" smtClean="0"/>
              <a:t>sono </a:t>
            </a:r>
            <a:r>
              <a:rPr lang="it-IT" dirty="0"/>
              <a:t>allungati </a:t>
            </a:r>
            <a:r>
              <a:rPr lang="it-IT" dirty="0" smtClean="0"/>
              <a:t>in modo </a:t>
            </a:r>
            <a:r>
              <a:rPr lang="it-IT" dirty="0"/>
              <a:t>d</a:t>
            </a:r>
            <a:r>
              <a:rPr lang="it-IT" dirty="0" smtClean="0"/>
              <a:t>a occupare tutta la larghezza della rispettiva cella (default).</a:t>
            </a:r>
            <a:endParaRPr lang="it-IT" i="1" dirty="0"/>
          </a:p>
          <a:p>
            <a:pPr lvl="1"/>
            <a:r>
              <a:rPr lang="it-IT" b="1" dirty="0" err="1"/>
              <a:t>align-items</a:t>
            </a:r>
            <a:r>
              <a:rPr lang="it-IT" dirty="0"/>
              <a:t> </a:t>
            </a:r>
            <a:br>
              <a:rPr lang="it-IT" dirty="0"/>
            </a:br>
            <a:r>
              <a:rPr lang="it-IT" dirty="0"/>
              <a:t>definisce l'allineamento </a:t>
            </a:r>
            <a:r>
              <a:rPr lang="it-IT" dirty="0" smtClean="0"/>
              <a:t>verticale del contenuto delle celle. </a:t>
            </a:r>
            <a:r>
              <a:rPr lang="it-IT" dirty="0"/>
              <a:t>I valori possibili </a:t>
            </a:r>
            <a:r>
              <a:rPr lang="it-IT" dirty="0" smtClean="0"/>
              <a:t>sono gli stessi di </a:t>
            </a:r>
            <a:r>
              <a:rPr lang="it-IT" dirty="0" err="1" smtClean="0"/>
              <a:t>justify-items</a:t>
            </a:r>
            <a:r>
              <a:rPr lang="it-IT" dirty="0" smtClean="0"/>
              <a:t>.</a:t>
            </a:r>
          </a:p>
          <a:p>
            <a:r>
              <a:rPr lang="it-IT" dirty="0" smtClean="0"/>
              <a:t>Omettiamo altre proprietà più avanzate, in quanto poco supportate.</a:t>
            </a:r>
          </a:p>
          <a:p>
            <a:r>
              <a:rPr lang="it-IT" dirty="0"/>
              <a:t>Ogni  cella può avere valori propri per le proprietà di allineamento, che </a:t>
            </a:r>
            <a:r>
              <a:rPr lang="it-IT" dirty="0" smtClean="0"/>
              <a:t>sovrascrivono </a:t>
            </a:r>
            <a:r>
              <a:rPr lang="it-IT" dirty="0"/>
              <a:t>quelle globali: ad esempio, gli elementi che vengono disposti nelle celle possono essere dotati delle proprietà  </a:t>
            </a:r>
            <a:r>
              <a:rPr lang="it-IT" b="1" dirty="0" err="1"/>
              <a:t>justify</a:t>
            </a:r>
            <a:r>
              <a:rPr lang="it-IT" b="1" dirty="0"/>
              <a:t>-self </a:t>
            </a:r>
            <a:r>
              <a:rPr lang="it-IT" dirty="0"/>
              <a:t>e </a:t>
            </a:r>
            <a:r>
              <a:rPr lang="it-IT" b="1" dirty="0" err="1" smtClean="0"/>
              <a:t>align</a:t>
            </a:r>
            <a:r>
              <a:rPr lang="it-IT" b="1" dirty="0" smtClean="0"/>
              <a:t>-self</a:t>
            </a:r>
            <a:r>
              <a:rPr lang="it-IT" dirty="0"/>
              <a:t>.</a:t>
            </a:r>
          </a:p>
          <a:p>
            <a:pPr lvl="1"/>
            <a:endParaRPr lang="it-IT" dirty="0" smtClean="0"/>
          </a:p>
          <a:p>
            <a:pPr lvl="1"/>
            <a:endParaRPr lang="it-IT" dirty="0"/>
          </a:p>
          <a:p>
            <a:endParaRPr lang="en-US" dirty="0" smtClean="0"/>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52</a:t>
            </a:fld>
            <a:endParaRPr lang="it-IT" altLang="it-IT"/>
          </a:p>
        </p:txBody>
      </p:sp>
    </p:spTree>
    <p:extLst>
      <p:ext uri="{BB962C8B-B14F-4D97-AF65-F5344CB8AC3E}">
        <p14:creationId xmlns:p14="http://schemas.microsoft.com/office/powerpoint/2010/main" val="2152673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Grids</a:t>
            </a:r>
            <a:r>
              <a:rPr lang="it-IT" dirty="0" smtClean="0"/>
              <a:t/>
            </a:r>
            <a:br>
              <a:rPr lang="it-IT" dirty="0" smtClean="0"/>
            </a:br>
            <a:r>
              <a:rPr lang="it-IT" sz="2000" dirty="0" err="1" smtClean="0"/>
              <a:t>items</a:t>
            </a:r>
            <a:endParaRPr lang="it-IT" sz="1800" dirty="0"/>
          </a:p>
        </p:txBody>
      </p:sp>
      <p:sp>
        <p:nvSpPr>
          <p:cNvPr id="3" name="Segnaposto contenuto 2"/>
          <p:cNvSpPr>
            <a:spLocks noGrp="1"/>
          </p:cNvSpPr>
          <p:nvPr>
            <p:ph idx="1"/>
          </p:nvPr>
        </p:nvSpPr>
        <p:spPr/>
        <p:txBody>
          <a:bodyPr>
            <a:normAutofit fontScale="92500"/>
          </a:bodyPr>
          <a:lstStyle/>
          <a:p>
            <a:r>
              <a:rPr lang="it-IT" dirty="0" smtClean="0"/>
              <a:t>E’ possibile specificare </a:t>
            </a:r>
            <a:r>
              <a:rPr lang="it-IT" dirty="0" smtClean="0"/>
              <a:t>in </a:t>
            </a:r>
            <a:r>
              <a:rPr lang="it-IT" dirty="0" smtClean="0"/>
              <a:t>quale cella (o celle) dovrà essere disposto ciascun </a:t>
            </a:r>
            <a:r>
              <a:rPr lang="it-IT" dirty="0" smtClean="0"/>
              <a:t>item, invece che lasciare che questo sia disposto in base all’ordine naturale.</a:t>
            </a:r>
            <a:endParaRPr lang="it-IT" dirty="0" smtClean="0"/>
          </a:p>
          <a:p>
            <a:r>
              <a:rPr lang="it-IT" dirty="0" smtClean="0"/>
              <a:t>La prima modalità di disposizione fa riferimento ai bordi delle righe </a:t>
            </a:r>
            <a:r>
              <a:rPr lang="it-IT" dirty="0" smtClean="0"/>
              <a:t>e delle </a:t>
            </a:r>
            <a:r>
              <a:rPr lang="it-IT" dirty="0" smtClean="0"/>
              <a:t>colonne </a:t>
            </a:r>
            <a:r>
              <a:rPr lang="it-IT" dirty="0" smtClean="0"/>
              <a:t>(definite da </a:t>
            </a:r>
            <a:r>
              <a:rPr lang="it-IT" dirty="0" err="1" smtClean="0"/>
              <a:t>grid-template-rows</a:t>
            </a:r>
            <a:r>
              <a:rPr lang="it-IT" dirty="0" smtClean="0"/>
              <a:t> e </a:t>
            </a:r>
            <a:r>
              <a:rPr lang="it-IT" dirty="0" err="1" smtClean="0"/>
              <a:t>grid-template-columns</a:t>
            </a:r>
            <a:r>
              <a:rPr lang="it-IT" dirty="0" smtClean="0"/>
              <a:t>) </a:t>
            </a:r>
            <a:r>
              <a:rPr lang="it-IT" dirty="0" smtClean="0"/>
              <a:t>tramite le quattro proprietà </a:t>
            </a:r>
            <a:r>
              <a:rPr lang="it-IT" b="1" dirty="0" err="1" smtClean="0"/>
              <a:t>grid</a:t>
            </a:r>
            <a:r>
              <a:rPr lang="it-IT" b="1" dirty="0" smtClean="0"/>
              <a:t>-</a:t>
            </a:r>
            <a:r>
              <a:rPr lang="it-IT" b="1" dirty="0" err="1" smtClean="0"/>
              <a:t>column</a:t>
            </a:r>
            <a:r>
              <a:rPr lang="it-IT" b="1" dirty="0" smtClean="0"/>
              <a:t>-start, </a:t>
            </a:r>
            <a:r>
              <a:rPr lang="it-IT" b="1" dirty="0" err="1" smtClean="0"/>
              <a:t>grid</a:t>
            </a:r>
            <a:r>
              <a:rPr lang="it-IT" b="1" dirty="0" smtClean="0"/>
              <a:t>-</a:t>
            </a:r>
            <a:r>
              <a:rPr lang="it-IT" b="1" dirty="0" err="1" smtClean="0"/>
              <a:t>column</a:t>
            </a:r>
            <a:r>
              <a:rPr lang="it-IT" b="1" dirty="0" smtClean="0"/>
              <a:t>-end, </a:t>
            </a:r>
            <a:r>
              <a:rPr lang="it-IT" b="1" dirty="0" err="1" smtClean="0"/>
              <a:t>grid</a:t>
            </a:r>
            <a:r>
              <a:rPr lang="it-IT" b="1" dirty="0" smtClean="0"/>
              <a:t>-</a:t>
            </a:r>
            <a:r>
              <a:rPr lang="it-IT" b="1" dirty="0" err="1" smtClean="0"/>
              <a:t>row</a:t>
            </a:r>
            <a:r>
              <a:rPr lang="it-IT" b="1" dirty="0" smtClean="0"/>
              <a:t>-start, </a:t>
            </a:r>
            <a:r>
              <a:rPr lang="it-IT" b="1" dirty="0" err="1" smtClean="0"/>
              <a:t>grid</a:t>
            </a:r>
            <a:r>
              <a:rPr lang="it-IT" b="1" dirty="0" smtClean="0"/>
              <a:t>-</a:t>
            </a:r>
            <a:r>
              <a:rPr lang="it-IT" b="1" dirty="0" err="1" smtClean="0"/>
              <a:t>row</a:t>
            </a:r>
            <a:r>
              <a:rPr lang="it-IT" b="1" dirty="0" smtClean="0"/>
              <a:t>-end</a:t>
            </a:r>
            <a:r>
              <a:rPr lang="it-IT" dirty="0" smtClean="0"/>
              <a:t>, ad esempio</a:t>
            </a:r>
            <a:endParaRPr lang="it-IT" dirty="0" smtClean="0"/>
          </a:p>
          <a:p>
            <a:pPr marL="527552" lvl="1" indent="0">
              <a:buNone/>
            </a:pPr>
            <a:r>
              <a:rPr lang="it-IT" dirty="0" smtClean="0"/>
              <a:t>&lt;</a:t>
            </a:r>
            <a:r>
              <a:rPr lang="it-IT" dirty="0"/>
              <a:t>div </a:t>
            </a:r>
            <a:r>
              <a:rPr lang="it-IT" dirty="0" smtClean="0"/>
              <a:t>style</a:t>
            </a:r>
            <a:r>
              <a:rPr lang="it-IT" dirty="0"/>
              <a:t>="</a:t>
            </a:r>
            <a:r>
              <a:rPr lang="it-IT" dirty="0" err="1"/>
              <a:t>grid</a:t>
            </a:r>
            <a:r>
              <a:rPr lang="it-IT" dirty="0"/>
              <a:t>-</a:t>
            </a:r>
            <a:r>
              <a:rPr lang="it-IT" dirty="0" err="1"/>
              <a:t>column</a:t>
            </a:r>
            <a:r>
              <a:rPr lang="it-IT" dirty="0"/>
              <a:t>-start: </a:t>
            </a:r>
            <a:r>
              <a:rPr lang="it-IT" dirty="0" err="1"/>
              <a:t>cinizio</a:t>
            </a:r>
            <a:r>
              <a:rPr lang="it-IT" dirty="0"/>
              <a:t>; </a:t>
            </a:r>
            <a:r>
              <a:rPr lang="it-IT" dirty="0" err="1"/>
              <a:t>grid</a:t>
            </a:r>
            <a:r>
              <a:rPr lang="it-IT" dirty="0"/>
              <a:t>-</a:t>
            </a:r>
            <a:r>
              <a:rPr lang="it-IT" dirty="0" err="1"/>
              <a:t>column</a:t>
            </a:r>
            <a:r>
              <a:rPr lang="it-IT" dirty="0"/>
              <a:t>-end: </a:t>
            </a:r>
            <a:r>
              <a:rPr lang="it-IT" dirty="0" err="1"/>
              <a:t>cfine</a:t>
            </a:r>
            <a:r>
              <a:rPr lang="it-IT" dirty="0"/>
              <a:t>"&gt;</a:t>
            </a:r>
            <a:r>
              <a:rPr lang="it-IT" dirty="0" smtClean="0"/>
              <a:t>C1&lt;/</a:t>
            </a:r>
            <a:r>
              <a:rPr lang="it-IT" dirty="0"/>
              <a:t>div&gt; </a:t>
            </a:r>
          </a:p>
          <a:p>
            <a:pPr marL="527552" lvl="1" indent="0">
              <a:buNone/>
            </a:pPr>
            <a:r>
              <a:rPr lang="it-IT" dirty="0" smtClean="0"/>
              <a:t>&lt;</a:t>
            </a:r>
            <a:r>
              <a:rPr lang="it-IT" dirty="0"/>
              <a:t>div </a:t>
            </a:r>
            <a:r>
              <a:rPr lang="it-IT" dirty="0" smtClean="0"/>
              <a:t>style</a:t>
            </a:r>
            <a:r>
              <a:rPr lang="it-IT" dirty="0"/>
              <a:t>="</a:t>
            </a:r>
            <a:r>
              <a:rPr lang="it-IT" dirty="0" err="1"/>
              <a:t>grid</a:t>
            </a:r>
            <a:r>
              <a:rPr lang="it-IT" dirty="0"/>
              <a:t>-</a:t>
            </a:r>
            <a:r>
              <a:rPr lang="it-IT" dirty="0" err="1"/>
              <a:t>column</a:t>
            </a:r>
            <a:r>
              <a:rPr lang="it-IT" dirty="0"/>
              <a:t>-start: c2; </a:t>
            </a:r>
            <a:r>
              <a:rPr lang="it-IT" dirty="0" err="1"/>
              <a:t>grid</a:t>
            </a:r>
            <a:r>
              <a:rPr lang="it-IT" dirty="0"/>
              <a:t>-</a:t>
            </a:r>
            <a:r>
              <a:rPr lang="it-IT" dirty="0" err="1"/>
              <a:t>column</a:t>
            </a:r>
            <a:r>
              <a:rPr lang="it-IT" dirty="0"/>
              <a:t>-end: </a:t>
            </a:r>
            <a:r>
              <a:rPr lang="it-IT" dirty="0" smtClean="0"/>
              <a:t>c4</a:t>
            </a:r>
            <a:r>
              <a:rPr lang="it-IT" dirty="0"/>
              <a:t>; </a:t>
            </a:r>
            <a:r>
              <a:rPr lang="it-IT" dirty="0" err="1"/>
              <a:t>grid</a:t>
            </a:r>
            <a:r>
              <a:rPr lang="it-IT" dirty="0"/>
              <a:t>-</a:t>
            </a:r>
            <a:r>
              <a:rPr lang="it-IT" dirty="0" err="1"/>
              <a:t>row</a:t>
            </a:r>
            <a:r>
              <a:rPr lang="it-IT" dirty="0"/>
              <a:t>-start: r2; </a:t>
            </a:r>
            <a:r>
              <a:rPr lang="it-IT" dirty="0" err="1"/>
              <a:t>grid</a:t>
            </a:r>
            <a:r>
              <a:rPr lang="it-IT" dirty="0"/>
              <a:t>-</a:t>
            </a:r>
            <a:r>
              <a:rPr lang="it-IT" dirty="0" err="1"/>
              <a:t>row</a:t>
            </a:r>
            <a:r>
              <a:rPr lang="it-IT" dirty="0"/>
              <a:t>-end: </a:t>
            </a:r>
            <a:r>
              <a:rPr lang="it-IT" dirty="0" err="1"/>
              <a:t>rfine</a:t>
            </a:r>
            <a:r>
              <a:rPr lang="it-IT" dirty="0"/>
              <a:t>"&gt;</a:t>
            </a:r>
            <a:r>
              <a:rPr lang="it-IT" dirty="0" smtClean="0"/>
              <a:t>C2&lt;/</a:t>
            </a:r>
            <a:r>
              <a:rPr lang="it-IT" dirty="0"/>
              <a:t>div&gt; </a:t>
            </a:r>
          </a:p>
          <a:p>
            <a:pPr marL="527552" lvl="1" indent="0">
              <a:buNone/>
            </a:pPr>
            <a:r>
              <a:rPr lang="it-IT" dirty="0" smtClean="0"/>
              <a:t>&lt;</a:t>
            </a:r>
            <a:r>
              <a:rPr lang="it-IT" dirty="0"/>
              <a:t>div </a:t>
            </a:r>
            <a:r>
              <a:rPr lang="it-IT" dirty="0" smtClean="0"/>
              <a:t>style</a:t>
            </a:r>
            <a:r>
              <a:rPr lang="it-IT" dirty="0"/>
              <a:t>="</a:t>
            </a:r>
            <a:r>
              <a:rPr lang="it-IT" dirty="0" err="1"/>
              <a:t>grid</a:t>
            </a:r>
            <a:r>
              <a:rPr lang="it-IT" dirty="0"/>
              <a:t>-</a:t>
            </a:r>
            <a:r>
              <a:rPr lang="it-IT" dirty="0" err="1"/>
              <a:t>column</a:t>
            </a:r>
            <a:r>
              <a:rPr lang="it-IT" dirty="0"/>
              <a:t>-start: c4; </a:t>
            </a:r>
            <a:r>
              <a:rPr lang="it-IT" dirty="0" err="1"/>
              <a:t>grid</a:t>
            </a:r>
            <a:r>
              <a:rPr lang="it-IT" dirty="0"/>
              <a:t>-</a:t>
            </a:r>
            <a:r>
              <a:rPr lang="it-IT" dirty="0" err="1"/>
              <a:t>column</a:t>
            </a:r>
            <a:r>
              <a:rPr lang="it-IT" dirty="0"/>
              <a:t>-end: </a:t>
            </a:r>
            <a:r>
              <a:rPr lang="it-IT" dirty="0" err="1"/>
              <a:t>cfine</a:t>
            </a:r>
            <a:r>
              <a:rPr lang="it-IT" dirty="0"/>
              <a:t>; </a:t>
            </a:r>
            <a:r>
              <a:rPr lang="it-IT" dirty="0" err="1"/>
              <a:t>grid</a:t>
            </a:r>
            <a:r>
              <a:rPr lang="it-IT" dirty="0"/>
              <a:t>-</a:t>
            </a:r>
            <a:r>
              <a:rPr lang="it-IT" dirty="0" err="1"/>
              <a:t>row</a:t>
            </a:r>
            <a:r>
              <a:rPr lang="it-IT" dirty="0"/>
              <a:t>-start: r2; </a:t>
            </a:r>
            <a:r>
              <a:rPr lang="it-IT" dirty="0" err="1"/>
              <a:t>grid</a:t>
            </a:r>
            <a:r>
              <a:rPr lang="it-IT" dirty="0"/>
              <a:t>-</a:t>
            </a:r>
            <a:r>
              <a:rPr lang="it-IT" dirty="0" err="1"/>
              <a:t>row</a:t>
            </a:r>
            <a:r>
              <a:rPr lang="it-IT" dirty="0"/>
              <a:t>-end: r3"&gt;</a:t>
            </a:r>
            <a:r>
              <a:rPr lang="it-IT" dirty="0" smtClean="0"/>
              <a:t>C3&lt;/</a:t>
            </a:r>
            <a:r>
              <a:rPr lang="it-IT" dirty="0"/>
              <a:t>div&gt; </a:t>
            </a:r>
          </a:p>
          <a:p>
            <a:pPr marL="527552" lvl="1" indent="0">
              <a:buNone/>
            </a:pPr>
            <a:r>
              <a:rPr lang="it-IT" dirty="0" smtClean="0"/>
              <a:t>&lt;</a:t>
            </a:r>
            <a:r>
              <a:rPr lang="it-IT" dirty="0"/>
              <a:t>div </a:t>
            </a:r>
            <a:r>
              <a:rPr lang="it-IT" dirty="0" smtClean="0"/>
              <a:t>style</a:t>
            </a:r>
            <a:r>
              <a:rPr lang="it-IT" dirty="0"/>
              <a:t>="</a:t>
            </a:r>
            <a:r>
              <a:rPr lang="it-IT" dirty="0" err="1"/>
              <a:t>grid</a:t>
            </a:r>
            <a:r>
              <a:rPr lang="it-IT" dirty="0"/>
              <a:t>-</a:t>
            </a:r>
            <a:r>
              <a:rPr lang="it-IT" dirty="0" err="1"/>
              <a:t>column</a:t>
            </a:r>
            <a:r>
              <a:rPr lang="it-IT" dirty="0"/>
              <a:t>-start: c4; </a:t>
            </a:r>
            <a:r>
              <a:rPr lang="it-IT" dirty="0" err="1"/>
              <a:t>grid</a:t>
            </a:r>
            <a:r>
              <a:rPr lang="it-IT" dirty="0"/>
              <a:t>-</a:t>
            </a:r>
            <a:r>
              <a:rPr lang="it-IT" dirty="0" err="1"/>
              <a:t>column</a:t>
            </a:r>
            <a:r>
              <a:rPr lang="it-IT" dirty="0"/>
              <a:t>-end: </a:t>
            </a:r>
            <a:r>
              <a:rPr lang="it-IT" dirty="0" err="1"/>
              <a:t>cfine</a:t>
            </a:r>
            <a:r>
              <a:rPr lang="it-IT" dirty="0"/>
              <a:t>; </a:t>
            </a:r>
            <a:r>
              <a:rPr lang="it-IT" dirty="0" err="1"/>
              <a:t>grid</a:t>
            </a:r>
            <a:r>
              <a:rPr lang="it-IT" dirty="0"/>
              <a:t>-</a:t>
            </a:r>
            <a:r>
              <a:rPr lang="it-IT" dirty="0" err="1"/>
              <a:t>row</a:t>
            </a:r>
            <a:r>
              <a:rPr lang="it-IT" dirty="0"/>
              <a:t>-start: r3; </a:t>
            </a:r>
            <a:r>
              <a:rPr lang="it-IT" dirty="0" err="1"/>
              <a:t>grid</a:t>
            </a:r>
            <a:r>
              <a:rPr lang="it-IT" dirty="0"/>
              <a:t>-</a:t>
            </a:r>
            <a:r>
              <a:rPr lang="it-IT" dirty="0" err="1"/>
              <a:t>row</a:t>
            </a:r>
            <a:r>
              <a:rPr lang="it-IT" dirty="0"/>
              <a:t>-end: </a:t>
            </a:r>
            <a:r>
              <a:rPr lang="it-IT" dirty="0" err="1"/>
              <a:t>rfine</a:t>
            </a:r>
            <a:r>
              <a:rPr lang="it-IT" dirty="0"/>
              <a:t>"&gt;</a:t>
            </a:r>
            <a:r>
              <a:rPr lang="it-IT" dirty="0" smtClean="0"/>
              <a:t>C4&lt;/</a:t>
            </a:r>
            <a:r>
              <a:rPr lang="it-IT" dirty="0"/>
              <a:t>div&gt; </a:t>
            </a:r>
          </a:p>
          <a:p>
            <a:pPr lvl="1"/>
            <a:r>
              <a:rPr lang="it-IT" dirty="0" smtClean="0"/>
              <a:t>Con riferimento alla tabella già definita, </a:t>
            </a:r>
          </a:p>
          <a:p>
            <a:pPr lvl="2"/>
            <a:r>
              <a:rPr lang="it-IT" dirty="0" smtClean="0"/>
              <a:t>C1</a:t>
            </a:r>
            <a:r>
              <a:rPr lang="it-IT" dirty="0"/>
              <a:t> si estenderà in orizzontale dal bordo «</a:t>
            </a:r>
            <a:r>
              <a:rPr lang="it-IT" dirty="0" err="1" smtClean="0"/>
              <a:t>cinizio</a:t>
            </a:r>
            <a:r>
              <a:rPr lang="it-IT" dirty="0" smtClean="0"/>
              <a:t>» </a:t>
            </a:r>
            <a:r>
              <a:rPr lang="it-IT" dirty="0"/>
              <a:t>al bordo «</a:t>
            </a:r>
            <a:r>
              <a:rPr lang="it-IT" dirty="0" err="1" smtClean="0"/>
              <a:t>cfine</a:t>
            </a:r>
            <a:r>
              <a:rPr lang="it-IT" dirty="0" smtClean="0"/>
              <a:t>» </a:t>
            </a:r>
            <a:r>
              <a:rPr lang="it-IT" dirty="0"/>
              <a:t>e in verticale </a:t>
            </a:r>
            <a:r>
              <a:rPr lang="it-IT" dirty="0" smtClean="0"/>
              <a:t>occuperà la prima riga (non essendo state specificate anche </a:t>
            </a:r>
            <a:r>
              <a:rPr lang="it-IT" dirty="0" err="1" smtClean="0"/>
              <a:t>grid</a:t>
            </a:r>
            <a:r>
              <a:rPr lang="it-IT" dirty="0" smtClean="0"/>
              <a:t>-</a:t>
            </a:r>
            <a:r>
              <a:rPr lang="it-IT" dirty="0" err="1" smtClean="0"/>
              <a:t>row</a:t>
            </a:r>
            <a:r>
              <a:rPr lang="it-IT" dirty="0" smtClean="0"/>
              <a:t>-start e </a:t>
            </a:r>
            <a:r>
              <a:rPr lang="it-IT" dirty="0" err="1" smtClean="0"/>
              <a:t>grid</a:t>
            </a:r>
            <a:r>
              <a:rPr lang="it-IT" dirty="0" smtClean="0"/>
              <a:t>-</a:t>
            </a:r>
            <a:r>
              <a:rPr lang="it-IT" dirty="0" err="1" smtClean="0"/>
              <a:t>row</a:t>
            </a:r>
            <a:r>
              <a:rPr lang="it-IT" dirty="0" smtClean="0"/>
              <a:t>-end, ma in questo caso il risultato potrebbe variare),</a:t>
            </a:r>
            <a:endParaRPr lang="it-IT" dirty="0"/>
          </a:p>
          <a:p>
            <a:pPr lvl="2"/>
            <a:r>
              <a:rPr lang="it-IT" dirty="0" smtClean="0"/>
              <a:t>C2 si estenderà in orizzontale dal bordo «c2» al bordo «c4» e in verticale dal bordo «r2» al bordo «</a:t>
            </a:r>
            <a:r>
              <a:rPr lang="it-IT" dirty="0" err="1" smtClean="0"/>
              <a:t>rfine</a:t>
            </a:r>
            <a:r>
              <a:rPr lang="it-IT" dirty="0" smtClean="0"/>
              <a:t>»,</a:t>
            </a:r>
          </a:p>
          <a:p>
            <a:pPr lvl="2"/>
            <a:r>
              <a:rPr lang="it-IT" dirty="0" smtClean="0"/>
              <a:t>C3 </a:t>
            </a:r>
            <a:r>
              <a:rPr lang="it-IT" dirty="0"/>
              <a:t>si estenderà in orizzontale dal bordo «</a:t>
            </a:r>
            <a:r>
              <a:rPr lang="it-IT" dirty="0" smtClean="0"/>
              <a:t>c4» </a:t>
            </a:r>
            <a:r>
              <a:rPr lang="it-IT" dirty="0"/>
              <a:t>al bordo «</a:t>
            </a:r>
            <a:r>
              <a:rPr lang="it-IT" dirty="0" err="1" smtClean="0"/>
              <a:t>cfine</a:t>
            </a:r>
            <a:r>
              <a:rPr lang="it-IT" dirty="0" smtClean="0"/>
              <a:t>» </a:t>
            </a:r>
            <a:r>
              <a:rPr lang="it-IT" dirty="0"/>
              <a:t>e in verticale dal bordo «r2» al bordo «</a:t>
            </a:r>
            <a:r>
              <a:rPr lang="it-IT" dirty="0" smtClean="0"/>
              <a:t>r3»,</a:t>
            </a:r>
          </a:p>
          <a:p>
            <a:pPr lvl="2"/>
            <a:r>
              <a:rPr lang="it-IT" dirty="0" smtClean="0"/>
              <a:t>C4 </a:t>
            </a:r>
            <a:r>
              <a:rPr lang="it-IT" dirty="0"/>
              <a:t>si estenderà in orizzontale dal bordo «</a:t>
            </a:r>
            <a:r>
              <a:rPr lang="it-IT" dirty="0" smtClean="0"/>
              <a:t>c4» </a:t>
            </a:r>
            <a:r>
              <a:rPr lang="it-IT" dirty="0"/>
              <a:t>al bordo «</a:t>
            </a:r>
            <a:r>
              <a:rPr lang="it-IT" dirty="0" err="1" smtClean="0"/>
              <a:t>cfine</a:t>
            </a:r>
            <a:r>
              <a:rPr lang="it-IT" dirty="0" smtClean="0"/>
              <a:t>» </a:t>
            </a:r>
            <a:r>
              <a:rPr lang="it-IT" dirty="0"/>
              <a:t>e in verticale dal bordo «</a:t>
            </a:r>
            <a:r>
              <a:rPr lang="it-IT" dirty="0" smtClean="0"/>
              <a:t>r3» </a:t>
            </a:r>
            <a:r>
              <a:rPr lang="it-IT" dirty="0"/>
              <a:t>al bordo «</a:t>
            </a:r>
            <a:r>
              <a:rPr lang="it-IT" dirty="0" err="1"/>
              <a:t>rfine</a:t>
            </a:r>
            <a:r>
              <a:rPr lang="it-IT" dirty="0" smtClean="0"/>
              <a:t>».</a:t>
            </a:r>
          </a:p>
          <a:p>
            <a:r>
              <a:rPr lang="it-IT" dirty="0" smtClean="0"/>
              <a:t>Queste proprietà hanno anche una sintassi più complessa, che qui non viene approfondita.</a:t>
            </a:r>
            <a:endParaRPr lang="it-IT" dirty="0"/>
          </a:p>
          <a:p>
            <a:endParaRPr lang="it-IT" dirty="0"/>
          </a:p>
          <a:p>
            <a:endParaRPr lang="it-IT" dirty="0"/>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53</a:t>
            </a:fld>
            <a:endParaRPr lang="it-IT" altLang="it-IT"/>
          </a:p>
        </p:txBody>
      </p:sp>
    </p:spTree>
    <p:extLst>
      <p:ext uri="{BB962C8B-B14F-4D97-AF65-F5344CB8AC3E}">
        <p14:creationId xmlns:p14="http://schemas.microsoft.com/office/powerpoint/2010/main" val="96947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Grids</a:t>
            </a:r>
            <a:r>
              <a:rPr lang="it-IT" dirty="0" smtClean="0"/>
              <a:t/>
            </a:r>
            <a:br>
              <a:rPr lang="it-IT" dirty="0" smtClean="0"/>
            </a:br>
            <a:r>
              <a:rPr lang="it-IT" sz="2000" dirty="0" err="1" smtClean="0"/>
              <a:t>items</a:t>
            </a:r>
            <a:endParaRPr lang="it-IT" sz="1800" dirty="0"/>
          </a:p>
        </p:txBody>
      </p:sp>
      <p:sp>
        <p:nvSpPr>
          <p:cNvPr id="3" name="Segnaposto contenuto 2"/>
          <p:cNvSpPr>
            <a:spLocks noGrp="1"/>
          </p:cNvSpPr>
          <p:nvPr>
            <p:ph idx="1"/>
          </p:nvPr>
        </p:nvSpPr>
        <p:spPr/>
        <p:txBody>
          <a:bodyPr>
            <a:normAutofit/>
          </a:bodyPr>
          <a:lstStyle/>
          <a:p>
            <a:r>
              <a:rPr lang="it-IT" dirty="0" smtClean="0"/>
              <a:t>La  seconda modalità di </a:t>
            </a:r>
            <a:r>
              <a:rPr lang="it-IT" dirty="0" smtClean="0"/>
              <a:t>disposizione degli item in una </a:t>
            </a:r>
            <a:r>
              <a:rPr lang="it-IT" dirty="0" err="1" smtClean="0"/>
              <a:t>grid</a:t>
            </a:r>
            <a:r>
              <a:rPr lang="it-IT" dirty="0" smtClean="0"/>
              <a:t> </a:t>
            </a:r>
            <a:r>
              <a:rPr lang="it-IT" dirty="0" smtClean="0"/>
              <a:t>fa </a:t>
            </a:r>
            <a:r>
              <a:rPr lang="it-IT" dirty="0"/>
              <a:t>riferimento alle </a:t>
            </a:r>
            <a:r>
              <a:rPr lang="it-IT" dirty="0" smtClean="0"/>
              <a:t>aree definite </a:t>
            </a:r>
            <a:r>
              <a:rPr lang="it-IT" dirty="0" smtClean="0"/>
              <a:t>con </a:t>
            </a:r>
            <a:r>
              <a:rPr lang="it-IT" dirty="0" err="1" smtClean="0"/>
              <a:t>grid-template-areas</a:t>
            </a:r>
            <a:r>
              <a:rPr lang="it-IT" dirty="0" smtClean="0"/>
              <a:t> </a:t>
            </a:r>
            <a:r>
              <a:rPr lang="it-IT" dirty="0" smtClean="0"/>
              <a:t>tramite </a:t>
            </a:r>
            <a:r>
              <a:rPr lang="it-IT" dirty="0" smtClean="0"/>
              <a:t>la proprietà </a:t>
            </a:r>
            <a:r>
              <a:rPr lang="it-IT" b="1" dirty="0" err="1" smtClean="0"/>
              <a:t>grid</a:t>
            </a:r>
            <a:r>
              <a:rPr lang="it-IT" b="1" dirty="0" smtClean="0"/>
              <a:t>-area</a:t>
            </a:r>
            <a:r>
              <a:rPr lang="it-IT" dirty="0" smtClean="0"/>
              <a:t>, ad esempio</a:t>
            </a:r>
            <a:endParaRPr lang="it-IT" dirty="0"/>
          </a:p>
          <a:p>
            <a:pPr marL="527552" lvl="1" indent="0">
              <a:buNone/>
            </a:pPr>
            <a:r>
              <a:rPr lang="en-US" dirty="0" smtClean="0"/>
              <a:t>&lt;</a:t>
            </a:r>
            <a:r>
              <a:rPr lang="en-US" dirty="0"/>
              <a:t>div </a:t>
            </a:r>
            <a:r>
              <a:rPr lang="en-US" dirty="0" smtClean="0"/>
              <a:t>style</a:t>
            </a:r>
            <a:r>
              <a:rPr lang="en-US" dirty="0"/>
              <a:t>="grid-area: header"&gt;C-h &lt;/div&gt; </a:t>
            </a:r>
          </a:p>
          <a:p>
            <a:pPr marL="527552" lvl="1" indent="0">
              <a:buNone/>
            </a:pPr>
            <a:r>
              <a:rPr lang="en-US" dirty="0" smtClean="0"/>
              <a:t>&lt;</a:t>
            </a:r>
            <a:r>
              <a:rPr lang="en-US" dirty="0"/>
              <a:t>div </a:t>
            </a:r>
            <a:r>
              <a:rPr lang="en-US" dirty="0" smtClean="0"/>
              <a:t>style</a:t>
            </a:r>
            <a:r>
              <a:rPr lang="en-US" dirty="0"/>
              <a:t>="grid-area: main"&gt;C-m &lt;/div&gt; </a:t>
            </a:r>
          </a:p>
          <a:p>
            <a:pPr marL="527552" lvl="1" indent="0">
              <a:buNone/>
            </a:pPr>
            <a:r>
              <a:rPr lang="en-US" dirty="0" smtClean="0"/>
              <a:t>&lt;</a:t>
            </a:r>
            <a:r>
              <a:rPr lang="en-US" dirty="0"/>
              <a:t>div </a:t>
            </a:r>
            <a:r>
              <a:rPr lang="en-US" dirty="0" smtClean="0"/>
              <a:t>style</a:t>
            </a:r>
            <a:r>
              <a:rPr lang="en-US" dirty="0"/>
              <a:t>="grid-area: sidebar"&gt;C-s &lt;/div&gt; </a:t>
            </a:r>
          </a:p>
          <a:p>
            <a:pPr marL="527552" lvl="1" indent="0">
              <a:buNone/>
            </a:pPr>
            <a:r>
              <a:rPr lang="en-US" dirty="0" smtClean="0"/>
              <a:t>&lt;</a:t>
            </a:r>
            <a:r>
              <a:rPr lang="en-US" dirty="0"/>
              <a:t>div </a:t>
            </a:r>
            <a:r>
              <a:rPr lang="en-US" dirty="0" smtClean="0"/>
              <a:t>style</a:t>
            </a:r>
            <a:r>
              <a:rPr lang="en-US" dirty="0"/>
              <a:t>="grid-area: footer"&gt;C-f &lt;/div&gt;</a:t>
            </a:r>
            <a:endParaRPr lang="it-IT" dirty="0"/>
          </a:p>
          <a:p>
            <a:pPr lvl="1"/>
            <a:r>
              <a:rPr lang="it-IT" dirty="0"/>
              <a:t>Con riferimento alla tabella già definita, </a:t>
            </a:r>
            <a:endParaRPr lang="it-IT" dirty="0" smtClean="0"/>
          </a:p>
          <a:p>
            <a:pPr lvl="2"/>
            <a:r>
              <a:rPr lang="it-IT" dirty="0" smtClean="0"/>
              <a:t>C-h occuperà le quattro celle della prima riga chiamate «</a:t>
            </a:r>
            <a:r>
              <a:rPr lang="it-IT" dirty="0" err="1" smtClean="0"/>
              <a:t>header</a:t>
            </a:r>
            <a:r>
              <a:rPr lang="it-IT" dirty="0" smtClean="0"/>
              <a:t>»,</a:t>
            </a:r>
          </a:p>
          <a:p>
            <a:pPr lvl="2"/>
            <a:r>
              <a:rPr lang="it-IT" dirty="0" smtClean="0"/>
              <a:t>C-m occuperà le due celle della seconda riga chiamate «</a:t>
            </a:r>
            <a:r>
              <a:rPr lang="it-IT" dirty="0" err="1" smtClean="0"/>
              <a:t>main</a:t>
            </a:r>
            <a:r>
              <a:rPr lang="it-IT" dirty="0" smtClean="0"/>
              <a:t>»,</a:t>
            </a:r>
          </a:p>
          <a:p>
            <a:pPr lvl="2"/>
            <a:r>
              <a:rPr lang="it-IT" dirty="0" smtClean="0"/>
              <a:t>C-s occuperà la cella all’estrema destra della seconda riga chiamata «</a:t>
            </a:r>
            <a:r>
              <a:rPr lang="it-IT" dirty="0" err="1" smtClean="0"/>
              <a:t>sidebar</a:t>
            </a:r>
            <a:r>
              <a:rPr lang="it-IT" dirty="0" smtClean="0"/>
              <a:t>»,</a:t>
            </a:r>
          </a:p>
          <a:p>
            <a:pPr lvl="2"/>
            <a:r>
              <a:rPr lang="it-IT" dirty="0" smtClean="0"/>
              <a:t>C-f </a:t>
            </a:r>
            <a:r>
              <a:rPr lang="it-IT" dirty="0"/>
              <a:t>occuperà le quattro celle </a:t>
            </a:r>
            <a:r>
              <a:rPr lang="it-IT" dirty="0" smtClean="0"/>
              <a:t>della terza riga </a:t>
            </a:r>
            <a:r>
              <a:rPr lang="it-IT" dirty="0"/>
              <a:t>chiamate </a:t>
            </a:r>
            <a:r>
              <a:rPr lang="it-IT" dirty="0" smtClean="0"/>
              <a:t>«</a:t>
            </a:r>
            <a:r>
              <a:rPr lang="it-IT" dirty="0" err="1" smtClean="0"/>
              <a:t>footer</a:t>
            </a:r>
            <a:r>
              <a:rPr lang="it-IT" dirty="0" smtClean="0"/>
              <a:t>».</a:t>
            </a:r>
            <a:endParaRPr lang="it-IT" dirty="0"/>
          </a:p>
          <a:p>
            <a:r>
              <a:rPr lang="it-IT" dirty="0" smtClean="0"/>
              <a:t>Questa </a:t>
            </a:r>
            <a:r>
              <a:rPr lang="it-IT" dirty="0"/>
              <a:t>proprietà </a:t>
            </a:r>
            <a:r>
              <a:rPr lang="it-IT" dirty="0" smtClean="0"/>
              <a:t>ha </a:t>
            </a:r>
            <a:r>
              <a:rPr lang="it-IT" dirty="0"/>
              <a:t>anche una sintassi più complessa, che qui non viene approfondita.</a:t>
            </a:r>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54</a:t>
            </a:fld>
            <a:endParaRPr lang="it-IT" altLang="it-IT"/>
          </a:p>
        </p:txBody>
      </p:sp>
    </p:spTree>
    <p:extLst>
      <p:ext uri="{BB962C8B-B14F-4D97-AF65-F5344CB8AC3E}">
        <p14:creationId xmlns:p14="http://schemas.microsoft.com/office/powerpoint/2010/main" val="61063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olo 1"/>
          <p:cNvSpPr>
            <a:spLocks noGrp="1"/>
          </p:cNvSpPr>
          <p:nvPr>
            <p:ph type="title"/>
          </p:nvPr>
        </p:nvSpPr>
        <p:spPr/>
        <p:txBody>
          <a:bodyPr/>
          <a:lstStyle/>
          <a:p>
            <a:pPr eaLnBrk="1" hangingPunct="1"/>
            <a:r>
              <a:rPr lang="it-IT" altLang="it-IT" smtClean="0"/>
              <a:t>CSS Media Queries</a:t>
            </a:r>
          </a:p>
        </p:txBody>
      </p:sp>
      <p:sp>
        <p:nvSpPr>
          <p:cNvPr id="48131" name="Segnaposto contenuto 2"/>
          <p:cNvSpPr>
            <a:spLocks noGrp="1"/>
          </p:cNvSpPr>
          <p:nvPr>
            <p:ph idx="1"/>
          </p:nvPr>
        </p:nvSpPr>
        <p:spPr/>
        <p:txBody>
          <a:bodyPr>
            <a:normAutofit/>
          </a:bodyPr>
          <a:lstStyle/>
          <a:p>
            <a:pPr eaLnBrk="1" hangingPunct="1">
              <a:defRPr/>
            </a:pPr>
            <a:r>
              <a:rPr lang="it-IT" dirty="0" smtClean="0"/>
              <a:t>Tra le caratteristiche introdotte da CSS3 che sono supportate ormai da tutti i browser moderni ci sono le </a:t>
            </a:r>
            <a:r>
              <a:rPr lang="it-IT" i="1" dirty="0" smtClean="0"/>
              <a:t>media </a:t>
            </a:r>
            <a:r>
              <a:rPr lang="it-IT" i="1" dirty="0" err="1" smtClean="0"/>
              <a:t>queries</a:t>
            </a:r>
            <a:r>
              <a:rPr lang="it-IT" dirty="0" smtClean="0"/>
              <a:t>.</a:t>
            </a:r>
          </a:p>
          <a:p>
            <a:pPr eaLnBrk="1" hangingPunct="1">
              <a:defRPr/>
            </a:pPr>
            <a:r>
              <a:rPr lang="it-IT" dirty="0" smtClean="0"/>
              <a:t>E’ possibile usare le media </a:t>
            </a:r>
            <a:r>
              <a:rPr lang="it-IT" dirty="0" err="1" smtClean="0"/>
              <a:t>queries</a:t>
            </a:r>
            <a:r>
              <a:rPr lang="it-IT" dirty="0" smtClean="0"/>
              <a:t> </a:t>
            </a:r>
          </a:p>
          <a:p>
            <a:pPr lvl="1" eaLnBrk="1" hangingPunct="1">
              <a:defRPr/>
            </a:pPr>
            <a:r>
              <a:rPr lang="it-IT" dirty="0" smtClean="0"/>
              <a:t>All’interno dell’attributo </a:t>
            </a:r>
            <a:r>
              <a:rPr lang="it-IT" i="1" dirty="0" smtClean="0"/>
              <a:t>media</a:t>
            </a:r>
            <a:r>
              <a:rPr lang="it-IT" dirty="0" smtClean="0"/>
              <a:t> del </a:t>
            </a:r>
            <a:r>
              <a:rPr lang="it-IT" dirty="0" err="1" smtClean="0"/>
              <a:t>tag</a:t>
            </a:r>
            <a:r>
              <a:rPr lang="it-IT" dirty="0" smtClean="0"/>
              <a:t> link, per importare un certo foglio di stile solo se la </a:t>
            </a:r>
            <a:r>
              <a:rPr lang="it-IT" dirty="0" err="1" smtClean="0"/>
              <a:t>query</a:t>
            </a:r>
            <a:r>
              <a:rPr lang="it-IT" dirty="0" smtClean="0"/>
              <a:t> è soddisfatta, oppure</a:t>
            </a:r>
          </a:p>
          <a:p>
            <a:pPr lvl="1" eaLnBrk="1" hangingPunct="1">
              <a:defRPr/>
            </a:pPr>
            <a:r>
              <a:rPr lang="it-IT" dirty="0" smtClean="0"/>
              <a:t>Direttamente nei fogli di stile racchiudendo insiemi di regole all’interno di parentesi graffe, precedute dalla </a:t>
            </a:r>
            <a:r>
              <a:rPr lang="it-IT" i="1" dirty="0" err="1" smtClean="0"/>
              <a:t>at-rule</a:t>
            </a:r>
            <a:r>
              <a:rPr lang="it-IT" dirty="0" smtClean="0"/>
              <a:t> </a:t>
            </a:r>
            <a:r>
              <a:rPr lang="it-IT" b="1" dirty="0" err="1" smtClean="0"/>
              <a:t>@media</a:t>
            </a:r>
            <a:endParaRPr lang="it-IT" b="1" dirty="0" smtClean="0"/>
          </a:p>
          <a:p>
            <a:pPr eaLnBrk="1" hangingPunct="1">
              <a:defRPr/>
            </a:pPr>
            <a:r>
              <a:rPr lang="it-IT" dirty="0" smtClean="0"/>
              <a:t>Una media </a:t>
            </a:r>
            <a:r>
              <a:rPr lang="it-IT" dirty="0" err="1" smtClean="0"/>
              <a:t>query</a:t>
            </a:r>
            <a:r>
              <a:rPr lang="it-IT" dirty="0" smtClean="0"/>
              <a:t> è composta da un </a:t>
            </a:r>
            <a:r>
              <a:rPr lang="it-IT" i="1" dirty="0" smtClean="0"/>
              <a:t>media </a:t>
            </a:r>
            <a:r>
              <a:rPr lang="it-IT" i="1" dirty="0" err="1" smtClean="0"/>
              <a:t>type</a:t>
            </a:r>
            <a:r>
              <a:rPr lang="it-IT" i="1" dirty="0" smtClean="0"/>
              <a:t> </a:t>
            </a:r>
            <a:r>
              <a:rPr lang="it-IT" dirty="0" smtClean="0"/>
              <a:t>(</a:t>
            </a:r>
            <a:r>
              <a:rPr lang="it-IT" i="1" dirty="0" err="1" smtClean="0"/>
              <a:t>screen</a:t>
            </a:r>
            <a:r>
              <a:rPr lang="it-IT" i="1" dirty="0" smtClean="0"/>
              <a:t>, </a:t>
            </a:r>
            <a:r>
              <a:rPr lang="it-IT" i="1" dirty="0" err="1" smtClean="0"/>
              <a:t>print</a:t>
            </a:r>
            <a:r>
              <a:rPr lang="it-IT" dirty="0" smtClean="0"/>
              <a:t>, ecc.) messa in AND con una serie di </a:t>
            </a:r>
            <a:r>
              <a:rPr lang="it-IT" i="1" dirty="0" smtClean="0"/>
              <a:t>media </a:t>
            </a:r>
            <a:r>
              <a:rPr lang="it-IT" i="1" dirty="0" err="1" smtClean="0"/>
              <a:t>features</a:t>
            </a:r>
            <a:r>
              <a:rPr lang="it-IT" dirty="0" smtClean="0"/>
              <a:t>, il cui supporto può variare nei browser.</a:t>
            </a:r>
          </a:p>
          <a:p>
            <a:pPr lvl="1" eaLnBrk="1" hangingPunct="1">
              <a:defRPr/>
            </a:pPr>
            <a:r>
              <a:rPr lang="it-IT" dirty="0" err="1" smtClean="0"/>
              <a:t>orientation</a:t>
            </a:r>
            <a:r>
              <a:rPr lang="it-IT" dirty="0" smtClean="0"/>
              <a:t>: [</a:t>
            </a:r>
            <a:r>
              <a:rPr lang="it-IT" dirty="0" err="1" smtClean="0"/>
              <a:t>portrait</a:t>
            </a:r>
            <a:r>
              <a:rPr lang="it-IT" dirty="0" smtClean="0"/>
              <a:t> | </a:t>
            </a:r>
            <a:r>
              <a:rPr lang="it-IT" dirty="0" err="1" smtClean="0"/>
              <a:t>landscape</a:t>
            </a:r>
            <a:r>
              <a:rPr lang="it-IT" dirty="0" smtClean="0"/>
              <a:t>]</a:t>
            </a:r>
          </a:p>
          <a:p>
            <a:pPr lvl="1" eaLnBrk="1" hangingPunct="1">
              <a:defRPr/>
            </a:pPr>
            <a:r>
              <a:rPr lang="it-IT" dirty="0" err="1" smtClean="0"/>
              <a:t>width</a:t>
            </a:r>
            <a:r>
              <a:rPr lang="it-IT" dirty="0" smtClean="0"/>
              <a:t>: &lt;misura&gt;, </a:t>
            </a:r>
            <a:r>
              <a:rPr lang="it-IT" dirty="0" err="1" smtClean="0"/>
              <a:t>min-width</a:t>
            </a:r>
            <a:r>
              <a:rPr lang="it-IT" dirty="0" smtClean="0"/>
              <a:t>: &lt;misura&gt;, </a:t>
            </a:r>
            <a:r>
              <a:rPr lang="it-IT" dirty="0" err="1" smtClean="0"/>
              <a:t>max-width</a:t>
            </a:r>
            <a:r>
              <a:rPr lang="it-IT" dirty="0" smtClean="0"/>
              <a:t>: &lt;misura&gt;</a:t>
            </a:r>
          </a:p>
          <a:p>
            <a:pPr eaLnBrk="1" hangingPunct="1">
              <a:defRPr/>
            </a:pPr>
            <a:r>
              <a:rPr lang="it-IT" dirty="0" smtClean="0"/>
              <a:t>E’ possibile mettere in OR più media </a:t>
            </a:r>
            <a:r>
              <a:rPr lang="it-IT" dirty="0" err="1" smtClean="0"/>
              <a:t>queries</a:t>
            </a:r>
            <a:r>
              <a:rPr lang="it-IT" dirty="0" smtClean="0"/>
              <a:t> separandole con una virgola, ad esempio</a:t>
            </a:r>
          </a:p>
          <a:p>
            <a:pPr marL="253293" lvl="1" indent="0">
              <a:buNone/>
              <a:defRPr/>
            </a:pPr>
            <a:r>
              <a:rPr lang="it-IT" dirty="0" smtClean="0"/>
              <a:t>@media screen and (</a:t>
            </a:r>
            <a:r>
              <a:rPr lang="it-IT" dirty="0" err="1" smtClean="0"/>
              <a:t>min-width</a:t>
            </a:r>
            <a:r>
              <a:rPr lang="it-IT" dirty="0" smtClean="0"/>
              <a:t>: 300px), screen and (</a:t>
            </a:r>
            <a:r>
              <a:rPr lang="it-IT" dirty="0" err="1" smtClean="0"/>
              <a:t>orientation</a:t>
            </a:r>
            <a:r>
              <a:rPr lang="it-IT" dirty="0" smtClean="0"/>
              <a:t>: </a:t>
            </a:r>
            <a:r>
              <a:rPr lang="it-IT" dirty="0" err="1" smtClean="0"/>
              <a:t>landscape</a:t>
            </a:r>
            <a:r>
              <a:rPr lang="it-IT" dirty="0" smtClean="0"/>
              <a:t>) {…}</a:t>
            </a:r>
          </a:p>
          <a:p>
            <a:pPr lvl="1">
              <a:defRPr/>
            </a:pPr>
            <a:r>
              <a:rPr lang="it-IT" dirty="0" smtClean="0"/>
              <a:t>Questa media query è vera se stiamo visualizzando su schermo e la dimensione orizzontale è almeno 300 pixel oppure l’orientamento dello schermo è orizzontale.</a:t>
            </a:r>
            <a:endParaRPr lang="it-IT" dirty="0" smtClean="0"/>
          </a:p>
          <a:p>
            <a:pPr lvl="1" eaLnBrk="1" hangingPunct="1">
              <a:defRPr/>
            </a:pPr>
            <a:endParaRPr lang="it-IT" dirty="0" smtClean="0"/>
          </a:p>
          <a:p>
            <a:pPr eaLnBrk="1" hangingPunct="1">
              <a:defRPr/>
            </a:pPr>
            <a:endParaRPr lang="it-IT" dirty="0" smtClean="0"/>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55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olo 1"/>
          <p:cNvSpPr>
            <a:spLocks noGrp="1"/>
          </p:cNvSpPr>
          <p:nvPr>
            <p:ph type="title"/>
          </p:nvPr>
        </p:nvSpPr>
        <p:spPr/>
        <p:txBody>
          <a:bodyPr/>
          <a:lstStyle/>
          <a:p>
            <a:r>
              <a:rPr lang="it-IT" altLang="it-IT" smtClean="0"/>
              <a:t>Responsive Design</a:t>
            </a:r>
          </a:p>
        </p:txBody>
      </p:sp>
      <p:sp>
        <p:nvSpPr>
          <p:cNvPr id="3" name="Segnaposto contenuto 2"/>
          <p:cNvSpPr>
            <a:spLocks noGrp="1"/>
          </p:cNvSpPr>
          <p:nvPr>
            <p:ph idx="1"/>
          </p:nvPr>
        </p:nvSpPr>
        <p:spPr/>
        <p:txBody>
          <a:bodyPr/>
          <a:lstStyle/>
          <a:p>
            <a:r>
              <a:rPr lang="it-IT" smtClean="0"/>
              <a:t>Il responsive design è una tecnica di progettazione dei layout resa famosa dall’articolo del 2010 di Ethan Marcotte su A List Apart: </a:t>
            </a:r>
            <a:r>
              <a:rPr lang="it-IT" smtClean="0">
                <a:hlinkClick r:id="rId2"/>
              </a:rPr>
              <a:t>http://alistapart.com/article/responsive-web-design</a:t>
            </a:r>
            <a:r>
              <a:rPr lang="it-IT" smtClean="0"/>
              <a:t> </a:t>
            </a:r>
          </a:p>
          <a:p>
            <a:r>
              <a:rPr lang="it-IT" smtClean="0"/>
              <a:t>Con questa tecnica il layout di un sito web si adatta dinamicamente alle dimensioni e alle caratteristiche del dispositivo di output.</a:t>
            </a:r>
          </a:p>
          <a:p>
            <a:r>
              <a:rPr lang="it-IT" smtClean="0"/>
              <a:t>I tre componenti di un responsive design sono </a:t>
            </a:r>
          </a:p>
          <a:p>
            <a:pPr lvl="1"/>
            <a:r>
              <a:rPr lang="it-IT" smtClean="0"/>
              <a:t>i layout fluidi (tipicamente a griglia), </a:t>
            </a:r>
          </a:p>
          <a:p>
            <a:pPr lvl="1"/>
            <a:r>
              <a:rPr lang="it-IT" smtClean="0"/>
              <a:t>le CSS3 media queries</a:t>
            </a:r>
          </a:p>
          <a:p>
            <a:pPr lvl="1"/>
            <a:r>
              <a:rPr lang="it-IT" smtClean="0"/>
              <a:t>le immagini flessibili</a:t>
            </a:r>
          </a:p>
          <a:p>
            <a:r>
              <a:rPr lang="it-IT" smtClean="0"/>
              <a:t>Prima delle CSS media queries, un design responsive era ottenibile solo con l’ausilio di design fluidi supportati da script, mentre ora è possibile ottenere effetti molto più avanzati utilizzando i soli fogli di stile.</a:t>
            </a:r>
          </a:p>
          <a:p>
            <a:r>
              <a:rPr lang="it-IT" smtClean="0"/>
              <a:t>Applicando variazioni specifiche ai fogli di stile tramite le media queries, è possibile ad esempio nascondere elementi, riposizionarne altri, diminuire bordi e spaziature, ecc.</a:t>
            </a:r>
            <a:endParaRPr lang="it-IT" dirty="0" smtClean="0"/>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5" name="Segnaposto numero diapositiva 4"/>
          <p:cNvSpPr>
            <a:spLocks noGrp="1"/>
          </p:cNvSpPr>
          <p:nvPr>
            <p:ph type="sldNum" sz="quarter" idx="12"/>
          </p:nvPr>
        </p:nvSpPr>
        <p:spPr/>
        <p:txBody>
          <a:bodyPr/>
          <a:lstStyle/>
          <a:p>
            <a:fld id="{59095EDD-29D6-4A4A-B567-A24928ED03CF}" type="slidenum">
              <a:rPr lang="it-IT" altLang="it-IT" smtClean="0"/>
              <a:pPr/>
              <a:t>56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olo 1"/>
          <p:cNvSpPr>
            <a:spLocks noGrp="1"/>
          </p:cNvSpPr>
          <p:nvPr>
            <p:ph type="title"/>
          </p:nvPr>
        </p:nvSpPr>
        <p:spPr/>
        <p:txBody>
          <a:bodyPr/>
          <a:lstStyle/>
          <a:p>
            <a:r>
              <a:rPr lang="it-IT" dirty="0" smtClean="0"/>
              <a:t>Responsive Design</a:t>
            </a:r>
            <a:br>
              <a:rPr lang="it-IT" dirty="0" smtClean="0"/>
            </a:br>
            <a:r>
              <a:rPr lang="it-IT" sz="2000" dirty="0" err="1" smtClean="0"/>
              <a:t>Breakpoints</a:t>
            </a:r>
            <a:endParaRPr lang="it-IT" sz="2000" dirty="0" smtClean="0"/>
          </a:p>
        </p:txBody>
      </p:sp>
      <p:sp>
        <p:nvSpPr>
          <p:cNvPr id="50179" name="Segnaposto contenuto 2"/>
          <p:cNvSpPr>
            <a:spLocks noGrp="1"/>
          </p:cNvSpPr>
          <p:nvPr>
            <p:ph idx="1"/>
          </p:nvPr>
        </p:nvSpPr>
        <p:spPr/>
        <p:txBody>
          <a:bodyPr/>
          <a:lstStyle/>
          <a:p>
            <a:r>
              <a:rPr lang="it-IT" dirty="0" smtClean="0"/>
              <a:t>I cosiddetti </a:t>
            </a:r>
            <a:r>
              <a:rPr lang="it-IT" i="1" dirty="0" smtClean="0"/>
              <a:t>responsive </a:t>
            </a:r>
            <a:r>
              <a:rPr lang="it-IT" i="1" dirty="0" err="1" smtClean="0"/>
              <a:t>breakpoints</a:t>
            </a:r>
            <a:r>
              <a:rPr lang="it-IT" i="1" dirty="0" smtClean="0"/>
              <a:t> </a:t>
            </a:r>
            <a:r>
              <a:rPr lang="it-IT" dirty="0" smtClean="0"/>
              <a:t>sono i valori limite di certe proprietà (tipicamente l’ampiezza del </a:t>
            </a:r>
            <a:r>
              <a:rPr lang="it-IT" i="1" dirty="0" err="1" smtClean="0"/>
              <a:t>viewport</a:t>
            </a:r>
            <a:r>
              <a:rPr lang="it-IT" dirty="0" smtClean="0"/>
              <a:t>) al di sotto e al di sopra dei quali intervengono le media </a:t>
            </a:r>
            <a:r>
              <a:rPr lang="it-IT" dirty="0" err="1" smtClean="0"/>
              <a:t>queries</a:t>
            </a:r>
            <a:r>
              <a:rPr lang="it-IT" dirty="0"/>
              <a:t> </a:t>
            </a:r>
            <a:r>
              <a:rPr lang="it-IT" dirty="0" smtClean="0"/>
              <a:t>a modificare la struttura visiva del sito. </a:t>
            </a:r>
            <a:r>
              <a:rPr lang="it-IT" dirty="0" smtClean="0"/>
              <a:t>Ad esempio:</a:t>
            </a:r>
          </a:p>
          <a:p>
            <a:r>
              <a:rPr lang="it-IT" dirty="0" smtClean="0"/>
              <a:t>Default (browser </a:t>
            </a:r>
            <a:r>
              <a:rPr lang="it-IT" dirty="0" smtClean="0"/>
              <a:t>“normali</a:t>
            </a:r>
            <a:r>
              <a:rPr lang="it-IT" dirty="0" smtClean="0"/>
              <a:t>”)</a:t>
            </a:r>
            <a:endParaRPr lang="it-IT" dirty="0" smtClean="0"/>
          </a:p>
          <a:p>
            <a:pPr lvl="1"/>
            <a:r>
              <a:rPr lang="it-IT" dirty="0" smtClean="0"/>
              <a:t>Si usa un design </a:t>
            </a:r>
            <a:r>
              <a:rPr lang="it-IT" dirty="0" smtClean="0"/>
              <a:t>liquido, con ampiezze percentuali (possibilmente anche per le immagini). Un design liquido rende il layout robusto anche per i dispositivi che non supportano ancora le media </a:t>
            </a:r>
            <a:r>
              <a:rPr lang="it-IT" dirty="0" err="1" smtClean="0"/>
              <a:t>queries</a:t>
            </a:r>
            <a:r>
              <a:rPr lang="it-IT" dirty="0" smtClean="0"/>
              <a:t>.</a:t>
            </a:r>
          </a:p>
          <a:p>
            <a:r>
              <a:rPr lang="it-IT" dirty="0" err="1" smtClean="0"/>
              <a:t>Viewport</a:t>
            </a:r>
            <a:r>
              <a:rPr lang="it-IT" dirty="0" smtClean="0"/>
              <a:t> da 768 a 959 </a:t>
            </a:r>
            <a:r>
              <a:rPr lang="it-IT" dirty="0"/>
              <a:t>p</a:t>
            </a:r>
            <a:r>
              <a:rPr lang="it-IT" dirty="0" smtClean="0"/>
              <a:t>ixel (</a:t>
            </a:r>
            <a:r>
              <a:rPr lang="it-IT" dirty="0" err="1" smtClean="0"/>
              <a:t>tablet</a:t>
            </a:r>
            <a:r>
              <a:rPr lang="it-IT" dirty="0" smtClean="0"/>
              <a:t>): </a:t>
            </a:r>
            <a:endParaRPr lang="it-IT" dirty="0" smtClean="0"/>
          </a:p>
          <a:p>
            <a:pPr lvl="2"/>
            <a:r>
              <a:rPr lang="it-IT" dirty="0" smtClean="0"/>
              <a:t>@</a:t>
            </a:r>
            <a:r>
              <a:rPr lang="it-IT" dirty="0" smtClean="0"/>
              <a:t>media </a:t>
            </a:r>
            <a:r>
              <a:rPr lang="it-IT" dirty="0" err="1" smtClean="0"/>
              <a:t>only</a:t>
            </a:r>
            <a:r>
              <a:rPr lang="it-IT" dirty="0" smtClean="0"/>
              <a:t> screen and (</a:t>
            </a:r>
            <a:r>
              <a:rPr lang="it-IT" dirty="0" err="1" smtClean="0"/>
              <a:t>min-width</a:t>
            </a:r>
            <a:r>
              <a:rPr lang="it-IT" dirty="0" smtClean="0"/>
              <a:t>: 768px) and (</a:t>
            </a:r>
            <a:r>
              <a:rPr lang="it-IT" dirty="0" err="1" smtClean="0"/>
              <a:t>max-width</a:t>
            </a:r>
            <a:r>
              <a:rPr lang="it-IT" dirty="0" smtClean="0"/>
              <a:t>: 959px)</a:t>
            </a:r>
          </a:p>
          <a:p>
            <a:pPr lvl="1"/>
            <a:r>
              <a:rPr lang="it-IT" dirty="0" smtClean="0"/>
              <a:t>Si eliminano </a:t>
            </a:r>
            <a:r>
              <a:rPr lang="it-IT" dirty="0" err="1" smtClean="0"/>
              <a:t>padding</a:t>
            </a:r>
            <a:r>
              <a:rPr lang="it-IT" dirty="0" smtClean="0"/>
              <a:t> e spaziature “creative”, </a:t>
            </a:r>
            <a:r>
              <a:rPr lang="it-IT" dirty="0" smtClean="0"/>
              <a:t>si diminuisce </a:t>
            </a:r>
            <a:r>
              <a:rPr lang="it-IT" dirty="0" smtClean="0"/>
              <a:t>leggermente la dimensione del carattere, ecc.</a:t>
            </a:r>
          </a:p>
          <a:p>
            <a:r>
              <a:rPr lang="it-IT" dirty="0" err="1" smtClean="0"/>
              <a:t>Viewport</a:t>
            </a:r>
            <a:r>
              <a:rPr lang="it-IT" dirty="0" smtClean="0"/>
              <a:t> più piccolo di 768  pixel (</a:t>
            </a:r>
            <a:r>
              <a:rPr lang="it-IT" dirty="0" smtClean="0"/>
              <a:t>cellulari):</a:t>
            </a:r>
            <a:endParaRPr lang="it-IT" dirty="0" smtClean="0"/>
          </a:p>
          <a:p>
            <a:pPr lvl="2"/>
            <a:r>
              <a:rPr lang="it-IT" dirty="0" smtClean="0"/>
              <a:t>@</a:t>
            </a:r>
            <a:r>
              <a:rPr lang="it-IT" dirty="0" smtClean="0"/>
              <a:t>media </a:t>
            </a:r>
            <a:r>
              <a:rPr lang="it-IT" dirty="0" err="1" smtClean="0"/>
              <a:t>only</a:t>
            </a:r>
            <a:r>
              <a:rPr lang="it-IT" dirty="0" smtClean="0"/>
              <a:t> screen and (</a:t>
            </a:r>
            <a:r>
              <a:rPr lang="it-IT" dirty="0" err="1" smtClean="0"/>
              <a:t>max-width</a:t>
            </a:r>
            <a:r>
              <a:rPr lang="it-IT" dirty="0" smtClean="0"/>
              <a:t>: 767px)</a:t>
            </a:r>
          </a:p>
          <a:p>
            <a:pPr lvl="1"/>
            <a:r>
              <a:rPr lang="it-IT" dirty="0" smtClean="0"/>
              <a:t>Si usa un </a:t>
            </a:r>
            <a:r>
              <a:rPr lang="it-IT" dirty="0" smtClean="0"/>
              <a:t>“</a:t>
            </a:r>
            <a:r>
              <a:rPr lang="it-IT" dirty="0" err="1" smtClean="0"/>
              <a:t>fixed</a:t>
            </a:r>
            <a:r>
              <a:rPr lang="it-IT" dirty="0" smtClean="0"/>
              <a:t>”, ad esempio di 320 pixel, oppure </a:t>
            </a:r>
            <a:r>
              <a:rPr lang="it-IT" dirty="0" smtClean="0"/>
              <a:t>si inserisce </a:t>
            </a:r>
            <a:r>
              <a:rPr lang="it-IT" dirty="0" smtClean="0"/>
              <a:t>una </a:t>
            </a:r>
            <a:r>
              <a:rPr lang="it-IT" dirty="0" err="1" smtClean="0"/>
              <a:t>min-width</a:t>
            </a:r>
            <a:r>
              <a:rPr lang="it-IT" dirty="0" smtClean="0"/>
              <a:t> sugli elementi principali per evitare che si riducano troppo.</a:t>
            </a:r>
          </a:p>
          <a:p>
            <a:pPr lvl="1"/>
            <a:r>
              <a:rPr lang="it-IT" dirty="0" smtClean="0"/>
              <a:t>Si eliminano </a:t>
            </a:r>
            <a:r>
              <a:rPr lang="it-IT" dirty="0" smtClean="0"/>
              <a:t>le colonne linearizzandone il contenuto, </a:t>
            </a:r>
            <a:r>
              <a:rPr lang="it-IT" dirty="0" smtClean="0"/>
              <a:t>si nascondono </a:t>
            </a:r>
            <a:r>
              <a:rPr lang="it-IT" dirty="0" smtClean="0"/>
              <a:t>gli elementi secondari (parte di </a:t>
            </a:r>
            <a:r>
              <a:rPr lang="it-IT" dirty="0" err="1" smtClean="0"/>
              <a:t>header</a:t>
            </a:r>
            <a:r>
              <a:rPr lang="it-IT" dirty="0" smtClean="0"/>
              <a:t> e </a:t>
            </a:r>
            <a:r>
              <a:rPr lang="it-IT" dirty="0" err="1" smtClean="0"/>
              <a:t>footer</a:t>
            </a:r>
            <a:r>
              <a:rPr lang="it-IT" dirty="0" smtClean="0"/>
              <a:t>, ecc.), </a:t>
            </a:r>
            <a:r>
              <a:rPr lang="it-IT" dirty="0" smtClean="0"/>
              <a:t>si mostrano </a:t>
            </a:r>
            <a:r>
              <a:rPr lang="it-IT" dirty="0" smtClean="0"/>
              <a:t>menu più compatti.</a:t>
            </a:r>
          </a:p>
          <a:p>
            <a:endParaRPr lang="it-IT" dirty="0" smtClean="0"/>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57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olo 1"/>
          <p:cNvSpPr>
            <a:spLocks noGrp="1"/>
          </p:cNvSpPr>
          <p:nvPr>
            <p:ph type="title"/>
          </p:nvPr>
        </p:nvSpPr>
        <p:spPr/>
        <p:txBody>
          <a:bodyPr/>
          <a:lstStyle/>
          <a:p>
            <a:pPr eaLnBrk="1" hangingPunct="1"/>
            <a:r>
              <a:rPr lang="it-IT" altLang="it-IT" smtClean="0"/>
              <a:t>Un Layout Tabulare con i Floats</a:t>
            </a:r>
          </a:p>
        </p:txBody>
      </p:sp>
      <p:sp>
        <p:nvSpPr>
          <p:cNvPr id="43011" name="Segnaposto contenuto 2"/>
          <p:cNvSpPr>
            <a:spLocks noGrp="1"/>
          </p:cNvSpPr>
          <p:nvPr>
            <p:ph idx="1"/>
          </p:nvPr>
        </p:nvSpPr>
        <p:spPr/>
        <p:txBody>
          <a:bodyPr>
            <a:normAutofit/>
          </a:bodyPr>
          <a:lstStyle/>
          <a:p>
            <a:pPr eaLnBrk="1" hangingPunct="1">
              <a:defRPr/>
            </a:pPr>
            <a:r>
              <a:rPr lang="it-IT" dirty="0" smtClean="0"/>
              <a:t>Vedremo ora come realizzare un </a:t>
            </a:r>
            <a:r>
              <a:rPr lang="it-IT" b="1" dirty="0" smtClean="0"/>
              <a:t>layout liquido a griglia</a:t>
            </a:r>
            <a:r>
              <a:rPr lang="it-IT" dirty="0" smtClean="0"/>
              <a:t>, utilizzabile in tutti i casi si desideri un allineare elementi in righe e colonne, usando solo i </a:t>
            </a:r>
            <a:r>
              <a:rPr lang="it-IT" i="1" dirty="0" err="1" smtClean="0"/>
              <a:t>floats</a:t>
            </a:r>
            <a:r>
              <a:rPr lang="it-IT" dirty="0" smtClean="0"/>
              <a:t>.</a:t>
            </a:r>
          </a:p>
          <a:p>
            <a:pPr eaLnBrk="1" hangingPunct="1">
              <a:defRPr/>
            </a:pPr>
            <a:r>
              <a:rPr lang="it-IT" dirty="0" smtClean="0"/>
              <a:t>Questo tipo di costruzione è alla base dei layout </a:t>
            </a:r>
            <a:r>
              <a:rPr lang="it-IT" b="1" dirty="0" err="1" smtClean="0"/>
              <a:t>responsive</a:t>
            </a:r>
            <a:r>
              <a:rPr lang="it-IT" dirty="0" smtClean="0"/>
              <a:t>, perché si adatta alle dimensioni del browser. E’ anche possibile </a:t>
            </a:r>
            <a:r>
              <a:rPr lang="it-IT" b="1" dirty="0" smtClean="0"/>
              <a:t>nidificare</a:t>
            </a:r>
            <a:r>
              <a:rPr lang="it-IT" dirty="0" smtClean="0"/>
              <a:t> questo tipo di griglie, per ottenere effetti molto complessi.</a:t>
            </a:r>
          </a:p>
          <a:p>
            <a:pPr eaLnBrk="1" hangingPunct="1">
              <a:defRPr/>
            </a:pPr>
            <a:r>
              <a:rPr lang="it-IT" dirty="0" smtClean="0"/>
              <a:t>Sorgenti: </a:t>
            </a:r>
          </a:p>
          <a:p>
            <a:pPr lvl="1" eaLnBrk="1" hangingPunct="1">
              <a:defRPr/>
            </a:pPr>
            <a:r>
              <a:rPr lang="it-IT" dirty="0" smtClean="0"/>
              <a:t>La base di questo tipo di layout è il 960 </a:t>
            </a:r>
            <a:r>
              <a:rPr lang="it-IT" dirty="0" err="1" smtClean="0"/>
              <a:t>grid</a:t>
            </a:r>
            <a:r>
              <a:rPr lang="it-IT" dirty="0" smtClean="0"/>
              <a:t> system (</a:t>
            </a:r>
            <a:r>
              <a:rPr lang="it-IT" dirty="0" smtClean="0">
                <a:hlinkClick r:id="rId2"/>
              </a:rPr>
              <a:t>http://960.gs/</a:t>
            </a:r>
            <a:r>
              <a:rPr lang="it-IT" dirty="0" smtClean="0"/>
              <a:t>) che tuttavia è </a:t>
            </a:r>
            <a:r>
              <a:rPr lang="it-IT" dirty="0" err="1" smtClean="0"/>
              <a:t>fixed</a:t>
            </a:r>
            <a:r>
              <a:rPr lang="it-IT" dirty="0" smtClean="0"/>
              <a:t> (larghezza 960 pixel) e non usa media </a:t>
            </a:r>
            <a:r>
              <a:rPr lang="it-IT" dirty="0" err="1" smtClean="0"/>
              <a:t>queries</a:t>
            </a:r>
            <a:r>
              <a:rPr lang="it-IT" dirty="0" smtClean="0"/>
              <a:t>.</a:t>
            </a:r>
          </a:p>
          <a:p>
            <a:pPr lvl="1" eaLnBrk="1" hangingPunct="1">
              <a:defRPr/>
            </a:pPr>
            <a:r>
              <a:rPr lang="it-IT" dirty="0" smtClean="0"/>
              <a:t>La parte con media </a:t>
            </a:r>
            <a:r>
              <a:rPr lang="it-IT" dirty="0" err="1" smtClean="0"/>
              <a:t>queries</a:t>
            </a:r>
            <a:r>
              <a:rPr lang="it-IT" dirty="0" smtClean="0"/>
              <a:t> è tratta da </a:t>
            </a:r>
            <a:r>
              <a:rPr lang="it-IT" dirty="0" err="1" smtClean="0"/>
              <a:t>Skeleton</a:t>
            </a:r>
            <a:r>
              <a:rPr lang="it-IT" dirty="0" smtClean="0"/>
              <a:t> (</a:t>
            </a:r>
            <a:r>
              <a:rPr lang="it-IT" dirty="0" smtClean="0">
                <a:hlinkClick r:id="rId3"/>
              </a:rPr>
              <a:t>http://www.getskeleton.com/</a:t>
            </a:r>
            <a:r>
              <a:rPr lang="it-IT" dirty="0" smtClean="0"/>
              <a:t>), che tuttavia rimane </a:t>
            </a:r>
            <a:r>
              <a:rPr lang="it-IT" dirty="0" err="1" smtClean="0"/>
              <a:t>fixed</a:t>
            </a:r>
            <a:r>
              <a:rPr lang="it-IT" dirty="0" smtClean="0"/>
              <a:t> per ampiezze superiori a 960 pixel.</a:t>
            </a:r>
          </a:p>
          <a:p>
            <a:pPr lvl="1" eaLnBrk="1" hangingPunct="1">
              <a:defRPr/>
            </a:pPr>
            <a:r>
              <a:rPr lang="it-IT" dirty="0" smtClean="0"/>
              <a:t>Infine, l’ispirazione per la versione fluida della griglia è tratta da </a:t>
            </a:r>
            <a:r>
              <a:rPr lang="it-IT" dirty="0" smtClean="0">
                <a:hlinkClick r:id="rId4"/>
              </a:rPr>
              <a:t>http://www.designinfluences.com/fluid960gs/</a:t>
            </a:r>
            <a:r>
              <a:rPr lang="it-IT" dirty="0" smtClean="0"/>
              <a:t>.</a:t>
            </a:r>
          </a:p>
          <a:p>
            <a:pPr lvl="1" eaLnBrk="1" hangingPunct="1">
              <a:defRPr/>
            </a:pPr>
            <a:r>
              <a:rPr lang="it-IT" dirty="0" smtClean="0"/>
              <a:t>Si veda anche l’articolo introduttivo sui </a:t>
            </a:r>
            <a:r>
              <a:rPr lang="it-IT" i="1" dirty="0" err="1" smtClean="0"/>
              <a:t>fluid</a:t>
            </a:r>
            <a:r>
              <a:rPr lang="it-IT" i="1" dirty="0" smtClean="0"/>
              <a:t> </a:t>
            </a:r>
            <a:r>
              <a:rPr lang="it-IT" i="1" dirty="0" err="1" smtClean="0"/>
              <a:t>grids</a:t>
            </a:r>
            <a:r>
              <a:rPr lang="it-IT" i="1" dirty="0" smtClean="0"/>
              <a:t> </a:t>
            </a:r>
            <a:r>
              <a:rPr lang="it-IT" dirty="0" smtClean="0"/>
              <a:t>di Ethan </a:t>
            </a:r>
            <a:r>
              <a:rPr lang="it-IT" dirty="0" err="1" smtClean="0"/>
              <a:t>Marcotte</a:t>
            </a:r>
            <a:r>
              <a:rPr lang="it-IT" dirty="0" smtClean="0"/>
              <a:t>: </a:t>
            </a:r>
            <a:r>
              <a:rPr lang="it-IT" dirty="0" smtClean="0">
                <a:hlinkClick r:id="rId5"/>
              </a:rPr>
              <a:t>http://alistapart.com/article/fluidgrids</a:t>
            </a:r>
            <a:r>
              <a:rPr lang="it-IT" dirty="0" smtClean="0"/>
              <a:t>.</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58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olo 1"/>
          <p:cNvSpPr>
            <a:spLocks noGrp="1"/>
          </p:cNvSpPr>
          <p:nvPr>
            <p:ph type="title"/>
          </p:nvPr>
        </p:nvSpPr>
        <p:spPr/>
        <p:txBody>
          <a:bodyPr>
            <a:normAutofit/>
          </a:bodyPr>
          <a:lstStyle/>
          <a:p>
            <a:pPr eaLnBrk="1" hangingPunct="1">
              <a:defRPr/>
            </a:pPr>
            <a:r>
              <a:rPr lang="it-IT" dirty="0" smtClean="0"/>
              <a:t>Un Layout Tabulare con i </a:t>
            </a:r>
            <a:r>
              <a:rPr lang="it-IT" dirty="0" err="1" smtClean="0"/>
              <a:t>Floats</a:t>
            </a:r>
            <a:r>
              <a:rPr lang="it-IT" dirty="0" smtClean="0"/>
              <a:t/>
            </a:r>
            <a:br>
              <a:rPr lang="it-IT" dirty="0" smtClean="0"/>
            </a:br>
            <a:r>
              <a:rPr lang="it-IT" sz="2031" dirty="0"/>
              <a:t>Le righe</a:t>
            </a:r>
          </a:p>
        </p:txBody>
      </p:sp>
      <p:sp>
        <p:nvSpPr>
          <p:cNvPr id="57347" name="Segnaposto contenuto 2"/>
          <p:cNvSpPr>
            <a:spLocks noGrp="1"/>
          </p:cNvSpPr>
          <p:nvPr>
            <p:ph idx="1"/>
          </p:nvPr>
        </p:nvSpPr>
        <p:spPr/>
        <p:txBody>
          <a:bodyPr/>
          <a:lstStyle/>
          <a:p>
            <a:pPr eaLnBrk="1" hangingPunct="1"/>
            <a:r>
              <a:rPr lang="it-IT" altLang="it-IT" smtClean="0"/>
              <a:t>Il design permette di disporre un numero massimo di </a:t>
            </a:r>
            <a:r>
              <a:rPr lang="it-IT" altLang="it-IT" b="1" smtClean="0"/>
              <a:t>16 colonne su ogni riga</a:t>
            </a:r>
            <a:r>
              <a:rPr lang="it-IT" altLang="it-IT" smtClean="0"/>
              <a:t>.</a:t>
            </a:r>
          </a:p>
          <a:p>
            <a:pPr eaLnBrk="1" hangingPunct="1"/>
            <a:r>
              <a:rPr lang="it-IT" altLang="it-IT" smtClean="0"/>
              <a:t>Le celle di ciascuna riga hanno tra loro una </a:t>
            </a:r>
            <a:r>
              <a:rPr lang="it-IT" altLang="it-IT" b="1" smtClean="0"/>
              <a:t>spaziatura</a:t>
            </a:r>
            <a:r>
              <a:rPr lang="it-IT" altLang="it-IT" smtClean="0"/>
              <a:t> dell’1%.</a:t>
            </a:r>
          </a:p>
          <a:p>
            <a:pPr eaLnBrk="1" hangingPunct="1"/>
            <a:r>
              <a:rPr lang="it-IT" altLang="it-IT" smtClean="0"/>
              <a:t>Le classi </a:t>
            </a:r>
            <a:r>
              <a:rPr lang="it-IT" altLang="it-IT" i="1" smtClean="0"/>
              <a:t>container</a:t>
            </a:r>
            <a:r>
              <a:rPr lang="it-IT" altLang="it-IT" smtClean="0"/>
              <a:t> e </a:t>
            </a:r>
            <a:r>
              <a:rPr lang="it-IT" altLang="it-IT" i="1" smtClean="0"/>
              <a:t>row</a:t>
            </a:r>
            <a:r>
              <a:rPr lang="it-IT" altLang="it-IT" smtClean="0"/>
              <a:t> sono, rispettivamente, i contenitori dell’intero layout e delle singole righe:</a:t>
            </a:r>
          </a:p>
          <a:p>
            <a:pPr lvl="1" eaLnBrk="1" hangingPunct="1"/>
            <a:r>
              <a:rPr lang="it-IT" altLang="it-IT" smtClean="0"/>
              <a:t>.container  { position: relative; width: 98%; padding: 0;} </a:t>
            </a:r>
          </a:p>
          <a:p>
            <a:pPr lvl="2" eaLnBrk="1" hangingPunct="1"/>
            <a:r>
              <a:rPr lang="it-IT" altLang="it-IT" smtClean="0"/>
              <a:t>Il contenitore per la tabella ha un piccolo margine extra. Non è necessario ed è possibile inserire direttamente le righe</a:t>
            </a:r>
          </a:p>
          <a:p>
            <a:pPr lvl="1" eaLnBrk="1" hangingPunct="1"/>
            <a:r>
              <a:rPr lang="it-IT" altLang="it-IT" smtClean="0"/>
              <a:t>.row { margin-bottom: 10px; }</a:t>
            </a:r>
          </a:p>
          <a:p>
            <a:pPr lvl="2" eaLnBrk="1" hangingPunct="1"/>
            <a:r>
              <a:rPr lang="it-IT" altLang="it-IT" smtClean="0"/>
              <a:t>Le righe hanno una leggera spaziatura, che può essere rimossa</a:t>
            </a:r>
          </a:p>
          <a:p>
            <a:pPr lvl="1" eaLnBrk="1" hangingPunct="1"/>
            <a:endParaRPr lang="it-IT" altLang="it-IT" smtClean="0"/>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59</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it-IT" altLang="it-IT" smtClean="0"/>
              <a:t>Regole</a:t>
            </a:r>
          </a:p>
        </p:txBody>
      </p:sp>
      <p:sp>
        <p:nvSpPr>
          <p:cNvPr id="12292" name="Rectangle 3"/>
          <p:cNvSpPr>
            <a:spLocks noGrp="1" noChangeArrowheads="1"/>
          </p:cNvSpPr>
          <p:nvPr>
            <p:ph idx="1"/>
          </p:nvPr>
        </p:nvSpPr>
        <p:spPr/>
        <p:txBody>
          <a:bodyPr/>
          <a:lstStyle/>
          <a:p>
            <a:r>
              <a:rPr lang="it-IT" altLang="it-IT" dirty="0" smtClean="0"/>
              <a:t>Una regola CSS definisce uno </a:t>
            </a:r>
            <a:r>
              <a:rPr lang="it-IT" altLang="it-IT" b="1" dirty="0" smtClean="0"/>
              <a:t>stile di formattazione </a:t>
            </a:r>
            <a:r>
              <a:rPr lang="it-IT" altLang="it-IT" dirty="0" smtClean="0"/>
              <a:t>e una classe di elementi a cui deve essere applicato.</a:t>
            </a:r>
          </a:p>
          <a:p>
            <a:r>
              <a:rPr lang="it-IT" altLang="it-IT" dirty="0" smtClean="0"/>
              <a:t>Lo stile di formattazione è a sua volta definito da una lista di proprietà valorizzate, con la sintassi </a:t>
            </a:r>
            <a:r>
              <a:rPr lang="it-IT" altLang="it-IT" b="1" dirty="0" smtClean="0"/>
              <a:t>proprietà: valore</a:t>
            </a:r>
            <a:r>
              <a:rPr lang="it-IT" altLang="it-IT" dirty="0" smtClean="0"/>
              <a:t>, poste all’interno di parentesi graffe e separate da un punto e virgola.</a:t>
            </a:r>
          </a:p>
          <a:p>
            <a:r>
              <a:rPr lang="it-IT" altLang="it-IT" dirty="0" smtClean="0"/>
              <a:t>La classe di elementi è invece definita con speciali pattern detti </a:t>
            </a:r>
            <a:r>
              <a:rPr lang="it-IT" altLang="it-IT" b="1" dirty="0" smtClean="0"/>
              <a:t>selettori</a:t>
            </a:r>
            <a:r>
              <a:rPr lang="it-IT" altLang="it-IT" dirty="0" smtClean="0"/>
              <a:t>.</a:t>
            </a:r>
          </a:p>
          <a:p>
            <a:r>
              <a:rPr lang="it-IT" altLang="it-IT" dirty="0" smtClean="0"/>
              <a:t>Un esempio di regola astratta è SEL {P1: V1 [!</a:t>
            </a:r>
            <a:r>
              <a:rPr lang="it-IT" altLang="it-IT" dirty="0" err="1" smtClean="0"/>
              <a:t>important</a:t>
            </a:r>
            <a:r>
              <a:rPr lang="it-IT" altLang="it-IT" dirty="0" smtClean="0"/>
              <a:t>]; P2: V2; P3: V3}</a:t>
            </a:r>
          </a:p>
          <a:p>
            <a:r>
              <a:rPr lang="it-IT" altLang="it-IT" dirty="0" smtClean="0"/>
              <a:t>Il modificatore </a:t>
            </a:r>
            <a:r>
              <a:rPr lang="it-IT" altLang="it-IT" b="1" dirty="0" smtClean="0"/>
              <a:t>!</a:t>
            </a:r>
            <a:r>
              <a:rPr lang="it-IT" altLang="it-IT" b="1" dirty="0" err="1" smtClean="0"/>
              <a:t>important</a:t>
            </a:r>
            <a:r>
              <a:rPr lang="it-IT" altLang="it-IT" dirty="0" smtClean="0"/>
              <a:t>, opzionale, scritto dopo il valore (ma prima del separatore) di qualsiasi proprietà, serve ad aumentare la priorità della regola durante il processo di </a:t>
            </a:r>
            <a:r>
              <a:rPr lang="it-IT" altLang="it-IT" dirty="0" err="1" smtClean="0"/>
              <a:t>cascading</a:t>
            </a:r>
            <a:r>
              <a:rPr lang="it-IT" altLang="it-IT" dirty="0" smtClean="0"/>
              <a:t>, come vedremo più avanti.</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olo 1"/>
          <p:cNvSpPr>
            <a:spLocks noGrp="1"/>
          </p:cNvSpPr>
          <p:nvPr>
            <p:ph type="title"/>
          </p:nvPr>
        </p:nvSpPr>
        <p:spPr/>
        <p:txBody>
          <a:bodyPr>
            <a:normAutofit/>
          </a:bodyPr>
          <a:lstStyle/>
          <a:p>
            <a:pPr eaLnBrk="1" hangingPunct="1">
              <a:defRPr/>
            </a:pPr>
            <a:r>
              <a:rPr lang="it-IT" dirty="0" smtClean="0"/>
              <a:t>Un Layout Tabulare con i </a:t>
            </a:r>
            <a:r>
              <a:rPr lang="it-IT" dirty="0" err="1" smtClean="0"/>
              <a:t>Floats</a:t>
            </a:r>
            <a:r>
              <a:rPr lang="it-IT" dirty="0" smtClean="0"/>
              <a:t/>
            </a:r>
            <a:br>
              <a:rPr lang="it-IT" dirty="0" smtClean="0"/>
            </a:br>
            <a:r>
              <a:rPr lang="it-IT" sz="2031" dirty="0"/>
              <a:t>Le colonne</a:t>
            </a:r>
          </a:p>
        </p:txBody>
      </p:sp>
      <p:sp>
        <p:nvSpPr>
          <p:cNvPr id="3" name="Segnaposto contenuto 2"/>
          <p:cNvSpPr>
            <a:spLocks noGrp="1"/>
          </p:cNvSpPr>
          <p:nvPr>
            <p:ph idx="1"/>
          </p:nvPr>
        </p:nvSpPr>
        <p:spPr/>
        <p:txBody>
          <a:bodyPr>
            <a:normAutofit/>
          </a:bodyPr>
          <a:lstStyle/>
          <a:p>
            <a:pPr eaLnBrk="1" hangingPunct="1">
              <a:defRPr/>
            </a:pPr>
            <a:r>
              <a:rPr lang="it-IT" dirty="0" smtClean="0"/>
              <a:t>La classe </a:t>
            </a:r>
            <a:r>
              <a:rPr lang="it-IT" i="1" dirty="0" err="1" smtClean="0"/>
              <a:t>column</a:t>
            </a:r>
            <a:r>
              <a:rPr lang="it-IT" dirty="0" smtClean="0"/>
              <a:t> definisce le proprietà comuni delle colonne:</a:t>
            </a:r>
          </a:p>
          <a:p>
            <a:pPr lvl="1" eaLnBrk="1" hangingPunct="1">
              <a:defRPr/>
            </a:pPr>
            <a:r>
              <a:rPr lang="it-IT" dirty="0" smtClean="0"/>
              <a:t>.container .</a:t>
            </a:r>
            <a:r>
              <a:rPr lang="it-IT" dirty="0" err="1" smtClean="0"/>
              <a:t>column</a:t>
            </a:r>
            <a:r>
              <a:rPr lang="it-IT" dirty="0" smtClean="0"/>
              <a:t>, .container .</a:t>
            </a:r>
            <a:r>
              <a:rPr lang="it-IT" dirty="0" err="1" smtClean="0"/>
              <a:t>columns</a:t>
            </a:r>
            <a:r>
              <a:rPr lang="it-IT" dirty="0" smtClean="0"/>
              <a:t> { </a:t>
            </a:r>
            <a:r>
              <a:rPr lang="it-IT" dirty="0" err="1" smtClean="0"/>
              <a:t>float</a:t>
            </a:r>
            <a:r>
              <a:rPr lang="it-IT" dirty="0" smtClean="0"/>
              <a:t>: </a:t>
            </a:r>
            <a:r>
              <a:rPr lang="it-IT" dirty="0" err="1" smtClean="0"/>
              <a:t>left</a:t>
            </a:r>
            <a:r>
              <a:rPr lang="it-IT" dirty="0" smtClean="0"/>
              <a:t>; display: </a:t>
            </a:r>
            <a:r>
              <a:rPr lang="it-IT" dirty="0" err="1" smtClean="0"/>
              <a:t>inline</a:t>
            </a:r>
            <a:r>
              <a:rPr lang="it-IT" dirty="0" smtClean="0"/>
              <a:t>; </a:t>
            </a:r>
            <a:r>
              <a:rPr lang="it-IT" dirty="0" err="1" smtClean="0"/>
              <a:t>margin-left</a:t>
            </a:r>
            <a:r>
              <a:rPr lang="it-IT" dirty="0" smtClean="0"/>
              <a:t>: 1%; </a:t>
            </a:r>
            <a:r>
              <a:rPr lang="it-IT" dirty="0" err="1" smtClean="0"/>
              <a:t>margin-right</a:t>
            </a:r>
            <a:r>
              <a:rPr lang="it-IT" dirty="0" smtClean="0"/>
              <a:t>: 1%; } </a:t>
            </a:r>
          </a:p>
          <a:p>
            <a:pPr eaLnBrk="1" hangingPunct="1">
              <a:defRPr/>
            </a:pPr>
            <a:r>
              <a:rPr lang="it-IT" dirty="0" smtClean="0"/>
              <a:t>Le colonne </a:t>
            </a:r>
            <a:r>
              <a:rPr lang="it-IT" i="1" dirty="0" err="1" smtClean="0"/>
              <a:t>alpha</a:t>
            </a:r>
            <a:r>
              <a:rPr lang="it-IT" dirty="0" smtClean="0"/>
              <a:t> e </a:t>
            </a:r>
            <a:r>
              <a:rPr lang="it-IT" i="1" dirty="0" smtClean="0"/>
              <a:t>omega</a:t>
            </a:r>
            <a:r>
              <a:rPr lang="it-IT" dirty="0" smtClean="0"/>
              <a:t> (prima e ultima) non hanno spaziatura sinistra e destra:</a:t>
            </a:r>
          </a:p>
          <a:p>
            <a:pPr lvl="1" eaLnBrk="1" hangingPunct="1">
              <a:defRPr/>
            </a:pPr>
            <a:r>
              <a:rPr lang="it-IT" dirty="0" smtClean="0"/>
              <a:t>.</a:t>
            </a:r>
            <a:r>
              <a:rPr lang="it-IT" dirty="0" err="1" smtClean="0"/>
              <a:t>column.alpha</a:t>
            </a:r>
            <a:r>
              <a:rPr lang="it-IT" dirty="0" smtClean="0"/>
              <a:t>, .</a:t>
            </a:r>
            <a:r>
              <a:rPr lang="it-IT" dirty="0" err="1" smtClean="0"/>
              <a:t>columns.alpha</a:t>
            </a:r>
            <a:r>
              <a:rPr lang="it-IT" dirty="0" smtClean="0"/>
              <a:t> { </a:t>
            </a:r>
            <a:r>
              <a:rPr lang="it-IT" dirty="0" err="1" smtClean="0"/>
              <a:t>margin-left</a:t>
            </a:r>
            <a:r>
              <a:rPr lang="it-IT" dirty="0" smtClean="0"/>
              <a:t>: 0; }    .</a:t>
            </a:r>
            <a:r>
              <a:rPr lang="it-IT" dirty="0" err="1" smtClean="0"/>
              <a:t>column.omega</a:t>
            </a:r>
            <a:r>
              <a:rPr lang="it-IT" dirty="0" smtClean="0"/>
              <a:t>, .</a:t>
            </a:r>
            <a:r>
              <a:rPr lang="it-IT" dirty="0" err="1" smtClean="0"/>
              <a:t>columns.omega</a:t>
            </a:r>
            <a:r>
              <a:rPr lang="it-IT" dirty="0" smtClean="0"/>
              <a:t> { </a:t>
            </a:r>
            <a:r>
              <a:rPr lang="it-IT" dirty="0" err="1" smtClean="0"/>
              <a:t>margin-right</a:t>
            </a:r>
            <a:r>
              <a:rPr lang="it-IT" dirty="0" smtClean="0"/>
              <a:t>: 0; } </a:t>
            </a:r>
          </a:p>
          <a:p>
            <a:pPr eaLnBrk="1" hangingPunct="1">
              <a:defRPr/>
            </a:pPr>
            <a:r>
              <a:rPr lang="it-IT" dirty="0" smtClean="0"/>
              <a:t>Le classi </a:t>
            </a:r>
            <a:r>
              <a:rPr lang="it-IT" i="1" dirty="0" err="1" smtClean="0"/>
              <a:t>one</a:t>
            </a:r>
            <a:r>
              <a:rPr lang="it-IT" dirty="0" smtClean="0"/>
              <a:t>, </a:t>
            </a:r>
            <a:r>
              <a:rPr lang="it-IT" i="1" dirty="0" err="1" smtClean="0"/>
              <a:t>two</a:t>
            </a:r>
            <a:r>
              <a:rPr lang="it-IT" dirty="0" smtClean="0"/>
              <a:t>, ecc. permettono di definire l’ampiezza di ciascuna cella come numero di colonne occupate (1-16):</a:t>
            </a:r>
          </a:p>
          <a:p>
            <a:pPr lvl="1" eaLnBrk="1" hangingPunct="1">
              <a:defRPr/>
            </a:pPr>
            <a:r>
              <a:rPr lang="it-IT" dirty="0" smtClean="0"/>
              <a:t>.container .</a:t>
            </a:r>
            <a:r>
              <a:rPr lang="it-IT" dirty="0" err="1" smtClean="0"/>
              <a:t>one.column</a:t>
            </a:r>
            <a:r>
              <a:rPr lang="it-IT" dirty="0" smtClean="0"/>
              <a:t> { </a:t>
            </a:r>
            <a:r>
              <a:rPr lang="it-IT" dirty="0" err="1" smtClean="0"/>
              <a:t>width</a:t>
            </a:r>
            <a:r>
              <a:rPr lang="it-IT" dirty="0" smtClean="0"/>
              <a:t>: 4.25%; }</a:t>
            </a:r>
            <a:br>
              <a:rPr lang="it-IT" dirty="0" smtClean="0"/>
            </a:br>
            <a:r>
              <a:rPr lang="it-IT" dirty="0" smtClean="0"/>
              <a:t>.container .</a:t>
            </a:r>
            <a:r>
              <a:rPr lang="it-IT" dirty="0" err="1" smtClean="0"/>
              <a:t>two.columns</a:t>
            </a:r>
            <a:r>
              <a:rPr lang="it-IT" dirty="0" smtClean="0"/>
              <a:t> { </a:t>
            </a:r>
            <a:r>
              <a:rPr lang="it-IT" dirty="0" err="1" smtClean="0"/>
              <a:t>width</a:t>
            </a:r>
            <a:r>
              <a:rPr lang="it-IT" dirty="0" smtClean="0"/>
              <a:t>: 10.5%;}</a:t>
            </a:r>
          </a:p>
          <a:p>
            <a:pPr lvl="1" eaLnBrk="1" hangingPunct="1">
              <a:defRPr/>
            </a:pPr>
            <a:r>
              <a:rPr lang="it-IT" dirty="0" smtClean="0"/>
              <a:t>Le dimensioni per le celle da tre a sedici colonne sono rispettivamente: 16.75%, 23%, 29.25%, 35.5%, 41.75%, 48%, 54.25%, 60.5%, 66.75%, 73%, 79.25%, 85.5%, 91.75%, 98%</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5" name="Segnaposto numero diapositiva 4"/>
          <p:cNvSpPr>
            <a:spLocks noGrp="1"/>
          </p:cNvSpPr>
          <p:nvPr>
            <p:ph type="sldNum" sz="quarter" idx="12"/>
          </p:nvPr>
        </p:nvSpPr>
        <p:spPr/>
        <p:txBody>
          <a:bodyPr/>
          <a:lstStyle/>
          <a:p>
            <a:pPr>
              <a:defRPr/>
            </a:pPr>
            <a:fld id="{59095EDD-29D6-4A4A-B567-A24928ED03CF}" type="slidenum">
              <a:rPr lang="it-IT" altLang="it-IT" smtClean="0"/>
              <a:pPr>
                <a:defRPr/>
              </a:pPr>
              <a:t>60</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olo 1"/>
          <p:cNvSpPr>
            <a:spLocks noGrp="1"/>
          </p:cNvSpPr>
          <p:nvPr>
            <p:ph type="title"/>
          </p:nvPr>
        </p:nvSpPr>
        <p:spPr/>
        <p:txBody>
          <a:bodyPr>
            <a:normAutofit/>
          </a:bodyPr>
          <a:lstStyle/>
          <a:p>
            <a:pPr eaLnBrk="1" hangingPunct="1">
              <a:defRPr/>
            </a:pPr>
            <a:r>
              <a:rPr lang="it-IT" dirty="0" smtClean="0"/>
              <a:t>Un Layout Tabulare con i </a:t>
            </a:r>
            <a:r>
              <a:rPr lang="it-IT" dirty="0" err="1" smtClean="0"/>
              <a:t>Floats</a:t>
            </a:r>
            <a:r>
              <a:rPr lang="it-IT" dirty="0" smtClean="0"/>
              <a:t/>
            </a:r>
            <a:br>
              <a:rPr lang="it-IT" dirty="0" smtClean="0"/>
            </a:br>
            <a:r>
              <a:rPr lang="it-IT" sz="2031" dirty="0"/>
              <a:t>Incapsulamento dei </a:t>
            </a:r>
            <a:r>
              <a:rPr lang="it-IT" sz="2031" dirty="0" err="1"/>
              <a:t>floats</a:t>
            </a:r>
            <a:endParaRPr lang="it-IT" sz="2031" dirty="0"/>
          </a:p>
        </p:txBody>
      </p:sp>
      <p:sp>
        <p:nvSpPr>
          <p:cNvPr id="59395" name="Segnaposto contenuto 2"/>
          <p:cNvSpPr>
            <a:spLocks noGrp="1"/>
          </p:cNvSpPr>
          <p:nvPr>
            <p:ph idx="1"/>
          </p:nvPr>
        </p:nvSpPr>
        <p:spPr/>
        <p:txBody>
          <a:bodyPr/>
          <a:lstStyle/>
          <a:p>
            <a:pPr eaLnBrk="1" hangingPunct="1"/>
            <a:r>
              <a:rPr lang="it-IT" altLang="it-IT" smtClean="0"/>
              <a:t>Per concludere, qualche trucco per assicurarsi che le colonne float rimangano all’interno della propria riga, su ogni browser:</a:t>
            </a:r>
          </a:p>
          <a:p>
            <a:pPr lvl="1" eaLnBrk="1" hangingPunct="1"/>
            <a:r>
              <a:rPr lang="it-IT" altLang="it-IT" smtClean="0"/>
              <a:t>.row:before,.row:after { content: '\0020‘; display: block; overflow: hidden; visibility: hidden; width: 0; height: 0; }    </a:t>
            </a:r>
          </a:p>
          <a:p>
            <a:pPr lvl="1" eaLnBrk="1" hangingPunct="1"/>
            <a:r>
              <a:rPr lang="it-IT" altLang="it-IT" smtClean="0"/>
              <a:t>.row:after { clear: both; }</a:t>
            </a:r>
          </a:p>
          <a:p>
            <a:pPr lvl="1" eaLnBrk="1" hangingPunct="1"/>
            <a:r>
              <a:rPr lang="it-IT" altLang="it-IT" smtClean="0"/>
              <a:t>.row{ zoom: 1; }	</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61</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olo 1"/>
          <p:cNvSpPr>
            <a:spLocks noGrp="1"/>
          </p:cNvSpPr>
          <p:nvPr>
            <p:ph type="title"/>
          </p:nvPr>
        </p:nvSpPr>
        <p:spPr/>
        <p:txBody>
          <a:bodyPr/>
          <a:lstStyle/>
          <a:p>
            <a:pPr eaLnBrk="1" hangingPunct="1"/>
            <a:r>
              <a:rPr lang="it-IT" altLang="it-IT" dirty="0"/>
              <a:t>Un Layout Tabulare con i </a:t>
            </a:r>
            <a:r>
              <a:rPr lang="it-IT" altLang="it-IT" dirty="0" err="1"/>
              <a:t>Floats</a:t>
            </a:r>
            <a:r>
              <a:rPr lang="it-IT" altLang="it-IT" dirty="0"/>
              <a:t/>
            </a:r>
            <a:br>
              <a:rPr lang="it-IT" altLang="it-IT" dirty="0"/>
            </a:br>
            <a:r>
              <a:rPr lang="it-IT" altLang="it-IT" sz="1846" dirty="0"/>
              <a:t>Esempio</a:t>
            </a:r>
          </a:p>
        </p:txBody>
      </p:sp>
      <p:sp>
        <p:nvSpPr>
          <p:cNvPr id="8" name="Segnaposto testo 7"/>
          <p:cNvSpPr>
            <a:spLocks noGrp="1"/>
          </p:cNvSpPr>
          <p:nvPr>
            <p:ph type="body" sz="quarter" idx="12"/>
          </p:nvPr>
        </p:nvSpPr>
        <p:spPr/>
        <p:txBody>
          <a:bodyPr/>
          <a:lstStyle/>
          <a:p>
            <a:r>
              <a:rPr lang="en-US" dirty="0"/>
              <a:t>&lt;div </a:t>
            </a:r>
            <a:r>
              <a:rPr lang="en-US" dirty="0" smtClean="0"/>
              <a:t>class=“</a:t>
            </a:r>
            <a:r>
              <a:rPr lang="en-US" dirty="0"/>
              <a:t>row”&gt;</a:t>
            </a:r>
          </a:p>
          <a:p>
            <a:r>
              <a:rPr lang="en-US" dirty="0" smtClean="0"/>
              <a:t>	&lt;</a:t>
            </a:r>
            <a:r>
              <a:rPr lang="en-US" dirty="0"/>
              <a:t>div class=“three columns”&gt;</a:t>
            </a:r>
          </a:p>
          <a:p>
            <a:r>
              <a:rPr lang="en-US" dirty="0" smtClean="0"/>
              <a:t>	</a:t>
            </a:r>
            <a:r>
              <a:rPr lang="en-US" dirty="0"/>
              <a:t>	A</a:t>
            </a:r>
          </a:p>
          <a:p>
            <a:r>
              <a:rPr lang="en-US" dirty="0" smtClean="0"/>
              <a:t>	&lt;/</a:t>
            </a:r>
            <a:r>
              <a:rPr lang="en-US" dirty="0"/>
              <a:t>div&gt;</a:t>
            </a:r>
          </a:p>
          <a:p>
            <a:r>
              <a:rPr lang="en-US" dirty="0" smtClean="0"/>
              <a:t>	&lt;</a:t>
            </a:r>
            <a:r>
              <a:rPr lang="en-US" dirty="0"/>
              <a:t>div class=“thirteen columns”&gt;</a:t>
            </a:r>
          </a:p>
          <a:p>
            <a:r>
              <a:rPr lang="en-US" dirty="0"/>
              <a:t>	</a:t>
            </a:r>
            <a:r>
              <a:rPr lang="en-US" dirty="0" smtClean="0"/>
              <a:t>	B</a:t>
            </a:r>
            <a:endParaRPr lang="en-US" dirty="0"/>
          </a:p>
          <a:p>
            <a:r>
              <a:rPr lang="en-US" dirty="0" smtClean="0"/>
              <a:t>	&lt;/</a:t>
            </a:r>
            <a:r>
              <a:rPr lang="en-US" dirty="0"/>
              <a:t>div&gt;</a:t>
            </a:r>
          </a:p>
          <a:p>
            <a:r>
              <a:rPr lang="en-US" dirty="0"/>
              <a:t>&lt;/div&gt;</a:t>
            </a:r>
          </a:p>
          <a:p>
            <a:r>
              <a:rPr lang="en-US" dirty="0"/>
              <a:t>&lt;div </a:t>
            </a:r>
            <a:r>
              <a:rPr lang="en-US" dirty="0" smtClean="0"/>
              <a:t>class</a:t>
            </a:r>
            <a:r>
              <a:rPr lang="en-US" dirty="0"/>
              <a:t>=“row”&gt;</a:t>
            </a:r>
          </a:p>
          <a:p>
            <a:r>
              <a:rPr lang="en-US" dirty="0" smtClean="0"/>
              <a:t>	&lt;</a:t>
            </a:r>
            <a:r>
              <a:rPr lang="en-US" dirty="0"/>
              <a:t>div class=“three columns”&gt;</a:t>
            </a:r>
          </a:p>
          <a:p>
            <a:r>
              <a:rPr lang="en-US" dirty="0"/>
              <a:t>	</a:t>
            </a:r>
            <a:r>
              <a:rPr lang="en-US" dirty="0" smtClean="0"/>
              <a:t>	C</a:t>
            </a:r>
            <a:endParaRPr lang="en-US" dirty="0"/>
          </a:p>
          <a:p>
            <a:r>
              <a:rPr lang="en-US" dirty="0" smtClean="0"/>
              <a:t>	&lt;/</a:t>
            </a:r>
            <a:r>
              <a:rPr lang="en-US" dirty="0"/>
              <a:t>div&gt;</a:t>
            </a:r>
          </a:p>
          <a:p>
            <a:r>
              <a:rPr lang="en-US" dirty="0" smtClean="0"/>
              <a:t>	&lt;</a:t>
            </a:r>
            <a:r>
              <a:rPr lang="en-US" dirty="0"/>
              <a:t>div class=“thirteen columns”&gt;</a:t>
            </a:r>
          </a:p>
          <a:p>
            <a:r>
              <a:rPr lang="en-US" dirty="0" smtClean="0"/>
              <a:t>		&lt;</a:t>
            </a:r>
            <a:r>
              <a:rPr lang="en-US" dirty="0"/>
              <a:t>div </a:t>
            </a:r>
            <a:r>
              <a:rPr lang="en-US" dirty="0" smtClean="0"/>
              <a:t>class=“</a:t>
            </a:r>
            <a:r>
              <a:rPr lang="en-US" dirty="0"/>
              <a:t>row”&gt;</a:t>
            </a:r>
          </a:p>
          <a:p>
            <a:r>
              <a:rPr lang="en-US" dirty="0" smtClean="0"/>
              <a:t>			&lt;</a:t>
            </a:r>
            <a:r>
              <a:rPr lang="en-US" dirty="0"/>
              <a:t>div class=“eight columns”&gt;</a:t>
            </a:r>
          </a:p>
          <a:p>
            <a:r>
              <a:rPr lang="en-US" dirty="0" smtClean="0"/>
              <a:t>			</a:t>
            </a:r>
            <a:r>
              <a:rPr lang="en-US" dirty="0"/>
              <a:t>	D</a:t>
            </a:r>
          </a:p>
          <a:p>
            <a:r>
              <a:rPr lang="en-US" dirty="0" smtClean="0"/>
              <a:t>			&lt;/</a:t>
            </a:r>
            <a:r>
              <a:rPr lang="en-US" dirty="0"/>
              <a:t>div&gt;</a:t>
            </a:r>
          </a:p>
          <a:p>
            <a:r>
              <a:rPr lang="en-US" dirty="0" smtClean="0"/>
              <a:t>			&lt;</a:t>
            </a:r>
            <a:r>
              <a:rPr lang="en-US" dirty="0"/>
              <a:t>div class=“eight columns”&gt;</a:t>
            </a:r>
          </a:p>
          <a:p>
            <a:r>
              <a:rPr lang="en-US" dirty="0" smtClean="0"/>
              <a:t>			</a:t>
            </a:r>
            <a:r>
              <a:rPr lang="en-US" dirty="0"/>
              <a:t>	E</a:t>
            </a:r>
          </a:p>
          <a:p>
            <a:r>
              <a:rPr lang="en-US" dirty="0" smtClean="0"/>
              <a:t>			&lt;/</a:t>
            </a:r>
            <a:r>
              <a:rPr lang="en-US" dirty="0"/>
              <a:t>div&gt;</a:t>
            </a:r>
          </a:p>
          <a:p>
            <a:r>
              <a:rPr lang="en-US" dirty="0" smtClean="0"/>
              <a:t>		&lt;/</a:t>
            </a:r>
            <a:r>
              <a:rPr lang="en-US" dirty="0"/>
              <a:t>div&gt;</a:t>
            </a:r>
          </a:p>
          <a:p>
            <a:r>
              <a:rPr lang="en-US" dirty="0" smtClean="0"/>
              <a:t>	&lt;/</a:t>
            </a:r>
            <a:r>
              <a:rPr lang="en-US" dirty="0"/>
              <a:t>div&gt;</a:t>
            </a:r>
          </a:p>
          <a:p>
            <a:r>
              <a:rPr lang="en-US" dirty="0"/>
              <a:t>&lt;/div&gt;</a:t>
            </a:r>
          </a:p>
          <a:p>
            <a:endParaRPr lang="en-US" dirty="0"/>
          </a:p>
          <a:p>
            <a:endParaRPr lang="it-IT" dirty="0"/>
          </a:p>
        </p:txBody>
      </p:sp>
      <p:graphicFrame>
        <p:nvGraphicFramePr>
          <p:cNvPr id="5" name="Tabella 4"/>
          <p:cNvGraphicFramePr>
            <a:graphicFrameLocks noGrp="1"/>
          </p:cNvGraphicFramePr>
          <p:nvPr>
            <p:extLst>
              <p:ext uri="{D42A27DB-BD31-4B8C-83A1-F6EECF244321}">
                <p14:modId xmlns:p14="http://schemas.microsoft.com/office/powerpoint/2010/main" val="3720869746"/>
              </p:ext>
            </p:extLst>
          </p:nvPr>
        </p:nvGraphicFramePr>
        <p:xfrm>
          <a:off x="4358054" y="3122010"/>
          <a:ext cx="4500197" cy="778134"/>
        </p:xfrm>
        <a:graphic>
          <a:graphicData uri="http://schemas.openxmlformats.org/drawingml/2006/table">
            <a:tbl>
              <a:tblPr firstRow="1" bandRow="1">
                <a:tableStyleId>{5C22544A-7EE6-4342-B048-85BDC9FD1C3A}</a:tableStyleId>
              </a:tblPr>
              <a:tblGrid>
                <a:gridCol w="900040">
                  <a:extLst>
                    <a:ext uri="{9D8B030D-6E8A-4147-A177-3AD203B41FA5}">
                      <a16:colId xmlns:a16="http://schemas.microsoft.com/office/drawing/2014/main" val="20000"/>
                    </a:ext>
                  </a:extLst>
                </a:gridCol>
                <a:gridCol w="3600157">
                  <a:extLst>
                    <a:ext uri="{9D8B030D-6E8A-4147-A177-3AD203B41FA5}">
                      <a16:colId xmlns:a16="http://schemas.microsoft.com/office/drawing/2014/main" val="20001"/>
                    </a:ext>
                  </a:extLst>
                </a:gridCol>
              </a:tblGrid>
              <a:tr h="337602">
                <a:tc>
                  <a:txBody>
                    <a:bodyPr/>
                    <a:lstStyle/>
                    <a:p>
                      <a:r>
                        <a:rPr lang="it-IT" sz="1700" dirty="0" smtClean="0">
                          <a:solidFill>
                            <a:schemeClr val="tx1"/>
                          </a:solidFill>
                        </a:rPr>
                        <a:t>A</a:t>
                      </a:r>
                      <a:endParaRPr lang="it-IT" sz="1700" dirty="0">
                        <a:solidFill>
                          <a:schemeClr val="tx1"/>
                        </a:solidFill>
                      </a:endParaRPr>
                    </a:p>
                  </a:txBody>
                  <a:tcPr marL="91432" marR="91432" marT="42192" marB="42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700" dirty="0" smtClean="0">
                          <a:solidFill>
                            <a:schemeClr val="tx1"/>
                          </a:solidFill>
                        </a:rPr>
                        <a:t>B</a:t>
                      </a:r>
                      <a:endParaRPr lang="it-IT" sz="1700" dirty="0">
                        <a:solidFill>
                          <a:schemeClr val="tx1"/>
                        </a:solidFill>
                      </a:endParaRPr>
                    </a:p>
                  </a:txBody>
                  <a:tcPr marL="91432" marR="91432" marT="42192" marB="42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4670">
                <a:tc>
                  <a:txBody>
                    <a:bodyPr/>
                    <a:lstStyle/>
                    <a:p>
                      <a:r>
                        <a:rPr lang="it-IT" sz="1700" dirty="0" smtClean="0"/>
                        <a:t>C</a:t>
                      </a:r>
                      <a:endParaRPr lang="it-IT" sz="1700" dirty="0"/>
                    </a:p>
                  </a:txBody>
                  <a:tcPr marL="91432" marR="91432" marT="42192" marB="42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1700" dirty="0"/>
                    </a:p>
                  </a:txBody>
                  <a:tcPr marL="91432" marR="91432" marT="42192" marB="42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742231026"/>
              </p:ext>
            </p:extLst>
          </p:nvPr>
        </p:nvGraphicFramePr>
        <p:xfrm>
          <a:off x="5285643" y="3517664"/>
          <a:ext cx="3572606" cy="343630"/>
        </p:xfrm>
        <a:graphic>
          <a:graphicData uri="http://schemas.openxmlformats.org/drawingml/2006/table">
            <a:tbl>
              <a:tblPr firstRow="1" bandRow="1">
                <a:tableStyleId>{5C22544A-7EE6-4342-B048-85BDC9FD1C3A}</a:tableStyleId>
              </a:tblPr>
              <a:tblGrid>
                <a:gridCol w="1786303">
                  <a:extLst>
                    <a:ext uri="{9D8B030D-6E8A-4147-A177-3AD203B41FA5}">
                      <a16:colId xmlns:a16="http://schemas.microsoft.com/office/drawing/2014/main" val="20000"/>
                    </a:ext>
                  </a:extLst>
                </a:gridCol>
                <a:gridCol w="1786303">
                  <a:extLst>
                    <a:ext uri="{9D8B030D-6E8A-4147-A177-3AD203B41FA5}">
                      <a16:colId xmlns:a16="http://schemas.microsoft.com/office/drawing/2014/main" val="20001"/>
                    </a:ext>
                  </a:extLst>
                </a:gridCol>
              </a:tblGrid>
              <a:tr h="342900">
                <a:tc>
                  <a:txBody>
                    <a:bodyPr/>
                    <a:lstStyle/>
                    <a:p>
                      <a:r>
                        <a:rPr lang="it-IT" sz="1700" dirty="0" smtClean="0">
                          <a:solidFill>
                            <a:schemeClr val="tx1"/>
                          </a:solidFill>
                        </a:rPr>
                        <a:t>D</a:t>
                      </a:r>
                      <a:endParaRPr lang="it-IT" sz="1700" dirty="0">
                        <a:solidFill>
                          <a:schemeClr val="tx1"/>
                        </a:solidFill>
                      </a:endParaRPr>
                    </a:p>
                  </a:txBody>
                  <a:tcPr marL="91458" marR="91458" marT="42275" marB="42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700" dirty="0" smtClean="0">
                          <a:solidFill>
                            <a:schemeClr val="tx1"/>
                          </a:solidFill>
                        </a:rPr>
                        <a:t>E</a:t>
                      </a:r>
                      <a:endParaRPr lang="it-IT" sz="1700" dirty="0">
                        <a:solidFill>
                          <a:schemeClr val="tx1"/>
                        </a:solidFill>
                      </a:endParaRPr>
                    </a:p>
                  </a:txBody>
                  <a:tcPr marL="91458" marR="91458" marT="42275" marB="42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0" name="Segnaposto piè di pagina 9"/>
          <p:cNvSpPr>
            <a:spLocks noGrp="1"/>
          </p:cNvSpPr>
          <p:nvPr>
            <p:ph type="ftr" sz="quarter" idx="10"/>
          </p:nvPr>
        </p:nvSpPr>
        <p:spPr/>
        <p:txBody>
          <a:bodyPr/>
          <a:lstStyle/>
          <a:p>
            <a:pPr>
              <a:defRPr/>
            </a:pPr>
            <a:r>
              <a:rPr lang="it-IT" smtClean="0"/>
              <a:t>CSS</a:t>
            </a:r>
            <a:endParaRPr lang="it-IT"/>
          </a:p>
        </p:txBody>
      </p:sp>
      <p:sp>
        <p:nvSpPr>
          <p:cNvPr id="11" name="Segnaposto numero diapositiva 10"/>
          <p:cNvSpPr>
            <a:spLocks noGrp="1"/>
          </p:cNvSpPr>
          <p:nvPr>
            <p:ph type="sldNum" sz="quarter" idx="11"/>
          </p:nvPr>
        </p:nvSpPr>
        <p:spPr/>
        <p:txBody>
          <a:bodyPr/>
          <a:lstStyle/>
          <a:p>
            <a:pPr>
              <a:defRPr/>
            </a:pPr>
            <a:fld id="{392F9694-FA95-4E3D-9C58-1AA5A7C8724F}" type="slidenum">
              <a:rPr lang="it-IT" altLang="it-IT" smtClean="0"/>
              <a:pPr>
                <a:defRPr/>
              </a:pPr>
              <a:t>62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olo 1"/>
          <p:cNvSpPr>
            <a:spLocks noGrp="1"/>
          </p:cNvSpPr>
          <p:nvPr>
            <p:ph type="title"/>
          </p:nvPr>
        </p:nvSpPr>
        <p:spPr/>
        <p:txBody>
          <a:bodyPr/>
          <a:lstStyle/>
          <a:p>
            <a:r>
              <a:rPr lang="it-IT" altLang="it-IT" smtClean="0"/>
              <a:t>Un Layout Tabulare con i Floats</a:t>
            </a:r>
            <a:br>
              <a:rPr lang="it-IT" altLang="it-IT" smtClean="0"/>
            </a:br>
            <a:r>
              <a:rPr lang="it-IT" altLang="it-IT" sz="2215"/>
              <a:t>Media queries</a:t>
            </a:r>
            <a:endParaRPr lang="it-IT" altLang="it-IT" smtClean="0"/>
          </a:p>
        </p:txBody>
      </p:sp>
      <p:sp>
        <p:nvSpPr>
          <p:cNvPr id="51203" name="Segnaposto contenuto 2"/>
          <p:cNvSpPr>
            <a:spLocks noGrp="1"/>
          </p:cNvSpPr>
          <p:nvPr>
            <p:ph idx="1"/>
          </p:nvPr>
        </p:nvSpPr>
        <p:spPr/>
        <p:txBody>
          <a:bodyPr>
            <a:normAutofit/>
          </a:bodyPr>
          <a:lstStyle/>
          <a:p>
            <a:pPr>
              <a:defRPr/>
            </a:pPr>
            <a:r>
              <a:rPr lang="it-IT" dirty="0" smtClean="0"/>
              <a:t>Ecco come il layout fluido può </a:t>
            </a:r>
            <a:r>
              <a:rPr lang="it-IT" i="1" dirty="0" smtClean="0"/>
              <a:t>diventare lineare </a:t>
            </a:r>
            <a:r>
              <a:rPr lang="it-IT" dirty="0" smtClean="0"/>
              <a:t>al di sotto di una certa ampiezza. Disabilitando il </a:t>
            </a:r>
            <a:r>
              <a:rPr lang="it-IT" i="1" dirty="0" err="1" smtClean="0"/>
              <a:t>floating</a:t>
            </a:r>
            <a:r>
              <a:rPr lang="it-IT" dirty="0" smtClean="0"/>
              <a:t> e non costringendo l’ampiezza, le colonne “andranno a capo” ponendosi una sotto l’altra!</a:t>
            </a:r>
          </a:p>
          <a:p>
            <a:pPr>
              <a:defRPr/>
            </a:pPr>
            <a:r>
              <a:rPr lang="it-IT" dirty="0" smtClean="0"/>
              <a:t>In più, in quest’esempio “blocchiamo” la dimensione dell’intero layout per impedire che scenda al di sotto di una certa soglia minima.</a:t>
            </a:r>
          </a:p>
          <a:p>
            <a:pPr lvl="1">
              <a:buFont typeface="Wingdings" panose="05000000000000000000" pitchFamily="2" charset="2"/>
              <a:buNone/>
              <a:defRPr/>
            </a:pPr>
            <a:r>
              <a:rPr lang="it-IT" dirty="0" smtClean="0"/>
              <a:t>@media </a:t>
            </a:r>
            <a:r>
              <a:rPr lang="it-IT" dirty="0" err="1" smtClean="0"/>
              <a:t>only</a:t>
            </a:r>
            <a:r>
              <a:rPr lang="it-IT" dirty="0" smtClean="0"/>
              <a:t> screen and (</a:t>
            </a:r>
            <a:r>
              <a:rPr lang="it-IT" dirty="0" err="1" smtClean="0"/>
              <a:t>max-width</a:t>
            </a:r>
            <a:r>
              <a:rPr lang="it-IT" dirty="0" smtClean="0"/>
              <a:t>: 767px) {</a:t>
            </a:r>
            <a:br>
              <a:rPr lang="it-IT" dirty="0" smtClean="0"/>
            </a:br>
            <a:r>
              <a:rPr lang="it-IT" dirty="0" smtClean="0"/>
              <a:t>.container { </a:t>
            </a:r>
            <a:r>
              <a:rPr lang="it-IT" dirty="0" err="1" smtClean="0"/>
              <a:t>width</a:t>
            </a:r>
            <a:r>
              <a:rPr lang="it-IT" dirty="0" smtClean="0"/>
              <a:t>: 300px; } </a:t>
            </a:r>
            <a:br>
              <a:rPr lang="it-IT" dirty="0" smtClean="0"/>
            </a:br>
            <a:r>
              <a:rPr lang="it-IT" dirty="0" smtClean="0"/>
              <a:t>.container .</a:t>
            </a:r>
            <a:r>
              <a:rPr lang="it-IT" dirty="0" err="1" smtClean="0"/>
              <a:t>columns</a:t>
            </a:r>
            <a:r>
              <a:rPr lang="it-IT" dirty="0" smtClean="0"/>
              <a:t>, .container .</a:t>
            </a:r>
            <a:r>
              <a:rPr lang="it-IT" dirty="0" err="1" smtClean="0"/>
              <a:t>column</a:t>
            </a:r>
            <a:r>
              <a:rPr lang="it-IT" dirty="0" smtClean="0"/>
              <a:t> { </a:t>
            </a:r>
            <a:r>
              <a:rPr lang="it-IT" dirty="0" err="1" smtClean="0"/>
              <a:t>margin</a:t>
            </a:r>
            <a:r>
              <a:rPr lang="it-IT" dirty="0" smtClean="0"/>
              <a:t>: 0; } </a:t>
            </a:r>
            <a:br>
              <a:rPr lang="it-IT" dirty="0" smtClean="0"/>
            </a:br>
            <a:r>
              <a:rPr lang="it-IT" dirty="0" smtClean="0"/>
              <a:t>.container .</a:t>
            </a:r>
            <a:r>
              <a:rPr lang="it-IT" dirty="0" err="1" smtClean="0"/>
              <a:t>one.column</a:t>
            </a:r>
            <a:r>
              <a:rPr lang="it-IT" dirty="0" smtClean="0"/>
              <a:t>, .container .</a:t>
            </a:r>
            <a:r>
              <a:rPr lang="it-IT" dirty="0" err="1" smtClean="0"/>
              <a:t>one.columns</a:t>
            </a:r>
            <a:r>
              <a:rPr lang="it-IT" dirty="0" smtClean="0"/>
              <a:t>, …  { float: none; </a:t>
            </a:r>
            <a:r>
              <a:rPr lang="it-IT" dirty="0" err="1" smtClean="0"/>
              <a:t>width</a:t>
            </a:r>
            <a:r>
              <a:rPr lang="it-IT" dirty="0" smtClean="0"/>
              <a:t>: auto; }</a:t>
            </a:r>
            <a:br>
              <a:rPr lang="it-IT" dirty="0" smtClean="0"/>
            </a:br>
            <a:r>
              <a:rPr lang="it-IT" dirty="0" smtClean="0"/>
              <a:t>}</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63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olo 1"/>
          <p:cNvSpPr>
            <a:spLocks noGrp="1"/>
          </p:cNvSpPr>
          <p:nvPr>
            <p:ph type="title"/>
          </p:nvPr>
        </p:nvSpPr>
        <p:spPr/>
        <p:txBody>
          <a:bodyPr/>
          <a:lstStyle/>
          <a:p>
            <a:pPr eaLnBrk="1" hangingPunct="1"/>
            <a:r>
              <a:rPr lang="it-IT" altLang="it-IT" smtClean="0"/>
              <a:t>Un Layout Tabulare con i Flexbox</a:t>
            </a:r>
          </a:p>
        </p:txBody>
      </p:sp>
      <p:sp>
        <p:nvSpPr>
          <p:cNvPr id="62467" name="Segnaposto contenuto 2"/>
          <p:cNvSpPr>
            <a:spLocks noGrp="1"/>
          </p:cNvSpPr>
          <p:nvPr>
            <p:ph idx="1"/>
          </p:nvPr>
        </p:nvSpPr>
        <p:spPr/>
        <p:txBody>
          <a:bodyPr/>
          <a:lstStyle/>
          <a:p>
            <a:pPr eaLnBrk="1" hangingPunct="1"/>
            <a:r>
              <a:rPr lang="it-IT" altLang="it-IT" smtClean="0"/>
              <a:t>Vedremo ora come realizzare un </a:t>
            </a:r>
            <a:r>
              <a:rPr lang="it-IT" altLang="it-IT" b="1" smtClean="0"/>
              <a:t>layout liquido a griglia</a:t>
            </a:r>
            <a:r>
              <a:rPr lang="it-IT" altLang="it-IT" smtClean="0"/>
              <a:t>, utilizzando i Flexbox, una nuova caratteristica CSS3 ideatat proprio per consentire facili allineamenti in griglie.</a:t>
            </a:r>
          </a:p>
          <a:p>
            <a:pPr eaLnBrk="1" hangingPunct="1"/>
            <a:r>
              <a:rPr lang="it-IT" altLang="it-IT" smtClean="0"/>
              <a:t>Per una guida completa a questa nuova caratteristica si veda, ad esempio </a:t>
            </a:r>
            <a:r>
              <a:rPr lang="it-IT" altLang="it-IT" smtClean="0">
                <a:hlinkClick r:id="rId2"/>
              </a:rPr>
              <a:t>https://css-tricks.com/snippets/css/a-guide-to-flexbox/</a:t>
            </a:r>
            <a:r>
              <a:rPr lang="it-IT" altLang="it-IT" smtClean="0"/>
              <a:t> </a:t>
            </a:r>
          </a:p>
          <a:p>
            <a:pPr eaLnBrk="1" hangingPunct="1"/>
            <a:r>
              <a:rPr lang="it-IT" altLang="it-IT" smtClean="0"/>
              <a:t>Tuttavia, si noti che il supporto è ancora immaturo, e nei CSS reali è necessario almeno usare una serie di proprietà </a:t>
            </a:r>
            <a:r>
              <a:rPr lang="it-IT" altLang="it-IT" i="1" smtClean="0"/>
              <a:t>vendor-specific</a:t>
            </a:r>
            <a:r>
              <a:rPr lang="it-IT" altLang="it-IT" smtClean="0"/>
              <a:t> per assicurarsi una più ampia compatibilità con i browser.</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64</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olo 1"/>
          <p:cNvSpPr>
            <a:spLocks noGrp="1"/>
          </p:cNvSpPr>
          <p:nvPr>
            <p:ph type="title"/>
          </p:nvPr>
        </p:nvSpPr>
        <p:spPr/>
        <p:txBody>
          <a:bodyPr>
            <a:normAutofit/>
          </a:bodyPr>
          <a:lstStyle/>
          <a:p>
            <a:pPr eaLnBrk="1" hangingPunct="1">
              <a:defRPr/>
            </a:pPr>
            <a:r>
              <a:rPr lang="it-IT" dirty="0" smtClean="0"/>
              <a:t>Un Layout Tabulare con i </a:t>
            </a:r>
            <a:r>
              <a:rPr lang="it-IT" altLang="it-IT" dirty="0" err="1"/>
              <a:t>Flexbox</a:t>
            </a:r>
            <a:r>
              <a:rPr lang="it-IT" dirty="0" smtClean="0"/>
              <a:t/>
            </a:r>
            <a:br>
              <a:rPr lang="it-IT" dirty="0" smtClean="0"/>
            </a:br>
            <a:r>
              <a:rPr lang="it-IT" sz="2031" dirty="0"/>
              <a:t>Le righe</a:t>
            </a:r>
          </a:p>
        </p:txBody>
      </p:sp>
      <p:sp>
        <p:nvSpPr>
          <p:cNvPr id="63491" name="Segnaposto contenuto 2"/>
          <p:cNvSpPr>
            <a:spLocks noGrp="1"/>
          </p:cNvSpPr>
          <p:nvPr>
            <p:ph idx="1"/>
          </p:nvPr>
        </p:nvSpPr>
        <p:spPr/>
        <p:txBody>
          <a:bodyPr/>
          <a:lstStyle/>
          <a:p>
            <a:pPr eaLnBrk="1" hangingPunct="1"/>
            <a:r>
              <a:rPr lang="it-IT" altLang="it-IT" dirty="0"/>
              <a:t>La classe container resta identica al caso dei </a:t>
            </a:r>
            <a:r>
              <a:rPr lang="it-IT" altLang="it-IT" dirty="0" err="1"/>
              <a:t>floats</a:t>
            </a:r>
            <a:r>
              <a:rPr lang="it-IT" altLang="it-IT" dirty="0"/>
              <a:t>:</a:t>
            </a:r>
          </a:p>
          <a:p>
            <a:pPr lvl="1" eaLnBrk="1" hangingPunct="1"/>
            <a:r>
              <a:rPr lang="it-IT" altLang="it-IT" dirty="0"/>
              <a:t>.container  { position: relative; </a:t>
            </a:r>
            <a:r>
              <a:rPr lang="it-IT" altLang="it-IT" dirty="0" err="1"/>
              <a:t>width</a:t>
            </a:r>
            <a:r>
              <a:rPr lang="it-IT" altLang="it-IT" dirty="0"/>
              <a:t>: 98%; </a:t>
            </a:r>
            <a:r>
              <a:rPr lang="it-IT" altLang="it-IT" dirty="0" err="1"/>
              <a:t>padding</a:t>
            </a:r>
            <a:r>
              <a:rPr lang="it-IT" altLang="it-IT" dirty="0"/>
              <a:t>: 0;} </a:t>
            </a:r>
          </a:p>
          <a:p>
            <a:pPr eaLnBrk="1" hangingPunct="1"/>
            <a:r>
              <a:rPr lang="it-IT" altLang="it-IT" dirty="0"/>
              <a:t>La classe </a:t>
            </a:r>
            <a:r>
              <a:rPr lang="it-IT" altLang="it-IT" dirty="0" err="1"/>
              <a:t>row</a:t>
            </a:r>
            <a:r>
              <a:rPr lang="it-IT" altLang="it-IT" dirty="0"/>
              <a:t> attiva il </a:t>
            </a:r>
            <a:r>
              <a:rPr lang="it-IT" altLang="it-IT" dirty="0" err="1"/>
              <a:t>flexbox</a:t>
            </a:r>
            <a:r>
              <a:rPr lang="it-IT" altLang="it-IT" dirty="0"/>
              <a:t> </a:t>
            </a:r>
            <a:r>
              <a:rPr lang="it-IT" altLang="it-IT" dirty="0" err="1"/>
              <a:t>positioning</a:t>
            </a:r>
            <a:r>
              <a:rPr lang="it-IT" altLang="it-IT" dirty="0"/>
              <a:t> al suo interno:</a:t>
            </a:r>
          </a:p>
          <a:p>
            <a:pPr lvl="1" eaLnBrk="1" hangingPunct="1"/>
            <a:r>
              <a:rPr lang="it-IT" altLang="it-IT" dirty="0"/>
              <a:t>.</a:t>
            </a:r>
            <a:r>
              <a:rPr lang="it-IT" altLang="it-IT" dirty="0" err="1"/>
              <a:t>row</a:t>
            </a:r>
            <a:r>
              <a:rPr lang="it-IT" altLang="it-IT" dirty="0"/>
              <a:t> { 	display: </a:t>
            </a:r>
            <a:r>
              <a:rPr lang="it-IT" altLang="it-IT" dirty="0" err="1"/>
              <a:t>flex</a:t>
            </a:r>
            <a:r>
              <a:rPr lang="it-IT" altLang="it-IT" dirty="0"/>
              <a:t>; </a:t>
            </a:r>
            <a:r>
              <a:rPr lang="it-IT" altLang="it-IT" dirty="0" err="1"/>
              <a:t>flex</a:t>
            </a:r>
            <a:r>
              <a:rPr lang="it-IT" altLang="it-IT" dirty="0"/>
              <a:t>: 1 0 auto; </a:t>
            </a:r>
            <a:r>
              <a:rPr lang="it-IT" altLang="it-IT" dirty="0" err="1"/>
              <a:t>flex-direction</a:t>
            </a:r>
            <a:r>
              <a:rPr lang="it-IT" altLang="it-IT" dirty="0"/>
              <a:t>: </a:t>
            </a:r>
            <a:r>
              <a:rPr lang="it-IT" altLang="it-IT" dirty="0" err="1"/>
              <a:t>row</a:t>
            </a:r>
            <a:r>
              <a:rPr lang="it-IT" altLang="it-IT" dirty="0"/>
              <a:t>; 	</a:t>
            </a:r>
            <a:r>
              <a:rPr lang="it-IT" altLang="it-IT" dirty="0" err="1"/>
              <a:t>flex-wrap</a:t>
            </a:r>
            <a:r>
              <a:rPr lang="it-IT" altLang="it-IT" dirty="0"/>
              <a:t>: </a:t>
            </a:r>
            <a:r>
              <a:rPr lang="it-IT" altLang="it-IT" dirty="0" err="1"/>
              <a:t>wrap</a:t>
            </a:r>
            <a:r>
              <a:rPr lang="it-IT" altLang="it-IT" dirty="0"/>
              <a:t>; </a:t>
            </a:r>
            <a:r>
              <a:rPr lang="it-IT" altLang="it-IT" dirty="0" err="1"/>
              <a:t>margin</a:t>
            </a:r>
            <a:r>
              <a:rPr lang="it-IT" altLang="it-IT" dirty="0"/>
              <a:t>-bottom: 10px; }</a:t>
            </a:r>
          </a:p>
          <a:p>
            <a:pPr lvl="2" eaLnBrk="1" hangingPunct="1"/>
            <a:r>
              <a:rPr lang="it-IT" altLang="it-IT" dirty="0"/>
              <a:t>La riga viene dichiarata come contenitore </a:t>
            </a:r>
            <a:r>
              <a:rPr lang="it-IT" altLang="it-IT" dirty="0" err="1"/>
              <a:t>flex</a:t>
            </a:r>
            <a:r>
              <a:rPr lang="it-IT" altLang="it-IT" dirty="0"/>
              <a:t> (display: </a:t>
            </a:r>
            <a:r>
              <a:rPr lang="it-IT" altLang="it-IT" dirty="0" err="1"/>
              <a:t>flex</a:t>
            </a:r>
            <a:r>
              <a:rPr lang="it-IT" altLang="it-IT" dirty="0"/>
              <a:t>) i cui figli diretti saranno allineati in orizzontale (</a:t>
            </a:r>
            <a:r>
              <a:rPr lang="it-IT" altLang="it-IT" dirty="0" err="1"/>
              <a:t>flex-direction</a:t>
            </a:r>
            <a:r>
              <a:rPr lang="it-IT" altLang="it-IT" dirty="0"/>
              <a:t>), ma andranno a capo se necessario (</a:t>
            </a:r>
            <a:r>
              <a:rPr lang="it-IT" altLang="it-IT" dirty="0" err="1"/>
              <a:t>flex-wrap</a:t>
            </a:r>
            <a:r>
              <a:rPr lang="it-IT" altLang="it-IT" dirty="0"/>
              <a:t>). </a:t>
            </a:r>
          </a:p>
          <a:p>
            <a:pPr lvl="2" eaLnBrk="1" hangingPunct="1"/>
            <a:r>
              <a:rPr lang="it-IT" altLang="it-IT" dirty="0"/>
              <a:t>Inoltre, la riga viene dotata anche delle proprietà di un </a:t>
            </a:r>
            <a:r>
              <a:rPr lang="it-IT" altLang="it-IT" dirty="0" err="1"/>
              <a:t>flex</a:t>
            </a:r>
            <a:r>
              <a:rPr lang="it-IT" altLang="it-IT" dirty="0"/>
              <a:t> </a:t>
            </a:r>
            <a:r>
              <a:rPr lang="it-IT" altLang="it-IT" dirty="0" err="1"/>
              <a:t>child</a:t>
            </a:r>
            <a:r>
              <a:rPr lang="it-IT" altLang="it-IT" dirty="0"/>
              <a:t> (vedi dopo), in modo da poter essere nidificata nelle celle.</a:t>
            </a:r>
          </a:p>
          <a:p>
            <a:pPr lvl="1" eaLnBrk="1" hangingPunct="1"/>
            <a:endParaRPr lang="it-IT" altLang="it-IT" dirty="0" smtClean="0"/>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65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olo 1"/>
          <p:cNvSpPr>
            <a:spLocks noGrp="1"/>
          </p:cNvSpPr>
          <p:nvPr>
            <p:ph type="title"/>
          </p:nvPr>
        </p:nvSpPr>
        <p:spPr/>
        <p:txBody>
          <a:bodyPr>
            <a:normAutofit/>
          </a:bodyPr>
          <a:lstStyle/>
          <a:p>
            <a:pPr eaLnBrk="1" hangingPunct="1">
              <a:defRPr/>
            </a:pPr>
            <a:r>
              <a:rPr lang="it-IT" dirty="0" smtClean="0"/>
              <a:t>Un Layout Tabulare con i </a:t>
            </a:r>
            <a:r>
              <a:rPr lang="it-IT" altLang="it-IT" dirty="0" err="1"/>
              <a:t>Flexbox</a:t>
            </a:r>
            <a:r>
              <a:rPr lang="it-IT" dirty="0" smtClean="0"/>
              <a:t/>
            </a:r>
            <a:br>
              <a:rPr lang="it-IT" dirty="0" smtClean="0"/>
            </a:br>
            <a:r>
              <a:rPr lang="it-IT" sz="2031" dirty="0"/>
              <a:t>Le colonne</a:t>
            </a:r>
          </a:p>
        </p:txBody>
      </p:sp>
      <p:sp>
        <p:nvSpPr>
          <p:cNvPr id="3" name="Segnaposto contenuto 2"/>
          <p:cNvSpPr>
            <a:spLocks noGrp="1"/>
          </p:cNvSpPr>
          <p:nvPr>
            <p:ph idx="1"/>
          </p:nvPr>
        </p:nvSpPr>
        <p:spPr/>
        <p:txBody>
          <a:bodyPr>
            <a:normAutofit/>
          </a:bodyPr>
          <a:lstStyle/>
          <a:p>
            <a:pPr eaLnBrk="1" hangingPunct="1">
              <a:defRPr/>
            </a:pPr>
            <a:r>
              <a:rPr lang="it-IT" dirty="0" smtClean="0"/>
              <a:t>La classe </a:t>
            </a:r>
            <a:r>
              <a:rPr lang="it-IT" i="1" dirty="0" err="1" smtClean="0"/>
              <a:t>column</a:t>
            </a:r>
            <a:r>
              <a:rPr lang="it-IT" dirty="0" smtClean="0"/>
              <a:t> definisce le proprietà comuni delle colonne:</a:t>
            </a:r>
          </a:p>
          <a:p>
            <a:pPr lvl="1" eaLnBrk="1" hangingPunct="1">
              <a:defRPr/>
            </a:pPr>
            <a:r>
              <a:rPr lang="it-IT" dirty="0"/>
              <a:t>.container .</a:t>
            </a:r>
            <a:r>
              <a:rPr lang="it-IT" dirty="0" err="1"/>
              <a:t>column</a:t>
            </a:r>
            <a:r>
              <a:rPr lang="it-IT" dirty="0"/>
              <a:t>, .container .</a:t>
            </a:r>
            <a:r>
              <a:rPr lang="it-IT" dirty="0" err="1"/>
              <a:t>columns</a:t>
            </a:r>
            <a:r>
              <a:rPr lang="it-IT" dirty="0"/>
              <a:t> { </a:t>
            </a:r>
            <a:r>
              <a:rPr lang="it-IT" dirty="0" smtClean="0"/>
              <a:t>display</a:t>
            </a:r>
            <a:r>
              <a:rPr lang="it-IT" dirty="0"/>
              <a:t>: </a:t>
            </a:r>
            <a:r>
              <a:rPr lang="it-IT" dirty="0" err="1" smtClean="0"/>
              <a:t>flex</a:t>
            </a:r>
            <a:r>
              <a:rPr lang="it-IT" dirty="0" smtClean="0"/>
              <a:t>; </a:t>
            </a:r>
            <a:r>
              <a:rPr lang="it-IT" dirty="0" err="1" smtClean="0"/>
              <a:t>flex</a:t>
            </a:r>
            <a:r>
              <a:rPr lang="it-IT" dirty="0"/>
              <a:t>: </a:t>
            </a:r>
            <a:r>
              <a:rPr lang="it-IT" dirty="0" smtClean="0"/>
              <a:t>1 0 auto; </a:t>
            </a:r>
            <a:r>
              <a:rPr lang="it-IT" dirty="0" err="1" smtClean="0"/>
              <a:t>flex-direction</a:t>
            </a:r>
            <a:r>
              <a:rPr lang="it-IT" dirty="0"/>
              <a:t>: </a:t>
            </a:r>
            <a:r>
              <a:rPr lang="it-IT" dirty="0" err="1" smtClean="0"/>
              <a:t>column</a:t>
            </a:r>
            <a:r>
              <a:rPr lang="it-IT" dirty="0" smtClean="0"/>
              <a:t>; </a:t>
            </a:r>
            <a:r>
              <a:rPr lang="it-IT" dirty="0" err="1" smtClean="0"/>
              <a:t>max-width</a:t>
            </a:r>
            <a:r>
              <a:rPr lang="it-IT" dirty="0"/>
              <a:t>: 100</a:t>
            </a:r>
            <a:r>
              <a:rPr lang="it-IT" dirty="0" smtClean="0"/>
              <a:t>%; </a:t>
            </a:r>
            <a:r>
              <a:rPr lang="it-IT" dirty="0" err="1" smtClean="0"/>
              <a:t>margin-left</a:t>
            </a:r>
            <a:r>
              <a:rPr lang="it-IT" dirty="0"/>
              <a:t>: 1%; </a:t>
            </a:r>
            <a:r>
              <a:rPr lang="it-IT" dirty="0" err="1" smtClean="0"/>
              <a:t>margin</a:t>
            </a:r>
            <a:r>
              <a:rPr lang="it-IT" dirty="0" smtClean="0"/>
              <a:t>-right</a:t>
            </a:r>
            <a:r>
              <a:rPr lang="it-IT" dirty="0"/>
              <a:t>: 1</a:t>
            </a:r>
            <a:r>
              <a:rPr lang="it-IT" dirty="0" smtClean="0"/>
              <a:t>%;} </a:t>
            </a:r>
          </a:p>
          <a:p>
            <a:pPr lvl="2" eaLnBrk="1" hangingPunct="1">
              <a:defRPr/>
            </a:pPr>
            <a:r>
              <a:rPr lang="it-IT" dirty="0" smtClean="0"/>
              <a:t>La proprietà </a:t>
            </a:r>
            <a:r>
              <a:rPr lang="it-IT" i="1" dirty="0" err="1" smtClean="0"/>
              <a:t>flex</a:t>
            </a:r>
            <a:r>
              <a:rPr lang="it-IT" dirty="0" smtClean="0"/>
              <a:t> (</a:t>
            </a:r>
            <a:r>
              <a:rPr lang="it-IT" dirty="0" err="1" smtClean="0"/>
              <a:t>shortcut</a:t>
            </a:r>
            <a:r>
              <a:rPr lang="it-IT" dirty="0" smtClean="0"/>
              <a:t> per </a:t>
            </a:r>
            <a:r>
              <a:rPr lang="it-IT" i="1" dirty="0" err="1" smtClean="0"/>
              <a:t>flex-grow</a:t>
            </a:r>
            <a:r>
              <a:rPr lang="it-IT" dirty="0" smtClean="0"/>
              <a:t>, </a:t>
            </a:r>
            <a:r>
              <a:rPr lang="it-IT" i="1" dirty="0" err="1" smtClean="0"/>
              <a:t>flex-shrink</a:t>
            </a:r>
            <a:r>
              <a:rPr lang="it-IT" dirty="0" smtClean="0"/>
              <a:t> e </a:t>
            </a:r>
            <a:r>
              <a:rPr lang="it-IT" i="1" dirty="0" err="1" smtClean="0"/>
              <a:t>flex-basis</a:t>
            </a:r>
            <a:r>
              <a:rPr lang="it-IT" dirty="0" smtClean="0"/>
              <a:t>) regola il comportamento degli elementi </a:t>
            </a:r>
            <a:r>
              <a:rPr lang="it-IT" dirty="0" err="1" smtClean="0"/>
              <a:t>flex</a:t>
            </a:r>
            <a:r>
              <a:rPr lang="it-IT" dirty="0" smtClean="0"/>
              <a:t> nel contenitore. </a:t>
            </a:r>
          </a:p>
          <a:p>
            <a:pPr lvl="2" eaLnBrk="1" hangingPunct="1">
              <a:defRPr/>
            </a:pPr>
            <a:r>
              <a:rPr lang="it-IT" i="1" dirty="0" err="1" smtClean="0"/>
              <a:t>flex-grow</a:t>
            </a:r>
            <a:r>
              <a:rPr lang="it-IT" dirty="0" smtClean="0"/>
              <a:t> (qui 1) indica la proporzione con cui l’elemento crescerà rispetto agli altri, mentre </a:t>
            </a:r>
            <a:r>
              <a:rPr lang="it-IT" i="1" dirty="0" err="1" smtClean="0"/>
              <a:t>flex-shrink</a:t>
            </a:r>
            <a:r>
              <a:rPr lang="it-IT" dirty="0" smtClean="0"/>
              <a:t> indica la proporzione con cui si restringerà (qui 0 indica che l’elemento non si restringerà oltre la sua dimensione base). </a:t>
            </a:r>
          </a:p>
          <a:p>
            <a:pPr lvl="2" eaLnBrk="1" hangingPunct="1">
              <a:defRPr/>
            </a:pPr>
            <a:r>
              <a:rPr lang="it-IT" i="1" dirty="0" err="1" smtClean="0"/>
              <a:t>flex-basis</a:t>
            </a:r>
            <a:r>
              <a:rPr lang="it-IT" dirty="0" smtClean="0"/>
              <a:t> imposta la dimensione di base sulla base della quale verrà distribuito lo spazio rimanente (auto). </a:t>
            </a:r>
          </a:p>
          <a:p>
            <a:pPr lvl="2" eaLnBrk="1" hangingPunct="1">
              <a:defRPr/>
            </a:pPr>
            <a:r>
              <a:rPr lang="it-IT" dirty="0" smtClean="0"/>
              <a:t>Le proprietà </a:t>
            </a:r>
            <a:r>
              <a:rPr lang="it-IT" i="1" dirty="0" smtClean="0"/>
              <a:t>display</a:t>
            </a:r>
            <a:r>
              <a:rPr lang="it-IT" dirty="0" smtClean="0"/>
              <a:t> e </a:t>
            </a:r>
            <a:r>
              <a:rPr lang="it-IT" i="1" dirty="0" err="1" smtClean="0"/>
              <a:t>flex-direction</a:t>
            </a:r>
            <a:r>
              <a:rPr lang="it-IT" dirty="0" smtClean="0"/>
              <a:t> servono a configurare le celle anche come contenitori per altri gruppi </a:t>
            </a:r>
            <a:r>
              <a:rPr lang="it-IT" dirty="0" err="1" smtClean="0"/>
              <a:t>flex</a:t>
            </a:r>
            <a:r>
              <a:rPr lang="it-IT" dirty="0" smtClean="0"/>
              <a:t> (le righe, da cui </a:t>
            </a:r>
            <a:r>
              <a:rPr lang="it-IT" i="1" dirty="0" err="1" smtClean="0"/>
              <a:t>flex-direction</a:t>
            </a:r>
            <a:r>
              <a:rPr lang="it-IT" dirty="0" smtClean="0"/>
              <a:t> impostato a </a:t>
            </a:r>
            <a:r>
              <a:rPr lang="it-IT" i="1" dirty="0" err="1" smtClean="0"/>
              <a:t>column</a:t>
            </a:r>
            <a:r>
              <a:rPr lang="it-IT" dirty="0" smtClean="0"/>
              <a:t>)</a:t>
            </a:r>
          </a:p>
          <a:p>
            <a:pPr lvl="1" eaLnBrk="1" hangingPunct="1">
              <a:defRPr/>
            </a:pPr>
            <a:r>
              <a:rPr lang="it-IT" dirty="0" smtClean="0"/>
              <a:t>Le classi </a:t>
            </a:r>
            <a:r>
              <a:rPr lang="it-IT" i="1" dirty="0" err="1" smtClean="0"/>
              <a:t>one</a:t>
            </a:r>
            <a:r>
              <a:rPr lang="it-IT" dirty="0" smtClean="0"/>
              <a:t>, </a:t>
            </a:r>
            <a:r>
              <a:rPr lang="it-IT" i="1" dirty="0" err="1" smtClean="0"/>
              <a:t>two</a:t>
            </a:r>
            <a:r>
              <a:rPr lang="it-IT" dirty="0" smtClean="0"/>
              <a:t>, ecc. permettono di definire l’ampiezza di ciascuna cella come numero di colonne occupate (1-16) e sovrascrivono </a:t>
            </a:r>
            <a:r>
              <a:rPr lang="it-IT" i="1" dirty="0" err="1" smtClean="0"/>
              <a:t>flex-basis</a:t>
            </a:r>
            <a:r>
              <a:rPr lang="it-IT" dirty="0" smtClean="0"/>
              <a:t>:</a:t>
            </a:r>
          </a:p>
          <a:p>
            <a:pPr lvl="1" eaLnBrk="1" hangingPunct="1">
              <a:defRPr/>
            </a:pPr>
            <a:r>
              <a:rPr lang="it-IT" dirty="0" smtClean="0"/>
              <a:t>.container .</a:t>
            </a:r>
            <a:r>
              <a:rPr lang="it-IT" dirty="0" err="1" smtClean="0"/>
              <a:t>one.column</a:t>
            </a:r>
            <a:r>
              <a:rPr lang="it-IT" dirty="0" smtClean="0"/>
              <a:t> { </a:t>
            </a:r>
            <a:r>
              <a:rPr lang="en-US" dirty="0" smtClean="0"/>
              <a:t>flex-basis</a:t>
            </a:r>
            <a:r>
              <a:rPr lang="en-US" dirty="0"/>
              <a:t>: 4.25</a:t>
            </a:r>
            <a:r>
              <a:rPr lang="en-US" dirty="0" smtClean="0"/>
              <a:t>%; max-width</a:t>
            </a:r>
            <a:r>
              <a:rPr lang="en-US" dirty="0"/>
              <a:t>: 4.25%;</a:t>
            </a:r>
            <a:r>
              <a:rPr lang="it-IT" dirty="0" smtClean="0"/>
              <a:t>}</a:t>
            </a:r>
            <a:br>
              <a:rPr lang="it-IT" dirty="0" smtClean="0"/>
            </a:br>
            <a:r>
              <a:rPr lang="it-IT" dirty="0" smtClean="0"/>
              <a:t>Le dimensioni per le celle da tre a sedici colonne sono rispettivamente: 16.75%, 23%, 29.25%, 35.5%, 41.75%, 48%, 54.25%, 60.5%, 66.75%, 73%, 79.25%, 85.5%, 91.75%, 98%</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5" name="Segnaposto numero diapositiva 4"/>
          <p:cNvSpPr>
            <a:spLocks noGrp="1"/>
          </p:cNvSpPr>
          <p:nvPr>
            <p:ph type="sldNum" sz="quarter" idx="12"/>
          </p:nvPr>
        </p:nvSpPr>
        <p:spPr/>
        <p:txBody>
          <a:bodyPr/>
          <a:lstStyle/>
          <a:p>
            <a:pPr>
              <a:defRPr/>
            </a:pPr>
            <a:fld id="{59095EDD-29D6-4A4A-B567-A24928ED03CF}" type="slidenum">
              <a:rPr lang="it-IT" altLang="it-IT" smtClean="0"/>
              <a:pPr>
                <a:defRPr/>
              </a:pPr>
              <a:t>66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olo 1"/>
          <p:cNvSpPr>
            <a:spLocks noGrp="1"/>
          </p:cNvSpPr>
          <p:nvPr>
            <p:ph type="title"/>
          </p:nvPr>
        </p:nvSpPr>
        <p:spPr/>
        <p:txBody>
          <a:bodyPr/>
          <a:lstStyle/>
          <a:p>
            <a:r>
              <a:rPr lang="it-IT" altLang="it-IT" dirty="0" smtClean="0"/>
              <a:t>Un Layout Tabulare con i </a:t>
            </a:r>
            <a:r>
              <a:rPr lang="it-IT" altLang="it-IT" dirty="0" err="1" smtClean="0"/>
              <a:t>Flexbox</a:t>
            </a:r>
            <a:r>
              <a:rPr lang="it-IT" altLang="it-IT" dirty="0" smtClean="0"/>
              <a:t/>
            </a:r>
            <a:br>
              <a:rPr lang="it-IT" altLang="it-IT" dirty="0" smtClean="0"/>
            </a:br>
            <a:r>
              <a:rPr lang="it-IT" altLang="it-IT" sz="2000" dirty="0" smtClean="0"/>
              <a:t>Media </a:t>
            </a:r>
            <a:r>
              <a:rPr lang="it-IT" altLang="it-IT" sz="2000" dirty="0" err="1" smtClean="0"/>
              <a:t>queries</a:t>
            </a:r>
            <a:endParaRPr lang="it-IT" altLang="it-IT" sz="2000" dirty="0" smtClean="0"/>
          </a:p>
        </p:txBody>
      </p:sp>
      <p:sp>
        <p:nvSpPr>
          <p:cNvPr id="65539" name="Segnaposto contenuto 2"/>
          <p:cNvSpPr>
            <a:spLocks noGrp="1"/>
          </p:cNvSpPr>
          <p:nvPr>
            <p:ph idx="1"/>
          </p:nvPr>
        </p:nvSpPr>
        <p:spPr/>
        <p:txBody>
          <a:bodyPr/>
          <a:lstStyle/>
          <a:p>
            <a:r>
              <a:rPr lang="it-IT" altLang="it-IT" dirty="0" smtClean="0"/>
              <a:t>Le media </a:t>
            </a:r>
            <a:r>
              <a:rPr lang="it-IT" altLang="it-IT" dirty="0" err="1" smtClean="0"/>
              <a:t>queries</a:t>
            </a:r>
            <a:r>
              <a:rPr lang="it-IT" altLang="it-IT" dirty="0" smtClean="0"/>
              <a:t> sono adattate di conseguenza, disabilitando il </a:t>
            </a:r>
            <a:r>
              <a:rPr lang="it-IT" altLang="it-IT" dirty="0" err="1" smtClean="0"/>
              <a:t>flex</a:t>
            </a:r>
            <a:r>
              <a:rPr lang="it-IT" altLang="it-IT" dirty="0" smtClean="0"/>
              <a:t> quando occorre:</a:t>
            </a:r>
          </a:p>
          <a:p>
            <a:pPr marL="253293" lvl="1" indent="0">
              <a:buNone/>
            </a:pPr>
            <a:r>
              <a:rPr lang="it-IT" altLang="it-IT" dirty="0" smtClean="0"/>
              <a:t>@media </a:t>
            </a:r>
            <a:r>
              <a:rPr lang="it-IT" altLang="it-IT" dirty="0" err="1" smtClean="0"/>
              <a:t>only</a:t>
            </a:r>
            <a:r>
              <a:rPr lang="it-IT" altLang="it-IT" dirty="0" smtClean="0"/>
              <a:t> screen and (</a:t>
            </a:r>
            <a:r>
              <a:rPr lang="it-IT" altLang="it-IT" dirty="0" err="1" smtClean="0"/>
              <a:t>max-width</a:t>
            </a:r>
            <a:r>
              <a:rPr lang="it-IT" altLang="it-IT" dirty="0" smtClean="0"/>
              <a:t>: 767px) {</a:t>
            </a:r>
          </a:p>
          <a:p>
            <a:pPr marL="506585" lvl="2" indent="0">
              <a:buNone/>
            </a:pPr>
            <a:r>
              <a:rPr lang="it-IT" altLang="it-IT" dirty="0" smtClean="0"/>
              <a:t>.container { </a:t>
            </a:r>
            <a:r>
              <a:rPr lang="it-IT" altLang="it-IT" dirty="0" err="1" smtClean="0"/>
              <a:t>width</a:t>
            </a:r>
            <a:r>
              <a:rPr lang="it-IT" altLang="it-IT" dirty="0" smtClean="0"/>
              <a:t>: 300px; }</a:t>
            </a:r>
          </a:p>
          <a:p>
            <a:pPr marL="506585" lvl="2" indent="0">
              <a:buNone/>
            </a:pPr>
            <a:r>
              <a:rPr lang="it-IT" altLang="it-IT" dirty="0" smtClean="0"/>
              <a:t>.container .</a:t>
            </a:r>
            <a:r>
              <a:rPr lang="it-IT" altLang="it-IT" dirty="0" err="1" smtClean="0"/>
              <a:t>columns</a:t>
            </a:r>
            <a:r>
              <a:rPr lang="it-IT" altLang="it-IT" dirty="0" smtClean="0"/>
              <a:t>, .container .</a:t>
            </a:r>
            <a:r>
              <a:rPr lang="it-IT" altLang="it-IT" dirty="0" err="1" smtClean="0"/>
              <a:t>column</a:t>
            </a:r>
            <a:r>
              <a:rPr lang="it-IT" altLang="it-IT" dirty="0" smtClean="0"/>
              <a:t> { </a:t>
            </a:r>
            <a:r>
              <a:rPr lang="it-IT" altLang="it-IT" dirty="0" err="1" smtClean="0"/>
              <a:t>margin</a:t>
            </a:r>
            <a:r>
              <a:rPr lang="it-IT" altLang="it-IT" dirty="0" smtClean="0"/>
              <a:t>: 0; </a:t>
            </a:r>
            <a:r>
              <a:rPr lang="it-IT" altLang="it-IT" dirty="0" err="1" smtClean="0"/>
              <a:t>flex</a:t>
            </a:r>
            <a:r>
              <a:rPr lang="it-IT" altLang="it-IT" dirty="0" smtClean="0"/>
              <a:t>: none }</a:t>
            </a:r>
          </a:p>
          <a:p>
            <a:pPr marL="506585" lvl="2" indent="0">
              <a:buNone/>
            </a:pPr>
            <a:r>
              <a:rPr lang="it-IT" altLang="it-IT" dirty="0" smtClean="0"/>
              <a:t>.container .</a:t>
            </a:r>
            <a:r>
              <a:rPr lang="it-IT" altLang="it-IT" dirty="0" err="1" smtClean="0"/>
              <a:t>one.column</a:t>
            </a:r>
            <a:r>
              <a:rPr lang="it-IT" altLang="it-IT" dirty="0" smtClean="0"/>
              <a:t>,… { </a:t>
            </a:r>
            <a:r>
              <a:rPr lang="it-IT" altLang="it-IT" dirty="0" err="1" smtClean="0"/>
              <a:t>flex</a:t>
            </a:r>
            <a:r>
              <a:rPr lang="it-IT" altLang="it-IT" dirty="0" smtClean="0"/>
              <a:t>: none; display: </a:t>
            </a:r>
            <a:r>
              <a:rPr lang="it-IT" altLang="it-IT" dirty="0" err="1" smtClean="0"/>
              <a:t>block</a:t>
            </a:r>
            <a:r>
              <a:rPr lang="it-IT" altLang="it-IT" dirty="0" smtClean="0"/>
              <a:t>; </a:t>
            </a:r>
            <a:r>
              <a:rPr lang="it-IT" altLang="it-IT" dirty="0" err="1" smtClean="0"/>
              <a:t>width</a:t>
            </a:r>
            <a:r>
              <a:rPr lang="it-IT" altLang="it-IT" dirty="0" smtClean="0"/>
              <a:t>: auto; </a:t>
            </a:r>
            <a:r>
              <a:rPr lang="it-IT" altLang="it-IT" dirty="0" err="1" smtClean="0"/>
              <a:t>max-width</a:t>
            </a:r>
            <a:r>
              <a:rPr lang="it-IT" altLang="it-IT" dirty="0" smtClean="0"/>
              <a:t>: 100%;}</a:t>
            </a:r>
          </a:p>
          <a:p>
            <a:pPr marL="506585" lvl="2" indent="0">
              <a:buNone/>
            </a:pPr>
            <a:r>
              <a:rPr lang="it-IT" altLang="it-IT" dirty="0" smtClean="0"/>
              <a:t>.</a:t>
            </a:r>
            <a:r>
              <a:rPr lang="it-IT" altLang="it-IT" dirty="0" err="1" smtClean="0"/>
              <a:t>row</a:t>
            </a:r>
            <a:r>
              <a:rPr lang="it-IT" altLang="it-IT" dirty="0" smtClean="0"/>
              <a:t> { </a:t>
            </a:r>
            <a:r>
              <a:rPr lang="it-IT" altLang="it-IT" dirty="0" err="1" smtClean="0"/>
              <a:t>flex</a:t>
            </a:r>
            <a:r>
              <a:rPr lang="it-IT" altLang="it-IT" dirty="0" smtClean="0"/>
              <a:t>: none; display: </a:t>
            </a:r>
            <a:r>
              <a:rPr lang="it-IT" altLang="it-IT" dirty="0" err="1" smtClean="0"/>
              <a:t>block</a:t>
            </a:r>
            <a:r>
              <a:rPr lang="it-IT" altLang="it-IT" dirty="0" smtClean="0"/>
              <a:t>; </a:t>
            </a:r>
            <a:r>
              <a:rPr lang="it-IT" altLang="it-IT" dirty="0" err="1" smtClean="0"/>
              <a:t>width</a:t>
            </a:r>
            <a:r>
              <a:rPr lang="it-IT" altLang="it-IT" dirty="0" smtClean="0"/>
              <a:t>: 100% }</a:t>
            </a:r>
          </a:p>
          <a:p>
            <a:pPr marL="253293" lvl="1" indent="0">
              <a:buNone/>
            </a:pPr>
            <a:r>
              <a:rPr lang="it-IT" altLang="it-IT" dirty="0" smtClean="0"/>
              <a:t>}</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67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r>
              <a:rPr lang="it-IT" altLang="it-IT"/>
              <a:t>Compatibilità Cross-Browser</a:t>
            </a:r>
            <a:br>
              <a:rPr lang="it-IT" altLang="it-IT"/>
            </a:br>
            <a:r>
              <a:rPr lang="it-IT" altLang="it-IT" sz="1846"/>
              <a:t>Stylesheet di Reset</a:t>
            </a:r>
          </a:p>
        </p:txBody>
      </p:sp>
      <p:sp>
        <p:nvSpPr>
          <p:cNvPr id="54276" name="Rectangle 3"/>
          <p:cNvSpPr>
            <a:spLocks noGrp="1" noChangeArrowheads="1"/>
          </p:cNvSpPr>
          <p:nvPr>
            <p:ph idx="1"/>
          </p:nvPr>
        </p:nvSpPr>
        <p:spPr/>
        <p:txBody>
          <a:bodyPr>
            <a:normAutofit lnSpcReduction="10000"/>
          </a:bodyPr>
          <a:lstStyle/>
          <a:p>
            <a:pPr eaLnBrk="1" hangingPunct="1">
              <a:lnSpc>
                <a:spcPct val="90000"/>
              </a:lnSpc>
              <a:defRPr/>
            </a:pPr>
            <a:r>
              <a:rPr lang="it-IT" sz="1846" dirty="0"/>
              <a:t>Molti browser applicano alle proprietà dei vari elementi </a:t>
            </a:r>
            <a:r>
              <a:rPr lang="it-IT" sz="1846" b="1" dirty="0"/>
              <a:t>default diversi, </a:t>
            </a:r>
            <a:r>
              <a:rPr lang="it-IT" sz="1846" dirty="0"/>
              <a:t>corrispondenti al loro </a:t>
            </a:r>
            <a:r>
              <a:rPr lang="it-IT" sz="1846" i="1" dirty="0" err="1"/>
              <a:t>stylesheet</a:t>
            </a:r>
            <a:r>
              <a:rPr lang="it-IT" sz="1846" i="1" dirty="0"/>
              <a:t> di default</a:t>
            </a:r>
            <a:r>
              <a:rPr lang="it-IT" sz="1846" dirty="0"/>
              <a:t>.</a:t>
            </a:r>
          </a:p>
          <a:p>
            <a:pPr eaLnBrk="1" hangingPunct="1">
              <a:lnSpc>
                <a:spcPct val="90000"/>
              </a:lnSpc>
              <a:defRPr/>
            </a:pPr>
            <a:r>
              <a:rPr lang="it-IT" sz="1846" dirty="0"/>
              <a:t>Per realizzare CSS </a:t>
            </a:r>
            <a:r>
              <a:rPr lang="it-IT" sz="1846" dirty="0" err="1"/>
              <a:t>crossbrowser</a:t>
            </a:r>
            <a:r>
              <a:rPr lang="it-IT" sz="1846" dirty="0"/>
              <a:t>, può essere utile </a:t>
            </a:r>
            <a:r>
              <a:rPr lang="it-IT" sz="1846" b="1" dirty="0"/>
              <a:t>azzerare queste differenze</a:t>
            </a:r>
            <a:r>
              <a:rPr lang="it-IT" sz="1846" dirty="0"/>
              <a:t> e creare i fogli di stile a partire da una </a:t>
            </a:r>
            <a:r>
              <a:rPr lang="it-IT" sz="1846" b="1" dirty="0"/>
              <a:t>base minima comune</a:t>
            </a:r>
            <a:r>
              <a:rPr lang="it-IT" sz="1846" dirty="0"/>
              <a:t>. Questo si può ottenere inserendo all’inizio del foglio di stile una specifica come la seguente. </a:t>
            </a:r>
            <a:endParaRPr lang="it-IT" sz="1292" dirty="0"/>
          </a:p>
          <a:p>
            <a:pPr eaLnBrk="1" hangingPunct="1">
              <a:lnSpc>
                <a:spcPct val="90000"/>
              </a:lnSpc>
              <a:defRPr/>
            </a:pPr>
            <a:endParaRPr lang="it-IT" sz="1292" dirty="0"/>
          </a:p>
          <a:p>
            <a:pPr eaLnBrk="1" hangingPunct="1">
              <a:lnSpc>
                <a:spcPct val="90000"/>
              </a:lnSpc>
              <a:buFont typeface="Wingdings" panose="05000000000000000000" pitchFamily="2" charset="2"/>
              <a:buNone/>
              <a:defRPr/>
            </a:pPr>
            <a:r>
              <a:rPr lang="it-IT" sz="1200" dirty="0"/>
              <a:t>html, body, </a:t>
            </a:r>
            <a:r>
              <a:rPr lang="it-IT" sz="1200" dirty="0" err="1"/>
              <a:t>div</a:t>
            </a:r>
            <a:r>
              <a:rPr lang="it-IT" sz="1200" dirty="0"/>
              <a:t>, </a:t>
            </a:r>
            <a:r>
              <a:rPr lang="it-IT" sz="1200" dirty="0" err="1"/>
              <a:t>span</a:t>
            </a:r>
            <a:r>
              <a:rPr lang="it-IT" sz="1200" dirty="0"/>
              <a:t>, applet, </a:t>
            </a:r>
            <a:r>
              <a:rPr lang="it-IT" sz="1200" dirty="0" err="1"/>
              <a:t>object</a:t>
            </a:r>
            <a:r>
              <a:rPr lang="it-IT" sz="1200" dirty="0"/>
              <a:t>, </a:t>
            </a:r>
            <a:r>
              <a:rPr lang="it-IT" sz="1200" dirty="0" err="1"/>
              <a:t>iframe</a:t>
            </a:r>
            <a:r>
              <a:rPr lang="it-IT" sz="1200" dirty="0"/>
              <a:t>, h1, h2, h3, h4, h5, h6, p, </a:t>
            </a:r>
            <a:r>
              <a:rPr lang="it-IT" sz="1200" dirty="0" err="1"/>
              <a:t>blockquote</a:t>
            </a:r>
            <a:r>
              <a:rPr lang="it-IT" sz="1200" dirty="0"/>
              <a:t>, </a:t>
            </a:r>
            <a:r>
              <a:rPr lang="it-IT" sz="1200" dirty="0" err="1"/>
              <a:t>pre</a:t>
            </a:r>
            <a:r>
              <a:rPr lang="it-IT" sz="1200" dirty="0"/>
              <a:t>, a, </a:t>
            </a:r>
            <a:r>
              <a:rPr lang="it-IT" sz="1200" dirty="0" err="1"/>
              <a:t>abbr</a:t>
            </a:r>
            <a:r>
              <a:rPr lang="it-IT" sz="1200" dirty="0"/>
              <a:t>, </a:t>
            </a:r>
            <a:r>
              <a:rPr lang="it-IT" sz="1200" dirty="0" err="1"/>
              <a:t>acronym</a:t>
            </a:r>
            <a:r>
              <a:rPr lang="it-IT" sz="1200" dirty="0"/>
              <a:t>, </a:t>
            </a:r>
            <a:r>
              <a:rPr lang="it-IT" sz="1200" dirty="0" err="1"/>
              <a:t>address</a:t>
            </a:r>
            <a:r>
              <a:rPr lang="it-IT" sz="1200" dirty="0"/>
              <a:t>, big, </a:t>
            </a:r>
            <a:r>
              <a:rPr lang="it-IT" sz="1200" dirty="0" err="1"/>
              <a:t>cite</a:t>
            </a:r>
            <a:r>
              <a:rPr lang="it-IT" sz="1200" dirty="0"/>
              <a:t>, code, del, </a:t>
            </a:r>
            <a:r>
              <a:rPr lang="it-IT" sz="1200" dirty="0" err="1"/>
              <a:t>dfn</a:t>
            </a:r>
            <a:r>
              <a:rPr lang="it-IT" sz="1200" dirty="0"/>
              <a:t>, </a:t>
            </a:r>
            <a:r>
              <a:rPr lang="it-IT" sz="1200" dirty="0" err="1"/>
              <a:t>em</a:t>
            </a:r>
            <a:r>
              <a:rPr lang="it-IT" sz="1200" dirty="0"/>
              <a:t>, </a:t>
            </a:r>
            <a:r>
              <a:rPr lang="it-IT" sz="1200" dirty="0" err="1"/>
              <a:t>img</a:t>
            </a:r>
            <a:r>
              <a:rPr lang="it-IT" sz="1200" dirty="0"/>
              <a:t>, </a:t>
            </a:r>
            <a:r>
              <a:rPr lang="it-IT" sz="1200" dirty="0" err="1"/>
              <a:t>ins</a:t>
            </a:r>
            <a:r>
              <a:rPr lang="it-IT" sz="1200" dirty="0"/>
              <a:t>, </a:t>
            </a:r>
            <a:r>
              <a:rPr lang="it-IT" sz="1200" dirty="0" err="1"/>
              <a:t>kbd</a:t>
            </a:r>
            <a:r>
              <a:rPr lang="it-IT" sz="1200" dirty="0"/>
              <a:t>, q, s, </a:t>
            </a:r>
            <a:r>
              <a:rPr lang="it-IT" sz="1200" dirty="0" err="1"/>
              <a:t>samp</a:t>
            </a:r>
            <a:r>
              <a:rPr lang="it-IT" sz="1200" dirty="0"/>
              <a:t>, </a:t>
            </a:r>
            <a:r>
              <a:rPr lang="it-IT" sz="1200" dirty="0" err="1"/>
              <a:t>small</a:t>
            </a:r>
            <a:r>
              <a:rPr lang="it-IT" sz="1200" dirty="0"/>
              <a:t>, strike, strong, sub, </a:t>
            </a:r>
            <a:r>
              <a:rPr lang="it-IT" sz="1200" dirty="0" err="1"/>
              <a:t>sup</a:t>
            </a:r>
            <a:r>
              <a:rPr lang="it-IT" sz="1200" dirty="0"/>
              <a:t>, </a:t>
            </a:r>
            <a:r>
              <a:rPr lang="it-IT" sz="1200" dirty="0" err="1"/>
              <a:t>tt</a:t>
            </a:r>
            <a:r>
              <a:rPr lang="it-IT" sz="1200" dirty="0"/>
              <a:t>, </a:t>
            </a:r>
            <a:r>
              <a:rPr lang="it-IT" sz="1200" dirty="0" err="1"/>
              <a:t>var</a:t>
            </a:r>
            <a:r>
              <a:rPr lang="it-IT" sz="1200" dirty="0"/>
              <a:t>, b, u, i, center, dl, </a:t>
            </a:r>
            <a:r>
              <a:rPr lang="it-IT" sz="1200" dirty="0" err="1"/>
              <a:t>dt</a:t>
            </a:r>
            <a:r>
              <a:rPr lang="it-IT" sz="1200" dirty="0"/>
              <a:t>, </a:t>
            </a:r>
            <a:r>
              <a:rPr lang="it-IT" sz="1200" dirty="0" err="1"/>
              <a:t>dd</a:t>
            </a:r>
            <a:r>
              <a:rPr lang="it-IT" sz="1200" dirty="0"/>
              <a:t>, </a:t>
            </a:r>
            <a:r>
              <a:rPr lang="it-IT" sz="1200" dirty="0" err="1"/>
              <a:t>ol</a:t>
            </a:r>
            <a:r>
              <a:rPr lang="it-IT" sz="1200" dirty="0"/>
              <a:t>, </a:t>
            </a:r>
            <a:r>
              <a:rPr lang="it-IT" sz="1200" dirty="0" err="1"/>
              <a:t>ul</a:t>
            </a:r>
            <a:r>
              <a:rPr lang="it-IT" sz="1200" dirty="0"/>
              <a:t>, li, fieldset, </a:t>
            </a:r>
            <a:r>
              <a:rPr lang="it-IT" sz="1200" dirty="0" err="1"/>
              <a:t>form</a:t>
            </a:r>
            <a:r>
              <a:rPr lang="it-IT" sz="1200" dirty="0"/>
              <a:t>, </a:t>
            </a:r>
            <a:r>
              <a:rPr lang="it-IT" sz="1200" dirty="0" err="1"/>
              <a:t>label</a:t>
            </a:r>
            <a:r>
              <a:rPr lang="it-IT" sz="1200" dirty="0"/>
              <a:t>, </a:t>
            </a:r>
            <a:r>
              <a:rPr lang="it-IT" sz="1200" dirty="0" err="1"/>
              <a:t>legend</a:t>
            </a:r>
            <a:r>
              <a:rPr lang="it-IT" sz="1200" dirty="0"/>
              <a:t>, </a:t>
            </a:r>
            <a:r>
              <a:rPr lang="it-IT" sz="1200" dirty="0" err="1"/>
              <a:t>table</a:t>
            </a:r>
            <a:r>
              <a:rPr lang="it-IT" sz="1200" dirty="0"/>
              <a:t>, </a:t>
            </a:r>
            <a:r>
              <a:rPr lang="it-IT" sz="1200" dirty="0" err="1"/>
              <a:t>caption</a:t>
            </a:r>
            <a:r>
              <a:rPr lang="it-IT" sz="1200" dirty="0"/>
              <a:t>, </a:t>
            </a:r>
            <a:r>
              <a:rPr lang="it-IT" sz="1200" dirty="0" err="1"/>
              <a:t>tbody</a:t>
            </a:r>
            <a:r>
              <a:rPr lang="it-IT" sz="1200" dirty="0"/>
              <a:t>, </a:t>
            </a:r>
            <a:r>
              <a:rPr lang="it-IT" sz="1200" dirty="0" err="1"/>
              <a:t>tfoot</a:t>
            </a:r>
            <a:r>
              <a:rPr lang="it-IT" sz="1200" dirty="0"/>
              <a:t>, </a:t>
            </a:r>
            <a:r>
              <a:rPr lang="it-IT" sz="1200" dirty="0" err="1"/>
              <a:t>thead</a:t>
            </a:r>
            <a:r>
              <a:rPr lang="it-IT" sz="1200" dirty="0"/>
              <a:t>, </a:t>
            </a:r>
            <a:r>
              <a:rPr lang="it-IT" sz="1200" dirty="0" err="1"/>
              <a:t>tr</a:t>
            </a:r>
            <a:r>
              <a:rPr lang="it-IT" sz="1200" dirty="0"/>
              <a:t>, </a:t>
            </a:r>
            <a:r>
              <a:rPr lang="it-IT" sz="1200" dirty="0" err="1"/>
              <a:t>th</a:t>
            </a:r>
            <a:r>
              <a:rPr lang="it-IT" sz="1200" dirty="0"/>
              <a:t>, </a:t>
            </a:r>
            <a:r>
              <a:rPr lang="it-IT" sz="1200" dirty="0" err="1"/>
              <a:t>td</a:t>
            </a:r>
            <a:r>
              <a:rPr lang="it-IT" sz="1200" dirty="0"/>
              <a:t>, </a:t>
            </a:r>
            <a:r>
              <a:rPr lang="it-IT" sz="1200" dirty="0" err="1"/>
              <a:t>article</a:t>
            </a:r>
            <a:r>
              <a:rPr lang="it-IT" sz="1200" dirty="0"/>
              <a:t>, </a:t>
            </a:r>
            <a:r>
              <a:rPr lang="it-IT" sz="1200" dirty="0" err="1"/>
              <a:t>aside</a:t>
            </a:r>
            <a:r>
              <a:rPr lang="it-IT" sz="1200" dirty="0"/>
              <a:t>, </a:t>
            </a:r>
            <a:r>
              <a:rPr lang="it-IT" sz="1200" dirty="0" err="1"/>
              <a:t>canvas</a:t>
            </a:r>
            <a:r>
              <a:rPr lang="it-IT" sz="1200" dirty="0"/>
              <a:t>, </a:t>
            </a:r>
            <a:r>
              <a:rPr lang="it-IT" sz="1200" dirty="0" err="1"/>
              <a:t>details</a:t>
            </a:r>
            <a:r>
              <a:rPr lang="it-IT" sz="1200" dirty="0"/>
              <a:t>, </a:t>
            </a:r>
            <a:r>
              <a:rPr lang="it-IT" sz="1200" dirty="0" err="1"/>
              <a:t>embed</a:t>
            </a:r>
            <a:r>
              <a:rPr lang="it-IT" sz="1200" dirty="0"/>
              <a:t>, figure, </a:t>
            </a:r>
            <a:r>
              <a:rPr lang="it-IT" sz="1200" dirty="0" err="1"/>
              <a:t>figcaption</a:t>
            </a:r>
            <a:r>
              <a:rPr lang="it-IT" sz="1200" dirty="0"/>
              <a:t>, </a:t>
            </a:r>
            <a:r>
              <a:rPr lang="it-IT" sz="1200" dirty="0" err="1"/>
              <a:t>footer</a:t>
            </a:r>
            <a:r>
              <a:rPr lang="it-IT" sz="1200" dirty="0"/>
              <a:t>, </a:t>
            </a:r>
            <a:r>
              <a:rPr lang="it-IT" sz="1200" dirty="0" err="1"/>
              <a:t>header</a:t>
            </a:r>
            <a:r>
              <a:rPr lang="it-IT" sz="1200" dirty="0"/>
              <a:t>, </a:t>
            </a:r>
            <a:r>
              <a:rPr lang="it-IT" sz="1200" dirty="0" err="1"/>
              <a:t>hgroup</a:t>
            </a:r>
            <a:r>
              <a:rPr lang="it-IT" sz="1200" dirty="0"/>
              <a:t>, menu, </a:t>
            </a:r>
            <a:r>
              <a:rPr lang="it-IT" sz="1200" dirty="0" err="1"/>
              <a:t>nav</a:t>
            </a:r>
            <a:r>
              <a:rPr lang="it-IT" sz="1200" dirty="0"/>
              <a:t>, output, </a:t>
            </a:r>
            <a:r>
              <a:rPr lang="it-IT" sz="1200" dirty="0" err="1"/>
              <a:t>ruby</a:t>
            </a:r>
            <a:r>
              <a:rPr lang="it-IT" sz="1200" dirty="0"/>
              <a:t>, </a:t>
            </a:r>
            <a:r>
              <a:rPr lang="it-IT" sz="1200" dirty="0" err="1"/>
              <a:t>section</a:t>
            </a:r>
            <a:r>
              <a:rPr lang="it-IT" sz="1200" dirty="0"/>
              <a:t>, </a:t>
            </a:r>
            <a:r>
              <a:rPr lang="it-IT" sz="1200" dirty="0" err="1"/>
              <a:t>summary</a:t>
            </a:r>
            <a:r>
              <a:rPr lang="it-IT" sz="1200" dirty="0"/>
              <a:t>, </a:t>
            </a:r>
            <a:r>
              <a:rPr lang="it-IT" sz="1200" dirty="0" err="1"/>
              <a:t>time</a:t>
            </a:r>
            <a:r>
              <a:rPr lang="it-IT" sz="1200" dirty="0"/>
              <a:t>, </a:t>
            </a:r>
            <a:r>
              <a:rPr lang="it-IT" sz="1200" dirty="0" err="1"/>
              <a:t>mark</a:t>
            </a:r>
            <a:r>
              <a:rPr lang="it-IT" sz="1200" dirty="0"/>
              <a:t>, audio, video </a:t>
            </a:r>
            <a:br>
              <a:rPr lang="it-IT" sz="1200" dirty="0"/>
            </a:br>
            <a:r>
              <a:rPr lang="it-IT" sz="1200" dirty="0"/>
              <a:t>{ </a:t>
            </a:r>
            <a:r>
              <a:rPr lang="it-IT" sz="1200" dirty="0" err="1"/>
              <a:t>margin</a:t>
            </a:r>
            <a:r>
              <a:rPr lang="it-IT" sz="1200" dirty="0"/>
              <a:t>: 0; </a:t>
            </a:r>
            <a:r>
              <a:rPr lang="it-IT" sz="1200" dirty="0" err="1"/>
              <a:t>padding</a:t>
            </a:r>
            <a:r>
              <a:rPr lang="it-IT" sz="1200" dirty="0"/>
              <a:t>: 0; </a:t>
            </a:r>
            <a:r>
              <a:rPr lang="it-IT" sz="1200" dirty="0" err="1"/>
              <a:t>border</a:t>
            </a:r>
            <a:r>
              <a:rPr lang="it-IT" sz="1200" dirty="0"/>
              <a:t>: 0; </a:t>
            </a:r>
            <a:r>
              <a:rPr lang="it-IT" sz="1200" dirty="0" err="1"/>
              <a:t>font-size</a:t>
            </a:r>
            <a:r>
              <a:rPr lang="it-IT" sz="1200" dirty="0"/>
              <a:t>: 100%; font: </a:t>
            </a:r>
            <a:r>
              <a:rPr lang="it-IT" sz="1200" dirty="0" err="1"/>
              <a:t>inherit</a:t>
            </a:r>
            <a:r>
              <a:rPr lang="it-IT" sz="1200" dirty="0"/>
              <a:t>; </a:t>
            </a:r>
            <a:r>
              <a:rPr lang="it-IT" sz="1200" dirty="0" err="1"/>
              <a:t>vertical-align</a:t>
            </a:r>
            <a:r>
              <a:rPr lang="it-IT" sz="1200" dirty="0"/>
              <a:t>: </a:t>
            </a:r>
            <a:r>
              <a:rPr lang="it-IT" sz="1200" dirty="0" err="1"/>
              <a:t>baseline</a:t>
            </a:r>
            <a:r>
              <a:rPr lang="it-IT" sz="1200" dirty="0"/>
              <a:t>; } </a:t>
            </a:r>
          </a:p>
          <a:p>
            <a:pPr eaLnBrk="1" hangingPunct="1">
              <a:lnSpc>
                <a:spcPct val="90000"/>
              </a:lnSpc>
              <a:buFont typeface="Wingdings" panose="05000000000000000000" pitchFamily="2" charset="2"/>
              <a:buNone/>
              <a:defRPr/>
            </a:pPr>
            <a:r>
              <a:rPr lang="it-IT" sz="1200" dirty="0" err="1"/>
              <a:t>article</a:t>
            </a:r>
            <a:r>
              <a:rPr lang="it-IT" sz="1200" dirty="0"/>
              <a:t>, </a:t>
            </a:r>
            <a:r>
              <a:rPr lang="it-IT" sz="1200" dirty="0" err="1"/>
              <a:t>aside</a:t>
            </a:r>
            <a:r>
              <a:rPr lang="it-IT" sz="1200" dirty="0"/>
              <a:t>, </a:t>
            </a:r>
            <a:r>
              <a:rPr lang="it-IT" sz="1200" dirty="0" err="1"/>
              <a:t>details</a:t>
            </a:r>
            <a:r>
              <a:rPr lang="it-IT" sz="1200" dirty="0"/>
              <a:t>, </a:t>
            </a:r>
            <a:r>
              <a:rPr lang="it-IT" sz="1200" dirty="0" err="1"/>
              <a:t>figcaption</a:t>
            </a:r>
            <a:r>
              <a:rPr lang="it-IT" sz="1200" dirty="0"/>
              <a:t>, figure, </a:t>
            </a:r>
            <a:r>
              <a:rPr lang="it-IT" sz="1200" dirty="0" err="1"/>
              <a:t>footer</a:t>
            </a:r>
            <a:r>
              <a:rPr lang="it-IT" sz="1200" dirty="0"/>
              <a:t>, </a:t>
            </a:r>
            <a:r>
              <a:rPr lang="it-IT" sz="1200" dirty="0" err="1"/>
              <a:t>header</a:t>
            </a:r>
            <a:r>
              <a:rPr lang="it-IT" sz="1200" dirty="0"/>
              <a:t>, </a:t>
            </a:r>
            <a:r>
              <a:rPr lang="it-IT" sz="1200" dirty="0" err="1"/>
              <a:t>hgroup</a:t>
            </a:r>
            <a:r>
              <a:rPr lang="it-IT" sz="1200" dirty="0"/>
              <a:t>, menu, </a:t>
            </a:r>
            <a:r>
              <a:rPr lang="it-IT" sz="1200" dirty="0" err="1"/>
              <a:t>nav</a:t>
            </a:r>
            <a:r>
              <a:rPr lang="it-IT" sz="1200" dirty="0"/>
              <a:t>, </a:t>
            </a:r>
            <a:r>
              <a:rPr lang="it-IT" sz="1200" dirty="0" err="1"/>
              <a:t>section</a:t>
            </a:r>
            <a:r>
              <a:rPr lang="it-IT" sz="1200" dirty="0"/>
              <a:t> /* HTML5 */</a:t>
            </a:r>
            <a:br>
              <a:rPr lang="it-IT" sz="1200" dirty="0"/>
            </a:br>
            <a:r>
              <a:rPr lang="it-IT" sz="1200" dirty="0"/>
              <a:t>{ display: block; } </a:t>
            </a:r>
          </a:p>
          <a:p>
            <a:pPr eaLnBrk="1" hangingPunct="1">
              <a:lnSpc>
                <a:spcPct val="90000"/>
              </a:lnSpc>
              <a:buFont typeface="Wingdings" panose="05000000000000000000" pitchFamily="2" charset="2"/>
              <a:buNone/>
              <a:defRPr/>
            </a:pPr>
            <a:r>
              <a:rPr lang="it-IT" sz="1200" dirty="0"/>
              <a:t>body </a:t>
            </a:r>
            <a:br>
              <a:rPr lang="it-IT" sz="1200" dirty="0"/>
            </a:br>
            <a:r>
              <a:rPr lang="it-IT" sz="1200" dirty="0"/>
              <a:t>{ </a:t>
            </a:r>
            <a:r>
              <a:rPr lang="it-IT" sz="1200" dirty="0" err="1"/>
              <a:t>line-height</a:t>
            </a:r>
            <a:r>
              <a:rPr lang="it-IT" sz="1200" dirty="0"/>
              <a:t>: 1; } </a:t>
            </a:r>
          </a:p>
          <a:p>
            <a:pPr eaLnBrk="1" hangingPunct="1">
              <a:lnSpc>
                <a:spcPct val="90000"/>
              </a:lnSpc>
              <a:buFont typeface="Wingdings" panose="05000000000000000000" pitchFamily="2" charset="2"/>
              <a:buNone/>
              <a:defRPr/>
            </a:pPr>
            <a:r>
              <a:rPr lang="it-IT" sz="1200" dirty="0" err="1"/>
              <a:t>ol</a:t>
            </a:r>
            <a:r>
              <a:rPr lang="it-IT" sz="1200" dirty="0"/>
              <a:t>, </a:t>
            </a:r>
            <a:r>
              <a:rPr lang="it-IT" sz="1200" dirty="0" err="1"/>
              <a:t>ul</a:t>
            </a:r>
            <a:r>
              <a:rPr lang="it-IT" sz="1200" dirty="0"/>
              <a:t> </a:t>
            </a:r>
            <a:br>
              <a:rPr lang="it-IT" sz="1200" dirty="0"/>
            </a:br>
            <a:r>
              <a:rPr lang="it-IT" sz="1200" dirty="0"/>
              <a:t>{ </a:t>
            </a:r>
            <a:r>
              <a:rPr lang="it-IT" sz="1200" dirty="0" err="1"/>
              <a:t>list-style</a:t>
            </a:r>
            <a:r>
              <a:rPr lang="it-IT" sz="1200" dirty="0"/>
              <a:t>: none; } </a:t>
            </a:r>
          </a:p>
          <a:p>
            <a:pPr eaLnBrk="1" hangingPunct="1">
              <a:lnSpc>
                <a:spcPct val="90000"/>
              </a:lnSpc>
              <a:buFont typeface="Wingdings" panose="05000000000000000000" pitchFamily="2" charset="2"/>
              <a:buNone/>
              <a:defRPr/>
            </a:pPr>
            <a:r>
              <a:rPr lang="it-IT" sz="1200" dirty="0" err="1"/>
              <a:t>blockquote</a:t>
            </a:r>
            <a:r>
              <a:rPr lang="it-IT" sz="1200" dirty="0"/>
              <a:t>, q </a:t>
            </a:r>
            <a:br>
              <a:rPr lang="it-IT" sz="1200" dirty="0"/>
            </a:br>
            <a:r>
              <a:rPr lang="it-IT" sz="1200" dirty="0"/>
              <a:t>{ </a:t>
            </a:r>
            <a:r>
              <a:rPr lang="it-IT" sz="1200" dirty="0" err="1"/>
              <a:t>quotes</a:t>
            </a:r>
            <a:r>
              <a:rPr lang="it-IT" sz="1200" dirty="0"/>
              <a:t>: none; } </a:t>
            </a:r>
          </a:p>
          <a:p>
            <a:pPr eaLnBrk="1" hangingPunct="1">
              <a:lnSpc>
                <a:spcPct val="90000"/>
              </a:lnSpc>
              <a:buFont typeface="Wingdings" panose="05000000000000000000" pitchFamily="2" charset="2"/>
              <a:buNone/>
              <a:defRPr/>
            </a:pPr>
            <a:r>
              <a:rPr lang="it-IT" sz="1200" dirty="0" err="1"/>
              <a:t>blockquote</a:t>
            </a:r>
            <a:r>
              <a:rPr lang="it-IT" sz="1200" dirty="0"/>
              <a:t>:</a:t>
            </a:r>
            <a:r>
              <a:rPr lang="it-IT" sz="1200" dirty="0" err="1"/>
              <a:t>before</a:t>
            </a:r>
            <a:r>
              <a:rPr lang="it-IT" sz="1200" dirty="0"/>
              <a:t>, </a:t>
            </a:r>
            <a:r>
              <a:rPr lang="it-IT" sz="1200" dirty="0" err="1"/>
              <a:t>blockquote</a:t>
            </a:r>
            <a:r>
              <a:rPr lang="it-IT" sz="1200" dirty="0"/>
              <a:t>:</a:t>
            </a:r>
            <a:r>
              <a:rPr lang="it-IT" sz="1200" dirty="0" err="1"/>
              <a:t>after</a:t>
            </a:r>
            <a:r>
              <a:rPr lang="it-IT" sz="1200" dirty="0"/>
              <a:t>, q:before, q:after </a:t>
            </a:r>
            <a:br>
              <a:rPr lang="it-IT" sz="1200" dirty="0"/>
            </a:br>
            <a:r>
              <a:rPr lang="it-IT" sz="1200" dirty="0"/>
              <a:t>{ </a:t>
            </a:r>
            <a:r>
              <a:rPr lang="it-IT" sz="1200" dirty="0" err="1"/>
              <a:t>content</a:t>
            </a:r>
            <a:r>
              <a:rPr lang="it-IT" sz="1200" dirty="0"/>
              <a:t>: ''; </a:t>
            </a:r>
            <a:r>
              <a:rPr lang="it-IT" sz="1200" dirty="0" err="1"/>
              <a:t>content</a:t>
            </a:r>
            <a:r>
              <a:rPr lang="it-IT" sz="1200" dirty="0"/>
              <a:t>: none; } </a:t>
            </a:r>
          </a:p>
          <a:p>
            <a:pPr eaLnBrk="1" hangingPunct="1">
              <a:lnSpc>
                <a:spcPct val="90000"/>
              </a:lnSpc>
              <a:buFont typeface="Wingdings" panose="05000000000000000000" pitchFamily="2" charset="2"/>
              <a:buNone/>
              <a:defRPr/>
            </a:pPr>
            <a:r>
              <a:rPr lang="it-IT" sz="1200" dirty="0" err="1"/>
              <a:t>table</a:t>
            </a:r>
            <a:r>
              <a:rPr lang="it-IT" sz="1200" dirty="0"/>
              <a:t/>
            </a:r>
            <a:br>
              <a:rPr lang="it-IT" sz="1200" dirty="0"/>
            </a:br>
            <a:r>
              <a:rPr lang="it-IT" sz="1200" dirty="0"/>
              <a:t>{ </a:t>
            </a:r>
            <a:r>
              <a:rPr lang="it-IT" sz="1200" dirty="0" err="1"/>
              <a:t>border-collapse</a:t>
            </a:r>
            <a:r>
              <a:rPr lang="it-IT" sz="1200" dirty="0"/>
              <a:t>: </a:t>
            </a:r>
            <a:r>
              <a:rPr lang="it-IT" sz="1200" dirty="0" err="1"/>
              <a:t>collapse</a:t>
            </a:r>
            <a:r>
              <a:rPr lang="it-IT" sz="1200" dirty="0"/>
              <a:t>; </a:t>
            </a:r>
            <a:r>
              <a:rPr lang="it-IT" sz="1200" dirty="0" err="1"/>
              <a:t>border-spacing</a:t>
            </a:r>
            <a:r>
              <a:rPr lang="it-IT" sz="1200" dirty="0"/>
              <a:t>: 0; } </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68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it-IT" altLang="it-IT" dirty="0" smtClean="0"/>
              <a:t>Regole</a:t>
            </a:r>
            <a:br>
              <a:rPr lang="it-IT" altLang="it-IT" dirty="0" smtClean="0"/>
            </a:br>
            <a:r>
              <a:rPr lang="it-IT" altLang="it-IT" sz="1846" dirty="0"/>
              <a:t>Selettori Semplici</a:t>
            </a:r>
          </a:p>
        </p:txBody>
      </p:sp>
      <p:sp>
        <p:nvSpPr>
          <p:cNvPr id="13316" name="Rectangle 3"/>
          <p:cNvSpPr>
            <a:spLocks noGrp="1" noChangeArrowheads="1"/>
          </p:cNvSpPr>
          <p:nvPr>
            <p:ph idx="1"/>
          </p:nvPr>
        </p:nvSpPr>
        <p:spPr/>
        <p:txBody>
          <a:bodyPr/>
          <a:lstStyle/>
          <a:p>
            <a:r>
              <a:rPr lang="it-IT" altLang="it-IT" dirty="0" smtClean="0"/>
              <a:t>Un selettore semplice è un selettore di base seguito da zero o più selettori di attributo, selettori di classe, selettori di ID , pseudo classi e pseudo elementi.</a:t>
            </a:r>
          </a:p>
          <a:p>
            <a:r>
              <a:rPr lang="it-IT" altLang="it-IT" dirty="0" smtClean="0"/>
              <a:t>I selettori di base sono due:</a:t>
            </a:r>
          </a:p>
          <a:p>
            <a:pPr lvl="1"/>
            <a:r>
              <a:rPr lang="it-IT" altLang="it-IT" b="1" dirty="0" smtClean="0"/>
              <a:t>Il selettore universale </a:t>
            </a:r>
            <a:r>
              <a:rPr lang="it-IT" altLang="it-IT" dirty="0" smtClean="0"/>
              <a:t>(*) fa match con ogni elemento.</a:t>
            </a:r>
          </a:p>
          <a:p>
            <a:pPr lvl="1"/>
            <a:r>
              <a:rPr lang="it-IT" altLang="it-IT" dirty="0" smtClean="0"/>
              <a:t>I </a:t>
            </a:r>
            <a:r>
              <a:rPr lang="it-IT" altLang="it-IT" b="1" dirty="0" smtClean="0"/>
              <a:t>selettori di tipo </a:t>
            </a:r>
            <a:r>
              <a:rPr lang="it-IT" altLang="it-IT" dirty="0" smtClean="0"/>
              <a:t>(stringhe rappresentanti nomi di elementi) fanno match con gli elementi aventi il nome corrispondente.</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it-IT" altLang="it-IT" dirty="0" smtClean="0"/>
              <a:t>Regole</a:t>
            </a:r>
            <a:br>
              <a:rPr lang="it-IT" altLang="it-IT" dirty="0" smtClean="0"/>
            </a:br>
            <a:r>
              <a:rPr lang="it-IT" altLang="it-IT" sz="1846" dirty="0"/>
              <a:t>Selettori di Attributo</a:t>
            </a:r>
          </a:p>
        </p:txBody>
      </p:sp>
      <p:sp>
        <p:nvSpPr>
          <p:cNvPr id="14340" name="Rectangle 3"/>
          <p:cNvSpPr>
            <a:spLocks noGrp="1" noChangeArrowheads="1"/>
          </p:cNvSpPr>
          <p:nvPr>
            <p:ph idx="1"/>
          </p:nvPr>
        </p:nvSpPr>
        <p:spPr/>
        <p:txBody>
          <a:bodyPr/>
          <a:lstStyle/>
          <a:p>
            <a:r>
              <a:rPr lang="it-IT" altLang="it-IT" dirty="0" smtClean="0"/>
              <a:t>Ad ogni selettore di base possono essere posposti dei selettori di attributo. I possibili selettori di questo tipo sono:</a:t>
            </a:r>
          </a:p>
          <a:p>
            <a:pPr lvl="1"/>
            <a:r>
              <a:rPr lang="it-IT" altLang="it-IT" b="1" dirty="0" smtClean="0"/>
              <a:t>[A] </a:t>
            </a:r>
            <a:r>
              <a:rPr lang="it-IT" altLang="it-IT" dirty="0" smtClean="0"/>
              <a:t>(l’elemento deve avere un attributo A)</a:t>
            </a:r>
          </a:p>
          <a:p>
            <a:pPr lvl="1"/>
            <a:r>
              <a:rPr lang="it-IT" altLang="it-IT" b="1" dirty="0" smtClean="0"/>
              <a:t>[A=V] </a:t>
            </a:r>
            <a:r>
              <a:rPr lang="it-IT" altLang="it-IT" dirty="0" smtClean="0"/>
              <a:t>(l’elemento deve avere un attributo A con valore V)</a:t>
            </a:r>
          </a:p>
          <a:p>
            <a:pPr lvl="1"/>
            <a:r>
              <a:rPr lang="it-IT" altLang="it-IT" b="1" dirty="0" smtClean="0"/>
              <a:t>[A~=V] </a:t>
            </a:r>
            <a:r>
              <a:rPr lang="it-IT" altLang="it-IT" dirty="0" smtClean="0"/>
              <a:t>(l’elemento deve avere un attributo A il cui valore è una lista separata da spazi contenente V)</a:t>
            </a:r>
          </a:p>
          <a:p>
            <a:pPr lvl="1"/>
            <a:r>
              <a:rPr lang="it-IT" altLang="it-IT" b="1" dirty="0" smtClean="0"/>
              <a:t>[A|=V] </a:t>
            </a:r>
            <a:r>
              <a:rPr lang="it-IT" altLang="it-IT" dirty="0" smtClean="0"/>
              <a:t>(l’elemento deve avere un attributo A il cui valore è una lista separata da ‘-’ contenente V)</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it-IT" altLang="it-IT" dirty="0" smtClean="0"/>
              <a:t>Regole</a:t>
            </a:r>
            <a:br>
              <a:rPr lang="it-IT" altLang="it-IT" dirty="0" smtClean="0"/>
            </a:br>
            <a:r>
              <a:rPr lang="it-IT" altLang="it-IT" sz="1846" dirty="0"/>
              <a:t>Selettori di Classe</a:t>
            </a:r>
          </a:p>
        </p:txBody>
      </p:sp>
      <p:sp>
        <p:nvSpPr>
          <p:cNvPr id="15364" name="Rectangle 3"/>
          <p:cNvSpPr>
            <a:spLocks noGrp="1" noChangeArrowheads="1"/>
          </p:cNvSpPr>
          <p:nvPr>
            <p:ph idx="1"/>
          </p:nvPr>
        </p:nvSpPr>
        <p:spPr/>
        <p:txBody>
          <a:bodyPr/>
          <a:lstStyle/>
          <a:p>
            <a:r>
              <a:rPr lang="it-IT" altLang="it-IT" smtClean="0"/>
              <a:t>Quando si lavora con HTML, è disponibile una speciale sintassi abbreviata, detta selettore di classe, per lavorare con l’attributo class degli elementi</a:t>
            </a:r>
          </a:p>
          <a:p>
            <a:pPr lvl="1"/>
            <a:r>
              <a:rPr lang="it-IT" altLang="it-IT" smtClean="0"/>
              <a:t>La sintassi “S.C”, applicabile a qualsiasi selettore semplice S, è equivalente a S[class~=C].</a:t>
            </a:r>
          </a:p>
          <a:p>
            <a:pPr lvl="1"/>
            <a:r>
              <a:rPr lang="it-IT" altLang="it-IT" smtClean="0"/>
              <a:t>Come caso speciale, è possibile scrivere il selettore di classe da solo (mentre in generale i selettori di attributo devono seguire un altro selettore valido), sottintendendo, prima di esso, il selettore universale: .C è equivalente a *.C, cioè *[class~=C]</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9</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dGDP20">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e standard1" id="{B4B07094-D456-4F53-B918-FEF717DEC615}" vid="{F6379816-BDA5-4BF8-BFB1-9A2D5032B112}"/>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Layout_Didattica_2020</Template>
  <TotalTime>0</TotalTime>
  <Words>9919</Words>
  <Application>Microsoft Office PowerPoint</Application>
  <PresentationFormat>Presentazione su schermo (4:3)</PresentationFormat>
  <Paragraphs>730</Paragraphs>
  <Slides>68</Slides>
  <Notes>5</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68</vt:i4>
      </vt:variant>
    </vt:vector>
  </HeadingPairs>
  <TitlesOfParts>
    <vt:vector size="74" baseType="lpstr">
      <vt:lpstr>Arial</vt:lpstr>
      <vt:lpstr>Calibri</vt:lpstr>
      <vt:lpstr>Courier New</vt:lpstr>
      <vt:lpstr>Euphemia</vt:lpstr>
      <vt:lpstr>Wingdings</vt:lpstr>
      <vt:lpstr>DidGDP20</vt:lpstr>
      <vt:lpstr>Cascading Style Sheets</vt:lpstr>
      <vt:lpstr>I Fogli di Stile</vt:lpstr>
      <vt:lpstr>Fogli di Stile Multipli</vt:lpstr>
      <vt:lpstr>Fogli di Stile Multipli Media Types</vt:lpstr>
      <vt:lpstr>Fogli di Stile Multipli Fogli di Stile Alternativi</vt:lpstr>
      <vt:lpstr>Regole</vt:lpstr>
      <vt:lpstr>Regole Selettori Semplici</vt:lpstr>
      <vt:lpstr>Regole Selettori di Attributo</vt:lpstr>
      <vt:lpstr>Regole Selettori di Classe</vt:lpstr>
      <vt:lpstr>Regole Selettori di ID</vt:lpstr>
      <vt:lpstr>Regole Pseudo classi</vt:lpstr>
      <vt:lpstr>Regole Pseudo elementi</vt:lpstr>
      <vt:lpstr>Regole Combinazioni di Selettori</vt:lpstr>
      <vt:lpstr>Calcolo dei Valori delle Proprietà di Stile</vt:lpstr>
      <vt:lpstr>Cascading</vt:lpstr>
      <vt:lpstr>Cascading Regole di Selezione</vt:lpstr>
      <vt:lpstr>Ereditarietà</vt:lpstr>
      <vt:lpstr>Elementi Base del Linguaggio CSS Misure ed Unità di Misura</vt:lpstr>
      <vt:lpstr>Elementi Base del Linguaggio CSS Colori</vt:lpstr>
      <vt:lpstr>Elementi Base del Linguaggio CSS Shortand Properties</vt:lpstr>
      <vt:lpstr>Bordi</vt:lpstr>
      <vt:lpstr>Bordi Proprietà CSS</vt:lpstr>
      <vt:lpstr>Bordi Bordi smussati con i CSS3</vt:lpstr>
      <vt:lpstr>Bordi Bordi con immagini nei CSS3</vt:lpstr>
      <vt:lpstr>Sfondo</vt:lpstr>
      <vt:lpstr>Sfondo Proprietà CSS</vt:lpstr>
      <vt:lpstr>Sfondo Ombreggiature con i CSS3</vt:lpstr>
      <vt:lpstr>Formattazione caratteri</vt:lpstr>
      <vt:lpstr>Formattazione paragrafi</vt:lpstr>
      <vt:lpstr>Liste</vt:lpstr>
      <vt:lpstr>Liste Proprietà CSS</vt:lpstr>
      <vt:lpstr>Contenuto Dinamico Prefissi, Suffissi, Virgolette e Contatori</vt:lpstr>
      <vt:lpstr>Cursori</vt:lpstr>
      <vt:lpstr>Box Model Controllare la Generazione dei Box</vt:lpstr>
      <vt:lpstr>Box Model Mostrare e Nascondere Elementi</vt:lpstr>
      <vt:lpstr>Box Model Gestione del Contenuto</vt:lpstr>
      <vt:lpstr>Box Model Margini e Spazi</vt:lpstr>
      <vt:lpstr>Box Model Dimensionamento</vt:lpstr>
      <vt:lpstr>Box Model Proprietà di Dimensionamento</vt:lpstr>
      <vt:lpstr>Box Model Posizionamento</vt:lpstr>
      <vt:lpstr>Box Model Proprietà di Posizionamento</vt:lpstr>
      <vt:lpstr>Box Model Floats</vt:lpstr>
      <vt:lpstr>Box Model Proprietà per i Floats</vt:lpstr>
      <vt:lpstr>Flexbox</vt:lpstr>
      <vt:lpstr>Flexbox contanier</vt:lpstr>
      <vt:lpstr>Flexbox contanier</vt:lpstr>
      <vt:lpstr>Flexbox item</vt:lpstr>
      <vt:lpstr>Grids</vt:lpstr>
      <vt:lpstr>Grids righe e colonne</vt:lpstr>
      <vt:lpstr>Grids aree</vt:lpstr>
      <vt:lpstr>Grids template</vt:lpstr>
      <vt:lpstr>Grids allineamento</vt:lpstr>
      <vt:lpstr>Grids items</vt:lpstr>
      <vt:lpstr>Grids items</vt:lpstr>
      <vt:lpstr>CSS Media Queries</vt:lpstr>
      <vt:lpstr>Responsive Design</vt:lpstr>
      <vt:lpstr>Responsive Design Breakpoints</vt:lpstr>
      <vt:lpstr>Un Layout Tabulare con i Floats</vt:lpstr>
      <vt:lpstr>Un Layout Tabulare con i Floats Le righe</vt:lpstr>
      <vt:lpstr>Un Layout Tabulare con i Floats Le colonne</vt:lpstr>
      <vt:lpstr>Un Layout Tabulare con i Floats Incapsulamento dei floats</vt:lpstr>
      <vt:lpstr>Un Layout Tabulare con i Floats Esempio</vt:lpstr>
      <vt:lpstr>Un Layout Tabulare con i Floats Media queries</vt:lpstr>
      <vt:lpstr>Un Layout Tabulare con i Flexbox</vt:lpstr>
      <vt:lpstr>Un Layout Tabulare con i Flexbox Le righe</vt:lpstr>
      <vt:lpstr>Un Layout Tabulare con i Flexbox Le colonne</vt:lpstr>
      <vt:lpstr>Un Layout Tabulare con i Flexbox Media queries</vt:lpstr>
      <vt:lpstr>Compatibilità Cross-Browser Stylesheet di Reset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Giuseppe Della Penna</dc:creator>
  <cp:lastModifiedBy>Giuseppe Della Penna</cp:lastModifiedBy>
  <cp:revision>118</cp:revision>
  <cp:lastPrinted>2020-05-07T09:32:32Z</cp:lastPrinted>
  <dcterms:created xsi:type="dcterms:W3CDTF">2006-10-30T10:58:52Z</dcterms:created>
  <dcterms:modified xsi:type="dcterms:W3CDTF">2022-05-10T15:01:13Z</dcterms:modified>
</cp:coreProperties>
</file>