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7" r:id="rId8"/>
    <p:sldId id="263" r:id="rId9"/>
    <p:sldId id="264" r:id="rId10"/>
    <p:sldId id="265" r:id="rId11"/>
    <p:sldId id="273" r:id="rId12"/>
    <p:sldId id="280" r:id="rId13"/>
    <p:sldId id="268" r:id="rId14"/>
    <p:sldId id="270" r:id="rId15"/>
    <p:sldId id="269" r:id="rId16"/>
    <p:sldId id="272" r:id="rId17"/>
    <p:sldId id="274" r:id="rId18"/>
    <p:sldId id="275" r:id="rId19"/>
    <p:sldId id="276" r:id="rId20"/>
    <p:sldId id="277" r:id="rId21"/>
    <p:sldId id="278" r:id="rId22"/>
    <p:sldId id="279" r:id="rId23"/>
    <p:sldId id="281" r:id="rId24"/>
    <p:sldId id="282" r:id="rId25"/>
    <p:sldId id="283" r:id="rId26"/>
    <p:sldId id="285" r:id="rId27"/>
    <p:sldId id="284" r:id="rId28"/>
    <p:sldId id="286" r:id="rId29"/>
    <p:sldId id="266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8637073" cy="2618554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8404" y="3564467"/>
            <a:ext cx="8637072" cy="1071095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7124" y="329307"/>
            <a:ext cx="5943668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24392" y="134930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4709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0270" y="798973"/>
            <a:ext cx="7828830" cy="4659889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pic>
        <p:nvPicPr>
          <p:cNvPr id="17" name="Picture 16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59215" b="36435"/>
          <a:stretch/>
        </p:blipFill>
        <p:spPr>
          <a:xfrm rot="5400000">
            <a:off x="8642279" y="3046916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48A87A34-81AB-432B-8DAE-1953F412C126}" type="datetimeFigureOut">
              <a:rPr lang="en-US" dirty="0"/>
              <a:pPr/>
              <a:t>12/18/2018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pic>
        <p:nvPicPr>
          <p:cNvPr id="24" name="Picture 2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7" y="1756129"/>
            <a:ext cx="8619060" cy="2050065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29166" y="3806195"/>
            <a:ext cx="861906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052" y="958037"/>
            <a:ext cx="9605635" cy="1059305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9166" y="2165621"/>
            <a:ext cx="4645152" cy="329385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606" y="2171769"/>
            <a:ext cx="4645152" cy="328709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6" y="953336"/>
            <a:ext cx="9607661" cy="1056319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2169727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9166" y="2974448"/>
            <a:ext cx="4645152" cy="249387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337" y="2173181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337" y="2971669"/>
            <a:ext cx="4645152" cy="248719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pic>
        <p:nvPicPr>
          <p:cNvPr id="18" name="Picture 1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pic>
        <p:nvPicPr>
          <p:cNvPr id="14" name="Picture 1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291" y="952578"/>
            <a:ext cx="3275013" cy="2322176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3334" y="952578"/>
            <a:ext cx="6012470" cy="4505221"/>
          </a:xfrm>
        </p:spPr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291" y="3274754"/>
            <a:ext cx="3275013" cy="2178918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24" y="1129513"/>
            <a:ext cx="5854872" cy="192420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8247" y="3053721"/>
            <a:ext cx="5846486" cy="209601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5300" y="5469856"/>
            <a:ext cx="5849605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12/18/2018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300" y="318640"/>
            <a:ext cx="4877818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6794" y="137408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pic>
        <p:nvPicPr>
          <p:cNvPr id="22" name="Picture 2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48549" b="36564"/>
          <a:stretch/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18076" y="137408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E8A353-1569-493A-936F-B6E9C48B88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Fragebogen zum Status der Bauqualität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1E2BE8B-DCDE-409B-A716-9AD36A4981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Alba Cruz Torres, Frank Köhn, Michael Nickel</a:t>
            </a:r>
          </a:p>
        </p:txBody>
      </p:sp>
    </p:spTree>
    <p:extLst>
      <p:ext uri="{BB962C8B-B14F-4D97-AF65-F5344CB8AC3E}">
        <p14:creationId xmlns:p14="http://schemas.microsoft.com/office/powerpoint/2010/main" val="35464671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C69834E-5EEE-4D61-833E-0492889645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8E5D9BA-46E7-4BFA-9C74-75495BF6F5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B033D76-5800-44B6-AFE9-EE2106935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180" y="638508"/>
            <a:ext cx="10905339" cy="4843439"/>
          </a:xfrm>
          <a:prstGeom prst="rect">
            <a:avLst/>
          </a:prstGeom>
          <a:gradFill rotWithShape="1">
            <a:gsLst>
              <a:gs pos="0">
                <a:sysClr val="windowText" lastClr="000000">
                  <a:lumMod val="85000"/>
                  <a:lumOff val="15000"/>
                </a:sysClr>
              </a:gs>
              <a:gs pos="100000">
                <a:sysClr val="windowText" lastClr="000000">
                  <a:lumMod val="95000"/>
                  <a:lumOff val="5000"/>
                </a:sysClr>
              </a:gs>
            </a:gsLst>
            <a:lin ang="5400000" scaled="0"/>
          </a:gradFill>
          <a:ln w="76200" cap="flat" cmpd="sng" algn="ctr">
            <a:noFill/>
            <a:prstDash val="solid"/>
            <a:miter lim="800000"/>
          </a:ln>
          <a:effectLst>
            <a:outerShdw blurRad="127000" dist="228600" dir="4740000" sx="98000" sy="98000" algn="tl" rotWithShape="0">
              <a:srgbClr val="000000">
                <a:alpha val="34000"/>
              </a:srgbClr>
            </a:outerShd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txBody>
          <a:bodyPr rtlCol="0" anchor="ctr"/>
          <a:lstStyle/>
          <a:p>
            <a:pPr algn="ctr" defTabSz="914400"/>
            <a:endParaRPr lang="en-US" kern="0">
              <a:solidFill>
                <a:prstClr val="white"/>
              </a:solidFill>
              <a:latin typeface="Century Gothic" panose="020B050202020202020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22D6F85-FFBA-4F81-AEE5-AAA17CB7A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0204" y="865667"/>
            <a:ext cx="10451592" cy="4389120"/>
          </a:xfrm>
          <a:prstGeom prst="rect">
            <a:avLst/>
          </a:prstGeom>
          <a:gradFill rotWithShape="1">
            <a:gsLst>
              <a:gs pos="0">
                <a:srgbClr val="DADADA"/>
              </a:gs>
              <a:gs pos="100000">
                <a:srgbClr val="FFFFFE"/>
              </a:gs>
            </a:gsLst>
            <a:lin ang="16200000" scaled="0"/>
          </a:gradFill>
          <a:ln w="50800" cap="flat" cmpd="sng" algn="ctr">
            <a:solidFill>
              <a:srgbClr val="191919"/>
            </a:solidFill>
            <a:prstDash val="solid"/>
            <a:miter lim="800000"/>
          </a:ln>
          <a:effectLst>
            <a:innerShdw blurRad="63500" dist="88900" dir="14100000">
              <a:srgbClr val="000000">
                <a:alpha val="30000"/>
              </a:srgbClr>
            </a:inn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rtlCol="0" anchor="ctr"/>
          <a:lstStyle/>
          <a:p>
            <a:pPr algn="ctr" defTabSz="914400"/>
            <a:endParaRPr lang="en-US" kern="0">
              <a:solidFill>
                <a:prstClr val="white"/>
              </a:solidFill>
              <a:latin typeface="Century Gothic" panose="020B0502020202020204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3B31514-E6DF-4357-9EEA-EFB798308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4645" y="1030259"/>
            <a:ext cx="10122408" cy="4059936"/>
          </a:xfrm>
          <a:prstGeom prst="rect">
            <a:avLst/>
          </a:prstGeom>
          <a:solidFill>
            <a:srgbClr val="FFFFFE"/>
          </a:solidFill>
          <a:ln w="6350" cap="flat" cmpd="sng" algn="ctr">
            <a:solidFill>
              <a:srgbClr val="DCDCE0"/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/>
            <a:endParaRPr lang="en-US" kern="0">
              <a:solidFill>
                <a:prstClr val="white"/>
              </a:solidFill>
              <a:latin typeface="Century Gothic" panose="020B0502020202020204"/>
            </a:endParaRP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A8E2F3EC-F320-48A6-A280-B8EB746737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46222" y="1584552"/>
            <a:ext cx="9099255" cy="2537251"/>
          </a:xfrm>
        </p:spPr>
        <p:txBody>
          <a:bodyPr anchor="ctr">
            <a:normAutofit/>
          </a:bodyPr>
          <a:lstStyle/>
          <a:p>
            <a:pPr algn="ctr"/>
            <a:r>
              <a:rPr lang="de-DE" sz="8000" dirty="0">
                <a:solidFill>
                  <a:srgbClr val="454545"/>
                </a:solidFill>
              </a:rPr>
              <a:t>Software Demo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12BDC66-00FA-4A3F-9BC7-BE05FF7705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1EDE8358-DCAB-4435-B043-58877C6743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5101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C69834E-5EEE-4D61-833E-0492889645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8E5D9BA-46E7-4BFA-9C74-75495BF6F5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B033D76-5800-44B6-AFE9-EE2106935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180" y="638508"/>
            <a:ext cx="10905339" cy="4843439"/>
          </a:xfrm>
          <a:prstGeom prst="rect">
            <a:avLst/>
          </a:prstGeom>
          <a:gradFill rotWithShape="1">
            <a:gsLst>
              <a:gs pos="0">
                <a:sysClr val="windowText" lastClr="000000">
                  <a:lumMod val="85000"/>
                  <a:lumOff val="15000"/>
                </a:sysClr>
              </a:gs>
              <a:gs pos="100000">
                <a:sysClr val="windowText" lastClr="000000">
                  <a:lumMod val="95000"/>
                  <a:lumOff val="5000"/>
                </a:sysClr>
              </a:gs>
            </a:gsLst>
            <a:lin ang="5400000" scaled="0"/>
          </a:gradFill>
          <a:ln w="76200" cap="flat" cmpd="sng" algn="ctr">
            <a:noFill/>
            <a:prstDash val="solid"/>
            <a:miter lim="800000"/>
          </a:ln>
          <a:effectLst>
            <a:outerShdw blurRad="127000" dist="228600" dir="4740000" sx="98000" sy="98000" algn="tl" rotWithShape="0">
              <a:srgbClr val="000000">
                <a:alpha val="34000"/>
              </a:srgbClr>
            </a:outerShd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txBody>
          <a:bodyPr rtlCol="0" anchor="ctr"/>
          <a:lstStyle/>
          <a:p>
            <a:pPr algn="ctr" defTabSz="914400"/>
            <a:endParaRPr lang="en-US" kern="0">
              <a:solidFill>
                <a:prstClr val="white"/>
              </a:solidFill>
              <a:latin typeface="Century Gothic" panose="020B050202020202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22D6F85-FFBA-4F81-AEE5-AAA17CB7A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0204" y="865667"/>
            <a:ext cx="10451592" cy="4389120"/>
          </a:xfrm>
          <a:prstGeom prst="rect">
            <a:avLst/>
          </a:prstGeom>
          <a:gradFill rotWithShape="1">
            <a:gsLst>
              <a:gs pos="0">
                <a:srgbClr val="DADADA"/>
              </a:gs>
              <a:gs pos="100000">
                <a:srgbClr val="FFFFFE"/>
              </a:gs>
            </a:gsLst>
            <a:lin ang="16200000" scaled="0"/>
          </a:gradFill>
          <a:ln w="50800" cap="flat" cmpd="sng" algn="ctr">
            <a:solidFill>
              <a:srgbClr val="191919"/>
            </a:solidFill>
            <a:prstDash val="solid"/>
            <a:miter lim="800000"/>
          </a:ln>
          <a:effectLst>
            <a:innerShdw blurRad="63500" dist="88900" dir="14100000">
              <a:srgbClr val="000000">
                <a:alpha val="30000"/>
              </a:srgbClr>
            </a:inn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rtlCol="0" anchor="ctr"/>
          <a:lstStyle/>
          <a:p>
            <a:pPr algn="ctr" defTabSz="914400"/>
            <a:endParaRPr lang="en-US" kern="0">
              <a:solidFill>
                <a:prstClr val="white"/>
              </a:solidFill>
              <a:latin typeface="Century Gothic" panose="020B050202020202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3B31514-E6DF-4357-9EEA-EFB798308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4645" y="1030259"/>
            <a:ext cx="10122408" cy="4059936"/>
          </a:xfrm>
          <a:prstGeom prst="rect">
            <a:avLst/>
          </a:prstGeom>
          <a:solidFill>
            <a:srgbClr val="FFFFFE"/>
          </a:solidFill>
          <a:ln w="6350" cap="flat" cmpd="sng" algn="ctr">
            <a:solidFill>
              <a:srgbClr val="DCDCE0"/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/>
            <a:endParaRPr lang="en-US" kern="0">
              <a:solidFill>
                <a:prstClr val="white"/>
              </a:solidFill>
              <a:latin typeface="Century Gothic" panose="020B0502020202020204"/>
            </a:endParaRP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C8160AA5-3D42-440E-8543-7D56AD230F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2539" y="1562491"/>
            <a:ext cx="9866620" cy="2537251"/>
          </a:xfrm>
        </p:spPr>
        <p:txBody>
          <a:bodyPr anchor="ctr">
            <a:normAutofit/>
          </a:bodyPr>
          <a:lstStyle/>
          <a:p>
            <a:pPr algn="ctr"/>
            <a:r>
              <a:rPr lang="de-DE" sz="8000" dirty="0">
                <a:solidFill>
                  <a:srgbClr val="454545"/>
                </a:solidFill>
              </a:rPr>
              <a:t>Implementierungs-details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12BDC66-00FA-4A3F-9BC7-BE05FF7705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>
            <a:extLst>
              <a:ext uri="{FF2B5EF4-FFF2-40B4-BE49-F238E27FC236}">
                <a16:creationId xmlns:a16="http://schemas.microsoft.com/office/drawing/2014/main" id="{1EDE8358-DCAB-4435-B043-58877C6743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2934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DDE5CDF-1512-4CDA-B956-23D223F8DE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029D7D8-5A6B-4C76-94C8-15798C6C5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5C9319C-E20D-4884-952F-60B6A58C3E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882C17D0-0115-4E43-AF4A-3BA36E8091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2982B51-6FEC-4000-8197-30B2EE78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5094" y="783768"/>
            <a:ext cx="10581813" cy="5290464"/>
          </a:xfrm>
          <a:prstGeom prst="rect">
            <a:avLst/>
          </a:prstGeom>
          <a:gradFill>
            <a:gsLst>
              <a:gs pos="0">
                <a:srgbClr val="000001"/>
              </a:gs>
              <a:gs pos="100000">
                <a:srgbClr val="191919"/>
              </a:gs>
            </a:gsLst>
          </a:gradFill>
          <a:ln w="76200" cmpd="sng">
            <a:noFill/>
            <a:miter lim="800000"/>
          </a:ln>
          <a:effectLst>
            <a:outerShdw blurRad="127000" dist="228600" dir="4740000" sx="98000" sy="98000" algn="tl" rotWithShape="0">
              <a:srgbClr val="000000">
                <a:alpha val="34000"/>
              </a:srgb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19">
            <a:extLst>
              <a:ext uri="{FF2B5EF4-FFF2-40B4-BE49-F238E27FC236}">
                <a16:creationId xmlns:a16="http://schemas.microsoft.com/office/drawing/2014/main" id="{E5DFB8AC-1A2A-4330-B50D-AAE63C682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940" y="1019556"/>
            <a:ext cx="10104120" cy="4818888"/>
          </a:xfrm>
          <a:prstGeom prst="rect">
            <a:avLst/>
          </a:prstGeom>
          <a:gradFill>
            <a:gsLst>
              <a:gs pos="0">
                <a:srgbClr val="DADADA"/>
              </a:gs>
              <a:gs pos="100000">
                <a:srgbClr val="FFFFFE"/>
              </a:gs>
            </a:gsLst>
            <a:lin ang="16200000" scaled="0"/>
          </a:gradFill>
          <a:ln w="50800" cmpd="sng">
            <a:solidFill>
              <a:srgbClr val="191919"/>
            </a:solidFill>
            <a:miter lim="800000"/>
          </a:ln>
          <a:effectLst>
            <a:innerShdw blurRad="63500" dist="88900" dir="14100000">
              <a:srgbClr val="000000">
                <a:alpha val="30000"/>
              </a:srgbClr>
            </a:inn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7167C34-5406-4EAD-9C15-A37EE7F68C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1270" y="1339596"/>
            <a:ext cx="5409460" cy="4178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4480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E8690AC4-C9C4-4944-A98C-B1D32992D6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86F828BE-4D4E-43F9-AC35-0209B5190C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0BAB604-20D4-431F-ADD8-754BB7992A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C821979E-9A93-4880-80B5-D60B75C191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D3F196F4-A988-40DF-899A-EC29C42214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B8B3238-C65F-4148-9B84-4D22282CF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52EC8D9-DBB7-4C0D-964D-F3437F7CC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4636" y="5043027"/>
            <a:ext cx="7831992" cy="551528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600" dirty="0"/>
              <a:t>HTML-Checkbox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9293DCFA-AC6E-493E-9E92-646A43923E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8887" y="1392825"/>
            <a:ext cx="4426814" cy="3583213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EF7FAFA2-E7C8-4259-94E6-A647419C2B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001" y="852330"/>
            <a:ext cx="7531890" cy="4123708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CFDC6AB1-03A5-4D20-ACE0-4957616E74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B77A0BE-690A-4522-A429-39E717A173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35303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E8690AC4-C9C4-4944-A98C-B1D32992D6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86F828BE-4D4E-43F9-AC35-0209B5190C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0BAB604-20D4-431F-ADD8-754BB7992A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C821979E-9A93-4880-80B5-D60B75C191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D3F196F4-A988-40DF-899A-EC29C42214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B8B3238-C65F-4148-9B84-4D22282CF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4783377-D45B-40D2-9789-117399810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4636" y="5164507"/>
            <a:ext cx="7831992" cy="551528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600" dirty="0"/>
              <a:t>HTML-Radio button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934EBA0F-E430-4260-BF77-882A03A775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52004" y="1491605"/>
            <a:ext cx="2989248" cy="2462972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2D5B2737-4E0B-4238-9944-A79F1385CA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161" y="343460"/>
            <a:ext cx="7831992" cy="4699193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CFDC6AB1-03A5-4D20-ACE0-4957616E74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B77A0BE-690A-4522-A429-39E717A173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07668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E8690AC4-C9C4-4944-A98C-B1D32992D6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86F828BE-4D4E-43F9-AC35-0209B5190C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0BAB604-20D4-431F-ADD8-754BB7992A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C821979E-9A93-4880-80B5-D60B75C191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D3F196F4-A988-40DF-899A-EC29C42214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B8B3238-C65F-4148-9B84-4D22282CF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E3AC6F1-CA72-442C-A876-C23D33DAF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3557" y="5123321"/>
            <a:ext cx="7831992" cy="551528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600" dirty="0"/>
              <a:t>HTML-Input/Range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82DA7EF7-B22E-42CA-8143-7A0ACC7CE8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9413" y="2847642"/>
            <a:ext cx="4242437" cy="2271393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FD099342-BE1F-4275-9491-48FE546BCD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56196" y="14902"/>
            <a:ext cx="8686715" cy="2844897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CFDC6AB1-03A5-4D20-ACE0-4957616E74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B77A0BE-690A-4522-A429-39E717A173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60771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14">
            <a:extLst>
              <a:ext uri="{FF2B5EF4-FFF2-40B4-BE49-F238E27FC236}">
                <a16:creationId xmlns:a16="http://schemas.microsoft.com/office/drawing/2014/main" id="{EB8456C2-9457-404E-8DA7-41BB6630DA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16">
            <a:extLst>
              <a:ext uri="{FF2B5EF4-FFF2-40B4-BE49-F238E27FC236}">
                <a16:creationId xmlns:a16="http://schemas.microsoft.com/office/drawing/2014/main" id="{BFB3493F-F73E-4A1A-89E2-FE1D803D15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2D44AF32-72EC-427D-B4AD-15C91F3C96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6730" y="4459039"/>
            <a:ext cx="7831992" cy="551528"/>
          </a:xfrm>
        </p:spPr>
        <p:txBody>
          <a:bodyPr>
            <a:normAutofit/>
          </a:bodyPr>
          <a:lstStyle/>
          <a:p>
            <a:r>
              <a:rPr lang="de-DE" sz="3600" dirty="0"/>
              <a:t>VUE</a:t>
            </a:r>
          </a:p>
        </p:txBody>
      </p:sp>
      <p:sp>
        <p:nvSpPr>
          <p:cNvPr id="8" name="Untertitel 7">
            <a:extLst>
              <a:ext uri="{FF2B5EF4-FFF2-40B4-BE49-F238E27FC236}">
                <a16:creationId xmlns:a16="http://schemas.microsoft.com/office/drawing/2014/main" id="{3EFC60CE-EC16-4152-9A38-74EE17FED5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6730" y="5016709"/>
            <a:ext cx="7831992" cy="457219"/>
          </a:xfrm>
        </p:spPr>
        <p:txBody>
          <a:bodyPr>
            <a:normAutofit/>
          </a:bodyPr>
          <a:lstStyle/>
          <a:p>
            <a:r>
              <a:rPr lang="de-DE" sz="1600" dirty="0"/>
              <a:t>JavaScript-Framework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855FB4E9-ADA9-4E62-93A7-DDF8F45C74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4331" y="643992"/>
            <a:ext cx="4222212" cy="3652214"/>
          </a:xfrm>
          <a:prstGeom prst="rect">
            <a:avLst/>
          </a:prstGeom>
        </p:spPr>
      </p:pic>
      <p:pic>
        <p:nvPicPr>
          <p:cNvPr id="27" name="Picture 18">
            <a:extLst>
              <a:ext uri="{FF2B5EF4-FFF2-40B4-BE49-F238E27FC236}">
                <a16:creationId xmlns:a16="http://schemas.microsoft.com/office/drawing/2014/main" id="{CEE4ADBF-AAD6-433C-B72E-C603B9BBB3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cxnSp>
        <p:nvCxnSpPr>
          <p:cNvPr id="28" name="Straight Connector 20">
            <a:extLst>
              <a:ext uri="{FF2B5EF4-FFF2-40B4-BE49-F238E27FC236}">
                <a16:creationId xmlns:a16="http://schemas.microsoft.com/office/drawing/2014/main" id="{9452C429-B9DA-48BE-B0C7-09AE248728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32973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D74339-C62B-4B74-9F07-B2D3DECAE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VUE</a:t>
            </a: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70D28C42-F9AB-46A9-B815-9C370D346E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300" y="2171700"/>
            <a:ext cx="9602788" cy="3294063"/>
          </a:xfrm>
        </p:spPr>
        <p:txBody>
          <a:bodyPr/>
          <a:lstStyle/>
          <a:p>
            <a:r>
              <a:rPr lang="de-DE" b="1" dirty="0"/>
              <a:t>Clientseitiges JavaScript-Webframework</a:t>
            </a:r>
            <a:r>
              <a:rPr lang="de-DE" dirty="0"/>
              <a:t> </a:t>
            </a:r>
          </a:p>
          <a:p>
            <a:r>
              <a:rPr lang="de-DE" b="1" dirty="0" err="1"/>
              <a:t>Databinding</a:t>
            </a:r>
            <a:r>
              <a:rPr lang="de-DE" dirty="0"/>
              <a:t> durch das </a:t>
            </a:r>
            <a:r>
              <a:rPr lang="de-DE" b="1" dirty="0"/>
              <a:t>MVVM-Muster</a:t>
            </a:r>
            <a:endParaRPr lang="de-DE" dirty="0"/>
          </a:p>
          <a:p>
            <a:r>
              <a:rPr lang="de-DE" dirty="0"/>
              <a:t>Zum Erstellen von </a:t>
            </a:r>
            <a:r>
              <a:rPr lang="de-DE" b="1" dirty="0"/>
              <a:t>Single-Page-Webanwendungen</a:t>
            </a:r>
            <a:endParaRPr lang="de-DE" dirty="0"/>
          </a:p>
          <a:p>
            <a:r>
              <a:rPr lang="de-DE" dirty="0"/>
              <a:t>Kann auch in </a:t>
            </a:r>
            <a:r>
              <a:rPr lang="de-DE" b="1" dirty="0"/>
              <a:t>Multipage Webseiten</a:t>
            </a:r>
            <a:r>
              <a:rPr lang="de-DE" dirty="0"/>
              <a:t> verwendet werden</a:t>
            </a:r>
          </a:p>
          <a:p>
            <a:r>
              <a:rPr lang="de-DE" dirty="0"/>
              <a:t>Ähnlich zu </a:t>
            </a:r>
            <a:r>
              <a:rPr lang="de-DE" b="1" dirty="0"/>
              <a:t>AngularJS</a:t>
            </a:r>
            <a:r>
              <a:rPr lang="de-DE" dirty="0"/>
              <a:t> und </a:t>
            </a:r>
            <a:r>
              <a:rPr lang="de-DE" b="1" dirty="0" err="1"/>
              <a:t>ReactJS</a:t>
            </a:r>
            <a:endParaRPr lang="de-DE" b="1" dirty="0"/>
          </a:p>
          <a:p>
            <a:r>
              <a:rPr lang="de-DE" dirty="0"/>
              <a:t>Von </a:t>
            </a:r>
            <a:r>
              <a:rPr lang="de-DE" b="1" dirty="0"/>
              <a:t>712</a:t>
            </a:r>
            <a:r>
              <a:rPr lang="de-DE" dirty="0"/>
              <a:t> Zeilen </a:t>
            </a:r>
            <a:r>
              <a:rPr lang="de-DE" dirty="0" err="1"/>
              <a:t>Jquery</a:t>
            </a:r>
            <a:r>
              <a:rPr lang="de-DE" dirty="0"/>
              <a:t> Code zu </a:t>
            </a:r>
            <a:r>
              <a:rPr lang="de-DE" b="1" dirty="0"/>
              <a:t>160</a:t>
            </a:r>
            <a:r>
              <a:rPr lang="de-DE" dirty="0"/>
              <a:t> Zeilen </a:t>
            </a:r>
            <a:r>
              <a:rPr lang="de-DE" dirty="0" err="1"/>
              <a:t>Vue</a:t>
            </a:r>
            <a:r>
              <a:rPr lang="de-DE" dirty="0"/>
              <a:t> Code</a:t>
            </a:r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971627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B1DE69F-569C-4A49-8E50-4093C135A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0B488F5-9CE4-4346-B22F-600286ED4D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F76596F-57DF-4A0C-96D9-046DC3B30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>
            <a:extLst>
              <a:ext uri="{FF2B5EF4-FFF2-40B4-BE49-F238E27FC236}">
                <a16:creationId xmlns:a16="http://schemas.microsoft.com/office/drawing/2014/main" id="{16176A8D-754E-4699-9AAC-A833466A20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2AA0E174-1032-45EB-8FEE-2178019BAE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017D167-735C-4828-BF61-5BEC0A93C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119139D9-EF18-4AC1-82FF-A9A2776DE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8413" y="988098"/>
            <a:ext cx="4495380" cy="2407724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4800" dirty="0"/>
              <a:t>Databinding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48A2A651-3D77-45F6-9A25-3762F5E466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t="474" r="60418" b="36564"/>
          <a:stretch/>
        </p:blipFill>
        <p:spPr>
          <a:xfrm>
            <a:off x="1125460" y="643464"/>
            <a:ext cx="4526280" cy="1554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F0AFEB84-B62D-4AE7-8B8C-CC62F925B8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5930632" y="1160188"/>
            <a:ext cx="5867254" cy="4048404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EE1B9172-598D-41CA-A120-1347A28BA0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D3493C9-FDB6-46AD-891A-36C02F24D8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1544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CB1DE69F-569C-4A49-8E50-4093C135A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50B488F5-9CE4-4346-B22F-600286ED4D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F76596F-57DF-4A0C-96D9-046DC3B30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16176A8D-754E-4699-9AAC-A833466A20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AA0E174-1032-45EB-8FEE-2178019BAE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017D167-735C-4828-BF61-5BEC0A93C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34C04C6-141B-4336-B90C-8FAA2CC60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8413" y="988098"/>
            <a:ext cx="4495380" cy="2407724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4800" dirty="0"/>
              <a:t>Template </a:t>
            </a:r>
            <a:br>
              <a:rPr lang="en-US" sz="4800" dirty="0"/>
            </a:br>
            <a:r>
              <a:rPr lang="en-US" sz="4800" dirty="0"/>
              <a:t>Syntax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48A2A651-3D77-45F6-9A25-3762F5E466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t="474" r="60418" b="36564"/>
          <a:stretch/>
        </p:blipFill>
        <p:spPr>
          <a:xfrm>
            <a:off x="1125460" y="643464"/>
            <a:ext cx="4526280" cy="15544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032E47B0-4701-4E56-AF54-E78E1665B7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5930632" y="551560"/>
            <a:ext cx="5195986" cy="509206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EE1B9172-598D-41CA-A120-1347A28BA0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D3493C9-FDB6-46AD-891A-36C02F24D8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3617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5E7250-188D-46A0-9DE0-0C3E68685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C5642E9-F62B-452F-999A-01AABAF30D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1710703"/>
            <a:ext cx="9603275" cy="4193973"/>
          </a:xfrm>
        </p:spPr>
        <p:txBody>
          <a:bodyPr>
            <a:normAutofit fontScale="92500" lnSpcReduction="10000"/>
          </a:bodyPr>
          <a:lstStyle/>
          <a:p>
            <a:r>
              <a:rPr lang="de-DE" dirty="0"/>
              <a:t>Projektbeschreibung</a:t>
            </a:r>
          </a:p>
          <a:p>
            <a:r>
              <a:rPr lang="de-DE" dirty="0"/>
              <a:t>Gruppenmitglieder und Aufgabenverteilung</a:t>
            </a:r>
          </a:p>
          <a:p>
            <a:r>
              <a:rPr lang="de-DE" dirty="0"/>
              <a:t>Software-Architektur und Mockups</a:t>
            </a:r>
          </a:p>
          <a:p>
            <a:pPr lvl="1"/>
            <a:r>
              <a:rPr lang="de-DE" dirty="0"/>
              <a:t>Entity-</a:t>
            </a:r>
            <a:r>
              <a:rPr lang="de-DE" dirty="0" err="1"/>
              <a:t>Relationship</a:t>
            </a:r>
            <a:r>
              <a:rPr lang="de-DE" dirty="0"/>
              <a:t>-Modell</a:t>
            </a:r>
          </a:p>
          <a:p>
            <a:pPr lvl="1"/>
            <a:r>
              <a:rPr lang="de-DE" dirty="0"/>
              <a:t>Komponentendiagramm</a:t>
            </a:r>
          </a:p>
          <a:p>
            <a:r>
              <a:rPr lang="de-DE" dirty="0"/>
              <a:t>Demonstration des aktuellen Standes</a:t>
            </a:r>
          </a:p>
          <a:p>
            <a:r>
              <a:rPr lang="de-DE" dirty="0"/>
              <a:t>Implementierungsdetails</a:t>
            </a:r>
          </a:p>
          <a:p>
            <a:pPr lvl="1"/>
            <a:r>
              <a:rPr lang="de-DE" dirty="0"/>
              <a:t>Front-End (HTML, JavaScript)</a:t>
            </a:r>
          </a:p>
          <a:p>
            <a:pPr lvl="1"/>
            <a:r>
              <a:rPr lang="de-DE" dirty="0"/>
              <a:t>Back-End (Java)</a:t>
            </a:r>
          </a:p>
          <a:p>
            <a:r>
              <a:rPr lang="de-DE" dirty="0"/>
              <a:t>Ausblick</a:t>
            </a:r>
          </a:p>
          <a:p>
            <a:endParaRPr lang="de-DE" dirty="0"/>
          </a:p>
          <a:p>
            <a:pPr marL="457200" lvl="1" indent="0">
              <a:buNone/>
            </a:pPr>
            <a:endParaRPr lang="de-DE" dirty="0"/>
          </a:p>
          <a:p>
            <a:pPr marL="457200" lvl="1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615148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CB1DE69F-569C-4A49-8E50-4093C135A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50B488F5-9CE4-4346-B22F-600286ED4D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F76596F-57DF-4A0C-96D9-046DC3B30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16176A8D-754E-4699-9AAC-A833466A20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AA0E174-1032-45EB-8FEE-2178019BAE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017D167-735C-4828-BF61-5BEC0A93C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B099BDE-C5F3-4E0A-BEC3-DBB7D4932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8413" y="988098"/>
            <a:ext cx="4495380" cy="2407724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4800" dirty="0"/>
              <a:t>Components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48A2A651-3D77-45F6-9A25-3762F5E466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t="474" r="60418" b="36564"/>
          <a:stretch/>
        </p:blipFill>
        <p:spPr>
          <a:xfrm>
            <a:off x="1125460" y="643464"/>
            <a:ext cx="4526280" cy="15544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16C04A41-F4F1-4A07-807C-2C900E442A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6568209" y="121298"/>
            <a:ext cx="3871125" cy="588764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EE1B9172-598D-41CA-A120-1347A28BA0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D3493C9-FDB6-46AD-891A-36C02F24D8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11288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9D4AF9BA-3ADA-4A37-B635-7CF13AB93D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2893" y="352927"/>
            <a:ext cx="10686214" cy="5403142"/>
          </a:xfrm>
        </p:spPr>
      </p:pic>
    </p:spTree>
    <p:extLst>
      <p:ext uri="{BB962C8B-B14F-4D97-AF65-F5344CB8AC3E}">
        <p14:creationId xmlns:p14="http://schemas.microsoft.com/office/powerpoint/2010/main" val="25391272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FAC8C30-93FA-4F99-80C4-C952D83A49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3ACDE2A-6BC1-4786-87B1-F7DA35351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A2CC8B5-9886-4AFA-BE09-6178A4ED30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87F32A0E-05A0-47B4-AA1E-84704ACC63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A731EC3-9556-4509-8379-DDBE0D4EB2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222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400DDE1E-37E3-4059-BEB8-B94359E86E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5925" y="528677"/>
            <a:ext cx="3784949" cy="5756578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EBC69548-A328-4554-9F93-5C72D002E3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1976" y="1336035"/>
            <a:ext cx="6435443" cy="4038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6515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E8690AC4-C9C4-4944-A98C-B1D32992D6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86F828BE-4D4E-43F9-AC35-0209B5190C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0BAB604-20D4-431F-ADD8-754BB7992A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C821979E-9A93-4880-80B5-D60B75C191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CED21F42-BCA5-4F32-9FC2-65B6667FB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8D5A76E-C240-4528-8F2D-E93F24F460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D29DEF5-8714-46EE-9AB5-0045C2688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5633" y="984900"/>
            <a:ext cx="5861378" cy="2410233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5400"/>
              <a:t>Back-End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34054337-A666-4FC2-9935-2535C652CD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48549" b="36564"/>
          <a:stretch/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A8FB855C-8FE0-4B66-A96A-A7B192D0DF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53771" y="481108"/>
            <a:ext cx="1314481" cy="2491907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A46C7F46-A587-4A0B-AE9B-0ADC634396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73593" y="3722375"/>
            <a:ext cx="4074836" cy="1324321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732E3FD9-6530-4454-997C-939E0A18C6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2F7E3DC-DD90-4719-940F-B0C3C8FF4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68841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941E0D-02F6-4A13-99DF-DE702B25D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Spring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BB72E70-C854-4E11-82D5-B6D1B4937A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Open Source Framework für die Java-Plattform</a:t>
            </a:r>
          </a:p>
          <a:p>
            <a:r>
              <a:rPr lang="de-DE" dirty="0"/>
              <a:t>Model View Controller Muster</a:t>
            </a:r>
          </a:p>
          <a:p>
            <a:r>
              <a:rPr lang="de-DE" dirty="0"/>
              <a:t>Vereinfacht die Entwicklung von Projekten</a:t>
            </a:r>
          </a:p>
          <a:p>
            <a:pPr lvl="1"/>
            <a:r>
              <a:rPr lang="de-DE" dirty="0"/>
              <a:t>Spring Boot (Konvention vor Konfiguration)</a:t>
            </a:r>
          </a:p>
          <a:p>
            <a:pPr lvl="1"/>
            <a:r>
              <a:rPr lang="de-DE" dirty="0"/>
              <a:t>Annotationen übernehmen Aufgaben der Konfiguration</a:t>
            </a:r>
          </a:p>
          <a:p>
            <a:pPr marL="457200" lvl="1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658548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CB1DE69F-569C-4A49-8E50-4093C135A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50B488F5-9CE4-4346-B22F-600286ED4D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F76596F-57DF-4A0C-96D9-046DC3B30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16176A8D-754E-4699-9AAC-A833466A20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EB8456C2-9457-404E-8DA7-41BB6630DA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FB3493F-F73E-4A1A-89E2-FE1D803D15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3279B68-1151-4F28-A2B2-F63817853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6730" y="4459039"/>
            <a:ext cx="7831992" cy="551528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600"/>
              <a:t>Spring Initializr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666A0BC-3139-4F4F-A6F7-0BA965706B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005" y="639244"/>
            <a:ext cx="8300486" cy="365221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CEE4ADBF-AAD6-433C-B72E-C603B9BBB3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452C429-B9DA-48BE-B0C7-09AE248728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>
            <a:extLst>
              <a:ext uri="{FF2B5EF4-FFF2-40B4-BE49-F238E27FC236}">
                <a16:creationId xmlns:a16="http://schemas.microsoft.com/office/drawing/2014/main" id="{242A0DBE-0F63-4289-94D4-3360D9351B3A}"/>
              </a:ext>
            </a:extLst>
          </p:cNvPr>
          <p:cNvSpPr txBox="1"/>
          <p:nvPr/>
        </p:nvSpPr>
        <p:spPr>
          <a:xfrm>
            <a:off x="8769098" y="646559"/>
            <a:ext cx="3286241" cy="28096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Maven oder </a:t>
            </a:r>
            <a:r>
              <a:rPr lang="de-DE" dirty="0" err="1"/>
              <a:t>Gradle</a:t>
            </a:r>
            <a:endParaRPr lang="de-DE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Java/</a:t>
            </a:r>
            <a:r>
              <a:rPr lang="de-DE" dirty="0" err="1"/>
              <a:t>Kotlin</a:t>
            </a:r>
            <a:r>
              <a:rPr lang="de-DE" dirty="0"/>
              <a:t>/Groovy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Ausgewählte Abhängigkeiten werden direkt der pom.xml-Datei hinzugefügt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Generiert </a:t>
            </a:r>
            <a:r>
              <a:rPr lang="de-DE" dirty="0" err="1"/>
              <a:t>zip</a:t>
            </a:r>
            <a:r>
              <a:rPr lang="de-DE" dirty="0"/>
              <a:t>-Datei</a:t>
            </a:r>
          </a:p>
        </p:txBody>
      </p:sp>
    </p:spTree>
    <p:extLst>
      <p:ext uri="{BB962C8B-B14F-4D97-AF65-F5344CB8AC3E}">
        <p14:creationId xmlns:p14="http://schemas.microsoft.com/office/powerpoint/2010/main" val="7709241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2E9B8AF9-CBEF-433F-8F57-2FB75A4D2B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73545" y="817010"/>
            <a:ext cx="4645152" cy="801943"/>
          </a:xfrm>
        </p:spPr>
        <p:txBody>
          <a:bodyPr/>
          <a:lstStyle/>
          <a:p>
            <a:r>
              <a:rPr lang="de-DE" dirty="0"/>
              <a:t>pom.xml</a:t>
            </a:r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BF7B6605-F809-4FBA-BBA5-88D2946B44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99549" y="817010"/>
            <a:ext cx="4645152" cy="802237"/>
          </a:xfrm>
        </p:spPr>
        <p:txBody>
          <a:bodyPr/>
          <a:lstStyle/>
          <a:p>
            <a:r>
              <a:rPr lang="de-DE" dirty="0" err="1"/>
              <a:t>application.properties</a:t>
            </a:r>
            <a:endParaRPr lang="de-DE" dirty="0"/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F961C61A-612D-40D1-AA85-626E254314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384" y="1726028"/>
            <a:ext cx="3894157" cy="2347163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88E68303-8A19-4CE4-A23F-CE831E69BB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5551" y="1718407"/>
            <a:ext cx="5486875" cy="1181202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2ACF7699-04C2-48EF-BAC3-1BF36C9E34F8}"/>
              </a:ext>
            </a:extLst>
          </p:cNvPr>
          <p:cNvSpPr txBox="1"/>
          <p:nvPr/>
        </p:nvSpPr>
        <p:spPr>
          <a:xfrm>
            <a:off x="515384" y="4211053"/>
            <a:ext cx="38941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Project </a:t>
            </a:r>
            <a:r>
              <a:rPr lang="de-DE" dirty="0" err="1"/>
              <a:t>Object</a:t>
            </a:r>
            <a:r>
              <a:rPr lang="de-DE" dirty="0"/>
              <a:t>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Konfiguration des Projektes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Abhängigkeiten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Projektdetails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FA669660-EE14-4B53-B3F7-90D3D04D6C0C}"/>
              </a:ext>
            </a:extLst>
          </p:cNvPr>
          <p:cNvSpPr txBox="1"/>
          <p:nvPr/>
        </p:nvSpPr>
        <p:spPr>
          <a:xfrm>
            <a:off x="5345551" y="3059668"/>
            <a:ext cx="5499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Eigenschaften des Projektes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zum Beispiel Datenbankanbindung</a:t>
            </a:r>
          </a:p>
        </p:txBody>
      </p:sp>
    </p:spTree>
    <p:extLst>
      <p:ext uri="{BB962C8B-B14F-4D97-AF65-F5344CB8AC3E}">
        <p14:creationId xmlns:p14="http://schemas.microsoft.com/office/powerpoint/2010/main" val="3512071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C79BFD-AA51-4C25-9E23-362F1570A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</p:spPr>
        <p:txBody>
          <a:bodyPr>
            <a:normAutofit/>
          </a:bodyPr>
          <a:lstStyle/>
          <a:p>
            <a:r>
              <a:rPr lang="de-DE" dirty="0"/>
              <a:t>Repository</a:t>
            </a:r>
          </a:p>
        </p:txBody>
      </p:sp>
      <p:sp>
        <p:nvSpPr>
          <p:cNvPr id="23" name="Content Placeholder 9">
            <a:extLst>
              <a:ext uri="{FF2B5EF4-FFF2-40B4-BE49-F238E27FC236}">
                <a16:creationId xmlns:a16="http://schemas.microsoft.com/office/drawing/2014/main" id="{05241B4D-4705-4D04-9F23-BA10C7FAE0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2158175"/>
            <a:ext cx="4345401" cy="3308172"/>
          </a:xfrm>
        </p:spPr>
        <p:txBody>
          <a:bodyPr>
            <a:normAutofit/>
          </a:bodyPr>
          <a:lstStyle/>
          <a:p>
            <a:r>
              <a:rPr lang="en-US" dirty="0"/>
              <a:t>Repository Implementation </a:t>
            </a:r>
            <a:r>
              <a:rPr lang="en-US" dirty="0" err="1"/>
              <a:t>wird</a:t>
            </a:r>
            <a:r>
              <a:rPr lang="en-US" dirty="0"/>
              <a:t> </a:t>
            </a:r>
            <a:r>
              <a:rPr lang="en-US" dirty="0" err="1"/>
              <a:t>zur</a:t>
            </a:r>
            <a:r>
              <a:rPr lang="en-US" dirty="0"/>
              <a:t> </a:t>
            </a:r>
            <a:r>
              <a:rPr lang="en-US" dirty="0" err="1"/>
              <a:t>Laufzeit</a:t>
            </a:r>
            <a:r>
              <a:rPr lang="en-US" dirty="0"/>
              <a:t> </a:t>
            </a:r>
            <a:r>
              <a:rPr lang="en-US" dirty="0" err="1"/>
              <a:t>erzeugt</a:t>
            </a:r>
            <a:endParaRPr lang="en-US" dirty="0"/>
          </a:p>
          <a:p>
            <a:r>
              <a:rPr lang="en-US" dirty="0" err="1"/>
              <a:t>JpaRepository</a:t>
            </a:r>
            <a:r>
              <a:rPr lang="en-US" dirty="0"/>
              <a:t> </a:t>
            </a:r>
            <a:r>
              <a:rPr lang="en-US" dirty="0" err="1"/>
              <a:t>liefert</a:t>
            </a:r>
            <a:r>
              <a:rPr lang="en-US" dirty="0"/>
              <a:t> </a:t>
            </a:r>
            <a:r>
              <a:rPr lang="en-US" dirty="0" err="1"/>
              <a:t>Methoden</a:t>
            </a:r>
            <a:r>
              <a:rPr lang="en-US" dirty="0"/>
              <a:t> </a:t>
            </a:r>
            <a:r>
              <a:rPr lang="en-US" dirty="0" err="1"/>
              <a:t>zum</a:t>
            </a:r>
            <a:r>
              <a:rPr lang="en-US" dirty="0"/>
              <a:t> </a:t>
            </a:r>
            <a:r>
              <a:rPr lang="en-US" dirty="0" err="1"/>
              <a:t>speichern</a:t>
            </a:r>
            <a:r>
              <a:rPr lang="en-US" dirty="0"/>
              <a:t>, </a:t>
            </a:r>
            <a:r>
              <a:rPr lang="en-US" dirty="0" err="1"/>
              <a:t>löschen</a:t>
            </a:r>
            <a:r>
              <a:rPr lang="en-US" dirty="0"/>
              <a:t> und </a:t>
            </a:r>
            <a:r>
              <a:rPr lang="en-US" dirty="0" err="1"/>
              <a:t>bearbeiten</a:t>
            </a:r>
            <a:r>
              <a:rPr lang="en-US" dirty="0"/>
              <a:t> von Entities</a:t>
            </a:r>
          </a:p>
          <a:p>
            <a:r>
              <a:rPr lang="en-US" dirty="0" err="1"/>
              <a:t>Eigene</a:t>
            </a:r>
            <a:r>
              <a:rPr lang="en-US" dirty="0"/>
              <a:t> </a:t>
            </a:r>
            <a:r>
              <a:rPr lang="en-US" dirty="0" err="1"/>
              <a:t>Methoden</a:t>
            </a:r>
            <a:r>
              <a:rPr lang="en-US" dirty="0"/>
              <a:t> </a:t>
            </a:r>
            <a:r>
              <a:rPr lang="en-US" dirty="0" err="1"/>
              <a:t>auch</a:t>
            </a:r>
            <a:r>
              <a:rPr lang="en-US" dirty="0"/>
              <a:t> </a:t>
            </a:r>
            <a:r>
              <a:rPr lang="en-US" dirty="0" err="1"/>
              <a:t>möglich</a:t>
            </a:r>
            <a:endParaRPr lang="en-US" dirty="0"/>
          </a:p>
        </p:txBody>
      </p:sp>
      <p:pic>
        <p:nvPicPr>
          <p:cNvPr id="24" name="Inhaltsplatzhalter 4">
            <a:extLst>
              <a:ext uri="{FF2B5EF4-FFF2-40B4-BE49-F238E27FC236}">
                <a16:creationId xmlns:a16="http://schemas.microsoft.com/office/drawing/2014/main" id="{6E22B652-A73B-475F-83FC-BBD2ED81AA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8624" y="2614364"/>
            <a:ext cx="5784739" cy="1629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9508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014BF94-4DFC-4A65-99BF-76277891E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55C7B1-10DA-4D61-B560-5E1F081B34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1631D66-57A2-4E4C-91BD-87C28924E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1028" y="948706"/>
            <a:ext cx="4507707" cy="10492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Rest-Controller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8C29B8B-A62C-43CE-92FF-12EAA1D01B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60419" b="36564"/>
          <a:stretch/>
        </p:blipFill>
        <p:spPr>
          <a:xfrm>
            <a:off x="1125460" y="643464"/>
            <a:ext cx="4526280" cy="15544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A288323F-9217-4418-846D-C1952A9B4392}"/>
              </a:ext>
            </a:extLst>
          </p:cNvPr>
          <p:cNvSpPr txBox="1"/>
          <p:nvPr/>
        </p:nvSpPr>
        <p:spPr>
          <a:xfrm>
            <a:off x="1121030" y="2167151"/>
            <a:ext cx="4503066" cy="329919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 defTabSz="9144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500"/>
              <a:t>@PostMapping = @RequestMapping(method = RequestMethod.POST)</a:t>
            </a:r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endParaRPr lang="en-US" sz="1500"/>
          </a:p>
          <a:p>
            <a:pPr marL="285750" indent="-228600" defTabSz="9144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500"/>
              <a:t>Bindung an den Body des Web Requests über Annotation RequestBody</a:t>
            </a:r>
          </a:p>
          <a:p>
            <a:pPr marL="285750" indent="-228600" defTabSz="9144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endParaRPr lang="en-US" sz="1500"/>
          </a:p>
          <a:p>
            <a:pPr marL="285750" indent="-228600" defTabSz="9144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500"/>
              <a:t>Speichern der Daten über Objekte der Repositories</a:t>
            </a:r>
          </a:p>
          <a:p>
            <a:pPr marL="285750" indent="-228600" defTabSz="9144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endParaRPr lang="en-US" sz="1500"/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endParaRPr lang="en-US" sz="1500"/>
          </a:p>
          <a:p>
            <a:pPr marL="285750" indent="-228600" defTabSz="9144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endParaRPr lang="en-US" sz="150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F0152B6A-BDCE-45B1-8B02-AFC7BBD987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4096" y="954030"/>
            <a:ext cx="6534576" cy="494994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873EA42-E9E9-4806-A9F6-1718BE38B7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99D5523-0BC8-4D5A-871C-69C0725E73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32956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20A7ED-A1A4-4738-859F-58A275E7F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Ausblick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EBA64E-2A61-4FEF-ADEE-8CC7AA23D9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Daten in Excel-Tabelle überführen</a:t>
            </a:r>
          </a:p>
          <a:p>
            <a:r>
              <a:rPr lang="de-DE" dirty="0"/>
              <a:t>Dokumentation</a:t>
            </a:r>
          </a:p>
          <a:p>
            <a:r>
              <a:rPr lang="de-DE" dirty="0"/>
              <a:t>Authentifizierung</a:t>
            </a:r>
          </a:p>
        </p:txBody>
      </p:sp>
    </p:spTree>
    <p:extLst>
      <p:ext uri="{BB962C8B-B14F-4D97-AF65-F5344CB8AC3E}">
        <p14:creationId xmlns:p14="http://schemas.microsoft.com/office/powerpoint/2010/main" val="3350993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E213E0-8499-44EE-A65C-BF9904881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Projektbeschreibung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092CC34-B75A-46CA-838C-FED34B0C9E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1781712"/>
            <a:ext cx="9603275" cy="3294576"/>
          </a:xfrm>
        </p:spPr>
        <p:txBody>
          <a:bodyPr/>
          <a:lstStyle/>
          <a:p>
            <a:r>
              <a:rPr lang="de-DE" dirty="0"/>
              <a:t>Fragebogen zum Auswerten von Schadensdaten</a:t>
            </a:r>
          </a:p>
          <a:p>
            <a:pPr lvl="1"/>
            <a:r>
              <a:rPr lang="de-DE" dirty="0"/>
              <a:t>20 Fragen</a:t>
            </a:r>
          </a:p>
          <a:p>
            <a:pPr lvl="1"/>
            <a:r>
              <a:rPr lang="de-DE" dirty="0"/>
              <a:t>Checkboxen, Radiobuttons, Textfelder und Slider als Eingabeelemente</a:t>
            </a:r>
          </a:p>
          <a:p>
            <a:pPr lvl="1"/>
            <a:r>
              <a:rPr lang="de-DE" dirty="0"/>
              <a:t>Usability</a:t>
            </a:r>
          </a:p>
          <a:p>
            <a:pPr lvl="1"/>
            <a:r>
              <a:rPr lang="de-DE" dirty="0"/>
              <a:t>Datenbankanbindung zur weiteren Nutzung</a:t>
            </a:r>
          </a:p>
          <a:p>
            <a:pPr lvl="1"/>
            <a:endParaRPr lang="de-DE" dirty="0"/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679982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A1A93A-FD29-419B-A5FF-DE1E33A96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Gruppenmitglieder und Aufgabenverteilung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B58D4B4-45D3-4CC5-B110-6DBD6FB38C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Alba Cruz Torres: Front-End (HTML, CSS)</a:t>
            </a:r>
          </a:p>
          <a:p>
            <a:r>
              <a:rPr lang="de-DE" dirty="0"/>
              <a:t>Frank Köhn: Front-End (JavaScript)</a:t>
            </a:r>
          </a:p>
          <a:p>
            <a:r>
              <a:rPr lang="de-DE" dirty="0"/>
              <a:t>Michael Nickel: Back-End (Java)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Natürlich gab es auch Überschneidungen</a:t>
            </a:r>
          </a:p>
        </p:txBody>
      </p:sp>
    </p:spTree>
    <p:extLst>
      <p:ext uri="{BB962C8B-B14F-4D97-AF65-F5344CB8AC3E}">
        <p14:creationId xmlns:p14="http://schemas.microsoft.com/office/powerpoint/2010/main" val="2482124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9">
            <a:extLst>
              <a:ext uri="{FF2B5EF4-FFF2-40B4-BE49-F238E27FC236}">
                <a16:creationId xmlns:a16="http://schemas.microsoft.com/office/drawing/2014/main" id="{1C69834E-5EEE-4D61-833E-0492889645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1">
            <a:extLst>
              <a:ext uri="{FF2B5EF4-FFF2-40B4-BE49-F238E27FC236}">
                <a16:creationId xmlns:a16="http://schemas.microsoft.com/office/drawing/2014/main" id="{58E5D9BA-46E7-4BFA-9C74-75495BF6F5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6" name="Rectangle 13">
            <a:extLst>
              <a:ext uri="{FF2B5EF4-FFF2-40B4-BE49-F238E27FC236}">
                <a16:creationId xmlns:a16="http://schemas.microsoft.com/office/drawing/2014/main" id="{5B033D76-5800-44B6-AFE9-EE2106935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180" y="638508"/>
            <a:ext cx="10905339" cy="4843439"/>
          </a:xfrm>
          <a:prstGeom prst="rect">
            <a:avLst/>
          </a:prstGeom>
          <a:gradFill rotWithShape="1">
            <a:gsLst>
              <a:gs pos="0">
                <a:sysClr val="windowText" lastClr="000000">
                  <a:lumMod val="85000"/>
                  <a:lumOff val="15000"/>
                </a:sysClr>
              </a:gs>
              <a:gs pos="100000">
                <a:sysClr val="windowText" lastClr="000000">
                  <a:lumMod val="95000"/>
                  <a:lumOff val="5000"/>
                </a:sysClr>
              </a:gs>
            </a:gsLst>
            <a:lin ang="5400000" scaled="0"/>
          </a:gradFill>
          <a:ln w="76200" cap="flat" cmpd="sng" algn="ctr">
            <a:noFill/>
            <a:prstDash val="solid"/>
            <a:miter lim="800000"/>
          </a:ln>
          <a:effectLst>
            <a:outerShdw blurRad="127000" dist="228600" dir="4740000" sx="98000" sy="98000" algn="tl" rotWithShape="0">
              <a:srgbClr val="000000">
                <a:alpha val="34000"/>
              </a:srgbClr>
            </a:outerShd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txBody>
          <a:bodyPr rtlCol="0" anchor="ctr"/>
          <a:lstStyle/>
          <a:p>
            <a:pPr algn="ctr" defTabSz="914400"/>
            <a:endParaRPr lang="en-US" kern="0">
              <a:solidFill>
                <a:prstClr val="white"/>
              </a:solidFill>
              <a:latin typeface="Century Gothic" panose="020B0502020202020204"/>
            </a:endParaRPr>
          </a:p>
        </p:txBody>
      </p:sp>
      <p:sp>
        <p:nvSpPr>
          <p:cNvPr id="27" name="Rectangle 15">
            <a:extLst>
              <a:ext uri="{FF2B5EF4-FFF2-40B4-BE49-F238E27FC236}">
                <a16:creationId xmlns:a16="http://schemas.microsoft.com/office/drawing/2014/main" id="{522D6F85-FFBA-4F81-AEE5-AAA17CB7A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0204" y="865667"/>
            <a:ext cx="10451592" cy="4389120"/>
          </a:xfrm>
          <a:prstGeom prst="rect">
            <a:avLst/>
          </a:prstGeom>
          <a:gradFill rotWithShape="1">
            <a:gsLst>
              <a:gs pos="0">
                <a:srgbClr val="DADADA"/>
              </a:gs>
              <a:gs pos="100000">
                <a:srgbClr val="FFFFFE"/>
              </a:gs>
            </a:gsLst>
            <a:lin ang="16200000" scaled="0"/>
          </a:gradFill>
          <a:ln w="50800" cap="flat" cmpd="sng" algn="ctr">
            <a:solidFill>
              <a:srgbClr val="191919"/>
            </a:solidFill>
            <a:prstDash val="solid"/>
            <a:miter lim="800000"/>
          </a:ln>
          <a:effectLst>
            <a:innerShdw blurRad="63500" dist="88900" dir="14100000">
              <a:srgbClr val="000000">
                <a:alpha val="30000"/>
              </a:srgbClr>
            </a:inn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rtlCol="0" anchor="ctr"/>
          <a:lstStyle/>
          <a:p>
            <a:pPr algn="ctr" defTabSz="914400"/>
            <a:endParaRPr lang="en-US" kern="0">
              <a:solidFill>
                <a:prstClr val="white"/>
              </a:solidFill>
              <a:latin typeface="Century Gothic" panose="020B0502020202020204"/>
            </a:endParaRPr>
          </a:p>
        </p:txBody>
      </p:sp>
      <p:sp>
        <p:nvSpPr>
          <p:cNvPr id="28" name="Rectangle 17">
            <a:extLst>
              <a:ext uri="{FF2B5EF4-FFF2-40B4-BE49-F238E27FC236}">
                <a16:creationId xmlns:a16="http://schemas.microsoft.com/office/drawing/2014/main" id="{13B31514-E6DF-4357-9EEA-EFB798308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4645" y="1030259"/>
            <a:ext cx="10122408" cy="4059936"/>
          </a:xfrm>
          <a:prstGeom prst="rect">
            <a:avLst/>
          </a:prstGeom>
          <a:solidFill>
            <a:srgbClr val="FFFFFE"/>
          </a:solidFill>
          <a:ln w="6350" cap="flat" cmpd="sng" algn="ctr">
            <a:solidFill>
              <a:srgbClr val="DCDCE0"/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/>
            <a:endParaRPr lang="en-US" kern="0">
              <a:solidFill>
                <a:prstClr val="white"/>
              </a:solidFill>
              <a:latin typeface="Century Gothic" panose="020B0502020202020204"/>
            </a:endParaRP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18527732-B49E-4E2D-8A20-95C2D20560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46222" y="1584552"/>
            <a:ext cx="9099255" cy="2537251"/>
          </a:xfrm>
        </p:spPr>
        <p:txBody>
          <a:bodyPr anchor="ctr">
            <a:normAutofit/>
          </a:bodyPr>
          <a:lstStyle/>
          <a:p>
            <a:pPr algn="ctr"/>
            <a:r>
              <a:rPr lang="de-DE" sz="6000" dirty="0">
                <a:solidFill>
                  <a:srgbClr val="454545"/>
                </a:solidFill>
              </a:rPr>
              <a:t>Softwarearchitektur und Mockups</a:t>
            </a:r>
          </a:p>
        </p:txBody>
      </p:sp>
      <p:cxnSp>
        <p:nvCxnSpPr>
          <p:cNvPr id="29" name="Straight Connector 19">
            <a:extLst>
              <a:ext uri="{FF2B5EF4-FFF2-40B4-BE49-F238E27FC236}">
                <a16:creationId xmlns:a16="http://schemas.microsoft.com/office/drawing/2014/main" id="{412BDC66-00FA-4A3F-9BC7-BE05FF7705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1">
            <a:extLst>
              <a:ext uri="{FF2B5EF4-FFF2-40B4-BE49-F238E27FC236}">
                <a16:creationId xmlns:a16="http://schemas.microsoft.com/office/drawing/2014/main" id="{1EDE8358-DCAB-4435-B043-58877C6743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0661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F28373B5-F4E4-4102-9D27-E17631B4C7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F23306E6-5D0B-439F-BB88-7F1CEA89BD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3D9016E-713D-40ED-A242-4F407E905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FF1DEE04-57A9-4F64-958D-D1D4941EF5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54F891EB-ED45-44C3-95D6-FFB2EC07FA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52601FD5-D17C-47EF-BB5F-E055332CDD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91" t="10889" r="38495" b="30830"/>
          <a:stretch/>
        </p:blipFill>
        <p:spPr>
          <a:xfrm rot="5400000">
            <a:off x="2198529" y="2906130"/>
            <a:ext cx="4288809" cy="142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Picture 22">
            <a:extLst>
              <a:ext uri="{FF2B5EF4-FFF2-40B4-BE49-F238E27FC236}">
                <a16:creationId xmlns:a16="http://schemas.microsoft.com/office/drawing/2014/main" id="{EA46E13C-7D1D-43C5-B7B8-D0FD3B2B9B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33" name="Rectangle 24">
            <a:extLst>
              <a:ext uri="{FF2B5EF4-FFF2-40B4-BE49-F238E27FC236}">
                <a16:creationId xmlns:a16="http://schemas.microsoft.com/office/drawing/2014/main" id="{2EA385B8-7C85-4CE0-AE3A-00EB627B34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4E116FED-CA20-4018-B421-01167217C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523" y="804519"/>
            <a:ext cx="3160501" cy="443136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Komponentendiagramm</a:t>
            </a:r>
            <a:endParaRPr lang="en-US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32930977-BCE7-4398-B7BE-3AAB66905F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6655" y="631214"/>
            <a:ext cx="8853962" cy="443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63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Picture 77">
            <a:extLst>
              <a:ext uri="{FF2B5EF4-FFF2-40B4-BE49-F238E27FC236}">
                <a16:creationId xmlns:a16="http://schemas.microsoft.com/office/drawing/2014/main" id="{CB1DE69F-569C-4A49-8E50-4093C135A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80" name="Rectangle 79">
            <a:extLst>
              <a:ext uri="{FF2B5EF4-FFF2-40B4-BE49-F238E27FC236}">
                <a16:creationId xmlns:a16="http://schemas.microsoft.com/office/drawing/2014/main" id="{50B488F5-9CE4-4346-B22F-600286ED4D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5F76596F-57DF-4A0C-96D9-046DC3B30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4" name="Picture 83">
            <a:extLst>
              <a:ext uri="{FF2B5EF4-FFF2-40B4-BE49-F238E27FC236}">
                <a16:creationId xmlns:a16="http://schemas.microsoft.com/office/drawing/2014/main" id="{16176A8D-754E-4699-9AAC-A833466A20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  <p:sp useBgFill="1">
        <p:nvSpPr>
          <p:cNvPr id="86" name="Rectangle 85">
            <a:extLst>
              <a:ext uri="{FF2B5EF4-FFF2-40B4-BE49-F238E27FC236}">
                <a16:creationId xmlns:a16="http://schemas.microsoft.com/office/drawing/2014/main" id="{EB8456C2-9457-404E-8DA7-41BB6630DA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BFB3493F-F73E-4A1A-89E2-FE1D803D15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06DFFEF7-720C-4B9D-AB47-686C59235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6730" y="4459039"/>
            <a:ext cx="7831992" cy="551528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600"/>
              <a:t>Aktivitätsdiagramm</a:t>
            </a:r>
          </a:p>
        </p:txBody>
      </p:sp>
      <p:pic>
        <p:nvPicPr>
          <p:cNvPr id="73" name="Grafik 72">
            <a:extLst>
              <a:ext uri="{FF2B5EF4-FFF2-40B4-BE49-F238E27FC236}">
                <a16:creationId xmlns:a16="http://schemas.microsoft.com/office/drawing/2014/main" id="{74FCC3DC-0701-4304-B05A-740F8969AE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3225" y="643992"/>
            <a:ext cx="8444425" cy="3652214"/>
          </a:xfrm>
          <a:prstGeom prst="rect">
            <a:avLst/>
          </a:prstGeom>
        </p:spPr>
      </p:pic>
      <p:pic>
        <p:nvPicPr>
          <p:cNvPr id="90" name="Picture 89">
            <a:extLst>
              <a:ext uri="{FF2B5EF4-FFF2-40B4-BE49-F238E27FC236}">
                <a16:creationId xmlns:a16="http://schemas.microsoft.com/office/drawing/2014/main" id="{CEE4ADBF-AAD6-433C-B72E-C603B9BBB3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9452C429-B9DA-48BE-B0C7-09AE248728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69044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>
            <a:extLst>
              <a:ext uri="{FF2B5EF4-FFF2-40B4-BE49-F238E27FC236}">
                <a16:creationId xmlns:a16="http://schemas.microsoft.com/office/drawing/2014/main" id="{CB1DE69F-569C-4A49-8E50-4093C135A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50B488F5-9CE4-4346-B22F-600286ED4D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F76596F-57DF-4A0C-96D9-046DC3B30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36">
            <a:extLst>
              <a:ext uri="{FF2B5EF4-FFF2-40B4-BE49-F238E27FC236}">
                <a16:creationId xmlns:a16="http://schemas.microsoft.com/office/drawing/2014/main" id="{16176A8D-754E-4699-9AAC-A833466A20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EB8456C2-9457-404E-8DA7-41BB6630DA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FB3493F-F73E-4A1A-89E2-FE1D803D15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A5E51495-99A4-4AB3-BCF7-77996613A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6730" y="4459039"/>
            <a:ext cx="7831992" cy="551528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600"/>
              <a:t>Entity-Relationship-Modell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10B284FA-BC1A-4749-BC1C-25F65CB768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9325" y="643992"/>
            <a:ext cx="7812224" cy="3652214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CEE4ADBF-AAD6-433C-B72E-C603B9BBB3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452C429-B9DA-48BE-B0C7-09AE248728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07958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F28373B5-F4E4-4102-9D27-E17631B4C7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F23306E6-5D0B-439F-BB88-7F1CEA89BD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3D9016E-713D-40ED-A242-4F407E905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FF1DEE04-57A9-4F64-958D-D1D4941EF5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54F891EB-ED45-44C3-95D6-FFB2EC07FA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52601FD5-D17C-47EF-BB5F-E055332CDD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91" t="10889" r="38495" b="30830"/>
          <a:stretch/>
        </p:blipFill>
        <p:spPr>
          <a:xfrm rot="5400000">
            <a:off x="2198529" y="2906130"/>
            <a:ext cx="4288809" cy="142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EA46E13C-7D1D-43C5-B7B8-D0FD3B2B9B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2EA385B8-7C85-4CE0-AE3A-00EB627B34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9EE296BD-82E8-4C02-81FC-0D24B738D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523" y="804519"/>
            <a:ext cx="3160501" cy="443136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Mockups</a:t>
            </a:r>
            <a:endParaRPr lang="en-US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DE13F682-6C16-4A01-B725-1EB59AECD9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7048" y="-39124"/>
            <a:ext cx="7834649" cy="6154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9465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Galerie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2CB663"/>
      </a:accent4>
      <a:accent5>
        <a:srgbClr val="DF8822"/>
      </a:accent5>
      <a:accent6>
        <a:srgbClr val="BC410A"/>
      </a:accent6>
      <a:hlink>
        <a:srgbClr val="5977C4"/>
      </a:hlink>
      <a:folHlink>
        <a:srgbClr val="A1A9BF"/>
      </a:folHlink>
    </a:clrScheme>
    <a:fontScheme name="Gallery">
      <a:majorFont>
        <a:latin typeface="Century Gothic" panose="020B0502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E050AC27-895F-4B90-991D-A6818FC89AB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277</Words>
  <Application>Microsoft Office PowerPoint</Application>
  <PresentationFormat>Breitbild</PresentationFormat>
  <Paragraphs>83</Paragraphs>
  <Slides>29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29</vt:i4>
      </vt:variant>
    </vt:vector>
  </HeadingPairs>
  <TitlesOfParts>
    <vt:vector size="32" baseType="lpstr">
      <vt:lpstr>Arial</vt:lpstr>
      <vt:lpstr>Century Gothic</vt:lpstr>
      <vt:lpstr>Galerie</vt:lpstr>
      <vt:lpstr>Fragebogen zum Status der Bauqualität</vt:lpstr>
      <vt:lpstr>Inhalt</vt:lpstr>
      <vt:lpstr>Projektbeschreibung</vt:lpstr>
      <vt:lpstr>Gruppenmitglieder und Aufgabenverteilung</vt:lpstr>
      <vt:lpstr>Softwarearchitektur und Mockups</vt:lpstr>
      <vt:lpstr>Komponentendiagramm</vt:lpstr>
      <vt:lpstr>Aktivitätsdiagramm</vt:lpstr>
      <vt:lpstr>Entity-Relationship-Modell</vt:lpstr>
      <vt:lpstr>Mockups</vt:lpstr>
      <vt:lpstr>Software Demo</vt:lpstr>
      <vt:lpstr>Implementierungs-details</vt:lpstr>
      <vt:lpstr>PowerPoint-Präsentation</vt:lpstr>
      <vt:lpstr>HTML-Checkbox</vt:lpstr>
      <vt:lpstr>HTML-Radio button</vt:lpstr>
      <vt:lpstr>HTML-Input/Range</vt:lpstr>
      <vt:lpstr>VUE</vt:lpstr>
      <vt:lpstr>VUE</vt:lpstr>
      <vt:lpstr>Databinding</vt:lpstr>
      <vt:lpstr>Template  Syntax</vt:lpstr>
      <vt:lpstr>Components</vt:lpstr>
      <vt:lpstr>PowerPoint-Präsentation</vt:lpstr>
      <vt:lpstr>PowerPoint-Präsentation</vt:lpstr>
      <vt:lpstr>Back-End</vt:lpstr>
      <vt:lpstr>Spring</vt:lpstr>
      <vt:lpstr>Spring Initializr</vt:lpstr>
      <vt:lpstr>PowerPoint-Präsentation</vt:lpstr>
      <vt:lpstr>Repository</vt:lpstr>
      <vt:lpstr>Rest-Controller</vt:lpstr>
      <vt:lpstr>Ausblick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Fragebogen zum Status der Bauqualität</dc:title>
  <dc:creator>Michael Nickel</dc:creator>
  <cp:lastModifiedBy>Michael Nickel</cp:lastModifiedBy>
  <cp:revision>2</cp:revision>
  <dcterms:created xsi:type="dcterms:W3CDTF">2018-12-18T15:22:31Z</dcterms:created>
  <dcterms:modified xsi:type="dcterms:W3CDTF">2018-12-18T15:25:01Z</dcterms:modified>
</cp:coreProperties>
</file>