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63" r:id="rId9"/>
    <p:sldId id="264" r:id="rId10"/>
    <p:sldId id="265" r:id="rId11"/>
    <p:sldId id="273" r:id="rId12"/>
    <p:sldId id="280" r:id="rId13"/>
    <p:sldId id="268" r:id="rId14"/>
    <p:sldId id="270" r:id="rId15"/>
    <p:sldId id="269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5" r:id="rId28"/>
    <p:sldId id="284" r:id="rId29"/>
    <p:sldId id="26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E8A353-1569-493A-936F-B6E9C48B8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Fragebogen zum Status der Bauqualität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E2BE8B-DCDE-409B-A716-9AD36A498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Alba Cruz Torres, Frank Köhn, Michael Nickel</a:t>
            </a:r>
          </a:p>
        </p:txBody>
      </p:sp>
    </p:spTree>
    <p:extLst>
      <p:ext uri="{BB962C8B-B14F-4D97-AF65-F5344CB8AC3E}">
        <p14:creationId xmlns:p14="http://schemas.microsoft.com/office/powerpoint/2010/main" val="3546467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80" y="638508"/>
            <a:ext cx="10905339" cy="4843439"/>
          </a:xfrm>
          <a:prstGeom prst="rect">
            <a:avLst/>
          </a:prstGeom>
          <a:gradFill rotWithShape="1">
            <a:gsLst>
              <a:gs pos="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95000"/>
                  <a:lumOff val="5000"/>
                </a:sysClr>
              </a:gs>
            </a:gsLst>
            <a:lin ang="5400000" scaled="0"/>
          </a:gradFill>
          <a:ln w="76200" cap="flat" cmpd="sng" algn="ctr">
            <a:noFill/>
            <a:prstDash val="solid"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gradFill rotWithShape="1"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ap="flat" cmpd="sng" algn="ctr">
            <a:solidFill>
              <a:srgbClr val="191919"/>
            </a:solidFill>
            <a:prstDash val="solid"/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645" y="1030259"/>
            <a:ext cx="10122408" cy="4059936"/>
          </a:xfrm>
          <a:prstGeom prst="rect">
            <a:avLst/>
          </a:prstGeom>
          <a:solidFill>
            <a:srgbClr val="FFFFFE"/>
          </a:solidFill>
          <a:ln w="6350" cap="flat" cmpd="sng" algn="ctr">
            <a:solidFill>
              <a:srgbClr val="DCDCE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8E2F3EC-F320-48A6-A280-B8EB74673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222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de-DE" sz="8000" dirty="0">
                <a:solidFill>
                  <a:srgbClr val="454545"/>
                </a:solidFill>
              </a:rPr>
              <a:t>Software Demo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1EDE8358-DCAB-4435-B043-58877C674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10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80" y="638508"/>
            <a:ext cx="10905339" cy="4843439"/>
          </a:xfrm>
          <a:prstGeom prst="rect">
            <a:avLst/>
          </a:prstGeom>
          <a:gradFill rotWithShape="1">
            <a:gsLst>
              <a:gs pos="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95000"/>
                  <a:lumOff val="5000"/>
                </a:sysClr>
              </a:gs>
            </a:gsLst>
            <a:lin ang="5400000" scaled="0"/>
          </a:gradFill>
          <a:ln w="76200" cap="flat" cmpd="sng" algn="ctr">
            <a:noFill/>
            <a:prstDash val="solid"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gradFill rotWithShape="1"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ap="flat" cmpd="sng" algn="ctr">
            <a:solidFill>
              <a:srgbClr val="191919"/>
            </a:solidFill>
            <a:prstDash val="solid"/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645" y="1030259"/>
            <a:ext cx="10122408" cy="4059936"/>
          </a:xfrm>
          <a:prstGeom prst="rect">
            <a:avLst/>
          </a:prstGeom>
          <a:solidFill>
            <a:srgbClr val="FFFFFE"/>
          </a:solidFill>
          <a:ln w="6350" cap="flat" cmpd="sng" algn="ctr">
            <a:solidFill>
              <a:srgbClr val="DCDCE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8160AA5-3D42-440E-8543-7D56AD230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539" y="1562491"/>
            <a:ext cx="9866620" cy="2537251"/>
          </a:xfrm>
        </p:spPr>
        <p:txBody>
          <a:bodyPr anchor="ctr">
            <a:normAutofit/>
          </a:bodyPr>
          <a:lstStyle/>
          <a:p>
            <a:pPr algn="ctr"/>
            <a:r>
              <a:rPr lang="de-DE" sz="8000" dirty="0">
                <a:solidFill>
                  <a:srgbClr val="454545"/>
                </a:solidFill>
              </a:rPr>
              <a:t>Implementierungs-details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1EDE8358-DCAB-4435-B043-58877C674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93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82C17D0-0115-4E43-AF4A-3BA36E809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982B51-6FEC-4000-8197-30B2EE78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94" y="783768"/>
            <a:ext cx="10581813" cy="5290464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E5DFB8AC-1A2A-4330-B50D-AAE63C68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40" y="1019556"/>
            <a:ext cx="10104120" cy="4818888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167C34-5406-4EAD-9C15-A37EE7F68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270" y="1339596"/>
            <a:ext cx="5409460" cy="417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48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8690AC4-C9C4-4944-A98C-B1D32992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F828BE-4D4E-43F9-AC35-0209B519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AB604-20D4-431F-ADD8-754BB799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821979E-9A93-4880-80B5-D60B75C19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3F196F4-A988-40DF-899A-EC29C4221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8B3238-C65F-4148-9B84-4D22282CF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2EC8D9-DBB7-4C0D-964D-F3437F7CC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636" y="5043027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HTML-Checkbox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93DCFA-AC6E-493E-9E92-646A43923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887" y="1392825"/>
            <a:ext cx="4426814" cy="358321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F7FAFA2-E7C8-4259-94E6-A647419C2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01" y="852330"/>
            <a:ext cx="7531890" cy="412370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FDC6AB1-03A5-4D20-ACE0-4957616E7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77A0BE-690A-4522-A429-39E717A17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530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8690AC4-C9C4-4944-A98C-B1D32992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F828BE-4D4E-43F9-AC35-0209B519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AB604-20D4-431F-ADD8-754BB799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821979E-9A93-4880-80B5-D60B75C19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3F196F4-A988-40DF-899A-EC29C4221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8B3238-C65F-4148-9B84-4D22282CF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783377-D45B-40D2-9789-117399810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636" y="5164507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HTML-Radio button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34EBA0F-E430-4260-BF77-882A03A77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004" y="1491605"/>
            <a:ext cx="2989248" cy="246297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D5B2737-4E0B-4238-9944-A79F1385C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61" y="343460"/>
            <a:ext cx="7831992" cy="469919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FDC6AB1-03A5-4D20-ACE0-4957616E7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77A0BE-690A-4522-A429-39E717A17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766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8690AC4-C9C4-4944-A98C-B1D32992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F828BE-4D4E-43F9-AC35-0209B519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AB604-20D4-431F-ADD8-754BB799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821979E-9A93-4880-80B5-D60B75C19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3F196F4-A988-40DF-899A-EC29C4221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8B3238-C65F-4148-9B84-4D22282CF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3AC6F1-CA72-442C-A876-C23D33DAF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557" y="5123321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HTML-Input/Range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2DA7EF7-B22E-42CA-8143-7A0ACC7CE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413" y="2847642"/>
            <a:ext cx="4242437" cy="227139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D099342-BE1F-4275-9491-48FE546BC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6196" y="14902"/>
            <a:ext cx="8686715" cy="284489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FDC6AB1-03A5-4D20-ACE0-4957616E7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77A0BE-690A-4522-A429-39E717A17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077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8690AC4-C9C4-4944-A98C-B1D32992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F828BE-4D4E-43F9-AC35-0209B519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AB604-20D4-431F-ADD8-754BB799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821979E-9A93-4880-80B5-D60B75C19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3F196F4-A988-40DF-899A-EC29C4221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8B3238-C65F-4148-9B84-4D22282CF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CE0AFC-3524-41B3-91D9-775928B9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636" y="5378320"/>
            <a:ext cx="8131996" cy="551528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r>
              <a:rPr lang="en-US" sz="3600" dirty="0"/>
              <a:t>HTML – Progress bar und </a:t>
            </a:r>
            <a:r>
              <a:rPr lang="en-US" sz="3600" dirty="0" err="1"/>
              <a:t>Fehlermeldung</a:t>
            </a:r>
            <a:endParaRPr lang="en-US" sz="36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FDC6AB1-03A5-4D20-ACE0-4957616E7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C447CB0-9780-403C-82BE-EEF155D951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05" t="-135" r="4607" b="-447"/>
          <a:stretch/>
        </p:blipFill>
        <p:spPr>
          <a:xfrm>
            <a:off x="-301" y="41181"/>
            <a:ext cx="7448885" cy="278223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77A0BE-690A-4522-A429-39E717A17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23C6070E-1586-4276-A637-E988D3579C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632" y="2163458"/>
            <a:ext cx="5354551" cy="302891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F73BAE0-00E4-4FC9-8999-194E300352A8}"/>
              </a:ext>
            </a:extLst>
          </p:cNvPr>
          <p:cNvSpPr txBox="1"/>
          <p:nvPr/>
        </p:nvSpPr>
        <p:spPr>
          <a:xfrm>
            <a:off x="160421" y="2978937"/>
            <a:ext cx="516555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uikit</a:t>
            </a:r>
            <a:r>
              <a:rPr lang="de-DE" sz="2000" dirty="0"/>
              <a:t>-alert für Fehlermeldung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uk</a:t>
            </a:r>
            <a:r>
              <a:rPr lang="de-DE" sz="2000" dirty="0"/>
              <a:t>-alert-</a:t>
            </a:r>
            <a:r>
              <a:rPr lang="de-DE" sz="2000" dirty="0" err="1"/>
              <a:t>danger</a:t>
            </a:r>
            <a:r>
              <a:rPr lang="de-DE" sz="2000" dirty="0"/>
              <a:t> als Style </a:t>
            </a:r>
            <a:r>
              <a:rPr lang="de-DE" sz="2000" dirty="0" err="1"/>
              <a:t>modifier</a:t>
            </a:r>
            <a:r>
              <a:rPr lang="de-DE" sz="2000" dirty="0"/>
              <a:t> um die Meldung hervorzuheben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uk</a:t>
            </a:r>
            <a:r>
              <a:rPr lang="de-DE" sz="2000" dirty="0"/>
              <a:t>-alert-</a:t>
            </a:r>
            <a:r>
              <a:rPr lang="de-DE" sz="2000" dirty="0" err="1"/>
              <a:t>close</a:t>
            </a:r>
            <a:r>
              <a:rPr lang="de-DE" sz="2000" dirty="0"/>
              <a:t> zum schließen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uk</a:t>
            </a:r>
            <a:r>
              <a:rPr lang="de-DE" sz="2000" dirty="0"/>
              <a:t>-progress für Progress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0053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4">
            <a:extLst>
              <a:ext uri="{FF2B5EF4-FFF2-40B4-BE49-F238E27FC236}">
                <a16:creationId xmlns:a16="http://schemas.microsoft.com/office/drawing/2014/main" id="{EB8456C2-9457-404E-8DA7-41BB6630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BFB3493F-F73E-4A1A-89E2-FE1D803D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D44AF32-72EC-427D-B4AD-15C91F3C9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6730" y="4459039"/>
            <a:ext cx="7831992" cy="551528"/>
          </a:xfrm>
        </p:spPr>
        <p:txBody>
          <a:bodyPr>
            <a:normAutofit/>
          </a:bodyPr>
          <a:lstStyle/>
          <a:p>
            <a:r>
              <a:rPr lang="de-DE" sz="3600" dirty="0"/>
              <a:t>VUE</a:t>
            </a:r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3EFC60CE-EC16-4152-9A38-74EE17FED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6730" y="5016709"/>
            <a:ext cx="7831992" cy="457219"/>
          </a:xfrm>
        </p:spPr>
        <p:txBody>
          <a:bodyPr>
            <a:normAutofit/>
          </a:bodyPr>
          <a:lstStyle/>
          <a:p>
            <a:r>
              <a:rPr lang="de-DE" sz="1600" dirty="0"/>
              <a:t>JavaScript-Framework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55FB4E9-ADA9-4E62-93A7-DDF8F45C7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331" y="643992"/>
            <a:ext cx="4222212" cy="3652214"/>
          </a:xfrm>
          <a:prstGeom prst="rect">
            <a:avLst/>
          </a:prstGeom>
        </p:spPr>
      </p:pic>
      <p:pic>
        <p:nvPicPr>
          <p:cNvPr id="27" name="Picture 18">
            <a:extLst>
              <a:ext uri="{FF2B5EF4-FFF2-40B4-BE49-F238E27FC236}">
                <a16:creationId xmlns:a16="http://schemas.microsoft.com/office/drawing/2014/main" id="{CEE4ADBF-AAD6-433C-B72E-C603B9BBB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8" name="Straight Connector 20">
            <a:extLst>
              <a:ext uri="{FF2B5EF4-FFF2-40B4-BE49-F238E27FC236}">
                <a16:creationId xmlns:a16="http://schemas.microsoft.com/office/drawing/2014/main" id="{9452C429-B9DA-48BE-B0C7-09AE24872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297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D74339-C62B-4B74-9F07-B2D3DECA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VUE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0D28C42-F9AB-46A9-B815-9C370D346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300" y="2171700"/>
            <a:ext cx="9602788" cy="3294063"/>
          </a:xfrm>
        </p:spPr>
        <p:txBody>
          <a:bodyPr/>
          <a:lstStyle/>
          <a:p>
            <a:r>
              <a:rPr lang="de-DE" b="1" dirty="0"/>
              <a:t>Clientseitiges JavaScript-Webframework</a:t>
            </a:r>
            <a:r>
              <a:rPr lang="de-DE" dirty="0"/>
              <a:t> </a:t>
            </a:r>
          </a:p>
          <a:p>
            <a:r>
              <a:rPr lang="de-DE" b="1" dirty="0" err="1"/>
              <a:t>Databinding</a:t>
            </a:r>
            <a:r>
              <a:rPr lang="de-DE" dirty="0"/>
              <a:t> durch das </a:t>
            </a:r>
            <a:r>
              <a:rPr lang="de-DE" b="1" dirty="0"/>
              <a:t>MVVM-Muster</a:t>
            </a:r>
            <a:endParaRPr lang="de-DE" dirty="0"/>
          </a:p>
          <a:p>
            <a:r>
              <a:rPr lang="de-DE" dirty="0"/>
              <a:t>Zum Erstellen von </a:t>
            </a:r>
            <a:r>
              <a:rPr lang="de-DE" b="1" dirty="0"/>
              <a:t>Single-Page-Webanwendungen</a:t>
            </a:r>
            <a:endParaRPr lang="de-DE" dirty="0"/>
          </a:p>
          <a:p>
            <a:r>
              <a:rPr lang="de-DE" dirty="0"/>
              <a:t>Kann auch in </a:t>
            </a:r>
            <a:r>
              <a:rPr lang="de-DE" b="1" dirty="0"/>
              <a:t>Multipage Webseiten</a:t>
            </a:r>
            <a:r>
              <a:rPr lang="de-DE" dirty="0"/>
              <a:t> verwendet werden</a:t>
            </a:r>
          </a:p>
          <a:p>
            <a:r>
              <a:rPr lang="de-DE" dirty="0"/>
              <a:t>Ähnlich zu </a:t>
            </a:r>
            <a:r>
              <a:rPr lang="de-DE" b="1" dirty="0"/>
              <a:t>AngularJS</a:t>
            </a:r>
            <a:r>
              <a:rPr lang="de-DE" dirty="0"/>
              <a:t> und </a:t>
            </a:r>
            <a:r>
              <a:rPr lang="de-DE" b="1" dirty="0" err="1"/>
              <a:t>ReactJS</a:t>
            </a:r>
            <a:endParaRPr lang="de-DE" b="1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7162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A0E174-1032-45EB-8FEE-2178019BA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17D167-735C-4828-BF61-5BEC0A9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19139D9-EF18-4AC1-82FF-A9A2776DE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13" y="988098"/>
            <a:ext cx="4495380" cy="2407724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Databinding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8A2A651-3D77-45F6-9A25-3762F5E46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t="474" r="60418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F0AFEB84-B62D-4AE7-8B8C-CC62F925B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30632" y="1160188"/>
            <a:ext cx="5867254" cy="404840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E1B9172-598D-41CA-A120-1347A28BA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D3493C9-FDB6-46AD-891A-36C02F24D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5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E7250-188D-46A0-9DE0-0C3E6868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5642E9-F62B-452F-999A-01AABAF30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10703"/>
            <a:ext cx="9603275" cy="4193973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Projektbeschreibung</a:t>
            </a:r>
          </a:p>
          <a:p>
            <a:r>
              <a:rPr lang="de-DE" dirty="0"/>
              <a:t>Gruppenmitglieder und Aufgabenverteilung</a:t>
            </a:r>
          </a:p>
          <a:p>
            <a:r>
              <a:rPr lang="de-DE" dirty="0"/>
              <a:t>Software-Architektur und Mockups</a:t>
            </a:r>
          </a:p>
          <a:p>
            <a:pPr lvl="1"/>
            <a:r>
              <a:rPr lang="de-DE" dirty="0"/>
              <a:t>Entity-</a:t>
            </a:r>
            <a:r>
              <a:rPr lang="de-DE" dirty="0" err="1"/>
              <a:t>Relationship</a:t>
            </a:r>
            <a:r>
              <a:rPr lang="de-DE" dirty="0"/>
              <a:t>-Modell</a:t>
            </a:r>
          </a:p>
          <a:p>
            <a:pPr lvl="1"/>
            <a:r>
              <a:rPr lang="de-DE" dirty="0"/>
              <a:t>Komponentendiagramm</a:t>
            </a:r>
          </a:p>
          <a:p>
            <a:r>
              <a:rPr lang="de-DE" dirty="0"/>
              <a:t>Demonstration des aktuellen Standes</a:t>
            </a:r>
          </a:p>
          <a:p>
            <a:r>
              <a:rPr lang="de-DE" dirty="0"/>
              <a:t>Implementierungsdetails</a:t>
            </a:r>
          </a:p>
          <a:p>
            <a:pPr lvl="1"/>
            <a:r>
              <a:rPr lang="de-DE" dirty="0"/>
              <a:t>Front-End (HTML, JavaScript)</a:t>
            </a:r>
          </a:p>
          <a:p>
            <a:pPr lvl="1"/>
            <a:r>
              <a:rPr lang="de-DE" dirty="0"/>
              <a:t>Back-End (Java)</a:t>
            </a:r>
          </a:p>
          <a:p>
            <a:r>
              <a:rPr lang="de-DE" dirty="0"/>
              <a:t>Ausblick</a:t>
            </a:r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1514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AA0E174-1032-45EB-8FEE-2178019BA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17D167-735C-4828-BF61-5BEC0A9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34C04C6-141B-4336-B90C-8FAA2CC60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13" y="988098"/>
            <a:ext cx="4495380" cy="2407724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Template </a:t>
            </a:r>
            <a:br>
              <a:rPr lang="en-US" sz="4800" dirty="0"/>
            </a:br>
            <a:r>
              <a:rPr lang="en-US" sz="4800" dirty="0"/>
              <a:t>Syntax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8A2A651-3D77-45F6-9A25-3762F5E46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t="474" r="60418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32E47B0-4701-4E56-AF54-E78E1665B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30632" y="551560"/>
            <a:ext cx="5195986" cy="509206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1B9172-598D-41CA-A120-1347A28BA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3493C9-FDB6-46AD-891A-36C02F24D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617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AA0E174-1032-45EB-8FEE-2178019BA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17D167-735C-4828-BF61-5BEC0A9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099BDE-C5F3-4E0A-BEC3-DBB7D4932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13" y="988098"/>
            <a:ext cx="4495380" cy="2407724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Components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8A2A651-3D77-45F6-9A25-3762F5E46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t="474" r="60418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6C04A41-F4F1-4A07-807C-2C900E442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568209" y="121298"/>
            <a:ext cx="3871125" cy="588764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1B9172-598D-41CA-A120-1347A28BA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3493C9-FDB6-46AD-891A-36C02F24D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128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D4AF9BA-3ADA-4A37-B635-7CF13AB93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893" y="352927"/>
            <a:ext cx="10686214" cy="5403142"/>
          </a:xfrm>
        </p:spPr>
      </p:pic>
    </p:spTree>
    <p:extLst>
      <p:ext uri="{BB962C8B-B14F-4D97-AF65-F5344CB8AC3E}">
        <p14:creationId xmlns:p14="http://schemas.microsoft.com/office/powerpoint/2010/main" val="2539127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FAC8C30-93FA-4F99-80C4-C952D83A4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ACDE2A-6BC1-4786-87B1-F7DA3535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2CC8B5-9886-4AFA-BE09-6178A4ED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7F32A0E-05A0-47B4-AA1E-84704ACC6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731EC3-9556-4509-8379-DDBE0D4EB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00DDE1E-37E3-4059-BEB8-B94359E86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925" y="528677"/>
            <a:ext cx="3784949" cy="575657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BC69548-A328-4554-9F93-5C72D002E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76" y="1336035"/>
            <a:ext cx="6435443" cy="403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51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8690AC4-C9C4-4944-A98C-B1D32992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F828BE-4D4E-43F9-AC35-0209B519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AB604-20D4-431F-ADD8-754BB799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821979E-9A93-4880-80B5-D60B75C19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ED21F42-BCA5-4F32-9FC2-65B6667FB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D5A76E-C240-4528-8F2D-E93F24F46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29DEF5-8714-46EE-9AB5-0045C2688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633" y="984900"/>
            <a:ext cx="5861378" cy="241023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5400"/>
              <a:t>Back-End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4054337-A666-4FC2-9935-2535C652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8FB855C-8FE0-4B66-A96A-A7B192D0D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3771" y="481108"/>
            <a:ext cx="1314481" cy="249190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46C7F46-A587-4A0B-AE9B-0ADC63439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3593" y="3722375"/>
            <a:ext cx="4074836" cy="132432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32E3FD9-6530-4454-997C-939E0A18C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2F7E3DC-DD90-4719-940F-B0C3C8FF4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884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941E0D-02F6-4A13-99DF-DE702B25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B72E70-C854-4E11-82D5-B6D1B4937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Open Source Framework für die Java-Plattform</a:t>
            </a:r>
          </a:p>
          <a:p>
            <a:r>
              <a:rPr lang="de-DE" dirty="0"/>
              <a:t>Model View Controller Muster</a:t>
            </a:r>
          </a:p>
          <a:p>
            <a:r>
              <a:rPr lang="de-DE" dirty="0"/>
              <a:t>Vereinfacht die Entwicklung von Projekten</a:t>
            </a:r>
          </a:p>
          <a:p>
            <a:pPr lvl="1"/>
            <a:r>
              <a:rPr lang="de-DE" dirty="0"/>
              <a:t>Spring Boot (Konvention vor Konfiguration)</a:t>
            </a:r>
          </a:p>
          <a:p>
            <a:pPr lvl="1"/>
            <a:r>
              <a:rPr lang="de-DE" dirty="0"/>
              <a:t>Annotationen übernehmen Aufgaben der Konfiguration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5854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B8456C2-9457-404E-8DA7-41BB6630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B3493F-F73E-4A1A-89E2-FE1D803D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279B68-1151-4F28-A2B2-F6381785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30" y="4459039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Spring Initializr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666A0BC-3139-4F4F-A6F7-0BA965706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05" y="639244"/>
            <a:ext cx="8300486" cy="36522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EE4ADBF-AAD6-433C-B72E-C603B9BBB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52C429-B9DA-48BE-B0C7-09AE24872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242A0DBE-0F63-4289-94D4-3360D9351B3A}"/>
              </a:ext>
            </a:extLst>
          </p:cNvPr>
          <p:cNvSpPr txBox="1"/>
          <p:nvPr/>
        </p:nvSpPr>
        <p:spPr>
          <a:xfrm>
            <a:off x="8769098" y="646559"/>
            <a:ext cx="3286241" cy="2809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Maven oder </a:t>
            </a:r>
            <a:r>
              <a:rPr lang="de-DE" dirty="0" err="1"/>
              <a:t>Gradle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Java/</a:t>
            </a:r>
            <a:r>
              <a:rPr lang="de-DE" dirty="0" err="1"/>
              <a:t>Kotlin</a:t>
            </a:r>
            <a:r>
              <a:rPr lang="de-DE" dirty="0"/>
              <a:t>/Groovy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Ausgewählte Abhängigkeiten werden direkt der pom.xml-Datei hinzugefügt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Generiert </a:t>
            </a:r>
            <a:r>
              <a:rPr lang="de-DE" dirty="0" err="1"/>
              <a:t>zip</a:t>
            </a:r>
            <a:r>
              <a:rPr lang="de-DE" dirty="0"/>
              <a:t>-Datei</a:t>
            </a:r>
          </a:p>
        </p:txBody>
      </p:sp>
    </p:spTree>
    <p:extLst>
      <p:ext uri="{BB962C8B-B14F-4D97-AF65-F5344CB8AC3E}">
        <p14:creationId xmlns:p14="http://schemas.microsoft.com/office/powerpoint/2010/main" val="770924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9B8AF9-CBEF-433F-8F57-2FB75A4D2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082" y="966569"/>
            <a:ext cx="4645152" cy="801943"/>
          </a:xfrm>
        </p:spPr>
        <p:txBody>
          <a:bodyPr/>
          <a:lstStyle/>
          <a:p>
            <a:r>
              <a:rPr lang="de-DE" dirty="0"/>
              <a:t>pom.xml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F7B6605-F809-4FBA-BBA5-88D2946B4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966569"/>
            <a:ext cx="4645152" cy="802237"/>
          </a:xfrm>
        </p:spPr>
        <p:txBody>
          <a:bodyPr/>
          <a:lstStyle/>
          <a:p>
            <a:r>
              <a:rPr lang="de-DE" dirty="0" err="1"/>
              <a:t>application.properties</a:t>
            </a:r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F961C61A-612D-40D1-AA85-626E25431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89" y="2255418"/>
            <a:ext cx="3894157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7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79BFD-AA51-4C25-9E23-362F1570A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C88247-ED41-4644-8840-AEB477B12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950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0A7ED-A1A4-4738-859F-58A275E7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BA64E-2A61-4FEF-ADEE-8CC7AA23D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 in Excel-Tabelle überführen</a:t>
            </a:r>
          </a:p>
          <a:p>
            <a:r>
              <a:rPr lang="de-DE" dirty="0"/>
              <a:t>Dokumentation</a:t>
            </a:r>
          </a:p>
          <a:p>
            <a:r>
              <a:rPr lang="de-DE" dirty="0"/>
              <a:t>Authentifizierung</a:t>
            </a:r>
          </a:p>
        </p:txBody>
      </p:sp>
    </p:spTree>
    <p:extLst>
      <p:ext uri="{BB962C8B-B14F-4D97-AF65-F5344CB8AC3E}">
        <p14:creationId xmlns:p14="http://schemas.microsoft.com/office/powerpoint/2010/main" val="335099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213E0-8499-44EE-A65C-BF990488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92CC34-B75A-46CA-838C-FED34B0C9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81712"/>
            <a:ext cx="9603275" cy="3294576"/>
          </a:xfrm>
        </p:spPr>
        <p:txBody>
          <a:bodyPr/>
          <a:lstStyle/>
          <a:p>
            <a:r>
              <a:rPr lang="de-DE" dirty="0"/>
              <a:t>Fragebogen zum Auswerten von Schadensdaten</a:t>
            </a:r>
          </a:p>
          <a:p>
            <a:pPr lvl="1"/>
            <a:r>
              <a:rPr lang="de-DE" dirty="0"/>
              <a:t>20 Fragen</a:t>
            </a:r>
          </a:p>
          <a:p>
            <a:pPr lvl="1"/>
            <a:r>
              <a:rPr lang="de-DE" dirty="0"/>
              <a:t>Checkboxen, Radiobuttons, Textfelder und Slider als Eingabeelemente</a:t>
            </a:r>
          </a:p>
          <a:p>
            <a:pPr lvl="1"/>
            <a:r>
              <a:rPr lang="de-DE" dirty="0"/>
              <a:t>Usability</a:t>
            </a:r>
          </a:p>
          <a:p>
            <a:pPr lvl="1"/>
            <a:r>
              <a:rPr lang="de-DE" dirty="0"/>
              <a:t>Datenbankanbindung zur weiteren Nutzung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799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A1A93A-FD29-419B-A5FF-DE1E33A9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Gruppenmitglieder und Aufgabenverteilung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8D4B4-45D3-4CC5-B110-6DBD6FB38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Alba Cruz Torres: Front-End (HTML, CSS)</a:t>
            </a:r>
          </a:p>
          <a:p>
            <a:r>
              <a:rPr lang="de-DE" dirty="0"/>
              <a:t>Frank Köhn: Front-End (JavaScript)</a:t>
            </a:r>
          </a:p>
          <a:p>
            <a:r>
              <a:rPr lang="de-DE" dirty="0"/>
              <a:t>Michael Nickel: Back-End (Java)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Natürlich gab es auch Überschneidungen</a:t>
            </a:r>
          </a:p>
        </p:txBody>
      </p:sp>
    </p:spTree>
    <p:extLst>
      <p:ext uri="{BB962C8B-B14F-4D97-AF65-F5344CB8AC3E}">
        <p14:creationId xmlns:p14="http://schemas.microsoft.com/office/powerpoint/2010/main" val="248212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80" y="638508"/>
            <a:ext cx="10905339" cy="4843439"/>
          </a:xfrm>
          <a:prstGeom prst="rect">
            <a:avLst/>
          </a:prstGeom>
          <a:gradFill rotWithShape="1">
            <a:gsLst>
              <a:gs pos="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95000"/>
                  <a:lumOff val="5000"/>
                </a:sysClr>
              </a:gs>
            </a:gsLst>
            <a:lin ang="5400000" scaled="0"/>
          </a:gradFill>
          <a:ln w="76200" cap="flat" cmpd="sng" algn="ctr">
            <a:noFill/>
            <a:prstDash val="solid"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gradFill rotWithShape="1"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ap="flat" cmpd="sng" algn="ctr">
            <a:solidFill>
              <a:srgbClr val="191919"/>
            </a:solidFill>
            <a:prstDash val="solid"/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645" y="1030259"/>
            <a:ext cx="10122408" cy="4059936"/>
          </a:xfrm>
          <a:prstGeom prst="rect">
            <a:avLst/>
          </a:prstGeom>
          <a:solidFill>
            <a:srgbClr val="FFFFFE"/>
          </a:solidFill>
          <a:ln w="6350" cap="flat" cmpd="sng" algn="ctr">
            <a:solidFill>
              <a:srgbClr val="DCDCE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8527732-B49E-4E2D-8A20-95C2D2056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222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de-DE" sz="6000" dirty="0">
                <a:solidFill>
                  <a:srgbClr val="454545"/>
                </a:solidFill>
              </a:rPr>
              <a:t>Softwarearchitektur und Mockups</a:t>
            </a:r>
          </a:p>
        </p:txBody>
      </p:sp>
      <p:cxnSp>
        <p:nvCxnSpPr>
          <p:cNvPr id="29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1">
            <a:extLst>
              <a:ext uri="{FF2B5EF4-FFF2-40B4-BE49-F238E27FC236}">
                <a16:creationId xmlns:a16="http://schemas.microsoft.com/office/drawing/2014/main" id="{1EDE8358-DCAB-4435-B043-58877C674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66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28373B5-F4E4-4102-9D27-E17631B4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23306E6-5D0B-439F-BB88-7F1CEA89B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D9016E-713D-40ED-A242-4F407E905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FF1DEE04-57A9-4F64-958D-D1D4941EF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2601FD5-D17C-47EF-BB5F-E055332C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1" t="10889" r="38495" b="30830"/>
          <a:stretch/>
        </p:blipFill>
        <p:spPr>
          <a:xfrm rot="5400000">
            <a:off x="2198529" y="2906130"/>
            <a:ext cx="4288809" cy="14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22">
            <a:extLst>
              <a:ext uri="{FF2B5EF4-FFF2-40B4-BE49-F238E27FC236}">
                <a16:creationId xmlns:a16="http://schemas.microsoft.com/office/drawing/2014/main" id="{EA46E13C-7D1D-43C5-B7B8-D0FD3B2B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33" name="Rectangle 24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116FED-CA20-4018-B421-01167217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Komponentendiagramm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930977-BCE7-4398-B7BE-3AAB66905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655" y="631214"/>
            <a:ext cx="8853962" cy="443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EB8456C2-9457-404E-8DA7-41BB6630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FB3493F-F73E-4A1A-89E2-FE1D803D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6DFFEF7-720C-4B9D-AB47-686C5923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30" y="4459039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Aktivitätsdiagramm</a:t>
            </a:r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74FCC3DC-0701-4304-B05A-740F8969A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225" y="643992"/>
            <a:ext cx="8444425" cy="365221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EE4ADBF-AAD6-433C-B72E-C603B9BBB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452C429-B9DA-48BE-B0C7-09AE24872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90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B8456C2-9457-404E-8DA7-41BB6630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FB3493F-F73E-4A1A-89E2-FE1D803D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5E51495-99A4-4AB3-BCF7-77996613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30" y="4459039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Entity-Relationship-Modell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0B284FA-BC1A-4749-BC1C-25F65CB76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325" y="643992"/>
            <a:ext cx="7812224" cy="365221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EE4ADBF-AAD6-433C-B72E-C603B9BBB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52C429-B9DA-48BE-B0C7-09AE24872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795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28373B5-F4E4-4102-9D27-E17631B4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3306E6-5D0B-439F-BB88-7F1CEA89B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D9016E-713D-40ED-A242-4F407E905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F1DEE04-57A9-4F64-958D-D1D4941EF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2601FD5-D17C-47EF-BB5F-E055332C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1" t="10889" r="38495" b="30830"/>
          <a:stretch/>
        </p:blipFill>
        <p:spPr>
          <a:xfrm rot="5400000">
            <a:off x="2198529" y="2906130"/>
            <a:ext cx="4288809" cy="14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46E13C-7D1D-43C5-B7B8-D0FD3B2B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EE296BD-82E8-4C02-81FC-0D24B738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Mockups</a:t>
            </a:r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E13F682-6C16-4A01-B725-1EB59AECD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048" y="-39124"/>
            <a:ext cx="7834649" cy="615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46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Breitbild</PresentationFormat>
  <Paragraphs>70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2" baseType="lpstr">
      <vt:lpstr>Arial</vt:lpstr>
      <vt:lpstr>Century Gothic</vt:lpstr>
      <vt:lpstr>Galerie</vt:lpstr>
      <vt:lpstr>Fragebogen zum Status der Bauqualität</vt:lpstr>
      <vt:lpstr>Inhalt</vt:lpstr>
      <vt:lpstr>Projektbeschreibung</vt:lpstr>
      <vt:lpstr>Gruppenmitglieder und Aufgabenverteilung</vt:lpstr>
      <vt:lpstr>Softwarearchitektur und Mockups</vt:lpstr>
      <vt:lpstr>Komponentendiagramm</vt:lpstr>
      <vt:lpstr>Aktivitätsdiagramm</vt:lpstr>
      <vt:lpstr>Entity-Relationship-Modell</vt:lpstr>
      <vt:lpstr>Mockups</vt:lpstr>
      <vt:lpstr>Software Demo</vt:lpstr>
      <vt:lpstr>Implementierungs-details</vt:lpstr>
      <vt:lpstr>PowerPoint-Präsentation</vt:lpstr>
      <vt:lpstr>HTML-Checkbox</vt:lpstr>
      <vt:lpstr>HTML-Radio button</vt:lpstr>
      <vt:lpstr>HTML-Input/Range</vt:lpstr>
      <vt:lpstr>HTML – Progress bar und Fehlermeldung</vt:lpstr>
      <vt:lpstr>VUE</vt:lpstr>
      <vt:lpstr>VUE</vt:lpstr>
      <vt:lpstr>Databinding</vt:lpstr>
      <vt:lpstr>Template  Syntax</vt:lpstr>
      <vt:lpstr>Components</vt:lpstr>
      <vt:lpstr>PowerPoint-Präsentation</vt:lpstr>
      <vt:lpstr>PowerPoint-Präsentation</vt:lpstr>
      <vt:lpstr>Back-End</vt:lpstr>
      <vt:lpstr>Spring</vt:lpstr>
      <vt:lpstr>Spring Initializr</vt:lpstr>
      <vt:lpstr>PowerPoint-Präsentation</vt:lpstr>
      <vt:lpstr>PowerPoint-Präsentation</vt:lpstr>
      <vt:lpstr>Ausblick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Fragebogen zum Status der Bauqualität</dc:title>
  <dc:creator>Micha2</dc:creator>
  <cp:lastModifiedBy>Micha2</cp:lastModifiedBy>
  <cp:revision>3</cp:revision>
  <dcterms:created xsi:type="dcterms:W3CDTF">2018-12-17T17:55:54Z</dcterms:created>
  <dcterms:modified xsi:type="dcterms:W3CDTF">2018-12-17T18:06:35Z</dcterms:modified>
</cp:coreProperties>
</file>