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1"/>
  </p:handoutMasterIdLst>
  <p:sldIdLst>
    <p:sldId id="3881" r:id="rId3"/>
    <p:sldId id="3925" r:id="rId5"/>
    <p:sldId id="4244" r:id="rId6"/>
    <p:sldId id="4245" r:id="rId7"/>
    <p:sldId id="4247" r:id="rId8"/>
    <p:sldId id="4242" r:id="rId9"/>
    <p:sldId id="4250" r:id="rId10"/>
    <p:sldId id="4251" r:id="rId11"/>
    <p:sldId id="4253" r:id="rId12"/>
    <p:sldId id="4252" r:id="rId13"/>
    <p:sldId id="4256" r:id="rId14"/>
    <p:sldId id="4257" r:id="rId15"/>
    <p:sldId id="4258" r:id="rId16"/>
    <p:sldId id="4259" r:id="rId17"/>
    <p:sldId id="4260" r:id="rId18"/>
    <p:sldId id="4261" r:id="rId19"/>
    <p:sldId id="3890" r:id="rId20"/>
  </p:sldIdLst>
  <p:sldSz cx="12192000" cy="6858000"/>
  <p:notesSz cx="6760845" cy="9942195"/>
  <p:custDataLst>
    <p:tags r:id="rId2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382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T Y" initials="TY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002060"/>
    <a:srgbClr val="FFFFFF"/>
    <a:srgbClr val="A50021"/>
    <a:srgbClr val="EDF9F2"/>
    <a:srgbClr val="FCF7F2"/>
    <a:srgbClr val="F4DDC6"/>
    <a:srgbClr val="CFD5EA"/>
    <a:srgbClr val="E5E4E9"/>
    <a:srgbClr val="E0E5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2986" autoAdjust="0"/>
  </p:normalViewPr>
  <p:slideViewPr>
    <p:cSldViewPr snapToGrid="0" showGuides="1">
      <p:cViewPr>
        <p:scale>
          <a:sx n="102" d="100"/>
          <a:sy n="102" d="100"/>
        </p:scale>
        <p:origin x="1195" y="590"/>
      </p:cViewPr>
      <p:guideLst>
        <p:guide orient="horz" pos="2156"/>
        <p:guide pos="382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67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406C5-E38C-499D-AE41-5BC770053D5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94A5B6-3986-485A-A051-4B2F02857B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29761" y="1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414D8-9D4E-490C-8D9D-BD70467C09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1241425"/>
            <a:ext cx="5967413" cy="33575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6117" y="4784833"/>
            <a:ext cx="5408930" cy="391486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29761" y="9443664"/>
            <a:ext cx="2929837" cy="4988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FFE35B-09A0-47EC-B7BE-C0FA46A62F3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6875" y="1241425"/>
            <a:ext cx="5967413" cy="3357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05F3E-6C76-4A64-BA24-39CAB9C784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96875" y="1241425"/>
            <a:ext cx="5967413" cy="3357563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405F3E-6C76-4A64-BA24-39CAB9C7848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/>
          <a:lstStyle/>
          <a:p>
            <a:fld id="{EB5C08A1-7713-47CE-97B4-863D833656A0}" type="datetimeFigureOut">
              <a:rPr lang="id-ID" smtClean="0"/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58501" y="6356352"/>
            <a:ext cx="495300" cy="365125"/>
          </a:xfrm>
          <a:prstGeom prst="rect">
            <a:avLst/>
          </a:prstGeom>
        </p:spPr>
        <p:txBody>
          <a:bodyPr/>
          <a:lstStyle/>
          <a:p>
            <a:fld id="{BD3C9449-514E-4F2F-BDF6-E5528CC1E8B5}" type="slidenum">
              <a:rPr lang="id-ID" smtClean="0"/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B95BE-2889-4D06-9F7C-D730EB5AF08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D9FCE0-EF14-4610-81E0-46037267F89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43497-D1BF-4A18-BD80-595B3BC34206}" type="datetime5">
              <a:rPr lang="zh-CN" altLang="en-US" smtClean="0"/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西安电子科技大学</a:t>
            </a:r>
            <a:endParaRPr lang="zh-CN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3407220" y="-9522"/>
            <a:ext cx="8784781" cy="652312"/>
          </a:xfrm>
          <a:prstGeom prst="rect">
            <a:avLst/>
          </a:prstGeom>
          <a:solidFill>
            <a:srgbClr val="A500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15"/>
          </a:p>
        </p:txBody>
      </p:sp>
      <p:sp>
        <p:nvSpPr>
          <p:cNvPr id="8" name="矩形 7"/>
          <p:cNvSpPr/>
          <p:nvPr userDrawn="1"/>
        </p:nvSpPr>
        <p:spPr>
          <a:xfrm flipV="1">
            <a:off x="3407220" y="642789"/>
            <a:ext cx="8784781" cy="1571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sz="1015"/>
          </a:p>
        </p:txBody>
      </p:sp>
      <p:grpSp>
        <p:nvGrpSpPr>
          <p:cNvPr id="9" name="组合 8"/>
          <p:cNvGrpSpPr/>
          <p:nvPr userDrawn="1"/>
        </p:nvGrpSpPr>
        <p:grpSpPr>
          <a:xfrm>
            <a:off x="0" y="0"/>
            <a:ext cx="451663" cy="786406"/>
            <a:chOff x="0" y="12176"/>
            <a:chExt cx="870" cy="3558"/>
          </a:xfrm>
          <a:solidFill>
            <a:srgbClr val="A50021"/>
          </a:solidFill>
        </p:grpSpPr>
        <p:sp>
          <p:nvSpPr>
            <p:cNvPr id="10" name="矩形 9"/>
            <p:cNvSpPr/>
            <p:nvPr/>
          </p:nvSpPr>
          <p:spPr>
            <a:xfrm>
              <a:off x="0" y="12176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5"/>
            </a:p>
          </p:txBody>
        </p:sp>
        <p:sp>
          <p:nvSpPr>
            <p:cNvPr id="11" name="矩形 10"/>
            <p:cNvSpPr/>
            <p:nvPr/>
          </p:nvSpPr>
          <p:spPr>
            <a:xfrm>
              <a:off x="0" y="12972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5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13768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5"/>
            </a:p>
          </p:txBody>
        </p:sp>
        <p:sp>
          <p:nvSpPr>
            <p:cNvPr id="13" name="矩形 12"/>
            <p:cNvSpPr/>
            <p:nvPr/>
          </p:nvSpPr>
          <p:spPr>
            <a:xfrm>
              <a:off x="0" y="14564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5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15360"/>
              <a:ext cx="870" cy="37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zh-CN" altLang="en-US" sz="1015"/>
            </a:p>
          </p:txBody>
        </p:sp>
      </p:grpSp>
      <p:pic>
        <p:nvPicPr>
          <p:cNvPr id="15" name="图片 14" descr="西电VIS系统整合-转曲0141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04" y="137160"/>
            <a:ext cx="2551445" cy="5503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2.xml"/><Relationship Id="rId4" Type="http://schemas.openxmlformats.org/officeDocument/2006/relationships/image" Target="../media/image10.jpeg"/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6.xml"/><Relationship Id="rId4" Type="http://schemas.openxmlformats.org/officeDocument/2006/relationships/image" Target="../media/image10.jpeg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2" Type="http://schemas.openxmlformats.org/officeDocument/2006/relationships/slideLayout" Target="../slideLayouts/slideLayout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2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9" Type="http://schemas.openxmlformats.org/officeDocument/2006/relationships/slideLayout" Target="../slideLayouts/slideLayout12.xml"/><Relationship Id="rId28" Type="http://schemas.openxmlformats.org/officeDocument/2006/relationships/image" Target="../media/image9.svg"/><Relationship Id="rId27" Type="http://schemas.openxmlformats.org/officeDocument/2006/relationships/image" Target="../media/image8.png"/><Relationship Id="rId26" Type="http://schemas.openxmlformats.org/officeDocument/2006/relationships/tags" Target="../tags/tag38.xml"/><Relationship Id="rId25" Type="http://schemas.openxmlformats.org/officeDocument/2006/relationships/tags" Target="../tags/tag37.xml"/><Relationship Id="rId24" Type="http://schemas.openxmlformats.org/officeDocument/2006/relationships/tags" Target="../tags/tag36.xml"/><Relationship Id="rId23" Type="http://schemas.openxmlformats.org/officeDocument/2006/relationships/tags" Target="../tags/tag35.xml"/><Relationship Id="rId22" Type="http://schemas.openxmlformats.org/officeDocument/2006/relationships/tags" Target="../tags/tag34.xml"/><Relationship Id="rId21" Type="http://schemas.openxmlformats.org/officeDocument/2006/relationships/tags" Target="../tags/tag33.xml"/><Relationship Id="rId20" Type="http://schemas.openxmlformats.org/officeDocument/2006/relationships/image" Target="../media/image7.svg"/><Relationship Id="rId2" Type="http://schemas.openxmlformats.org/officeDocument/2006/relationships/tags" Target="../tags/tag18.xml"/><Relationship Id="rId19" Type="http://schemas.openxmlformats.org/officeDocument/2006/relationships/image" Target="../media/image6.png"/><Relationship Id="rId18" Type="http://schemas.openxmlformats.org/officeDocument/2006/relationships/tags" Target="../tags/tag32.xml"/><Relationship Id="rId17" Type="http://schemas.openxmlformats.org/officeDocument/2006/relationships/tags" Target="../tags/tag31.xml"/><Relationship Id="rId16" Type="http://schemas.openxmlformats.org/officeDocument/2006/relationships/tags" Target="../tags/tag30.xml"/><Relationship Id="rId15" Type="http://schemas.openxmlformats.org/officeDocument/2006/relationships/tags" Target="../tags/tag29.xml"/><Relationship Id="rId14" Type="http://schemas.openxmlformats.org/officeDocument/2006/relationships/tags" Target="../tags/tag28.xml"/><Relationship Id="rId13" Type="http://schemas.openxmlformats.org/officeDocument/2006/relationships/tags" Target="../tags/tag27.xml"/><Relationship Id="rId12" Type="http://schemas.openxmlformats.org/officeDocument/2006/relationships/tags" Target="../tags/tag26.xml"/><Relationship Id="rId11" Type="http://schemas.openxmlformats.org/officeDocument/2006/relationships/image" Target="../media/image5.svg"/><Relationship Id="rId10" Type="http://schemas.openxmlformats.org/officeDocument/2006/relationships/image" Target="../media/image4.png"/><Relationship Id="rId1" Type="http://schemas.openxmlformats.org/officeDocument/2006/relationships/tags" Target="../tags/tag1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2.xml"/><Relationship Id="rId4" Type="http://schemas.openxmlformats.org/officeDocument/2006/relationships/image" Target="../media/image10.jpe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46.xml"/><Relationship Id="rId4" Type="http://schemas.openxmlformats.org/officeDocument/2006/relationships/image" Target="../media/image10.jpeg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tags" Target="../tags/tag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Administrator\Pictures\图片1.jpg"/>
          <p:cNvPicPr>
            <a:picLocks noChangeAspect="1" noChangeArrowheads="1"/>
          </p:cNvPicPr>
          <p:nvPr/>
        </p:nvPicPr>
        <p:blipFill>
          <a:blip r:embed="rId1" cstate="print"/>
          <a:srcRect t="11032" b="4571"/>
          <a:stretch>
            <a:fillRect/>
          </a:stretch>
        </p:blipFill>
        <p:spPr bwMode="auto">
          <a:xfrm>
            <a:off x="0" y="-19318"/>
            <a:ext cx="12192000" cy="6877318"/>
          </a:xfrm>
          <a:prstGeom prst="rect">
            <a:avLst/>
          </a:prstGeom>
          <a:noFill/>
        </p:spPr>
      </p:pic>
      <p:sp>
        <p:nvSpPr>
          <p:cNvPr id="44" name="矩形 43"/>
          <p:cNvSpPr/>
          <p:nvPr/>
        </p:nvSpPr>
        <p:spPr>
          <a:xfrm>
            <a:off x="0" y="-19318"/>
            <a:ext cx="12192000" cy="6877318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3" descr="E:\1-于志斌\7-学校PPT及宣传视频\3-学校校徽\西电校徽\西电红黑图标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8832" y="404137"/>
            <a:ext cx="1817744" cy="51389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2101215"/>
            <a:ext cx="12192000" cy="1826895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zh-CN" sz="44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</a:rPr>
              <a:t>Web</a:t>
            </a:r>
            <a:r>
              <a:rPr lang="zh-CN" altLang="en-US" sz="44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</a:rPr>
              <a:t>工程小组项目任务汇报</a:t>
            </a:r>
            <a:endParaRPr lang="zh-CN" altLang="en-US" sz="4400" b="1" kern="0" dirty="0">
              <a:solidFill>
                <a:srgbClr val="FFFFFF"/>
              </a:solidFill>
              <a:latin typeface="Microsoft YaHei UI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11057" y="4910475"/>
            <a:ext cx="345522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Group 11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66744" y="5455613"/>
            <a:ext cx="284664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2025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年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18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日</a:t>
            </a:r>
            <a:endParaRPr lang="zh-CN" altLang="en-US" sz="24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70815" y="11868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Web应用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运维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"/>
            </p:custDataLst>
          </p:nvPr>
        </p:nvSpPr>
        <p:spPr>
          <a:xfrm>
            <a:off x="253365" y="1649812"/>
            <a:ext cx="3686109" cy="266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1016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2"/>
            </p:custDataLst>
          </p:nvPr>
        </p:nvSpPr>
        <p:spPr>
          <a:xfrm>
            <a:off x="253365" y="1794222"/>
            <a:ext cx="3686109" cy="498402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101600" dir="2700000" algn="tl" rotWithShape="0">
              <a:schemeClr val="tx1">
                <a:lumMod val="75000"/>
                <a:lumOff val="25000"/>
                <a:alpha val="1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465455" y="2657475"/>
            <a:ext cx="3129915" cy="37826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-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实现规范的</a:t>
            </a: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URL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结构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使用语义化</a:t>
            </a: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URL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，如</a:t>
            </a: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`/products/category-name/product-name`</a:t>
            </a:r>
            <a:endParaRPr lang="en-US" altLang="zh-CN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避免使用动态参数，如</a:t>
            </a: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`?id=123`</a:t>
            </a:r>
            <a:endParaRPr lang="en-US" altLang="zh-CN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保持</a:t>
            </a: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URL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简短且具有描述性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-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添加</a:t>
            </a: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sitemap.xml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和</a:t>
            </a: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robots.txt</a:t>
            </a:r>
            <a:endParaRPr lang="en-US" altLang="zh-CN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自动生成</a:t>
            </a: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sitemap.xml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，包含所有重要页面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配置</a:t>
            </a: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robots.txt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允许搜索引擎爬取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定期更新</a:t>
            </a: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sitemap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内容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-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优化页面加载速度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目标：首屏加载时间</a:t>
            </a: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&lt; 2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秒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使用浏览器缓存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压缩静态资源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-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实现响应式设计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支持移动端、平板和桌面端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使用媒体查询适配不同设备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确保所有功能在移动端可用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596938" y="2061141"/>
            <a:ext cx="2998726" cy="4410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技术</a:t>
            </a: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SEO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优化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4230467" y="1649812"/>
            <a:ext cx="3686109" cy="266962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254000" dist="1016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4234912" y="1793587"/>
            <a:ext cx="3686109" cy="498402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101600" dir="2700000" algn="tl" rotWithShape="0">
              <a:schemeClr val="tx1">
                <a:lumMod val="75000"/>
                <a:lumOff val="25000"/>
                <a:alpha val="1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7"/>
            </p:custDataLst>
          </p:nvPr>
        </p:nvSpPr>
        <p:spPr>
          <a:xfrm>
            <a:off x="4574040" y="2657262"/>
            <a:ext cx="2998726" cy="37824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4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-</a:t>
            </a: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优化产品描述和标题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标题长度控制在50-60字符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包含关键词但避免关键词堆砌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确保每个页面有独特的meta描述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- 实现结构化数据标记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使用Schema.org标记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添加产品、文章、组织等结构化数据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实现富媒体搜索结果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- 优化图片ALT标签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为所有图片添加描述性ALT文本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使用关键词但保持自然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确保图片文件名具有描述性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- 实现面包屑导航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显示清晰的层级结构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使用Schema.org标记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zh-CN" altLang="en-US" sz="1000" dirty="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     * 确保导航链接可点击</a:t>
            </a:r>
            <a:endParaRPr lang="zh-CN" altLang="en-US" sz="1000" dirty="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8" name="矩形 7"/>
          <p:cNvSpPr/>
          <p:nvPr>
            <p:custDataLst>
              <p:tags r:id="rId8"/>
            </p:custDataLst>
          </p:nvPr>
        </p:nvSpPr>
        <p:spPr>
          <a:xfrm>
            <a:off x="4574040" y="2061141"/>
            <a:ext cx="2998726" cy="4410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内容</a:t>
            </a:r>
            <a:r>
              <a:rPr lang="en-US" altLang="zh-CN" sz="2000" b="1" dirty="0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SEO</a:t>
            </a:r>
            <a:r>
              <a:rPr lang="zh-CN" altLang="en-US" sz="2000" b="1" dirty="0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优化</a:t>
            </a:r>
            <a:endParaRPr lang="zh-CN" altLang="en-US" sz="2000" b="1" dirty="0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8" name="矩形 17"/>
          <p:cNvSpPr/>
          <p:nvPr>
            <p:custDataLst>
              <p:tags r:id="rId9"/>
            </p:custDataLst>
          </p:nvPr>
        </p:nvSpPr>
        <p:spPr>
          <a:xfrm>
            <a:off x="8207568" y="1649812"/>
            <a:ext cx="3686109" cy="266962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254000" dist="101600" dir="2700000" algn="tl" rotWithShape="0">
              <a:schemeClr val="bg1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0"/>
            </p:custDataLst>
          </p:nvPr>
        </p:nvSpPr>
        <p:spPr>
          <a:xfrm>
            <a:off x="8076758" y="1649442"/>
            <a:ext cx="3686109" cy="4984026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254000" dist="101600" dir="2700000" algn="tl" rotWithShape="0">
              <a:schemeClr val="tx1">
                <a:lumMod val="75000"/>
                <a:lumOff val="25000"/>
                <a:alpha val="15000"/>
              </a:scheme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1" name="矩形 10"/>
          <p:cNvSpPr/>
          <p:nvPr>
            <p:custDataLst>
              <p:tags r:id="rId11"/>
            </p:custDataLst>
          </p:nvPr>
        </p:nvSpPr>
        <p:spPr>
          <a:xfrm>
            <a:off x="8551142" y="2657262"/>
            <a:ext cx="2998726" cy="37824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- </a:t>
            </a:r>
            <a:r>
              <a:rPr lang="zh-CN" altLang="en-US" sz="140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优化移动端体验</a:t>
            </a:r>
            <a:endParaRPr lang="zh-CN" altLang="en-US" sz="140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- </a:t>
            </a:r>
            <a:r>
              <a:rPr lang="zh-CN" altLang="en-US" sz="140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提高页面加载速度</a:t>
            </a:r>
            <a:endParaRPr lang="zh-CN" altLang="en-US" sz="140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- </a:t>
            </a:r>
            <a:r>
              <a:rPr lang="zh-CN" altLang="en-US" sz="140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改善导航结构</a:t>
            </a:r>
            <a:endParaRPr lang="zh-CN" altLang="en-US" sz="140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- </a:t>
            </a:r>
            <a:r>
              <a:rPr lang="zh-CN" altLang="en-US" sz="1400">
                <a:solidFill>
                  <a:srgbClr val="333333"/>
                </a:solidFill>
                <a:latin typeface="+mn-ea"/>
                <a:cs typeface="+mn-ea"/>
                <a:sym typeface="+mn-ea"/>
              </a:rPr>
              <a:t>优化内部链接</a:t>
            </a:r>
            <a:endParaRPr lang="zh-CN" altLang="en-US" sz="1400">
              <a:solidFill>
                <a:srgbClr val="333333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8551142" y="2061141"/>
            <a:ext cx="2998726" cy="441088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用户体验优化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>
            <p:custDataLst>
              <p:tags r:id="rId1"/>
            </p:custDataLst>
          </p:nvPr>
        </p:nvSpPr>
        <p:spPr>
          <a:xfrm>
            <a:off x="1343025" y="2435225"/>
            <a:ext cx="837565" cy="889635"/>
          </a:xfrm>
          <a:prstGeom prst="ellipse">
            <a:avLst/>
          </a:prstGeom>
          <a:solidFill>
            <a:srgbClr val="D24747"/>
          </a:solidFill>
          <a:ln>
            <a:solidFill>
              <a:srgbClr val="D2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3557" name="组合 57"/>
          <p:cNvGrpSpPr/>
          <p:nvPr/>
        </p:nvGrpSpPr>
        <p:grpSpPr>
          <a:xfrm>
            <a:off x="1155065" y="913765"/>
            <a:ext cx="1117600" cy="1068388"/>
            <a:chOff x="6381750" y="827524"/>
            <a:chExt cx="1488665" cy="1424599"/>
          </a:xfrm>
        </p:grpSpPr>
        <p:sp>
          <p:nvSpPr>
            <p:cNvPr id="57" name="Oval 6" descr="#wm#_48_07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81750" y="827524"/>
              <a:ext cx="1131301" cy="1088029"/>
            </a:xfrm>
            <a:prstGeom prst="ellipse">
              <a:avLst/>
            </a:prstGeom>
            <a:solidFill>
              <a:srgbClr val="990000">
                <a:alpha val="69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58" name="Oval 7" descr="#wm#_48_07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231812" y="1576867"/>
              <a:ext cx="638603" cy="675256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33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5845" name="文本框 3"/>
          <p:cNvSpPr txBox="1"/>
          <p:nvPr/>
        </p:nvSpPr>
        <p:spPr>
          <a:xfrm>
            <a:off x="5549900" y="43180"/>
            <a:ext cx="6182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zh-CN" altLang="en-US" sz="30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  <a:sym typeface="+mn-ea"/>
              </a:rPr>
              <a:t>任务汇报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85" y="1175385"/>
            <a:ext cx="3141345" cy="492125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553335" y="2526665"/>
            <a:ext cx="493649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应用性能和可用性分析与调优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4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7285" y="1060450"/>
            <a:ext cx="3436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11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应用性能和可用性分析与调优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946785"/>
            <a:ext cx="9909810" cy="63392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可用性是衡量系统质量的核心指标，确保系统稳定运行、问题可快速响应处理。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</a:rPr>
              <a:t>·</a:t>
            </a:r>
            <a:r>
              <a:rPr lang="zh-CN" altLang="en-US" sz="2000" b="1">
                <a:latin typeface="微软雅黑" panose="020B0503020204020204" charset="-122"/>
                <a:ea typeface="微软雅黑" panose="020B0503020204020204" charset="-122"/>
              </a:rPr>
              <a:t>优化维度包括：认证授权、错误处理、监控告警、容灾备份。</a:t>
            </a:r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endParaRPr lang="zh-CN" altLang="en-US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性能优化策略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前端性能优化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资源压缩与合并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图片懒加载与格式优化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使用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CDN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加速静态资源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启用浏览器缓存策略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后端性能优化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接口响应时间优化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使用缓存机制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数据库优化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异步消息队列缓解高并发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3.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系统架构优化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服务拆分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使用负载均衡器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压力测试与容量规划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endParaRPr lang="en-US" altLang="zh-CN" sz="2000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应用性能和可用性分析与调优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946785"/>
            <a:ext cx="9909810" cy="6185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已实现的可用性保障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认证授权机制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JWT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令牌机制，自动续期与刷新机制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RBAC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权限模型，支持细粒度权限控制与缓存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IP/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设备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/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用户白名单机制，异常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IP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自动封禁、行为监控和账号风控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错误处理机制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全局统一异常处理与日志记录，异常恢复机制，提升系统稳定性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建议补充的可用性保障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监控告警体系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健康检查与服务存活监控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性能指标监控（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CPU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、内存、响应时间）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日志分析工具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告警策略配置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2.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容灾与备份方案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定期数据库备份与多地存储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故障自动切换（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</a:rPr>
              <a:t>HA/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主从部署）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多机负载均衡，提升系统可用性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架构解耦与高可用设计（熔断、降级、限流）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>
            <p:custDataLst>
              <p:tags r:id="rId1"/>
            </p:custDataLst>
          </p:nvPr>
        </p:nvSpPr>
        <p:spPr>
          <a:xfrm>
            <a:off x="1343025" y="2435225"/>
            <a:ext cx="837565" cy="889635"/>
          </a:xfrm>
          <a:prstGeom prst="ellipse">
            <a:avLst/>
          </a:prstGeom>
          <a:solidFill>
            <a:srgbClr val="D24747"/>
          </a:solidFill>
          <a:ln>
            <a:solidFill>
              <a:srgbClr val="D2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3557" name="组合 57"/>
          <p:cNvGrpSpPr/>
          <p:nvPr/>
        </p:nvGrpSpPr>
        <p:grpSpPr>
          <a:xfrm>
            <a:off x="1155065" y="913765"/>
            <a:ext cx="1117600" cy="1068388"/>
            <a:chOff x="6381750" y="827524"/>
            <a:chExt cx="1488665" cy="1424599"/>
          </a:xfrm>
        </p:grpSpPr>
        <p:sp>
          <p:nvSpPr>
            <p:cNvPr id="57" name="Oval 6" descr="#wm#_48_07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81750" y="827524"/>
              <a:ext cx="1131301" cy="1088029"/>
            </a:xfrm>
            <a:prstGeom prst="ellipse">
              <a:avLst/>
            </a:prstGeom>
            <a:solidFill>
              <a:srgbClr val="990000">
                <a:alpha val="69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58" name="Oval 7" descr="#wm#_48_07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231812" y="1576867"/>
              <a:ext cx="638603" cy="675256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33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5845" name="文本框 3"/>
          <p:cNvSpPr txBox="1"/>
          <p:nvPr/>
        </p:nvSpPr>
        <p:spPr>
          <a:xfrm>
            <a:off x="5549900" y="43180"/>
            <a:ext cx="6182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zh-CN" altLang="en-US" sz="30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  <a:sym typeface="+mn-ea"/>
              </a:rPr>
              <a:t>任务汇报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85" y="1175385"/>
            <a:ext cx="3141345" cy="492125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553335" y="2526665"/>
            <a:ext cx="4936490" cy="13220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应用安全性分析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l">
              <a:buClrTx/>
              <a:buSzTx/>
              <a:buFontTx/>
            </a:pPr>
            <a:endParaRPr lang="zh-CN" altLang="en-US" sz="4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7285" y="1060450"/>
            <a:ext cx="3436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应用安全性分析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946785"/>
            <a:ext cx="9909810" cy="5807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安全性分析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安全性是系统运行的基础保障。本部分从认证安全、访问控制、数据安全和应用安全四个维度进行优化，确保系统能够抵御各种安全威胁，保护用户数据和系统安全。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6465" y="1927860"/>
            <a:ext cx="4659630" cy="535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2.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访问控制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- RBAC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权限控制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-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白名单机制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-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黑名单机制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-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请求限流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347470" y="1927860"/>
            <a:ext cx="4406900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1.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认证安全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- JWT token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认证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RS256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实现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Token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轮换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敏感操作二次验证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-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密码加密存储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使用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bcrypt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加密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密码强度要求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定期密码更新提醒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-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双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Token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* Access Token + Refresh Token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不同的过期时间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独立的刷新机制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-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会话管理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会话超时控制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并发登录控制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异常登录提醒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35845" name="文本框 3"/>
          <p:cNvSpPr txBox="1"/>
          <p:nvPr/>
        </p:nvSpPr>
        <p:spPr>
          <a:xfrm>
            <a:off x="5549900" y="43180"/>
            <a:ext cx="6182360" cy="101473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r"/>
            <a:r>
              <a:rPr lang="en-US" altLang="zh-CN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3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应用安全性分析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r"/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41095" y="946785"/>
            <a:ext cx="9909810" cy="58070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安全性测试建议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安全性测试是发现和修复系统安全漏洞的重要手段。本部分从漏洞扫描、安全审计、自动化测试和渗透测试四个维度进行测试，确保系统能够及时发现和修复安全漏洞。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  <a:p>
            <a:pPr indent="0" fontAlgn="auto"/>
            <a:endParaRPr lang="zh-CN" altLang="en-US" b="1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06465" y="1927860"/>
            <a:ext cx="4659630" cy="5354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2.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安全测试用例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- XSS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- SQL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注入测试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- CSRF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攻击测试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-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权限越界测试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347470" y="1927860"/>
            <a:ext cx="4406900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1.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漏洞扫描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-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AWVS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进行扫描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每周自动扫描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生成安全报告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漏洞修复跟踪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-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定期进行安全审计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代码安全审计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配置安全审计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依赖包安全审计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-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实现自动化测试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单元测试覆盖率</a:t>
            </a: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&gt; 80%</a:t>
            </a:r>
            <a:endParaRPr lang="en-US" altLang="zh-CN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集成测试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安全测试用例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-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进行渗透测试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季度渗透测试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漏洞修复验证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indent="0" fontAlgn="auto"/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* 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安全加固建议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2" descr="C:\Users\Administrator\Pictures\图片1.jpg"/>
          <p:cNvPicPr>
            <a:picLocks noChangeAspect="1" noChangeArrowheads="1"/>
          </p:cNvPicPr>
          <p:nvPr/>
        </p:nvPicPr>
        <p:blipFill>
          <a:blip r:embed="rId1" cstate="print"/>
          <a:srcRect t="11032" b="4571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</p:spPr>
      </p:pic>
      <p:sp>
        <p:nvSpPr>
          <p:cNvPr id="44" name="矩形 4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42" name="Picture 3" descr="E:\1-于志斌\7-学校PPT及宣传视频\3-学校校徽\西电校徽\西电红黑图标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79985" y="991791"/>
            <a:ext cx="1817744" cy="513892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0" y="2368446"/>
            <a:ext cx="12192000" cy="2019788"/>
          </a:xfrm>
          <a:prstGeom prst="rect">
            <a:avLst/>
          </a:prstGeom>
          <a:solidFill>
            <a:srgbClr val="C00000">
              <a:alpha val="7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zh-CN" altLang="en-US" sz="48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</a:rPr>
              <a:t> 汇报完毕，谢谢</a:t>
            </a:r>
            <a:endParaRPr lang="zh-CN" altLang="en-US" sz="4800" b="1" kern="0" dirty="0">
              <a:solidFill>
                <a:srgbClr val="FFFFFF"/>
              </a:solidFill>
              <a:latin typeface="Microsoft YaHei UI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spd="slow"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090" y="956945"/>
            <a:ext cx="2955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应用构建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673735" y="1557655"/>
            <a:ext cx="309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具体页面实现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22" name="圆角矩形 1"/>
          <p:cNvSpPr/>
          <p:nvPr>
            <p:custDataLst>
              <p:tags r:id="rId1"/>
            </p:custDataLst>
          </p:nvPr>
        </p:nvSpPr>
        <p:spPr>
          <a:xfrm>
            <a:off x="608965" y="1925955"/>
            <a:ext cx="1703705" cy="3603625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25000"/>
            </a:schemeClr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2"/>
            </p:custDataLst>
          </p:nvPr>
        </p:nvSpPr>
        <p:spPr>
          <a:xfrm>
            <a:off x="889000" y="3036570"/>
            <a:ext cx="1233170" cy="16700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商品展示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分类导航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搜索功能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- 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热门商品推荐</a:t>
            </a: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800100" y="2392045"/>
            <a:ext cx="1321435" cy="431800"/>
          </a:xfrm>
          <a:prstGeom prst="rect">
            <a:avLst/>
          </a:prstGeom>
          <a:noFill/>
        </p:spPr>
        <p:txBody>
          <a:bodyPr wrap="square" lIns="90000" tIns="46800" rIns="9000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</a:rPr>
              <a:t>主页（首页）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3697606" y="3198813"/>
            <a:ext cx="1988820" cy="27343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+mn-ea"/>
                <a:cs typeface="+mn-ea"/>
              </a:rPr>
              <a:t>单击此处添加文本具体内容，简明扼要地阐述您的观点。以便观者准确地理解您传达的思想。简明扼要地阐述您的观点。</a:t>
            </a:r>
            <a:endParaRPr lang="zh-CN" altLang="en-US" sz="14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5"/>
            </p:custDataLst>
          </p:nvPr>
        </p:nvSpPr>
        <p:spPr>
          <a:xfrm>
            <a:off x="3697606" y="2391728"/>
            <a:ext cx="1988820" cy="573405"/>
          </a:xfrm>
          <a:prstGeom prst="rect">
            <a:avLst/>
          </a:prstGeom>
          <a:noFill/>
        </p:spPr>
        <p:txBody>
          <a:bodyPr wrap="square" lIns="90000" tIns="46800" rIns="9000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cs typeface="+mn-ea"/>
              </a:rPr>
              <a:t>单击添加标题</a:t>
            </a:r>
            <a:endParaRPr lang="zh-CN" altLang="en-US" sz="20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6"/>
            </p:custDataLst>
          </p:nvPr>
        </p:nvSpPr>
        <p:spPr>
          <a:xfrm>
            <a:off x="9312911" y="3198813"/>
            <a:ext cx="1988820" cy="27343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+mn-ea"/>
                <a:cs typeface="+mn-ea"/>
              </a:rPr>
              <a:t>单击此处添加文本具体内容，简明扼要地阐述您的观点。以便观者准确地理解您传达的思想。简明扼要地阐述您的观点。</a:t>
            </a:r>
            <a:endParaRPr lang="zh-CN" altLang="en-US" sz="14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9312911" y="2391728"/>
            <a:ext cx="1988820" cy="573405"/>
          </a:xfrm>
          <a:prstGeom prst="rect">
            <a:avLst/>
          </a:prstGeom>
          <a:noFill/>
        </p:spPr>
        <p:txBody>
          <a:bodyPr wrap="square" lIns="90000" tIns="46800" rIns="9000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cs typeface="+mn-ea"/>
              </a:rPr>
              <a:t>单击添加标题</a:t>
            </a:r>
            <a:endParaRPr lang="zh-CN" altLang="en-US" sz="20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4" name="圆角矩形 1"/>
          <p:cNvSpPr/>
          <p:nvPr>
            <p:custDataLst>
              <p:tags r:id="rId8"/>
            </p:custDataLst>
          </p:nvPr>
        </p:nvSpPr>
        <p:spPr>
          <a:xfrm>
            <a:off x="5377815" y="2004695"/>
            <a:ext cx="1703705" cy="3603625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25000"/>
            </a:schemeClr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7" name="圆角矩形 1"/>
          <p:cNvSpPr/>
          <p:nvPr>
            <p:custDataLst>
              <p:tags r:id="rId9"/>
            </p:custDataLst>
          </p:nvPr>
        </p:nvSpPr>
        <p:spPr>
          <a:xfrm>
            <a:off x="2851785" y="1925955"/>
            <a:ext cx="1703705" cy="3603625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25000"/>
            </a:schemeClr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圆角矩形 1"/>
          <p:cNvSpPr/>
          <p:nvPr>
            <p:custDataLst>
              <p:tags r:id="rId10"/>
            </p:custDataLst>
          </p:nvPr>
        </p:nvSpPr>
        <p:spPr>
          <a:xfrm>
            <a:off x="7541260" y="2004695"/>
            <a:ext cx="1703705" cy="3603625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25000"/>
            </a:schemeClr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圆角矩形 1"/>
          <p:cNvSpPr/>
          <p:nvPr>
            <p:custDataLst>
              <p:tags r:id="rId11"/>
            </p:custDataLst>
          </p:nvPr>
        </p:nvSpPr>
        <p:spPr>
          <a:xfrm>
            <a:off x="9836785" y="2004695"/>
            <a:ext cx="1703705" cy="3603625"/>
          </a:xfrm>
          <a:prstGeom prst="roundRect">
            <a:avLst>
              <a:gd name="adj" fmla="val 50000"/>
            </a:avLst>
          </a:prstGeom>
          <a:solidFill>
            <a:schemeClr val="accent1">
              <a:lumMod val="40000"/>
              <a:lumOff val="60000"/>
              <a:alpha val="25000"/>
            </a:schemeClr>
          </a:solidFill>
          <a:ln w="25400"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950210" y="2391410"/>
            <a:ext cx="160782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</a:rPr>
              <a:t>商品详情页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3031490" y="3036570"/>
            <a:ext cx="1437005" cy="18326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商品信息展示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- 商品评价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- 加入购物车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70000"/>
              </a:lnSpc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- 立即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购买</a:t>
            </a:r>
            <a:endParaRPr lang="zh-CN" altLang="en-US"/>
          </a:p>
          <a:p>
            <a:pPr algn="l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5393690" y="2391410"/>
            <a:ext cx="16021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</a:rPr>
              <a:t>购物车页面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643880" y="3036570"/>
            <a:ext cx="1437640" cy="1555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0000"/>
              </a:lnSpc>
              <a:buClrTx/>
              <a:buSzTx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商品列表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70000"/>
              </a:lnSpc>
              <a:buClrTx/>
              <a:buSzTx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数量修改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70000"/>
              </a:lnSpc>
              <a:buClrTx/>
              <a:buSzTx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价格计算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70000"/>
              </a:lnSpc>
              <a:buClrTx/>
              <a:buSzTx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结算功能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624445" y="2391410"/>
            <a:ext cx="14681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</a:rPr>
              <a:t>订单管理页面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811770" y="3199130"/>
            <a:ext cx="1443990" cy="1799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订单列表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订单状态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- 订单详情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buClrTx/>
              <a:buSzTx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- 订单操作（取消、确认收货等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836785" y="2391410"/>
            <a:ext cx="17037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</a:rPr>
              <a:t>个人中心页面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986010" y="3313430"/>
            <a:ext cx="1832610" cy="15557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70000"/>
              </a:lnSpc>
              <a:buClrTx/>
              <a:buSzTx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用户信息管理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70000"/>
              </a:lnSpc>
              <a:buClrTx/>
              <a:buSzTx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收货地址管理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70000"/>
              </a:lnSpc>
              <a:buClrTx/>
              <a:buSzTx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- 订单历史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70000"/>
              </a:lnSpc>
              <a:buClrTx/>
              <a:buSzTx/>
              <a:buNone/>
            </a:pP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- 收藏夹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090" y="956945"/>
            <a:ext cx="2955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应用构建</a:t>
            </a:r>
            <a:endParaRPr lang="zh-CN" altLang="en-US" sz="2800"/>
          </a:p>
        </p:txBody>
      </p:sp>
      <p:sp>
        <p:nvSpPr>
          <p:cNvPr id="4" name="文本框 3"/>
          <p:cNvSpPr txBox="1"/>
          <p:nvPr/>
        </p:nvSpPr>
        <p:spPr>
          <a:xfrm>
            <a:off x="673735" y="1557655"/>
            <a:ext cx="309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技术架构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3689986" y="3198813"/>
            <a:ext cx="1988820" cy="27343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+mn-ea"/>
                <a:cs typeface="+mn-ea"/>
              </a:rPr>
              <a:t>单击此处添加文本具体内容，简明扼要地阐述您的观点。以便观者准确地理解您传达的思想。简明扼要地阐述您的观点。</a:t>
            </a:r>
            <a:endParaRPr lang="zh-CN" altLang="en-US" sz="14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689986" y="2391728"/>
            <a:ext cx="1988820" cy="573405"/>
          </a:xfrm>
          <a:prstGeom prst="rect">
            <a:avLst/>
          </a:prstGeom>
          <a:noFill/>
        </p:spPr>
        <p:txBody>
          <a:bodyPr wrap="square" lIns="90000" tIns="46800" rIns="9000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cs typeface="+mn-ea"/>
              </a:rPr>
              <a:t>单击添加标题</a:t>
            </a:r>
            <a:endParaRPr lang="zh-CN" altLang="en-US" sz="20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9305291" y="3198813"/>
            <a:ext cx="1988820" cy="27343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+mn-ea"/>
                <a:cs typeface="+mn-ea"/>
              </a:rPr>
              <a:t>单击此处添加文本具体内容，简明扼要地阐述您的观点。以便观者准确地理解您传达的思想。简明扼要地阐述您的观点。</a:t>
            </a:r>
            <a:endParaRPr lang="zh-CN" altLang="en-US" sz="14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9305291" y="2391728"/>
            <a:ext cx="1988820" cy="573405"/>
          </a:xfrm>
          <a:prstGeom prst="rect">
            <a:avLst/>
          </a:prstGeom>
          <a:noFill/>
        </p:spPr>
        <p:txBody>
          <a:bodyPr wrap="square" lIns="90000" tIns="46800" rIns="9000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cs typeface="+mn-ea"/>
              </a:rPr>
              <a:t>单击添加标题</a:t>
            </a:r>
            <a:endParaRPr lang="zh-CN" altLang="en-US" sz="20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49275" y="1925955"/>
            <a:ext cx="2468880" cy="40957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600"/>
              <a:t>包含了以下主要功能模块：</a:t>
            </a:r>
            <a:endParaRPr lang="zh-CN" altLang="en-US" sz="1600"/>
          </a:p>
          <a:p>
            <a:r>
              <a:rPr lang="en-US" altLang="zh-CN" sz="1600"/>
              <a:t>- </a:t>
            </a:r>
            <a:r>
              <a:rPr lang="zh-CN" altLang="en-US" sz="1600"/>
              <a:t>用户认证（登录</a:t>
            </a:r>
            <a:r>
              <a:rPr lang="en-US" altLang="zh-CN" sz="1600"/>
              <a:t>/</a:t>
            </a:r>
            <a:r>
              <a:rPr lang="zh-CN" altLang="en-US" sz="1600"/>
              <a:t>注册）</a:t>
            </a:r>
            <a:endParaRPr lang="zh-CN" altLang="en-US" sz="1600"/>
          </a:p>
          <a:p>
            <a:r>
              <a:rPr lang="en-US" altLang="zh-CN" sz="1600"/>
              <a:t>- </a:t>
            </a:r>
            <a:r>
              <a:rPr lang="zh-CN" altLang="en-US" sz="1600"/>
              <a:t>商品展示</a:t>
            </a:r>
            <a:endParaRPr lang="zh-CN" altLang="en-US" sz="1600"/>
          </a:p>
          <a:p>
            <a:r>
              <a:rPr lang="en-US" altLang="zh-CN" sz="1600"/>
              <a:t>- </a:t>
            </a:r>
            <a:r>
              <a:rPr lang="zh-CN" altLang="en-US" sz="1600"/>
              <a:t>购物车</a:t>
            </a:r>
            <a:endParaRPr lang="zh-CN" altLang="en-US" sz="1600"/>
          </a:p>
          <a:p>
            <a:r>
              <a:rPr lang="en-US" altLang="zh-CN" sz="1600"/>
              <a:t>- </a:t>
            </a:r>
            <a:r>
              <a:rPr lang="zh-CN" altLang="en-US" sz="1600"/>
              <a:t>订单管理</a:t>
            </a:r>
            <a:endParaRPr lang="zh-CN" altLang="en-US" sz="1600"/>
          </a:p>
          <a:p>
            <a:r>
              <a:rPr lang="en-US" altLang="zh-CN" sz="1600"/>
              <a:t>- </a:t>
            </a:r>
            <a:r>
              <a:rPr lang="zh-CN" altLang="en-US" sz="1600"/>
              <a:t>支付系统</a:t>
            </a:r>
            <a:endParaRPr lang="zh-CN" altLang="en-US" sz="1600"/>
          </a:p>
          <a:p>
            <a:r>
              <a:rPr lang="en-US" altLang="zh-CN" sz="1600"/>
              <a:t>- </a:t>
            </a:r>
            <a:r>
              <a:rPr lang="zh-CN" altLang="en-US" sz="1600"/>
              <a:t>用户个人中心</a:t>
            </a:r>
            <a:endParaRPr lang="zh-CN" altLang="en-US" sz="1600"/>
          </a:p>
          <a:p>
            <a:r>
              <a:rPr lang="en-US" altLang="zh-CN" sz="1600"/>
              <a:t>- </a:t>
            </a:r>
            <a:r>
              <a:rPr lang="zh-CN" altLang="en-US" sz="1600"/>
              <a:t>商家管理</a:t>
            </a:r>
            <a:endParaRPr lang="zh-CN" altLang="en-US" sz="1600"/>
          </a:p>
        </p:txBody>
      </p:sp>
      <p:graphicFrame>
        <p:nvGraphicFramePr>
          <p:cNvPr id="6" name="表格 5"/>
          <p:cNvGraphicFramePr/>
          <p:nvPr>
            <p:custDataLst>
              <p:tags r:id="rId5"/>
            </p:custDataLst>
          </p:nvPr>
        </p:nvGraphicFramePr>
        <p:xfrm>
          <a:off x="3289935" y="1136650"/>
          <a:ext cx="8531860" cy="5404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17090"/>
                <a:gridCol w="2148840"/>
              </a:tblGrid>
              <a:tr h="11347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前端技术栈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后端技术栈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系统架构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数据模型</a:t>
                      </a:r>
                      <a:endParaRPr lang="zh-CN" altLang="en-US"/>
                    </a:p>
                  </a:txBody>
                  <a:tcPr/>
                </a:tc>
              </a:tr>
              <a:tr h="426974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- 框架：Next.js 13+ (App Router)</a:t>
                      </a:r>
                      <a:endParaRPr lang="zh-CN" altLang="en-US" sz="140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   - UI组件库：Ant Design</a:t>
                      </a:r>
                      <a:endParaRPr lang="zh-CN" altLang="en-US" sz="140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   - 状态管理：React Context</a:t>
                      </a:r>
                      <a:endParaRPr lang="zh-CN" altLang="en-US" sz="140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   - 数据请求：Axios</a:t>
                      </a:r>
                      <a:endParaRPr lang="zh-CN" altLang="en-US" sz="1400"/>
                    </a:p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altLang="en-US" sz="1400"/>
                        <a:t>   - 样式方案：Tailwind CSS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 sz="1400"/>
                        <a:t>- 框架：Go</a:t>
                      </a:r>
                      <a:endParaRPr lang="en-US" altLang="zh-CN" sz="1400"/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 sz="1400"/>
                        <a:t>   - 数据库：MySQL（GORM）</a:t>
                      </a:r>
                      <a:endParaRPr lang="en-US" altLang="zh-CN" sz="1400"/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 sz="1400"/>
                        <a:t>   - 缓存：Redis</a:t>
                      </a:r>
                      <a:endParaRPr lang="en-US" altLang="zh-CN" sz="14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 sz="1400"/>
                        <a:t>- 微服务架构</a:t>
                      </a:r>
                      <a:endParaRPr lang="en-US" altLang="zh-CN" sz="1400"/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 sz="1400"/>
                        <a:t>     * 用户服务（User Service）</a:t>
                      </a:r>
                      <a:endParaRPr lang="en-US" altLang="zh-CN" sz="1400"/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 sz="1400"/>
                        <a:t>     * 商品服务（Product Service）</a:t>
                      </a:r>
                      <a:endParaRPr lang="en-US" altLang="zh-CN" sz="1400"/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 sz="1400"/>
                        <a:t>     * 订单服务（Order Service）</a:t>
                      </a:r>
                      <a:endParaRPr lang="en-US" altLang="zh-CN" sz="1400"/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 sz="1400"/>
                        <a:t>     * 购物车服务（Cart Service）</a:t>
                      </a:r>
                      <a:endParaRPr lang="en-US" altLang="zh-CN" sz="1400"/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 sz="1400"/>
                        <a:t>     * 支付回调服务（PayCallback Service）</a:t>
                      </a:r>
                      <a:endParaRPr lang="en-US" altLang="zh-CN" sz="1400"/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en-US" altLang="zh-CN" sz="1400"/>
                        <a:t>     * 网关服务（Gateway Service</a:t>
                      </a:r>
                      <a:r>
                        <a:rPr lang="zh-CN" altLang="en-US"/>
                        <a:t>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/>
                        <a:t>- </a:t>
                      </a:r>
                      <a:r>
                        <a:rPr lang="zh-CN" altLang="en-US" sz="1400"/>
                        <a:t>用户相关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  * User</a:t>
                      </a:r>
                      <a:r>
                        <a:rPr lang="zh-CN" altLang="en-US" sz="1400"/>
                        <a:t>（用户）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  * Role</a:t>
                      </a:r>
                      <a:r>
                        <a:rPr lang="zh-CN" altLang="en-US" sz="1400"/>
                        <a:t>（角色）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  * Permission</a:t>
                      </a:r>
                      <a:r>
                        <a:rPr lang="zh-CN" altLang="en-US" sz="1400"/>
                        <a:t>（权限）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  * UserAddress</a:t>
                      </a:r>
                      <a:r>
                        <a:rPr lang="zh-CN" altLang="en-US" sz="1400"/>
                        <a:t>（用户地址）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- </a:t>
                      </a:r>
                      <a:r>
                        <a:rPr lang="zh-CN" altLang="en-US" sz="1400"/>
                        <a:t>商</a:t>
                      </a:r>
                      <a:r>
                        <a:rPr lang="en-US" altLang="zh-CN" sz="1400"/>
                        <a:t>   - </a:t>
                      </a:r>
                      <a:r>
                        <a:rPr lang="zh-CN" altLang="en-US" sz="1400"/>
                        <a:t>订单相关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  * Order</a:t>
                      </a:r>
                      <a:r>
                        <a:rPr lang="zh-CN" altLang="en-US" sz="1400"/>
                        <a:t>（订单）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  * OrderItem</a:t>
                      </a:r>
                      <a:r>
                        <a:rPr lang="zh-CN" altLang="en-US" sz="1400"/>
                        <a:t>（订单项）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- </a:t>
                      </a:r>
                      <a:r>
                        <a:rPr lang="zh-CN" altLang="en-US" sz="1400"/>
                        <a:t>购物相关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  * CartItem</a:t>
                      </a:r>
                      <a:r>
                        <a:rPr lang="zh-CN" altLang="en-US" sz="1400"/>
                        <a:t>（购物车项）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  * Promotion</a:t>
                      </a:r>
                      <a:r>
                        <a:rPr lang="zh-CN" altLang="en-US" sz="1400"/>
                        <a:t>（促销活动）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  * Coupon</a:t>
                      </a:r>
                      <a:r>
                        <a:rPr lang="zh-CN" altLang="en-US" sz="1400"/>
                        <a:t>（优惠券）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- </a:t>
                      </a:r>
                      <a:r>
                        <a:rPr lang="zh-CN" altLang="en-US" sz="1400"/>
                        <a:t>系统相关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r>
                        <a:rPr lang="en-US" altLang="zh-CN" sz="1400"/>
                        <a:t>     * Blacklist</a:t>
                      </a:r>
                      <a:r>
                        <a:rPr lang="zh-CN" altLang="en-US" sz="1400"/>
                        <a:t>（黑名单）</a:t>
                      </a:r>
                      <a:endParaRPr lang="zh-CN" altLang="en-US" sz="1400"/>
                    </a:p>
                    <a:p>
                      <a:pPr>
                        <a:buNone/>
                      </a:pPr>
                      <a:endParaRPr lang="zh-CN" altLang="en-US" sz="14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6090" y="956945"/>
            <a:ext cx="29559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</a:t>
            </a:r>
            <a:r>
              <a:rPr lang="zh-CN" altLang="en-US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部署</a:t>
            </a:r>
            <a:endParaRPr lang="zh-CN" altLang="en-US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3735" y="1557655"/>
            <a:ext cx="3096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1"/>
                </a:solidFill>
              </a:rPr>
              <a:t>部署要求</a:t>
            </a:r>
            <a:endParaRPr lang="zh-CN" altLang="en-US">
              <a:solidFill>
                <a:schemeClr val="accent1"/>
              </a:solidFill>
            </a:endParaRPr>
          </a:p>
        </p:txBody>
      </p:sp>
      <p:sp>
        <p:nvSpPr>
          <p:cNvPr id="9" name="矩形 8"/>
          <p:cNvSpPr/>
          <p:nvPr>
            <p:custDataLst>
              <p:tags r:id="rId1"/>
            </p:custDataLst>
          </p:nvPr>
        </p:nvSpPr>
        <p:spPr>
          <a:xfrm>
            <a:off x="3689986" y="3198813"/>
            <a:ext cx="1988820" cy="27343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+mn-ea"/>
                <a:cs typeface="+mn-ea"/>
              </a:rPr>
              <a:t>单击此处添加文本具体内容，简明扼要地阐述您的观点。以便观者准确地理解您传达的思想。简明扼要地阐述您的观点。</a:t>
            </a:r>
            <a:endParaRPr lang="zh-CN" altLang="en-US" sz="14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689986" y="2391728"/>
            <a:ext cx="1988820" cy="573405"/>
          </a:xfrm>
          <a:prstGeom prst="rect">
            <a:avLst/>
          </a:prstGeom>
          <a:noFill/>
        </p:spPr>
        <p:txBody>
          <a:bodyPr wrap="square" lIns="90000" tIns="46800" rIns="9000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cs typeface="+mn-ea"/>
              </a:rPr>
              <a:t>单击添加标题</a:t>
            </a:r>
            <a:endParaRPr lang="zh-CN" altLang="en-US" sz="20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6" name="矩形 15"/>
          <p:cNvSpPr/>
          <p:nvPr>
            <p:custDataLst>
              <p:tags r:id="rId3"/>
            </p:custDataLst>
          </p:nvPr>
        </p:nvSpPr>
        <p:spPr>
          <a:xfrm>
            <a:off x="9305291" y="3198813"/>
            <a:ext cx="1988820" cy="27343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dirty="0">
                <a:solidFill>
                  <a:srgbClr val="FFFFFF"/>
                </a:solidFill>
                <a:latin typeface="+mn-ea"/>
                <a:cs typeface="+mn-ea"/>
              </a:rPr>
              <a:t>单击此处添加文本具体内容，简明扼要地阐述您的观点。以便观者准确地理解您传达的思想。简明扼要地阐述您的观点。</a:t>
            </a:r>
            <a:endParaRPr lang="zh-CN" altLang="en-US" sz="1400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9305291" y="2391728"/>
            <a:ext cx="1988820" cy="573405"/>
          </a:xfrm>
          <a:prstGeom prst="rect">
            <a:avLst/>
          </a:prstGeom>
          <a:noFill/>
        </p:spPr>
        <p:txBody>
          <a:bodyPr wrap="square" lIns="90000" tIns="46800" rIns="9000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FFFFFF"/>
                </a:solidFill>
                <a:latin typeface="+mn-ea"/>
                <a:cs typeface="+mn-ea"/>
              </a:rPr>
              <a:t>单击添加标题</a:t>
            </a:r>
            <a:endParaRPr lang="zh-CN" altLang="en-US" sz="20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15" name="Shape 497"/>
          <p:cNvSpPr/>
          <p:nvPr>
            <p:custDataLst>
              <p:tags r:id="rId5"/>
            </p:custDataLst>
          </p:nvPr>
        </p:nvSpPr>
        <p:spPr>
          <a:xfrm>
            <a:off x="198120" y="2035810"/>
            <a:ext cx="3642995" cy="4550410"/>
          </a:xfrm>
          <a:custGeom>
            <a:avLst/>
            <a:gdLst>
              <a:gd name="adj" fmla="val 9122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5737" h="4341">
                <a:moveTo>
                  <a:pt x="289" y="0"/>
                </a:moveTo>
                <a:lnTo>
                  <a:pt x="436" y="0"/>
                </a:lnTo>
                <a:lnTo>
                  <a:pt x="864" y="0"/>
                </a:lnTo>
                <a:lnTo>
                  <a:pt x="1572" y="0"/>
                </a:lnTo>
                <a:lnTo>
                  <a:pt x="1736" y="0"/>
                </a:lnTo>
                <a:lnTo>
                  <a:pt x="2135" y="0"/>
                </a:lnTo>
                <a:lnTo>
                  <a:pt x="2135" y="0"/>
                </a:lnTo>
                <a:cubicBezTo>
                  <a:pt x="2135" y="6"/>
                  <a:pt x="2135" y="13"/>
                  <a:pt x="2135" y="19"/>
                </a:cubicBezTo>
                <a:cubicBezTo>
                  <a:pt x="2135" y="425"/>
                  <a:pt x="2463" y="754"/>
                  <a:pt x="2869" y="754"/>
                </a:cubicBezTo>
                <a:cubicBezTo>
                  <a:pt x="3274" y="754"/>
                  <a:pt x="3602" y="425"/>
                  <a:pt x="3602" y="19"/>
                </a:cubicBezTo>
                <a:cubicBezTo>
                  <a:pt x="3602" y="13"/>
                  <a:pt x="3602" y="6"/>
                  <a:pt x="3602" y="0"/>
                </a:cubicBezTo>
                <a:lnTo>
                  <a:pt x="3602" y="0"/>
                </a:lnTo>
                <a:lnTo>
                  <a:pt x="3939" y="0"/>
                </a:lnTo>
                <a:lnTo>
                  <a:pt x="4165" y="0"/>
                </a:lnTo>
                <a:lnTo>
                  <a:pt x="4873" y="0"/>
                </a:lnTo>
                <a:lnTo>
                  <a:pt x="5239" y="0"/>
                </a:lnTo>
                <a:lnTo>
                  <a:pt x="5448" y="0"/>
                </a:lnTo>
                <a:cubicBezTo>
                  <a:pt x="5608" y="0"/>
                  <a:pt x="5737" y="131"/>
                  <a:pt x="5737" y="292"/>
                </a:cubicBezTo>
                <a:lnTo>
                  <a:pt x="5737" y="4049"/>
                </a:lnTo>
                <a:cubicBezTo>
                  <a:pt x="5737" y="4210"/>
                  <a:pt x="5608" y="4341"/>
                  <a:pt x="5448" y="4341"/>
                </a:cubicBezTo>
                <a:lnTo>
                  <a:pt x="4165" y="4341"/>
                </a:lnTo>
                <a:lnTo>
                  <a:pt x="2882" y="4341"/>
                </a:lnTo>
                <a:lnTo>
                  <a:pt x="2855" y="4341"/>
                </a:lnTo>
                <a:lnTo>
                  <a:pt x="1572" y="4341"/>
                </a:lnTo>
                <a:lnTo>
                  <a:pt x="289" y="4341"/>
                </a:lnTo>
                <a:cubicBezTo>
                  <a:pt x="129" y="4341"/>
                  <a:pt x="0" y="4210"/>
                  <a:pt x="0" y="4049"/>
                </a:cubicBezTo>
                <a:lnTo>
                  <a:pt x="0" y="292"/>
                </a:lnTo>
                <a:cubicBezTo>
                  <a:pt x="0" y="131"/>
                  <a:pt x="129" y="0"/>
                  <a:pt x="289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anchor="ctr">
            <a:noAutofit/>
          </a:bodyPr>
          <a:p>
            <a:pPr lvl="0" algn="l">
              <a:buClrTx/>
              <a:buSzTx/>
              <a:buFontTx/>
            </a:pPr>
            <a:endParaRPr sz="2800" dirty="0">
              <a:solidFill>
                <a:schemeClr val="tx1"/>
              </a:solidFill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8" name="Shape 501"/>
          <p:cNvSpPr/>
          <p:nvPr>
            <p:custDataLst>
              <p:tags r:id="rId6"/>
            </p:custDataLst>
          </p:nvPr>
        </p:nvSpPr>
        <p:spPr>
          <a:xfrm>
            <a:off x="1633538" y="1660843"/>
            <a:ext cx="772795" cy="773430"/>
          </a:xfrm>
          <a:prstGeom prst="ellipse">
            <a:avLst/>
          </a:prstGeom>
          <a:gradFill>
            <a:gsLst>
              <a:gs pos="0">
                <a:schemeClr val="accent1">
                  <a:lumMod val="80000"/>
                  <a:lumOff val="2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lIns="71437" tIns="71437" rIns="71437" bIns="71437" anchor="ctr">
            <a:noAutofit/>
          </a:bodyPr>
          <a:p>
            <a:pPr lvl="0" algn="l">
              <a:buClrTx/>
              <a:buSzTx/>
              <a:buFontTx/>
            </a:pPr>
            <a:endParaRPr sz="2800" dirty="0">
              <a:solidFill>
                <a:schemeClr val="tx1"/>
              </a:solidFill>
              <a:latin typeface="+mj-lt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7"/>
            </p:custDataLst>
          </p:nvPr>
        </p:nvCxnSpPr>
        <p:spPr>
          <a:xfrm>
            <a:off x="1817053" y="3278188"/>
            <a:ext cx="406400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>
            <p:custDataLst>
              <p:tags r:id="rId8"/>
            </p:custDataLst>
          </p:nvPr>
        </p:nvSpPr>
        <p:spPr>
          <a:xfrm>
            <a:off x="513080" y="3423920"/>
            <a:ext cx="3014980" cy="20199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-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服务器配置要求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CPU: 4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核以上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内存</a:t>
            </a: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: 8GB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以上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存储</a:t>
            </a: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: 100GB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以上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网络</a:t>
            </a: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: 100Mbps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以上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2" name="图片 16" descr="343439383331313b343532303033323bd3a6d3c3b9dcc0ed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839913" y="1867853"/>
            <a:ext cx="360000" cy="360000"/>
          </a:xfrm>
          <a:prstGeom prst="rect">
            <a:avLst/>
          </a:prstGeom>
        </p:spPr>
      </p:pic>
      <p:sp>
        <p:nvSpPr>
          <p:cNvPr id="23" name="矩形 22"/>
          <p:cNvSpPr/>
          <p:nvPr>
            <p:custDataLst>
              <p:tags r:id="rId12"/>
            </p:custDataLst>
          </p:nvPr>
        </p:nvSpPr>
        <p:spPr>
          <a:xfrm>
            <a:off x="512763" y="2498408"/>
            <a:ext cx="3014980" cy="6477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FF"/>
                </a:solidFill>
                <a:latin typeface="+mn-ea"/>
                <a:cs typeface="+mn-ea"/>
              </a:rPr>
              <a:t>部署环境准备</a:t>
            </a:r>
            <a:endParaRPr lang="zh-CN" altLang="en-US" sz="20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7" name="Shape 497"/>
          <p:cNvSpPr/>
          <p:nvPr>
            <p:custDataLst>
              <p:tags r:id="rId13"/>
            </p:custDataLst>
          </p:nvPr>
        </p:nvSpPr>
        <p:spPr>
          <a:xfrm>
            <a:off x="7915910" y="2035810"/>
            <a:ext cx="3642995" cy="4550410"/>
          </a:xfrm>
          <a:custGeom>
            <a:avLst/>
            <a:gdLst>
              <a:gd name="adj" fmla="val 9122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5737" h="4341">
                <a:moveTo>
                  <a:pt x="289" y="0"/>
                </a:moveTo>
                <a:lnTo>
                  <a:pt x="529" y="0"/>
                </a:lnTo>
                <a:lnTo>
                  <a:pt x="863" y="0"/>
                </a:lnTo>
                <a:lnTo>
                  <a:pt x="1575" y="0"/>
                </a:lnTo>
                <a:lnTo>
                  <a:pt x="1835" y="0"/>
                </a:lnTo>
                <a:lnTo>
                  <a:pt x="2136" y="0"/>
                </a:lnTo>
                <a:lnTo>
                  <a:pt x="2136" y="0"/>
                </a:lnTo>
                <a:cubicBezTo>
                  <a:pt x="2136" y="6"/>
                  <a:pt x="2136" y="13"/>
                  <a:pt x="2136" y="19"/>
                </a:cubicBezTo>
                <a:cubicBezTo>
                  <a:pt x="2136" y="425"/>
                  <a:pt x="2464" y="754"/>
                  <a:pt x="2870" y="754"/>
                </a:cubicBezTo>
                <a:cubicBezTo>
                  <a:pt x="3275" y="754"/>
                  <a:pt x="3603" y="425"/>
                  <a:pt x="3603" y="19"/>
                </a:cubicBezTo>
                <a:cubicBezTo>
                  <a:pt x="3603" y="13"/>
                  <a:pt x="3603" y="6"/>
                  <a:pt x="3603" y="0"/>
                </a:cubicBezTo>
                <a:lnTo>
                  <a:pt x="3603" y="0"/>
                </a:lnTo>
                <a:lnTo>
                  <a:pt x="3850" y="0"/>
                </a:lnTo>
                <a:lnTo>
                  <a:pt x="4163" y="0"/>
                </a:lnTo>
                <a:lnTo>
                  <a:pt x="4875" y="0"/>
                </a:lnTo>
                <a:lnTo>
                  <a:pt x="5156" y="0"/>
                </a:lnTo>
                <a:lnTo>
                  <a:pt x="5449" y="0"/>
                </a:lnTo>
                <a:cubicBezTo>
                  <a:pt x="5608" y="0"/>
                  <a:pt x="5737" y="131"/>
                  <a:pt x="5737" y="292"/>
                </a:cubicBezTo>
                <a:lnTo>
                  <a:pt x="5737" y="4049"/>
                </a:lnTo>
                <a:cubicBezTo>
                  <a:pt x="5737" y="4210"/>
                  <a:pt x="5608" y="4341"/>
                  <a:pt x="5449" y="4341"/>
                </a:cubicBezTo>
                <a:lnTo>
                  <a:pt x="4163" y="4341"/>
                </a:lnTo>
                <a:lnTo>
                  <a:pt x="2877" y="4341"/>
                </a:lnTo>
                <a:lnTo>
                  <a:pt x="2860" y="4341"/>
                </a:lnTo>
                <a:lnTo>
                  <a:pt x="1575" y="4341"/>
                </a:lnTo>
                <a:lnTo>
                  <a:pt x="289" y="4341"/>
                </a:lnTo>
                <a:cubicBezTo>
                  <a:pt x="129" y="4341"/>
                  <a:pt x="0" y="4210"/>
                  <a:pt x="0" y="4049"/>
                </a:cubicBezTo>
                <a:lnTo>
                  <a:pt x="0" y="292"/>
                </a:lnTo>
                <a:cubicBezTo>
                  <a:pt x="0" y="131"/>
                  <a:pt x="129" y="0"/>
                  <a:pt x="289" y="0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80000"/>
                  <a:lumOff val="2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anchor="ctr">
            <a:noAutofit/>
          </a:bodyPr>
          <a:p>
            <a:pPr lvl="0" algn="l">
              <a:buClrTx/>
              <a:buSzTx/>
              <a:buFontTx/>
            </a:pPr>
            <a:endParaRPr sz="2800" dirty="0">
              <a:solidFill>
                <a:schemeClr val="tx1"/>
              </a:solidFill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8" name="Shape 501"/>
          <p:cNvSpPr/>
          <p:nvPr>
            <p:custDataLst>
              <p:tags r:id="rId14"/>
            </p:custDataLst>
          </p:nvPr>
        </p:nvSpPr>
        <p:spPr>
          <a:xfrm>
            <a:off x="9350693" y="1660843"/>
            <a:ext cx="772795" cy="773430"/>
          </a:xfrm>
          <a:prstGeom prst="ellipse">
            <a:avLst/>
          </a:prstGeom>
          <a:gradFill>
            <a:gsLst>
              <a:gs pos="0">
                <a:schemeClr val="accent1">
                  <a:lumMod val="80000"/>
                  <a:lumOff val="2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1">
                <a:lumMod val="20000"/>
                <a:lumOff val="80000"/>
                <a:alpha val="30000"/>
              </a:schemeClr>
            </a:innerShdw>
          </a:effectLst>
        </p:spPr>
        <p:txBody>
          <a:bodyPr lIns="71437" tIns="71437" rIns="71437" bIns="71437" anchor="ctr">
            <a:noAutofit/>
          </a:bodyPr>
          <a:p>
            <a:pPr lvl="0" algn="l">
              <a:buClrTx/>
              <a:buSzTx/>
              <a:buFontTx/>
            </a:pPr>
            <a:endParaRPr sz="2800" dirty="0">
              <a:solidFill>
                <a:schemeClr val="tx1"/>
              </a:solidFill>
              <a:latin typeface="+mj-lt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30" name="直接连接符 29"/>
          <p:cNvCxnSpPr/>
          <p:nvPr>
            <p:custDataLst>
              <p:tags r:id="rId15"/>
            </p:custDataLst>
          </p:nvPr>
        </p:nvCxnSpPr>
        <p:spPr>
          <a:xfrm>
            <a:off x="9534208" y="3278188"/>
            <a:ext cx="406400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>
            <p:custDataLst>
              <p:tags r:id="rId16"/>
            </p:custDataLst>
          </p:nvPr>
        </p:nvSpPr>
        <p:spPr>
          <a:xfrm>
            <a:off x="8230235" y="3423920"/>
            <a:ext cx="3014980" cy="264858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-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功能验证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用户服务可用性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商品服务可用性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订单服务可用性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购物车服务可用性</a:t>
            </a:r>
            <a:endParaRPr lang="en-US" altLang="zh-CN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-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性能验证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接口响应时间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数据库性能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缓存命中率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并发处理能力</a:t>
            </a:r>
            <a:endParaRPr lang="zh-CN" altLang="en-US" sz="1600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2" name="矩形 31"/>
          <p:cNvSpPr/>
          <p:nvPr>
            <p:custDataLst>
              <p:tags r:id="rId17"/>
            </p:custDataLst>
          </p:nvPr>
        </p:nvSpPr>
        <p:spPr>
          <a:xfrm>
            <a:off x="8229918" y="2498408"/>
            <a:ext cx="3014980" cy="6477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FF"/>
                </a:solidFill>
                <a:latin typeface="+mn-ea"/>
                <a:cs typeface="+mn-ea"/>
              </a:rPr>
              <a:t>部署验证</a:t>
            </a:r>
            <a:endParaRPr lang="zh-CN" altLang="en-US" sz="20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pic>
        <p:nvPicPr>
          <p:cNvPr id="34" name="图片 4" descr="343439383331313b343532303032303bb8f6c8cbd0c5cfa2"/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557068" y="1867853"/>
            <a:ext cx="360000" cy="360000"/>
          </a:xfrm>
          <a:prstGeom prst="rect">
            <a:avLst/>
          </a:prstGeom>
        </p:spPr>
      </p:pic>
      <p:sp>
        <p:nvSpPr>
          <p:cNvPr id="36" name="Shape 497"/>
          <p:cNvSpPr/>
          <p:nvPr>
            <p:custDataLst>
              <p:tags r:id="rId21"/>
            </p:custDataLst>
          </p:nvPr>
        </p:nvSpPr>
        <p:spPr>
          <a:xfrm>
            <a:off x="4057015" y="2035810"/>
            <a:ext cx="3642995" cy="4550410"/>
          </a:xfrm>
          <a:custGeom>
            <a:avLst/>
            <a:gdLst>
              <a:gd name="adj" fmla="val 9122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il" t="il" r="ir" b="ib"/>
            <a:pathLst>
              <a:path w="5737" h="4341">
                <a:moveTo>
                  <a:pt x="290" y="0"/>
                </a:moveTo>
                <a:lnTo>
                  <a:pt x="480" y="0"/>
                </a:lnTo>
                <a:lnTo>
                  <a:pt x="865" y="0"/>
                </a:lnTo>
                <a:lnTo>
                  <a:pt x="1567" y="0"/>
                </a:lnTo>
                <a:lnTo>
                  <a:pt x="1788" y="0"/>
                </a:lnTo>
                <a:lnTo>
                  <a:pt x="2135" y="0"/>
                </a:lnTo>
                <a:lnTo>
                  <a:pt x="2135" y="0"/>
                </a:lnTo>
                <a:cubicBezTo>
                  <a:pt x="2135" y="6"/>
                  <a:pt x="2135" y="13"/>
                  <a:pt x="2135" y="19"/>
                </a:cubicBezTo>
                <a:cubicBezTo>
                  <a:pt x="2135" y="425"/>
                  <a:pt x="2463" y="754"/>
                  <a:pt x="2869" y="754"/>
                </a:cubicBezTo>
                <a:cubicBezTo>
                  <a:pt x="3274" y="754"/>
                  <a:pt x="3602" y="425"/>
                  <a:pt x="3602" y="19"/>
                </a:cubicBezTo>
                <a:cubicBezTo>
                  <a:pt x="3602" y="13"/>
                  <a:pt x="3602" y="6"/>
                  <a:pt x="3602" y="0"/>
                </a:cubicBezTo>
                <a:lnTo>
                  <a:pt x="3602" y="0"/>
                </a:lnTo>
                <a:lnTo>
                  <a:pt x="3870" y="0"/>
                </a:lnTo>
                <a:lnTo>
                  <a:pt x="4163" y="0"/>
                </a:lnTo>
                <a:lnTo>
                  <a:pt x="4872" y="0"/>
                </a:lnTo>
                <a:lnTo>
                  <a:pt x="5178" y="0"/>
                </a:lnTo>
                <a:lnTo>
                  <a:pt x="5448" y="0"/>
                </a:lnTo>
                <a:cubicBezTo>
                  <a:pt x="5608" y="0"/>
                  <a:pt x="5737" y="131"/>
                  <a:pt x="5737" y="292"/>
                </a:cubicBezTo>
                <a:lnTo>
                  <a:pt x="5737" y="4049"/>
                </a:lnTo>
                <a:cubicBezTo>
                  <a:pt x="5737" y="4210"/>
                  <a:pt x="5608" y="4341"/>
                  <a:pt x="5448" y="4341"/>
                </a:cubicBezTo>
                <a:lnTo>
                  <a:pt x="4163" y="4341"/>
                </a:lnTo>
                <a:lnTo>
                  <a:pt x="2886" y="4341"/>
                </a:lnTo>
                <a:lnTo>
                  <a:pt x="2851" y="4341"/>
                </a:lnTo>
                <a:lnTo>
                  <a:pt x="1567" y="4341"/>
                </a:lnTo>
                <a:lnTo>
                  <a:pt x="290" y="4341"/>
                </a:lnTo>
                <a:cubicBezTo>
                  <a:pt x="129" y="4341"/>
                  <a:pt x="0" y="4210"/>
                  <a:pt x="0" y="4049"/>
                </a:cubicBezTo>
                <a:lnTo>
                  <a:pt x="0" y="292"/>
                </a:lnTo>
                <a:cubicBezTo>
                  <a:pt x="0" y="131"/>
                  <a:pt x="129" y="0"/>
                  <a:pt x="290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90000"/>
                  <a:lumOff val="10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2">
                <a:lumMod val="20000"/>
                <a:lumOff val="80000"/>
                <a:alpha val="30000"/>
              </a:schemeClr>
            </a:innerShdw>
          </a:effectLst>
        </p:spPr>
        <p:txBody>
          <a:bodyPr wrap="square" lIns="71437" tIns="71437" rIns="71437" bIns="71437" anchor="ctr">
            <a:noAutofit/>
          </a:bodyPr>
          <a:p>
            <a:pPr lvl="0" algn="l">
              <a:buClrTx/>
              <a:buSzTx/>
              <a:buFontTx/>
            </a:pPr>
            <a:endParaRPr sz="2800" u="sng" dirty="0">
              <a:solidFill>
                <a:schemeClr val="tx1"/>
              </a:solidFill>
              <a:latin typeface="+mj-lt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7" name="Shape 501"/>
          <p:cNvSpPr/>
          <p:nvPr>
            <p:custDataLst>
              <p:tags r:id="rId22"/>
            </p:custDataLst>
          </p:nvPr>
        </p:nvSpPr>
        <p:spPr>
          <a:xfrm>
            <a:off x="5492433" y="1660843"/>
            <a:ext cx="772795" cy="773430"/>
          </a:xfrm>
          <a:prstGeom prst="ellipse">
            <a:avLst/>
          </a:prstGeom>
          <a:gradFill>
            <a:gsLst>
              <a:gs pos="0">
                <a:schemeClr val="accent2">
                  <a:lumMod val="90000"/>
                  <a:lumOff val="10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2700000" scaled="0"/>
          </a:gradFill>
          <a:ln w="12700">
            <a:miter lim="400000"/>
          </a:ln>
          <a:effectLst>
            <a:innerShdw blurRad="317500" dist="50800" dir="16200000">
              <a:schemeClr val="accent2">
                <a:lumMod val="20000"/>
                <a:lumOff val="80000"/>
                <a:alpha val="30000"/>
              </a:schemeClr>
            </a:innerShdw>
          </a:effectLst>
        </p:spPr>
        <p:txBody>
          <a:bodyPr lIns="71437" tIns="71437" rIns="71437" bIns="71437" anchor="ctr">
            <a:noAutofit/>
          </a:bodyPr>
          <a:p>
            <a:pPr lvl="0" algn="l">
              <a:buClrTx/>
              <a:buSzTx/>
              <a:buFontTx/>
            </a:pPr>
            <a:endParaRPr sz="2800" u="sng" dirty="0">
              <a:solidFill>
                <a:schemeClr val="tx1"/>
              </a:solidFill>
              <a:latin typeface="+mj-lt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cxnSp>
        <p:nvCxnSpPr>
          <p:cNvPr id="38" name="直接连接符 37"/>
          <p:cNvCxnSpPr/>
          <p:nvPr>
            <p:custDataLst>
              <p:tags r:id="rId23"/>
            </p:custDataLst>
          </p:nvPr>
        </p:nvCxnSpPr>
        <p:spPr>
          <a:xfrm>
            <a:off x="5675948" y="3278188"/>
            <a:ext cx="406400" cy="0"/>
          </a:xfrm>
          <a:prstGeom prst="line">
            <a:avLst/>
          </a:prstGeom>
          <a:ln w="12700">
            <a:solidFill>
              <a:srgbClr val="FFFFFF">
                <a:alpha val="5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>
            <p:custDataLst>
              <p:tags r:id="rId24"/>
            </p:custDataLst>
          </p:nvPr>
        </p:nvSpPr>
        <p:spPr>
          <a:xfrm>
            <a:off x="4371975" y="3423920"/>
            <a:ext cx="3014980" cy="25590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- 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环境配置</a:t>
            </a:r>
            <a:endParaRPr lang="zh-CN" altLang="en-US" sz="1600" kern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安装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Go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环境</a:t>
            </a:r>
            <a:endParaRPr lang="zh-CN" altLang="en-US" sz="1600" kern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配置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MySQL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数据库</a:t>
            </a:r>
            <a:endParaRPr lang="zh-CN" altLang="en-US" sz="1600" kern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配置</a:t>
            </a: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Redis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缓存</a:t>
            </a:r>
            <a:endParaRPr lang="en-US" altLang="zh-CN" sz="1600" kern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- 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应用部署</a:t>
            </a:r>
            <a:endParaRPr lang="zh-CN" altLang="en-US" sz="1600" kern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微服务部署</a:t>
            </a:r>
            <a:endParaRPr lang="zh-CN" altLang="en-US" sz="1600" kern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数据库迁移</a:t>
            </a:r>
            <a:endParaRPr lang="zh-CN" altLang="en-US" sz="1600" kern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缓存预热</a:t>
            </a:r>
            <a:endParaRPr lang="zh-CN" altLang="en-US" sz="1600" kern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  <a:p>
            <a:pPr algn="ct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     * </a:t>
            </a:r>
            <a:r>
              <a:rPr lang="zh-CN" altLang="en-US" sz="1600" kern="0" dirty="0">
                <a:ln>
                  <a:noFill/>
                  <a:prstDash val="sysDot"/>
                </a:ln>
                <a:solidFill>
                  <a:srgbClr val="FFFFFF"/>
                </a:solidFill>
                <a:latin typeface="+mn-ea"/>
                <a:cs typeface="+mn-ea"/>
                <a:sym typeface="+mn-ea"/>
              </a:rPr>
              <a:t>负载均衡配置</a:t>
            </a:r>
            <a:endParaRPr lang="zh-CN" altLang="en-US" sz="1600" kern="0" dirty="0">
              <a:ln>
                <a:noFill/>
                <a:prstDash val="sysDot"/>
              </a:ln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1" name="矩形 40"/>
          <p:cNvSpPr/>
          <p:nvPr>
            <p:custDataLst>
              <p:tags r:id="rId25"/>
            </p:custDataLst>
          </p:nvPr>
        </p:nvSpPr>
        <p:spPr>
          <a:xfrm>
            <a:off x="4371658" y="2498408"/>
            <a:ext cx="3014980" cy="6477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FFFFFF"/>
                </a:solidFill>
                <a:latin typeface="+mn-ea"/>
                <a:cs typeface="+mn-ea"/>
              </a:rPr>
              <a:t>部署步骤</a:t>
            </a:r>
            <a:endParaRPr lang="zh-CN" altLang="en-US" sz="2000" b="1">
              <a:solidFill>
                <a:srgbClr val="FFFFFF"/>
              </a:solidFill>
              <a:latin typeface="+mn-ea"/>
              <a:cs typeface="+mn-ea"/>
            </a:endParaRPr>
          </a:p>
        </p:txBody>
      </p:sp>
      <p:pic>
        <p:nvPicPr>
          <p:cNvPr id="43" name="图片 3" descr="343439383331313b343532303031393bd2b5bca8b9dcc0ed"/>
          <p:cNvPicPr>
            <a:picLocks noChangeAspect="1"/>
          </p:cNvPicPr>
          <p:nvPr>
            <p:custDataLst>
              <p:tags r:id="rId26"/>
            </p:custDataLst>
          </p:nvPr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5698808" y="1867853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>
            <p:custDataLst>
              <p:tags r:id="rId1"/>
            </p:custDataLst>
          </p:nvPr>
        </p:nvSpPr>
        <p:spPr>
          <a:xfrm>
            <a:off x="1343025" y="2435225"/>
            <a:ext cx="837565" cy="889635"/>
          </a:xfrm>
          <a:prstGeom prst="ellipse">
            <a:avLst/>
          </a:prstGeom>
          <a:solidFill>
            <a:srgbClr val="D24747"/>
          </a:solidFill>
          <a:ln>
            <a:solidFill>
              <a:srgbClr val="D2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3557" name="组合 57"/>
          <p:cNvGrpSpPr/>
          <p:nvPr/>
        </p:nvGrpSpPr>
        <p:grpSpPr>
          <a:xfrm>
            <a:off x="1155065" y="913765"/>
            <a:ext cx="1117600" cy="1068388"/>
            <a:chOff x="6381750" y="827524"/>
            <a:chExt cx="1488665" cy="1424599"/>
          </a:xfrm>
        </p:grpSpPr>
        <p:sp>
          <p:nvSpPr>
            <p:cNvPr id="57" name="Oval 6" descr="#wm#_48_07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81750" y="827524"/>
              <a:ext cx="1131301" cy="1088029"/>
            </a:xfrm>
            <a:prstGeom prst="ellipse">
              <a:avLst/>
            </a:prstGeom>
            <a:solidFill>
              <a:srgbClr val="990000">
                <a:alpha val="69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58" name="Oval 7" descr="#wm#_48_07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231812" y="1576867"/>
              <a:ext cx="638603" cy="675256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33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5845" name="文本框 3"/>
          <p:cNvSpPr txBox="1"/>
          <p:nvPr/>
        </p:nvSpPr>
        <p:spPr>
          <a:xfrm>
            <a:off x="5549900" y="43180"/>
            <a:ext cx="6182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zh-CN" altLang="en-US" sz="30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  <a:sym typeface="+mn-ea"/>
              </a:rPr>
              <a:t>任务汇报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85" y="1175385"/>
            <a:ext cx="3141345" cy="492125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553335" y="2526665"/>
            <a:ext cx="49364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应用测试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7285" y="1060450"/>
            <a:ext cx="3436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8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7465" y="3206115"/>
            <a:ext cx="435673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性能测试</a:t>
            </a:r>
            <a:endParaRPr lang="zh-CN" altLang="en-US" sz="2400"/>
          </a:p>
          <a:p>
            <a:pPr>
              <a:lnSpc>
                <a:spcPct val="18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安全性测试</a:t>
            </a:r>
            <a:endParaRPr lang="zh-CN" altLang="en-US" sz="2400"/>
          </a:p>
          <a:p>
            <a:pPr>
              <a:lnSpc>
                <a:spcPct val="180000"/>
              </a:lnSpc>
            </a:pPr>
            <a:r>
              <a:rPr lang="en-US" altLang="zh-CN" sz="2400"/>
              <a:t>3.UI</a:t>
            </a:r>
            <a:r>
              <a:rPr lang="zh-CN" altLang="en-US" sz="2400"/>
              <a:t>测试</a:t>
            </a:r>
            <a:endParaRPr lang="zh-CN" altLang="en-US" sz="240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755" y="91503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Web应用测试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" name="图片 7" descr="图形用户界面, 应用程序, 表格, Word&#10;&#10;描述已自动生成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0400" y="3137535"/>
            <a:ext cx="5911850" cy="320802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00660" y="6327140"/>
            <a:ext cx="61118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zh-CN" altLang="en-US"/>
              <a:t>成功时性能测试结果概览</a:t>
            </a:r>
            <a:endParaRPr lang="zh-CN" altLang="en-US"/>
          </a:p>
        </p:txBody>
      </p:sp>
      <p:pic>
        <p:nvPicPr>
          <p:cNvPr id="8" name="图片 8" descr="图形用户界面, 应用程序, Word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2535" y="3137218"/>
            <a:ext cx="5274310" cy="318960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499225" y="6327140"/>
            <a:ext cx="41935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登录</a:t>
            </a:r>
            <a:r>
              <a:rPr lang="zh-CN" altLang="en-US">
                <a:sym typeface="+mn-ea"/>
              </a:rPr>
              <a:t>失败时性能测试结果概览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25755" y="1437005"/>
            <a:ext cx="11518900" cy="1891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10000"/>
              </a:lnSpc>
            </a:pPr>
            <a:r>
              <a:rPr lang="zh-CN" altLang="en-US">
                <a:sym typeface="+mn-ea"/>
              </a:rPr>
              <a:t>步骤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>
                <a:sym typeface="+mn-ea"/>
              </a:rPr>
              <a:t>1. </a:t>
            </a:r>
            <a:r>
              <a:rPr lang="zh-CN" altLang="en-US">
                <a:sym typeface="+mn-ea"/>
              </a:rPr>
              <a:t>首先，确保您的项目服务已经启动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启动性能测试环境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>
                <a:sym typeface="+mn-ea"/>
              </a:rPr>
              <a:t>3. </a:t>
            </a:r>
            <a:r>
              <a:rPr lang="zh-CN" altLang="en-US">
                <a:sym typeface="+mn-ea"/>
              </a:rPr>
              <a:t>等待所有容器启动完成，可以通过以下命令查看容器状态</a:t>
            </a:r>
            <a:endParaRPr lang="zh-CN" altLang="en-US"/>
          </a:p>
          <a:p>
            <a:pPr>
              <a:lnSpc>
                <a:spcPct val="110000"/>
              </a:lnSpc>
            </a:pPr>
            <a:r>
              <a:rPr lang="en-US" altLang="zh-CN">
                <a:sym typeface="+mn-ea"/>
              </a:rPr>
              <a:t>4. </a:t>
            </a:r>
            <a:r>
              <a:rPr lang="zh-CN" altLang="en-US">
                <a:sym typeface="+mn-ea"/>
              </a:rPr>
              <a:t>运行性能测试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3027680" y="976630"/>
            <a:ext cx="22059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</a:t>
            </a:r>
            <a:r>
              <a:rPr lang="zh-CN" altLang="en-US" sz="2400"/>
              <a:t>性能测试</a:t>
            </a:r>
            <a:endParaRPr lang="zh-CN" altLang="en-US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755" y="11868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Web应用测试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160395" y="1240790"/>
            <a:ext cx="293560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2.</a:t>
            </a:r>
            <a:r>
              <a:rPr lang="zh-CN" altLang="en-US" sz="2400"/>
              <a:t>安全性测试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232410" y="1582420"/>
            <a:ext cx="1110424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步骤：</a:t>
            </a:r>
            <a:endParaRPr lang="zh-CN" altLang="en-US" sz="1600"/>
          </a:p>
          <a:p>
            <a:r>
              <a:rPr lang="en-US" altLang="zh-CN" sz="1600"/>
              <a:t>1. </a:t>
            </a:r>
            <a:r>
              <a:rPr lang="zh-CN" altLang="en-US" sz="1600"/>
              <a:t>启动安全测试环境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运行不同类型的扫描</a:t>
            </a:r>
            <a:endParaRPr lang="zh-CN" altLang="en-US" sz="1600"/>
          </a:p>
          <a:p>
            <a:r>
              <a:rPr lang="en-US" altLang="zh-CN" sz="1600"/>
              <a:t>    a. </a:t>
            </a:r>
            <a:r>
              <a:rPr lang="zh-CN" altLang="en-US" sz="1600"/>
              <a:t>基础扫描</a:t>
            </a:r>
            <a:endParaRPr lang="zh-CN" altLang="en-US" sz="1600"/>
          </a:p>
          <a:p>
            <a:r>
              <a:rPr lang="en-US" altLang="zh-CN" sz="1600"/>
              <a:t>    b. API</a:t>
            </a:r>
            <a:r>
              <a:rPr lang="zh-CN" altLang="en-US" sz="1600"/>
              <a:t>扫描</a:t>
            </a:r>
            <a:endParaRPr lang="zh-CN" altLang="en-US" sz="1600"/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410" y="3000375"/>
            <a:ext cx="5274310" cy="340233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31775" y="6498590"/>
            <a:ext cx="54127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Zap</a:t>
            </a:r>
            <a:r>
              <a:rPr lang="zh-CN" altLang="en-US"/>
              <a:t>基线扫描（</a:t>
            </a:r>
            <a:r>
              <a:rPr lang="en-US" altLang="zh-CN"/>
              <a:t>zap-baseline</a:t>
            </a:r>
            <a:r>
              <a:rPr lang="zh-CN" altLang="en-US"/>
              <a:t>）报告概览</a:t>
            </a:r>
            <a:endParaRPr lang="zh-CN" altLang="en-US"/>
          </a:p>
        </p:txBody>
      </p:sp>
      <p:pic>
        <p:nvPicPr>
          <p:cNvPr id="10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40" y="1370330"/>
            <a:ext cx="4901565" cy="2800985"/>
          </a:xfrm>
          <a:prstGeom prst="rect">
            <a:avLst/>
          </a:prstGeom>
        </p:spPr>
      </p:pic>
      <p:pic>
        <p:nvPicPr>
          <p:cNvPr id="11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6140" y="4171315"/>
            <a:ext cx="4901565" cy="223139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946140" y="6417310"/>
            <a:ext cx="49022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Zap</a:t>
            </a:r>
            <a:r>
              <a:rPr lang="zh-CN" altLang="en-US"/>
              <a:t>全面扫描（</a:t>
            </a:r>
            <a:r>
              <a:rPr lang="en-US" altLang="zh-CN"/>
              <a:t>zap-base</a:t>
            </a:r>
            <a:r>
              <a:rPr lang="zh-CN" altLang="en-US"/>
              <a:t>）报告概览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074327" y="2282322"/>
            <a:ext cx="10043346" cy="506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en-US" altLang="zh-CN" kern="100" dirty="0">
                <a:latin typeface="仿宋" panose="02010609060101010101" pitchFamily="49" charset="-122"/>
                <a:cs typeface="仿宋" panose="02010609060101010101" pitchFamily="49" charset="-122"/>
              </a:rPr>
              <a:t> </a:t>
            </a:r>
            <a:endParaRPr lang="zh-CN" altLang="zh-CN" sz="2400" kern="100" dirty="0">
              <a:latin typeface="等线" panose="02010600030101010101" pitchFamily="2" charset="-122"/>
              <a:ea typeface="仿宋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25755" y="1186815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en-US" altLang="zh-CN" sz="28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Web应用测试</a:t>
            </a:r>
            <a:endParaRPr lang="en-US" altLang="zh-CN" sz="28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012440" y="1311275"/>
            <a:ext cx="32226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3.Web UI</a:t>
            </a:r>
            <a:r>
              <a:rPr lang="zh-CN" altLang="en-US" sz="2400"/>
              <a:t>测试</a:t>
            </a:r>
            <a:endParaRPr lang="zh-CN" altLang="en-US" sz="2400"/>
          </a:p>
        </p:txBody>
      </p:sp>
      <p:sp>
        <p:nvSpPr>
          <p:cNvPr id="5" name="文本框 4"/>
          <p:cNvSpPr txBox="1"/>
          <p:nvPr/>
        </p:nvSpPr>
        <p:spPr>
          <a:xfrm>
            <a:off x="441960" y="1771650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UI</a:t>
            </a:r>
            <a:r>
              <a:rPr lang="zh-CN" altLang="en-US">
                <a:solidFill>
                  <a:schemeClr val="accent1"/>
                </a:solidFill>
              </a:rPr>
              <a:t>实例</a:t>
            </a:r>
            <a:endParaRPr lang="zh-CN" altLang="en-US">
              <a:solidFill>
                <a:schemeClr val="accent1"/>
              </a:solidFill>
            </a:endParaRPr>
          </a:p>
        </p:txBody>
      </p:sp>
      <p:pic>
        <p:nvPicPr>
          <p:cNvPr id="18" name="图片 1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2139950"/>
            <a:ext cx="4692015" cy="2752090"/>
          </a:xfrm>
          <a:prstGeom prst="rect">
            <a:avLst/>
          </a:prstGeom>
        </p:spPr>
      </p:pic>
      <p:pic>
        <p:nvPicPr>
          <p:cNvPr id="17" name="图片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095" y="2112010"/>
            <a:ext cx="5274310" cy="25781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646545" y="5030470"/>
            <a:ext cx="224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购物大厅</a:t>
            </a:r>
            <a:r>
              <a:rPr lang="en-US" altLang="zh-CN"/>
              <a:t>UI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040130" y="4960620"/>
            <a:ext cx="21666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登录</a:t>
            </a:r>
            <a:r>
              <a:rPr lang="en-US" altLang="zh-CN"/>
              <a:t>UI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椭圆 24"/>
          <p:cNvSpPr/>
          <p:nvPr>
            <p:custDataLst>
              <p:tags r:id="rId1"/>
            </p:custDataLst>
          </p:nvPr>
        </p:nvSpPr>
        <p:spPr>
          <a:xfrm>
            <a:off x="1343025" y="2435225"/>
            <a:ext cx="837565" cy="889635"/>
          </a:xfrm>
          <a:prstGeom prst="ellipse">
            <a:avLst/>
          </a:prstGeom>
          <a:solidFill>
            <a:srgbClr val="D24747"/>
          </a:solidFill>
          <a:ln>
            <a:solidFill>
              <a:srgbClr val="D247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一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23557" name="组合 57"/>
          <p:cNvGrpSpPr/>
          <p:nvPr/>
        </p:nvGrpSpPr>
        <p:grpSpPr>
          <a:xfrm>
            <a:off x="1155065" y="913765"/>
            <a:ext cx="1117600" cy="1068388"/>
            <a:chOff x="6381750" y="827524"/>
            <a:chExt cx="1488665" cy="1424599"/>
          </a:xfrm>
        </p:grpSpPr>
        <p:sp>
          <p:nvSpPr>
            <p:cNvPr id="57" name="Oval 6" descr="#wm#_48_07_*Z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381750" y="827524"/>
              <a:ext cx="1131301" cy="1088029"/>
            </a:xfrm>
            <a:prstGeom prst="ellipse">
              <a:avLst/>
            </a:prstGeom>
            <a:solidFill>
              <a:srgbClr val="990000">
                <a:alpha val="69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5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58" name="Oval 7" descr="#wm#_48_07_*Z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7231812" y="1576867"/>
              <a:ext cx="638603" cy="675256"/>
            </a:xfrm>
            <a:prstGeom prst="ellipse">
              <a:avLst/>
            </a:prstGeom>
            <a:solidFill>
              <a:srgbClr val="C00000">
                <a:alpha val="35000"/>
              </a:srgbClr>
            </a:solidFill>
            <a:ln>
              <a:noFill/>
            </a:ln>
            <a:effectLst/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har char="•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bg1"/>
                  </a:solidFill>
                  <a:latin typeface="Arial" panose="020B0604020202020204" pitchFamily="34" charset="0"/>
                  <a:ea typeface="黑体" panose="02010609060101010101" charset="-122"/>
                  <a:sym typeface="Arial" panose="020B0604020202020204" pitchFamily="34" charset="0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zh-CN" sz="33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5845" name="文本框 3"/>
          <p:cNvSpPr txBox="1"/>
          <p:nvPr/>
        </p:nvSpPr>
        <p:spPr>
          <a:xfrm>
            <a:off x="5549900" y="43180"/>
            <a:ext cx="6182360" cy="55308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r"/>
            <a:r>
              <a:rPr lang="zh-CN" altLang="en-US" sz="3000" b="1" kern="0" dirty="0">
                <a:solidFill>
                  <a:srgbClr val="FFFFFF"/>
                </a:solidFill>
                <a:latin typeface="Microsoft YaHei UI" panose="020B0503020204020204" charset="-122"/>
                <a:ea typeface="微软雅黑" panose="020B0503020204020204" charset="-122"/>
                <a:sym typeface="+mn-ea"/>
              </a:rPr>
              <a:t>任务汇报</a:t>
            </a:r>
            <a:endParaRPr lang="zh-CN" altLang="en-US" sz="30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985" y="1175385"/>
            <a:ext cx="3141345" cy="4921250"/>
          </a:xfrm>
          <a:prstGeom prst="rect">
            <a:avLst/>
          </a:prstGeom>
        </p:spPr>
      </p:pic>
      <p:sp>
        <p:nvSpPr>
          <p:cNvPr id="9" name="文本框 8"/>
          <p:cNvSpPr txBox="1"/>
          <p:nvPr>
            <p:custDataLst>
              <p:tags r:id="rId5"/>
            </p:custDataLst>
          </p:nvPr>
        </p:nvSpPr>
        <p:spPr>
          <a:xfrm>
            <a:off x="2553335" y="2526665"/>
            <a:ext cx="493649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Web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应用运</a:t>
            </a:r>
            <a:r>
              <a:rPr lang="zh-CN" altLang="en-US" sz="4000" b="1" dirty="0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维</a:t>
            </a:r>
            <a:endParaRPr lang="zh-CN" altLang="en-US" sz="4000" b="1" dirty="0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07285" y="1060450"/>
            <a:ext cx="34366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TASK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rPr>
              <a:t>9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577465" y="3206115"/>
            <a:ext cx="435673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80000"/>
              </a:lnSpc>
            </a:pPr>
            <a:r>
              <a:rPr lang="en-US" altLang="zh-CN" sz="2400"/>
              <a:t>SEO</a:t>
            </a:r>
            <a:r>
              <a:rPr lang="zh-CN" altLang="en-US" sz="2400"/>
              <a:t>策略分析</a:t>
            </a:r>
            <a:endParaRPr lang="zh-CN" altLang="en-US" sz="2400"/>
          </a:p>
        </p:txBody>
      </p:sp>
      <p:sp>
        <p:nvSpPr>
          <p:cNvPr id="3" name="文本框 2"/>
          <p:cNvSpPr txBox="1"/>
          <p:nvPr/>
        </p:nvSpPr>
        <p:spPr>
          <a:xfrm>
            <a:off x="1203325" y="5224780"/>
            <a:ext cx="63595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SEO</a:t>
            </a:r>
            <a:r>
              <a:rPr lang="zh-CN" altLang="en-US"/>
              <a:t>（搜索引擎优化）是提升网站在搜索引擎中自然排名的关键策略。本部分从技术实现、内容优化和用户体验三个维度进行优化，确保网站能够被搜索引擎更好地收录和展示。</a:t>
            </a:r>
            <a:endParaRPr lang="zh-CN" altLang="en-US"/>
          </a:p>
        </p:txBody>
      </p:sp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870_3*l_h_i*1_1_1"/>
  <p:tag name="KSO_WM_TEMPLATE_CATEGORY" val="diagram"/>
  <p:tag name="KSO_WM_TEMPLATE_INDEX" val="2023187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3.1,&quot;top&quot;:136.87500610351563,&quot;width&quot;:868.9249938964844}"/>
  <p:tag name="KSO_WM_DIAGRAM_COLOR_MATCH_VALUE" val="{&quot;shape&quot;:{&quot;fill&quot;:{&quot;solid&quot;:{&quot;brightness&quot;:0.6000000238418579,&quot;colorType&quot;:1,&quot;foreColorIndex&quot;:5,&quot;transparency&quot;:0.7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870_3*l_h_i*1_1_1"/>
  <p:tag name="KSO_WM_TEMPLATE_CATEGORY" val="diagram"/>
  <p:tag name="KSO_WM_TEMPLATE_INDEX" val="2023187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3.1,&quot;top&quot;:136.87500610351563,&quot;width&quot;:868.9249938964844}"/>
  <p:tag name="KSO_WM_DIAGRAM_COLOR_MATCH_VALUE" val="{&quot;shape&quot;:{&quot;fill&quot;:{&quot;solid&quot;:{&quot;brightness&quot;:0.6000000238418579,&quot;colorType&quot;:1,&quot;foreColorIndex&quot;:5,&quot;transparency&quot;:0.7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870_3*l_h_i*1_1_1"/>
  <p:tag name="KSO_WM_TEMPLATE_CATEGORY" val="diagram"/>
  <p:tag name="KSO_WM_TEMPLATE_INDEX" val="2023187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3.1,&quot;top&quot;:136.87500610351563,&quot;width&quot;:868.9249938964844}"/>
  <p:tag name="KSO_WM_DIAGRAM_COLOR_MATCH_VALUE" val="{&quot;shape&quot;:{&quot;fill&quot;:{&quot;solid&quot;:{&quot;brightness&quot;:0.6000000238418579,&quot;colorType&quot;:1,&quot;foreColorIndex&quot;:5,&quot;transparency&quot;:0.7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870_3*l_h_f*1_2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2.5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BEAUTIFY_FLAG" val="#wm#"/>
  <p:tag name="KSO_WM_UNIT_PRESET_TEXT" val="单击此处添加文本具体内容，简明扼要地阐述您的观点。以便观者准确地理解您传达的思想。简明扼要地阐述您的观点。"/>
  <p:tag name="KSO_WM_DIAGRAM_USE_COLOR_VALUE" val="{&quot;color_scheme&quot;:1,&quot;color_type&quot;:1,&quot;theme_color_indexes&quot;:[5,6,5,6,5,6]}"/>
</p:tagLst>
</file>

<file path=ppt/tags/tag1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870_3*l_h_a*1_2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2.5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PRESET_TEXT" val="单击添加标题"/>
  <p:tag name="KSO_WM_DIAGRAM_USE_COLOR_VALUE" val="{&quot;color_scheme&quot;:1,&quot;color_type&quot;:1,&quot;theme_color_indexes&quot;:[5,6,5,6,5,6]}"/>
</p:tagLst>
</file>

<file path=ppt/tags/tag1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870_3*l_h_f*1_4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2.5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BEAUTIFY_FLAG" val="#wm#"/>
  <p:tag name="KSO_WM_UNIT_PRESET_TEXT" val="单击此处添加文本具体内容，简明扼要地阐述您的观点。以便观者准确地理解您传达的思想。简明扼要地阐述您的观点。"/>
  <p:tag name="KSO_WM_DIAGRAM_USE_COLOR_VALUE" val="{&quot;color_scheme&quot;:1,&quot;color_type&quot;:1,&quot;theme_color_indexes&quot;:[5,6,5,6,5,6]}"/>
</p:tagLst>
</file>

<file path=ppt/tags/tag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870_3*l_h_a*1_4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2.5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PRESET_TEXT" val="单击添加标题"/>
  <p:tag name="KSO_WM_DIAGRAM_USE_COLOR_VALUE" val="{&quot;color_scheme&quot;:1,&quot;color_type&quot;:1,&quot;theme_color_indexes&quot;:[5,6,5,6,5,6]}"/>
</p:tagLst>
</file>

<file path=ppt/tags/tag16.xml><?xml version="1.0" encoding="utf-8"?>
<p:tagLst xmlns:p="http://schemas.openxmlformats.org/presentationml/2006/main">
  <p:tag name="TABLE_ENDDRAG_ORIGIN_RECT" val="671*425"/>
  <p:tag name="TABLE_ENDDRAG_RECT" val="237*93*671*425"/>
</p:tagLst>
</file>

<file path=ppt/tags/tag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870_3*l_h_f*1_2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2.5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BEAUTIFY_FLAG" val="#wm#"/>
  <p:tag name="KSO_WM_UNIT_PRESET_TEXT" val="单击此处添加文本具体内容，简明扼要地阐述您的观点。以便观者准确地理解您传达的思想。简明扼要地阐述您的观点。"/>
  <p:tag name="KSO_WM_DIAGRAM_USE_COLOR_VALUE" val="{&quot;color_scheme&quot;:1,&quot;color_type&quot;:1,&quot;theme_color_indexes&quot;:[5,6,5,6,5,6]}"/>
</p:tagLst>
</file>

<file path=ppt/tags/tag1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870_3*l_h_a*1_2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2.5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PRESET_TEXT" val="单击添加标题"/>
  <p:tag name="KSO_WM_DIAGRAM_USE_COLOR_VALUE" val="{&quot;color_scheme&quot;:1,&quot;color_type&quot;:1,&quot;theme_color_indexes&quot;:[5,6,5,6,5,6]}"/>
</p:tagLst>
</file>

<file path=ppt/tags/tag1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870_3*l_h_f*1_4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2.5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BEAUTIFY_FLAG" val="#wm#"/>
  <p:tag name="KSO_WM_UNIT_PRESET_TEXT" val="单击此处添加文本具体内容，简明扼要地阐述您的观点。以便观者准确地理解您传达的思想。简明扼要地阐述您的观点。"/>
  <p:tag name="KSO_WM_DIAGRAM_USE_COLOR_VALUE" val="{&quot;color_scheme&quot;:1,&quot;color_type&quot;:1,&quot;theme_color_indexes&quot;:[5,6,5,6,5,6]}"/>
</p:tagLst>
</file>

<file path=ppt/tags/tag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870_3*l_h_f*1_1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3.1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添加文本具体内容，简明扼要地阐述您的观点。根据需要可酌情增减文字，以便观者准确地理解您传达的思想。简明扼要地阐述您的观点。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870_3*l_h_a*1_4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2.5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PRESET_TEXT" val="单击添加标题"/>
  <p:tag name="KSO_WM_DIAGRAM_USE_COLOR_VALUE" val="{&quot;color_scheme&quot;:1,&quot;color_type&quot;:1,&quot;theme_color_indexes&quot;:[5,6,5,6,5,6]}"/>
</p:tagLst>
</file>

<file path=ppt/tags/tag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1_3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1_3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1_2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1_2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1_1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1_1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2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24_2*l_h_f*1_1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输入你的智能图形项正文，文字是您思想的提炼"/>
  <p:tag name="KSO_WM_DIAGRAM_USE_COLOR_VALUE" val="{&quot;color_scheme&quot;:1,&quot;color_type&quot;:1,&quot;theme_color_indexes&quot;:[5,6,5,6,5,6]}"/>
</p:tagLst>
</file>

<file path=ppt/tags/tag25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96*9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1"/>
  <p:tag name="KSO_WM_UNIT_ID" val="diagram20230924_2*l_h_x*1_1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24_2*l_h_a*1_1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DIAGRAM_USE_COLOR_VALUE" val="{&quot;color_scheme&quot;:1,&quot;color_type&quot;:1,&quot;theme_color_indexes&quot;:[5,6,5,6,5,6]}"/>
</p:tagLst>
</file>

<file path=ppt/tags/tag2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3_3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3_3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3_2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3_2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gradient&quot;:[{&quot;brightness&quot;:0.20000000298023224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.800000011920929,&quot;colorType&quot;:1,&quot;foreColorIndex&quot;:5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3_1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3_1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870_3*l_h_a*1_1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3.1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3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24_2*l_h_f*1_3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输入你的智能图形项正文，文字是您思想的提炼"/>
  <p:tag name="KSO_WM_DIAGRAM_USE_COLOR_VALUE" val="{&quot;color_scheme&quot;:1,&quot;color_type&quot;:1,&quot;theme_color_indexes&quot;:[5,6,5,6,5,6]}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24_2*l_h_a*1_3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DIAGRAM_USE_COLOR_VALUE" val="{&quot;color_scheme&quot;:1,&quot;color_type&quot;:1,&quot;theme_color_indexes&quot;:[5,6,5,6,5,6]}"/>
</p:tagLst>
</file>

<file path=ppt/tags/tag32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96*9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1"/>
  <p:tag name="KSO_WM_UNIT_ID" val="diagram20230924_2*l_h_x*1_3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2_3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2_3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gradient&quot;:[{&quot;brightness&quot;:0.10000000149011612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.800000011920929,&quot;colorType&quot;:1,&quot;foreColorIndex&quot;:8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3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2_2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2_2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gradient&quot;:[{&quot;brightness&quot;:0.10000000149011612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.800000011920929,&quot;colorType&quot;:1,&quot;foreColorIndex&quot;:8,&quot;transparency&quot;:0.69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DIAGRAM_USE_COLOR_VALUE" val="{&quot;color_scheme&quot;:1,&quot;color_type&quot;:1,&quot;theme_color_indexes&quot;:[5,6,5,6,5,6]}"/>
</p:tagLst>
</file>

<file path=ppt/tags/tag3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diagram20230924_2*l_h_i*1_2_1"/>
  <p:tag name="KSO_WM_TEMPLATE_CATEGORY" val="diagram"/>
  <p:tag name="KSO_WM_TEMPLATE_INDEX" val="20230924"/>
  <p:tag name="KSO_WM_UNIT_LAYERLEVEL" val="1_1_1"/>
  <p:tag name="KSO_WM_TAG_VERSION" val="3.0"/>
  <p:tag name="KSO_WM_DIAGRAM_VERSION" val="3"/>
  <p:tag name="KSO_WM_DIAGRAM_COLOR_TRICK" val="2"/>
  <p:tag name="KSO_WM_DIAGRAM_COLOR_TEXT_CAN_REMOVE" val="n"/>
  <p:tag name="KSO_WM_DIAGRAM_GROUP_CODE" val="l1-1"/>
  <p:tag name="KSO_WM_UNIT_TYPE" val="l_h_i"/>
  <p:tag name="KSO_WM_UNIT_INDEX" val="1_2_1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type&quot;:0},&quot;glow&quot;:{&quot;colorType&quot;:0},&quot;line&quot;:{&quot;solidLine&quot;:{&quot;brightness&quot;:0,&quot;colorType&quot;:2,&quot;rgb&quot;:&quot;#ffffff&quot;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3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24_2*l_h_f*1_2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根据需要可酌情增减文字，以便观者准确地理解您传达的思想"/>
  <p:tag name="KSO_WM_DIAGRAM_USE_COLOR_VALUE" val="{&quot;color_scheme&quot;:1,&quot;color_type&quot;:1,&quot;theme_color_indexes&quot;:[5,6,5,6,5,6]}"/>
</p:tagLst>
</file>

<file path=ppt/tags/tag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24_2*l_h_a*1_2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VERSION" val="3"/>
  <p:tag name="KSO_WM_DIAGRAM_COLOR_TRICK" val="2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项标题"/>
  <p:tag name="KSO_WM_DIAGRAM_USE_COLOR_VALUE" val="{&quot;color_scheme&quot;:1,&quot;color_type&quot;:1,&quot;theme_color_indexes&quot;:[5,6,5,6,5,6]}"/>
</p:tagLst>
</file>

<file path=ppt/tags/tag38.xml><?xml version="1.0" encoding="utf-8"?>
<p:tagLst xmlns:p="http://schemas.openxmlformats.org/presentationml/2006/main">
  <p:tag name="KSO_WM_DIAGRAM_VERSION" val="3"/>
  <p:tag name="KSO_WM_DIAGRAM_COLOR_TRICK" val="2"/>
  <p:tag name="KSO_WM_DIAGRAM_COLOR_TEXT_CAN_REMOVE" val="n"/>
  <p:tag name="KSO_WM_UNIT_VALUE" val="89*9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1"/>
  <p:tag name="KSO_WM_UNIT_ID" val="diagram20230924_2*l_h_x*1_2_1"/>
  <p:tag name="KSO_WM_TEMPLATE_CATEGORY" val="diagram"/>
  <p:tag name="KSO_WM_TEMPLATE_INDEX" val="20230924"/>
  <p:tag name="KSO_WM_UNIT_LAYERLEVEL" val="1_1_1"/>
  <p:tag name="KSO_WM_TAG_VERSION" val="3.0"/>
  <p:tag name="KSO_WM_BEAUTIFY_FLAG" val="#wm#"/>
  <p:tag name="KSO_WM_DIAGRAM_MAX_ITEMCNT" val="6"/>
  <p:tag name="KSO_WM_DIAGRAM_MIN_ITEMCNT" val="2"/>
  <p:tag name="KSO_WM_DIAGRAM_VIRTUALLY_FRAME" val="{&quot;height&quot;:387.9750030517578,&quot;left&quot;:15.591943359375,&quot;top&quot;:130.6249969482422,&quot;width&quot;:894.5580566406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DIAGRAM_USE_COLOR_VALUE" val="{&quot;color_scheme&quot;:1,&quot;color_type&quot;:1,&quot;theme_color_indexes&quot;:[5,6,5,6,5,6]}"/>
</p:tagLst>
</file>

<file path=ppt/tags/tag39.xml><?xml version="1.0" encoding="utf-8"?>
<p:tagLst xmlns:p="http://schemas.openxmlformats.org/presentationml/2006/main">
  <p:tag name="KSO_WM_DIAGRAM_VIRTUALLY_FRAME" val="{&quot;height&quot;:304.75,&quot;left&quot;:105.73459787556904,&quot;top&quot;:178.25,&quot;width&quot;:525.815402124431}"/>
</p:tagLst>
</file>

<file path=ppt/tags/tag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870_3*l_h_f*1_2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3.1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BEAUTIFY_FLAG" val="#wm#"/>
  <p:tag name="KSO_WM_UNIT_PRESET_TEXT" val="单击此处添加文本具体内容，简明扼要地阐述您的观点。以便观者准确地理解您传达的思想。简明扼要地阐述您的观点。"/>
  <p:tag name="KSO_WM_DIAGRAM_USE_COLOR_VALUE" val="{&quot;color_scheme&quot;:1,&quot;color_type&quot;:1,&quot;theme_color_indexes&quot;:[5,6,5,6,5,6]}"/>
</p:tagLst>
</file>

<file path=ppt/tags/tag40.xml><?xml version="1.0" encoding="utf-8"?>
<p:tagLst xmlns:p="http://schemas.openxmlformats.org/presentationml/2006/main">
  <p:tag name="MH" val="20151105102845"/>
  <p:tag name="MH_LIBRARY" val="GRAPHIC"/>
  <p:tag name="MH_ORDER" val="Oval 6"/>
</p:tagLst>
</file>

<file path=ppt/tags/tag41.xml><?xml version="1.0" encoding="utf-8"?>
<p:tagLst xmlns:p="http://schemas.openxmlformats.org/presentationml/2006/main">
  <p:tag name="MH" val="20151105102845"/>
  <p:tag name="MH_LIBRARY" val="GRAPHIC"/>
  <p:tag name="MH_ORDER" val="Oval 7"/>
</p:tagLst>
</file>

<file path=ppt/tags/tag42.xml><?xml version="1.0" encoding="utf-8"?>
<p:tagLst xmlns:p="http://schemas.openxmlformats.org/presentationml/2006/main">
  <p:tag name="KSO_WM_DIAGRAM_VIRTUALLY_FRAME" val="{&quot;height&quot;:304.75,&quot;left&quot;:105.73459787556904,&quot;top&quot;:178.25,&quot;width&quot;:525.815402124431}"/>
</p:tagLst>
</file>

<file path=ppt/tags/tag43.xml><?xml version="1.0" encoding="utf-8"?>
<p:tagLst xmlns:p="http://schemas.openxmlformats.org/presentationml/2006/main">
  <p:tag name="KSO_WM_DIAGRAM_VIRTUALLY_FRAME" val="{&quot;height&quot;:304.75,&quot;left&quot;:105.73459787556904,&quot;top&quot;:178.25,&quot;width&quot;:525.815402124431}"/>
</p:tagLst>
</file>

<file path=ppt/tags/tag44.xml><?xml version="1.0" encoding="utf-8"?>
<p:tagLst xmlns:p="http://schemas.openxmlformats.org/presentationml/2006/main">
  <p:tag name="MH" val="20151105102845"/>
  <p:tag name="MH_LIBRARY" val="GRAPHIC"/>
  <p:tag name="MH_ORDER" val="Oval 6"/>
</p:tagLst>
</file>

<file path=ppt/tags/tag45.xml><?xml version="1.0" encoding="utf-8"?>
<p:tagLst xmlns:p="http://schemas.openxmlformats.org/presentationml/2006/main">
  <p:tag name="MH" val="20151105102845"/>
  <p:tag name="MH_LIBRARY" val="GRAPHIC"/>
  <p:tag name="MH_ORDER" val="Oval 7"/>
</p:tagLst>
</file>

<file path=ppt/tags/tag46.xml><?xml version="1.0" encoding="utf-8"?>
<p:tagLst xmlns:p="http://schemas.openxmlformats.org/presentationml/2006/main">
  <p:tag name="KSO_WM_DIAGRAM_VIRTUALLY_FRAME" val="{&quot;height&quot;:304.75,&quot;left&quot;:105.73459787556904,&quot;top&quot;:178.25,&quot;width&quot;:525.815402124431}"/>
</p:tagLst>
</file>

<file path=ppt/tags/tag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2"/>
  <p:tag name="KSO_WM_UNIT_ID" val="diagram20231799_2*l_h_i*1_1_2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VERSION" val="3"/>
  <p:tag name="KSO_WM_DIAGRAM_COLOR_TRICK" val="3"/>
  <p:tag name="KSO_WM_DIAGRAM_COLOR_TEXT_CAN_REMOVE" val="n"/>
  <p:tag name="KSO_WM_DIAGRAM_MAX_ITEMCNT" val="3"/>
  <p:tag name="KSO_WM_DIAGRAM_MIN_ITEMCNT" val="2"/>
  <p:tag name="KSO_WM_DIAGRAM_VIRTUALLY_FRAME" val="{&quot;height&quot;:404.8779216611336,&quot;left&quot;:19.9499267578125,&quot;top&quot;:129.87731210351484,&quot;width&quot;:917.260104621617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brightness&quot;:-0.25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1_1"/>
  <p:tag name="KSO_WM_UNIT_ID" val="diagram20231799_2*l_h_i*1_1_1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VERSION" val="3"/>
  <p:tag name="KSO_WM_DIAGRAM_COLOR_TRICK" val="3"/>
  <p:tag name="KSO_WM_DIAGRAM_COLOR_TEXT_CAN_REMOVE" val="n"/>
  <p:tag name="KSO_WM_DIAGRAM_MAX_ITEMCNT" val="3"/>
  <p:tag name="KSO_WM_DIAGRAM_MIN_ITEMCNT" val="2"/>
  <p:tag name="KSO_WM_DIAGRAM_VIRTUALLY_FRAME" val="{&quot;height&quot;:404.8779216611336,&quot;left&quot;:19.9499267578125,&quot;top&quot;:129.87731210351484,&quot;width&quot;:917.26010462161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.25,&quot;colorType&quot;:1,&quot;foreColorIndex&quot;:13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4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799_2*l_h_f*1_1_1"/>
  <p:tag name="KSO_WM_TEMPLATE_CATEGORY" val="diagram"/>
  <p:tag name="KSO_WM_TEMPLATE_INDEX" val="20231799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3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404.8779216611336,&quot;left&quot;:19.9499267578125,&quot;top&quot;:129.87731210351484,&quot;width&quot;:917.26010462161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"/>
  <p:tag name="KSO_WM_DIAGRAM_USE_COLOR_VALUE" val="{&quot;color_scheme&quot;:1,&quot;color_type&quot;:1,&quot;theme_color_indexes&quot;:[5,6,5,6,5,6]}"/>
</p:tagLst>
</file>

<file path=ppt/tags/tag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870_3*l_h_a*1_2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3.1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PRESET_TEXT" val="单击添加标题"/>
  <p:tag name="KSO_WM_DIAGRAM_USE_COLOR_VALUE" val="{&quot;color_scheme&quot;:1,&quot;color_type&quot;:1,&quot;theme_color_indexes&quot;:[5,6,5,6,5,6]}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799_2*l_h_a*1_1_1"/>
  <p:tag name="KSO_WM_TEMPLATE_CATEGORY" val="diagram"/>
  <p:tag name="KSO_WM_TEMPLATE_INDEX" val="2023179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3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404.8779216611336,&quot;left&quot;:19.9499267578125,&quot;top&quot;:129.87731210351484,&quot;width&quot;:917.26010462161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项标题"/>
  <p:tag name="KSO_WM_DIAGRAM_USE_COLOR_VALUE" val="{&quot;color_scheme&quot;:1,&quot;color_type&quot;:1,&quot;theme_color_indexes&quot;:[5,6,5,6,5,6]}"/>
</p:tagLst>
</file>

<file path=ppt/tags/tag5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2"/>
  <p:tag name="KSO_WM_UNIT_ID" val="diagram20231799_2*l_h_i*1_2_2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VERSION" val="3"/>
  <p:tag name="KSO_WM_DIAGRAM_COLOR_TRICK" val="3"/>
  <p:tag name="KSO_WM_DIAGRAM_COLOR_TEXT_CAN_REMOVE" val="n"/>
  <p:tag name="KSO_WM_DIAGRAM_MAX_ITEMCNT" val="3"/>
  <p:tag name="KSO_WM_DIAGRAM_MIN_ITEMCNT" val="2"/>
  <p:tag name="KSO_WM_DIAGRAM_VIRTUALLY_FRAME" val="{&quot;height&quot;:404.8779216611336,&quot;left&quot;:19.9499267578125,&quot;top&quot;:129.87731210351484,&quot;width&quot;:917.2601046216175}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brightness&quot;:-0.25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5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2_1"/>
  <p:tag name="KSO_WM_UNIT_ID" val="diagram20231799_2*l_h_i*1_2_1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VERSION" val="3"/>
  <p:tag name="KSO_WM_DIAGRAM_COLOR_TRICK" val="3"/>
  <p:tag name="KSO_WM_DIAGRAM_COLOR_TEXT_CAN_REMOVE" val="n"/>
  <p:tag name="KSO_WM_DIAGRAM_MAX_ITEMCNT" val="3"/>
  <p:tag name="KSO_WM_DIAGRAM_MIN_ITEMCNT" val="2"/>
  <p:tag name="KSO_WM_DIAGRAM_VIRTUALLY_FRAME" val="{&quot;height&quot;:404.8779216611336,&quot;left&quot;:19.9499267578125,&quot;top&quot;:129.87731210351484,&quot;width&quot;:917.26010462161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.25,&quot;colorType&quot;:1,&quot;foreColorIndex&quot;:13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799_2*l_h_f*1_2_1"/>
  <p:tag name="KSO_WM_TEMPLATE_CATEGORY" val="diagram"/>
  <p:tag name="KSO_WM_TEMPLATE_INDEX" val="20231799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3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404.8779216611336,&quot;left&quot;:19.9499267578125,&quot;top&quot;:129.87731210351484,&quot;width&quot;:917.26010462161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"/>
  <p:tag name="KSO_WM_DIAGRAM_USE_COLOR_VALUE" val="{&quot;color_scheme&quot;:1,&quot;color_type&quot;:1,&quot;theme_color_indexes&quot;:[5,6,5,6,5,6]}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799_2*l_h_a*1_2_1"/>
  <p:tag name="KSO_WM_TEMPLATE_CATEGORY" val="diagram"/>
  <p:tag name="KSO_WM_TEMPLATE_INDEX" val="2023179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3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404.8779216611336,&quot;left&quot;:19.9499267578125,&quot;top&quot;:129.87731210351484,&quot;width&quot;:917.26010462161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项标题"/>
  <p:tag name="KSO_WM_DIAGRAM_USE_COLOR_VALUE" val="{&quot;color_scheme&quot;:1,&quot;color_type&quot;:1,&quot;theme_color_indexes&quot;:[5,6,5,6,5,6]}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2"/>
  <p:tag name="KSO_WM_UNIT_ID" val="diagram20231799_2*l_h_i*1_3_2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VERSION" val="3"/>
  <p:tag name="KSO_WM_DIAGRAM_COLOR_TRICK" val="3"/>
  <p:tag name="KSO_WM_DIAGRAM_COLOR_TEXT_CAN_REMOVE" val="n"/>
  <p:tag name="KSO_WM_DIAGRAM_MAX_ITEMCNT" val="3"/>
  <p:tag name="KSO_WM_DIAGRAM_MIN_ITEMCNT" val="2"/>
  <p:tag name="KSO_WM_DIAGRAM_VIRTUALLY_FRAME" val="{&quot;height&quot;:404.8779216611336,&quot;left&quot;:19.9499267578125,&quot;top&quot;:129.87731210351484,&quot;width&quot;:917.2601046216175}"/>
  <p:tag name="KSO_WM_DIAGRAM_COLOR_MATCH_VALUE" val="{&quot;shape&quot;:{&quot;fill&quot;:{&quot;solid&quot;:{&quot;brightness&quot;:0,&quot;colorType&quot;:1,&quot;foreColorIndex&quot;:7,&quot;transparency&quot;:0},&quot;type&quot;:1},&quot;glow&quot;:{&quot;colorType&quot;:0},&quot;line&quot;:{&quot;type&quot;:0},&quot;shadow&quot;:{&quot;brightness&quot;:-0.25,&quot;colorType&quot;:1,&quot;foreColorIndex&quot;:14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7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l_h_i"/>
  <p:tag name="KSO_WM_UNIT_INDEX" val="1_3_1"/>
  <p:tag name="KSO_WM_UNIT_ID" val="diagram20231799_2*l_h_i*1_3_1"/>
  <p:tag name="KSO_WM_TEMPLATE_CATEGORY" val="diagram"/>
  <p:tag name="KSO_WM_TEMPLATE_INDEX" val="20231799"/>
  <p:tag name="KSO_WM_UNIT_LAYERLEVEL" val="1_1_1"/>
  <p:tag name="KSO_WM_TAG_VERSION" val="3.0"/>
  <p:tag name="KSO_WM_DIAGRAM_GROUP_CODE" val="l1-1"/>
  <p:tag name="KSO_WM_DIAGRAM_VERSION" val="3"/>
  <p:tag name="KSO_WM_DIAGRAM_COLOR_TRICK" val="3"/>
  <p:tag name="KSO_WM_DIAGRAM_COLOR_TEXT_CAN_REMOVE" val="n"/>
  <p:tag name="KSO_WM_DIAGRAM_MAX_ITEMCNT" val="3"/>
  <p:tag name="KSO_WM_DIAGRAM_MIN_ITEMCNT" val="2"/>
  <p:tag name="KSO_WM_DIAGRAM_VIRTUALLY_FRAME" val="{&quot;height&quot;:404.8779216611336,&quot;left&quot;:19.9499267578125,&quot;top&quot;:129.87731210351484,&quot;width&quot;:917.260104621617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0.25,&quot;colorType&quot;:1,&quot;foreColorIndex&quot;:13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USE_COLOR_VALUE" val="{&quot;color_scheme&quot;:1,&quot;color_type&quot;:1,&quot;theme_color_indexes&quot;:[5,6,5,6,5,6]}"/>
</p:tagLst>
</file>

<file path=ppt/tags/tag5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1799_2*l_h_f*1_3_1"/>
  <p:tag name="KSO_WM_TEMPLATE_CATEGORY" val="diagram"/>
  <p:tag name="KSO_WM_TEMPLATE_INDEX" val="20231799"/>
  <p:tag name="KSO_WM_UNIT_LAYERLEVEL" val="1_1_1"/>
  <p:tag name="KSO_WM_TAG_VERSION" val="3.0"/>
  <p:tag name="KSO_WM_BEAUTIFY_FLAG" val="#wm#"/>
  <p:tag name="KSO_WM_UNIT_TEXT_FILL_FORE_SCHEMECOLOR_INDEX_BRIGHTNESS" val="0.15"/>
  <p:tag name="KSO_WM_UNIT_TEXT_FILL_TYPE" val="1"/>
  <p:tag name="KSO_WM_DIAGRAM_VERSION" val="3"/>
  <p:tag name="KSO_WM_DIAGRAM_COLOR_TRICK" val="3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404.8779216611336,&quot;left&quot;:19.9499267578125,&quot;top&quot;:129.87731210351484,&quot;width&quot;:917.26010462161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333333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根据需要可酌情增减文字，以便观者准确地理解您传达的思想。单击此处添加文本具体内容，简明扼要地阐述您的观点。根据需要可酌情增减文字，以便观者准确地理解您传达的思想。"/>
  <p:tag name="KSO_WM_DIAGRAM_USE_COLOR_VALUE" val="{&quot;color_scheme&quot;:1,&quot;color_type&quot;:1,&quot;theme_color_indexes&quot;:[5,6,5,6,5,6]}"/>
</p:tagLst>
</file>

<file path=ppt/tags/tag5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1799_2*l_h_a*1_3_1"/>
  <p:tag name="KSO_WM_TEMPLATE_CATEGORY" val="diagram"/>
  <p:tag name="KSO_WM_TEMPLATE_INDEX" val="20231799"/>
  <p:tag name="KSO_WM_UNIT_LAYERLEVEL" val="1_1_1"/>
  <p:tag name="KSO_WM_TAG_VERSION" val="3.0"/>
  <p:tag name="KSO_WM_BEAUTIFY_FLAG" val="#wm#"/>
  <p:tag name="KSO_WM_UNIT_TEXT_FILL_FORE_SCHEMECOLOR_INDEX_BRIGHTNESS" val="0.15"/>
  <p:tag name="KSO_WM_DIAGRAM_VERSION" val="3"/>
  <p:tag name="KSO_WM_DIAGRAM_COLOR_TRICK" val="3"/>
  <p:tag name="KSO_WM_DIAGRAM_COLOR_TEXT_CAN_REMOVE" val="n"/>
  <p:tag name="KSO_WM_DIAGRAM_GROUP_CODE" val="l1-1"/>
  <p:tag name="KSO_WM_DIAGRAM_MAX_ITEMCNT" val="3"/>
  <p:tag name="KSO_WM_DIAGRAM_MIN_ITEMCNT" val="2"/>
  <p:tag name="KSO_WM_DIAGRAM_VIRTUALLY_FRAME" val="{&quot;height&quot;:404.8779216611336,&quot;left&quot;:19.9499267578125,&quot;top&quot;:129.87731210351484,&quot;width&quot;:917.260104621617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项标题"/>
  <p:tag name="KSO_WM_DIAGRAM_USE_COLOR_VALUE" val="{&quot;color_scheme&quot;:1,&quot;color_type&quot;:1,&quot;theme_color_indexes&quot;:[5,6,5,6,5,6]}"/>
</p:tagLst>
</file>

<file path=ppt/tags/tag59.xml><?xml version="1.0" encoding="utf-8"?>
<p:tagLst xmlns:p="http://schemas.openxmlformats.org/presentationml/2006/main">
  <p:tag name="KSO_WM_DIAGRAM_VIRTUALLY_FRAME" val="{&quot;height&quot;:304.75,&quot;left&quot;:105.73459787556904,&quot;top&quot;:178.25,&quot;width&quot;:525.815402124431}"/>
</p:tagLst>
</file>

<file path=ppt/tags/tag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1870_3*l_h_f*1_4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3.1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BEAUTIFY_FLAG" val="#wm#"/>
  <p:tag name="KSO_WM_UNIT_PRESET_TEXT" val="单击此处添加文本具体内容，简明扼要地阐述您的观点。以便观者准确地理解您传达的思想。简明扼要地阐述您的观点。"/>
  <p:tag name="KSO_WM_DIAGRAM_USE_COLOR_VALUE" val="{&quot;color_scheme&quot;:1,&quot;color_type&quot;:1,&quot;theme_color_indexes&quot;:[5,6,5,6,5,6]}"/>
</p:tagLst>
</file>

<file path=ppt/tags/tag60.xml><?xml version="1.0" encoding="utf-8"?>
<p:tagLst xmlns:p="http://schemas.openxmlformats.org/presentationml/2006/main">
  <p:tag name="MH" val="20151105102845"/>
  <p:tag name="MH_LIBRARY" val="GRAPHIC"/>
  <p:tag name="MH_ORDER" val="Oval 6"/>
</p:tagLst>
</file>

<file path=ppt/tags/tag61.xml><?xml version="1.0" encoding="utf-8"?>
<p:tagLst xmlns:p="http://schemas.openxmlformats.org/presentationml/2006/main">
  <p:tag name="MH" val="20151105102845"/>
  <p:tag name="MH_LIBRARY" val="GRAPHIC"/>
  <p:tag name="MH_ORDER" val="Oval 7"/>
</p:tagLst>
</file>

<file path=ppt/tags/tag62.xml><?xml version="1.0" encoding="utf-8"?>
<p:tagLst xmlns:p="http://schemas.openxmlformats.org/presentationml/2006/main">
  <p:tag name="KSO_WM_DIAGRAM_VIRTUALLY_FRAME" val="{&quot;height&quot;:304.75,&quot;left&quot;:105.73459787556904,&quot;top&quot;:178.25,&quot;width&quot;:525.815402124431}"/>
</p:tagLst>
</file>

<file path=ppt/tags/tag63.xml><?xml version="1.0" encoding="utf-8"?>
<p:tagLst xmlns:p="http://schemas.openxmlformats.org/presentationml/2006/main">
  <p:tag name="KSO_WM_DIAGRAM_VIRTUALLY_FRAME" val="{&quot;height&quot;:304.75,&quot;left&quot;:105.73459787556904,&quot;top&quot;:178.25,&quot;width&quot;:525.815402124431}"/>
</p:tagLst>
</file>

<file path=ppt/tags/tag64.xml><?xml version="1.0" encoding="utf-8"?>
<p:tagLst xmlns:p="http://schemas.openxmlformats.org/presentationml/2006/main">
  <p:tag name="MH" val="20151105102845"/>
  <p:tag name="MH_LIBRARY" val="GRAPHIC"/>
  <p:tag name="MH_ORDER" val="Oval 6"/>
</p:tagLst>
</file>

<file path=ppt/tags/tag65.xml><?xml version="1.0" encoding="utf-8"?>
<p:tagLst xmlns:p="http://schemas.openxmlformats.org/presentationml/2006/main">
  <p:tag name="MH" val="20151105102845"/>
  <p:tag name="MH_LIBRARY" val="GRAPHIC"/>
  <p:tag name="MH_ORDER" val="Oval 7"/>
</p:tagLst>
</file>

<file path=ppt/tags/tag66.xml><?xml version="1.0" encoding="utf-8"?>
<p:tagLst xmlns:p="http://schemas.openxmlformats.org/presentationml/2006/main">
  <p:tag name="KSO_WM_DIAGRAM_VIRTUALLY_FRAME" val="{&quot;height&quot;:304.75,&quot;left&quot;:105.73459787556904,&quot;top&quot;:178.25,&quot;width&quot;:525.815402124431}"/>
</p:tagLst>
</file>

<file path=ppt/tags/tag67.xml><?xml version="1.0" encoding="utf-8"?>
<p:tagLst xmlns:p="http://schemas.openxmlformats.org/presentationml/2006/main">
  <p:tag name="KSO_WPP_MARK_KEY" val="2a690b07-eece-4d7f-aa06-02a4bb3e109d"/>
  <p:tag name="COMMONDATA" val="eyJoZGlkIjoiNzNlMGE0NDU5NzM1ZjBlYWNkZGM1YzQ4NjczNDZmMmUifQ=="/>
  <p:tag name="commondata" val="eyJoZGlkIjoiNDFmNmYyYWQwYzdlNjNkYmJiY2JlMDIxZGIzMWM2NmMifQ=="/>
  <p:tag name="resource_record_key" val="{&quot;70&quot;:[3322033,3312207,3322035,3332894]}"/>
</p:tagLst>
</file>

<file path=ppt/tags/tag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1870_3*l_h_a*1_4_1"/>
  <p:tag name="KSO_WM_TEMPLATE_CATEGORY" val="diagram"/>
  <p:tag name="KSO_WM_TEMPLATE_INDEX" val="20231870"/>
  <p:tag name="KSO_WM_UNIT_LAYERLEVEL" val="1_1_1"/>
  <p:tag name="KSO_WM_TAG_VERSION" val="3.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3.1,&quot;top&quot;:136.87500610351563,&quot;width&quot;:868.924993896484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PRESET_TEXT" val="单击添加标题"/>
  <p:tag name="KSO_WM_DIAGRAM_USE_COLOR_VALUE" val="{&quot;color_scheme&quot;:1,&quot;color_type&quot;:1,&quot;theme_color_indexes&quot;:[5,6,5,6,5,6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870_3*l_h_i*1_1_1"/>
  <p:tag name="KSO_WM_TEMPLATE_CATEGORY" val="diagram"/>
  <p:tag name="KSO_WM_TEMPLATE_INDEX" val="2023187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3.1,&quot;top&quot;:136.87500610351563,&quot;width&quot;:868.9249938964844}"/>
  <p:tag name="KSO_WM_DIAGRAM_COLOR_MATCH_VALUE" val="{&quot;shape&quot;:{&quot;fill&quot;:{&quot;solid&quot;:{&quot;brightness&quot;:0.6000000238418579,&quot;colorType&quot;:1,&quot;foreColorIndex&quot;:5,&quot;transparency&quot;:0.7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  <p:tag name="KSO_WM_DIAGRAM_USE_COLOR_VALUE" val="{&quot;color_scheme&quot;:1,&quot;color_type&quot;:1,&quot;theme_color_indexes&quot;:[5,6,5,6,5,6]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1870_3*l_h_i*1_1_1"/>
  <p:tag name="KSO_WM_TEMPLATE_CATEGORY" val="diagram"/>
  <p:tag name="KSO_WM_TEMPLATE_INDEX" val="20231870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3.54998779296875,&quot;left&quot;:43.1,&quot;top&quot;:136.87500610351563,&quot;width&quot;:868.9249938964844}"/>
  <p:tag name="KSO_WM_DIAGRAM_COLOR_MATCH_VALUE" val="{&quot;shape&quot;:{&quot;fill&quot;:{&quot;solid&quot;:{&quot;brightness&quot;:0.6000000238418579,&quot;colorType&quot;:1,&quot;foreColorIndex&quot;:5,&quot;transparency&quot;:0.7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.6"/>
  <p:tag name="KSO_WM_DIAGRAM_USE_COLOR_VALUE" val="{&quot;color_scheme&quot;:1,&quot;color_type&quot;:1,&quot;theme_color_indexes&quot;:[5,6,5,6,5,6]}"/>
</p:tagLst>
</file>

<file path=ppt/theme/theme1.xml><?xml version="1.0" encoding="utf-8"?>
<a:theme xmlns:a="http://schemas.openxmlformats.org/drawingml/2006/main" name="1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3934</Words>
  <Application>WPS 演示</Application>
  <PresentationFormat>宽屏</PresentationFormat>
  <Paragraphs>435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31" baseType="lpstr">
      <vt:lpstr>Arial</vt:lpstr>
      <vt:lpstr>宋体</vt:lpstr>
      <vt:lpstr>Wingdings</vt:lpstr>
      <vt:lpstr>Microsoft YaHei UI</vt:lpstr>
      <vt:lpstr>微软雅黑</vt:lpstr>
      <vt:lpstr>Times New Roman</vt:lpstr>
      <vt:lpstr>黑体</vt:lpstr>
      <vt:lpstr>仿宋</vt:lpstr>
      <vt:lpstr>等线</vt:lpstr>
      <vt:lpstr>Calibri</vt:lpstr>
      <vt:lpstr>Arial Unicode MS</vt:lpstr>
      <vt:lpstr>等线 Light</vt:lpstr>
      <vt:lpstr>Calibri Light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WPS_1666668307</cp:lastModifiedBy>
  <cp:revision>608</cp:revision>
  <cp:lastPrinted>2019-05-09T02:03:00Z</cp:lastPrinted>
  <dcterms:created xsi:type="dcterms:W3CDTF">2019-03-06T13:04:00Z</dcterms:created>
  <dcterms:modified xsi:type="dcterms:W3CDTF">2025-06-11T08:03:21Z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DE016A5A73594552B6193504FB75DBE3_13</vt:lpwstr>
  </property>
  <property fmtid="{D5CDD505-2E9C-101B-9397-08002B2CF9AE}" pid="3" name="KSOProductBuildVer">
    <vt:lpwstr>2052-12.1.0.21171</vt:lpwstr>
  </property>
</Properties>
</file>