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2"/>
    <p:restoredTop sz="94660"/>
  </p:normalViewPr>
  <p:slideViewPr>
    <p:cSldViewPr snapToGrid="0">
      <p:cViewPr varScale="1">
        <p:scale>
          <a:sx n="104" d="100"/>
          <a:sy n="104" d="100"/>
        </p:scale>
        <p:origin x="40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10/31/2024</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10/31/2024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10/31/2024</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hyperlink" Target="https://en.wikipedia.org/wiki/2048_(video_gam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p:cNvPicPr>
            <a:picLocks noChangeAspect="1"/>
          </p:cNvPicPr>
          <p:nvPr/>
        </p:nvPicPr>
        <p:blipFill rotWithShape="1">
          <a:blip r:embed="rId4"/>
          <a:srcRect t="6422" b="9308"/>
          <a:stretch>
            <a:fillRect/>
          </a:stretch>
        </p:blipFill>
        <p:spPr>
          <a:xfrm>
            <a:off x="20" y="-165360"/>
            <a:ext cx="12191980" cy="6857990"/>
          </a:xfrm>
          <a:prstGeom prst="rect">
            <a:avLst/>
          </a:prstGeom>
        </p:spPr>
      </p:pic>
      <p:sp>
        <p:nvSpPr>
          <p:cNvPr id="2" name="Title 1"/>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{Group 12}: {2048 Game}</a:t>
            </a:r>
            <a:endParaRPr lang="en-CA" sz="4000" dirty="0">
              <a:solidFill>
                <a:schemeClr val="bg1"/>
              </a:solidFill>
            </a:endParaRPr>
          </a:p>
        </p:txBody>
      </p:sp>
      <p:sp>
        <p:nvSpPr>
          <p:cNvPr id="3" name="Subtitle 2"/>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a:t>
            </a:r>
            <a:r>
              <a:rPr lang="en-US" altLang="zh-CN" dirty="0" err="1">
                <a:solidFill>
                  <a:schemeClr val="bg1"/>
                </a:solidFill>
              </a:rPr>
              <a:t>enrong</a:t>
            </a:r>
            <a:r>
              <a:rPr lang="en-US" dirty="0">
                <a:solidFill>
                  <a:schemeClr val="bg1"/>
                </a:solidFill>
              </a:rPr>
              <a:t>}, {Jiaming}, {Kosi}, {Sameer}</a:t>
            </a:r>
            <a:endParaRPr lang="en-CA" dirty="0">
              <a:solidFill>
                <a:schemeClr val="bg1"/>
              </a:solidFill>
            </a:endParaRPr>
          </a:p>
        </p:txBody>
      </p:sp>
      <p:sp>
        <p:nvSpPr>
          <p:cNvPr id="4" name="TextBox 3"/>
          <p:cNvSpPr txBox="1"/>
          <p:nvPr/>
        </p:nvSpPr>
        <p:spPr>
          <a:xfrm>
            <a:off x="609598" y="5988661"/>
            <a:ext cx="3258700" cy="261610"/>
          </a:xfrm>
          <a:prstGeom prst="rect">
            <a:avLst/>
          </a:prstGeom>
          <a:noFill/>
        </p:spPr>
        <p:txBody>
          <a:bodyPr wrap="square" rtlCol="0">
            <a:spAutoFit/>
          </a:bodyPr>
          <a:lstStyle/>
          <a:p>
            <a:r>
              <a:rPr lang="en-CA" sz="1100" dirty="0"/>
              <a:t>* in alphabetical order</a:t>
            </a:r>
          </a:p>
        </p:txBody>
      </p:sp>
      <p:pic>
        <p:nvPicPr>
          <p:cNvPr id="11" name="Audio 10"/>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6240"/>
    </mc:Choice>
    <mc:Fallback xmlns="">
      <p:transition spd="slow" advTm="16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a:spLocks noGrp="1" noRot="1" noChangeAspect="1" noMove="1" noResize="1" noEditPoints="1" noAdjustHandles="1" noChangeArrowheads="1" noChangeShapeType="1" noTextEdit="1"/>
          </p:cNvSpPr>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p:cNvSpPr>
            <a:spLocks noGrp="1"/>
          </p:cNvSpPr>
          <p:nvPr>
            <p:ph type="title"/>
          </p:nvPr>
        </p:nvSpPr>
        <p:spPr>
          <a:xfrm>
            <a:off x="807559" y="938022"/>
            <a:ext cx="6647905" cy="1188720"/>
          </a:xfrm>
        </p:spPr>
        <p:txBody>
          <a:bodyPr>
            <a:normAutofit/>
          </a:bodyPr>
          <a:lstStyle/>
          <a:p>
            <a:r>
              <a:rPr lang="en-US">
                <a:solidFill>
                  <a:srgbClr val="FFFFFF"/>
                </a:solidFill>
              </a:rPr>
              <a:t>Summary</a:t>
            </a:r>
            <a:endParaRPr lang="en-CA">
              <a:solidFill>
                <a:srgbClr val="FFFFFF"/>
              </a:solidFill>
            </a:endParaRPr>
          </a:p>
        </p:txBody>
      </p:sp>
      <p:sp>
        <p:nvSpPr>
          <p:cNvPr id="1035" name="Rectangle 1034"/>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7" name="Rectangle 1036"/>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9" name="Rectangle 1038"/>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p:cNvSpPr>
            <a:spLocks noGrp="1"/>
          </p:cNvSpPr>
          <p:nvPr>
            <p:ph idx="1"/>
          </p:nvPr>
        </p:nvSpPr>
        <p:spPr>
          <a:xfrm>
            <a:off x="807559" y="1599263"/>
            <a:ext cx="6690843" cy="3793237"/>
          </a:xfrm>
        </p:spPr>
        <p:txBody>
          <a:bodyPr>
            <a:normAutofit/>
          </a:bodyPr>
          <a:lstStyle/>
          <a:p>
            <a:pPr marL="0" indent="0">
              <a:buNone/>
            </a:pPr>
            <a:r>
              <a:rPr lang="en-US" dirty="0">
                <a:solidFill>
                  <a:srgbClr val="FFFFFF"/>
                </a:solidFill>
              </a:rPr>
              <a:t>The idea of the game of 2048 is that you move and merge tiles with equivalent values to generate tiles with larger values. The grid on which you can move the tile is a 4 * 4 grid. Every time you can move in one of the four directions: up, down, left, right. Once a tile with value 2048 is being created, you win; if there is a deadlock, which means there are no possible ways to further make a move or merge, you lose the game. We would like to model the logic behind this game.</a:t>
            </a:r>
            <a:endParaRPr lang="en-CA" dirty="0">
              <a:solidFill>
                <a:srgbClr val="FFFFFF"/>
              </a:solidFill>
            </a:endParaRPr>
          </a:p>
        </p:txBody>
      </p:sp>
      <p:pic>
        <p:nvPicPr>
          <p:cNvPr id="1026" name="Picture 2" descr="20 (Slightly) Different 2048 Versions"/>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01792" y="1162050"/>
            <a:ext cx="3312717" cy="41279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02067" y="5562147"/>
            <a:ext cx="3138070" cy="369332"/>
          </a:xfrm>
          <a:prstGeom prst="rect">
            <a:avLst/>
          </a:prstGeom>
          <a:noFill/>
        </p:spPr>
        <p:txBody>
          <a:bodyPr wrap="square" rtlCol="0">
            <a:spAutoFit/>
          </a:bodyPr>
          <a:lstStyle/>
          <a:p>
            <a:r>
              <a:rPr lang="en-CA" dirty="0">
                <a:hlinkClick r:id="rId5"/>
              </a:rPr>
              <a:t>2048 (video game) - Wikipedia</a:t>
            </a:r>
            <a:endParaRPr lang="en-CA" dirty="0"/>
          </a:p>
        </p:txBody>
      </p:sp>
      <p:pic>
        <p:nvPicPr>
          <p:cNvPr id="7" name="Audio 6"/>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527"/>
    </mc:Choice>
    <mc:Fallback xmlns="">
      <p:transition spd="slow" advTm="4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endParaRPr lang="en-CA" dirty="0"/>
          </a:p>
        </p:txBody>
      </p:sp>
      <p:pic>
        <p:nvPicPr>
          <p:cNvPr id="41" name="Audio 40"/>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
        <p:nvSpPr>
          <p:cNvPr id="4" name="Content Placeholder 2"/>
          <p:cNvSpPr txBox="1"/>
          <p:nvPr/>
        </p:nvSpPr>
        <p:spPr>
          <a:xfrm>
            <a:off x="465446" y="2074595"/>
            <a:ext cx="11029615" cy="3634486"/>
          </a:xfrm>
          <a:prstGeom prst="rect">
            <a:avLst/>
          </a:prstGeom>
        </p:spPr>
        <p:txBody>
          <a:bodyPr vert="horz" lIns="91440" tIns="45720" rIns="91440" bIns="45720" rtlCol="0" anchor="ctr">
            <a:normAutofit fontScale="70000"/>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location (tile, loc): tile t is at location loc, the location is where on the board that things exist</a:t>
            </a:r>
          </a:p>
          <a:p>
            <a:r>
              <a:rPr lang="en-US" dirty="0"/>
              <a:t>adjacent(tile, orientation): check if there are adjacent tiles near t*</a:t>
            </a:r>
          </a:p>
          <a:p>
            <a:r>
              <a:rPr lang="en-US" dirty="0"/>
              <a:t>empty (tile, orientation): check if adjacent places are empty</a:t>
            </a:r>
          </a:p>
          <a:p>
            <a:r>
              <a:rPr lang="en-US" dirty="0">
                <a:sym typeface="+mn-ea"/>
              </a:rPr>
              <a:t>is_empty (loc): check if a location loc is empty</a:t>
            </a:r>
            <a:endParaRPr lang="en-US" dirty="0"/>
          </a:p>
          <a:p>
            <a:r>
              <a:rPr lang="en-US" dirty="0" err="1"/>
              <a:t>can_merge</a:t>
            </a:r>
            <a:r>
              <a:rPr lang="en-US" dirty="0"/>
              <a:t> (tile, orientation): check if the tile can merge </a:t>
            </a:r>
          </a:p>
          <a:p>
            <a:r>
              <a:rPr lang="en-US" dirty="0"/>
              <a:t>row_can_move (row): check if at least 1 move can be made in that row</a:t>
            </a:r>
          </a:p>
          <a:p>
            <a:r>
              <a:rPr lang="en-US" dirty="0"/>
              <a:t>column_can_move (column): check if at least 1 move can be made in that column</a:t>
            </a:r>
          </a:p>
          <a:p>
            <a:r>
              <a:rPr lang="en-US" dirty="0"/>
              <a:t>able_2_move (tile, orientation): check if at least 1 move can be made on the given orientation</a:t>
            </a:r>
          </a:p>
          <a:p>
            <a:r>
              <a:rPr lang="en-US" dirty="0"/>
              <a:t>random (loc): after a move, a random new tile is generated at an location</a:t>
            </a:r>
          </a:p>
          <a:p>
            <a:r>
              <a:rPr lang="en-US" dirty="0"/>
              <a:t>get (nextTile, orientation): check the next tile in the given orientation, if the next tile is of the same value, return true</a:t>
            </a:r>
          </a:p>
          <a:p>
            <a:r>
              <a:rPr lang="en-US" dirty="0"/>
              <a:t>row_or_column_can_move(orientation): check if a row or column can move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35850"/>
    </mc:Choice>
    <mc:Fallback xmlns="">
      <p:transition spd="slow" advTm="1358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endParaRPr lang="en-CA" dirty="0"/>
          </a:p>
        </p:txBody>
      </p:sp>
      <p:sp>
        <p:nvSpPr>
          <p:cNvPr id="3" name="Content Placeholder 2"/>
          <p:cNvSpPr>
            <a:spLocks noGrp="1"/>
          </p:cNvSpPr>
          <p:nvPr>
            <p:ph idx="1"/>
          </p:nvPr>
        </p:nvSpPr>
        <p:spPr>
          <a:xfrm>
            <a:off x="581193" y="1991060"/>
            <a:ext cx="11029615" cy="3634486"/>
          </a:xfrm>
        </p:spPr>
        <p:txBody>
          <a:bodyPr>
            <a:normAutofit fontScale="67500" lnSpcReduction="10000"/>
          </a:bodyPr>
          <a:lstStyle/>
          <a:p>
            <a:r>
              <a:rPr lang="en-US" altLang="en-CA" dirty="0"/>
              <a:t>N</a:t>
            </a:r>
            <a:r>
              <a:rPr lang="en-CA" dirty="0"/>
              <a:t>o </a:t>
            </a:r>
            <a:r>
              <a:rPr lang="en-US" altLang="en-CA" dirty="0"/>
              <a:t>two </a:t>
            </a:r>
            <a:r>
              <a:rPr lang="en-CA" dirty="0"/>
              <a:t>tile</a:t>
            </a:r>
            <a:r>
              <a:rPr lang="en-US" altLang="en-CA" dirty="0"/>
              <a:t>s</a:t>
            </a:r>
            <a:r>
              <a:rPr lang="en-CA" dirty="0"/>
              <a:t> can be put to the same location</a:t>
            </a:r>
            <a:r>
              <a:rPr lang="en-US" altLang="en-CA" dirty="0"/>
              <a:t>. For tiles t1 and t2 with location loc: </a:t>
            </a:r>
          </a:p>
          <a:p>
            <a:r>
              <a:rPr lang="en-CA" b="0" i="0" dirty="0">
                <a:solidFill>
                  <a:srgbClr val="1F1F1F"/>
                </a:solidFill>
                <a:effectLst/>
                <a:latin typeface="Google Sans"/>
              </a:rPr>
              <a:t>¬</a:t>
            </a:r>
            <a:r>
              <a:rPr lang="en-US" dirty="0"/>
              <a:t> location(t1, loc) \/</a:t>
            </a:r>
            <a:r>
              <a:rPr lang="en-CA" b="0" i="0" dirty="0">
                <a:solidFill>
                  <a:srgbClr val="1F1F1F"/>
                </a:solidFill>
                <a:effectLst/>
                <a:latin typeface="Google Sans"/>
              </a:rPr>
              <a:t> ¬ </a:t>
            </a:r>
            <a:r>
              <a:rPr lang="en-US" dirty="0"/>
              <a:t>location(t2, loc)</a:t>
            </a:r>
          </a:p>
          <a:p>
            <a:r>
              <a:rPr lang="en-US" dirty="0">
                <a:sym typeface="+mn-ea"/>
              </a:rPr>
              <a:t>If a move can be made and there the next tile in the given orientation is as of the same value. then they can merge.</a:t>
            </a:r>
          </a:p>
          <a:p>
            <a:r>
              <a:rPr lang="en-US" dirty="0">
                <a:sym typeface="+mn-ea"/>
              </a:rPr>
              <a:t>get (tile, orientation) /\  able_2_move (orientation)</a:t>
            </a:r>
            <a:r>
              <a:rPr lang="en-US" dirty="0">
                <a:sym typeface="Wingdings" panose="05000000000000000000" pitchFamily="2" charset="2"/>
              </a:rPr>
              <a:t> </a:t>
            </a:r>
            <a:r>
              <a:rPr lang="en-US" dirty="0" err="1">
                <a:sym typeface="+mn-ea"/>
              </a:rPr>
              <a:t>can_merge</a:t>
            </a:r>
            <a:r>
              <a:rPr lang="en-US" dirty="0">
                <a:sym typeface="+mn-ea"/>
              </a:rPr>
              <a:t> (tile, orientation)</a:t>
            </a:r>
          </a:p>
          <a:p>
            <a:r>
              <a:rPr lang="en-US" dirty="0">
                <a:sym typeface="+mn-ea"/>
              </a:rPr>
              <a:t>no new tile can be generated on a not empty location</a:t>
            </a:r>
          </a:p>
          <a:p>
            <a:r>
              <a:rPr lang="en-CA" dirty="0">
                <a:solidFill>
                  <a:srgbClr val="1F1F1F"/>
                </a:solidFill>
                <a:effectLst/>
                <a:latin typeface="Google Sans"/>
                <a:sym typeface="+mn-ea"/>
              </a:rPr>
              <a:t>¬</a:t>
            </a:r>
            <a:r>
              <a:rPr lang="en-US" altLang="en-CA" dirty="0">
                <a:solidFill>
                  <a:srgbClr val="1F1F1F"/>
                </a:solidFill>
                <a:effectLst/>
                <a:latin typeface="Google Sans"/>
                <a:sym typeface="+mn-ea"/>
              </a:rPr>
              <a:t> </a:t>
            </a:r>
            <a:r>
              <a:rPr lang="en-US" dirty="0">
                <a:sym typeface="+mn-ea"/>
              </a:rPr>
              <a:t>is_empty (loc) </a:t>
            </a:r>
            <a:r>
              <a:rPr lang="en-US" dirty="0">
                <a:sym typeface="Wingdings" panose="05000000000000000000" pitchFamily="2" charset="2"/>
              </a:rPr>
              <a:t> </a:t>
            </a:r>
            <a:r>
              <a:rPr lang="en-CA" dirty="0">
                <a:solidFill>
                  <a:srgbClr val="1F1F1F"/>
                </a:solidFill>
                <a:effectLst/>
                <a:latin typeface="Google Sans"/>
                <a:sym typeface="+mn-ea"/>
              </a:rPr>
              <a:t>¬</a:t>
            </a:r>
            <a:r>
              <a:rPr lang="en-US" altLang="en-CA" dirty="0">
                <a:solidFill>
                  <a:srgbClr val="1F1F1F"/>
                </a:solidFill>
                <a:effectLst/>
                <a:latin typeface="Google Sans"/>
                <a:sym typeface="+mn-ea"/>
              </a:rPr>
              <a:t> </a:t>
            </a:r>
            <a:r>
              <a:rPr lang="en-US" dirty="0">
                <a:sym typeface="+mn-ea"/>
              </a:rPr>
              <a:t>random (loc)</a:t>
            </a:r>
          </a:p>
          <a:p>
            <a:r>
              <a:rPr lang="en-US" dirty="0">
                <a:sym typeface="+mn-ea"/>
              </a:rPr>
              <a:t>If the next tile in the given orientation is as of the same value, if the next tile in the direction is empty, then we can move.</a:t>
            </a:r>
          </a:p>
          <a:p>
            <a:r>
              <a:rPr lang="en-US" dirty="0">
                <a:sym typeface="+mn-ea"/>
              </a:rPr>
              <a:t>get (nextTile, orientation) \/ empty (tile, orientation) </a:t>
            </a:r>
            <a:r>
              <a:rPr lang="en-US" dirty="0">
                <a:sym typeface="Wingdings" panose="05000000000000000000" pitchFamily="2" charset="2"/>
              </a:rPr>
              <a:t> </a:t>
            </a:r>
            <a:r>
              <a:rPr lang="en-US" dirty="0">
                <a:sym typeface="+mn-ea"/>
              </a:rPr>
              <a:t>able_to_move (tile, orientation)</a:t>
            </a:r>
          </a:p>
          <a:p>
            <a:r>
              <a:rPr lang="en-US" dirty="0">
                <a:sym typeface="+mn-ea"/>
              </a:rPr>
              <a:t>If at least 1 out of 4 tiles on the same row or column (depending on the orientation of movement, i.e. we use row if move left/right, use column if move up/down) can move, we are able to make at least 1 move in that orientation</a:t>
            </a:r>
          </a:p>
          <a:p>
            <a:r>
              <a:rPr lang="en-US" dirty="0">
                <a:sym typeface="+mn-ea"/>
              </a:rPr>
              <a:t>able_to_move (t1, orientation) \/ able_to_move (t2, orientation) \/ able_to_move (t3, orientation) \/ able_to_move (t4, orientation) </a:t>
            </a:r>
            <a:r>
              <a:rPr lang="en-US" dirty="0">
                <a:sym typeface="Wingdings" panose="05000000000000000000" pitchFamily="2" charset="2"/>
              </a:rPr>
              <a:t> row_or_column_can_move (orientation)</a:t>
            </a:r>
            <a:endParaRPr lang="en-US" dirty="0">
              <a:sym typeface="+mn-ea"/>
            </a:endParaRPr>
          </a:p>
          <a:p>
            <a:r>
              <a:rPr lang="en-US" dirty="0">
                <a:sym typeface="+mn-ea"/>
              </a:rPr>
              <a:t>Only 1 tile is generated randomly amoung the all the empty locations.</a:t>
            </a:r>
          </a:p>
          <a:p>
            <a:r>
              <a:rPr lang="en-US" dirty="0">
                <a:sym typeface="+mn-ea"/>
              </a:rPr>
              <a:t>IDK how to write it</a:t>
            </a:r>
          </a:p>
          <a:p>
            <a:endParaRPr lang="en-US" altLang="en-CA" dirty="0"/>
          </a:p>
          <a:p>
            <a:endParaRPr lang="en-US" altLang="en-CA" dirty="0"/>
          </a:p>
        </p:txBody>
      </p:sp>
      <p:pic>
        <p:nvPicPr>
          <p:cNvPr id="11" name="Audio 10"/>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949"/>
    </mc:Choice>
    <mc:Fallback xmlns="">
      <p:transition spd="slow" advTm="979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p:cNvSpPr>
            <a:spLocks noGrp="1" noRot="1" noChangeAspect="1" noMove="1" noResize="1" noEditPoints="1" noAdjustHandles="1" noChangeArrowheads="1" noChangeShapeType="1" noTextEdit="1"/>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p:cNvSpPr>
            <a:spLocks noGrp="1" noRot="1" noChangeAspect="1" noMove="1" noResize="1" noEditPoints="1" noAdjustHandles="1" noChangeArrowheads="1" noChangeShapeType="1" noTextEdit="1"/>
          </p:cNvSpPr>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3" name="Audio 12"/>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196"/>
    </mc:Choice>
    <mc:Fallback xmlns="">
      <p:transition spd="slow" advTm="41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647</Words>
  <Application>Microsoft Office PowerPoint</Application>
  <PresentationFormat>Widescreen</PresentationFormat>
  <Paragraphs>32</Paragraphs>
  <Slides>5</Slides>
  <Notes>0</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Google Sans</vt:lpstr>
      <vt:lpstr>Century Schoolbook</vt:lpstr>
      <vt:lpstr>Franklin Gothic Book</vt:lpstr>
      <vt:lpstr>Wingdings</vt:lpstr>
      <vt:lpstr>Wingdings 2</vt:lpstr>
      <vt:lpstr>DividendVTI</vt:lpstr>
      <vt:lpstr>{Group 12}: {2048 Game}</vt:lpstr>
      <vt:lpstr>Summary</vt:lpstr>
      <vt:lpstr>Propositions</vt:lpstr>
      <vt:lpstr>Constraints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Peter Pan</cp:lastModifiedBy>
  <cp:revision>29</cp:revision>
  <dcterms:created xsi:type="dcterms:W3CDTF">2024-10-31T03:29:48Z</dcterms:created>
  <dcterms:modified xsi:type="dcterms:W3CDTF">2024-11-01T00:47:22Z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1495198A64D9204D76D42267D59D019F_43</vt:lpwstr>
  </property>
  <property fmtid="{D5CDD505-2E9C-101B-9397-08002B2CF9AE}" pid="3" name="KSOProductBuildVer">
    <vt:lpwstr>1033-6.5.2.8766</vt:lpwstr>
  </property>
</Properties>
</file>