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20"/>
  </p:notesMasterIdLst>
  <p:sldIdLst>
    <p:sldId id="257" r:id="rId2"/>
    <p:sldId id="276" r:id="rId3"/>
    <p:sldId id="273" r:id="rId4"/>
    <p:sldId id="271" r:id="rId5"/>
    <p:sldId id="272" r:id="rId6"/>
    <p:sldId id="281" r:id="rId7"/>
    <p:sldId id="280" r:id="rId8"/>
    <p:sldId id="288" r:id="rId9"/>
    <p:sldId id="290" r:id="rId10"/>
    <p:sldId id="291" r:id="rId11"/>
    <p:sldId id="274" r:id="rId12"/>
    <p:sldId id="292" r:id="rId13"/>
    <p:sldId id="283" r:id="rId14"/>
    <p:sldId id="287" r:id="rId15"/>
    <p:sldId id="286" r:id="rId16"/>
    <p:sldId id="289" r:id="rId17"/>
    <p:sldId id="285" r:id="rId18"/>
    <p:sldId id="28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D8F3D5-F277-4348-A1B8-A2119CE9DCDC}" v="7" dt="2019-02-18T12:48:43.310"/>
    <p1510:client id="{776C189D-6625-6F67-A5E0-212FA3148C87}" v="5" dt="2019-02-18T12:38:36.586"/>
    <p1510:client id="{8C35A4B4-FBF2-4673-9108-B1227291AD4B}" v="6" dt="2019-02-18T12:36:40.5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1" autoAdjust="0"/>
    <p:restoredTop sz="96389" autoAdjust="0"/>
  </p:normalViewPr>
  <p:slideViewPr>
    <p:cSldViewPr snapToGrid="0">
      <p:cViewPr varScale="1">
        <p:scale>
          <a:sx n="113" d="100"/>
          <a:sy n="113" d="100"/>
        </p:scale>
        <p:origin x="528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19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A8373-E49F-46A4-83C6-986B9F5B6AAB}" type="datetimeFigureOut">
              <a:rPr lang="en-GB" smtClean="0"/>
              <a:t>05/06/2019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5EA1F-7569-4710-9A91-906AEAB6D9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216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8124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5EA1F-7569-4710-9A91-906AEAB6D90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555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ver -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ver-1920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73025566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5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50">
                <a:solidFill>
                  <a:srgbClr val="363534"/>
                </a:solidFill>
              </a:rPr>
              <a:t>Title Text</a:t>
            </a:r>
          </a:p>
        </p:txBody>
      </p:sp>
      <p:sp>
        <p:nvSpPr>
          <p:cNvPr id="36" name="Shape 36"/>
          <p:cNvSpPr/>
          <p:nvPr/>
        </p:nvSpPr>
        <p:spPr>
          <a:xfrm>
            <a:off x="762000" y="933450"/>
            <a:ext cx="10667999" cy="0"/>
          </a:xfrm>
          <a:prstGeom prst="line">
            <a:avLst/>
          </a:prstGeom>
          <a:ln w="25400">
            <a:solidFill>
              <a:srgbClr val="000000">
                <a:alpha val="84279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spcBef>
                <a:spcPts val="2950"/>
              </a:spcBef>
              <a:defRPr sz="5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Light"/>
              </a:defRPr>
            </a:pPr>
            <a:endParaRPr sz="2600"/>
          </a:p>
        </p:txBody>
      </p:sp>
    </p:spTree>
    <p:extLst>
      <p:ext uri="{BB962C8B-B14F-4D97-AF65-F5344CB8AC3E}">
        <p14:creationId xmlns:p14="http://schemas.microsoft.com/office/powerpoint/2010/main" val="116429812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ver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ver-1920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0431905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ver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ver-1920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7409879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50">
                <a:solidFill>
                  <a:srgbClr val="363534"/>
                </a:solidFill>
              </a:rP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138013768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50">
                <a:solidFill>
                  <a:srgbClr val="363534"/>
                </a:solidFill>
              </a:rPr>
              <a:t>Title Text</a:t>
            </a:r>
          </a:p>
        </p:txBody>
      </p:sp>
      <p:sp>
        <p:nvSpPr>
          <p:cNvPr id="16" name="Shape 16"/>
          <p:cNvSpPr/>
          <p:nvPr/>
        </p:nvSpPr>
        <p:spPr>
          <a:xfrm>
            <a:off x="762000" y="933450"/>
            <a:ext cx="10667999" cy="0"/>
          </a:xfrm>
          <a:prstGeom prst="line">
            <a:avLst/>
          </a:prstGeom>
          <a:ln w="25400">
            <a:solidFill>
              <a:srgbClr val="000000">
                <a:alpha val="84279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spcBef>
                <a:spcPts val="2950"/>
              </a:spcBef>
              <a:defRPr sz="5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Light"/>
              </a:defRPr>
            </a:pPr>
            <a:endParaRPr sz="2600"/>
          </a:p>
        </p:txBody>
      </p:sp>
    </p:spTree>
    <p:extLst>
      <p:ext uri="{BB962C8B-B14F-4D97-AF65-F5344CB8AC3E}">
        <p14:creationId xmlns:p14="http://schemas.microsoft.com/office/powerpoint/2010/main" val="244202884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50">
                <a:solidFill>
                  <a:srgbClr val="363534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/>
        </p:nvSpPr>
        <p:spPr>
          <a:xfrm>
            <a:off x="762000" y="933450"/>
            <a:ext cx="10667999" cy="0"/>
          </a:xfrm>
          <a:prstGeom prst="line">
            <a:avLst/>
          </a:prstGeom>
          <a:ln w="25400">
            <a:solidFill>
              <a:srgbClr val="000000">
                <a:alpha val="84279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spcBef>
                <a:spcPts val="2950"/>
              </a:spcBef>
              <a:defRPr sz="5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Light"/>
              </a:defRPr>
            </a:pPr>
            <a:endParaRPr sz="2600"/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214792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50">
                <a:solidFill>
                  <a:srgbClr val="363534"/>
                </a:solidFill>
              </a:rPr>
              <a:t>Title Text</a:t>
            </a:r>
          </a:p>
        </p:txBody>
      </p:sp>
      <p:sp>
        <p:nvSpPr>
          <p:cNvPr id="24" name="Shape 24"/>
          <p:cNvSpPr/>
          <p:nvPr/>
        </p:nvSpPr>
        <p:spPr>
          <a:xfrm>
            <a:off x="762000" y="933450"/>
            <a:ext cx="10667999" cy="0"/>
          </a:xfrm>
          <a:prstGeom prst="line">
            <a:avLst/>
          </a:prstGeom>
          <a:ln w="25400">
            <a:solidFill>
              <a:srgbClr val="000000">
                <a:alpha val="84279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spcBef>
                <a:spcPts val="2950"/>
              </a:spcBef>
              <a:defRPr sz="5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Light"/>
              </a:defRPr>
            </a:pPr>
            <a:endParaRPr sz="2600"/>
          </a:p>
        </p:txBody>
      </p:sp>
    </p:spTree>
    <p:extLst>
      <p:ext uri="{BB962C8B-B14F-4D97-AF65-F5344CB8AC3E}">
        <p14:creationId xmlns:p14="http://schemas.microsoft.com/office/powerpoint/2010/main" val="399080315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27" name="Shape 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50">
                <a:solidFill>
                  <a:srgbClr val="363534"/>
                </a:solidFill>
              </a:rPr>
              <a:t>Title Text</a:t>
            </a:r>
          </a:p>
        </p:txBody>
      </p:sp>
      <p:sp>
        <p:nvSpPr>
          <p:cNvPr id="28" name="Shape 28"/>
          <p:cNvSpPr/>
          <p:nvPr/>
        </p:nvSpPr>
        <p:spPr>
          <a:xfrm>
            <a:off x="762000" y="933450"/>
            <a:ext cx="10667999" cy="0"/>
          </a:xfrm>
          <a:prstGeom prst="line">
            <a:avLst/>
          </a:prstGeom>
          <a:ln w="25400">
            <a:solidFill>
              <a:srgbClr val="000000">
                <a:alpha val="84279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spcBef>
                <a:spcPts val="2950"/>
              </a:spcBef>
              <a:defRPr sz="5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Light"/>
              </a:defRPr>
            </a:pPr>
            <a:endParaRPr sz="2600"/>
          </a:p>
        </p:txBody>
      </p:sp>
    </p:spTree>
    <p:extLst>
      <p:ext uri="{BB962C8B-B14F-4D97-AF65-F5344CB8AC3E}">
        <p14:creationId xmlns:p14="http://schemas.microsoft.com/office/powerpoint/2010/main" val="220328253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50">
                <a:solidFill>
                  <a:srgbClr val="363534"/>
                </a:solidFill>
              </a:rPr>
              <a:t>Title Text</a:t>
            </a:r>
          </a:p>
        </p:txBody>
      </p:sp>
      <p:sp>
        <p:nvSpPr>
          <p:cNvPr id="32" name="Shape 32"/>
          <p:cNvSpPr/>
          <p:nvPr/>
        </p:nvSpPr>
        <p:spPr>
          <a:xfrm>
            <a:off x="762000" y="933450"/>
            <a:ext cx="10667999" cy="0"/>
          </a:xfrm>
          <a:prstGeom prst="line">
            <a:avLst/>
          </a:prstGeom>
          <a:ln w="25400">
            <a:solidFill>
              <a:srgbClr val="000000">
                <a:alpha val="84279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spcBef>
                <a:spcPts val="2950"/>
              </a:spcBef>
              <a:defRPr sz="5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Light"/>
              </a:defRPr>
            </a:pPr>
            <a:endParaRPr sz="2600"/>
          </a:p>
        </p:txBody>
      </p:sp>
    </p:spTree>
    <p:extLst>
      <p:ext uri="{BB962C8B-B14F-4D97-AF65-F5344CB8AC3E}">
        <p14:creationId xmlns:p14="http://schemas.microsoft.com/office/powerpoint/2010/main" val="264594172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sldNum" sz="quarter" idx="2"/>
          </p:nvPr>
        </p:nvSpPr>
        <p:spPr>
          <a:xfrm>
            <a:off x="11266343" y="6057900"/>
            <a:ext cx="193964" cy="18466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Light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762000" y="303161"/>
            <a:ext cx="6350000" cy="546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50">
                <a:solidFill>
                  <a:srgbClr val="363534"/>
                </a:solidFill>
              </a:rPr>
              <a:t>Title Text</a:t>
            </a:r>
          </a:p>
        </p:txBody>
      </p:sp>
      <p:sp>
        <p:nvSpPr>
          <p:cNvPr id="4" name="Shape 4"/>
          <p:cNvSpPr/>
          <p:nvPr/>
        </p:nvSpPr>
        <p:spPr>
          <a:xfrm>
            <a:off x="762000" y="933450"/>
            <a:ext cx="10667999" cy="0"/>
          </a:xfrm>
          <a:prstGeom prst="line">
            <a:avLst/>
          </a:prstGeom>
          <a:ln w="25400">
            <a:solidFill>
              <a:srgbClr val="000000">
                <a:alpha val="84279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spcBef>
                <a:spcPts val="2950"/>
              </a:spcBef>
              <a:defRPr sz="5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Light"/>
              </a:defRPr>
            </a:pPr>
            <a:endParaRPr sz="2600"/>
          </a:p>
        </p:txBody>
      </p:sp>
      <p:pic>
        <p:nvPicPr>
          <p:cNvPr id="5" name="Afbeelding 4" descr="Metrological-logo-RGB.eps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631" y="410781"/>
            <a:ext cx="2173657" cy="39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0810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ransition spd="med"/>
  <p:txStyles>
    <p:titleStyle>
      <a:lvl1pPr defTabSz="412750">
        <a:defRPr sz="3250">
          <a:solidFill>
            <a:srgbClr val="363534"/>
          </a:solidFill>
          <a:latin typeface="+mj-lt"/>
          <a:ea typeface="+mj-ea"/>
          <a:cs typeface="+mj-cs"/>
          <a:sym typeface="Helvetica Light"/>
        </a:defRPr>
      </a:lvl1pPr>
      <a:lvl2pPr indent="114300" defTabSz="412750">
        <a:defRPr sz="3250">
          <a:solidFill>
            <a:srgbClr val="363534"/>
          </a:solidFill>
          <a:latin typeface="+mj-lt"/>
          <a:ea typeface="+mj-ea"/>
          <a:cs typeface="+mj-cs"/>
          <a:sym typeface="Helvetica Light"/>
        </a:defRPr>
      </a:lvl2pPr>
      <a:lvl3pPr indent="228600" defTabSz="412750">
        <a:defRPr sz="3250">
          <a:solidFill>
            <a:srgbClr val="363534"/>
          </a:solidFill>
          <a:latin typeface="+mj-lt"/>
          <a:ea typeface="+mj-ea"/>
          <a:cs typeface="+mj-cs"/>
          <a:sym typeface="Helvetica Light"/>
        </a:defRPr>
      </a:lvl3pPr>
      <a:lvl4pPr indent="342900" defTabSz="412750">
        <a:defRPr sz="3250">
          <a:solidFill>
            <a:srgbClr val="363534"/>
          </a:solidFill>
          <a:latin typeface="+mj-lt"/>
          <a:ea typeface="+mj-ea"/>
          <a:cs typeface="+mj-cs"/>
          <a:sym typeface="Helvetica Light"/>
        </a:defRPr>
      </a:lvl4pPr>
      <a:lvl5pPr indent="457200" defTabSz="412750">
        <a:defRPr sz="3250">
          <a:solidFill>
            <a:srgbClr val="363534"/>
          </a:solidFill>
          <a:latin typeface="+mj-lt"/>
          <a:ea typeface="+mj-ea"/>
          <a:cs typeface="+mj-cs"/>
          <a:sym typeface="Helvetica Light"/>
        </a:defRPr>
      </a:lvl5pPr>
      <a:lvl6pPr indent="571500" defTabSz="412750">
        <a:defRPr sz="3250">
          <a:solidFill>
            <a:srgbClr val="363534"/>
          </a:solidFill>
          <a:latin typeface="+mj-lt"/>
          <a:ea typeface="+mj-ea"/>
          <a:cs typeface="+mj-cs"/>
          <a:sym typeface="Helvetica Light"/>
        </a:defRPr>
      </a:lvl6pPr>
      <a:lvl7pPr indent="685800" defTabSz="412750">
        <a:defRPr sz="3250">
          <a:solidFill>
            <a:srgbClr val="363534"/>
          </a:solidFill>
          <a:latin typeface="+mj-lt"/>
          <a:ea typeface="+mj-ea"/>
          <a:cs typeface="+mj-cs"/>
          <a:sym typeface="Helvetica Light"/>
        </a:defRPr>
      </a:lvl7pPr>
      <a:lvl8pPr indent="800100" defTabSz="412750">
        <a:defRPr sz="3250">
          <a:solidFill>
            <a:srgbClr val="363534"/>
          </a:solidFill>
          <a:latin typeface="+mj-lt"/>
          <a:ea typeface="+mj-ea"/>
          <a:cs typeface="+mj-cs"/>
          <a:sym typeface="Helvetica Light"/>
        </a:defRPr>
      </a:lvl8pPr>
      <a:lvl9pPr indent="914400" defTabSz="412750">
        <a:defRPr sz="3250">
          <a:solidFill>
            <a:srgbClr val="363534"/>
          </a:solidFill>
          <a:latin typeface="+mj-lt"/>
          <a:ea typeface="+mj-ea"/>
          <a:cs typeface="+mj-cs"/>
          <a:sym typeface="Helvetica Light"/>
        </a:defRPr>
      </a:lvl9pPr>
    </p:titleStyle>
    <p:bodyStyle>
      <a:lvl1pPr marL="219808" indent="-219808" defTabSz="228600">
        <a:lnSpc>
          <a:spcPct val="120000"/>
        </a:lnSpc>
        <a:spcBef>
          <a:spcPts val="2600"/>
        </a:spcBef>
        <a:buSzPct val="75000"/>
        <a:buChar char="•"/>
        <a:defRPr sz="1800" spc="-15">
          <a:solidFill>
            <a:srgbClr val="363534"/>
          </a:solidFill>
          <a:latin typeface="+mj-lt"/>
          <a:ea typeface="+mj-ea"/>
          <a:cs typeface="+mj-cs"/>
          <a:sym typeface="Helvetica Light"/>
        </a:defRPr>
      </a:lvl1pPr>
      <a:lvl2pPr marL="537308" indent="-219808" defTabSz="228600">
        <a:lnSpc>
          <a:spcPct val="120000"/>
        </a:lnSpc>
        <a:spcBef>
          <a:spcPts val="2600"/>
        </a:spcBef>
        <a:buSzPct val="75000"/>
        <a:buChar char="•"/>
        <a:defRPr sz="1800" spc="-15">
          <a:solidFill>
            <a:srgbClr val="363534"/>
          </a:solidFill>
          <a:latin typeface="+mj-lt"/>
          <a:ea typeface="+mj-ea"/>
          <a:cs typeface="+mj-cs"/>
          <a:sym typeface="Helvetica Light"/>
        </a:defRPr>
      </a:lvl2pPr>
      <a:lvl3pPr marL="854808" indent="-219808" defTabSz="228600">
        <a:lnSpc>
          <a:spcPct val="120000"/>
        </a:lnSpc>
        <a:spcBef>
          <a:spcPts val="2600"/>
        </a:spcBef>
        <a:buSzPct val="75000"/>
        <a:buChar char="•"/>
        <a:defRPr sz="1800" spc="-15">
          <a:solidFill>
            <a:srgbClr val="363534"/>
          </a:solidFill>
          <a:latin typeface="+mj-lt"/>
          <a:ea typeface="+mj-ea"/>
          <a:cs typeface="+mj-cs"/>
          <a:sym typeface="Helvetica Light"/>
        </a:defRPr>
      </a:lvl3pPr>
      <a:lvl4pPr marL="1172308" indent="-219808" defTabSz="228600">
        <a:lnSpc>
          <a:spcPct val="120000"/>
        </a:lnSpc>
        <a:spcBef>
          <a:spcPts val="2600"/>
        </a:spcBef>
        <a:buSzPct val="75000"/>
        <a:buChar char="•"/>
        <a:defRPr sz="1800" spc="-15">
          <a:solidFill>
            <a:srgbClr val="363534"/>
          </a:solidFill>
          <a:latin typeface="+mj-lt"/>
          <a:ea typeface="+mj-ea"/>
          <a:cs typeface="+mj-cs"/>
          <a:sym typeface="Helvetica Light"/>
        </a:defRPr>
      </a:lvl4pPr>
      <a:lvl5pPr marL="1489808" indent="-219808" defTabSz="228600">
        <a:lnSpc>
          <a:spcPct val="120000"/>
        </a:lnSpc>
        <a:spcBef>
          <a:spcPts val="2600"/>
        </a:spcBef>
        <a:buSzPct val="75000"/>
        <a:buChar char="•"/>
        <a:defRPr sz="1800" spc="-15">
          <a:solidFill>
            <a:srgbClr val="363534"/>
          </a:solidFill>
          <a:latin typeface="+mj-lt"/>
          <a:ea typeface="+mj-ea"/>
          <a:cs typeface="+mj-cs"/>
          <a:sym typeface="Helvetica Light"/>
        </a:defRPr>
      </a:lvl5pPr>
      <a:lvl6pPr marL="1807308" indent="-219808" defTabSz="228600">
        <a:lnSpc>
          <a:spcPct val="120000"/>
        </a:lnSpc>
        <a:spcBef>
          <a:spcPts val="2600"/>
        </a:spcBef>
        <a:buSzPct val="75000"/>
        <a:buChar char="•"/>
        <a:defRPr sz="1800" spc="-15">
          <a:solidFill>
            <a:srgbClr val="363534"/>
          </a:solidFill>
          <a:latin typeface="+mj-lt"/>
          <a:ea typeface="+mj-ea"/>
          <a:cs typeface="+mj-cs"/>
          <a:sym typeface="Helvetica Light"/>
        </a:defRPr>
      </a:lvl6pPr>
      <a:lvl7pPr marL="2124808" indent="-219808" defTabSz="228600">
        <a:lnSpc>
          <a:spcPct val="120000"/>
        </a:lnSpc>
        <a:spcBef>
          <a:spcPts val="2600"/>
        </a:spcBef>
        <a:buSzPct val="75000"/>
        <a:buChar char="•"/>
        <a:defRPr sz="1800" spc="-15">
          <a:solidFill>
            <a:srgbClr val="363534"/>
          </a:solidFill>
          <a:latin typeface="+mj-lt"/>
          <a:ea typeface="+mj-ea"/>
          <a:cs typeface="+mj-cs"/>
          <a:sym typeface="Helvetica Light"/>
        </a:defRPr>
      </a:lvl7pPr>
      <a:lvl8pPr marL="2442308" indent="-219808" defTabSz="228600">
        <a:lnSpc>
          <a:spcPct val="120000"/>
        </a:lnSpc>
        <a:spcBef>
          <a:spcPts val="2600"/>
        </a:spcBef>
        <a:buSzPct val="75000"/>
        <a:buChar char="•"/>
        <a:defRPr sz="1800" spc="-15">
          <a:solidFill>
            <a:srgbClr val="363534"/>
          </a:solidFill>
          <a:latin typeface="+mj-lt"/>
          <a:ea typeface="+mj-ea"/>
          <a:cs typeface="+mj-cs"/>
          <a:sym typeface="Helvetica Light"/>
        </a:defRPr>
      </a:lvl8pPr>
      <a:lvl9pPr marL="2759808" indent="-219808" defTabSz="228600">
        <a:lnSpc>
          <a:spcPct val="120000"/>
        </a:lnSpc>
        <a:spcBef>
          <a:spcPts val="2600"/>
        </a:spcBef>
        <a:buSzPct val="75000"/>
        <a:buChar char="•"/>
        <a:defRPr sz="1800" spc="-15">
          <a:solidFill>
            <a:srgbClr val="363534"/>
          </a:solidFill>
          <a:latin typeface="+mj-lt"/>
          <a:ea typeface="+mj-ea"/>
          <a:cs typeface="+mj-cs"/>
          <a:sym typeface="Helvetica Light"/>
        </a:defRPr>
      </a:lvl9pPr>
    </p:bodyStyle>
    <p:otherStyle>
      <a:lvl1pPr algn="ctr" defTabSz="41275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114300" algn="ctr" defTabSz="41275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228600" algn="ctr" defTabSz="41275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342900" algn="ctr" defTabSz="41275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457200" algn="ctr" defTabSz="41275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571500" algn="ctr" defTabSz="41275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685800" algn="ctr" defTabSz="41275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800100" algn="ctr" defTabSz="41275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914400" algn="ctr" defTabSz="41275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json-schema.org/specification-links.html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737435" y="5145727"/>
            <a:ext cx="4009111" cy="669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87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Light"/>
              </a:defRPr>
            </a:lvl1pPr>
          </a:lstStyle>
          <a:p>
            <a:pPr defTabSz="412750">
              <a:defRPr sz="1800"/>
            </a:pPr>
            <a:r>
              <a:rPr lang="pl-PL" sz="4350" kern="0" dirty="0">
                <a:latin typeface="Helvetica Light"/>
              </a:rPr>
              <a:t>JSON</a:t>
            </a:r>
            <a:r>
              <a:rPr lang="en-GB" sz="4350" kern="0" dirty="0">
                <a:latin typeface="Helvetica Light"/>
              </a:rPr>
              <a:t> Generator</a:t>
            </a:r>
          </a:p>
        </p:txBody>
      </p:sp>
      <p:sp>
        <p:nvSpPr>
          <p:cNvPr id="42" name="Shape 42"/>
          <p:cNvSpPr/>
          <p:nvPr/>
        </p:nvSpPr>
        <p:spPr>
          <a:xfrm>
            <a:off x="771302" y="6002821"/>
            <a:ext cx="1026307" cy="277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120000"/>
              </a:lnSpc>
              <a:spcBef>
                <a:spcPts val="800"/>
              </a:spcBef>
              <a:defRPr sz="2700" cap="all" spc="81">
                <a:solidFill>
                  <a:srgbClr val="000000"/>
                </a:solidFill>
              </a:defRPr>
            </a:lvl1pPr>
          </a:lstStyle>
          <a:p>
            <a:pPr defTabSz="412750">
              <a:spcBef>
                <a:spcPts val="400"/>
              </a:spcBef>
              <a:defRPr sz="1800" cap="none" spc="0"/>
            </a:pPr>
            <a:r>
              <a:rPr lang="en-GB" sz="1350" kern="0" spc="41" dirty="0">
                <a:latin typeface="Helvetica"/>
                <a:cs typeface="Helvetica"/>
                <a:sym typeface="Helvetica"/>
              </a:rPr>
              <a:t>OVERVIEW</a:t>
            </a:r>
          </a:p>
        </p:txBody>
      </p:sp>
      <p:pic>
        <p:nvPicPr>
          <p:cNvPr id="43" name="Metrological-logo-RGB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726852" y="4211410"/>
            <a:ext cx="3376595" cy="6688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64D141-C85A-43D7-AAB5-6FBE819DC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303161"/>
            <a:ext cx="7535333" cy="546829"/>
          </a:xfrm>
        </p:spPr>
        <p:txBody>
          <a:bodyPr>
            <a:normAutofit/>
          </a:bodyPr>
          <a:lstStyle/>
          <a:p>
            <a:r>
              <a:rPr lang="pl-PL" dirty="0"/>
              <a:t>JSON Generator – </a:t>
            </a:r>
            <a:r>
              <a:rPr lang="pl-PL" dirty="0" err="1"/>
              <a:t>Properties</a:t>
            </a:r>
            <a:endParaRPr lang="en-GB" dirty="0"/>
          </a:p>
        </p:txBody>
      </p:sp>
      <p:sp>
        <p:nvSpPr>
          <p:cNvPr id="4" name="Premium Applications Multiple premium applications are being added on top of the Application Framework…">
            <a:extLst>
              <a:ext uri="{FF2B5EF4-FFF2-40B4-BE49-F238E27FC236}">
                <a16:creationId xmlns:a16="http://schemas.microsoft.com/office/drawing/2014/main" id="{88A17B08-90F6-45DB-9E4B-89BD28FAB992}"/>
              </a:ext>
            </a:extLst>
          </p:cNvPr>
          <p:cNvSpPr txBox="1">
            <a:spLocks/>
          </p:cNvSpPr>
          <p:nvPr/>
        </p:nvSpPr>
        <p:spPr>
          <a:xfrm>
            <a:off x="761999" y="1101317"/>
            <a:ext cx="10621434" cy="511745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43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1pPr>
            <a:lvl2pPr marL="107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2pPr>
            <a:lvl3pPr marL="170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3pPr>
            <a:lvl4pPr marL="234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4pPr>
            <a:lvl5pPr marL="297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5pPr>
            <a:lvl6pPr marL="361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6pPr>
            <a:lvl7pPr marL="424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7pPr>
            <a:lvl8pPr marL="488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8pPr>
            <a:lvl9pPr marL="551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9pPr>
          </a:lstStyle>
          <a:p>
            <a:pPr marL="0" indent="0" defTabSz="412750" latinLnBrk="1" hangingPunct="0">
              <a:lnSpc>
                <a:spcPct val="150000"/>
              </a:lnSpc>
              <a:spcBef>
                <a:spcPts val="0"/>
              </a:spcBef>
              <a:buSzTx/>
              <a:buNone/>
            </a:pPr>
            <a:r>
              <a:rPr lang="pl-PL" sz="24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Extra </a:t>
            </a:r>
            <a:r>
              <a:rPr lang="pl-PL" sz="24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attributes</a:t>
            </a:r>
            <a:r>
              <a:rPr lang="pl-PL" sz="24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for </a:t>
            </a:r>
            <a:r>
              <a:rPr lang="pl-PL" sz="24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property</a:t>
            </a:r>
            <a:r>
              <a:rPr lang="pl-PL" sz="24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4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handling</a:t>
            </a:r>
            <a:r>
              <a:rPr lang="pl-PL" sz="24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:</a:t>
            </a:r>
          </a:p>
          <a:p>
            <a:pPr defTabSz="412750" latinLnBrk="1" hangingPunct="0">
              <a:lnSpc>
                <a:spcPct val="150000"/>
              </a:lnSpc>
              <a:spcBef>
                <a:spcPts val="0"/>
              </a:spcBef>
              <a:buSzTx/>
            </a:pPr>
            <a:r>
              <a:rPr lang="pl-PL" sz="20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index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(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object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) – 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if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defined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, the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method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will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include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i="1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index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parameter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for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child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properties</a:t>
            </a:r>
            <a:endParaRPr lang="pl-PL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lvl="1" defTabSz="412750" latinLnBrk="1" hangingPunct="0">
              <a:lnSpc>
                <a:spcPct val="150000"/>
              </a:lnSpc>
              <a:spcBef>
                <a:spcPts val="0"/>
              </a:spcBef>
              <a:buSzTx/>
            </a:pPr>
            <a:endParaRPr lang="pl-PL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lvl="1" defTabSz="412750" latinLnBrk="1" hangingPunct="0">
              <a:lnSpc>
                <a:spcPct val="150000"/>
              </a:lnSpc>
              <a:spcBef>
                <a:spcPts val="0"/>
              </a:spcBef>
              <a:buSzTx/>
            </a:pPr>
            <a:endParaRPr lang="pl-PL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635000" lvl="1" indent="0" defTabSz="412750" latinLnBrk="1" hangingPunct="0">
              <a:lnSpc>
                <a:spcPct val="150000"/>
              </a:lnSpc>
              <a:spcBef>
                <a:spcPts val="0"/>
              </a:spcBef>
              <a:buSzTx/>
              <a:buNone/>
            </a:pPr>
            <a:endParaRPr lang="pl-PL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635000" lvl="1" indent="0" defTabSz="412750" latinLnBrk="1" hangingPunct="0">
              <a:lnSpc>
                <a:spcPct val="150000"/>
              </a:lnSpc>
              <a:spcBef>
                <a:spcPts val="0"/>
              </a:spcBef>
              <a:buSzTx/>
              <a:buNone/>
            </a:pPr>
            <a:endParaRPr lang="pl-PL" sz="2000" kern="0" spc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  <a:p>
            <a:pPr defTabSz="412750" latinLnBrk="1" hangingPunct="0">
              <a:lnSpc>
                <a:spcPct val="150000"/>
              </a:lnSpc>
              <a:spcBef>
                <a:spcPts val="0"/>
              </a:spcBef>
              <a:buSzTx/>
            </a:pPr>
            <a:r>
              <a:rPr lang="pl-PL" sz="20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readonly</a:t>
            </a:r>
            <a:r>
              <a:rPr lang="pl-PL" sz="20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, </a:t>
            </a:r>
            <a:r>
              <a:rPr lang="pl-PL" sz="20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writeonly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(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boolean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) –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if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set to </a:t>
            </a:r>
            <a:r>
              <a:rPr lang="pl-PL" sz="20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true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, the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property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will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be a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read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or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write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only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, with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only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a getter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or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seter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emitted</a:t>
            </a:r>
            <a:endParaRPr lang="pl-PL" sz="2000" i="1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D84837AD-D610-433C-B945-87BC15AC2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252" y="2248429"/>
            <a:ext cx="6609937" cy="148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55617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364433E-D632-40D1-B3C1-66B59A0B4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304465"/>
            <a:ext cx="8483007" cy="546829"/>
          </a:xfrm>
        </p:spPr>
        <p:txBody>
          <a:bodyPr>
            <a:normAutofit fontScale="90000"/>
          </a:bodyPr>
          <a:lstStyle/>
          <a:p>
            <a:pPr algn="l"/>
            <a:r>
              <a:rPr lang="pl-PL" sz="3600" dirty="0"/>
              <a:t>JSON</a:t>
            </a:r>
            <a:r>
              <a:rPr lang="en-GB" sz="3600" dirty="0"/>
              <a:t> Generator – </a:t>
            </a:r>
            <a:r>
              <a:rPr lang="pl-PL" sz="3600" dirty="0" err="1"/>
              <a:t>Commons</a:t>
            </a:r>
            <a:endParaRPr lang="en-GB" sz="3600" dirty="0"/>
          </a:p>
        </p:txBody>
      </p:sp>
      <p:sp>
        <p:nvSpPr>
          <p:cNvPr id="3" name="Premium Applications Multiple premium applications are being added on top of the Application Framework…">
            <a:extLst>
              <a:ext uri="{FF2B5EF4-FFF2-40B4-BE49-F238E27FC236}">
                <a16:creationId xmlns:a16="http://schemas.microsoft.com/office/drawing/2014/main" id="{6FC787A0-E67F-402A-81A4-FE09510F41B7}"/>
              </a:ext>
            </a:extLst>
          </p:cNvPr>
          <p:cNvSpPr txBox="1">
            <a:spLocks/>
          </p:cNvSpPr>
          <p:nvPr/>
        </p:nvSpPr>
        <p:spPr>
          <a:xfrm>
            <a:off x="762000" y="1202917"/>
            <a:ext cx="10358967" cy="4885675"/>
          </a:xfrm>
          <a:prstGeom prst="rect">
            <a:avLst/>
          </a:prstGeom>
        </p:spPr>
        <p:txBody>
          <a:bodyPr wrap="square">
            <a:noAutofit/>
          </a:bodyPr>
          <a:lstStyle>
            <a:lvl1pPr marL="43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1pPr>
            <a:lvl2pPr marL="107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2pPr>
            <a:lvl3pPr marL="170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3pPr>
            <a:lvl4pPr marL="234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4pPr>
            <a:lvl5pPr marL="297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5pPr>
            <a:lvl6pPr marL="361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6pPr>
            <a:lvl7pPr marL="424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7pPr>
            <a:lvl8pPr marL="488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8pPr>
            <a:lvl9pPr marL="551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9pPr>
          </a:lstStyle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In order to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reduce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code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duplication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and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ease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mainatance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, the JSON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files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shall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make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use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of </a:t>
            </a:r>
            <a:r>
              <a:rPr lang="pl-PL" sz="2000" i="1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$ref</a:t>
            </a:r>
            <a:r>
              <a:rPr lang="pl-PL" sz="20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links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wherever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possible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.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pl-PL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The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following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JSON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files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are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used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to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hold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items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that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are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common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across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interfaces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and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plugins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:</a:t>
            </a:r>
          </a:p>
          <a:p>
            <a:pPr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endParaRPr lang="pl-PL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pl-PL" sz="20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json</a:t>
            </a:r>
            <a:r>
              <a:rPr lang="pl-PL" sz="20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/</a:t>
            </a:r>
            <a:r>
              <a:rPr lang="pl-PL" sz="20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common.json</a:t>
            </a:r>
            <a:endParaRPr lang="pl-PL" sz="2000" kern="0" spc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Holds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a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pool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of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items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for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inclusion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in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interface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defitions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(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e.g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. error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codes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,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results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,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etc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).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pl-PL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pl-PL" sz="20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json</a:t>
            </a:r>
            <a:r>
              <a:rPr lang="pl-PL" sz="20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/</a:t>
            </a:r>
            <a:r>
              <a:rPr lang="pl-PL" sz="20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document.json</a:t>
            </a:r>
            <a:endParaRPr lang="pl-PL" sz="2000" kern="0" spc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Holds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a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pool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of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items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for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inclusion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in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documentation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descriptions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(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terms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,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references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,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etc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).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en-GB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pl-PL" sz="20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global.json</a:t>
            </a:r>
            <a:endParaRPr lang="pl-PL" sz="2000" kern="0" spc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pl-PL" sz="20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	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Holds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common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documentation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sections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that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are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always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included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in the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plugin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documentation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 (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e.g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.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common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abbreviations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,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terms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,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etc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).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pl-PL" sz="18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15489674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364433E-D632-40D1-B3C1-66B59A0B4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304465"/>
            <a:ext cx="8483007" cy="546829"/>
          </a:xfrm>
        </p:spPr>
        <p:txBody>
          <a:bodyPr>
            <a:normAutofit fontScale="90000"/>
          </a:bodyPr>
          <a:lstStyle/>
          <a:p>
            <a:pPr algn="l"/>
            <a:r>
              <a:rPr lang="pl-PL" sz="3600" dirty="0"/>
              <a:t>JSON</a:t>
            </a:r>
            <a:r>
              <a:rPr lang="en-GB" sz="3600" dirty="0"/>
              <a:t> Generator – </a:t>
            </a:r>
            <a:r>
              <a:rPr lang="pl-PL" sz="3600" dirty="0"/>
              <a:t>API Definition </a:t>
            </a:r>
            <a:r>
              <a:rPr lang="pl-PL" sz="3600" dirty="0" err="1"/>
              <a:t>Reuse</a:t>
            </a:r>
            <a:endParaRPr lang="en-GB" sz="3600" dirty="0"/>
          </a:p>
        </p:txBody>
      </p:sp>
      <p:sp>
        <p:nvSpPr>
          <p:cNvPr id="3" name="Premium Applications Multiple premium applications are being added on top of the Application Framework…">
            <a:extLst>
              <a:ext uri="{FF2B5EF4-FFF2-40B4-BE49-F238E27FC236}">
                <a16:creationId xmlns:a16="http://schemas.microsoft.com/office/drawing/2014/main" id="{6FC787A0-E67F-402A-81A4-FE09510F41B7}"/>
              </a:ext>
            </a:extLst>
          </p:cNvPr>
          <p:cNvSpPr txBox="1">
            <a:spLocks/>
          </p:cNvSpPr>
          <p:nvPr/>
        </p:nvSpPr>
        <p:spPr>
          <a:xfrm>
            <a:off x="762000" y="1202917"/>
            <a:ext cx="10358967" cy="4885675"/>
          </a:xfrm>
          <a:prstGeom prst="rect">
            <a:avLst/>
          </a:prstGeom>
        </p:spPr>
        <p:txBody>
          <a:bodyPr wrap="square">
            <a:noAutofit/>
          </a:bodyPr>
          <a:lstStyle>
            <a:lvl1pPr marL="43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1pPr>
            <a:lvl2pPr marL="107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2pPr>
            <a:lvl3pPr marL="170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3pPr>
            <a:lvl4pPr marL="234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4pPr>
            <a:lvl5pPr marL="297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5pPr>
            <a:lvl6pPr marL="361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6pPr>
            <a:lvl7pPr marL="424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7pPr>
            <a:lvl8pPr marL="488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8pPr>
            <a:lvl9pPr marL="551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9pPr>
          </a:lstStyle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If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interface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inheriting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or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aggregating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another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interface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,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its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JSON file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can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be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reused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by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adding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a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special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tag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: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pl-PL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pl-PL" sz="20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include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–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object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listing </a:t>
            </a:r>
            <a:r>
              <a:rPr lang="pl-PL" sz="20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$</a:t>
            </a:r>
            <a:r>
              <a:rPr lang="pl-PL" sz="20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ref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’s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to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other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JSON-RPC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interface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files</a:t>
            </a:r>
            <a:endParaRPr lang="pl-PL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pl-PL" sz="2000" kern="0" spc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The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documentation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and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code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will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be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adjusted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accoringly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(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also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with extra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commentary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).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pl-PL" sz="2000" kern="0" spc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2229B93B-1F9B-4D78-B945-FE2683ED0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3213805"/>
            <a:ext cx="3686706" cy="284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3086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364433E-D632-40D1-B3C1-66B59A0B4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304465"/>
            <a:ext cx="8483007" cy="546829"/>
          </a:xfrm>
        </p:spPr>
        <p:txBody>
          <a:bodyPr>
            <a:normAutofit fontScale="90000"/>
          </a:bodyPr>
          <a:lstStyle/>
          <a:p>
            <a:pPr algn="l"/>
            <a:r>
              <a:rPr lang="pl-PL" sz="3600" dirty="0"/>
              <a:t>JSON</a:t>
            </a:r>
            <a:r>
              <a:rPr lang="en-GB" sz="3600" dirty="0"/>
              <a:t> Generator – </a:t>
            </a:r>
            <a:r>
              <a:rPr lang="pl-PL" sz="3600" dirty="0" err="1"/>
              <a:t>Typical</a:t>
            </a:r>
            <a:r>
              <a:rPr lang="pl-PL" sz="3600" dirty="0"/>
              <a:t> </a:t>
            </a:r>
            <a:r>
              <a:rPr lang="pl-PL" sz="3600" dirty="0" err="1"/>
              <a:t>Workflow</a:t>
            </a:r>
            <a:endParaRPr lang="en-GB" sz="3600" dirty="0"/>
          </a:p>
        </p:txBody>
      </p:sp>
      <p:sp>
        <p:nvSpPr>
          <p:cNvPr id="3" name="Premium Applications Multiple premium applications are being added on top of the Application Framework…">
            <a:extLst>
              <a:ext uri="{FF2B5EF4-FFF2-40B4-BE49-F238E27FC236}">
                <a16:creationId xmlns:a16="http://schemas.microsoft.com/office/drawing/2014/main" id="{6FC787A0-E67F-402A-81A4-FE09510F41B7}"/>
              </a:ext>
            </a:extLst>
          </p:cNvPr>
          <p:cNvSpPr txBox="1">
            <a:spLocks/>
          </p:cNvSpPr>
          <p:nvPr/>
        </p:nvSpPr>
        <p:spPr>
          <a:xfrm>
            <a:off x="761999" y="1109784"/>
            <a:ext cx="10179627" cy="499045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43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1pPr>
            <a:lvl2pPr marL="107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2pPr>
            <a:lvl3pPr marL="170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3pPr>
            <a:lvl4pPr marL="234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4pPr>
            <a:lvl5pPr marL="297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5pPr>
            <a:lvl6pPr marL="361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6pPr>
            <a:lvl7pPr marL="424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7pPr>
            <a:lvl8pPr marL="488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8pPr>
            <a:lvl9pPr marL="551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9pPr>
          </a:lstStyle>
          <a:p>
            <a:pPr marL="342900" marR="0" lvl="0" indent="-342900" algn="l" defTabSz="412750" rtl="0" eaLnBrk="1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Create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a JSON file with JSON-RPC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interfaces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, i.e. with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methods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,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properties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and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events</a:t>
            </a:r>
            <a:endParaRPr lang="pl-PL" sz="18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342900" marR="0" lvl="0" indent="-342900" algn="l" defTabSz="412750" rtl="0" eaLnBrk="1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Create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a JSON file with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plugin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description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,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configuration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, etc.</a:t>
            </a:r>
          </a:p>
          <a:p>
            <a:pPr lvl="1" defTabSz="412750" latinLnBrk="1" hangingPunct="0">
              <a:lnSpc>
                <a:spcPct val="150000"/>
              </a:lnSpc>
              <a:spcBef>
                <a:spcPts val="0"/>
              </a:spcBef>
              <a:buSzTx/>
              <a:defRPr/>
            </a:pP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refer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to the JSON-RPC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interfaces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for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methods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,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properties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and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events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definitions</a:t>
            </a:r>
            <a:endParaRPr lang="pl-PL" sz="18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342900" marR="0" lvl="0" indent="-342900" algn="l" defTabSz="412750" rtl="0" eaLnBrk="1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Use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the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tool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to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generate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data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structures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and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stub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code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for the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interface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</a:p>
          <a:p>
            <a:pPr lvl="1" defTabSz="412750" latinLnBrk="1" hangingPunct="0">
              <a:lnSpc>
                <a:spcPct val="15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•"/>
              <a:defRPr/>
            </a:pPr>
            <a:r>
              <a:rPr lang="pl-PL" sz="18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*JsonRpc.cpp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–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stub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and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convenience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code</a:t>
            </a:r>
            <a:endParaRPr lang="pl-PL" sz="18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lvl="1" defTabSz="412750" latinLnBrk="1" hangingPunct="0">
              <a:lnSpc>
                <a:spcPct val="15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•"/>
              <a:defRPr/>
            </a:pPr>
            <a:r>
              <a:rPr lang="pl-PL" sz="18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JsonData</a:t>
            </a:r>
            <a:r>
              <a:rPr lang="pl-PL" sz="18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_*.h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– API data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structers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,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move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to </a:t>
            </a:r>
            <a:r>
              <a:rPr lang="pl-PL" sz="18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interfaces</a:t>
            </a:r>
            <a:r>
              <a:rPr lang="pl-PL" sz="18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/</a:t>
            </a:r>
            <a:r>
              <a:rPr lang="pl-PL" sz="18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json</a:t>
            </a:r>
            <a:endParaRPr lang="pl-PL" sz="1800" kern="0" spc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  <a:p>
            <a:pPr marL="342900" marR="0" lvl="0" indent="-342900" algn="l" defTabSz="412750" rtl="0" eaLnBrk="1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Move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the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generated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endpoint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prototypes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to the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class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definition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that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implements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the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functionality</a:t>
            </a:r>
            <a:endParaRPr lang="pl-PL" sz="18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342900" marR="0" lvl="0" indent="-342900" algn="l" defTabSz="412750" rtl="0" eaLnBrk="1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Call the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generated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RegisterAll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and </a:t>
            </a:r>
            <a:r>
              <a:rPr lang="pl-PL" sz="18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UnregisterAll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methods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from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ctor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and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dtor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of the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class</a:t>
            </a:r>
            <a:endParaRPr lang="pl-PL" sz="18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342900" lvl="0" indent="-342900" defTabSz="412750" latinLnBrk="1" hangingPunct="0">
              <a:lnSpc>
                <a:spcPct val="150000"/>
              </a:lnSpc>
              <a:spcBef>
                <a:spcPts val="0"/>
              </a:spcBef>
              <a:buSzTx/>
              <a:buFont typeface="+mj-lt"/>
              <a:buAutoNum type="arabicPeriod"/>
              <a:defRPr/>
            </a:pP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If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applicable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,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move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the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enum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registration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code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to </a:t>
            </a:r>
            <a:r>
              <a:rPr lang="pl-PL" sz="18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interfaces</a:t>
            </a:r>
            <a:r>
              <a:rPr lang="pl-PL" sz="18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/</a:t>
            </a:r>
            <a:r>
              <a:rPr lang="pl-PL" sz="18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json</a:t>
            </a:r>
            <a:r>
              <a:rPr lang="pl-PL" sz="18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/Interface.cpp</a:t>
            </a:r>
          </a:p>
          <a:p>
            <a:pPr marL="342900" marR="0" lvl="0" indent="-342900" algn="l" defTabSz="412750" rtl="0" eaLnBrk="1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Fill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in the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generated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endpoint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and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property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stubs</a:t>
            </a:r>
            <a:endParaRPr lang="pl-PL" sz="18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342900" marR="0" lvl="0" indent="-342900" algn="l" defTabSz="412750" rtl="0" eaLnBrk="1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Call the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generated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event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methods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from the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appropriate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callbacks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,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notifications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,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etc</a:t>
            </a:r>
            <a:endParaRPr lang="pl-PL" sz="18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342900" indent="-342900" defTabSz="412750" latinLnBrk="1" hangingPunct="0">
              <a:lnSpc>
                <a:spcPct val="150000"/>
              </a:lnSpc>
              <a:spcBef>
                <a:spcPts val="0"/>
              </a:spcBef>
              <a:buSzTx/>
              <a:buFont typeface="+mj-lt"/>
              <a:buAutoNum type="arabicPeriod"/>
            </a:pP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Use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the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tool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generate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documentation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for the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plugin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(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an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*.md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file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is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generated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755116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EF0F31F-77AF-41DB-8CAE-42F9C24F5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03161"/>
            <a:ext cx="7760876" cy="546829"/>
          </a:xfrm>
        </p:spPr>
        <p:txBody>
          <a:bodyPr>
            <a:normAutofit/>
          </a:bodyPr>
          <a:lstStyle/>
          <a:p>
            <a:r>
              <a:rPr lang="pl-PL" dirty="0"/>
              <a:t>JSON Generator – </a:t>
            </a:r>
            <a:r>
              <a:rPr lang="pl-PL" dirty="0" err="1"/>
              <a:t>Sample</a:t>
            </a:r>
            <a:r>
              <a:rPr lang="pl-PL" dirty="0"/>
              <a:t> Interface JSON</a:t>
            </a:r>
            <a:endParaRPr lang="en-GB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97AB9C4-842B-430D-989D-F06451F6A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72213"/>
            <a:ext cx="9837514" cy="544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4562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8AE72A-11BC-4975-9D78-C50815F68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303161"/>
            <a:ext cx="7649633" cy="546829"/>
          </a:xfrm>
        </p:spPr>
        <p:txBody>
          <a:bodyPr>
            <a:normAutofit fontScale="90000"/>
          </a:bodyPr>
          <a:lstStyle/>
          <a:p>
            <a:r>
              <a:rPr lang="pl-PL" dirty="0"/>
              <a:t>JSON Generator – </a:t>
            </a:r>
            <a:r>
              <a:rPr lang="pl-PL" dirty="0" err="1"/>
              <a:t>Sample</a:t>
            </a:r>
            <a:r>
              <a:rPr lang="pl-PL" dirty="0"/>
              <a:t> </a:t>
            </a:r>
            <a:r>
              <a:rPr lang="pl-PL" dirty="0" err="1"/>
              <a:t>Generated</a:t>
            </a:r>
            <a:r>
              <a:rPr lang="pl-PL" dirty="0"/>
              <a:t> </a:t>
            </a:r>
            <a:r>
              <a:rPr lang="pl-PL" dirty="0" err="1"/>
              <a:t>Classes</a:t>
            </a:r>
            <a:endParaRPr lang="en-GB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F93A3636-D1E8-460D-BE4D-AE50135A7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232" y="1046767"/>
            <a:ext cx="8513235" cy="539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34669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2986CB-933F-41A3-AC2C-A8E6EB6DD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03161"/>
            <a:ext cx="7652282" cy="546829"/>
          </a:xfrm>
        </p:spPr>
        <p:txBody>
          <a:bodyPr>
            <a:normAutofit/>
          </a:bodyPr>
          <a:lstStyle/>
          <a:p>
            <a:r>
              <a:rPr lang="pl-PL" dirty="0"/>
              <a:t>JSON Generator – </a:t>
            </a:r>
            <a:r>
              <a:rPr lang="pl-PL" dirty="0" err="1"/>
              <a:t>Sample</a:t>
            </a:r>
            <a:r>
              <a:rPr lang="pl-PL" dirty="0"/>
              <a:t> </a:t>
            </a:r>
            <a:r>
              <a:rPr lang="pl-PL" dirty="0" err="1"/>
              <a:t>Plugin</a:t>
            </a:r>
            <a:r>
              <a:rPr lang="pl-PL" dirty="0"/>
              <a:t> JSON</a:t>
            </a:r>
            <a:endParaRPr lang="en-GB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C1F836A1-D05E-49AF-AF35-64DD565BB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236" y="1104900"/>
            <a:ext cx="7756197" cy="55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69772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40FB4CB-15B8-450A-9D4F-111A9E394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303161"/>
            <a:ext cx="7440573" cy="546829"/>
          </a:xfrm>
        </p:spPr>
        <p:txBody>
          <a:bodyPr>
            <a:normAutofit/>
          </a:bodyPr>
          <a:lstStyle/>
          <a:p>
            <a:r>
              <a:rPr lang="pl-PL" dirty="0"/>
              <a:t>JSON Generator – </a:t>
            </a:r>
            <a:r>
              <a:rPr lang="pl-PL" dirty="0" err="1"/>
              <a:t>Sample</a:t>
            </a:r>
            <a:r>
              <a:rPr lang="pl-PL" dirty="0"/>
              <a:t> </a:t>
            </a:r>
            <a:r>
              <a:rPr lang="pl-PL" dirty="0" err="1"/>
              <a:t>Stub</a:t>
            </a:r>
            <a:r>
              <a:rPr lang="pl-PL" dirty="0"/>
              <a:t> </a:t>
            </a:r>
            <a:r>
              <a:rPr lang="pl-PL" dirty="0" err="1"/>
              <a:t>Code</a:t>
            </a:r>
            <a:endParaRPr lang="en-GB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68E5C29-0659-4D43-A58A-04E2E6E63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720" y="1075265"/>
            <a:ext cx="7191880" cy="549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5151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EC94D26-9F41-4DF6-AF86-B109B3806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303161"/>
            <a:ext cx="8251371" cy="546829"/>
          </a:xfrm>
        </p:spPr>
        <p:txBody>
          <a:bodyPr>
            <a:normAutofit/>
          </a:bodyPr>
          <a:lstStyle/>
          <a:p>
            <a:r>
              <a:rPr lang="pl-PL" dirty="0"/>
              <a:t>JSON Generator – </a:t>
            </a:r>
            <a:r>
              <a:rPr lang="pl-PL" dirty="0" err="1"/>
              <a:t>Sample</a:t>
            </a:r>
            <a:r>
              <a:rPr lang="pl-PL" dirty="0"/>
              <a:t> </a:t>
            </a:r>
            <a:r>
              <a:rPr lang="pl-PL" dirty="0" err="1"/>
              <a:t>Documentation</a:t>
            </a:r>
            <a:endParaRPr lang="en-GB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9BFF1970-D30D-4A93-A4FC-F46CD4785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983" y="1210732"/>
            <a:ext cx="6963717" cy="493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72018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1FBF38-CCA5-459F-8210-2DC421ABB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200" dirty="0"/>
              <a:t>JSON </a:t>
            </a:r>
            <a:r>
              <a:rPr lang="en-GB" sz="3200" dirty="0"/>
              <a:t>Generator</a:t>
            </a:r>
            <a:endParaRPr lang="en-GB" dirty="0"/>
          </a:p>
        </p:txBody>
      </p:sp>
      <p:sp>
        <p:nvSpPr>
          <p:cNvPr id="3" name="Premium Applications Multiple premium applications are being added on top of the Application Framework…">
            <a:extLst>
              <a:ext uri="{FF2B5EF4-FFF2-40B4-BE49-F238E27FC236}">
                <a16:creationId xmlns:a16="http://schemas.microsoft.com/office/drawing/2014/main" id="{79605C2D-C480-49A7-8E39-803E002E67CD}"/>
              </a:ext>
            </a:extLst>
          </p:cNvPr>
          <p:cNvSpPr txBox="1">
            <a:spLocks/>
          </p:cNvSpPr>
          <p:nvPr/>
        </p:nvSpPr>
        <p:spPr>
          <a:xfrm>
            <a:off x="761999" y="1213214"/>
            <a:ext cx="10426701" cy="4885675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43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1pPr>
            <a:lvl2pPr marL="107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2pPr>
            <a:lvl3pPr marL="170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3pPr>
            <a:lvl4pPr marL="234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4pPr>
            <a:lvl5pPr marL="297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5pPr>
            <a:lvl6pPr marL="361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6pPr>
            <a:lvl7pPr marL="424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7pPr>
            <a:lvl8pPr marL="488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8pPr>
            <a:lvl9pPr marL="551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9pPr>
          </a:lstStyle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2000" dirty="0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A</a:t>
            </a:r>
            <a:r>
              <a:rPr lang="pl-PL" sz="2000" dirty="0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 </a:t>
            </a:r>
            <a:r>
              <a:rPr lang="pl-PL" sz="2000" dirty="0" err="1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code</a:t>
            </a:r>
            <a:r>
              <a:rPr lang="pl-PL" sz="2000" dirty="0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 and </a:t>
            </a:r>
            <a:r>
              <a:rPr lang="pl-PL" sz="2000" dirty="0" err="1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documentation</a:t>
            </a:r>
            <a:r>
              <a:rPr lang="pl-PL" sz="2000" dirty="0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 generator </a:t>
            </a:r>
            <a:r>
              <a:rPr lang="en-GB" sz="2000" dirty="0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for </a:t>
            </a:r>
            <a:r>
              <a:rPr lang="en-GB" sz="2000" i="1" dirty="0" err="1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WPEFramework</a:t>
            </a:r>
            <a:r>
              <a:rPr lang="en-GB" sz="2000" dirty="0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 </a:t>
            </a:r>
            <a:r>
              <a:rPr lang="pl-PL" sz="2000" dirty="0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JSON-RPC </a:t>
            </a:r>
            <a:r>
              <a:rPr lang="pl-PL" sz="2000" dirty="0" err="1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interfaces</a:t>
            </a:r>
            <a:r>
              <a:rPr lang="pl-PL" sz="2000" dirty="0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. 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pl-PL" sz="2000" dirty="0">
              <a:solidFill>
                <a:schemeClr val="tx2">
                  <a:lumMod val="10000"/>
                </a:schemeClr>
              </a:solidFill>
              <a:latin typeface="Calibri"/>
              <a:cs typeface="Calibri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pl-PL" sz="2000" dirty="0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As </a:t>
            </a:r>
            <a:r>
              <a:rPr lang="pl-PL" sz="2000" dirty="0" err="1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input</a:t>
            </a:r>
            <a:r>
              <a:rPr lang="pl-PL" sz="2000" dirty="0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 the generator </a:t>
            </a:r>
            <a:r>
              <a:rPr lang="pl-PL" sz="2000" dirty="0" err="1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uses</a:t>
            </a:r>
            <a:r>
              <a:rPr lang="pl-PL" sz="2000" dirty="0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 JSON </a:t>
            </a:r>
            <a:r>
              <a:rPr lang="pl-PL" sz="2000" dirty="0" err="1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files</a:t>
            </a:r>
            <a:r>
              <a:rPr lang="pl-PL" sz="2000" dirty="0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 </a:t>
            </a:r>
            <a:r>
              <a:rPr lang="pl-PL" sz="2000" dirty="0" err="1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describing</a:t>
            </a:r>
            <a:r>
              <a:rPr lang="pl-PL" sz="2000" dirty="0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 the </a:t>
            </a:r>
            <a:r>
              <a:rPr lang="pl-PL" sz="2000" dirty="0" err="1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plugins</a:t>
            </a:r>
            <a:r>
              <a:rPr lang="pl-PL" sz="2000" dirty="0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 and </a:t>
            </a:r>
            <a:r>
              <a:rPr lang="pl-PL" sz="2000" dirty="0" err="1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their</a:t>
            </a:r>
            <a:r>
              <a:rPr lang="pl-PL" sz="2000" dirty="0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 </a:t>
            </a:r>
            <a:r>
              <a:rPr lang="pl-PL" sz="2000" dirty="0" err="1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APIs</a:t>
            </a:r>
            <a:r>
              <a:rPr lang="pl-PL" sz="2000" dirty="0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. The </a:t>
            </a:r>
            <a:r>
              <a:rPr lang="pl-PL" sz="2000" dirty="0" err="1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source</a:t>
            </a:r>
            <a:r>
              <a:rPr lang="pl-PL" sz="2000" dirty="0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 JSON </a:t>
            </a:r>
            <a:r>
              <a:rPr lang="pl-PL" sz="2000" dirty="0" err="1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files</a:t>
            </a:r>
            <a:r>
              <a:rPr lang="pl-PL" sz="2000" dirty="0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 </a:t>
            </a:r>
            <a:r>
              <a:rPr lang="pl-PL" sz="2000" dirty="0" err="1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shall</a:t>
            </a:r>
            <a:endParaRPr lang="pl-PL" sz="2000" dirty="0">
              <a:solidFill>
                <a:schemeClr val="tx2">
                  <a:lumMod val="10000"/>
                </a:schemeClr>
              </a:solidFill>
              <a:latin typeface="Calibri"/>
              <a:cs typeface="Calibri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pl-PL" sz="2000" dirty="0" err="1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fulfil</a:t>
            </a:r>
            <a:r>
              <a:rPr lang="pl-PL" sz="2000" dirty="0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 </a:t>
            </a:r>
            <a:r>
              <a:rPr lang="pl-PL" sz="2000" dirty="0" err="1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predefined</a:t>
            </a:r>
            <a:r>
              <a:rPr lang="pl-PL" sz="2000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 JSON </a:t>
            </a:r>
            <a:r>
              <a:rPr lang="pl-PL" sz="2000" dirty="0" err="1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schemas</a:t>
            </a:r>
            <a:r>
              <a:rPr lang="pl-PL" sz="2000" dirty="0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.</a:t>
            </a:r>
            <a:endParaRPr lang="en-GB" sz="2000" b="1" kern="0" spc="0" dirty="0">
              <a:solidFill>
                <a:schemeClr val="tx2">
                  <a:lumMod val="10000"/>
                </a:schemeClr>
              </a:solidFill>
              <a:latin typeface="Calibri"/>
              <a:cs typeface="Calibri"/>
              <a:sym typeface="Helvetica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en-GB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Main features:</a:t>
            </a:r>
          </a:p>
          <a:p>
            <a:pPr marL="439420" indent="-439420"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generates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C++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classes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defining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data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structures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exchanged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during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JSON-RPC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calls</a:t>
            </a:r>
            <a:endParaRPr lang="en-GB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9420" indent="-439420"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generates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C++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convenience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1074420" lvl="1" indent="-439420"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endpoint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property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registration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lang="pl-PL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74420" lvl="1" indent="-439420"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endpoint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property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prototypes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stubs</a:t>
            </a:r>
            <a:endParaRPr lang="pl-PL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74420" lvl="1" indent="-439420"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notification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methods</a:t>
            </a:r>
            <a:endParaRPr lang="pl-PL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74420" lvl="1" indent="-439420"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property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getter and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setter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methods</a:t>
            </a:r>
            <a:endParaRPr lang="pl-PL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74420" lvl="1" indent="-439420"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enum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registration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macros</a:t>
            </a:r>
            <a:endParaRPr lang="pl-PL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9420" indent="-439420"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en-GB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generates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complete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documentation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for JSON-RPC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interfaces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and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plugins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in </a:t>
            </a:r>
            <a:r>
              <a:rPr lang="pl-PL" sz="20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Markdown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format</a:t>
            </a:r>
            <a:endParaRPr lang="en-GB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9420" indent="-439420"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en-GB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easily maintainable 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(</a:t>
            </a:r>
            <a:r>
              <a:rPr lang="en-GB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built with Python 2.x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)</a:t>
            </a:r>
            <a:endParaRPr lang="en-GB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9420" indent="-439420"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endParaRPr lang="en-GB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9420" indent="-439420"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endParaRPr lang="en-GB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60124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96A62A9-A501-4E6E-A999-6F9EE48D3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303161"/>
            <a:ext cx="8509726" cy="546829"/>
          </a:xfrm>
        </p:spPr>
        <p:txBody>
          <a:bodyPr>
            <a:normAutofit/>
          </a:bodyPr>
          <a:lstStyle/>
          <a:p>
            <a:pPr algn="l"/>
            <a:r>
              <a:rPr lang="pl-PL" sz="3200" dirty="0"/>
              <a:t>JSON Generator </a:t>
            </a:r>
            <a:r>
              <a:rPr lang="en-GB" sz="3200" dirty="0"/>
              <a:t>– Command Line</a:t>
            </a:r>
          </a:p>
        </p:txBody>
      </p:sp>
      <p:sp>
        <p:nvSpPr>
          <p:cNvPr id="4" name="Premium Applications Multiple premium applications are being added on top of the Application Framework…">
            <a:extLst>
              <a:ext uri="{FF2B5EF4-FFF2-40B4-BE49-F238E27FC236}">
                <a16:creationId xmlns:a16="http://schemas.microsoft.com/office/drawing/2014/main" id="{7E25D459-EE77-42DB-984C-B0941091EFB9}"/>
              </a:ext>
            </a:extLst>
          </p:cNvPr>
          <p:cNvSpPr txBox="1">
            <a:spLocks/>
          </p:cNvSpPr>
          <p:nvPr/>
        </p:nvSpPr>
        <p:spPr>
          <a:xfrm>
            <a:off x="761999" y="1075719"/>
            <a:ext cx="10329333" cy="5134582"/>
          </a:xfrm>
          <a:prstGeom prst="rect">
            <a:avLst/>
          </a:prstGeom>
        </p:spPr>
        <p:txBody>
          <a:bodyPr/>
          <a:lstStyle>
            <a:lvl1pPr marL="43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1pPr>
            <a:lvl2pPr marL="107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2pPr>
            <a:lvl3pPr marL="170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3pPr>
            <a:lvl4pPr marL="234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4pPr>
            <a:lvl5pPr marL="297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5pPr>
            <a:lvl6pPr marL="361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6pPr>
            <a:lvl7pPr marL="424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7pPr>
            <a:lvl8pPr marL="488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8pPr>
            <a:lvl9pPr marL="551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9pPr>
          </a:lstStyle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13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usage: JsonGenerator.py [-h] [--version] [-d] [-c] [-s] [-</a:t>
            </a:r>
            <a:r>
              <a:rPr lang="en-GB" sz="13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i</a:t>
            </a:r>
            <a:r>
              <a:rPr lang="en-GB" sz="13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DIR] [-o DIR]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13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                       [--indent SIZE] [--copy-</a:t>
            </a:r>
            <a:r>
              <a:rPr lang="en-GB" sz="13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ctor</a:t>
            </a:r>
            <a:r>
              <a:rPr lang="en-GB" sz="13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] [--no-ref-names]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13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                       [--def-string STRING] [--def-int-size SIZE]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13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                       [--no-warnings]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13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                       [path [path ...]]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en-GB" sz="1300" kern="0" spc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13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Generate JSON C++ classes, stub code and API documentation from JSON definition files.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en-GB" sz="1300" kern="0" spc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13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positional arguments: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13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 path                  JSON file(s)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en-GB" sz="1300" kern="0" spc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13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optional arguments: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13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 -h, --help            show this help message and exit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13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 --version             display version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13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 -d, --docs            generate documentation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13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 -c, --code            generate JSON classes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13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 -s, --stubs           generate JSON-RPC stub code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13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 -</a:t>
            </a:r>
            <a:r>
              <a:rPr lang="en-GB" sz="13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i</a:t>
            </a:r>
            <a:r>
              <a:rPr lang="en-GB" sz="13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DIR, --</a:t>
            </a:r>
            <a:r>
              <a:rPr lang="en-GB" sz="13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ifdir</a:t>
            </a:r>
            <a:r>
              <a:rPr lang="en-GB" sz="13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DIR   for </a:t>
            </a:r>
            <a:r>
              <a:rPr lang="pl-PL" sz="13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’</a:t>
            </a:r>
            <a:r>
              <a:rPr lang="pl-PL" sz="13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interface</a:t>
            </a:r>
            <a:r>
              <a:rPr lang="pl-PL" sz="13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’</a:t>
            </a:r>
            <a:r>
              <a:rPr lang="en-GB" sz="13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directive, a directory with API interfaces (default: same </a:t>
            </a:r>
            <a:endParaRPr lang="pl-PL" sz="1300" kern="0" spc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pl-PL" sz="13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					   </a:t>
            </a:r>
            <a:r>
              <a:rPr lang="en-GB" sz="13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direct</a:t>
            </a:r>
            <a:r>
              <a:rPr lang="pl-PL" sz="13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o</a:t>
            </a:r>
            <a:r>
              <a:rPr lang="en-GB" sz="13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ry</a:t>
            </a:r>
            <a:r>
              <a:rPr lang="en-GB" sz="13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as source file)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13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 -o DIR, --output DIR  output directory (default: output in the same directory as the source json)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13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 --indent SIZE         code indentation in spaces (default: 4)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13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 --copy-</a:t>
            </a:r>
            <a:r>
              <a:rPr lang="en-GB" sz="13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ctor</a:t>
            </a:r>
            <a:r>
              <a:rPr lang="en-GB" sz="13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          always emit a copy constructor and assignment operator for a class </a:t>
            </a:r>
            <a:endParaRPr lang="pl-PL" sz="1300" kern="0" spc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pl-PL" sz="13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					   </a:t>
            </a:r>
            <a:r>
              <a:rPr lang="en-GB" sz="13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(default: emit only when it appears to be needed)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13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 --no-ref-names        do not derive class names from $refs (default: derive class names from $ref)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13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 --def-string STRING   default string initialisation (default: "")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13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 --def-int-size SIZE   default integer size in bits (default: 32)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13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 --no-warnings         suppress style/wording warnings (default: show all warnings)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en-GB" sz="1300" kern="0" spc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98608368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DA42B4-07FA-4685-B077-3C6E20FB8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03161"/>
            <a:ext cx="7902606" cy="546829"/>
          </a:xfrm>
        </p:spPr>
        <p:txBody>
          <a:bodyPr>
            <a:normAutofit/>
          </a:bodyPr>
          <a:lstStyle/>
          <a:p>
            <a:pPr algn="l"/>
            <a:r>
              <a:rPr lang="pl-PL" sz="3200" dirty="0"/>
              <a:t>JSON</a:t>
            </a:r>
            <a:r>
              <a:rPr lang="en-GB" sz="3200" dirty="0"/>
              <a:t> Generator – Example Usage</a:t>
            </a:r>
            <a:endParaRPr lang="en-GB" dirty="0"/>
          </a:p>
        </p:txBody>
      </p:sp>
      <p:sp>
        <p:nvSpPr>
          <p:cNvPr id="5" name="Premium Applications Multiple premium applications are being added on top of the Application Framework…">
            <a:extLst>
              <a:ext uri="{FF2B5EF4-FFF2-40B4-BE49-F238E27FC236}">
                <a16:creationId xmlns:a16="http://schemas.microsoft.com/office/drawing/2014/main" id="{F571F846-FA15-496A-8BCE-48E472CC5560}"/>
              </a:ext>
            </a:extLst>
          </p:cNvPr>
          <p:cNvSpPr txBox="1">
            <a:spLocks/>
          </p:cNvSpPr>
          <p:nvPr/>
        </p:nvSpPr>
        <p:spPr>
          <a:xfrm>
            <a:off x="761999" y="1233996"/>
            <a:ext cx="10709127" cy="4885675"/>
          </a:xfrm>
          <a:prstGeom prst="rect">
            <a:avLst/>
          </a:prstGeom>
        </p:spPr>
        <p:txBody>
          <a:bodyPr/>
          <a:lstStyle>
            <a:lvl1pPr marL="43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1pPr>
            <a:lvl2pPr marL="107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2pPr>
            <a:lvl3pPr marL="170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3pPr>
            <a:lvl4pPr marL="234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4pPr>
            <a:lvl5pPr marL="297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5pPr>
            <a:lvl6pPr marL="361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6pPr>
            <a:lvl7pPr marL="424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7pPr>
            <a:lvl8pPr marL="488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8pPr>
            <a:lvl9pPr marL="551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9pPr>
          </a:lstStyle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Generate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documenatation</a:t>
            </a:r>
            <a:r>
              <a:rPr lang="en-GB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for </a:t>
            </a:r>
            <a:r>
              <a:rPr lang="pl-PL" sz="20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WebKitBrowser</a:t>
            </a:r>
            <a:r>
              <a:rPr lang="en-GB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plugin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600" i="1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(</a:t>
            </a:r>
            <a:r>
              <a:rPr lang="pl-PL" sz="16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all</a:t>
            </a:r>
            <a:r>
              <a:rPr lang="pl-PL" sz="1600" i="1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JSON </a:t>
            </a:r>
            <a:r>
              <a:rPr lang="pl-PL" sz="16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files</a:t>
            </a:r>
            <a:r>
              <a:rPr lang="pl-PL" sz="1600" i="1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in same </a:t>
            </a:r>
            <a:r>
              <a:rPr lang="pl-PL" sz="16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directory</a:t>
            </a:r>
            <a:r>
              <a:rPr lang="pl-PL" sz="1600" i="1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)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18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$ ./</a:t>
            </a:r>
            <a:r>
              <a:rPr lang="pl-PL" sz="18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Json</a:t>
            </a:r>
            <a:r>
              <a:rPr lang="en-GB" sz="18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Generator.py </a:t>
            </a:r>
            <a:r>
              <a:rPr lang="pl-PL" sz="18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--</a:t>
            </a:r>
            <a:r>
              <a:rPr lang="pl-PL" sz="18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docs</a:t>
            </a:r>
            <a:r>
              <a:rPr lang="pl-PL" sz="18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WebKitBrowserPlugin.json</a:t>
            </a:r>
            <a:endParaRPr lang="pl-PL" sz="1800" kern="0" spc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pl-PL" sz="1800" kern="0" spc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Generate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documenatation</a:t>
            </a:r>
            <a:r>
              <a:rPr lang="en-GB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for </a:t>
            </a:r>
            <a:r>
              <a:rPr lang="pl-PL" sz="20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WebKitBrowser</a:t>
            </a:r>
            <a:r>
              <a:rPr lang="en-GB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plugin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,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specifying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interface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directory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 </a:t>
            </a:r>
            <a:r>
              <a:rPr lang="pl-PL" sz="1600" i="1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(</a:t>
            </a:r>
            <a:r>
              <a:rPr lang="pl-PL" sz="16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typical</a:t>
            </a:r>
            <a:r>
              <a:rPr lang="pl-PL" sz="1600" i="1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6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use</a:t>
            </a:r>
            <a:r>
              <a:rPr lang="pl-PL" sz="1600" i="1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6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case</a:t>
            </a:r>
            <a:r>
              <a:rPr lang="pl-PL" sz="1600" i="1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)</a:t>
            </a:r>
            <a:endParaRPr lang="pl-PL" sz="1600" i="1" kern="0" spc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18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$ ./</a:t>
            </a:r>
            <a:r>
              <a:rPr lang="pl-PL" sz="18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Json</a:t>
            </a:r>
            <a:r>
              <a:rPr lang="en-GB" sz="18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Generator.py</a:t>
            </a:r>
            <a:r>
              <a:rPr lang="pl-PL" sz="18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–i /</a:t>
            </a:r>
            <a:r>
              <a:rPr lang="pl-PL" sz="18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WPEFramework</a:t>
            </a:r>
            <a:r>
              <a:rPr lang="pl-PL" sz="18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/Source/</a:t>
            </a:r>
            <a:r>
              <a:rPr lang="pl-PL" sz="18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interfaces</a:t>
            </a:r>
            <a:r>
              <a:rPr lang="pl-PL" sz="18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/</a:t>
            </a:r>
            <a:r>
              <a:rPr lang="pl-PL" sz="18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json</a:t>
            </a:r>
            <a:r>
              <a:rPr lang="pl-PL" sz="18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pl-PL" sz="18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	  --</a:t>
            </a:r>
            <a:r>
              <a:rPr lang="pl-PL" sz="18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docs</a:t>
            </a:r>
            <a:r>
              <a:rPr lang="pl-PL" sz="18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/</a:t>
            </a:r>
            <a:r>
              <a:rPr lang="pl-PL" sz="18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WPEFrameworkPlugins</a:t>
            </a:r>
            <a:r>
              <a:rPr lang="pl-PL" sz="18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/</a:t>
            </a:r>
            <a:r>
              <a:rPr lang="pl-PL" sz="18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WebKitBrowser</a:t>
            </a:r>
            <a:r>
              <a:rPr lang="pl-PL" sz="18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/</a:t>
            </a:r>
            <a:r>
              <a:rPr lang="pl-PL" sz="18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WebKitBrowserPlugin.json</a:t>
            </a:r>
            <a:endParaRPr lang="pl-PL" sz="1800" kern="0" spc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en-GB" sz="1800" kern="0" spc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Generate 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JSON-RPC data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structures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and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code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stubs</a:t>
            </a:r>
            <a:r>
              <a:rPr lang="en-GB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for </a:t>
            </a:r>
            <a:r>
              <a:rPr lang="pl-PL" sz="20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WebKitBrowser</a:t>
            </a:r>
            <a:r>
              <a:rPr lang="en-GB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endParaRPr lang="pl-PL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18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$ ./</a:t>
            </a:r>
            <a:r>
              <a:rPr lang="pl-PL" sz="18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Json</a:t>
            </a:r>
            <a:r>
              <a:rPr lang="en-GB" sz="18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Generator.py </a:t>
            </a:r>
            <a:r>
              <a:rPr lang="pl-PL" sz="18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--data --</a:t>
            </a:r>
            <a:r>
              <a:rPr lang="pl-PL" sz="18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stubs</a:t>
            </a:r>
            <a:r>
              <a:rPr lang="pl-PL" sz="18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WebKitBrowserAPI.json</a:t>
            </a:r>
            <a:endParaRPr lang="en-GB" sz="1800" kern="0" spc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en-GB" sz="1400" kern="0" spc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62558904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7B6765-68A3-45E8-94B0-3C859F1B8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303161"/>
            <a:ext cx="7742809" cy="546829"/>
          </a:xfrm>
        </p:spPr>
        <p:txBody>
          <a:bodyPr>
            <a:normAutofit/>
          </a:bodyPr>
          <a:lstStyle/>
          <a:p>
            <a:pPr algn="l"/>
            <a:r>
              <a:rPr lang="pl-PL" sz="3200" dirty="0"/>
              <a:t>JSON </a:t>
            </a:r>
            <a:r>
              <a:rPr lang="en-GB" sz="3200" dirty="0"/>
              <a:t>Generator –</a:t>
            </a:r>
            <a:r>
              <a:rPr lang="pl-PL" sz="3200" dirty="0"/>
              <a:t> JSON </a:t>
            </a:r>
            <a:r>
              <a:rPr lang="pl-PL" sz="3200" dirty="0" err="1"/>
              <a:t>Schemas</a:t>
            </a:r>
            <a:endParaRPr lang="en-GB" dirty="0"/>
          </a:p>
        </p:txBody>
      </p:sp>
      <p:sp>
        <p:nvSpPr>
          <p:cNvPr id="6" name="Premium Applications Multiple premium applications are being added on top of the Application Framework…">
            <a:extLst>
              <a:ext uri="{FF2B5EF4-FFF2-40B4-BE49-F238E27FC236}">
                <a16:creationId xmlns:a16="http://schemas.microsoft.com/office/drawing/2014/main" id="{66DE90F7-DFF1-43E7-A4DD-8B6E2949AB93}"/>
              </a:ext>
            </a:extLst>
          </p:cNvPr>
          <p:cNvSpPr txBox="1">
            <a:spLocks/>
          </p:cNvSpPr>
          <p:nvPr/>
        </p:nvSpPr>
        <p:spPr>
          <a:xfrm>
            <a:off x="762000" y="1221680"/>
            <a:ext cx="10179627" cy="4885675"/>
          </a:xfrm>
          <a:prstGeom prst="rect">
            <a:avLst/>
          </a:prstGeom>
        </p:spPr>
        <p:txBody>
          <a:bodyPr wrap="square">
            <a:noAutofit/>
          </a:bodyPr>
          <a:lstStyle>
            <a:lvl1pPr marL="43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1pPr>
            <a:lvl2pPr marL="107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2pPr>
            <a:lvl3pPr marL="170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3pPr>
            <a:lvl4pPr marL="234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4pPr>
            <a:lvl5pPr marL="297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5pPr>
            <a:lvl6pPr marL="361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6pPr>
            <a:lvl7pPr marL="424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7pPr>
            <a:lvl8pPr marL="488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8pPr>
            <a:lvl9pPr marL="551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9pPr>
          </a:lstStyle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The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following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JSON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schemas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describe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how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the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input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JSON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files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are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structured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:</a:t>
            </a:r>
            <a:endParaRPr lang="en-GB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en-GB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pl-PL" sz="20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schemas</a:t>
            </a:r>
            <a:r>
              <a:rPr lang="pl-PL" sz="20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/</a:t>
            </a:r>
            <a:r>
              <a:rPr lang="pl-PL" sz="20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interface.schema.json</a:t>
            </a:r>
            <a:endParaRPr lang="en-GB" sz="2000" kern="0" spc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20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	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Describes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interface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definitions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(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methods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,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properties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,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events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).</a:t>
            </a:r>
            <a:endParaRPr lang="en-GB" sz="2000" kern="0" spc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  <a:p>
            <a:pPr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endParaRPr lang="en-GB" sz="2000" kern="0" spc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  <a:p>
            <a:pPr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pl-PL" sz="20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schemas</a:t>
            </a:r>
            <a:r>
              <a:rPr lang="pl-PL" sz="20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/</a:t>
            </a:r>
            <a:r>
              <a:rPr lang="pl-PL" sz="20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plugin.schema.json</a:t>
            </a:r>
            <a:endParaRPr lang="en-GB" sz="2000" kern="0" spc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20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	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Describes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plugin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documentation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.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(For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methods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,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properties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and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events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documentation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it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shall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refer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to the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interface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schema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.)</a:t>
            </a:r>
            <a:endParaRPr lang="en-GB" sz="2000" kern="0" spc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pl-PL" sz="2400" kern="0" spc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The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schemas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are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based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on </a:t>
            </a:r>
            <a:r>
              <a:rPr lang="en-GB" sz="2000" dirty="0">
                <a:hlinkClick r:id="rId2"/>
              </a:rPr>
              <a:t>JSON Schema draft 7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.</a:t>
            </a:r>
            <a:endParaRPr lang="en-GB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en-GB" sz="2400" kern="0" spc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en-GB" sz="1400" kern="0" spc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04360781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B6FC233-5C63-4306-8CD9-88A0AD8BB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03161"/>
            <a:ext cx="8008132" cy="546829"/>
          </a:xfrm>
        </p:spPr>
        <p:txBody>
          <a:bodyPr>
            <a:normAutofit/>
          </a:bodyPr>
          <a:lstStyle/>
          <a:p>
            <a:r>
              <a:rPr lang="pl-PL" dirty="0"/>
              <a:t>JSON Generator – Interface </a:t>
            </a:r>
            <a:r>
              <a:rPr lang="pl-PL" dirty="0" err="1"/>
              <a:t>Schema</a:t>
            </a:r>
            <a:endParaRPr lang="en-GB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7B6D60CC-762A-4FB1-A153-D6409A218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" y="986366"/>
            <a:ext cx="8627533" cy="563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02914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E91FA41-7FFC-4BA6-9F3D-A3CE88156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03161"/>
            <a:ext cx="7733362" cy="546829"/>
          </a:xfrm>
        </p:spPr>
        <p:txBody>
          <a:bodyPr/>
          <a:lstStyle/>
          <a:p>
            <a:r>
              <a:rPr lang="pl-PL" dirty="0"/>
              <a:t>JSON Generator – </a:t>
            </a:r>
            <a:r>
              <a:rPr lang="pl-PL" dirty="0" err="1"/>
              <a:t>Plugin</a:t>
            </a:r>
            <a:r>
              <a:rPr lang="pl-PL" dirty="0"/>
              <a:t> </a:t>
            </a:r>
            <a:r>
              <a:rPr lang="pl-PL" dirty="0" err="1"/>
              <a:t>Schema</a:t>
            </a:r>
            <a:endParaRPr lang="en-GB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51CBE6D8-96D9-48AB-A813-B36CE717A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359" y="965200"/>
            <a:ext cx="8739081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21585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41ABA03-F452-487E-AF2A-FE4CEC251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303161"/>
            <a:ext cx="6929967" cy="546829"/>
          </a:xfrm>
        </p:spPr>
        <p:txBody>
          <a:bodyPr>
            <a:normAutofit/>
          </a:bodyPr>
          <a:lstStyle/>
          <a:p>
            <a:r>
              <a:rPr lang="pl-PL" dirty="0"/>
              <a:t>JSON Generator – </a:t>
            </a:r>
            <a:r>
              <a:rPr lang="pl-PL" dirty="0" err="1"/>
              <a:t>Describing</a:t>
            </a:r>
            <a:r>
              <a:rPr lang="pl-PL" dirty="0"/>
              <a:t> Objects</a:t>
            </a:r>
            <a:endParaRPr lang="en-GB" dirty="0"/>
          </a:p>
        </p:txBody>
      </p:sp>
      <p:sp>
        <p:nvSpPr>
          <p:cNvPr id="4" name="Premium Applications Multiple premium applications are being added on top of the Application Framework…">
            <a:extLst>
              <a:ext uri="{FF2B5EF4-FFF2-40B4-BE49-F238E27FC236}">
                <a16:creationId xmlns:a16="http://schemas.microsoft.com/office/drawing/2014/main" id="{C6735525-8BCC-4220-A2A8-1973D796F84D}"/>
              </a:ext>
            </a:extLst>
          </p:cNvPr>
          <p:cNvSpPr txBox="1">
            <a:spLocks/>
          </p:cNvSpPr>
          <p:nvPr/>
        </p:nvSpPr>
        <p:spPr>
          <a:xfrm>
            <a:off x="761999" y="1101317"/>
            <a:ext cx="10358967" cy="511745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43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1pPr>
            <a:lvl2pPr marL="107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2pPr>
            <a:lvl3pPr marL="170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3pPr>
            <a:lvl4pPr marL="234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4pPr>
            <a:lvl5pPr marL="297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5pPr>
            <a:lvl6pPr marL="361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6pPr>
            <a:lvl7pPr marL="424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7pPr>
            <a:lvl8pPr marL="488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8pPr>
            <a:lvl9pPr marL="551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9pPr>
          </a:lstStyle>
          <a:p>
            <a:pPr marL="0" indent="0" defTabSz="412750" latinLnBrk="1" hangingPunct="0">
              <a:lnSpc>
                <a:spcPct val="150000"/>
              </a:lnSpc>
              <a:spcBef>
                <a:spcPts val="0"/>
              </a:spcBef>
              <a:buSzTx/>
              <a:buNone/>
            </a:pP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Supported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i="1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JSON </a:t>
            </a:r>
            <a:r>
              <a:rPr lang="pl-PL" sz="20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Schema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attributes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of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object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property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:</a:t>
            </a:r>
          </a:p>
          <a:p>
            <a:pPr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pl-PL" sz="20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type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–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type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of the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property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(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mandatory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): </a:t>
            </a:r>
          </a:p>
          <a:p>
            <a:pPr lvl="1"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pl-PL" sz="2000" i="1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string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, </a:t>
            </a:r>
            <a:r>
              <a:rPr lang="pl-PL" sz="20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number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(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integer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only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), </a:t>
            </a:r>
            <a:r>
              <a:rPr lang="pl-PL" sz="20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integer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(same as </a:t>
            </a:r>
            <a:r>
              <a:rPr lang="pl-PL" sz="20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number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), </a:t>
            </a:r>
            <a:r>
              <a:rPr lang="pl-PL" sz="20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array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, </a:t>
            </a:r>
            <a:r>
              <a:rPr lang="pl-PL" sz="20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object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, </a:t>
            </a:r>
            <a:r>
              <a:rPr lang="pl-PL" sz="20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null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</a:p>
          <a:p>
            <a:pPr lvl="1"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variadic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type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(</a:t>
            </a:r>
            <a:r>
              <a:rPr lang="pl-PL" sz="20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anyOf</a:t>
            </a:r>
            <a:r>
              <a:rPr lang="pl-PL" sz="2000" i="1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) and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floating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-point </a:t>
            </a:r>
            <a:r>
              <a:rPr lang="pl-PL" sz="20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numbers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are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not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supported</a:t>
            </a:r>
            <a:endParaRPr lang="pl-PL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pl-PL" sz="20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description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–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short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description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of the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property</a:t>
            </a:r>
            <a:endParaRPr lang="pl-PL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pl-PL" sz="20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default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–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default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value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if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the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property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optional</a:t>
            </a:r>
            <a:endParaRPr lang="pl-PL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pl-PL" sz="20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enum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–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array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,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denotes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the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property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as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enum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and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lists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the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enumerators</a:t>
            </a:r>
            <a:endParaRPr lang="pl-PL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pl-PL" sz="20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required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–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lists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properties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that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are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not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optional</a:t>
            </a:r>
            <a:endParaRPr lang="pl-PL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endParaRPr lang="pl-PL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Additional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, non-</a:t>
            </a:r>
            <a:r>
              <a:rPr lang="pl-PL" sz="2000" i="1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JSON </a:t>
            </a:r>
            <a:r>
              <a:rPr lang="pl-PL" sz="20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Schema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attributes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used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by the generator:</a:t>
            </a:r>
          </a:p>
          <a:p>
            <a:pPr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pl-PL" sz="20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class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–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override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class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name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to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replace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the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deduced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name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in the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source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code</a:t>
            </a:r>
            <a:endParaRPr lang="pl-PL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pl-PL" sz="20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enumvals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– for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integer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enums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: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array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allowing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specifing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the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enumerator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values</a:t>
            </a:r>
            <a:endParaRPr lang="pl-PL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pl-PL" sz="20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example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–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example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value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(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used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in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documentation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samples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only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)</a:t>
            </a:r>
          </a:p>
          <a:p>
            <a:pPr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pl-PL" sz="20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size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– for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integers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: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size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in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bits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of the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source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integer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variable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(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default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i="1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32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for uint32_t)</a:t>
            </a:r>
          </a:p>
          <a:p>
            <a:pPr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pl-PL" sz="20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signed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– for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integers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: a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boolean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specifying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if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the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source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variable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signed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(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default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false</a:t>
            </a:r>
            <a:r>
              <a:rPr lang="pl-PL" sz="2000" i="1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)</a:t>
            </a:r>
          </a:p>
          <a:p>
            <a:pPr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pl-PL" sz="20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optional</a:t>
            </a:r>
            <a:r>
              <a:rPr lang="pl-PL" sz="2000" i="1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– 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boolean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forcing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the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attribute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to be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optional</a:t>
            </a:r>
            <a:endParaRPr lang="pl-PL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47646272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64D141-C85A-43D7-AAB5-6FBE819DC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303161"/>
            <a:ext cx="7535333" cy="546829"/>
          </a:xfrm>
        </p:spPr>
        <p:txBody>
          <a:bodyPr>
            <a:normAutofit/>
          </a:bodyPr>
          <a:lstStyle/>
          <a:p>
            <a:r>
              <a:rPr lang="pl-PL" dirty="0"/>
              <a:t>JSON Generator – </a:t>
            </a:r>
            <a:r>
              <a:rPr lang="pl-PL" dirty="0" err="1"/>
              <a:t>Events</a:t>
            </a:r>
            <a:endParaRPr lang="en-GB" dirty="0"/>
          </a:p>
        </p:txBody>
      </p:sp>
      <p:sp>
        <p:nvSpPr>
          <p:cNvPr id="4" name="Premium Applications Multiple premium applications are being added on top of the Application Framework…">
            <a:extLst>
              <a:ext uri="{FF2B5EF4-FFF2-40B4-BE49-F238E27FC236}">
                <a16:creationId xmlns:a16="http://schemas.microsoft.com/office/drawing/2014/main" id="{88A17B08-90F6-45DB-9E4B-89BD28FAB992}"/>
              </a:ext>
            </a:extLst>
          </p:cNvPr>
          <p:cNvSpPr txBox="1">
            <a:spLocks/>
          </p:cNvSpPr>
          <p:nvPr/>
        </p:nvSpPr>
        <p:spPr>
          <a:xfrm>
            <a:off x="761999" y="1101317"/>
            <a:ext cx="10621434" cy="511745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43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1pPr>
            <a:lvl2pPr marL="107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2pPr>
            <a:lvl3pPr marL="170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3pPr>
            <a:lvl4pPr marL="234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4pPr>
            <a:lvl5pPr marL="297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5pPr>
            <a:lvl6pPr marL="361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6pPr>
            <a:lvl7pPr marL="424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7pPr>
            <a:lvl8pPr marL="488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8pPr>
            <a:lvl9pPr marL="551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9pPr>
          </a:lstStyle>
          <a:p>
            <a:pPr marL="0" indent="0" defTabSz="412750" latinLnBrk="1" hangingPunct="0">
              <a:lnSpc>
                <a:spcPct val="150000"/>
              </a:lnSpc>
              <a:spcBef>
                <a:spcPts val="0"/>
              </a:spcBef>
              <a:buSzTx/>
              <a:buNone/>
            </a:pPr>
            <a:r>
              <a:rPr lang="pl-PL" sz="24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Extra </a:t>
            </a:r>
            <a:r>
              <a:rPr lang="pl-PL" sz="24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attributes</a:t>
            </a:r>
            <a:r>
              <a:rPr lang="pl-PL" sz="24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for event </a:t>
            </a:r>
            <a:r>
              <a:rPr lang="pl-PL" sz="24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handling</a:t>
            </a:r>
            <a:r>
              <a:rPr lang="pl-PL" sz="24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:</a:t>
            </a:r>
          </a:p>
          <a:p>
            <a:pPr defTabSz="412750" latinLnBrk="1" hangingPunct="0">
              <a:lnSpc>
                <a:spcPct val="150000"/>
              </a:lnSpc>
              <a:spcBef>
                <a:spcPts val="0"/>
              </a:spcBef>
              <a:buSzTx/>
            </a:pPr>
            <a:r>
              <a:rPr lang="pl-PL" sz="20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id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(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object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) – 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if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defined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, the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method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will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include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i="1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id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parameter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for event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filtering</a:t>
            </a:r>
            <a:endParaRPr lang="pl-PL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lvl="1" defTabSz="412750" latinLnBrk="1" hangingPunct="0">
              <a:lnSpc>
                <a:spcPct val="150000"/>
              </a:lnSpc>
              <a:spcBef>
                <a:spcPts val="0"/>
              </a:spcBef>
              <a:buSzTx/>
            </a:pPr>
            <a:endParaRPr lang="pl-PL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lvl="1" defTabSz="412750" latinLnBrk="1" hangingPunct="0">
              <a:lnSpc>
                <a:spcPct val="150000"/>
              </a:lnSpc>
              <a:spcBef>
                <a:spcPts val="0"/>
              </a:spcBef>
              <a:buSzTx/>
            </a:pPr>
            <a:endParaRPr lang="pl-PL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lvl="1" defTabSz="412750" latinLnBrk="1" hangingPunct="0">
              <a:lnSpc>
                <a:spcPct val="150000"/>
              </a:lnSpc>
              <a:spcBef>
                <a:spcPts val="0"/>
              </a:spcBef>
              <a:buSzTx/>
            </a:pPr>
            <a:endParaRPr lang="pl-PL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lvl="1" defTabSz="412750" latinLnBrk="1" hangingPunct="0">
              <a:lnSpc>
                <a:spcPct val="150000"/>
              </a:lnSpc>
              <a:spcBef>
                <a:spcPts val="0"/>
              </a:spcBef>
              <a:buSzTx/>
            </a:pPr>
            <a:endParaRPr lang="pl-PL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defTabSz="412750" latinLnBrk="1" hangingPunct="0">
              <a:lnSpc>
                <a:spcPct val="150000"/>
              </a:lnSpc>
              <a:spcBef>
                <a:spcPts val="0"/>
              </a:spcBef>
              <a:buSzTx/>
            </a:pPr>
            <a:r>
              <a:rPr lang="pl-PL" sz="20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statuslistener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(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boolean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) –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if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set to </a:t>
            </a:r>
            <a:r>
              <a:rPr lang="pl-PL" sz="20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true</a:t>
            </a:r>
            <a:r>
              <a:rPr lang="pl-PL" sz="2000" i="1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,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event status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registration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will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be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emitted</a:t>
            </a:r>
            <a:endParaRPr lang="pl-PL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lvl="1" defTabSz="412750" latinLnBrk="1" hangingPunct="0">
              <a:lnSpc>
                <a:spcPct val="150000"/>
              </a:lnSpc>
              <a:spcBef>
                <a:spcPts val="0"/>
              </a:spcBef>
              <a:buSzTx/>
            </a:pPr>
            <a:endParaRPr lang="pl-PL" sz="2000" i="1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lvl="1" defTabSz="412750" latinLnBrk="1" hangingPunct="0">
              <a:lnSpc>
                <a:spcPct val="150000"/>
              </a:lnSpc>
              <a:spcBef>
                <a:spcPts val="0"/>
              </a:spcBef>
              <a:buSzTx/>
            </a:pPr>
            <a:endParaRPr lang="pl-PL" sz="2000" i="1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44EDFBA-C4A9-45B2-A241-4FCC41592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787" y="2228322"/>
            <a:ext cx="6162146" cy="1725618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510F90F7-383F-4A6D-A4D4-441A61895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046" y="4484239"/>
            <a:ext cx="5804524" cy="92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425798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9FA1A4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1" hangingPunct="0">
          <a:lnSpc>
            <a:spcPct val="100000"/>
          </a:lnSpc>
          <a:spcBef>
            <a:spcPts val="590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9FA1A4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940</Words>
  <Application>Microsoft Office PowerPoint</Application>
  <PresentationFormat>Panoramiczny</PresentationFormat>
  <Paragraphs>142</Paragraphs>
  <Slides>18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 New</vt:lpstr>
      <vt:lpstr>Helvetica</vt:lpstr>
      <vt:lpstr>Helvetica Light</vt:lpstr>
      <vt:lpstr>White</vt:lpstr>
      <vt:lpstr>Prezentacja programu PowerPoint</vt:lpstr>
      <vt:lpstr>JSON Generator</vt:lpstr>
      <vt:lpstr>JSON Generator – Command Line</vt:lpstr>
      <vt:lpstr>JSON Generator – Example Usage</vt:lpstr>
      <vt:lpstr>JSON Generator – JSON Schemas</vt:lpstr>
      <vt:lpstr>JSON Generator – Interface Schema</vt:lpstr>
      <vt:lpstr>JSON Generator – Plugin Schema</vt:lpstr>
      <vt:lpstr>JSON Generator – Describing Objects</vt:lpstr>
      <vt:lpstr>JSON Generator – Events</vt:lpstr>
      <vt:lpstr>JSON Generator – Properties</vt:lpstr>
      <vt:lpstr>JSON Generator – Commons</vt:lpstr>
      <vt:lpstr>JSON Generator – API Definition Reuse</vt:lpstr>
      <vt:lpstr>JSON Generator – Typical Workflow</vt:lpstr>
      <vt:lpstr>JSON Generator – Sample Interface JSON</vt:lpstr>
      <vt:lpstr>JSON Generator – Sample Generated Classes</vt:lpstr>
      <vt:lpstr>JSON Generator – Sample Plugin JSON</vt:lpstr>
      <vt:lpstr>JSON Generator – Sample Stub Code</vt:lpstr>
      <vt:lpstr>JSON Generator – Sample Documentation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2019-06-04T08:27:52Z</dcterms:created>
  <dcterms:modified xsi:type="dcterms:W3CDTF">2019-06-05T13:31:02Z</dcterms:modified>
</cp:coreProperties>
</file>