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27"/>
  </p:notesMasterIdLst>
  <p:sldIdLst>
    <p:sldId id="256" r:id="rId2"/>
    <p:sldId id="257" r:id="rId3"/>
    <p:sldId id="258" r:id="rId4"/>
    <p:sldId id="28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3" r:id="rId13"/>
    <p:sldId id="287" r:id="rId14"/>
    <p:sldId id="285" r:id="rId15"/>
    <p:sldId id="289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4C3"/>
    <a:srgbClr val="FFBFB9"/>
    <a:srgbClr val="4A577B"/>
    <a:srgbClr val="F5B1B3"/>
    <a:srgbClr val="FFC000"/>
    <a:srgbClr val="FF0000"/>
    <a:srgbClr val="F27F6D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9" autoAdjust="0"/>
    <p:restoredTop sz="90886" autoAdjust="0"/>
  </p:normalViewPr>
  <p:slideViewPr>
    <p:cSldViewPr snapToGrid="0">
      <p:cViewPr>
        <p:scale>
          <a:sx n="50" d="100"/>
          <a:sy n="50" d="100"/>
        </p:scale>
        <p:origin x="125" y="624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47713-7085-4744-B30E-84752786C5DE}" type="datetime1">
              <a:rPr lang="ko-KR" altLang="en-US"/>
              <a:pPr lvl="0">
                <a:defRPr/>
              </a:pPr>
              <a:t>2020-10-31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581B7BF-4691-4684-B796-0FDAC6EA36C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581B7BF-4691-4684-B796-0FDAC6EA36C0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57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581B7BF-4691-4684-B796-0FDAC6EA36C0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581B7BF-4691-4684-B796-0FDAC6EA36C0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581B7BF-4691-4684-B796-0FDAC6EA36C0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581B7BF-4691-4684-B796-0FDAC6EA36C0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7F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F6AE19-7802-49F4-847A-568E0E79651A}"/>
              </a:ext>
            </a:extLst>
          </p:cNvPr>
          <p:cNvSpPr/>
          <p:nvPr/>
        </p:nvSpPr>
        <p:spPr>
          <a:xfrm>
            <a:off x="7624119" y="0"/>
            <a:ext cx="456788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D78F0-00CD-4046-ACCB-729551F46EF2}"/>
              </a:ext>
            </a:extLst>
          </p:cNvPr>
          <p:cNvSpPr txBox="1"/>
          <p:nvPr/>
        </p:nvSpPr>
        <p:spPr>
          <a:xfrm>
            <a:off x="852257" y="428802"/>
            <a:ext cx="5448928" cy="1785104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600" spc="-3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인편단심</a:t>
            </a:r>
            <a:endParaRPr lang="ko-KR" altLang="en-US" sz="10600" spc="-3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865D2-CA94-4041-80A3-0E7D09C91523}"/>
              </a:ext>
            </a:extLst>
          </p:cNvPr>
          <p:cNvSpPr txBox="1"/>
          <p:nvPr/>
        </p:nvSpPr>
        <p:spPr>
          <a:xfrm>
            <a:off x="852257" y="2213906"/>
            <a:ext cx="5243743" cy="378565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0" spc="-300" dirty="0">
                <a:solidFill>
                  <a:srgbClr val="4A577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전군</a:t>
            </a:r>
            <a:r>
              <a:rPr lang="ko-KR" altLang="en-US" sz="8000" spc="600" dirty="0">
                <a:solidFill>
                  <a:srgbClr val="4A577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8000" spc="-300" dirty="0">
                <a:solidFill>
                  <a:srgbClr val="4A577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단순</a:t>
            </a:r>
            <a:endParaRPr lang="en-US" altLang="ko-KR" sz="8000" spc="-300" dirty="0">
              <a:solidFill>
                <a:srgbClr val="4A577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8000" spc="-300" dirty="0">
                <a:solidFill>
                  <a:srgbClr val="4A577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통합 </a:t>
            </a:r>
            <a:r>
              <a:rPr lang="en-US" altLang="ko-KR" sz="8000" spc="-300" dirty="0">
                <a:solidFill>
                  <a:srgbClr val="4A577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8000" spc="600" dirty="0">
                <a:solidFill>
                  <a:srgbClr val="4A577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8000" spc="-300" dirty="0">
                <a:solidFill>
                  <a:srgbClr val="4A577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8000" spc="-300" dirty="0" err="1">
                <a:solidFill>
                  <a:srgbClr val="4A577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심플</a:t>
            </a:r>
            <a:endParaRPr lang="en-US" altLang="ko-KR" sz="4000" spc="-300" dirty="0">
              <a:solidFill>
                <a:srgbClr val="4A577B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8000" spc="-3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인터넷 편지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7701CD-ED03-47A6-B262-A04C28F9A7DC}"/>
              </a:ext>
            </a:extLst>
          </p:cNvPr>
          <p:cNvGrpSpPr/>
          <p:nvPr/>
        </p:nvGrpSpPr>
        <p:grpSpPr>
          <a:xfrm>
            <a:off x="8544036" y="1015313"/>
            <a:ext cx="2773516" cy="3785652"/>
            <a:chOff x="8376396" y="2329656"/>
            <a:chExt cx="2773516" cy="37856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D4949F-634E-4739-9FB6-E2494704A26A}"/>
                </a:ext>
              </a:extLst>
            </p:cNvPr>
            <p:cNvSpPr txBox="1"/>
            <p:nvPr/>
          </p:nvSpPr>
          <p:spPr>
            <a:xfrm>
              <a:off x="8376396" y="2329656"/>
              <a:ext cx="2773516" cy="378565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b="1" dirty="0">
                  <a:solidFill>
                    <a:srgbClr val="4A577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팀원</a:t>
              </a:r>
              <a:endParaRPr lang="en-US" altLang="ko-KR" sz="4000" b="1" dirty="0">
                <a:solidFill>
                  <a:srgbClr val="4A577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4000" b="1" dirty="0">
                <a:solidFill>
                  <a:srgbClr val="4A577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4000" b="1" dirty="0">
                  <a:solidFill>
                    <a:srgbClr val="4A577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병장 이은상</a:t>
              </a:r>
              <a:endParaRPr lang="en-US" altLang="ko-KR" sz="4000" b="1" dirty="0">
                <a:solidFill>
                  <a:srgbClr val="4A577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sz="4000" b="1" dirty="0">
                  <a:solidFill>
                    <a:srgbClr val="4A577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상병 김태윤</a:t>
              </a:r>
              <a:r>
                <a:rPr lang="en-US" altLang="ko-KR" sz="4000" b="1" dirty="0">
                  <a:solidFill>
                    <a:srgbClr val="4A577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</a:p>
            <a:p>
              <a:r>
                <a:rPr lang="ko-KR" altLang="en-US" sz="4000" b="1" dirty="0">
                  <a:solidFill>
                    <a:srgbClr val="4A577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상병 유정호</a:t>
              </a:r>
              <a:r>
                <a:rPr lang="en-US" altLang="ko-KR" sz="4000" b="1" dirty="0">
                  <a:solidFill>
                    <a:srgbClr val="4A577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</a:p>
            <a:p>
              <a:r>
                <a:rPr lang="ko-KR" altLang="en-US" sz="4000" b="1" dirty="0">
                  <a:solidFill>
                    <a:srgbClr val="4A577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일병 </a:t>
              </a:r>
              <a:r>
                <a:rPr lang="ko-KR" altLang="en-US" sz="4000" b="1" dirty="0" err="1">
                  <a:solidFill>
                    <a:srgbClr val="4A577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지우석</a:t>
              </a:r>
              <a:endParaRPr lang="ko-KR" altLang="en-US" sz="4000" b="1" dirty="0">
                <a:solidFill>
                  <a:srgbClr val="4A577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E4C3101-E990-486C-AE30-D301058E912D}"/>
                </a:ext>
              </a:extLst>
            </p:cNvPr>
            <p:cNvCxnSpPr/>
            <p:nvPr/>
          </p:nvCxnSpPr>
          <p:spPr>
            <a:xfrm>
              <a:off x="8376396" y="3098800"/>
              <a:ext cx="2642124" cy="0"/>
            </a:xfrm>
            <a:prstGeom prst="line">
              <a:avLst/>
            </a:prstGeom>
            <a:ln w="44450">
              <a:solidFill>
                <a:srgbClr val="4A57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FB3D3C3-02B0-4D02-A3A3-4B1F8E67EBCB}"/>
              </a:ext>
            </a:extLst>
          </p:cNvPr>
          <p:cNvCxnSpPr>
            <a:cxnSpLocks/>
          </p:cNvCxnSpPr>
          <p:nvPr/>
        </p:nvCxnSpPr>
        <p:spPr>
          <a:xfrm>
            <a:off x="8544036" y="5177768"/>
            <a:ext cx="2642124" cy="0"/>
          </a:xfrm>
          <a:prstGeom prst="line">
            <a:avLst/>
          </a:prstGeom>
          <a:ln w="44450">
            <a:solidFill>
              <a:srgbClr val="4A57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48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4996" y="1491890"/>
            <a:ext cx="9457971" cy="49240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4440" y="268341"/>
            <a:ext cx="5690982" cy="830997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800" spc="-150">
                <a:solidFill>
                  <a:schemeClr val="bg1"/>
                </a:solidFill>
                <a:latin typeface="배달의민족 도현"/>
                <a:ea typeface="배달의민족 도현"/>
              </a:rPr>
              <a:t>인편단심 서비스 설명</a:t>
            </a:r>
            <a:endParaRPr lang="ko-KR" altLang="en-US" sz="2800" spc="-150"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8" name="자유형: 도형 37"/>
          <p:cNvSpPr/>
          <p:nvPr/>
        </p:nvSpPr>
        <p:spPr>
          <a:xfrm>
            <a:off x="1270381" y="1501050"/>
            <a:ext cx="9456145" cy="4923161"/>
          </a:xfrm>
          <a:custGeom>
            <a:avLst/>
            <a:gdLst>
              <a:gd name="connsiteX0" fmla="*/ 0 w 9456145"/>
              <a:gd name="connsiteY0" fmla="*/ 0 h 4923162"/>
              <a:gd name="connsiteX1" fmla="*/ 9456145 w 9456145"/>
              <a:gd name="connsiteY1" fmla="*/ 0 h 4923162"/>
              <a:gd name="connsiteX2" fmla="*/ 9456145 w 9456145"/>
              <a:gd name="connsiteY2" fmla="*/ 4923162 h 4923162"/>
              <a:gd name="connsiteX3" fmla="*/ 0 w 9456145"/>
              <a:gd name="connsiteY3" fmla="*/ 4923162 h 4923162"/>
              <a:gd name="connsiteX4" fmla="*/ 0 w 9456145"/>
              <a:gd name="connsiteY4" fmla="*/ 0 h 4923162"/>
              <a:gd name="connsiteX5" fmla="*/ 1411535 w 9456145"/>
              <a:gd name="connsiteY5" fmla="*/ 1285301 h 4923162"/>
              <a:gd name="connsiteX6" fmla="*/ 1400061 w 9456145"/>
              <a:gd name="connsiteY6" fmla="*/ 4326415 h 4923162"/>
              <a:gd name="connsiteX7" fmla="*/ 4636266 w 9456145"/>
              <a:gd name="connsiteY7" fmla="*/ 4326415 h 4923162"/>
              <a:gd name="connsiteX8" fmla="*/ 4613313 w 9456145"/>
              <a:gd name="connsiteY8" fmla="*/ 1285301 h 4923162"/>
              <a:gd name="connsiteX9" fmla="*/ 1411535 w 9456145"/>
              <a:gd name="connsiteY9" fmla="*/ 1285301 h 4923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6145" h="4923162">
                <a:moveTo>
                  <a:pt x="0" y="0"/>
                </a:moveTo>
                <a:lnTo>
                  <a:pt x="9456145" y="0"/>
                </a:lnTo>
                <a:lnTo>
                  <a:pt x="9456145" y="4923162"/>
                </a:lnTo>
                <a:lnTo>
                  <a:pt x="0" y="4923162"/>
                </a:lnTo>
                <a:lnTo>
                  <a:pt x="0" y="0"/>
                </a:lnTo>
                <a:close/>
                <a:moveTo>
                  <a:pt x="1411535" y="1285301"/>
                </a:moveTo>
                <a:lnTo>
                  <a:pt x="1400061" y="4326415"/>
                </a:lnTo>
                <a:lnTo>
                  <a:pt x="4636266" y="4326415"/>
                </a:lnTo>
                <a:lnTo>
                  <a:pt x="4613313" y="1285301"/>
                </a:lnTo>
                <a:lnTo>
                  <a:pt x="1411535" y="1285301"/>
                </a:lnTo>
                <a:close/>
              </a:path>
            </a:pathLst>
          </a:cu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3" name="그래픽 22" descr="커서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04076" y="4924100"/>
            <a:ext cx="442010" cy="442010"/>
          </a:xfrm>
          <a:prstGeom prst="rect">
            <a:avLst/>
          </a:prstGeom>
        </p:spPr>
      </p:pic>
      <p:sp>
        <p:nvSpPr>
          <p:cNvPr id="32" name="TextBox 17"/>
          <p:cNvSpPr txBox="1"/>
          <p:nvPr/>
        </p:nvSpPr>
        <p:spPr>
          <a:xfrm>
            <a:off x="7014210" y="260750"/>
            <a:ext cx="4669844" cy="823195"/>
          </a:xfrm>
          <a:prstGeom prst="rect">
            <a:avLst/>
          </a:prstGeom>
          <a:noFill/>
          <a:ln>
            <a:solidFill>
              <a:srgbClr val="31538F">
                <a:alpha val="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1200" cap="none" spc="-150" normalizeH="0" baseline="0">
                <a:solidFill>
                  <a:srgbClr val="FF6600"/>
                </a:solidFill>
                <a:latin typeface="배달의민족 도현"/>
                <a:ea typeface="배달의민족 도현"/>
              </a:rPr>
              <a:t>편지 전송 페이지</a:t>
            </a:r>
          </a:p>
        </p:txBody>
      </p:sp>
      <p:cxnSp>
        <p:nvCxnSpPr>
          <p:cNvPr id="33" name="직선 연결선 25"/>
          <p:cNvCxnSpPr/>
          <p:nvPr/>
        </p:nvCxnSpPr>
        <p:spPr>
          <a:xfrm>
            <a:off x="6623538" y="1053336"/>
            <a:ext cx="4879145" cy="38412"/>
          </a:xfrm>
          <a:prstGeom prst="line">
            <a:avLst/>
          </a:prstGeom>
          <a:noFill/>
          <a:ln w="60325" cap="flat" cmpd="sng" algn="ctr">
            <a:solidFill>
              <a:srgbClr val="FF6600">
                <a:alpha val="100000"/>
              </a:srgbClr>
            </a:solidFill>
            <a:prstDash val="solid"/>
            <a:miter/>
          </a:ln>
        </p:spPr>
      </p:cxnSp>
      <p:sp>
        <p:nvSpPr>
          <p:cNvPr id="35" name="TextBox 12"/>
          <p:cNvSpPr txBox="1"/>
          <p:nvPr/>
        </p:nvSpPr>
        <p:spPr>
          <a:xfrm>
            <a:off x="127635" y="203288"/>
            <a:ext cx="4688205" cy="830998"/>
          </a:xfrm>
          <a:prstGeom prst="rect">
            <a:avLst/>
          </a:prstGeom>
          <a:noFill/>
          <a:ln>
            <a:solidFill>
              <a:srgbClr val="31538F">
                <a:alpha val="0"/>
              </a:srgbClr>
            </a:solidFill>
          </a:ln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1200" cap="none" spc="-15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인편단심 서비스 </a:t>
            </a:r>
            <a:r>
              <a:rPr kumimoji="0" lang="en-US" altLang="ko-KR" sz="4800" b="0" i="0" u="none" strike="noStrike" kern="1200" cap="none" spc="-15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</a:t>
            </a:r>
            <a:endParaRPr kumimoji="0" lang="ko-KR" altLang="en-US" sz="2800" b="0" i="0" u="none" strike="noStrike" kern="1200" cap="none" spc="-15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E85DCC-0797-43F9-9997-3189DC0EAC41}"/>
              </a:ext>
            </a:extLst>
          </p:cNvPr>
          <p:cNvGrpSpPr/>
          <p:nvPr/>
        </p:nvGrpSpPr>
        <p:grpSpPr>
          <a:xfrm>
            <a:off x="6935576" y="3812933"/>
            <a:ext cx="3547312" cy="2222334"/>
            <a:chOff x="8136742" y="3812933"/>
            <a:chExt cx="3547312" cy="2222334"/>
          </a:xfrm>
        </p:grpSpPr>
        <p:sp>
          <p:nvSpPr>
            <p:cNvPr id="18" name="TextBox 17"/>
            <p:cNvSpPr txBox="1"/>
            <p:nvPr/>
          </p:nvSpPr>
          <p:spPr>
            <a:xfrm>
              <a:off x="8136742" y="3812933"/>
              <a:ext cx="3547312" cy="2222334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800" b="1" dirty="0">
                  <a:latin typeface="나눔스퀘어"/>
                  <a:ea typeface="나눔스퀘어"/>
                </a:rPr>
                <a:t>작성한 편지 복사</a:t>
              </a:r>
            </a:p>
            <a:p>
              <a:pPr lvl="0" algn="ctr">
                <a:defRPr/>
              </a:pPr>
              <a:r>
                <a:rPr lang="ko-KR" altLang="en-US" sz="2800" b="1" dirty="0">
                  <a:latin typeface="나눔스퀘어"/>
                  <a:ea typeface="나눔스퀘어"/>
                </a:rPr>
                <a:t>훈련소 페이지로 이동</a:t>
              </a:r>
            </a:p>
            <a:p>
              <a:pPr lvl="0" algn="ctr">
                <a:defRPr/>
              </a:pPr>
              <a:endParaRPr lang="ko-KR" altLang="en-US" sz="2800" b="1" dirty="0">
                <a:latin typeface="나눔스퀘어"/>
                <a:ea typeface="나눔스퀘어"/>
              </a:endParaRPr>
            </a:p>
            <a:p>
              <a:pPr lvl="0" algn="ctr">
                <a:defRPr/>
              </a:pPr>
              <a:endParaRPr lang="ko-KR" altLang="en-US" sz="2800" b="1" dirty="0">
                <a:latin typeface="나눔스퀘어"/>
                <a:ea typeface="나눔스퀘어"/>
              </a:endParaRPr>
            </a:p>
            <a:p>
              <a:pPr lvl="0" algn="ctr">
                <a:defRPr/>
              </a:pPr>
              <a:r>
                <a:rPr lang="ko-KR" altLang="en-US" sz="2800" b="1" dirty="0">
                  <a:latin typeface="나눔스퀘어"/>
                  <a:ea typeface="나눔스퀘어"/>
                </a:rPr>
                <a:t>붙여넣기</a:t>
              </a:r>
            </a:p>
          </p:txBody>
        </p:sp>
        <p:sp>
          <p:nvSpPr>
            <p:cNvPr id="36" name="화살표: 아래쪽 35"/>
            <p:cNvSpPr/>
            <p:nvPr/>
          </p:nvSpPr>
          <p:spPr>
            <a:xfrm rot="10800000" flipV="1">
              <a:off x="9613762" y="4873071"/>
              <a:ext cx="439439" cy="515539"/>
            </a:xfrm>
            <a:prstGeom prst="downArrow">
              <a:avLst>
                <a:gd name="adj1" fmla="val 50000"/>
                <a:gd name="adj2" fmla="val 67133"/>
              </a:avLst>
            </a:prstGeom>
            <a:solidFill>
              <a:srgbClr val="FF0000">
                <a:alpha val="97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20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4996" y="1491890"/>
            <a:ext cx="9457971" cy="49240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4440" y="268341"/>
            <a:ext cx="5690982" cy="830997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800" spc="-150">
                <a:solidFill>
                  <a:schemeClr val="bg1"/>
                </a:solidFill>
                <a:latin typeface="배달의민족 도현"/>
                <a:ea typeface="배달의민족 도현"/>
              </a:rPr>
              <a:t>인편단심 서비스 설명</a:t>
            </a:r>
            <a:endParaRPr lang="ko-KR" altLang="en-US" sz="2800" spc="-150"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25" name="그래픽 24" descr="커서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95092" y="4924100"/>
            <a:ext cx="442010" cy="442010"/>
          </a:xfrm>
          <a:prstGeom prst="rect">
            <a:avLst/>
          </a:prstGeom>
        </p:spPr>
      </p:pic>
      <p:sp>
        <p:nvSpPr>
          <p:cNvPr id="32" name="TextBox 17"/>
          <p:cNvSpPr txBox="1"/>
          <p:nvPr/>
        </p:nvSpPr>
        <p:spPr>
          <a:xfrm>
            <a:off x="7014210" y="260750"/>
            <a:ext cx="4669844" cy="823195"/>
          </a:xfrm>
          <a:prstGeom prst="rect">
            <a:avLst/>
          </a:prstGeom>
          <a:noFill/>
          <a:ln>
            <a:solidFill>
              <a:srgbClr val="31538F">
                <a:alpha val="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1200" cap="none" spc="-150" normalizeH="0" baseline="0">
                <a:solidFill>
                  <a:srgbClr val="FF6600"/>
                </a:solidFill>
                <a:latin typeface="배달의민족 도현"/>
                <a:ea typeface="배달의민족 도현"/>
              </a:rPr>
              <a:t>편지 전송 페이지</a:t>
            </a:r>
          </a:p>
        </p:txBody>
      </p:sp>
      <p:cxnSp>
        <p:nvCxnSpPr>
          <p:cNvPr id="33" name="직선 연결선 25"/>
          <p:cNvCxnSpPr/>
          <p:nvPr/>
        </p:nvCxnSpPr>
        <p:spPr>
          <a:xfrm>
            <a:off x="6623538" y="1053336"/>
            <a:ext cx="4879145" cy="38412"/>
          </a:xfrm>
          <a:prstGeom prst="line">
            <a:avLst/>
          </a:prstGeom>
          <a:noFill/>
          <a:ln w="60325" cap="flat" cmpd="sng" algn="ctr">
            <a:solidFill>
              <a:srgbClr val="FF6600">
                <a:alpha val="100000"/>
              </a:srgbClr>
            </a:solidFill>
            <a:prstDash val="solid"/>
            <a:miter/>
          </a:ln>
        </p:spPr>
      </p:cxnSp>
      <p:sp>
        <p:nvSpPr>
          <p:cNvPr id="35" name="TextBox 12"/>
          <p:cNvSpPr txBox="1"/>
          <p:nvPr/>
        </p:nvSpPr>
        <p:spPr>
          <a:xfrm>
            <a:off x="127635" y="203288"/>
            <a:ext cx="4688205" cy="830998"/>
          </a:xfrm>
          <a:prstGeom prst="rect">
            <a:avLst/>
          </a:prstGeom>
          <a:noFill/>
          <a:ln>
            <a:solidFill>
              <a:srgbClr val="31538F">
                <a:alpha val="0"/>
              </a:srgbClr>
            </a:solidFill>
          </a:ln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1200" cap="none" spc="-15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인편단심 서비스 </a:t>
            </a:r>
            <a:r>
              <a:rPr kumimoji="0" lang="en-US" altLang="ko-KR" sz="4800" b="0" i="0" u="none" strike="noStrike" kern="1200" cap="none" spc="-150" normalizeH="0" baseline="0">
                <a:solidFill>
                  <a:srgbClr val="000000"/>
                </a:solidFill>
                <a:latin typeface="배달의민족 도현"/>
                <a:ea typeface="배달의민족 도현"/>
              </a:rPr>
              <a:t> </a:t>
            </a:r>
            <a:endParaRPr kumimoji="0" lang="ko-KR" altLang="en-US" sz="2800" b="0" i="0" u="none" strike="noStrike" kern="1200" cap="none" spc="-15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6" name="자유형: 도형 35"/>
          <p:cNvSpPr/>
          <p:nvPr/>
        </p:nvSpPr>
        <p:spPr>
          <a:xfrm>
            <a:off x="1270378" y="1501055"/>
            <a:ext cx="9456145" cy="4923161"/>
          </a:xfrm>
          <a:custGeom>
            <a:avLst/>
            <a:gdLst>
              <a:gd name="connsiteX0" fmla="*/ 0 w 9456145"/>
              <a:gd name="connsiteY0" fmla="*/ 0 h 4923162"/>
              <a:gd name="connsiteX1" fmla="*/ 9456145 w 9456145"/>
              <a:gd name="connsiteY1" fmla="*/ 0 h 4923162"/>
              <a:gd name="connsiteX2" fmla="*/ 9456145 w 9456145"/>
              <a:gd name="connsiteY2" fmla="*/ 4923162 h 4923162"/>
              <a:gd name="connsiteX3" fmla="*/ 0 w 9456145"/>
              <a:gd name="connsiteY3" fmla="*/ 4923162 h 4923162"/>
              <a:gd name="connsiteX4" fmla="*/ 0 w 9456145"/>
              <a:gd name="connsiteY4" fmla="*/ 0 h 4923162"/>
              <a:gd name="connsiteX5" fmla="*/ 4808405 w 9456145"/>
              <a:gd name="connsiteY5" fmla="*/ 1331201 h 4923162"/>
              <a:gd name="connsiteX6" fmla="*/ 4796932 w 9456145"/>
              <a:gd name="connsiteY6" fmla="*/ 4200175 h 4923162"/>
              <a:gd name="connsiteX7" fmla="*/ 7964279 w 9456145"/>
              <a:gd name="connsiteY7" fmla="*/ 4223128 h 4923162"/>
              <a:gd name="connsiteX8" fmla="*/ 7952805 w 9456145"/>
              <a:gd name="connsiteY8" fmla="*/ 1342674 h 4923162"/>
              <a:gd name="connsiteX9" fmla="*/ 4808405 w 9456145"/>
              <a:gd name="connsiteY9" fmla="*/ 1331201 h 4923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6145" h="4923162">
                <a:moveTo>
                  <a:pt x="0" y="0"/>
                </a:moveTo>
                <a:lnTo>
                  <a:pt x="9456145" y="0"/>
                </a:lnTo>
                <a:lnTo>
                  <a:pt x="9456145" y="4923162"/>
                </a:lnTo>
                <a:lnTo>
                  <a:pt x="0" y="4923162"/>
                </a:lnTo>
                <a:lnTo>
                  <a:pt x="0" y="0"/>
                </a:lnTo>
                <a:close/>
                <a:moveTo>
                  <a:pt x="4808405" y="1331201"/>
                </a:moveTo>
                <a:lnTo>
                  <a:pt x="4796932" y="4200175"/>
                </a:lnTo>
                <a:lnTo>
                  <a:pt x="7964279" y="4223128"/>
                </a:lnTo>
                <a:lnTo>
                  <a:pt x="7952805" y="1342674"/>
                </a:lnTo>
                <a:lnTo>
                  <a:pt x="4808405" y="1331201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26EC84-BFCD-4895-9CFA-E9E520144B77}"/>
              </a:ext>
            </a:extLst>
          </p:cNvPr>
          <p:cNvSpPr txBox="1"/>
          <p:nvPr/>
        </p:nvSpPr>
        <p:spPr>
          <a:xfrm>
            <a:off x="1981953" y="3751973"/>
            <a:ext cx="3547312" cy="954107"/>
          </a:xfrm>
          <a:prstGeom prst="rect">
            <a:avLst/>
          </a:prstGeom>
          <a:solidFill>
            <a:schemeClr val="bg1">
              <a:alpha val="68000"/>
            </a:schemeClr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b="1" dirty="0">
                <a:latin typeface="나눔스퀘어"/>
                <a:ea typeface="나눔스퀘어"/>
              </a:rPr>
              <a:t>보관하여 나중에 </a:t>
            </a:r>
            <a:endParaRPr lang="en-US" altLang="ko-KR" sz="2800" b="1" dirty="0">
              <a:latin typeface="나눔스퀘어"/>
              <a:ea typeface="나눔스퀘어"/>
            </a:endParaRPr>
          </a:p>
          <a:p>
            <a:pPr lvl="0" algn="ctr">
              <a:defRPr/>
            </a:pPr>
            <a:r>
              <a:rPr lang="ko-KR" altLang="en-US" sz="2800" b="1" dirty="0">
                <a:latin typeface="나눔스퀘어"/>
                <a:ea typeface="나눔스퀘어"/>
              </a:rPr>
              <a:t>이어쓰기 가능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타원 37"/>
          <p:cNvSpPr/>
          <p:nvPr/>
        </p:nvSpPr>
        <p:spPr>
          <a:xfrm>
            <a:off x="3936000" y="1269000"/>
            <a:ext cx="4320000" cy="4320000"/>
          </a:xfrm>
          <a:prstGeom prst="ellipse">
            <a:avLst/>
          </a:prstGeom>
          <a:solidFill>
            <a:srgbClr val="F27F6D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36000" y="2551837"/>
            <a:ext cx="4320000" cy="1692771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200" spc="-300" dirty="0">
                <a:solidFill>
                  <a:schemeClr val="bg1"/>
                </a:solidFill>
                <a:latin typeface="나눔스퀘어_ac ExtraBold"/>
                <a:ea typeface="나눔스퀘어_ac ExtraBold"/>
              </a:rPr>
              <a:t>편지쓰기에</a:t>
            </a:r>
          </a:p>
          <a:p>
            <a:pPr algn="ctr">
              <a:defRPr/>
            </a:pPr>
            <a:r>
              <a:rPr lang="ko-KR" altLang="en-US" sz="5200" spc="-300" dirty="0">
                <a:solidFill>
                  <a:schemeClr val="bg1"/>
                </a:solidFill>
                <a:latin typeface="나눔스퀘어_ac ExtraBold"/>
                <a:ea typeface="나눔스퀘어_ac ExtraBold"/>
              </a:rPr>
              <a:t>초점을 맞추다</a:t>
            </a:r>
            <a:r>
              <a:rPr lang="en-US" altLang="ko-KR" sz="5200" spc="-300" dirty="0">
                <a:solidFill>
                  <a:schemeClr val="bg1"/>
                </a:solidFill>
                <a:latin typeface="나눔스퀘어_ac ExtraBold"/>
                <a:ea typeface="나눔스퀘어_ac ExtraBold"/>
              </a:rPr>
              <a:t>!</a:t>
            </a:r>
          </a:p>
        </p:txBody>
      </p:sp>
      <p:sp>
        <p:nvSpPr>
          <p:cNvPr id="39" name="타원 37"/>
          <p:cNvSpPr/>
          <p:nvPr/>
        </p:nvSpPr>
        <p:spPr>
          <a:xfrm>
            <a:off x="3376021" y="2676833"/>
            <a:ext cx="391678" cy="391678"/>
          </a:xfrm>
          <a:prstGeom prst="ellipse">
            <a:avLst/>
          </a:prstGeom>
          <a:solidFill>
            <a:srgbClr val="4A577B"/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TextBox 12"/>
          <p:cNvSpPr txBox="1"/>
          <p:nvPr/>
        </p:nvSpPr>
        <p:spPr>
          <a:xfrm>
            <a:off x="57150" y="3068511"/>
            <a:ext cx="4036612" cy="720978"/>
          </a:xfrm>
          <a:prstGeom prst="rect">
            <a:avLst/>
          </a:prstGeom>
          <a:noFill/>
          <a:ln>
            <a:solidFill>
              <a:srgbClr val="31538F">
                <a:alpha val="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200" b="0" i="0" u="none" strike="noStrike" kern="1200" cap="none" spc="-300" normalizeH="0" baseline="0" dirty="0">
                <a:solidFill>
                  <a:srgbClr val="FFFFFF"/>
                </a:solidFill>
                <a:latin typeface="나눔스퀘어_ac ExtraBold"/>
                <a:ea typeface="나눔스퀘어_ac ExtraBold"/>
              </a:rPr>
              <a:t>직관적인 </a:t>
            </a:r>
            <a:r>
              <a:rPr kumimoji="0" lang="en-US" altLang="ko-KR" sz="4200" b="0" i="0" u="none" strike="noStrike" kern="1200" cap="none" spc="-300" normalizeH="0" baseline="0" dirty="0">
                <a:solidFill>
                  <a:srgbClr val="FFFFFF"/>
                </a:solidFill>
                <a:latin typeface="나눔스퀘어_ac ExtraBold"/>
                <a:ea typeface="나눔스퀘어_ac ExtraBold"/>
              </a:rPr>
              <a:t>UI</a:t>
            </a:r>
          </a:p>
        </p:txBody>
      </p:sp>
      <p:sp>
        <p:nvSpPr>
          <p:cNvPr id="42" name="타원 37"/>
          <p:cNvSpPr/>
          <p:nvPr/>
        </p:nvSpPr>
        <p:spPr>
          <a:xfrm>
            <a:off x="8424301" y="3721439"/>
            <a:ext cx="391678" cy="391678"/>
          </a:xfrm>
          <a:prstGeom prst="ellipse">
            <a:avLst/>
          </a:prstGeom>
          <a:solidFill>
            <a:srgbClr val="4A577B"/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12"/>
          <p:cNvSpPr txBox="1"/>
          <p:nvPr/>
        </p:nvSpPr>
        <p:spPr>
          <a:xfrm>
            <a:off x="8155388" y="2744883"/>
            <a:ext cx="4036612" cy="1368234"/>
          </a:xfrm>
          <a:prstGeom prst="rect">
            <a:avLst/>
          </a:prstGeom>
          <a:noFill/>
          <a:ln>
            <a:solidFill>
              <a:srgbClr val="31538F">
                <a:alpha val="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200" b="0" i="0" u="none" strike="noStrike" kern="1200" cap="none" spc="-300" normalizeH="0" baseline="0">
                <a:solidFill>
                  <a:srgbClr val="FFFFFF"/>
                </a:solidFill>
                <a:latin typeface="나눔스퀘어_ac ExtraBold"/>
                <a:ea typeface="나눔스퀘어_ac ExtraBold"/>
              </a:rPr>
              <a:t>전군 통합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200" b="0" i="0" u="none" strike="noStrike" kern="1200" cap="none" spc="-300" normalizeH="0" baseline="0">
                <a:solidFill>
                  <a:srgbClr val="FFFFFF"/>
                </a:solidFill>
                <a:latin typeface="나눔스퀘어_ac ExtraBold"/>
                <a:ea typeface="나눔스퀘어_ac ExtraBold"/>
              </a:rPr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6193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37">
            <a:extLst>
              <a:ext uri="{FF2B5EF4-FFF2-40B4-BE49-F238E27FC236}">
                <a16:creationId xmlns:a16="http://schemas.microsoft.com/office/drawing/2014/main" id="{56D15C07-DD2E-4C01-BFF1-93CBFAD706F5}"/>
              </a:ext>
            </a:extLst>
          </p:cNvPr>
          <p:cNvSpPr/>
          <p:nvPr/>
        </p:nvSpPr>
        <p:spPr>
          <a:xfrm>
            <a:off x="521901" y="1865747"/>
            <a:ext cx="3126506" cy="3126506"/>
          </a:xfrm>
          <a:prstGeom prst="ellipse">
            <a:avLst/>
          </a:prstGeom>
          <a:solidFill>
            <a:srgbClr val="4A577B"/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936000" y="1269000"/>
            <a:ext cx="4320000" cy="4320000"/>
          </a:xfrm>
          <a:prstGeom prst="ellipse">
            <a:avLst/>
          </a:prstGeom>
          <a:solidFill>
            <a:srgbClr val="F27F6D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36000" y="2551837"/>
            <a:ext cx="4320000" cy="1692771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200" spc="-300" dirty="0">
                <a:solidFill>
                  <a:schemeClr val="bg1"/>
                </a:solidFill>
                <a:latin typeface="나눔스퀘어_ac ExtraBold"/>
                <a:ea typeface="나눔스퀘어_ac ExtraBold"/>
              </a:rPr>
              <a:t>편지쓰기에</a:t>
            </a:r>
          </a:p>
          <a:p>
            <a:pPr algn="ctr">
              <a:defRPr/>
            </a:pPr>
            <a:r>
              <a:rPr lang="ko-KR" altLang="en-US" sz="5200" spc="-300" dirty="0">
                <a:solidFill>
                  <a:schemeClr val="bg1"/>
                </a:solidFill>
                <a:latin typeface="나눔스퀘어_ac ExtraBold"/>
                <a:ea typeface="나눔스퀘어_ac ExtraBold"/>
              </a:rPr>
              <a:t>초점을 맞추다</a:t>
            </a:r>
            <a:r>
              <a:rPr lang="en-US" altLang="ko-KR" sz="5200" spc="-300" dirty="0">
                <a:solidFill>
                  <a:schemeClr val="bg1"/>
                </a:solidFill>
                <a:latin typeface="나눔스퀘어_ac ExtraBold"/>
                <a:ea typeface="나눔스퀘어_ac ExtraBold"/>
              </a:rPr>
              <a:t>!</a:t>
            </a:r>
          </a:p>
        </p:txBody>
      </p:sp>
      <p:sp>
        <p:nvSpPr>
          <p:cNvPr id="41" name="TextBox 12"/>
          <p:cNvSpPr txBox="1"/>
          <p:nvPr/>
        </p:nvSpPr>
        <p:spPr>
          <a:xfrm>
            <a:off x="57150" y="3068511"/>
            <a:ext cx="4036612" cy="720978"/>
          </a:xfrm>
          <a:prstGeom prst="rect">
            <a:avLst/>
          </a:prstGeom>
          <a:noFill/>
          <a:ln>
            <a:solidFill>
              <a:srgbClr val="31538F">
                <a:alpha val="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200" b="0" i="0" u="none" strike="noStrike" kern="1200" cap="none" spc="-300" normalizeH="0" baseline="0">
                <a:solidFill>
                  <a:srgbClr val="FFFFFF"/>
                </a:solidFill>
                <a:latin typeface="나눔스퀘어_ac ExtraBold"/>
                <a:ea typeface="나눔스퀘어_ac ExtraBold"/>
              </a:rPr>
              <a:t>직관적인 </a:t>
            </a:r>
            <a:r>
              <a:rPr kumimoji="0" lang="en-US" altLang="ko-KR" sz="4200" b="0" i="0" u="none" strike="noStrike" kern="1200" cap="none" spc="-300" normalizeH="0" baseline="0">
                <a:solidFill>
                  <a:srgbClr val="FFFFFF"/>
                </a:solidFill>
                <a:latin typeface="나눔스퀘어_ac ExtraBold"/>
                <a:ea typeface="나눔스퀘어_ac ExtraBold"/>
              </a:rPr>
              <a:t>UI</a:t>
            </a:r>
          </a:p>
        </p:txBody>
      </p:sp>
      <p:sp>
        <p:nvSpPr>
          <p:cNvPr id="42" name="타원 37"/>
          <p:cNvSpPr/>
          <p:nvPr/>
        </p:nvSpPr>
        <p:spPr>
          <a:xfrm>
            <a:off x="8424301" y="3721439"/>
            <a:ext cx="391678" cy="391678"/>
          </a:xfrm>
          <a:prstGeom prst="ellipse">
            <a:avLst/>
          </a:prstGeom>
          <a:solidFill>
            <a:srgbClr val="4A577B"/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12"/>
          <p:cNvSpPr txBox="1"/>
          <p:nvPr/>
        </p:nvSpPr>
        <p:spPr>
          <a:xfrm>
            <a:off x="8155388" y="2744883"/>
            <a:ext cx="4036612" cy="1368234"/>
          </a:xfrm>
          <a:prstGeom prst="rect">
            <a:avLst/>
          </a:prstGeom>
          <a:noFill/>
          <a:ln>
            <a:solidFill>
              <a:srgbClr val="31538F">
                <a:alpha val="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200" b="0" i="0" u="none" strike="noStrike" kern="1200" cap="none" spc="-300" normalizeH="0" baseline="0">
                <a:solidFill>
                  <a:srgbClr val="FFFFFF"/>
                </a:solidFill>
                <a:latin typeface="나눔스퀘어_ac ExtraBold"/>
                <a:ea typeface="나눔스퀘어_ac ExtraBold"/>
              </a:rPr>
              <a:t>전군 통합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200" b="0" i="0" u="none" strike="noStrike" kern="1200" cap="none" spc="-300" normalizeH="0" baseline="0">
                <a:solidFill>
                  <a:srgbClr val="FFFFFF"/>
                </a:solidFill>
                <a:latin typeface="나눔스퀘어_ac ExtraBold"/>
                <a:ea typeface="나눔스퀘어_ac ExtraBold"/>
              </a:rPr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762156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타원 37"/>
          <p:cNvSpPr/>
          <p:nvPr/>
        </p:nvSpPr>
        <p:spPr>
          <a:xfrm>
            <a:off x="3936000" y="1269000"/>
            <a:ext cx="4320000" cy="4320000"/>
          </a:xfrm>
          <a:prstGeom prst="ellipse">
            <a:avLst/>
          </a:prstGeom>
          <a:solidFill>
            <a:srgbClr val="F27F6D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36000" y="2551837"/>
            <a:ext cx="4320000" cy="1692771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200" spc="-300" dirty="0">
                <a:solidFill>
                  <a:schemeClr val="bg1"/>
                </a:solidFill>
                <a:latin typeface="나눔스퀘어_ac ExtraBold"/>
                <a:ea typeface="나눔스퀘어_ac ExtraBold"/>
              </a:rPr>
              <a:t>편지쓰기에</a:t>
            </a:r>
          </a:p>
          <a:p>
            <a:pPr algn="ctr">
              <a:defRPr/>
            </a:pPr>
            <a:r>
              <a:rPr lang="ko-KR" altLang="en-US" sz="5200" spc="-300" dirty="0">
                <a:solidFill>
                  <a:schemeClr val="bg1"/>
                </a:solidFill>
                <a:latin typeface="나눔스퀘어_ac ExtraBold"/>
                <a:ea typeface="나눔스퀘어_ac ExtraBold"/>
              </a:rPr>
              <a:t>초점을 맞추다</a:t>
            </a:r>
            <a:r>
              <a:rPr lang="en-US" altLang="ko-KR" sz="5200" spc="-300" dirty="0">
                <a:solidFill>
                  <a:schemeClr val="bg1"/>
                </a:solidFill>
                <a:latin typeface="나눔스퀘어_ac ExtraBold"/>
                <a:ea typeface="나눔스퀘어_ac ExtraBold"/>
              </a:rPr>
              <a:t>!</a:t>
            </a:r>
          </a:p>
        </p:txBody>
      </p:sp>
      <p:sp>
        <p:nvSpPr>
          <p:cNvPr id="39" name="타원 37"/>
          <p:cNvSpPr/>
          <p:nvPr/>
        </p:nvSpPr>
        <p:spPr>
          <a:xfrm>
            <a:off x="521901" y="1865747"/>
            <a:ext cx="3126506" cy="3126506"/>
          </a:xfrm>
          <a:prstGeom prst="ellipse">
            <a:avLst/>
          </a:prstGeom>
          <a:solidFill>
            <a:srgbClr val="4A577B"/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TextBox 12"/>
          <p:cNvSpPr txBox="1"/>
          <p:nvPr/>
        </p:nvSpPr>
        <p:spPr>
          <a:xfrm>
            <a:off x="57150" y="3068511"/>
            <a:ext cx="4036612" cy="738664"/>
          </a:xfrm>
          <a:prstGeom prst="rect">
            <a:avLst/>
          </a:prstGeom>
          <a:noFill/>
          <a:ln>
            <a:solidFill>
              <a:srgbClr val="31538F">
                <a:alpha val="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200" i="0" u="none" strike="noStrike" kern="1200" cap="none" spc="-300" normalizeH="0" baseline="0" dirty="0">
                <a:solidFill>
                  <a:srgbClr val="FFFFFF"/>
                </a:solidFill>
                <a:latin typeface="나눔스퀘어_ac ExtraBold"/>
                <a:ea typeface="나눔스퀘어_ac ExtraBold"/>
              </a:rPr>
              <a:t>직관적인 </a:t>
            </a:r>
            <a:r>
              <a:rPr kumimoji="0" lang="en-US" altLang="ko-KR" sz="4200" i="0" u="none" strike="noStrike" kern="1200" cap="none" spc="-300" normalizeH="0" baseline="0" dirty="0">
                <a:solidFill>
                  <a:srgbClr val="FFFFFF"/>
                </a:solidFill>
                <a:latin typeface="나눔스퀘어_ac ExtraBold"/>
                <a:ea typeface="나눔스퀘어_ac ExtraBold"/>
              </a:rPr>
              <a:t>UI</a:t>
            </a:r>
          </a:p>
        </p:txBody>
      </p:sp>
      <p:sp>
        <p:nvSpPr>
          <p:cNvPr id="42" name="타원 37"/>
          <p:cNvSpPr/>
          <p:nvPr/>
        </p:nvSpPr>
        <p:spPr>
          <a:xfrm>
            <a:off x="8620140" y="1865747"/>
            <a:ext cx="3126506" cy="3126506"/>
          </a:xfrm>
          <a:prstGeom prst="ellipse">
            <a:avLst/>
          </a:prstGeom>
          <a:solidFill>
            <a:srgbClr val="4A577B"/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TextBox 12"/>
          <p:cNvSpPr txBox="1"/>
          <p:nvPr/>
        </p:nvSpPr>
        <p:spPr>
          <a:xfrm>
            <a:off x="8155388" y="2744883"/>
            <a:ext cx="4036612" cy="1384995"/>
          </a:xfrm>
          <a:prstGeom prst="rect">
            <a:avLst/>
          </a:prstGeom>
          <a:noFill/>
          <a:ln>
            <a:solidFill>
              <a:srgbClr val="31538F">
                <a:alpha val="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200" i="0" u="none" strike="noStrike" kern="1200" cap="none" spc="-300" normalizeH="0" baseline="0" dirty="0">
                <a:solidFill>
                  <a:srgbClr val="FFFFFF"/>
                </a:solidFill>
                <a:latin typeface="나눔스퀘어_ac ExtraBold"/>
                <a:ea typeface="나눔스퀘어_ac ExtraBold"/>
              </a:rPr>
              <a:t>전군 통합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200" i="0" u="none" strike="noStrike" kern="1200" cap="none" spc="-300" normalizeH="0" baseline="0" dirty="0">
                <a:solidFill>
                  <a:srgbClr val="FFFFFF"/>
                </a:solidFill>
                <a:latin typeface="나눔스퀘어_ac ExtraBold"/>
                <a:ea typeface="나눔스퀘어_ac ExtraBold"/>
              </a:rPr>
              <a:t>서비스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8C10B2-B48B-4BF3-B532-C2CB8D6E0E7D}"/>
              </a:ext>
            </a:extLst>
          </p:cNvPr>
          <p:cNvSpPr txBox="1"/>
          <p:nvPr/>
        </p:nvSpPr>
        <p:spPr>
          <a:xfrm>
            <a:off x="3925422" y="427982"/>
            <a:ext cx="4320000" cy="193899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spc="-300" dirty="0">
                <a:solidFill>
                  <a:schemeClr val="bg1"/>
                </a:solidFill>
                <a:latin typeface="나눔스퀘어_ac ExtraBold"/>
                <a:ea typeface="나눔스퀘어_ac ExtraBold"/>
              </a:rPr>
              <a:t>차별성 </a:t>
            </a:r>
            <a:r>
              <a:rPr lang="en-US" altLang="ko-KR" sz="6000" b="1" spc="-300" dirty="0">
                <a:solidFill>
                  <a:schemeClr val="bg1"/>
                </a:solidFill>
                <a:latin typeface="나눔스퀘어_ac ExtraBold"/>
              </a:rPr>
              <a:t>+</a:t>
            </a:r>
            <a:r>
              <a:rPr lang="el-GR" altLang="ko-KR" sz="6000" b="1" spc="-300" dirty="0">
                <a:solidFill>
                  <a:schemeClr val="bg1"/>
                </a:solidFill>
                <a:latin typeface="나눔스퀘어_ac ExtraBold"/>
              </a:rPr>
              <a:t>α</a:t>
            </a:r>
            <a:r>
              <a:rPr lang="el-GR" altLang="ko-KR" sz="6000" b="0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endParaRPr lang="en-US" altLang="ko-KR" sz="6000" b="1" spc="-300" dirty="0">
              <a:solidFill>
                <a:schemeClr val="bg1"/>
              </a:solidFill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endParaRPr lang="en-US" altLang="ko-KR" sz="6000" b="1" spc="-300" dirty="0">
              <a:solidFill>
                <a:schemeClr val="bg1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92172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타원 37"/>
          <p:cNvSpPr/>
          <p:nvPr/>
        </p:nvSpPr>
        <p:spPr>
          <a:xfrm>
            <a:off x="-3539726" y="-1969477"/>
            <a:ext cx="11249760" cy="10796954"/>
          </a:xfrm>
          <a:prstGeom prst="ellipse">
            <a:avLst/>
          </a:prstGeom>
          <a:solidFill>
            <a:srgbClr val="4A577B"/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타원 37"/>
          <p:cNvSpPr/>
          <p:nvPr/>
        </p:nvSpPr>
        <p:spPr>
          <a:xfrm>
            <a:off x="4558513" y="-1969477"/>
            <a:ext cx="11249760" cy="10796954"/>
          </a:xfrm>
          <a:prstGeom prst="ellipse">
            <a:avLst/>
          </a:prstGeom>
          <a:solidFill>
            <a:srgbClr val="4A577B"/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TextBox 12"/>
          <p:cNvSpPr txBox="1"/>
          <p:nvPr/>
        </p:nvSpPr>
        <p:spPr>
          <a:xfrm>
            <a:off x="57150" y="3068511"/>
            <a:ext cx="4036612" cy="738664"/>
          </a:xfrm>
          <a:prstGeom prst="rect">
            <a:avLst/>
          </a:prstGeom>
          <a:noFill/>
          <a:ln>
            <a:solidFill>
              <a:srgbClr val="31538F">
                <a:alpha val="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200" i="0" u="none" strike="noStrike" kern="1200" cap="none" spc="-300" normalizeH="0" baseline="0" dirty="0">
                <a:solidFill>
                  <a:srgbClr val="FFFFFF"/>
                </a:solidFill>
                <a:latin typeface="나눔스퀘어_ac ExtraBold"/>
                <a:ea typeface="나눔스퀘어_ac ExtraBold"/>
              </a:rPr>
              <a:t>직관적인 </a:t>
            </a:r>
            <a:r>
              <a:rPr kumimoji="0" lang="en-US" altLang="ko-KR" sz="4200" i="0" u="none" strike="noStrike" kern="1200" cap="none" spc="-300" normalizeH="0" baseline="0" dirty="0">
                <a:solidFill>
                  <a:srgbClr val="FFFFFF"/>
                </a:solidFill>
                <a:latin typeface="나눔스퀘어_ac ExtraBold"/>
                <a:ea typeface="나눔스퀘어_ac ExtraBold"/>
              </a:rPr>
              <a:t>UI</a:t>
            </a:r>
          </a:p>
        </p:txBody>
      </p:sp>
      <p:sp>
        <p:nvSpPr>
          <p:cNvPr id="43" name="TextBox 12"/>
          <p:cNvSpPr txBox="1"/>
          <p:nvPr/>
        </p:nvSpPr>
        <p:spPr>
          <a:xfrm>
            <a:off x="8155388" y="2744883"/>
            <a:ext cx="4036612" cy="1384995"/>
          </a:xfrm>
          <a:prstGeom prst="rect">
            <a:avLst/>
          </a:prstGeom>
          <a:noFill/>
          <a:ln>
            <a:solidFill>
              <a:srgbClr val="31538F">
                <a:alpha val="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200" i="0" u="none" strike="noStrike" kern="1200" cap="none" spc="-300" normalizeH="0" baseline="0" dirty="0">
                <a:solidFill>
                  <a:srgbClr val="FFFFFF"/>
                </a:solidFill>
                <a:latin typeface="나눔스퀘어_ac ExtraBold"/>
                <a:ea typeface="나눔스퀘어_ac ExtraBold"/>
              </a:rPr>
              <a:t>전군 통합 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200" i="0" u="none" strike="noStrike" kern="1200" cap="none" spc="-300" normalizeH="0" baseline="0" dirty="0">
                <a:solidFill>
                  <a:srgbClr val="FFFFFF"/>
                </a:solidFill>
                <a:latin typeface="나눔스퀘어_ac ExtraBold"/>
                <a:ea typeface="나눔스퀘어_ac ExtraBold"/>
              </a:rPr>
              <a:t>서비스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AF54D-9ABD-485B-BD85-D4E6B99B08EC}"/>
              </a:ext>
            </a:extLst>
          </p:cNvPr>
          <p:cNvSpPr txBox="1"/>
          <p:nvPr/>
        </p:nvSpPr>
        <p:spPr>
          <a:xfrm>
            <a:off x="3925422" y="72382"/>
            <a:ext cx="4320000" cy="193899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spc="-300" dirty="0">
                <a:solidFill>
                  <a:schemeClr val="bg1"/>
                </a:solidFill>
                <a:latin typeface="나눔스퀘어_ac ExtraBold"/>
                <a:ea typeface="나눔스퀘어_ac ExtraBold"/>
              </a:rPr>
              <a:t>차별성 </a:t>
            </a:r>
            <a:r>
              <a:rPr lang="en-US" altLang="ko-KR" sz="6000" b="1" spc="-300" dirty="0">
                <a:solidFill>
                  <a:schemeClr val="bg1"/>
                </a:solidFill>
                <a:latin typeface="나눔스퀘어_ac ExtraBold"/>
              </a:rPr>
              <a:t>+</a:t>
            </a:r>
            <a:r>
              <a:rPr lang="el-GR" altLang="ko-KR" sz="6000" b="1" spc="-300" dirty="0">
                <a:solidFill>
                  <a:schemeClr val="bg1"/>
                </a:solidFill>
                <a:latin typeface="나눔스퀘어_ac ExtraBold"/>
              </a:rPr>
              <a:t>α</a:t>
            </a:r>
            <a:r>
              <a:rPr lang="el-GR" altLang="ko-KR" sz="6000" b="0" i="0" dirty="0">
                <a:solidFill>
                  <a:srgbClr val="202124"/>
                </a:solidFill>
                <a:effectLst/>
                <a:latin typeface="Apple SD Gothic Neo"/>
              </a:rPr>
              <a:t> </a:t>
            </a:r>
            <a:endParaRPr lang="en-US" altLang="ko-KR" sz="6000" b="1" spc="-300" dirty="0">
              <a:solidFill>
                <a:schemeClr val="bg1"/>
              </a:solidFill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endParaRPr lang="en-US" altLang="ko-KR" sz="6000" b="1" spc="-300" dirty="0">
              <a:solidFill>
                <a:schemeClr val="bg1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756000" y="1089000"/>
            <a:ext cx="4680000" cy="4680000"/>
          </a:xfrm>
          <a:prstGeom prst="ellipse">
            <a:avLst/>
          </a:prstGeom>
          <a:solidFill>
            <a:srgbClr val="F27F6D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36000" y="2551837"/>
            <a:ext cx="4320000" cy="1754326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400" b="1" spc="-300" dirty="0">
                <a:solidFill>
                  <a:schemeClr val="bg1"/>
                </a:solidFill>
                <a:latin typeface="나눔스퀘어_ac ExtraBold"/>
                <a:ea typeface="나눔스퀘어_ac ExtraBold"/>
              </a:rPr>
              <a:t>편지쓰기에</a:t>
            </a:r>
          </a:p>
          <a:p>
            <a:pPr algn="ctr">
              <a:defRPr/>
            </a:pPr>
            <a:r>
              <a:rPr lang="ko-KR" altLang="en-US" sz="5400" b="1" spc="-300" dirty="0">
                <a:solidFill>
                  <a:schemeClr val="bg1"/>
                </a:solidFill>
                <a:latin typeface="나눔스퀘어_ac ExtraBold"/>
                <a:ea typeface="나눔스퀘어_ac ExtraBold"/>
              </a:rPr>
              <a:t>초점을 맞추다</a:t>
            </a:r>
            <a:r>
              <a:rPr lang="en-US" altLang="ko-KR" sz="5400" b="1" spc="-300" dirty="0">
                <a:solidFill>
                  <a:schemeClr val="bg1"/>
                </a:solidFill>
                <a:latin typeface="나눔스퀘어_ac ExtraBold"/>
                <a:ea typeface="나눔스퀘어_ac ExtraBold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62832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57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1064963"/>
            <a:ext cx="12192000" cy="5793036"/>
          </a:xfrm>
          <a:prstGeom prst="rect">
            <a:avLst/>
          </a:prstGeom>
          <a:solidFill>
            <a:srgbClr val="FFBFB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-21678" y="158942"/>
            <a:ext cx="6194324" cy="830997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4800" spc="-150" dirty="0">
                <a:solidFill>
                  <a:schemeClr val="bg1"/>
                </a:solidFill>
                <a:latin typeface="배달의민족 도현"/>
                <a:ea typeface="배달의민족 도현"/>
              </a:rPr>
              <a:t>기존 서비스 </a:t>
            </a:r>
            <a:r>
              <a:rPr lang="en-US" altLang="ko-KR" sz="4800" spc="-150" dirty="0">
                <a:solidFill>
                  <a:srgbClr val="FFC000"/>
                </a:solidFill>
                <a:latin typeface="배달의민족 도현"/>
                <a:ea typeface="배달의민족 도현"/>
              </a:rPr>
              <a:t>+</a:t>
            </a:r>
            <a:r>
              <a:rPr lang="ko-KR" altLang="en-US" sz="4800" spc="-150" dirty="0">
                <a:solidFill>
                  <a:srgbClr val="FFC000"/>
                </a:solidFill>
                <a:latin typeface="배달의민족 도현"/>
                <a:ea typeface="배달의민족 도현"/>
              </a:rPr>
              <a:t> </a:t>
            </a:r>
            <a:r>
              <a:rPr lang="ko-KR" altLang="en-US" sz="4800" spc="-150" dirty="0" err="1">
                <a:solidFill>
                  <a:srgbClr val="FFC000"/>
                </a:solidFill>
                <a:latin typeface="배달의민족 도현"/>
                <a:ea typeface="배달의민족 도현"/>
              </a:rPr>
              <a:t>인편단심</a:t>
            </a:r>
            <a:endParaRPr lang="ko-KR" altLang="en-US" sz="4800" spc="-150" dirty="0">
              <a:solidFill>
                <a:srgbClr val="FFC000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805D02-D69F-4CB0-9753-E4356603EC67}"/>
              </a:ext>
            </a:extLst>
          </p:cNvPr>
          <p:cNvSpPr txBox="1"/>
          <p:nvPr/>
        </p:nvSpPr>
        <p:spPr>
          <a:xfrm>
            <a:off x="3541833" y="1632725"/>
            <a:ext cx="4466494" cy="584775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5970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내에서 편지 작성</a:t>
            </a:r>
            <a:endParaRPr lang="en-US" altLang="ko-KR" sz="3200" spc="-150" dirty="0">
              <a:solidFill>
                <a:srgbClr val="5970D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C7B6F8-96EE-4659-82A9-9B859185A1B8}"/>
              </a:ext>
            </a:extLst>
          </p:cNvPr>
          <p:cNvSpPr txBox="1"/>
          <p:nvPr/>
        </p:nvSpPr>
        <p:spPr>
          <a:xfrm>
            <a:off x="704144" y="1571170"/>
            <a:ext cx="2529860" cy="707886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서비스</a:t>
            </a:r>
            <a:endParaRPr lang="en-US" altLang="ko-KR" sz="4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6358A8-6A63-47EF-A1F7-E0ECAF7330E9}"/>
              </a:ext>
            </a:extLst>
          </p:cNvPr>
          <p:cNvSpPr txBox="1"/>
          <p:nvPr/>
        </p:nvSpPr>
        <p:spPr>
          <a:xfrm>
            <a:off x="8451099" y="1637664"/>
            <a:ext cx="2790406" cy="584775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접속시간 길다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십자형 37">
            <a:extLst>
              <a:ext uri="{FF2B5EF4-FFF2-40B4-BE49-F238E27FC236}">
                <a16:creationId xmlns:a16="http://schemas.microsoft.com/office/drawing/2014/main" id="{B824CC5E-2040-4712-B503-88BB21B18450}"/>
              </a:ext>
            </a:extLst>
          </p:cNvPr>
          <p:cNvSpPr/>
          <p:nvPr/>
        </p:nvSpPr>
        <p:spPr>
          <a:xfrm rot="2545944" flipH="1" flipV="1">
            <a:off x="5898094" y="1885797"/>
            <a:ext cx="51140" cy="50382"/>
          </a:xfrm>
          <a:prstGeom prst="plus">
            <a:avLst>
              <a:gd name="adj" fmla="val 398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7FA2AA-B824-4866-AA33-1BD48D1A80FB}"/>
              </a:ext>
            </a:extLst>
          </p:cNvPr>
          <p:cNvSpPr txBox="1"/>
          <p:nvPr/>
        </p:nvSpPr>
        <p:spPr>
          <a:xfrm>
            <a:off x="8246689" y="104818"/>
            <a:ext cx="3945311" cy="830997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4800" spc="-150" dirty="0">
                <a:solidFill>
                  <a:schemeClr val="bg1"/>
                </a:solidFill>
                <a:latin typeface="배달의민족 도현"/>
                <a:ea typeface="배달의민족 도현"/>
              </a:rPr>
              <a:t>장점</a:t>
            </a:r>
            <a:r>
              <a:rPr lang="en-US" altLang="ko-KR" sz="4800" spc="-150" dirty="0">
                <a:solidFill>
                  <a:schemeClr val="bg1"/>
                </a:solidFill>
                <a:latin typeface="배달의민족 도현"/>
                <a:ea typeface="배달의민족 도현"/>
              </a:rPr>
              <a:t>: </a:t>
            </a:r>
            <a:r>
              <a:rPr lang="ko-KR" altLang="en-US" sz="4800" spc="-150" dirty="0">
                <a:solidFill>
                  <a:schemeClr val="bg1"/>
                </a:solidFill>
                <a:latin typeface="배달의민족 도현"/>
                <a:ea typeface="배달의민족 도현"/>
              </a:rPr>
              <a:t>상호보완</a:t>
            </a:r>
            <a:endParaRPr lang="ko-KR" altLang="en-US" sz="4800" spc="-150" dirty="0">
              <a:solidFill>
                <a:srgbClr val="FFC000"/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57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1064963"/>
            <a:ext cx="12192000" cy="5793036"/>
          </a:xfrm>
          <a:prstGeom prst="rect">
            <a:avLst/>
          </a:prstGeom>
          <a:solidFill>
            <a:srgbClr val="FFBFB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십자형 33"/>
          <p:cNvSpPr/>
          <p:nvPr/>
        </p:nvSpPr>
        <p:spPr>
          <a:xfrm rot="2545944">
            <a:off x="5366564" y="1362140"/>
            <a:ext cx="1114200" cy="1097696"/>
          </a:xfrm>
          <a:prstGeom prst="plus">
            <a:avLst>
              <a:gd name="adj" fmla="val 398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8"/>
          <p:cNvSpPr txBox="1"/>
          <p:nvPr/>
        </p:nvSpPr>
        <p:spPr>
          <a:xfrm>
            <a:off x="5003397" y="2401460"/>
            <a:ext cx="1883849" cy="646331"/>
          </a:xfrm>
          <a:prstGeom prst="rect">
            <a:avLst/>
          </a:prstGeom>
          <a:noFill/>
          <a:ln>
            <a:solidFill>
              <a:srgbClr val="31538F">
                <a:alpha val="0"/>
              </a:srgbClr>
            </a:solidFill>
          </a:ln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세션 종료</a:t>
            </a:r>
            <a:endParaRPr kumimoji="0" lang="ko-KR" altLang="en-US" sz="3500" b="0" i="0" u="none" strike="noStrike" kern="1200" cap="none" spc="-150" normalizeH="0" baseline="0" dirty="0">
              <a:latin typeface="나눔스퀘어_ac ExtraBold"/>
              <a:ea typeface="나눔스퀘어_a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82D1A6-A1F9-4C71-A6B3-E2EE6EF016E2}"/>
              </a:ext>
            </a:extLst>
          </p:cNvPr>
          <p:cNvSpPr txBox="1"/>
          <p:nvPr/>
        </p:nvSpPr>
        <p:spPr>
          <a:xfrm>
            <a:off x="-21678" y="158942"/>
            <a:ext cx="6194324" cy="830997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4800" spc="-150" dirty="0">
                <a:solidFill>
                  <a:schemeClr val="bg1"/>
                </a:solidFill>
                <a:latin typeface="배달의민족 도현"/>
                <a:ea typeface="배달의민족 도현"/>
              </a:rPr>
              <a:t>기존 서비스 </a:t>
            </a:r>
            <a:r>
              <a:rPr lang="en-US" altLang="ko-KR" sz="4800" spc="-150" dirty="0">
                <a:solidFill>
                  <a:srgbClr val="FFC000"/>
                </a:solidFill>
                <a:latin typeface="배달의민족 도현"/>
                <a:ea typeface="배달의민족 도현"/>
              </a:rPr>
              <a:t>+</a:t>
            </a:r>
            <a:r>
              <a:rPr lang="ko-KR" altLang="en-US" sz="4800" spc="-150" dirty="0">
                <a:solidFill>
                  <a:srgbClr val="FFC000"/>
                </a:solidFill>
                <a:latin typeface="배달의민족 도현"/>
                <a:ea typeface="배달의민족 도현"/>
              </a:rPr>
              <a:t> </a:t>
            </a:r>
            <a:r>
              <a:rPr lang="ko-KR" altLang="en-US" sz="4800" spc="-150" dirty="0" err="1">
                <a:solidFill>
                  <a:srgbClr val="FFC000"/>
                </a:solidFill>
                <a:latin typeface="배달의민족 도현"/>
                <a:ea typeface="배달의민족 도현"/>
              </a:rPr>
              <a:t>인편단심</a:t>
            </a:r>
            <a:endParaRPr lang="ko-KR" altLang="en-US" sz="4800" spc="-150" dirty="0">
              <a:solidFill>
                <a:srgbClr val="FFC000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4F3690-3FE4-40D5-BB74-978F0BE343B4}"/>
              </a:ext>
            </a:extLst>
          </p:cNvPr>
          <p:cNvSpPr txBox="1"/>
          <p:nvPr/>
        </p:nvSpPr>
        <p:spPr>
          <a:xfrm>
            <a:off x="3541833" y="1632725"/>
            <a:ext cx="4466494" cy="584775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5970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내에서 편지 작성</a:t>
            </a:r>
            <a:endParaRPr lang="en-US" altLang="ko-KR" sz="3200" spc="-150" dirty="0">
              <a:solidFill>
                <a:srgbClr val="5970D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0E4988-48C5-4E5F-BD25-E3D2DD4F2598}"/>
              </a:ext>
            </a:extLst>
          </p:cNvPr>
          <p:cNvSpPr txBox="1"/>
          <p:nvPr/>
        </p:nvSpPr>
        <p:spPr>
          <a:xfrm>
            <a:off x="704144" y="1571170"/>
            <a:ext cx="2529860" cy="707886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서비스</a:t>
            </a:r>
            <a:endParaRPr lang="en-US" altLang="ko-KR" sz="4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93101A-FE19-4C57-ADF9-45250094C986}"/>
              </a:ext>
            </a:extLst>
          </p:cNvPr>
          <p:cNvSpPr txBox="1"/>
          <p:nvPr/>
        </p:nvSpPr>
        <p:spPr>
          <a:xfrm>
            <a:off x="8451099" y="1637664"/>
            <a:ext cx="2790406" cy="584775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접속시간 길다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57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0" y="1064964"/>
            <a:ext cx="12192000" cy="5793036"/>
          </a:xfrm>
          <a:prstGeom prst="rect">
            <a:avLst/>
          </a:prstGeom>
          <a:solidFill>
            <a:srgbClr val="FFBFB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화살표: 아래쪽 35"/>
          <p:cNvSpPr/>
          <p:nvPr/>
        </p:nvSpPr>
        <p:spPr>
          <a:xfrm rot="5400000" flipV="1">
            <a:off x="6944775" y="2454628"/>
            <a:ext cx="439439" cy="515539"/>
          </a:xfrm>
          <a:prstGeom prst="downArrow">
            <a:avLst>
              <a:gd name="adj1" fmla="val 50000"/>
              <a:gd name="adj2" fmla="val 67133"/>
            </a:avLst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7222989" y="2419172"/>
            <a:ext cx="1735456" cy="646331"/>
          </a:xfrm>
          <a:prstGeom prst="rect">
            <a:avLst/>
          </a:prstGeom>
          <a:noFill/>
          <a:ln>
            <a:solidFill>
              <a:srgbClr val="31538F">
                <a:alpha val="0"/>
              </a:srgb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36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재인증</a:t>
            </a:r>
            <a:endParaRPr lang="ko-KR" altLang="en-US" sz="3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8"/>
          <p:cNvSpPr txBox="1"/>
          <p:nvPr/>
        </p:nvSpPr>
        <p:spPr>
          <a:xfrm>
            <a:off x="9087861" y="2419577"/>
            <a:ext cx="1735456" cy="646331"/>
          </a:xfrm>
          <a:prstGeom prst="rect">
            <a:avLst/>
          </a:prstGeom>
          <a:noFill/>
          <a:ln>
            <a:solidFill>
              <a:srgbClr val="31538F">
                <a:alpha val="0"/>
              </a:srgbClr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3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재작성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0913623" y="2410660"/>
            <a:ext cx="1046414" cy="623113"/>
          </a:xfrm>
          <a:prstGeom prst="rect">
            <a:avLst/>
          </a:prstGeom>
          <a:noFill/>
          <a:ln>
            <a:solidFill>
              <a:srgbClr val="31538F">
                <a:alpha val="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en-US" sz="3500" b="0" i="0" u="none" strike="noStrike" kern="1200" cap="none" spc="-150" normalizeH="0" baseline="0">
                <a:solidFill>
                  <a:srgbClr val="FF0000"/>
                </a:solidFill>
                <a:latin typeface="나눔스퀘어_ac ExtraBold"/>
                <a:ea typeface="나눔스퀘어_ac ExtraBold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5E3CE4-3085-4C42-91EE-7ADAC5D1E46A}"/>
              </a:ext>
            </a:extLst>
          </p:cNvPr>
          <p:cNvSpPr txBox="1"/>
          <p:nvPr/>
        </p:nvSpPr>
        <p:spPr>
          <a:xfrm>
            <a:off x="-21678" y="158942"/>
            <a:ext cx="6194324" cy="830997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4800" spc="-150" dirty="0">
                <a:solidFill>
                  <a:schemeClr val="bg1"/>
                </a:solidFill>
                <a:latin typeface="배달의민족 도현"/>
                <a:ea typeface="배달의민족 도현"/>
              </a:rPr>
              <a:t>기존 서비스 </a:t>
            </a:r>
            <a:r>
              <a:rPr lang="en-US" altLang="ko-KR" sz="4800" spc="-150" dirty="0">
                <a:solidFill>
                  <a:srgbClr val="FFC000"/>
                </a:solidFill>
                <a:latin typeface="배달의민족 도현"/>
                <a:ea typeface="배달의민족 도현"/>
              </a:rPr>
              <a:t>+</a:t>
            </a:r>
            <a:r>
              <a:rPr lang="ko-KR" altLang="en-US" sz="4800" spc="-150" dirty="0">
                <a:solidFill>
                  <a:srgbClr val="FFC000"/>
                </a:solidFill>
                <a:latin typeface="배달의민족 도현"/>
                <a:ea typeface="배달의민족 도현"/>
              </a:rPr>
              <a:t> </a:t>
            </a:r>
            <a:r>
              <a:rPr lang="ko-KR" altLang="en-US" sz="4800" spc="-150" dirty="0" err="1">
                <a:solidFill>
                  <a:srgbClr val="FFC000"/>
                </a:solidFill>
                <a:latin typeface="배달의민족 도현"/>
                <a:ea typeface="배달의민족 도현"/>
              </a:rPr>
              <a:t>인편단심</a:t>
            </a:r>
            <a:endParaRPr lang="ko-KR" altLang="en-US" sz="4800" spc="-150" dirty="0">
              <a:solidFill>
                <a:srgbClr val="FFC000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" name="십자형 2">
            <a:extLst>
              <a:ext uri="{FF2B5EF4-FFF2-40B4-BE49-F238E27FC236}">
                <a16:creationId xmlns:a16="http://schemas.microsoft.com/office/drawing/2014/main" id="{D3ADB21D-9F01-40B6-8490-C2D327E3C06F}"/>
              </a:ext>
            </a:extLst>
          </p:cNvPr>
          <p:cNvSpPr/>
          <p:nvPr/>
        </p:nvSpPr>
        <p:spPr>
          <a:xfrm rot="2545944">
            <a:off x="5366564" y="1362140"/>
            <a:ext cx="1114200" cy="1097696"/>
          </a:xfrm>
          <a:prstGeom prst="plus">
            <a:avLst>
              <a:gd name="adj" fmla="val 398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03C1DF64-BD97-4429-AAD7-90E8712487E2}"/>
              </a:ext>
            </a:extLst>
          </p:cNvPr>
          <p:cNvSpPr txBox="1"/>
          <p:nvPr/>
        </p:nvSpPr>
        <p:spPr>
          <a:xfrm>
            <a:off x="5003397" y="2401460"/>
            <a:ext cx="1883849" cy="646331"/>
          </a:xfrm>
          <a:prstGeom prst="rect">
            <a:avLst/>
          </a:prstGeom>
          <a:noFill/>
          <a:ln>
            <a:solidFill>
              <a:srgbClr val="31538F">
                <a:alpha val="0"/>
              </a:srgbClr>
            </a:solidFill>
          </a:ln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세션 종료</a:t>
            </a:r>
            <a:endParaRPr kumimoji="0" lang="ko-KR" altLang="en-US" sz="3500" b="0" i="0" u="none" strike="noStrike" kern="1200" cap="none" spc="-150" normalizeH="0" baseline="0" dirty="0">
              <a:latin typeface="나눔스퀘어_ac ExtraBold"/>
              <a:ea typeface="나눔스퀘어_a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005A4-BC0F-4A36-9769-AD03E1FD1D35}"/>
              </a:ext>
            </a:extLst>
          </p:cNvPr>
          <p:cNvSpPr txBox="1"/>
          <p:nvPr/>
        </p:nvSpPr>
        <p:spPr>
          <a:xfrm>
            <a:off x="3541833" y="1632725"/>
            <a:ext cx="4466494" cy="584775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5970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내에서 편지 작성</a:t>
            </a:r>
            <a:endParaRPr lang="en-US" altLang="ko-KR" sz="3200" spc="-150" dirty="0">
              <a:solidFill>
                <a:srgbClr val="5970D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0AF2D-8235-492E-A10A-7602D2BEBC4D}"/>
              </a:ext>
            </a:extLst>
          </p:cNvPr>
          <p:cNvSpPr txBox="1"/>
          <p:nvPr/>
        </p:nvSpPr>
        <p:spPr>
          <a:xfrm>
            <a:off x="704144" y="1571170"/>
            <a:ext cx="2529860" cy="707886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서비스</a:t>
            </a:r>
            <a:endParaRPr lang="en-US" altLang="ko-KR" sz="4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7E09D-F6F0-448A-81D1-543F0B777913}"/>
              </a:ext>
            </a:extLst>
          </p:cNvPr>
          <p:cNvSpPr txBox="1"/>
          <p:nvPr/>
        </p:nvSpPr>
        <p:spPr>
          <a:xfrm>
            <a:off x="8451099" y="1637664"/>
            <a:ext cx="2790406" cy="584775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접속시간 길다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710CB747-476B-4FE9-8D59-A8753417E133}"/>
              </a:ext>
            </a:extLst>
          </p:cNvPr>
          <p:cNvSpPr/>
          <p:nvPr/>
        </p:nvSpPr>
        <p:spPr>
          <a:xfrm rot="5400000" flipV="1">
            <a:off x="8742043" y="2454628"/>
            <a:ext cx="439439" cy="515539"/>
          </a:xfrm>
          <a:prstGeom prst="downArrow">
            <a:avLst>
              <a:gd name="adj1" fmla="val 50000"/>
              <a:gd name="adj2" fmla="val 67133"/>
            </a:avLst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59F9824-1841-4610-9310-02EFC8D5C8F4}"/>
              </a:ext>
            </a:extLst>
          </p:cNvPr>
          <p:cNvSpPr/>
          <p:nvPr/>
        </p:nvSpPr>
        <p:spPr>
          <a:xfrm rot="5400000" flipV="1">
            <a:off x="10648751" y="2454628"/>
            <a:ext cx="439439" cy="515539"/>
          </a:xfrm>
          <a:prstGeom prst="downArrow">
            <a:avLst>
              <a:gd name="adj1" fmla="val 50000"/>
              <a:gd name="adj2" fmla="val 67133"/>
            </a:avLst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48C229-3028-4DA4-A204-855691F62B34}"/>
              </a:ext>
            </a:extLst>
          </p:cNvPr>
          <p:cNvSpPr/>
          <p:nvPr/>
        </p:nvSpPr>
        <p:spPr>
          <a:xfrm>
            <a:off x="-21678" y="1"/>
            <a:ext cx="12192000" cy="1064964"/>
          </a:xfrm>
          <a:prstGeom prst="rect">
            <a:avLst/>
          </a:prstGeom>
          <a:solidFill>
            <a:srgbClr val="4A577B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CC662C-435D-4C7F-AB05-32EB07D7829F}"/>
              </a:ext>
            </a:extLst>
          </p:cNvPr>
          <p:cNvSpPr txBox="1"/>
          <p:nvPr/>
        </p:nvSpPr>
        <p:spPr>
          <a:xfrm>
            <a:off x="-21678" y="158942"/>
            <a:ext cx="6194324" cy="830997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4800" spc="-150" dirty="0">
                <a:solidFill>
                  <a:schemeClr val="bg1"/>
                </a:solidFill>
                <a:latin typeface="배달의민족 도현"/>
                <a:ea typeface="배달의민족 도현"/>
              </a:rPr>
              <a:t>기존 서비스 </a:t>
            </a:r>
            <a:r>
              <a:rPr lang="en-US" altLang="ko-KR" sz="4800" spc="-150" dirty="0">
                <a:solidFill>
                  <a:srgbClr val="FFC000"/>
                </a:solidFill>
                <a:latin typeface="배달의민족 도현"/>
                <a:ea typeface="배달의민족 도현"/>
              </a:rPr>
              <a:t>+</a:t>
            </a:r>
            <a:r>
              <a:rPr lang="ko-KR" altLang="en-US" sz="4800" spc="-150" dirty="0">
                <a:solidFill>
                  <a:srgbClr val="FFC000"/>
                </a:solidFill>
                <a:latin typeface="배달의민족 도현"/>
                <a:ea typeface="배달의민족 도현"/>
              </a:rPr>
              <a:t> </a:t>
            </a:r>
            <a:r>
              <a:rPr lang="ko-KR" altLang="en-US" sz="4800" spc="-150" dirty="0" err="1">
                <a:solidFill>
                  <a:srgbClr val="FFC000"/>
                </a:solidFill>
                <a:latin typeface="배달의민족 도현"/>
                <a:ea typeface="배달의민족 도현"/>
              </a:rPr>
              <a:t>인편단심</a:t>
            </a:r>
            <a:endParaRPr lang="ko-KR" altLang="en-US" sz="4800" spc="-150" dirty="0">
              <a:solidFill>
                <a:srgbClr val="FFC000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14DEDD2-F34D-4DAB-9203-5EADDEB7034A}"/>
              </a:ext>
            </a:extLst>
          </p:cNvPr>
          <p:cNvSpPr/>
          <p:nvPr/>
        </p:nvSpPr>
        <p:spPr>
          <a:xfrm>
            <a:off x="8439523" y="3614194"/>
            <a:ext cx="2880517" cy="401433"/>
          </a:xfrm>
          <a:prstGeom prst="rect">
            <a:avLst/>
          </a:prstGeom>
          <a:solidFill>
            <a:srgbClr val="FFC543"/>
          </a:solidFill>
          <a:ln>
            <a:solidFill>
              <a:srgbClr val="FFC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88AF3F-0B32-4924-B806-E9C82CA01AB3}"/>
              </a:ext>
            </a:extLst>
          </p:cNvPr>
          <p:cNvSpPr txBox="1"/>
          <p:nvPr/>
        </p:nvSpPr>
        <p:spPr>
          <a:xfrm>
            <a:off x="3501345" y="3075586"/>
            <a:ext cx="2393604" cy="107721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5970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인편단심에서</a:t>
            </a:r>
            <a:r>
              <a:rPr lang="ko-KR" altLang="en-US" sz="3200" spc="-150" dirty="0">
                <a:solidFill>
                  <a:srgbClr val="5970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3200" spc="-150" dirty="0">
              <a:solidFill>
                <a:srgbClr val="5970D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5970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편지를 작성</a:t>
            </a:r>
            <a:endParaRPr lang="en-US" altLang="ko-KR" sz="3200" spc="-150" dirty="0">
              <a:solidFill>
                <a:srgbClr val="5970D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B395C2-CE42-491E-BD93-A54C45E94ADC}"/>
              </a:ext>
            </a:extLst>
          </p:cNvPr>
          <p:cNvSpPr txBox="1"/>
          <p:nvPr/>
        </p:nvSpPr>
        <p:spPr>
          <a:xfrm>
            <a:off x="3541833" y="1602245"/>
            <a:ext cx="4466494" cy="584775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5970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내에서 편지 작성</a:t>
            </a:r>
            <a:endParaRPr lang="en-US" altLang="ko-KR" sz="3200" spc="-150" dirty="0">
              <a:solidFill>
                <a:srgbClr val="5970D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AD552B-2286-4823-BD90-FCB83229BD1E}"/>
              </a:ext>
            </a:extLst>
          </p:cNvPr>
          <p:cNvSpPr txBox="1"/>
          <p:nvPr/>
        </p:nvSpPr>
        <p:spPr>
          <a:xfrm>
            <a:off x="5894949" y="3075586"/>
            <a:ext cx="2206053" cy="107721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5970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보낼 때 기존 </a:t>
            </a:r>
            <a:endParaRPr lang="en-US" altLang="ko-KR" sz="3200" spc="-150" dirty="0">
              <a:solidFill>
                <a:srgbClr val="5970D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5970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연결</a:t>
            </a:r>
            <a:endParaRPr lang="en-US" altLang="ko-KR" sz="3200" spc="-150" dirty="0">
              <a:solidFill>
                <a:srgbClr val="5970D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389D864-A620-4A7D-9D3D-CF7C3B7D83DA}"/>
              </a:ext>
            </a:extLst>
          </p:cNvPr>
          <p:cNvSpPr txBox="1"/>
          <p:nvPr/>
        </p:nvSpPr>
        <p:spPr>
          <a:xfrm>
            <a:off x="704144" y="1540690"/>
            <a:ext cx="2529860" cy="707886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서비스</a:t>
            </a:r>
            <a:endParaRPr lang="en-US" altLang="ko-KR" sz="4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6AB15E-83FC-4650-9560-CB9D0F8D0F64}"/>
              </a:ext>
            </a:extLst>
          </p:cNvPr>
          <p:cNvSpPr txBox="1"/>
          <p:nvPr/>
        </p:nvSpPr>
        <p:spPr>
          <a:xfrm>
            <a:off x="982266" y="3219725"/>
            <a:ext cx="1973617" cy="707886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인편단심</a:t>
            </a:r>
            <a:endParaRPr lang="en-US" altLang="ko-KR" sz="4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8F64E9-2927-4CE2-A7E1-2D77F0C2C98A}"/>
              </a:ext>
            </a:extLst>
          </p:cNvPr>
          <p:cNvSpPr txBox="1"/>
          <p:nvPr/>
        </p:nvSpPr>
        <p:spPr>
          <a:xfrm>
            <a:off x="8784954" y="3035059"/>
            <a:ext cx="2122696" cy="107721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 시간을 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줄일 수 있다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7B05A5-FD30-479D-BC0B-EF5D073E03B9}"/>
              </a:ext>
            </a:extLst>
          </p:cNvPr>
          <p:cNvSpPr txBox="1"/>
          <p:nvPr/>
        </p:nvSpPr>
        <p:spPr>
          <a:xfrm>
            <a:off x="8451099" y="1607184"/>
            <a:ext cx="2790406" cy="584775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접속시간 길다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FBC3F45-8E2B-4268-A460-09BD4FBE87FE}"/>
              </a:ext>
            </a:extLst>
          </p:cNvPr>
          <p:cNvGrpSpPr/>
          <p:nvPr/>
        </p:nvGrpSpPr>
        <p:grpSpPr>
          <a:xfrm>
            <a:off x="4531780" y="2287249"/>
            <a:ext cx="2790406" cy="686556"/>
            <a:chOff x="4531780" y="2287249"/>
            <a:chExt cx="2790406" cy="68655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BB6730-0976-4CD8-853F-A9217117B777}"/>
                </a:ext>
              </a:extLst>
            </p:cNvPr>
            <p:cNvSpPr txBox="1"/>
            <p:nvPr/>
          </p:nvSpPr>
          <p:spPr>
            <a:xfrm>
              <a:off x="4531780" y="2287249"/>
              <a:ext cx="2790406" cy="58477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분리</a:t>
              </a:r>
              <a:endPara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81" name="그래픽 80" descr="시계 방향으로 굽은 줄 화살표">
              <a:extLst>
                <a:ext uri="{FF2B5EF4-FFF2-40B4-BE49-F238E27FC236}">
                  <a16:creationId xmlns:a16="http://schemas.microsoft.com/office/drawing/2014/main" id="{6D4CDCF9-BD9D-44F0-96D5-9BED63703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6413199" y="2389029"/>
              <a:ext cx="584776" cy="584776"/>
            </a:xfrm>
            <a:prstGeom prst="rect">
              <a:avLst/>
            </a:prstGeom>
          </p:spPr>
        </p:pic>
        <p:pic>
          <p:nvPicPr>
            <p:cNvPr id="83" name="그래픽 82" descr="시계 방향으로 굽은 줄 화살표">
              <a:extLst>
                <a:ext uri="{FF2B5EF4-FFF2-40B4-BE49-F238E27FC236}">
                  <a16:creationId xmlns:a16="http://schemas.microsoft.com/office/drawing/2014/main" id="{07B63DED-4859-4D08-9CE0-BAA32C932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 flipH="1">
              <a:off x="4769441" y="2389029"/>
              <a:ext cx="584776" cy="58477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2"/>
          <a:srcRect l="4110" r="25890"/>
          <a:stretch>
            <a:fillRect/>
          </a:stretch>
        </p:blipFill>
        <p:spPr>
          <a:xfrm>
            <a:off x="1734582" y="1258253"/>
            <a:ext cx="5268162" cy="4341493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3"/>
          <a:srcRect r="50000"/>
          <a:stretch>
            <a:fillRect/>
          </a:stretch>
        </p:blipFill>
        <p:spPr>
          <a:xfrm>
            <a:off x="6436066" y="1212189"/>
            <a:ext cx="4053596" cy="4433621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1966767-152A-4FD3-B4EC-148F9F00FB99}"/>
              </a:ext>
            </a:extLst>
          </p:cNvPr>
          <p:cNvSpPr/>
          <p:nvPr/>
        </p:nvSpPr>
        <p:spPr>
          <a:xfrm>
            <a:off x="-21678" y="1"/>
            <a:ext cx="12192000" cy="1064964"/>
          </a:xfrm>
          <a:prstGeom prst="rect">
            <a:avLst/>
          </a:prstGeom>
          <a:solidFill>
            <a:srgbClr val="4A577B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ADD1D-AF39-4F82-8968-524BE64E09D0}"/>
              </a:ext>
            </a:extLst>
          </p:cNvPr>
          <p:cNvSpPr txBox="1"/>
          <p:nvPr/>
        </p:nvSpPr>
        <p:spPr>
          <a:xfrm>
            <a:off x="-21678" y="158942"/>
            <a:ext cx="6194324" cy="830997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4800" spc="-150" dirty="0">
                <a:solidFill>
                  <a:schemeClr val="bg1"/>
                </a:solidFill>
                <a:latin typeface="배달의민족 도현"/>
                <a:ea typeface="배달의민족 도현"/>
              </a:rPr>
              <a:t>기존 서비스 </a:t>
            </a:r>
            <a:r>
              <a:rPr lang="en-US" altLang="ko-KR" sz="4800" spc="-150" dirty="0">
                <a:solidFill>
                  <a:srgbClr val="FFC000"/>
                </a:solidFill>
                <a:latin typeface="배달의민족 도현"/>
                <a:ea typeface="배달의민족 도현"/>
              </a:rPr>
              <a:t>+</a:t>
            </a:r>
            <a:r>
              <a:rPr lang="ko-KR" altLang="en-US" sz="4800" spc="-150" dirty="0">
                <a:solidFill>
                  <a:srgbClr val="FFC000"/>
                </a:solidFill>
                <a:latin typeface="배달의민족 도현"/>
                <a:ea typeface="배달의민족 도현"/>
              </a:rPr>
              <a:t> </a:t>
            </a:r>
            <a:r>
              <a:rPr lang="ko-KR" altLang="en-US" sz="4800" spc="-150" dirty="0" err="1">
                <a:solidFill>
                  <a:srgbClr val="FFC000"/>
                </a:solidFill>
                <a:latin typeface="배달의민족 도현"/>
                <a:ea typeface="배달의민족 도현"/>
              </a:rPr>
              <a:t>인편단심</a:t>
            </a:r>
            <a:endParaRPr lang="ko-KR" altLang="en-US" sz="4800" spc="-150" dirty="0">
              <a:solidFill>
                <a:srgbClr val="FFC000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7F87EC-B6B1-4302-A499-D9C7F31D236D}"/>
              </a:ext>
            </a:extLst>
          </p:cNvPr>
          <p:cNvSpPr/>
          <p:nvPr/>
        </p:nvSpPr>
        <p:spPr>
          <a:xfrm>
            <a:off x="3393427" y="5741966"/>
            <a:ext cx="5405146" cy="401433"/>
          </a:xfrm>
          <a:prstGeom prst="rect">
            <a:avLst/>
          </a:prstGeom>
          <a:solidFill>
            <a:srgbClr val="FFC543"/>
          </a:solidFill>
          <a:ln>
            <a:solidFill>
              <a:srgbClr val="FFC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34012F-B71A-4961-8181-A1B445A418E2}"/>
              </a:ext>
            </a:extLst>
          </p:cNvPr>
          <p:cNvSpPr/>
          <p:nvPr/>
        </p:nvSpPr>
        <p:spPr>
          <a:xfrm>
            <a:off x="8439523" y="3614194"/>
            <a:ext cx="2880517" cy="401433"/>
          </a:xfrm>
          <a:prstGeom prst="rect">
            <a:avLst/>
          </a:prstGeom>
          <a:solidFill>
            <a:srgbClr val="FFC543"/>
          </a:solidFill>
          <a:ln>
            <a:solidFill>
              <a:srgbClr val="FFC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1FB50-1908-4CA0-B452-E7D2AB3C35ED}"/>
              </a:ext>
            </a:extLst>
          </p:cNvPr>
          <p:cNvSpPr txBox="1"/>
          <p:nvPr/>
        </p:nvSpPr>
        <p:spPr>
          <a:xfrm>
            <a:off x="3501345" y="3075586"/>
            <a:ext cx="2393604" cy="107721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 err="1">
                <a:solidFill>
                  <a:srgbClr val="5970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인편단심에서</a:t>
            </a:r>
            <a:r>
              <a:rPr lang="ko-KR" altLang="en-US" sz="3200" spc="-150" dirty="0">
                <a:solidFill>
                  <a:srgbClr val="5970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3200" spc="-150" dirty="0">
              <a:solidFill>
                <a:srgbClr val="5970D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5970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편지를 작성</a:t>
            </a:r>
            <a:endParaRPr lang="en-US" altLang="ko-KR" sz="3200" spc="-150" dirty="0">
              <a:solidFill>
                <a:srgbClr val="5970D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A0B18-62F5-42BD-BB5A-8DDBFC2DCC91}"/>
              </a:ext>
            </a:extLst>
          </p:cNvPr>
          <p:cNvSpPr txBox="1"/>
          <p:nvPr/>
        </p:nvSpPr>
        <p:spPr>
          <a:xfrm>
            <a:off x="3541833" y="1602245"/>
            <a:ext cx="4466494" cy="584775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5970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내에서 편지 작성</a:t>
            </a:r>
            <a:endParaRPr lang="en-US" altLang="ko-KR" sz="3200" spc="-150" dirty="0">
              <a:solidFill>
                <a:srgbClr val="5970D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B14F3-CB21-40D9-8562-C8782535F048}"/>
              </a:ext>
            </a:extLst>
          </p:cNvPr>
          <p:cNvSpPr txBox="1"/>
          <p:nvPr/>
        </p:nvSpPr>
        <p:spPr>
          <a:xfrm>
            <a:off x="3203143" y="4819960"/>
            <a:ext cx="5785714" cy="132343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4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서비스를 보완하여</a:t>
            </a:r>
            <a:endParaRPr lang="en-US" altLang="ko-KR" sz="40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4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 많은 이용자를 수용한다</a:t>
            </a:r>
            <a:r>
              <a:rPr lang="en-US" altLang="ko-KR" sz="4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29E601-02E1-4382-A4EA-49C716F7227F}"/>
              </a:ext>
            </a:extLst>
          </p:cNvPr>
          <p:cNvSpPr txBox="1"/>
          <p:nvPr/>
        </p:nvSpPr>
        <p:spPr>
          <a:xfrm>
            <a:off x="5894949" y="3075586"/>
            <a:ext cx="2206053" cy="107721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5970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보낼 때 기존 </a:t>
            </a:r>
            <a:endParaRPr lang="en-US" altLang="ko-KR" sz="3200" spc="-150" dirty="0">
              <a:solidFill>
                <a:srgbClr val="5970D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solidFill>
                  <a:srgbClr val="5970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연결</a:t>
            </a:r>
            <a:endParaRPr lang="en-US" altLang="ko-KR" sz="3200" spc="-150" dirty="0">
              <a:solidFill>
                <a:srgbClr val="5970D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D61501-DC04-4EEE-B14D-006C7C86CDB3}"/>
              </a:ext>
            </a:extLst>
          </p:cNvPr>
          <p:cNvSpPr txBox="1"/>
          <p:nvPr/>
        </p:nvSpPr>
        <p:spPr>
          <a:xfrm>
            <a:off x="704144" y="1540690"/>
            <a:ext cx="2529860" cy="707886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서비스</a:t>
            </a:r>
            <a:endParaRPr lang="en-US" altLang="ko-KR" sz="4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AE401B-4D78-46B1-8180-0175178CE6D5}"/>
              </a:ext>
            </a:extLst>
          </p:cNvPr>
          <p:cNvSpPr txBox="1"/>
          <p:nvPr/>
        </p:nvSpPr>
        <p:spPr>
          <a:xfrm>
            <a:off x="982266" y="3219725"/>
            <a:ext cx="1973617" cy="707886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15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인편단심</a:t>
            </a:r>
            <a:endParaRPr lang="en-US" altLang="ko-KR" sz="40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C6C89D-D392-4DB3-8C86-9835B7F50778}"/>
              </a:ext>
            </a:extLst>
          </p:cNvPr>
          <p:cNvSpPr txBox="1"/>
          <p:nvPr/>
        </p:nvSpPr>
        <p:spPr>
          <a:xfrm>
            <a:off x="8784954" y="3035059"/>
            <a:ext cx="2122696" cy="107721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 시간을 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줄일 수 있다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7E9D6F-CCB8-44FB-93FE-C842A030A14B}"/>
              </a:ext>
            </a:extLst>
          </p:cNvPr>
          <p:cNvSpPr txBox="1"/>
          <p:nvPr/>
        </p:nvSpPr>
        <p:spPr>
          <a:xfrm>
            <a:off x="8451099" y="1607184"/>
            <a:ext cx="2790406" cy="584775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접속시간 길다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CFE901-EEBE-443D-ACFF-335898659109}"/>
              </a:ext>
            </a:extLst>
          </p:cNvPr>
          <p:cNvSpPr txBox="1"/>
          <p:nvPr/>
        </p:nvSpPr>
        <p:spPr>
          <a:xfrm>
            <a:off x="4531780" y="2287249"/>
            <a:ext cx="2790406" cy="584775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분리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3" name="그래픽 42" descr="시계 방향으로 굽은 줄 화살표">
            <a:extLst>
              <a:ext uri="{FF2B5EF4-FFF2-40B4-BE49-F238E27FC236}">
                <a16:creationId xmlns:a16="http://schemas.microsoft.com/office/drawing/2014/main" id="{A2C788C7-8216-4761-9178-A6AE23D8A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413199" y="2389029"/>
            <a:ext cx="584776" cy="584776"/>
          </a:xfrm>
          <a:prstGeom prst="rect">
            <a:avLst/>
          </a:prstGeom>
        </p:spPr>
      </p:pic>
      <p:pic>
        <p:nvPicPr>
          <p:cNvPr id="45" name="그래픽 44" descr="시계 방향으로 굽은 줄 화살표">
            <a:extLst>
              <a:ext uri="{FF2B5EF4-FFF2-40B4-BE49-F238E27FC236}">
                <a16:creationId xmlns:a16="http://schemas.microsoft.com/office/drawing/2014/main" id="{20FA36BA-A874-481C-B263-135F65BA8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4769441" y="2389029"/>
            <a:ext cx="584776" cy="584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F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855017F-17FF-4E79-9B1D-ACD2F933A96A}"/>
              </a:ext>
            </a:extLst>
          </p:cNvPr>
          <p:cNvSpPr/>
          <p:nvPr/>
        </p:nvSpPr>
        <p:spPr>
          <a:xfrm>
            <a:off x="-198120" y="0"/>
            <a:ext cx="7003436" cy="1569659"/>
          </a:xfrm>
          <a:prstGeom prst="rect">
            <a:avLst/>
          </a:prstGeom>
          <a:solidFill>
            <a:srgbClr val="4A577B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5316" y="188190"/>
            <a:ext cx="5118709" cy="1569660"/>
          </a:xfrm>
          <a:prstGeom prst="rect">
            <a:avLst/>
          </a:prstGeom>
          <a:noFill/>
          <a:ln>
            <a:solidFill>
              <a:srgbClr val="5970D3">
                <a:alpha val="0"/>
              </a:srgbClr>
            </a:solidFill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4800" spc="-150" dirty="0">
                <a:solidFill>
                  <a:srgbClr val="5970D3"/>
                </a:solidFill>
                <a:latin typeface="배달의민족 도현"/>
                <a:ea typeface="배달의민족 도현"/>
              </a:rPr>
              <a:t>롤링페이퍼 페이지</a:t>
            </a:r>
          </a:p>
          <a:p>
            <a:pPr algn="r">
              <a:defRPr/>
            </a:pPr>
            <a:r>
              <a:rPr lang="ko-KR" altLang="en-US" sz="4800" spc="-150" dirty="0">
                <a:solidFill>
                  <a:srgbClr val="F27F6D"/>
                </a:solidFill>
                <a:latin typeface="배달의민족 도현"/>
                <a:ea typeface="배달의민족 도현"/>
              </a:rPr>
              <a:t>새로운 부가 서비스</a:t>
            </a:r>
            <a:endParaRPr lang="en-US" altLang="ko-KR" sz="4800" spc="-150" dirty="0">
              <a:solidFill>
                <a:srgbClr val="F27F6D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3" name="그림 2" descr="테이블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7655" y="1725485"/>
            <a:ext cx="2303202" cy="4984708"/>
          </a:xfrm>
          <a:prstGeom prst="rect">
            <a:avLst/>
          </a:prstGeom>
        </p:spPr>
      </p:pic>
      <p:pic>
        <p:nvPicPr>
          <p:cNvPr id="5" name="그림 4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09838" y="1725483"/>
            <a:ext cx="2303202" cy="4984709"/>
          </a:xfrm>
          <a:prstGeom prst="rect">
            <a:avLst/>
          </a:prstGeom>
        </p:spPr>
      </p:pic>
      <p:pic>
        <p:nvPicPr>
          <p:cNvPr id="8" name="그림 7" descr="텍스트이(가) 표시된 사진  자동 생성된 설명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78394" y="1723962"/>
            <a:ext cx="2303906" cy="4986230"/>
          </a:xfrm>
          <a:prstGeom prst="rect">
            <a:avLst/>
          </a:prstGeom>
        </p:spPr>
      </p:pic>
      <p:pic>
        <p:nvPicPr>
          <p:cNvPr id="18" name="그래픽 17" descr="핀치 확대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933721" y="5592995"/>
            <a:ext cx="669860" cy="669860"/>
          </a:xfrm>
          <a:custGeom>
            <a:avLst/>
            <a:gdLst>
              <a:gd name="connsiteX0" fmla="*/ 291876 w 830998"/>
              <a:gd name="connsiteY0" fmla="*/ 0 h 830998"/>
              <a:gd name="connsiteX1" fmla="*/ 830998 w 830998"/>
              <a:gd name="connsiteY1" fmla="*/ 0 h 830998"/>
              <a:gd name="connsiteX2" fmla="*/ 830998 w 830998"/>
              <a:gd name="connsiteY2" fmla="*/ 830998 h 830998"/>
              <a:gd name="connsiteX3" fmla="*/ 0 w 830998"/>
              <a:gd name="connsiteY3" fmla="*/ 830998 h 830998"/>
              <a:gd name="connsiteX4" fmla="*/ 0 w 830998"/>
              <a:gd name="connsiteY4" fmla="*/ 649697 h 830998"/>
              <a:gd name="connsiteX5" fmla="*/ 198652 w 830998"/>
              <a:gd name="connsiteY5" fmla="*/ 677050 h 830998"/>
              <a:gd name="connsiteX6" fmla="*/ 0 w 830998"/>
              <a:gd name="connsiteY6" fmla="*/ 0 h 830998"/>
              <a:gd name="connsiteX7" fmla="*/ 35480 w 830998"/>
              <a:gd name="connsiteY7" fmla="*/ 0 h 830998"/>
              <a:gd name="connsiteX8" fmla="*/ 0 w 830998"/>
              <a:gd name="connsiteY8" fmla="*/ 257674 h 83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998" h="830998">
                <a:moveTo>
                  <a:pt x="291876" y="0"/>
                </a:moveTo>
                <a:lnTo>
                  <a:pt x="830998" y="0"/>
                </a:lnTo>
                <a:lnTo>
                  <a:pt x="830998" y="830998"/>
                </a:lnTo>
                <a:lnTo>
                  <a:pt x="0" y="830998"/>
                </a:lnTo>
                <a:lnTo>
                  <a:pt x="0" y="649697"/>
                </a:lnTo>
                <a:lnTo>
                  <a:pt x="198652" y="677050"/>
                </a:lnTo>
                <a:close/>
                <a:moveTo>
                  <a:pt x="0" y="0"/>
                </a:moveTo>
                <a:lnTo>
                  <a:pt x="35480" y="0"/>
                </a:lnTo>
                <a:lnTo>
                  <a:pt x="0" y="257674"/>
                </a:lnTo>
                <a:close/>
              </a:path>
            </a:pathLst>
          </a:custGeom>
        </p:spPr>
      </p:pic>
      <p:pic>
        <p:nvPicPr>
          <p:cNvPr id="16" name="그래픽 15" descr="핀치 확대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847370" y="6040332"/>
            <a:ext cx="669860" cy="669860"/>
          </a:xfrm>
          <a:custGeom>
            <a:avLst/>
            <a:gdLst>
              <a:gd name="connsiteX0" fmla="*/ 291876 w 830998"/>
              <a:gd name="connsiteY0" fmla="*/ 0 h 830998"/>
              <a:gd name="connsiteX1" fmla="*/ 830998 w 830998"/>
              <a:gd name="connsiteY1" fmla="*/ 0 h 830998"/>
              <a:gd name="connsiteX2" fmla="*/ 830998 w 830998"/>
              <a:gd name="connsiteY2" fmla="*/ 830998 h 830998"/>
              <a:gd name="connsiteX3" fmla="*/ 0 w 830998"/>
              <a:gd name="connsiteY3" fmla="*/ 830998 h 830998"/>
              <a:gd name="connsiteX4" fmla="*/ 0 w 830998"/>
              <a:gd name="connsiteY4" fmla="*/ 649697 h 830998"/>
              <a:gd name="connsiteX5" fmla="*/ 198652 w 830998"/>
              <a:gd name="connsiteY5" fmla="*/ 677050 h 830998"/>
              <a:gd name="connsiteX6" fmla="*/ 0 w 830998"/>
              <a:gd name="connsiteY6" fmla="*/ 0 h 830998"/>
              <a:gd name="connsiteX7" fmla="*/ 35480 w 830998"/>
              <a:gd name="connsiteY7" fmla="*/ 0 h 830998"/>
              <a:gd name="connsiteX8" fmla="*/ 0 w 830998"/>
              <a:gd name="connsiteY8" fmla="*/ 257674 h 83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998" h="830998">
                <a:moveTo>
                  <a:pt x="291876" y="0"/>
                </a:moveTo>
                <a:lnTo>
                  <a:pt x="830998" y="0"/>
                </a:lnTo>
                <a:lnTo>
                  <a:pt x="830998" y="830998"/>
                </a:lnTo>
                <a:lnTo>
                  <a:pt x="0" y="830998"/>
                </a:lnTo>
                <a:lnTo>
                  <a:pt x="0" y="649697"/>
                </a:lnTo>
                <a:lnTo>
                  <a:pt x="198652" y="677050"/>
                </a:lnTo>
                <a:close/>
                <a:moveTo>
                  <a:pt x="0" y="0"/>
                </a:moveTo>
                <a:lnTo>
                  <a:pt x="35480" y="0"/>
                </a:lnTo>
                <a:lnTo>
                  <a:pt x="0" y="257674"/>
                </a:lnTo>
                <a:close/>
              </a:path>
            </a:pathLst>
          </a:custGeom>
        </p:spPr>
      </p:pic>
      <p:pic>
        <p:nvPicPr>
          <p:cNvPr id="21" name="그래픽 20" descr="핀치 확대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083448" y="3474434"/>
            <a:ext cx="669860" cy="669860"/>
          </a:xfrm>
          <a:custGeom>
            <a:avLst/>
            <a:gdLst>
              <a:gd name="connsiteX0" fmla="*/ 291876 w 830998"/>
              <a:gd name="connsiteY0" fmla="*/ 0 h 830998"/>
              <a:gd name="connsiteX1" fmla="*/ 830998 w 830998"/>
              <a:gd name="connsiteY1" fmla="*/ 0 h 830998"/>
              <a:gd name="connsiteX2" fmla="*/ 830998 w 830998"/>
              <a:gd name="connsiteY2" fmla="*/ 830998 h 830998"/>
              <a:gd name="connsiteX3" fmla="*/ 0 w 830998"/>
              <a:gd name="connsiteY3" fmla="*/ 830998 h 830998"/>
              <a:gd name="connsiteX4" fmla="*/ 0 w 830998"/>
              <a:gd name="connsiteY4" fmla="*/ 649697 h 830998"/>
              <a:gd name="connsiteX5" fmla="*/ 198652 w 830998"/>
              <a:gd name="connsiteY5" fmla="*/ 677050 h 830998"/>
              <a:gd name="connsiteX6" fmla="*/ 0 w 830998"/>
              <a:gd name="connsiteY6" fmla="*/ 0 h 830998"/>
              <a:gd name="connsiteX7" fmla="*/ 35480 w 830998"/>
              <a:gd name="connsiteY7" fmla="*/ 0 h 830998"/>
              <a:gd name="connsiteX8" fmla="*/ 0 w 830998"/>
              <a:gd name="connsiteY8" fmla="*/ 257674 h 83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998" h="830998">
                <a:moveTo>
                  <a:pt x="291876" y="0"/>
                </a:moveTo>
                <a:lnTo>
                  <a:pt x="830998" y="0"/>
                </a:lnTo>
                <a:lnTo>
                  <a:pt x="830998" y="830998"/>
                </a:lnTo>
                <a:lnTo>
                  <a:pt x="0" y="830998"/>
                </a:lnTo>
                <a:lnTo>
                  <a:pt x="0" y="649697"/>
                </a:lnTo>
                <a:lnTo>
                  <a:pt x="198652" y="677050"/>
                </a:lnTo>
                <a:close/>
                <a:moveTo>
                  <a:pt x="0" y="0"/>
                </a:moveTo>
                <a:lnTo>
                  <a:pt x="35480" y="0"/>
                </a:lnTo>
                <a:lnTo>
                  <a:pt x="0" y="257674"/>
                </a:lnTo>
                <a:close/>
              </a:path>
            </a:pathLst>
          </a:custGeom>
        </p:spPr>
      </p:pic>
      <p:pic>
        <p:nvPicPr>
          <p:cNvPr id="23" name="그래픽 22" descr="핀치 확대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676209" y="2179235"/>
            <a:ext cx="669860" cy="669860"/>
          </a:xfrm>
          <a:custGeom>
            <a:avLst/>
            <a:gdLst>
              <a:gd name="connsiteX0" fmla="*/ 291876 w 830998"/>
              <a:gd name="connsiteY0" fmla="*/ 0 h 830998"/>
              <a:gd name="connsiteX1" fmla="*/ 830998 w 830998"/>
              <a:gd name="connsiteY1" fmla="*/ 0 h 830998"/>
              <a:gd name="connsiteX2" fmla="*/ 830998 w 830998"/>
              <a:gd name="connsiteY2" fmla="*/ 830998 h 830998"/>
              <a:gd name="connsiteX3" fmla="*/ 0 w 830998"/>
              <a:gd name="connsiteY3" fmla="*/ 830998 h 830998"/>
              <a:gd name="connsiteX4" fmla="*/ 0 w 830998"/>
              <a:gd name="connsiteY4" fmla="*/ 649697 h 830998"/>
              <a:gd name="connsiteX5" fmla="*/ 198652 w 830998"/>
              <a:gd name="connsiteY5" fmla="*/ 677050 h 830998"/>
              <a:gd name="connsiteX6" fmla="*/ 0 w 830998"/>
              <a:gd name="connsiteY6" fmla="*/ 0 h 830998"/>
              <a:gd name="connsiteX7" fmla="*/ 35480 w 830998"/>
              <a:gd name="connsiteY7" fmla="*/ 0 h 830998"/>
              <a:gd name="connsiteX8" fmla="*/ 0 w 830998"/>
              <a:gd name="connsiteY8" fmla="*/ 257674 h 83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998" h="830998">
                <a:moveTo>
                  <a:pt x="291876" y="0"/>
                </a:moveTo>
                <a:lnTo>
                  <a:pt x="830998" y="0"/>
                </a:lnTo>
                <a:lnTo>
                  <a:pt x="830998" y="830998"/>
                </a:lnTo>
                <a:lnTo>
                  <a:pt x="0" y="830998"/>
                </a:lnTo>
                <a:lnTo>
                  <a:pt x="0" y="649697"/>
                </a:lnTo>
                <a:lnTo>
                  <a:pt x="198652" y="677050"/>
                </a:lnTo>
                <a:close/>
                <a:moveTo>
                  <a:pt x="0" y="0"/>
                </a:moveTo>
                <a:lnTo>
                  <a:pt x="35480" y="0"/>
                </a:lnTo>
                <a:lnTo>
                  <a:pt x="0" y="257674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FE7386-DC14-4A8B-99EB-108248FCF998}"/>
              </a:ext>
            </a:extLst>
          </p:cNvPr>
          <p:cNvSpPr txBox="1"/>
          <p:nvPr/>
        </p:nvSpPr>
        <p:spPr>
          <a:xfrm>
            <a:off x="8363435" y="1909473"/>
            <a:ext cx="3560590" cy="4524315"/>
          </a:xfrm>
          <a:prstGeom prst="rect">
            <a:avLst/>
          </a:prstGeom>
          <a:noFill/>
          <a:ln w="22225">
            <a:solidFill>
              <a:srgbClr val="5970D3">
                <a:alpha val="63000"/>
              </a:srgb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ko-KR" altLang="en-US" sz="4800" spc="-150" dirty="0">
                <a:solidFill>
                  <a:srgbClr val="5970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짧지만 소중한</a:t>
            </a:r>
            <a:endParaRPr lang="en-US" altLang="ko-KR" sz="4800" spc="-150" dirty="0">
              <a:solidFill>
                <a:srgbClr val="5970D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4800" spc="-150" dirty="0" err="1">
                <a:solidFill>
                  <a:srgbClr val="5970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여러명의</a:t>
            </a:r>
            <a:endParaRPr lang="en-US" altLang="ko-KR" sz="4800" spc="-150" dirty="0">
              <a:solidFill>
                <a:srgbClr val="5970D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4800" spc="-150" dirty="0">
                <a:solidFill>
                  <a:srgbClr val="5970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응원메시지가</a:t>
            </a:r>
            <a:endParaRPr lang="en-US" altLang="ko-KR" sz="4800" spc="-150" dirty="0">
              <a:solidFill>
                <a:srgbClr val="5970D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4800" spc="-150" dirty="0">
                <a:solidFill>
                  <a:srgbClr val="5970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모여서</a:t>
            </a:r>
            <a:endParaRPr lang="en-US" altLang="ko-KR" sz="4800" spc="-150" dirty="0">
              <a:solidFill>
                <a:srgbClr val="5970D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4800" spc="-150" dirty="0">
                <a:solidFill>
                  <a:srgbClr val="5970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하나의</a:t>
            </a:r>
            <a:endParaRPr lang="en-US" altLang="ko-KR" sz="4800" spc="-150" dirty="0">
              <a:solidFill>
                <a:srgbClr val="5970D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4800" spc="-150" dirty="0">
                <a:solidFill>
                  <a:srgbClr val="5970D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인편으로</a:t>
            </a:r>
            <a:endParaRPr lang="en-US" altLang="ko-KR" sz="4800" spc="-150" dirty="0">
              <a:solidFill>
                <a:srgbClr val="5970D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7147D-CE1E-45F2-B7A0-B021E704266E}"/>
              </a:ext>
            </a:extLst>
          </p:cNvPr>
          <p:cNvSpPr txBox="1"/>
          <p:nvPr/>
        </p:nvSpPr>
        <p:spPr>
          <a:xfrm>
            <a:off x="378482" y="142023"/>
            <a:ext cx="3373039" cy="830997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4800" spc="-150" dirty="0">
                <a:solidFill>
                  <a:schemeClr val="bg1"/>
                </a:solidFill>
                <a:latin typeface="배달의민족 도현"/>
                <a:ea typeface="배달의민족 도현"/>
              </a:rPr>
              <a:t>장점</a:t>
            </a:r>
            <a:r>
              <a:rPr lang="en-US" altLang="ko-KR" sz="4800" spc="-150" dirty="0">
                <a:solidFill>
                  <a:schemeClr val="bg1"/>
                </a:solidFill>
                <a:latin typeface="배달의민족 도현"/>
                <a:ea typeface="배달의민족 도현"/>
              </a:rPr>
              <a:t>: </a:t>
            </a:r>
            <a:r>
              <a:rPr lang="ko-KR" altLang="en-US" sz="4800" spc="-150" dirty="0">
                <a:solidFill>
                  <a:schemeClr val="bg1"/>
                </a:solidFill>
                <a:latin typeface="배달의민족 도현"/>
                <a:ea typeface="배달의민족 도현"/>
              </a:rPr>
              <a:t>확장성</a:t>
            </a:r>
            <a:endParaRPr lang="ko-KR" altLang="en-US" sz="4800" spc="-150" dirty="0">
              <a:solidFill>
                <a:srgbClr val="FFC000"/>
              </a:solidFill>
              <a:latin typeface="배달의민족 도현"/>
              <a:ea typeface="배달의민족 도현"/>
            </a:endParaRP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사각형: 둥근 모서리 42"/>
          <p:cNvSpPr/>
          <p:nvPr/>
        </p:nvSpPr>
        <p:spPr>
          <a:xfrm>
            <a:off x="3517156" y="2654901"/>
            <a:ext cx="5157687" cy="2391382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8039"/>
            <a:ext cx="12192000" cy="1617017"/>
          </a:xfrm>
          <a:prstGeom prst="rect">
            <a:avLst/>
          </a:prstGeom>
          <a:solidFill>
            <a:srgbClr val="F27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90842" y="75304"/>
            <a:ext cx="3090441" cy="1551566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spc="-150" dirty="0" err="1">
                <a:solidFill>
                  <a:schemeClr val="bg1"/>
                </a:solidFill>
                <a:latin typeface="배달의민족 도현"/>
                <a:ea typeface="배달의민족 도현"/>
              </a:rPr>
              <a:t>인편단심의</a:t>
            </a:r>
            <a:r>
              <a:rPr lang="ko-KR" altLang="en-US" sz="4800" spc="-150" dirty="0">
                <a:solidFill>
                  <a:schemeClr val="bg1"/>
                </a:solidFill>
                <a:latin typeface="배달의민족 도현"/>
                <a:ea typeface="배달의민족 도현"/>
              </a:rPr>
              <a:t> </a:t>
            </a:r>
          </a:p>
          <a:p>
            <a:pPr lvl="0">
              <a:defRPr/>
            </a:pPr>
            <a:r>
              <a:rPr lang="ko-KR" altLang="en-US" sz="4800" spc="-150" dirty="0">
                <a:solidFill>
                  <a:schemeClr val="bg1"/>
                </a:solidFill>
                <a:latin typeface="배달의민족 도현"/>
                <a:ea typeface="배달의민족 도현"/>
              </a:rPr>
              <a:t>비전</a:t>
            </a:r>
            <a:endParaRPr lang="ko-KR" altLang="en-US" sz="2800" spc="-150" dirty="0"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75548" y="3195941"/>
            <a:ext cx="4640906" cy="1309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000">
                <a:solidFill>
                  <a:srgbClr val="FF0000"/>
                </a:solidFill>
                <a:latin typeface="배달의민족 도현"/>
                <a:ea typeface="배달의민족 도현"/>
              </a:rPr>
              <a:t>전국민</a:t>
            </a:r>
            <a:r>
              <a:rPr lang="ko-KR" altLang="en-US" sz="4000">
                <a:latin typeface="배달의민족 도현"/>
                <a:ea typeface="배달의민족 도현"/>
              </a:rPr>
              <a:t> 대상</a:t>
            </a:r>
          </a:p>
          <a:p>
            <a:pPr algn="ctr">
              <a:defRPr/>
            </a:pPr>
            <a:r>
              <a:rPr lang="ko-KR" altLang="en-US" sz="4000">
                <a:solidFill>
                  <a:srgbClr val="8080FF"/>
                </a:solidFill>
                <a:latin typeface="배달의민족 도현"/>
                <a:ea typeface="배달의민족 도현"/>
              </a:rPr>
              <a:t>유일한</a:t>
            </a:r>
            <a:r>
              <a:rPr lang="ko-KR" altLang="en-US" sz="4000">
                <a:latin typeface="배달의민족 도현"/>
                <a:ea typeface="배달의민족 도현"/>
              </a:rPr>
              <a:t> 국방 서비스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8039"/>
            <a:ext cx="12192000" cy="1617017"/>
          </a:xfrm>
          <a:prstGeom prst="rect">
            <a:avLst/>
          </a:prstGeom>
          <a:solidFill>
            <a:srgbClr val="F27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90842" y="75304"/>
            <a:ext cx="3090441" cy="1551566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spc="-150" dirty="0" err="1">
                <a:solidFill>
                  <a:schemeClr val="bg1"/>
                </a:solidFill>
                <a:latin typeface="배달의민족 도현"/>
                <a:ea typeface="배달의민족 도현"/>
              </a:rPr>
              <a:t>인편단심의</a:t>
            </a:r>
            <a:r>
              <a:rPr lang="ko-KR" altLang="en-US" sz="4800" spc="-150" dirty="0">
                <a:solidFill>
                  <a:schemeClr val="bg1"/>
                </a:solidFill>
                <a:latin typeface="배달의민족 도현"/>
                <a:ea typeface="배달의민족 도현"/>
              </a:rPr>
              <a:t> </a:t>
            </a:r>
          </a:p>
          <a:p>
            <a:pPr lvl="0">
              <a:defRPr/>
            </a:pPr>
            <a:r>
              <a:rPr lang="ko-KR" altLang="en-US" sz="4800" spc="-150" dirty="0">
                <a:solidFill>
                  <a:schemeClr val="bg1"/>
                </a:solidFill>
                <a:latin typeface="배달의민족 도현"/>
                <a:ea typeface="배달의민족 도현"/>
              </a:rPr>
              <a:t>비전</a:t>
            </a:r>
            <a:endParaRPr lang="ko-KR" altLang="en-US" sz="2800" spc="-150" dirty="0"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56" name="화살표: 오른쪽 55"/>
          <p:cNvSpPr/>
          <p:nvPr/>
        </p:nvSpPr>
        <p:spPr>
          <a:xfrm>
            <a:off x="4638338" y="2871687"/>
            <a:ext cx="1266622" cy="111462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2002276" y="1949583"/>
            <a:ext cx="1803671" cy="4537027"/>
            <a:chOff x="2002276" y="2030647"/>
            <a:chExt cx="1661810" cy="4455963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026016" y="2922247"/>
              <a:ext cx="1638069" cy="1638069"/>
            </a:xfrm>
            <a:prstGeom prst="rect">
              <a:avLst/>
            </a:prstGeom>
          </p:spPr>
        </p:pic>
        <p:pic>
          <p:nvPicPr>
            <p:cNvPr id="66" name="그림 6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002277" y="3934928"/>
              <a:ext cx="1638069" cy="1638069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026016" y="2030647"/>
              <a:ext cx="1638069" cy="1638069"/>
            </a:xfrm>
            <a:prstGeom prst="rect">
              <a:avLst/>
            </a:prstGeom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002276" y="4848540"/>
              <a:ext cx="1638069" cy="1638069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 rot="18900000">
              <a:off x="2629911" y="2600525"/>
              <a:ext cx="623828" cy="3598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>
                  <a:latin typeface="배달의민족 도현"/>
                  <a:ea typeface="배달의민족 도현"/>
                </a:rPr>
                <a:t>육군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18900000">
              <a:off x="2601133" y="3509250"/>
              <a:ext cx="624031" cy="356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3498DB"/>
                  </a:solidFill>
                  <a:latin typeface="배달의민족 도현"/>
                  <a:ea typeface="배달의민족 도현"/>
                </a:rPr>
                <a:t>공군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 rot="18900000">
              <a:off x="2506896" y="4490732"/>
              <a:ext cx="842903" cy="3651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E74C3C"/>
                  </a:solidFill>
                  <a:latin typeface="배달의민족 도현"/>
                  <a:ea typeface="배달의민족 도현"/>
                </a:rPr>
                <a:t>해병대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 rot="18900000">
              <a:off x="2607821" y="5410400"/>
              <a:ext cx="626868" cy="3598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2ECC71"/>
                  </a:solidFill>
                  <a:latin typeface="배달의민족 도현"/>
                  <a:ea typeface="배달의민족 도현"/>
                </a:rPr>
                <a:t>해군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20ADF47-BA5F-4430-A38B-119B661CC4E1}"/>
              </a:ext>
            </a:extLst>
          </p:cNvPr>
          <p:cNvGrpSpPr/>
          <p:nvPr/>
        </p:nvGrpSpPr>
        <p:grpSpPr>
          <a:xfrm rot="20514984">
            <a:off x="6616743" y="1727638"/>
            <a:ext cx="5901807" cy="4294424"/>
            <a:chOff x="5232694" y="2000374"/>
            <a:chExt cx="5901807" cy="4294424"/>
          </a:xfrm>
        </p:grpSpPr>
        <p:grpSp>
          <p:nvGrpSpPr>
            <p:cNvPr id="55" name="그룹 54"/>
            <p:cNvGrpSpPr/>
            <p:nvPr/>
          </p:nvGrpSpPr>
          <p:grpSpPr>
            <a:xfrm>
              <a:off x="6244913" y="2000374"/>
              <a:ext cx="4889588" cy="4294424"/>
              <a:chOff x="1026429" y="1544390"/>
              <a:chExt cx="6085279" cy="5186126"/>
            </a:xfrm>
          </p:grpSpPr>
          <p:pic>
            <p:nvPicPr>
              <p:cNvPr id="45" name="그래픽 39" descr="휘갈겨 쓰다"/>
              <p:cNvPicPr>
                <a:picLocks noChangeAspect="1"/>
              </p:cNvPicPr>
              <p:nvPr/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>
                <a:off x="1026429" y="3740816"/>
                <a:ext cx="2989700" cy="2989700"/>
              </a:xfrm>
              <a:custGeom>
                <a:avLst/>
                <a:gdLst>
                  <a:gd name="connsiteX0" fmla="*/ 0 w 2989700"/>
                  <a:gd name="connsiteY0" fmla="*/ 0 h 2989700"/>
                  <a:gd name="connsiteX1" fmla="*/ 2989700 w 2989700"/>
                  <a:gd name="connsiteY1" fmla="*/ 0 h 2989700"/>
                  <a:gd name="connsiteX2" fmla="*/ 2989700 w 2989700"/>
                  <a:gd name="connsiteY2" fmla="*/ 125501 h 2989700"/>
                  <a:gd name="connsiteX3" fmla="*/ 1441224 w 2989700"/>
                  <a:gd name="connsiteY3" fmla="*/ 125501 h 2989700"/>
                  <a:gd name="connsiteX4" fmla="*/ 1441224 w 2989700"/>
                  <a:gd name="connsiteY4" fmla="*/ 2839975 h 2989700"/>
                  <a:gd name="connsiteX5" fmla="*/ 2989700 w 2989700"/>
                  <a:gd name="connsiteY5" fmla="*/ 2839975 h 2989700"/>
                  <a:gd name="connsiteX6" fmla="*/ 2989700 w 2989700"/>
                  <a:gd name="connsiteY6" fmla="*/ 2989700 h 2989700"/>
                  <a:gd name="connsiteX7" fmla="*/ 0 w 2989700"/>
                  <a:gd name="connsiteY7" fmla="*/ 2989700 h 298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9700" h="2989700">
                    <a:moveTo>
                      <a:pt x="0" y="0"/>
                    </a:moveTo>
                    <a:lnTo>
                      <a:pt x="2989700" y="0"/>
                    </a:lnTo>
                    <a:lnTo>
                      <a:pt x="2989700" y="125501"/>
                    </a:lnTo>
                    <a:lnTo>
                      <a:pt x="1441224" y="125501"/>
                    </a:lnTo>
                    <a:lnTo>
                      <a:pt x="1441224" y="2839975"/>
                    </a:lnTo>
                    <a:lnTo>
                      <a:pt x="2989700" y="2839975"/>
                    </a:lnTo>
                    <a:lnTo>
                      <a:pt x="2989700" y="2989700"/>
                    </a:lnTo>
                    <a:lnTo>
                      <a:pt x="0" y="2989700"/>
                    </a:lnTo>
                    <a:close/>
                  </a:path>
                </a:pathLst>
              </a:custGeom>
            </p:spPr>
          </p:pic>
          <p:pic>
            <p:nvPicPr>
              <p:cNvPr id="47" name="그래픽 28" descr="펜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2109518" y="1544390"/>
                <a:ext cx="5002190" cy="5002182"/>
              </a:xfrm>
              <a:prstGeom prst="rect">
                <a:avLst/>
              </a:prstGeom>
            </p:spPr>
          </p:pic>
          <p:sp>
            <p:nvSpPr>
              <p:cNvPr id="49" name="자유형: 도형 30"/>
              <p:cNvSpPr/>
              <p:nvPr/>
            </p:nvSpPr>
            <p:spPr>
              <a:xfrm rot="13567815">
                <a:off x="2392648" y="5976865"/>
                <a:ext cx="231394" cy="277960"/>
              </a:xfrm>
              <a:custGeom>
                <a:avLst/>
                <a:gdLst>
                  <a:gd name="connsiteX0" fmla="*/ 231394 w 231394"/>
                  <a:gd name="connsiteY0" fmla="*/ 261306 h 261306"/>
                  <a:gd name="connsiteX1" fmla="*/ 0 w 231394"/>
                  <a:gd name="connsiteY1" fmla="*/ 261306 h 261306"/>
                  <a:gd name="connsiteX2" fmla="*/ 59158 w 231394"/>
                  <a:gd name="connsiteY2" fmla="*/ 52029 h 261306"/>
                  <a:gd name="connsiteX3" fmla="*/ 62675 w 231394"/>
                  <a:gd name="connsiteY3" fmla="*/ 52029 h 261306"/>
                  <a:gd name="connsiteX4" fmla="*/ 65223 w 231394"/>
                  <a:gd name="connsiteY4" fmla="*/ 37450 h 261306"/>
                  <a:gd name="connsiteX5" fmla="*/ 77676 w 231394"/>
                  <a:gd name="connsiteY5" fmla="*/ 17896 h 261306"/>
                  <a:gd name="connsiteX6" fmla="*/ 160222 w 231394"/>
                  <a:gd name="connsiteY6" fmla="*/ 16316 h 261306"/>
                  <a:gd name="connsiteX7" fmla="*/ 178108 w 231394"/>
                  <a:gd name="connsiteY7" fmla="*/ 57263 h 261306"/>
                  <a:gd name="connsiteX8" fmla="*/ 176430 w 231394"/>
                  <a:gd name="connsiteY8" fmla="*/ 66865 h 261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1394" h="261306">
                    <a:moveTo>
                      <a:pt x="231394" y="261306"/>
                    </a:moveTo>
                    <a:lnTo>
                      <a:pt x="0" y="261306"/>
                    </a:lnTo>
                    <a:lnTo>
                      <a:pt x="59158" y="52029"/>
                    </a:lnTo>
                    <a:lnTo>
                      <a:pt x="62675" y="52029"/>
                    </a:lnTo>
                    <a:lnTo>
                      <a:pt x="65223" y="37450"/>
                    </a:lnTo>
                    <a:cubicBezTo>
                      <a:pt x="67938" y="30369"/>
                      <a:pt x="72086" y="23704"/>
                      <a:pt x="77676" y="17896"/>
                    </a:cubicBezTo>
                    <a:cubicBezTo>
                      <a:pt x="100034" y="-5335"/>
                      <a:pt x="136992" y="-6042"/>
                      <a:pt x="160222" y="16316"/>
                    </a:cubicBezTo>
                    <a:cubicBezTo>
                      <a:pt x="171838" y="27495"/>
                      <a:pt x="177822" y="42324"/>
                      <a:pt x="178108" y="57263"/>
                    </a:cubicBezTo>
                    <a:lnTo>
                      <a:pt x="176430" y="66865"/>
                    </a:lnTo>
                    <a:close/>
                  </a:path>
                </a:pathLst>
              </a:custGeom>
              <a:solidFill>
                <a:srgbClr val="0070C0">
                  <a:alpha val="100000"/>
                </a:srgbClr>
              </a:solidFill>
              <a:ln w="4445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wrap="square" anchor="ctr">
                <a:no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50" name="순서도: 처리 31"/>
              <p:cNvSpPr/>
              <p:nvPr/>
            </p:nvSpPr>
            <p:spPr>
              <a:xfrm rot="19017304">
                <a:off x="4733538" y="2525937"/>
                <a:ext cx="1800000" cy="144000"/>
              </a:xfrm>
              <a:prstGeom prst="flowChartProcess">
                <a:avLst/>
              </a:prstGeom>
              <a:solidFill>
                <a:srgbClr val="80BC58">
                  <a:alpha val="100000"/>
                </a:srgbClr>
              </a:solidFill>
              <a:ln w="66675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51" name="순서도: 처리 32"/>
              <p:cNvSpPr/>
              <p:nvPr/>
            </p:nvSpPr>
            <p:spPr>
              <a:xfrm rot="19017304">
                <a:off x="5092867" y="2865438"/>
                <a:ext cx="1800000" cy="144000"/>
              </a:xfrm>
              <a:prstGeom prst="flowChartProcess">
                <a:avLst/>
              </a:prstGeom>
              <a:solidFill>
                <a:srgbClr val="FF0000">
                  <a:alpha val="100000"/>
                </a:srgbClr>
              </a:solidFill>
              <a:ln w="66675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  <p:sp>
            <p:nvSpPr>
              <p:cNvPr id="52" name="TextBox 33"/>
              <p:cNvSpPr txBox="1"/>
              <p:nvPr/>
            </p:nvSpPr>
            <p:spPr>
              <a:xfrm rot="19007734">
                <a:off x="3616993" y="3900218"/>
                <a:ext cx="1585392" cy="696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ko-KR" altLang="en-US" sz="3200" b="0" i="0" u="none" strike="noStrike" kern="1200" cap="none" spc="0" normalizeH="0" baseline="0">
                    <a:solidFill>
                      <a:srgbClr val="000000"/>
                    </a:solidFill>
                    <a:latin typeface="tvN 즐거운이야기 Bold"/>
                    <a:ea typeface="tvN 즐거운이야기 Bold"/>
                  </a:rPr>
                  <a:t>인편단심</a:t>
                </a:r>
              </a:p>
            </p:txBody>
          </p:sp>
          <p:sp>
            <p:nvSpPr>
              <p:cNvPr id="54" name="순서도: 처리 32"/>
              <p:cNvSpPr/>
              <p:nvPr/>
            </p:nvSpPr>
            <p:spPr>
              <a:xfrm rot="19017304">
                <a:off x="4912094" y="2690066"/>
                <a:ext cx="1800000" cy="144000"/>
              </a:xfrm>
              <a:prstGeom prst="flowChartProcess">
                <a:avLst/>
              </a:prstGeom>
              <a:solidFill>
                <a:srgbClr val="0000FF">
                  <a:alpha val="100000"/>
                </a:srgbClr>
              </a:solidFill>
              <a:ln w="66675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9F70FA-BDD7-480E-A079-E8EDB8050110}"/>
                </a:ext>
              </a:extLst>
            </p:cNvPr>
            <p:cNvSpPr txBox="1"/>
            <p:nvPr/>
          </p:nvSpPr>
          <p:spPr>
            <a:xfrm rot="2183352">
              <a:off x="5232694" y="2437775"/>
              <a:ext cx="2063385" cy="2646878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600" spc="-150" dirty="0">
                  <a:solidFill>
                    <a:srgbClr val="0574C3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소통</a:t>
              </a:r>
              <a:endParaRPr lang="ko-KR" altLang="en-US" sz="8000" spc="-150" dirty="0">
                <a:solidFill>
                  <a:srgbClr val="0574C3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1610" t="12120" r="22620" b="35310"/>
          <a:stretch>
            <a:fillRect/>
          </a:stretch>
        </p:blipFill>
        <p:spPr>
          <a:xfrm>
            <a:off x="7467600" y="-18039"/>
            <a:ext cx="4773126" cy="429768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575560" y="0"/>
            <a:ext cx="4892040" cy="6747715"/>
            <a:chOff x="1469079" y="668776"/>
            <a:chExt cx="4501005" cy="666672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l="5080" t="13890" r="39250" b="8870"/>
            <a:stretch>
              <a:fillRect/>
            </a:stretch>
          </p:blipFill>
          <p:spPr>
            <a:xfrm>
              <a:off x="1470902" y="668776"/>
              <a:ext cx="4477561" cy="388281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l="5080" t="33690" r="38880" b="10490"/>
            <a:stretch>
              <a:fillRect/>
            </a:stretch>
          </p:blipFill>
          <p:spPr>
            <a:xfrm>
              <a:off x="1469079" y="4533496"/>
              <a:ext cx="4501005" cy="2802003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7C6082-2FE6-46AB-9380-5A732877A745}"/>
              </a:ext>
            </a:extLst>
          </p:cNvPr>
          <p:cNvSpPr/>
          <p:nvPr/>
        </p:nvSpPr>
        <p:spPr>
          <a:xfrm>
            <a:off x="0" y="-18039"/>
            <a:ext cx="2575560" cy="6876039"/>
          </a:xfrm>
          <a:prstGeom prst="rect">
            <a:avLst/>
          </a:prstGeom>
          <a:solidFill>
            <a:srgbClr val="F27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2E713-A423-4D79-9F66-E4BED7E8D746}"/>
              </a:ext>
            </a:extLst>
          </p:cNvPr>
          <p:cNvSpPr txBox="1"/>
          <p:nvPr/>
        </p:nvSpPr>
        <p:spPr>
          <a:xfrm>
            <a:off x="-153422" y="137160"/>
            <a:ext cx="2882404" cy="4524315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800" spc="-150" dirty="0">
                <a:solidFill>
                  <a:schemeClr val="bg1"/>
                </a:solidFill>
                <a:latin typeface="배달의민족 도현"/>
                <a:ea typeface="배달의민족 도현"/>
              </a:rPr>
              <a:t>오픈소스</a:t>
            </a:r>
            <a:endParaRPr lang="en-US" altLang="ko-KR" sz="4800" spc="-150" dirty="0">
              <a:solidFill>
                <a:schemeClr val="bg1"/>
              </a:solidFill>
              <a:latin typeface="배달의민족 도현"/>
              <a:ea typeface="배달의민족 도현"/>
            </a:endParaRPr>
          </a:p>
          <a:p>
            <a:pPr algn="ctr">
              <a:defRPr/>
            </a:pPr>
            <a:endParaRPr lang="en-US" altLang="ko-KR" sz="4800" spc="-150" dirty="0">
              <a:solidFill>
                <a:schemeClr val="bg1"/>
              </a:solidFill>
              <a:latin typeface="배달의민족 도현"/>
              <a:ea typeface="배달의민족 도현"/>
            </a:endParaRPr>
          </a:p>
          <a:p>
            <a:pPr algn="ctr">
              <a:defRPr/>
            </a:pPr>
            <a:endParaRPr lang="en-US" altLang="ko-KR" sz="4800" spc="-150" dirty="0">
              <a:solidFill>
                <a:schemeClr val="bg1"/>
              </a:solidFill>
              <a:latin typeface="배달의민족 도현"/>
              <a:ea typeface="배달의민족 도현"/>
            </a:endParaRPr>
          </a:p>
          <a:p>
            <a:pPr algn="ctr">
              <a:defRPr/>
            </a:pPr>
            <a:r>
              <a:rPr lang="ko-KR" altLang="en-US" sz="4800" spc="-150" dirty="0">
                <a:solidFill>
                  <a:schemeClr val="bg1"/>
                </a:solidFill>
                <a:latin typeface="배달의민족 도현"/>
                <a:ea typeface="배달의민족 도현"/>
              </a:rPr>
              <a:t>소통으로 </a:t>
            </a:r>
            <a:endParaRPr lang="en-US" altLang="ko-KR" sz="4800" spc="-150" dirty="0">
              <a:solidFill>
                <a:schemeClr val="bg1"/>
              </a:solidFill>
              <a:latin typeface="배달의민족 도현"/>
              <a:ea typeface="배달의민족 도현"/>
            </a:endParaRPr>
          </a:p>
          <a:p>
            <a:pPr algn="ctr">
              <a:defRPr/>
            </a:pPr>
            <a:r>
              <a:rPr lang="ko-KR" altLang="en-US" sz="4800" spc="-150" dirty="0">
                <a:solidFill>
                  <a:schemeClr val="bg1"/>
                </a:solidFill>
                <a:latin typeface="배달의민족 도현"/>
                <a:ea typeface="배달의민족 도현"/>
              </a:rPr>
              <a:t>발전하는 </a:t>
            </a:r>
            <a:endParaRPr lang="en-US" altLang="ko-KR" sz="4800" spc="-150" dirty="0">
              <a:solidFill>
                <a:schemeClr val="bg1"/>
              </a:solidFill>
              <a:latin typeface="배달의민족 도현"/>
              <a:ea typeface="배달의민족 도현"/>
            </a:endParaRPr>
          </a:p>
          <a:p>
            <a:pPr algn="ctr">
              <a:defRPr/>
            </a:pPr>
            <a:r>
              <a:rPr lang="ko-KR" altLang="en-US" sz="4800" spc="-150" dirty="0" err="1">
                <a:solidFill>
                  <a:schemeClr val="bg1"/>
                </a:solidFill>
                <a:latin typeface="배달의민족 도현"/>
                <a:ea typeface="배달의민족 도현"/>
              </a:rPr>
              <a:t>인편단심</a:t>
            </a:r>
            <a:endParaRPr lang="ko-KR" altLang="en-US" sz="2800" spc="-150" dirty="0">
              <a:solidFill>
                <a:schemeClr val="bg1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DB53E8-82A4-4825-A78E-313E7ACB1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102" y="4434840"/>
            <a:ext cx="4792624" cy="2368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>
            <a:off x="3585020" y="2448281"/>
            <a:ext cx="5021960" cy="1961436"/>
            <a:chOff x="4357402" y="4817221"/>
            <a:chExt cx="3380417" cy="1320296"/>
          </a:xfrm>
        </p:grpSpPr>
        <p:sp>
          <p:nvSpPr>
            <p:cNvPr id="76" name="직사각형 75"/>
            <p:cNvSpPr/>
            <p:nvPr/>
          </p:nvSpPr>
          <p:spPr>
            <a:xfrm>
              <a:off x="4357402" y="4998133"/>
              <a:ext cx="3121445" cy="8377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454181" y="4817221"/>
              <a:ext cx="3283638" cy="132029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2"/>
          <a:srcRect r="50000"/>
          <a:stretch>
            <a:fillRect/>
          </a:stretch>
        </p:blipFill>
        <p:spPr>
          <a:xfrm>
            <a:off x="6436066" y="1212189"/>
            <a:ext cx="4053596" cy="443362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7ADAB622-9BD3-4191-9E0C-81EE7797D6F8}"/>
              </a:ext>
            </a:extLst>
          </p:cNvPr>
          <p:cNvGrpSpPr/>
          <p:nvPr/>
        </p:nvGrpSpPr>
        <p:grpSpPr>
          <a:xfrm>
            <a:off x="1731560" y="1208430"/>
            <a:ext cx="6270619" cy="4441140"/>
            <a:chOff x="1731560" y="1208430"/>
            <a:chExt cx="6270619" cy="4441140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3"/>
            <a:srcRect l="4110" r="25890"/>
            <a:stretch>
              <a:fillRect/>
            </a:stretch>
          </p:blipFill>
          <p:spPr>
            <a:xfrm>
              <a:off x="1734582" y="1258253"/>
              <a:ext cx="5268162" cy="4341493"/>
            </a:xfrm>
            <a:prstGeom prst="rect">
              <a:avLst/>
            </a:prstGeom>
          </p:spPr>
        </p:pic>
        <p:grpSp>
          <p:nvGrpSpPr>
            <p:cNvPr id="81" name="그룹 80"/>
            <p:cNvGrpSpPr/>
            <p:nvPr/>
          </p:nvGrpSpPr>
          <p:grpSpPr>
            <a:xfrm>
              <a:off x="1731560" y="1208430"/>
              <a:ext cx="6270619" cy="4441140"/>
              <a:chOff x="1731560" y="1208430"/>
              <a:chExt cx="6270619" cy="4441140"/>
            </a:xfrm>
          </p:grpSpPr>
          <p:pic>
            <p:nvPicPr>
              <p:cNvPr id="77" name="그림 76"/>
              <p:cNvPicPr>
                <a:picLocks noChangeAspect="1"/>
              </p:cNvPicPr>
              <p:nvPr/>
            </p:nvPicPr>
            <p:blipFill rotWithShape="1">
              <a:blip r:embed="rId4"/>
              <a:srcRect r="22930"/>
              <a:stretch>
                <a:fillRect/>
              </a:stretch>
            </p:blipFill>
            <p:spPr>
              <a:xfrm>
                <a:off x="1731560" y="1208430"/>
                <a:ext cx="6270619" cy="4441139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 rotWithShape="1">
              <a:blip r:embed="rId4"/>
              <a:srcRect l="15820" t="15060" r="69630" b="72560"/>
              <a:stretch>
                <a:fillRect/>
              </a:stretch>
            </p:blipFill>
            <p:spPr>
              <a:xfrm>
                <a:off x="3282309" y="2009340"/>
                <a:ext cx="2529531" cy="1175329"/>
              </a:xfrm>
              <a:prstGeom prst="rect">
                <a:avLst/>
              </a:prstGeom>
            </p:spPr>
          </p:pic>
          <p:sp>
            <p:nvSpPr>
              <p:cNvPr id="78" name="직사각형 77"/>
              <p:cNvSpPr/>
              <p:nvPr/>
            </p:nvSpPr>
            <p:spPr>
              <a:xfrm>
                <a:off x="3289164" y="2000250"/>
                <a:ext cx="2492713" cy="120582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Why Did Dinosaurs Die? Because Creationism, Google Search Says - Social  News Daily">
            <a:extLst>
              <a:ext uri="{FF2B5EF4-FFF2-40B4-BE49-F238E27FC236}">
                <a16:creationId xmlns:a16="http://schemas.microsoft.com/office/drawing/2014/main" id="{525963E3-8A35-49A4-A1A9-EEF6CE062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17"/>
          <a:stretch>
            <a:fillRect/>
          </a:stretch>
        </p:blipFill>
        <p:spPr bwMode="auto">
          <a:xfrm>
            <a:off x="0" y="2971811"/>
            <a:ext cx="12192001" cy="3438124"/>
          </a:xfrm>
          <a:custGeom>
            <a:avLst/>
            <a:gdLst>
              <a:gd name="connsiteX0" fmla="*/ 0 w 12192001"/>
              <a:gd name="connsiteY0" fmla="*/ 0 h 3438124"/>
              <a:gd name="connsiteX1" fmla="*/ 12192001 w 12192001"/>
              <a:gd name="connsiteY1" fmla="*/ 0 h 3438124"/>
              <a:gd name="connsiteX2" fmla="*/ 12192001 w 12192001"/>
              <a:gd name="connsiteY2" fmla="*/ 3438124 h 3438124"/>
              <a:gd name="connsiteX3" fmla="*/ 0 w 12192001"/>
              <a:gd name="connsiteY3" fmla="*/ 3438124 h 343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3438124">
                <a:moveTo>
                  <a:pt x="0" y="0"/>
                </a:moveTo>
                <a:lnTo>
                  <a:pt x="12192001" y="0"/>
                </a:lnTo>
                <a:lnTo>
                  <a:pt x="12192001" y="3438124"/>
                </a:lnTo>
                <a:lnTo>
                  <a:pt x="0" y="343812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89D4A4-4C35-4E05-9874-79B185609BE8}"/>
              </a:ext>
            </a:extLst>
          </p:cNvPr>
          <p:cNvSpPr/>
          <p:nvPr/>
        </p:nvSpPr>
        <p:spPr>
          <a:xfrm>
            <a:off x="0" y="0"/>
            <a:ext cx="12192000" cy="1868634"/>
          </a:xfrm>
          <a:prstGeom prst="rect">
            <a:avLst/>
          </a:prstGeom>
          <a:solidFill>
            <a:srgbClr val="F27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Why Did Dinosaurs Die? Because Creationism, Google Search Says - Social  News Daily">
            <a:extLst>
              <a:ext uri="{FF2B5EF4-FFF2-40B4-BE49-F238E27FC236}">
                <a16:creationId xmlns:a16="http://schemas.microsoft.com/office/drawing/2014/main" id="{784F88AD-8ADA-4835-9508-EA2F5DE19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0" t="28608" r="22285" b="26317"/>
          <a:stretch>
            <a:fillRect/>
          </a:stretch>
        </p:blipFill>
        <p:spPr bwMode="auto">
          <a:xfrm>
            <a:off x="4860967" y="4306685"/>
            <a:ext cx="727219" cy="2103250"/>
          </a:xfrm>
          <a:custGeom>
            <a:avLst/>
            <a:gdLst>
              <a:gd name="connsiteX0" fmla="*/ 0 w 727219"/>
              <a:gd name="connsiteY0" fmla="*/ 0 h 2103250"/>
              <a:gd name="connsiteX1" fmla="*/ 727219 w 727219"/>
              <a:gd name="connsiteY1" fmla="*/ 0 h 2103250"/>
              <a:gd name="connsiteX2" fmla="*/ 727219 w 727219"/>
              <a:gd name="connsiteY2" fmla="*/ 2103250 h 2103250"/>
              <a:gd name="connsiteX3" fmla="*/ 0 w 727219"/>
              <a:gd name="connsiteY3" fmla="*/ 2103250 h 21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219" h="2103250">
                <a:moveTo>
                  <a:pt x="0" y="0"/>
                </a:moveTo>
                <a:lnTo>
                  <a:pt x="727219" y="0"/>
                </a:lnTo>
                <a:lnTo>
                  <a:pt x="727219" y="2103250"/>
                </a:lnTo>
                <a:lnTo>
                  <a:pt x="0" y="21032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C67B95-281F-4E84-A1CA-579AD4BC02B2}"/>
              </a:ext>
            </a:extLst>
          </p:cNvPr>
          <p:cNvSpPr txBox="1"/>
          <p:nvPr/>
        </p:nvSpPr>
        <p:spPr>
          <a:xfrm>
            <a:off x="157892" y="205737"/>
            <a:ext cx="7585731" cy="830997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인편 서비스들의 문제점</a:t>
            </a:r>
            <a:endParaRPr lang="ko-KR" altLang="en-US" sz="2800" spc="-1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0ED7B-1CD2-42BC-BABB-7775A3E1CC4A}"/>
              </a:ext>
            </a:extLst>
          </p:cNvPr>
          <p:cNvSpPr txBox="1"/>
          <p:nvPr/>
        </p:nvSpPr>
        <p:spPr>
          <a:xfrm>
            <a:off x="256676" y="3939217"/>
            <a:ext cx="1366080" cy="646331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어려움</a:t>
            </a:r>
            <a:r>
              <a:rPr lang="en-US" altLang="ko-KR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21499-423C-45A4-BBD2-18AD4D227ADE}"/>
              </a:ext>
            </a:extLst>
          </p:cNvPr>
          <p:cNvSpPr txBox="1"/>
          <p:nvPr/>
        </p:nvSpPr>
        <p:spPr>
          <a:xfrm>
            <a:off x="2777441" y="4451708"/>
            <a:ext cx="1385316" cy="646331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불편함</a:t>
            </a:r>
            <a:r>
              <a:rPr lang="en-US" altLang="ko-KR" sz="36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EF499-9DCC-4F29-8125-7F971736E71A}"/>
              </a:ext>
            </a:extLst>
          </p:cNvPr>
          <p:cNvSpPr txBox="1"/>
          <p:nvPr/>
        </p:nvSpPr>
        <p:spPr>
          <a:xfrm>
            <a:off x="157892" y="1023231"/>
            <a:ext cx="8238153" cy="707886"/>
          </a:xfrm>
          <a:prstGeom prst="rect">
            <a:avLst/>
          </a:prstGeom>
          <a:noFill/>
          <a:ln>
            <a:solidFill>
              <a:srgbClr val="535353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rgbClr val="4A577B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낮은 접근성 </a:t>
            </a:r>
            <a:r>
              <a:rPr lang="en-US" altLang="ko-KR" sz="4000" spc="-300" dirty="0">
                <a:solidFill>
                  <a:srgbClr val="4A577B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</a:t>
            </a:r>
            <a:r>
              <a:rPr lang="ko-KR" altLang="en-US" sz="4000" spc="-300" dirty="0">
                <a:solidFill>
                  <a:srgbClr val="4A577B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편지쓰기 전 복잡한 과정들</a:t>
            </a:r>
            <a:endParaRPr lang="ko-KR" altLang="en-US" sz="1600" spc="-300" dirty="0">
              <a:solidFill>
                <a:srgbClr val="4A577B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14C9A-3BCA-4F7A-A0C1-E26406758367}"/>
              </a:ext>
            </a:extLst>
          </p:cNvPr>
          <p:cNvGrpSpPr/>
          <p:nvPr/>
        </p:nvGrpSpPr>
        <p:grpSpPr>
          <a:xfrm>
            <a:off x="299689" y="2772769"/>
            <a:ext cx="4042553" cy="911643"/>
            <a:chOff x="361854" y="3187692"/>
            <a:chExt cx="4042553" cy="781757"/>
          </a:xfrm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D31BD91-41BB-49D0-B800-2584C25A6F46}"/>
                </a:ext>
              </a:extLst>
            </p:cNvPr>
            <p:cNvSpPr/>
            <p:nvPr/>
          </p:nvSpPr>
          <p:spPr>
            <a:xfrm>
              <a:off x="361854" y="3261564"/>
              <a:ext cx="4042553" cy="707885"/>
            </a:xfrm>
            <a:custGeom>
              <a:avLst/>
              <a:gdLst>
                <a:gd name="connsiteX0" fmla="*/ 22253 w 3913250"/>
                <a:gd name="connsiteY0" fmla="*/ 0 h 685243"/>
                <a:gd name="connsiteX1" fmla="*/ 3890997 w 3913250"/>
                <a:gd name="connsiteY1" fmla="*/ 0 h 685243"/>
                <a:gd name="connsiteX2" fmla="*/ 3913250 w 3913250"/>
                <a:gd name="connsiteY2" fmla="*/ 22253 h 685243"/>
                <a:gd name="connsiteX3" fmla="*/ 3913250 w 3913250"/>
                <a:gd name="connsiteY3" fmla="*/ 433939 h 685243"/>
                <a:gd name="connsiteX4" fmla="*/ 3890997 w 3913250"/>
                <a:gd name="connsiteY4" fmla="*/ 456192 h 685243"/>
                <a:gd name="connsiteX5" fmla="*/ 2617266 w 3913250"/>
                <a:gd name="connsiteY5" fmla="*/ 456192 h 685243"/>
                <a:gd name="connsiteX6" fmla="*/ 2395872 w 3913250"/>
                <a:gd name="connsiteY6" fmla="*/ 685243 h 685243"/>
                <a:gd name="connsiteX7" fmla="*/ 2395872 w 3913250"/>
                <a:gd name="connsiteY7" fmla="*/ 456192 h 685243"/>
                <a:gd name="connsiteX8" fmla="*/ 22253 w 3913250"/>
                <a:gd name="connsiteY8" fmla="*/ 456192 h 685243"/>
                <a:gd name="connsiteX9" fmla="*/ 0 w 3913250"/>
                <a:gd name="connsiteY9" fmla="*/ 433939 h 685243"/>
                <a:gd name="connsiteX10" fmla="*/ 0 w 3913250"/>
                <a:gd name="connsiteY10" fmla="*/ 22253 h 685243"/>
                <a:gd name="connsiteX11" fmla="*/ 22253 w 3913250"/>
                <a:gd name="connsiteY11" fmla="*/ 0 h 68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13250" h="685243">
                  <a:moveTo>
                    <a:pt x="22253" y="0"/>
                  </a:moveTo>
                  <a:lnTo>
                    <a:pt x="3890997" y="0"/>
                  </a:lnTo>
                  <a:cubicBezTo>
                    <a:pt x="3903287" y="0"/>
                    <a:pt x="3913250" y="9963"/>
                    <a:pt x="3913250" y="22253"/>
                  </a:cubicBezTo>
                  <a:lnTo>
                    <a:pt x="3913250" y="433939"/>
                  </a:lnTo>
                  <a:cubicBezTo>
                    <a:pt x="3913250" y="446229"/>
                    <a:pt x="3903287" y="456192"/>
                    <a:pt x="3890997" y="456192"/>
                  </a:cubicBezTo>
                  <a:lnTo>
                    <a:pt x="2617266" y="456192"/>
                  </a:lnTo>
                  <a:lnTo>
                    <a:pt x="2395872" y="685243"/>
                  </a:lnTo>
                  <a:lnTo>
                    <a:pt x="2395872" y="456192"/>
                  </a:lnTo>
                  <a:lnTo>
                    <a:pt x="22253" y="456192"/>
                  </a:lnTo>
                  <a:cubicBezTo>
                    <a:pt x="9963" y="456192"/>
                    <a:pt x="0" y="446229"/>
                    <a:pt x="0" y="433939"/>
                  </a:cubicBezTo>
                  <a:lnTo>
                    <a:pt x="0" y="22253"/>
                  </a:lnTo>
                  <a:cubicBezTo>
                    <a:pt x="0" y="9963"/>
                    <a:pt x="9963" y="0"/>
                    <a:pt x="2225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3E1CA8-3FCD-479F-921E-8484FD3CC646}"/>
                </a:ext>
              </a:extLst>
            </p:cNvPr>
            <p:cNvSpPr txBox="1"/>
            <p:nvPr/>
          </p:nvSpPr>
          <p:spPr>
            <a:xfrm>
              <a:off x="426504" y="3187692"/>
              <a:ext cx="3913251" cy="64633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3600">
                  <a:solidFill>
                    <a:schemeClr val="bg1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편지는 언제 쓸 수 </a:t>
              </a:r>
              <a:r>
                <a:rPr lang="ko-KR" altLang="en-US" sz="3600" err="1">
                  <a:solidFill>
                    <a:schemeClr val="bg1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있는거야</a:t>
              </a:r>
              <a:r>
                <a:rPr lang="en-US" altLang="ko-KR" sz="3600">
                  <a:solidFill>
                    <a:schemeClr val="bg1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…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0637520-C23C-4970-B797-35C194334BA8}"/>
              </a:ext>
            </a:extLst>
          </p:cNvPr>
          <p:cNvSpPr txBox="1"/>
          <p:nvPr/>
        </p:nvSpPr>
        <p:spPr>
          <a:xfrm>
            <a:off x="1294723" y="5857824"/>
            <a:ext cx="1026243" cy="461665"/>
          </a:xfrm>
          <a:prstGeom prst="rect">
            <a:avLst/>
          </a:prstGeom>
          <a:solidFill>
            <a:srgbClr val="F8F8F8"/>
          </a:solidFill>
          <a:ln w="41275">
            <a:solidFill>
              <a:srgbClr val="535353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53535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</a:p>
        </p:txBody>
      </p:sp>
    </p:spTree>
    <p:extLst>
      <p:ext uri="{BB962C8B-B14F-4D97-AF65-F5344CB8AC3E}">
        <p14:creationId xmlns:p14="http://schemas.microsoft.com/office/powerpoint/2010/main" val="386005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4473" y="0"/>
            <a:ext cx="6110215" cy="6858000"/>
          </a:xfrm>
          <a:prstGeom prst="rect">
            <a:avLst/>
          </a:prstGeom>
          <a:solidFill>
            <a:srgbClr val="F27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380" r="2220" b="35730"/>
          <a:stretch>
            <a:fillRect/>
          </a:stretch>
        </p:blipFill>
        <p:spPr>
          <a:xfrm>
            <a:off x="360984" y="2237167"/>
            <a:ext cx="5350183" cy="28092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1312" y="506439"/>
            <a:ext cx="4583266" cy="1310322"/>
          </a:xfrm>
          <a:prstGeom prst="rect">
            <a:avLst/>
          </a:prstGeom>
          <a:noFill/>
          <a:ln>
            <a:solidFill>
              <a:srgbClr val="535353">
                <a:alpha val="0"/>
              </a:srgbClr>
            </a:solidFill>
          </a:ln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4000" spc="-300">
                <a:solidFill>
                  <a:schemeClr val="bg1"/>
                </a:solidFill>
                <a:latin typeface="에스코어 드림 7 ExtraBold"/>
                <a:ea typeface="에스코어 드림 7 ExtraBold"/>
              </a:rPr>
              <a:t>개별적인 사이트를 </a:t>
            </a:r>
          </a:p>
          <a:p>
            <a:pPr lvl="0" algn="ctr">
              <a:defRPr/>
            </a:pPr>
            <a:r>
              <a:rPr lang="ko-KR" altLang="en-US" sz="4000" spc="-300">
                <a:solidFill>
                  <a:schemeClr val="bg1"/>
                </a:solidFill>
                <a:latin typeface="에스코어 드림 7 ExtraBold"/>
                <a:ea typeface="에스코어 드림 7 ExtraBold"/>
              </a:rPr>
              <a:t>직접 찾아 들어가야 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2729" y="490003"/>
            <a:ext cx="4790136" cy="1308316"/>
          </a:xfrm>
          <a:prstGeom prst="rect">
            <a:avLst/>
          </a:prstGeom>
          <a:noFill/>
          <a:ln>
            <a:solidFill>
              <a:srgbClr val="535353">
                <a:alpha val="0"/>
              </a:srgbClr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spc="-300">
                <a:solidFill>
                  <a:srgbClr val="4A577B"/>
                </a:solidFill>
                <a:latin typeface="에스코어 드림 7 ExtraBold"/>
                <a:ea typeface="에스코어 드림 7 ExtraBold"/>
              </a:rPr>
              <a:t>인증절차 하기 전에는 </a:t>
            </a:r>
          </a:p>
          <a:p>
            <a:pPr lvl="0">
              <a:defRPr/>
            </a:pPr>
            <a:r>
              <a:rPr lang="ko-KR" altLang="en-US" sz="4000" spc="-300">
                <a:solidFill>
                  <a:srgbClr val="4A577B"/>
                </a:solidFill>
                <a:latin typeface="에스코어 드림 7 ExtraBold"/>
                <a:ea typeface="에스코어 드림 7 ExtraBold"/>
              </a:rPr>
              <a:t>편지쓰기를 할 수 없음  </a:t>
            </a:r>
            <a:endParaRPr lang="en-US" altLang="ko-KR" sz="4000" spc="-300">
              <a:solidFill>
                <a:srgbClr val="4A577B"/>
              </a:solidFill>
              <a:latin typeface="에스코어 드림 7 ExtraBold"/>
              <a:ea typeface="에스코어 드림 7 Extra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7324" y="5762021"/>
            <a:ext cx="5881238" cy="446373"/>
          </a:xfrm>
          <a:prstGeom prst="rect">
            <a:avLst/>
          </a:prstGeom>
          <a:noFill/>
          <a:ln>
            <a:solidFill>
              <a:srgbClr val="535353">
                <a:alpha val="0"/>
              </a:srgb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rgbClr val="4A577B"/>
                </a:solidFill>
                <a:latin typeface="나눔스퀘어"/>
                <a:ea typeface="나눔스퀘어"/>
              </a:rPr>
              <a:t>본인 인증을 해야만 편지쓰기가 가능한 구조</a:t>
            </a:r>
            <a:endParaRPr lang="en-US" altLang="ko-KR" sz="2400" b="1" spc="-150">
              <a:solidFill>
                <a:srgbClr val="4A577B"/>
              </a:solidFill>
              <a:latin typeface="나눔스퀘어"/>
              <a:ea typeface="나눔스퀘어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527984" y="4087643"/>
            <a:ext cx="3835276" cy="2203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6569718" y="3952486"/>
            <a:ext cx="5232720" cy="3368245"/>
            <a:chOff x="6235328" y="3972869"/>
            <a:chExt cx="5956672" cy="383424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/>
            <a:srcRect t="69320" b="-44800"/>
            <a:stretch>
              <a:fillRect/>
            </a:stretch>
          </p:blipFill>
          <p:spPr>
            <a:xfrm>
              <a:off x="6235328" y="3972869"/>
              <a:ext cx="5956672" cy="3834246"/>
            </a:xfrm>
            <a:prstGeom prst="rect">
              <a:avLst/>
            </a:prstGeom>
          </p:spPr>
        </p:pic>
        <p:grpSp>
          <p:nvGrpSpPr>
            <p:cNvPr id="2" name="그룹 1"/>
            <p:cNvGrpSpPr/>
            <p:nvPr/>
          </p:nvGrpSpPr>
          <p:grpSpPr>
            <a:xfrm>
              <a:off x="6603820" y="4502167"/>
              <a:ext cx="2418410" cy="1005168"/>
              <a:chOff x="6551970" y="5767829"/>
              <a:chExt cx="2418410" cy="1005169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6551971" y="6764298"/>
                <a:ext cx="2418409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6551970" y="5767829"/>
                <a:ext cx="2418409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8970380" y="5767829"/>
                <a:ext cx="0" cy="1005169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6551971" y="5767829"/>
                <a:ext cx="0" cy="1005169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/>
          <p:cNvGrpSpPr/>
          <p:nvPr/>
        </p:nvGrpSpPr>
        <p:grpSpPr>
          <a:xfrm>
            <a:off x="714537" y="5389310"/>
            <a:ext cx="4523200" cy="485710"/>
            <a:chOff x="775335" y="5439974"/>
            <a:chExt cx="4523200" cy="485710"/>
          </a:xfrm>
        </p:grpSpPr>
        <p:sp>
          <p:nvSpPr>
            <p:cNvPr id="22" name="TextBox 21"/>
            <p:cNvSpPr txBox="1"/>
            <p:nvPr/>
          </p:nvSpPr>
          <p:spPr>
            <a:xfrm>
              <a:off x="775335" y="5439974"/>
              <a:ext cx="4402455" cy="485710"/>
            </a:xfrm>
            <a:prstGeom prst="rect">
              <a:avLst/>
            </a:prstGeom>
            <a:noFill/>
            <a:ln>
              <a:solidFill>
                <a:srgbClr val="535353">
                  <a:alpha val="0"/>
                </a:srgbClr>
              </a:solidFill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  <a:latin typeface="나눔스퀘어"/>
                  <a:ea typeface="나눔스퀘어"/>
                </a:rPr>
                <a:t>실제 훈련소 페이지의 노출도 </a:t>
              </a:r>
            </a:p>
          </p:txBody>
        </p:sp>
        <p:sp>
          <p:nvSpPr>
            <p:cNvPr id="44" name="화살표: 아래쪽 43"/>
            <p:cNvSpPr/>
            <p:nvPr/>
          </p:nvSpPr>
          <p:spPr>
            <a:xfrm>
              <a:off x="5024944" y="5557533"/>
              <a:ext cx="273591" cy="293854"/>
            </a:xfrm>
            <a:prstGeom prst="downArrow">
              <a:avLst>
                <a:gd name="adj1" fmla="val 50000"/>
                <a:gd name="adj2" fmla="val 6713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524044" y="2025052"/>
            <a:ext cx="5364498" cy="1729093"/>
            <a:chOff x="6230187" y="1832525"/>
            <a:chExt cx="5961813" cy="192162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/>
            <a:srcRect b="31880"/>
            <a:stretch>
              <a:fillRect/>
            </a:stretch>
          </p:blipFill>
          <p:spPr>
            <a:xfrm>
              <a:off x="6230187" y="1832525"/>
              <a:ext cx="5961813" cy="1921621"/>
            </a:xfrm>
            <a:prstGeom prst="rect">
              <a:avLst/>
            </a:prstGeom>
          </p:spPr>
        </p:pic>
        <p:pic>
          <p:nvPicPr>
            <p:cNvPr id="51" name="그림 9"/>
            <p:cNvPicPr>
              <a:picLocks noChangeAspect="1"/>
            </p:cNvPicPr>
            <p:nvPr/>
          </p:nvPicPr>
          <p:blipFill rotWithShape="1">
            <a:blip r:embed="rId5"/>
            <a:srcRect l="4420" t="24420" r="66630" b="59540"/>
            <a:stretch>
              <a:fillRect/>
            </a:stretch>
          </p:blipFill>
          <p:spPr>
            <a:xfrm>
              <a:off x="7132426" y="2684100"/>
              <a:ext cx="2842703" cy="744900"/>
            </a:xfrm>
            <a:prstGeom prst="rect">
              <a:avLst/>
            </a:prstGeom>
          </p:spPr>
        </p:pic>
        <p:grpSp>
          <p:nvGrpSpPr>
            <p:cNvPr id="46" name="그룹 1"/>
            <p:cNvGrpSpPr/>
            <p:nvPr/>
          </p:nvGrpSpPr>
          <p:grpSpPr>
            <a:xfrm>
              <a:off x="7131142" y="2658369"/>
              <a:ext cx="2833862" cy="649034"/>
              <a:chOff x="6551970" y="5767829"/>
              <a:chExt cx="2418410" cy="1005169"/>
            </a:xfrm>
          </p:grpSpPr>
          <p:cxnSp>
            <p:nvCxnSpPr>
              <p:cNvPr id="47" name="직선 연결선 23"/>
              <p:cNvCxnSpPr/>
              <p:nvPr/>
            </p:nvCxnSpPr>
            <p:spPr>
              <a:xfrm>
                <a:off x="6551971" y="6764298"/>
                <a:ext cx="2418409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FF000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48" name="직선 연결선 31"/>
              <p:cNvCxnSpPr/>
              <p:nvPr/>
            </p:nvCxnSpPr>
            <p:spPr>
              <a:xfrm>
                <a:off x="6551970" y="5767829"/>
                <a:ext cx="2418409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FF000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49" name="직선 연결선 32"/>
              <p:cNvCxnSpPr/>
              <p:nvPr/>
            </p:nvCxnSpPr>
            <p:spPr>
              <a:xfrm>
                <a:off x="8970380" y="5767829"/>
                <a:ext cx="0" cy="1005169"/>
              </a:xfrm>
              <a:prstGeom prst="line">
                <a:avLst/>
              </a:prstGeom>
              <a:noFill/>
              <a:ln w="50800" cap="flat" cmpd="sng" algn="ctr">
                <a:solidFill>
                  <a:srgbClr val="FF000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50" name="직선 연결선 42"/>
              <p:cNvCxnSpPr/>
              <p:nvPr/>
            </p:nvCxnSpPr>
            <p:spPr>
              <a:xfrm>
                <a:off x="6551971" y="5767829"/>
                <a:ext cx="0" cy="1005169"/>
              </a:xfrm>
              <a:prstGeom prst="line">
                <a:avLst/>
              </a:prstGeom>
              <a:noFill/>
              <a:ln w="50800" cap="flat" cmpd="sng" algn="ctr">
                <a:solidFill>
                  <a:srgbClr val="FF0000">
                    <a:alpha val="100000"/>
                  </a:srgbClr>
                </a:solidFill>
                <a:prstDash val="solid"/>
                <a:miter/>
              </a:ln>
            </p:spPr>
          </p:cxnSp>
        </p:grpSp>
      </p:grpSp>
      <p:sp>
        <p:nvSpPr>
          <p:cNvPr id="55" name="직사각형 29"/>
          <p:cNvSpPr/>
          <p:nvPr/>
        </p:nvSpPr>
        <p:spPr>
          <a:xfrm>
            <a:off x="6096000" y="0"/>
            <a:ext cx="6110215" cy="6858000"/>
          </a:xfrm>
          <a:prstGeom prst="rect">
            <a:avLst/>
          </a:prstGeom>
          <a:solidFill>
            <a:schemeClr val="tx1">
              <a:alpha val="84000"/>
            </a:schemeClr>
          </a:solidFill>
          <a:ln w="12700" cap="flat" cmpd="sng" algn="ctr">
            <a:solidFill>
              <a:schemeClr val="accent3"/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-24473" y="0"/>
            <a:ext cx="6110215" cy="6858000"/>
          </a:xfrm>
          <a:prstGeom prst="rect">
            <a:avLst/>
          </a:prstGeom>
          <a:solidFill>
            <a:srgbClr val="F27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380" r="2220" b="35730"/>
          <a:stretch>
            <a:fillRect/>
          </a:stretch>
        </p:blipFill>
        <p:spPr>
          <a:xfrm>
            <a:off x="360984" y="2237167"/>
            <a:ext cx="5350183" cy="28092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1312" y="506439"/>
            <a:ext cx="4583266" cy="1310322"/>
          </a:xfrm>
          <a:prstGeom prst="rect">
            <a:avLst/>
          </a:prstGeom>
          <a:noFill/>
          <a:ln>
            <a:solidFill>
              <a:srgbClr val="535353">
                <a:alpha val="0"/>
              </a:srgbClr>
            </a:solidFill>
          </a:ln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4000" spc="-300">
                <a:solidFill>
                  <a:schemeClr val="bg1"/>
                </a:solidFill>
                <a:latin typeface="에스코어 드림 7 ExtraBold"/>
                <a:ea typeface="에스코어 드림 7 ExtraBold"/>
              </a:rPr>
              <a:t>개별적인 사이트를 </a:t>
            </a:r>
          </a:p>
          <a:p>
            <a:pPr lvl="0" algn="ctr">
              <a:defRPr/>
            </a:pPr>
            <a:r>
              <a:rPr lang="ko-KR" altLang="en-US" sz="4000" spc="-300">
                <a:solidFill>
                  <a:schemeClr val="bg1"/>
                </a:solidFill>
                <a:latin typeface="에스코어 드림 7 ExtraBold"/>
                <a:ea typeface="에스코어 드림 7 ExtraBold"/>
              </a:rPr>
              <a:t>직접 찾아 들어가야 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47324" y="5762021"/>
            <a:ext cx="5881238" cy="446373"/>
          </a:xfrm>
          <a:prstGeom prst="rect">
            <a:avLst/>
          </a:prstGeom>
          <a:noFill/>
          <a:ln>
            <a:solidFill>
              <a:srgbClr val="535353">
                <a:alpha val="0"/>
              </a:srgb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rgbClr val="4A577B"/>
                </a:solidFill>
                <a:latin typeface="나눔스퀘어"/>
                <a:ea typeface="나눔스퀘어"/>
              </a:rPr>
              <a:t>본인 인증을 해야만 편지쓰기가 가능한 구조</a:t>
            </a:r>
            <a:endParaRPr lang="en-US" altLang="ko-KR" sz="2400" b="1" spc="-150">
              <a:solidFill>
                <a:srgbClr val="4A577B"/>
              </a:solidFill>
              <a:latin typeface="나눔스퀘어"/>
              <a:ea typeface="나눔스퀘어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527984" y="4087643"/>
            <a:ext cx="3835276" cy="2203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6569718" y="3952486"/>
            <a:ext cx="5232720" cy="3368245"/>
            <a:chOff x="6235328" y="3972869"/>
            <a:chExt cx="5956672" cy="383424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/>
            <a:srcRect t="69320" b="-44800"/>
            <a:stretch>
              <a:fillRect/>
            </a:stretch>
          </p:blipFill>
          <p:spPr>
            <a:xfrm>
              <a:off x="6235328" y="3972869"/>
              <a:ext cx="5956672" cy="3834246"/>
            </a:xfrm>
            <a:prstGeom prst="rect">
              <a:avLst/>
            </a:prstGeom>
          </p:spPr>
        </p:pic>
        <p:grpSp>
          <p:nvGrpSpPr>
            <p:cNvPr id="2" name="그룹 1"/>
            <p:cNvGrpSpPr/>
            <p:nvPr/>
          </p:nvGrpSpPr>
          <p:grpSpPr>
            <a:xfrm>
              <a:off x="6603820" y="4502167"/>
              <a:ext cx="2418410" cy="1005168"/>
              <a:chOff x="6551970" y="5767829"/>
              <a:chExt cx="2418410" cy="1005169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6551971" y="6764298"/>
                <a:ext cx="2418409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6551970" y="5767829"/>
                <a:ext cx="2418409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8970380" y="5767829"/>
                <a:ext cx="0" cy="1005169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6551971" y="5767829"/>
                <a:ext cx="0" cy="1005169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/>
          <p:cNvGrpSpPr/>
          <p:nvPr/>
        </p:nvGrpSpPr>
        <p:grpSpPr>
          <a:xfrm>
            <a:off x="714537" y="5389310"/>
            <a:ext cx="4523200" cy="485710"/>
            <a:chOff x="775335" y="5439974"/>
            <a:chExt cx="4523200" cy="485710"/>
          </a:xfrm>
        </p:grpSpPr>
        <p:sp>
          <p:nvSpPr>
            <p:cNvPr id="22" name="TextBox 21"/>
            <p:cNvSpPr txBox="1"/>
            <p:nvPr/>
          </p:nvSpPr>
          <p:spPr>
            <a:xfrm>
              <a:off x="775335" y="5439974"/>
              <a:ext cx="4402455" cy="485710"/>
            </a:xfrm>
            <a:prstGeom prst="rect">
              <a:avLst/>
            </a:prstGeom>
            <a:noFill/>
            <a:ln>
              <a:solidFill>
                <a:srgbClr val="535353">
                  <a:alpha val="0"/>
                </a:srgbClr>
              </a:solidFill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  <a:latin typeface="나눔스퀘어"/>
                  <a:ea typeface="나눔스퀘어"/>
                </a:rPr>
                <a:t>실제 훈련소 페이지의 노출도 </a:t>
              </a:r>
            </a:p>
          </p:txBody>
        </p:sp>
        <p:sp>
          <p:nvSpPr>
            <p:cNvPr id="44" name="화살표: 아래쪽 43"/>
            <p:cNvSpPr/>
            <p:nvPr/>
          </p:nvSpPr>
          <p:spPr>
            <a:xfrm>
              <a:off x="5024944" y="5557533"/>
              <a:ext cx="273591" cy="293854"/>
            </a:xfrm>
            <a:prstGeom prst="downArrow">
              <a:avLst>
                <a:gd name="adj1" fmla="val 50000"/>
                <a:gd name="adj2" fmla="val 6713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524044" y="2025052"/>
            <a:ext cx="5364498" cy="1729093"/>
            <a:chOff x="6230187" y="1832525"/>
            <a:chExt cx="5961813" cy="192162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/>
            <a:srcRect b="31880"/>
            <a:stretch>
              <a:fillRect/>
            </a:stretch>
          </p:blipFill>
          <p:spPr>
            <a:xfrm>
              <a:off x="6230187" y="1832525"/>
              <a:ext cx="5961813" cy="1921621"/>
            </a:xfrm>
            <a:prstGeom prst="rect">
              <a:avLst/>
            </a:prstGeom>
          </p:spPr>
        </p:pic>
        <p:pic>
          <p:nvPicPr>
            <p:cNvPr id="51" name="그림 9"/>
            <p:cNvPicPr>
              <a:picLocks noChangeAspect="1"/>
            </p:cNvPicPr>
            <p:nvPr/>
          </p:nvPicPr>
          <p:blipFill rotWithShape="1">
            <a:blip r:embed="rId5"/>
            <a:srcRect l="4420" t="24420" r="66630" b="59540"/>
            <a:stretch>
              <a:fillRect/>
            </a:stretch>
          </p:blipFill>
          <p:spPr>
            <a:xfrm>
              <a:off x="7132426" y="2684100"/>
              <a:ext cx="2842703" cy="744900"/>
            </a:xfrm>
            <a:prstGeom prst="rect">
              <a:avLst/>
            </a:prstGeom>
          </p:spPr>
        </p:pic>
        <p:grpSp>
          <p:nvGrpSpPr>
            <p:cNvPr id="46" name="그룹 1"/>
            <p:cNvGrpSpPr/>
            <p:nvPr/>
          </p:nvGrpSpPr>
          <p:grpSpPr>
            <a:xfrm>
              <a:off x="7131142" y="2658369"/>
              <a:ext cx="2833862" cy="649034"/>
              <a:chOff x="6551970" y="5767829"/>
              <a:chExt cx="2418410" cy="1005169"/>
            </a:xfrm>
          </p:grpSpPr>
          <p:cxnSp>
            <p:nvCxnSpPr>
              <p:cNvPr id="47" name="직선 연결선 23"/>
              <p:cNvCxnSpPr/>
              <p:nvPr/>
            </p:nvCxnSpPr>
            <p:spPr>
              <a:xfrm>
                <a:off x="6551971" y="6764298"/>
                <a:ext cx="2418409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FF000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48" name="직선 연결선 31"/>
              <p:cNvCxnSpPr/>
              <p:nvPr/>
            </p:nvCxnSpPr>
            <p:spPr>
              <a:xfrm>
                <a:off x="6551970" y="5767829"/>
                <a:ext cx="2418409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FF000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49" name="직선 연결선 32"/>
              <p:cNvCxnSpPr/>
              <p:nvPr/>
            </p:nvCxnSpPr>
            <p:spPr>
              <a:xfrm>
                <a:off x="8970380" y="5767829"/>
                <a:ext cx="0" cy="1005169"/>
              </a:xfrm>
              <a:prstGeom prst="line">
                <a:avLst/>
              </a:prstGeom>
              <a:noFill/>
              <a:ln w="50800" cap="flat" cmpd="sng" algn="ctr">
                <a:solidFill>
                  <a:srgbClr val="FF000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50" name="직선 연결선 42"/>
              <p:cNvCxnSpPr/>
              <p:nvPr/>
            </p:nvCxnSpPr>
            <p:spPr>
              <a:xfrm>
                <a:off x="6551971" y="5767829"/>
                <a:ext cx="0" cy="1005169"/>
              </a:xfrm>
              <a:prstGeom prst="line">
                <a:avLst/>
              </a:prstGeom>
              <a:noFill/>
              <a:ln w="50800" cap="flat" cmpd="sng" algn="ctr">
                <a:solidFill>
                  <a:srgbClr val="FF0000">
                    <a:alpha val="100000"/>
                  </a:srgbClr>
                </a:solidFill>
                <a:prstDash val="solid"/>
                <a:miter/>
              </a:ln>
            </p:spPr>
          </p:cxnSp>
        </p:grpSp>
      </p:grpSp>
      <p:sp>
        <p:nvSpPr>
          <p:cNvPr id="55" name="직사각형 29"/>
          <p:cNvSpPr/>
          <p:nvPr/>
        </p:nvSpPr>
        <p:spPr>
          <a:xfrm>
            <a:off x="-228600" y="0"/>
            <a:ext cx="6338815" cy="6858000"/>
          </a:xfrm>
          <a:prstGeom prst="rect">
            <a:avLst/>
          </a:prstGeom>
          <a:solidFill>
            <a:schemeClr val="tx1">
              <a:alpha val="83920"/>
            </a:schemeClr>
          </a:solidFill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9FDEB-2508-4570-8542-E0FFFCABFD8B}"/>
              </a:ext>
            </a:extLst>
          </p:cNvPr>
          <p:cNvSpPr txBox="1"/>
          <p:nvPr/>
        </p:nvSpPr>
        <p:spPr>
          <a:xfrm>
            <a:off x="6702729" y="490003"/>
            <a:ext cx="4790136" cy="1308316"/>
          </a:xfrm>
          <a:prstGeom prst="rect">
            <a:avLst/>
          </a:prstGeom>
          <a:noFill/>
          <a:ln>
            <a:solidFill>
              <a:srgbClr val="535353">
                <a:alpha val="0"/>
              </a:srgbClr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spc="-300" dirty="0">
                <a:solidFill>
                  <a:srgbClr val="4A577B"/>
                </a:solidFill>
                <a:latin typeface="에스코어 드림 7 ExtraBold"/>
                <a:ea typeface="에스코어 드림 7 ExtraBold"/>
              </a:rPr>
              <a:t>인증절차 하기 전에는 </a:t>
            </a:r>
          </a:p>
          <a:p>
            <a:pPr lvl="0">
              <a:defRPr/>
            </a:pPr>
            <a:r>
              <a:rPr lang="ko-KR" altLang="en-US" sz="4000" spc="-300" dirty="0">
                <a:solidFill>
                  <a:srgbClr val="4A577B"/>
                </a:solidFill>
                <a:latin typeface="에스코어 드림 7 ExtraBold"/>
                <a:ea typeface="에스코어 드림 7 ExtraBold"/>
              </a:rPr>
              <a:t>편지쓰기를 할 수 없음  </a:t>
            </a:r>
            <a:endParaRPr lang="en-US" altLang="ko-KR" sz="4000" spc="-300" dirty="0">
              <a:solidFill>
                <a:srgbClr val="4A577B"/>
              </a:solidFill>
              <a:latin typeface="에스코어 드림 7 ExtraBold"/>
              <a:ea typeface="에스코어 드림 7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E57451-697E-4247-8CC5-1DCFD252484B}"/>
              </a:ext>
            </a:extLst>
          </p:cNvPr>
          <p:cNvSpPr txBox="1"/>
          <p:nvPr/>
        </p:nvSpPr>
        <p:spPr>
          <a:xfrm>
            <a:off x="6702729" y="490003"/>
            <a:ext cx="4790136" cy="1308316"/>
          </a:xfrm>
          <a:prstGeom prst="rect">
            <a:avLst/>
          </a:prstGeom>
          <a:noFill/>
          <a:ln>
            <a:solidFill>
              <a:srgbClr val="535353">
                <a:alpha val="0"/>
              </a:srgbClr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spc="-300" dirty="0">
                <a:solidFill>
                  <a:srgbClr val="4A577B"/>
                </a:solidFill>
                <a:latin typeface="에스코어 드림 7 ExtraBold"/>
                <a:ea typeface="에스코어 드림 7 ExtraBold"/>
              </a:rPr>
              <a:t>인증절차 하기 전에는 </a:t>
            </a:r>
          </a:p>
          <a:p>
            <a:pPr lvl="0">
              <a:defRPr/>
            </a:pPr>
            <a:r>
              <a:rPr lang="ko-KR" altLang="en-US" sz="4000" spc="-300" dirty="0">
                <a:solidFill>
                  <a:srgbClr val="4A577B"/>
                </a:solidFill>
                <a:latin typeface="에스코어 드림 7 ExtraBold"/>
                <a:ea typeface="에스코어 드림 7 ExtraBold"/>
              </a:rPr>
              <a:t>편지쓰기를 할 수 없음  </a:t>
            </a:r>
            <a:endParaRPr lang="en-US" altLang="ko-KR" sz="4000" spc="-300" dirty="0">
              <a:solidFill>
                <a:srgbClr val="4A577B"/>
              </a:solidFill>
              <a:latin typeface="에스코어 드림 7 ExtraBold"/>
              <a:ea typeface="에스코어 드림 7 ExtraBold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24473" y="0"/>
            <a:ext cx="6110215" cy="6858000"/>
          </a:xfrm>
          <a:prstGeom prst="rect">
            <a:avLst/>
          </a:prstGeom>
          <a:solidFill>
            <a:srgbClr val="F27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380" r="2220" b="35730"/>
          <a:stretch>
            <a:fillRect/>
          </a:stretch>
        </p:blipFill>
        <p:spPr>
          <a:xfrm>
            <a:off x="360984" y="2237167"/>
            <a:ext cx="5350183" cy="28092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1312" y="506439"/>
            <a:ext cx="4583266" cy="1310322"/>
          </a:xfrm>
          <a:prstGeom prst="rect">
            <a:avLst/>
          </a:prstGeom>
          <a:noFill/>
          <a:ln>
            <a:solidFill>
              <a:srgbClr val="535353">
                <a:alpha val="0"/>
              </a:srgbClr>
            </a:solidFill>
          </a:ln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4000" spc="-300">
                <a:solidFill>
                  <a:schemeClr val="bg1"/>
                </a:solidFill>
                <a:latin typeface="에스코어 드림 7 ExtraBold"/>
                <a:ea typeface="에스코어 드림 7 ExtraBold"/>
              </a:rPr>
              <a:t>개별적인 사이트를 </a:t>
            </a:r>
          </a:p>
          <a:p>
            <a:pPr lvl="0" algn="ctr">
              <a:defRPr/>
            </a:pPr>
            <a:r>
              <a:rPr lang="ko-KR" altLang="en-US" sz="4000" spc="-300">
                <a:solidFill>
                  <a:schemeClr val="bg1"/>
                </a:solidFill>
                <a:latin typeface="에스코어 드림 7 ExtraBold"/>
                <a:ea typeface="에스코어 드림 7 ExtraBold"/>
              </a:rPr>
              <a:t>직접 찾아 들어가야 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47324" y="5762021"/>
            <a:ext cx="5881238" cy="446373"/>
          </a:xfrm>
          <a:prstGeom prst="rect">
            <a:avLst/>
          </a:prstGeom>
          <a:noFill/>
          <a:ln>
            <a:solidFill>
              <a:srgbClr val="535353">
                <a:alpha val="0"/>
              </a:srgb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rgbClr val="4A577B"/>
                </a:solidFill>
                <a:latin typeface="나눔스퀘어"/>
                <a:ea typeface="나눔스퀘어"/>
              </a:rPr>
              <a:t>본인 인증을 해야만 편지쓰기가 가능한 구조</a:t>
            </a:r>
            <a:endParaRPr lang="en-US" altLang="ko-KR" sz="2400" b="1" spc="-150">
              <a:solidFill>
                <a:srgbClr val="4A577B"/>
              </a:solidFill>
              <a:latin typeface="나눔스퀘어"/>
              <a:ea typeface="나눔스퀘어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527984" y="4087643"/>
            <a:ext cx="3835276" cy="2203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6569718" y="3952486"/>
            <a:ext cx="5232720" cy="3368245"/>
            <a:chOff x="6235328" y="3972869"/>
            <a:chExt cx="5956672" cy="383424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/>
            <a:srcRect t="69320" b="-44800"/>
            <a:stretch>
              <a:fillRect/>
            </a:stretch>
          </p:blipFill>
          <p:spPr>
            <a:xfrm>
              <a:off x="6235328" y="3972869"/>
              <a:ext cx="5956672" cy="3834246"/>
            </a:xfrm>
            <a:prstGeom prst="rect">
              <a:avLst/>
            </a:prstGeom>
          </p:spPr>
        </p:pic>
        <p:grpSp>
          <p:nvGrpSpPr>
            <p:cNvPr id="2" name="그룹 1"/>
            <p:cNvGrpSpPr/>
            <p:nvPr/>
          </p:nvGrpSpPr>
          <p:grpSpPr>
            <a:xfrm>
              <a:off x="6603820" y="4502167"/>
              <a:ext cx="2418410" cy="1005168"/>
              <a:chOff x="6551970" y="5767829"/>
              <a:chExt cx="2418410" cy="1005169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6551971" y="6764298"/>
                <a:ext cx="2418409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6551970" y="5767829"/>
                <a:ext cx="2418409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8970380" y="5767829"/>
                <a:ext cx="0" cy="1005169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6551971" y="5767829"/>
                <a:ext cx="0" cy="1005169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/>
          <p:cNvGrpSpPr/>
          <p:nvPr/>
        </p:nvGrpSpPr>
        <p:grpSpPr>
          <a:xfrm>
            <a:off x="714537" y="5389310"/>
            <a:ext cx="4523200" cy="485710"/>
            <a:chOff x="775335" y="5439974"/>
            <a:chExt cx="4523200" cy="485710"/>
          </a:xfrm>
        </p:grpSpPr>
        <p:sp>
          <p:nvSpPr>
            <p:cNvPr id="22" name="TextBox 21"/>
            <p:cNvSpPr txBox="1"/>
            <p:nvPr/>
          </p:nvSpPr>
          <p:spPr>
            <a:xfrm>
              <a:off x="775335" y="5439974"/>
              <a:ext cx="4402455" cy="485710"/>
            </a:xfrm>
            <a:prstGeom prst="rect">
              <a:avLst/>
            </a:prstGeom>
            <a:noFill/>
            <a:ln>
              <a:solidFill>
                <a:srgbClr val="535353">
                  <a:alpha val="0"/>
                </a:srgbClr>
              </a:solidFill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2600" b="1">
                  <a:solidFill>
                    <a:schemeClr val="bg1"/>
                  </a:solidFill>
                  <a:latin typeface="나눔스퀘어"/>
                  <a:ea typeface="나눔스퀘어"/>
                </a:rPr>
                <a:t>실제 훈련소 페이지의 노출도 </a:t>
              </a:r>
            </a:p>
          </p:txBody>
        </p:sp>
        <p:sp>
          <p:nvSpPr>
            <p:cNvPr id="44" name="화살표: 아래쪽 43"/>
            <p:cNvSpPr/>
            <p:nvPr/>
          </p:nvSpPr>
          <p:spPr>
            <a:xfrm>
              <a:off x="5024944" y="5557533"/>
              <a:ext cx="273591" cy="293854"/>
            </a:xfrm>
            <a:prstGeom prst="downArrow">
              <a:avLst>
                <a:gd name="adj1" fmla="val 50000"/>
                <a:gd name="adj2" fmla="val 6713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524044" y="2025052"/>
            <a:ext cx="5364498" cy="1729093"/>
            <a:chOff x="6230187" y="1832525"/>
            <a:chExt cx="5961813" cy="192162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/>
            <a:srcRect b="31880"/>
            <a:stretch>
              <a:fillRect/>
            </a:stretch>
          </p:blipFill>
          <p:spPr>
            <a:xfrm>
              <a:off x="6230187" y="1832525"/>
              <a:ext cx="5961813" cy="1921621"/>
            </a:xfrm>
            <a:prstGeom prst="rect">
              <a:avLst/>
            </a:prstGeom>
          </p:spPr>
        </p:pic>
        <p:pic>
          <p:nvPicPr>
            <p:cNvPr id="51" name="그림 9"/>
            <p:cNvPicPr>
              <a:picLocks noChangeAspect="1"/>
            </p:cNvPicPr>
            <p:nvPr/>
          </p:nvPicPr>
          <p:blipFill rotWithShape="1">
            <a:blip r:embed="rId5"/>
            <a:srcRect l="4420" t="24420" r="66630" b="59540"/>
            <a:stretch>
              <a:fillRect/>
            </a:stretch>
          </p:blipFill>
          <p:spPr>
            <a:xfrm>
              <a:off x="7132426" y="2684100"/>
              <a:ext cx="2842703" cy="744900"/>
            </a:xfrm>
            <a:prstGeom prst="rect">
              <a:avLst/>
            </a:prstGeom>
          </p:spPr>
        </p:pic>
        <p:grpSp>
          <p:nvGrpSpPr>
            <p:cNvPr id="46" name="그룹 1"/>
            <p:cNvGrpSpPr/>
            <p:nvPr/>
          </p:nvGrpSpPr>
          <p:grpSpPr>
            <a:xfrm>
              <a:off x="7131142" y="2658369"/>
              <a:ext cx="2833862" cy="649034"/>
              <a:chOff x="6551970" y="5767829"/>
              <a:chExt cx="2418410" cy="1005169"/>
            </a:xfrm>
          </p:grpSpPr>
          <p:cxnSp>
            <p:nvCxnSpPr>
              <p:cNvPr id="47" name="직선 연결선 23"/>
              <p:cNvCxnSpPr/>
              <p:nvPr/>
            </p:nvCxnSpPr>
            <p:spPr>
              <a:xfrm>
                <a:off x="6551971" y="6764298"/>
                <a:ext cx="2418409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FF000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48" name="직선 연결선 31"/>
              <p:cNvCxnSpPr/>
              <p:nvPr/>
            </p:nvCxnSpPr>
            <p:spPr>
              <a:xfrm>
                <a:off x="6551970" y="5767829"/>
                <a:ext cx="2418409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FF000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49" name="직선 연결선 32"/>
              <p:cNvCxnSpPr/>
              <p:nvPr/>
            </p:nvCxnSpPr>
            <p:spPr>
              <a:xfrm>
                <a:off x="8970380" y="5767829"/>
                <a:ext cx="0" cy="1005169"/>
              </a:xfrm>
              <a:prstGeom prst="line">
                <a:avLst/>
              </a:prstGeom>
              <a:noFill/>
              <a:ln w="50800" cap="flat" cmpd="sng" algn="ctr">
                <a:solidFill>
                  <a:srgbClr val="FF0000">
                    <a:alpha val="100000"/>
                  </a:srgbClr>
                </a:solidFill>
                <a:prstDash val="solid"/>
                <a:miter/>
              </a:ln>
            </p:spPr>
          </p:cxnSp>
          <p:cxnSp>
            <p:nvCxnSpPr>
              <p:cNvPr id="50" name="직선 연결선 42"/>
              <p:cNvCxnSpPr/>
              <p:nvPr/>
            </p:nvCxnSpPr>
            <p:spPr>
              <a:xfrm>
                <a:off x="6551971" y="5767829"/>
                <a:ext cx="0" cy="1005169"/>
              </a:xfrm>
              <a:prstGeom prst="line">
                <a:avLst/>
              </a:prstGeom>
              <a:noFill/>
              <a:ln w="50800" cap="flat" cmpd="sng" algn="ctr">
                <a:solidFill>
                  <a:srgbClr val="FF0000">
                    <a:alpha val="100000"/>
                  </a:srgbClr>
                </a:solidFill>
                <a:prstDash val="solid"/>
                <a:miter/>
              </a:ln>
            </p:spPr>
          </p:cxnSp>
        </p:grpSp>
      </p:grpSp>
      <p:sp>
        <p:nvSpPr>
          <p:cNvPr id="55" name="직사각형 29"/>
          <p:cNvSpPr/>
          <p:nvPr/>
        </p:nvSpPr>
        <p:spPr>
          <a:xfrm>
            <a:off x="-24473" y="-89345"/>
            <a:ext cx="12496800" cy="7101840"/>
          </a:xfrm>
          <a:prstGeom prst="rect">
            <a:avLst/>
          </a:prstGeom>
          <a:solidFill>
            <a:schemeClr val="tx1">
              <a:alpha val="83920"/>
            </a:schemeClr>
          </a:solidFill>
          <a:ln w="12700" cap="flat" cmpd="sng" algn="ctr">
            <a:solidFill>
              <a:srgbClr val="A5A5A5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TextBox 2"/>
          <p:cNvSpPr txBox="1"/>
          <p:nvPr/>
        </p:nvSpPr>
        <p:spPr>
          <a:xfrm>
            <a:off x="3002803" y="809280"/>
            <a:ext cx="6186394" cy="843525"/>
          </a:xfrm>
          <a:prstGeom prst="rect">
            <a:avLst/>
          </a:prstGeom>
          <a:noFill/>
          <a:ln>
            <a:solidFill>
              <a:srgbClr val="31538F">
                <a:alpha val="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500" b="0" i="0" u="none" strike="noStrike" kern="1200" cap="none" spc="-350" normalizeH="0" baseline="0">
                <a:solidFill>
                  <a:srgbClr val="FFFFFF"/>
                </a:solidFill>
                <a:latin typeface="배달의민족 도현"/>
                <a:ea typeface="배달의민족 도현"/>
              </a:rPr>
              <a:t>접근성 문제 해결</a:t>
            </a:r>
          </a:p>
        </p:txBody>
      </p:sp>
      <p:sp>
        <p:nvSpPr>
          <p:cNvPr id="57" name="화살표: 아래쪽 56"/>
          <p:cNvSpPr/>
          <p:nvPr/>
        </p:nvSpPr>
        <p:spPr>
          <a:xfrm>
            <a:off x="5631227" y="1785797"/>
            <a:ext cx="929548" cy="120496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TextBox 2"/>
          <p:cNvSpPr txBox="1"/>
          <p:nvPr/>
        </p:nvSpPr>
        <p:spPr>
          <a:xfrm>
            <a:off x="3002804" y="3245385"/>
            <a:ext cx="6186394" cy="1603377"/>
          </a:xfrm>
          <a:prstGeom prst="rect">
            <a:avLst/>
          </a:prstGeom>
          <a:noFill/>
          <a:ln>
            <a:solidFill>
              <a:srgbClr val="31538F">
                <a:alpha val="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500" b="0" i="0" u="none" strike="noStrike" kern="1200" cap="none" spc="-350" normalizeH="0" baseline="0">
                <a:solidFill>
                  <a:srgbClr val="FFFF00"/>
                </a:solidFill>
                <a:latin typeface="배달의민족 도현"/>
                <a:ea typeface="배달의민족 도현"/>
              </a:rPr>
              <a:t>인</a:t>
            </a:r>
            <a:r>
              <a:rPr kumimoji="0" lang="ko-KR" altLang="en-US" sz="4500" b="0" i="0" u="none" strike="noStrike" kern="1200" cap="none" spc="-350" normalizeH="0" baseline="0">
                <a:solidFill>
                  <a:srgbClr val="FFFFFF"/>
                </a:solidFill>
                <a:latin typeface="배달의민족 도현"/>
                <a:ea typeface="배달의민족 도현"/>
              </a:rPr>
              <a:t>터넷 </a:t>
            </a:r>
            <a:r>
              <a:rPr kumimoji="0" lang="ko-KR" altLang="en-US" sz="4500" b="0" i="0" u="none" strike="noStrike" kern="1200" cap="none" spc="-350" normalizeH="0" baseline="0">
                <a:solidFill>
                  <a:srgbClr val="FFFF00"/>
                </a:solidFill>
                <a:latin typeface="배달의민족 도현"/>
                <a:ea typeface="배달의민족 도현"/>
              </a:rPr>
              <a:t>편</a:t>
            </a:r>
            <a:r>
              <a:rPr kumimoji="0" lang="ko-KR" altLang="en-US" sz="4500" b="0" i="0" u="none" strike="noStrike" kern="1200" cap="none" spc="-350" normalizeH="0" baseline="0">
                <a:solidFill>
                  <a:srgbClr val="FFFFFF"/>
                </a:solidFill>
                <a:latin typeface="배달의민족 도현"/>
                <a:ea typeface="배달의민족 도현"/>
              </a:rPr>
              <a:t>지</a:t>
            </a:r>
            <a:r>
              <a:rPr kumimoji="0" lang="en-US" altLang="ko-KR" sz="4500" b="0" i="0" u="none" strike="noStrike" kern="1200" cap="none" spc="-350" normalizeH="0" baseline="0">
                <a:solidFill>
                  <a:srgbClr val="FFFFFF"/>
                </a:solidFill>
                <a:latin typeface="배달의민족 도현"/>
                <a:ea typeface="배달의민족 도현"/>
              </a:rPr>
              <a:t>,</a:t>
            </a:r>
            <a:endParaRPr kumimoji="0" lang="ko-KR" altLang="en-US" sz="4500" b="0" i="0" u="none" strike="noStrike" kern="1200" cap="none" spc="-350" normalizeH="0" baseline="0">
              <a:solidFill>
                <a:srgbClr val="FFFFFF"/>
              </a:solidFill>
              <a:latin typeface="배달의민족 도현"/>
              <a:ea typeface="배달의민족 도현"/>
            </a:endParaRPr>
          </a:p>
          <a:p>
            <a:pPr marL="0" indent="0" algn="ctr" defTabSz="914400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500" b="0" i="0" u="none" strike="noStrike" kern="1200" cap="none" spc="-350" normalizeH="0" baseline="0">
                <a:solidFill>
                  <a:srgbClr val="FFFF00"/>
                </a:solidFill>
                <a:latin typeface="배달의민족 도현"/>
                <a:ea typeface="배달의민족 도현"/>
              </a:rPr>
              <a:t>단</a:t>
            </a:r>
            <a:r>
              <a:rPr kumimoji="0" lang="ko-KR" altLang="en-US" sz="4500" b="0" i="0" u="none" strike="noStrike" kern="1200" cap="none" spc="-350" normalizeH="0" baseline="0">
                <a:solidFill>
                  <a:srgbClr val="FFFFFF"/>
                </a:solidFill>
                <a:latin typeface="배달의민족 도현"/>
                <a:ea typeface="배달의민족 도현"/>
              </a:rPr>
              <a:t>순하고 </a:t>
            </a:r>
            <a:r>
              <a:rPr kumimoji="0" lang="ko-KR" altLang="en-US" sz="4500" b="0" i="0" u="none" strike="noStrike" kern="1200" cap="none" spc="-350" normalizeH="0" baseline="0">
                <a:solidFill>
                  <a:srgbClr val="FFFF00"/>
                </a:solidFill>
                <a:latin typeface="배달의민족 도현"/>
                <a:ea typeface="배달의민족 도현"/>
              </a:rPr>
              <a:t>심</a:t>
            </a:r>
            <a:r>
              <a:rPr kumimoji="0" lang="ko-KR" altLang="en-US" sz="4500" b="0" i="0" u="none" strike="noStrike" kern="1200" cap="none" spc="-350" normalizeH="0" baseline="0">
                <a:solidFill>
                  <a:srgbClr val="FFFFFF"/>
                </a:solidFill>
                <a:latin typeface="배달의민족 도현"/>
                <a:ea typeface="배달의민족 도현"/>
              </a:rPr>
              <a:t>플하게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4589406" y="4817221"/>
            <a:ext cx="3380418" cy="1320296"/>
            <a:chOff x="4357402" y="4817221"/>
            <a:chExt cx="3380418" cy="1320296"/>
          </a:xfrm>
        </p:grpSpPr>
        <p:sp>
          <p:nvSpPr>
            <p:cNvPr id="60" name="직사각형 59"/>
            <p:cNvSpPr/>
            <p:nvPr/>
          </p:nvSpPr>
          <p:spPr>
            <a:xfrm>
              <a:off x="4357402" y="4998133"/>
              <a:ext cx="3121445" cy="8377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454181" y="4817221"/>
              <a:ext cx="3283638" cy="132029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1B3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8282" y="1276831"/>
            <a:ext cx="10475436" cy="50618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2529" y="222339"/>
            <a:ext cx="4873450" cy="830997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800" spc="-150">
                <a:solidFill>
                  <a:schemeClr val="bg1"/>
                </a:solidFill>
                <a:latin typeface="배달의민족 도현"/>
                <a:ea typeface="배달의민족 도현"/>
              </a:rPr>
              <a:t>인편단심 서비스 </a:t>
            </a:r>
            <a:r>
              <a:rPr lang="en-US" altLang="ko-KR" sz="4800" spc="-150">
                <a:solidFill>
                  <a:schemeClr val="bg1"/>
                </a:solidFill>
                <a:latin typeface="배달의민족 도현"/>
                <a:ea typeface="배달의민족 도현"/>
              </a:rPr>
              <a:t> </a:t>
            </a:r>
            <a:endParaRPr lang="ko-KR" altLang="en-US" sz="2800" spc="-150">
              <a:latin typeface="배달의민족 도현"/>
              <a:ea typeface="배달의민족 도현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51846" y="1380385"/>
            <a:ext cx="184730" cy="830997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ko-KR" sz="4800" spc="-150">
              <a:solidFill>
                <a:schemeClr val="tx1">
                  <a:lumMod val="85000"/>
                  <a:lumOff val="15000"/>
                </a:schemeClr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74662" y="260751"/>
            <a:ext cx="3223959" cy="830997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800" spc="-150">
                <a:solidFill>
                  <a:srgbClr val="5970D3"/>
                </a:solidFill>
                <a:latin typeface="배달의민족 도현"/>
                <a:ea typeface="배달의민족 도현"/>
              </a:rPr>
              <a:t>메인 페이지</a:t>
            </a:r>
            <a:endParaRPr lang="ko-KR" altLang="en-US" sz="2800" spc="-150">
              <a:solidFill>
                <a:srgbClr val="5970D3"/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23" name="그래픽 22" descr="커서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36785" y="4826643"/>
            <a:ext cx="442010" cy="442010"/>
          </a:xfrm>
          <a:prstGeom prst="rect">
            <a:avLst/>
          </a:prstGeom>
        </p:spPr>
      </p:pic>
      <p:pic>
        <p:nvPicPr>
          <p:cNvPr id="24" name="그래픽 23" descr="커서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48663" y="1507750"/>
            <a:ext cx="442010" cy="442010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6623538" y="1053336"/>
            <a:ext cx="4879145" cy="38412"/>
          </a:xfrm>
          <a:prstGeom prst="line">
            <a:avLst/>
          </a:prstGeom>
          <a:ln w="60325">
            <a:solidFill>
              <a:srgbClr val="597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63B39E9-3D73-4A1B-BE16-2694A9D37E0F}"/>
              </a:ext>
            </a:extLst>
          </p:cNvPr>
          <p:cNvSpPr txBox="1"/>
          <p:nvPr/>
        </p:nvSpPr>
        <p:spPr>
          <a:xfrm>
            <a:off x="3751450" y="4727446"/>
            <a:ext cx="4689101" cy="1077218"/>
          </a:xfrm>
          <a:prstGeom prst="rect">
            <a:avLst/>
          </a:prstGeom>
          <a:solidFill>
            <a:schemeClr val="bg1">
              <a:alpha val="37000"/>
            </a:schemeClr>
          </a:solidFill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인증과정 없이 곧바로 </a:t>
            </a:r>
            <a:endParaRPr lang="en-US" altLang="ko-KR" sz="3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편지작성</a:t>
            </a:r>
            <a:r>
              <a:rPr lang="en-US" altLang="ko-KR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페이지로 이동</a:t>
            </a:r>
            <a:endParaRPr lang="en-US" altLang="ko-KR" sz="3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B1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68375" y="1268858"/>
            <a:ext cx="10055250" cy="529747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00759" y="2092222"/>
            <a:ext cx="6234798" cy="404190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594097" y="1625579"/>
            <a:ext cx="184730" cy="830997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endParaRPr lang="en-US" altLang="ko-KR" sz="4800" spc="-150">
              <a:solidFill>
                <a:schemeClr val="tx1">
                  <a:lumMod val="85000"/>
                  <a:lumOff val="15000"/>
                </a:schemeClr>
              </a:solidFill>
              <a:latin typeface="배달의민족 도현"/>
              <a:ea typeface="배달의민족 도현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4812" y="3569629"/>
            <a:ext cx="2095500" cy="522607"/>
          </a:xfrm>
          <a:prstGeom prst="rect">
            <a:avLst/>
          </a:prstGeom>
        </p:spPr>
      </p:pic>
      <p:pic>
        <p:nvPicPr>
          <p:cNvPr id="5" name="그래픽 4" descr="커서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56595" y="3792185"/>
            <a:ext cx="559556" cy="559556"/>
          </a:xfrm>
          <a:prstGeom prst="rect">
            <a:avLst/>
          </a:prstGeom>
        </p:spPr>
      </p:pic>
      <p:pic>
        <p:nvPicPr>
          <p:cNvPr id="28" name="그림 2"/>
          <p:cNvPicPr>
            <a:picLocks noChangeAspect="1"/>
          </p:cNvPicPr>
          <p:nvPr/>
        </p:nvPicPr>
        <p:blipFill rotWithShape="1">
          <a:blip r:embed="rId2"/>
          <a:srcRect t="14660" r="95880" b="41850"/>
          <a:stretch>
            <a:fillRect/>
          </a:stretch>
        </p:blipFill>
        <p:spPr>
          <a:xfrm>
            <a:off x="2912149" y="1268858"/>
            <a:ext cx="954291" cy="531273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</p:pic>
      <p:sp>
        <p:nvSpPr>
          <p:cNvPr id="29" name="TextBox 12"/>
          <p:cNvSpPr txBox="1"/>
          <p:nvPr/>
        </p:nvSpPr>
        <p:spPr>
          <a:xfrm>
            <a:off x="112529" y="222339"/>
            <a:ext cx="4873450" cy="830997"/>
          </a:xfrm>
          <a:prstGeom prst="rect">
            <a:avLst/>
          </a:prstGeom>
          <a:noFill/>
          <a:ln>
            <a:solidFill>
              <a:srgbClr val="31538F">
                <a:alpha val="0"/>
              </a:srgbClr>
            </a:solidFill>
          </a:ln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1200" cap="none" spc="-150" normalizeH="0" baseline="0">
                <a:solidFill>
                  <a:srgbClr val="FFFFFF"/>
                </a:solidFill>
                <a:latin typeface="배달의민족 도현"/>
                <a:ea typeface="배달의민족 도현"/>
              </a:rPr>
              <a:t>인편단심 서비스 </a:t>
            </a:r>
            <a:r>
              <a:rPr kumimoji="0" lang="en-US" altLang="ko-KR" sz="4800" b="0" i="0" u="none" strike="noStrike" kern="1200" cap="none" spc="-150" normalizeH="0" baseline="0">
                <a:solidFill>
                  <a:srgbClr val="FFFFFF"/>
                </a:solidFill>
                <a:latin typeface="배달의민족 도현"/>
                <a:ea typeface="배달의민족 도현"/>
              </a:rPr>
              <a:t> </a:t>
            </a:r>
            <a:endParaRPr kumimoji="0" lang="ko-KR" altLang="en-US" sz="2800" b="0" i="0" u="none" strike="noStrike" kern="1200" cap="none" spc="-150" normalizeH="0" baseline="0">
              <a:solidFill>
                <a:srgbClr val="000000"/>
              </a:solidFill>
              <a:latin typeface="배달의민족 도현"/>
              <a:ea typeface="배달의민족 도현"/>
            </a:endParaRPr>
          </a:p>
        </p:txBody>
      </p:sp>
      <p:sp>
        <p:nvSpPr>
          <p:cNvPr id="30" name="TextBox 17"/>
          <p:cNvSpPr txBox="1"/>
          <p:nvPr/>
        </p:nvSpPr>
        <p:spPr>
          <a:xfrm>
            <a:off x="7106246" y="272225"/>
            <a:ext cx="4507230" cy="821244"/>
          </a:xfrm>
          <a:prstGeom prst="rect">
            <a:avLst/>
          </a:prstGeom>
          <a:noFill/>
          <a:ln>
            <a:solidFill>
              <a:srgbClr val="31538F">
                <a:alpha val="0"/>
              </a:srgbClr>
            </a:solidFill>
          </a:ln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800" b="0" i="0" u="none" strike="noStrike" kern="1200" cap="none" spc="-150" normalizeH="0" baseline="0">
                <a:solidFill>
                  <a:srgbClr val="5970D3"/>
                </a:solidFill>
                <a:latin typeface="배달의민족 도현"/>
                <a:ea typeface="배달의민족 도현"/>
              </a:rPr>
              <a:t>편지 작성 페이지</a:t>
            </a:r>
          </a:p>
        </p:txBody>
      </p:sp>
      <p:cxnSp>
        <p:nvCxnSpPr>
          <p:cNvPr id="31" name="직선 연결선 25"/>
          <p:cNvCxnSpPr/>
          <p:nvPr/>
        </p:nvCxnSpPr>
        <p:spPr>
          <a:xfrm>
            <a:off x="6623538" y="1053336"/>
            <a:ext cx="4879145" cy="38412"/>
          </a:xfrm>
          <a:prstGeom prst="line">
            <a:avLst/>
          </a:prstGeom>
          <a:noFill/>
          <a:ln w="60325" cap="flat" cmpd="sng" algn="ctr">
            <a:solidFill>
              <a:srgbClr val="5970D3">
                <a:alpha val="100000"/>
              </a:srgbClr>
            </a:solidFill>
            <a:prstDash val="solid"/>
            <a:miter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98DA0C-D047-4C38-A559-7C3B0E04A410}"/>
              </a:ext>
            </a:extLst>
          </p:cNvPr>
          <p:cNvSpPr txBox="1"/>
          <p:nvPr/>
        </p:nvSpPr>
        <p:spPr>
          <a:xfrm>
            <a:off x="461856" y="2243967"/>
            <a:ext cx="2294197" cy="954107"/>
          </a:xfrm>
          <a:prstGeom prst="rect">
            <a:avLst/>
          </a:prstGeom>
          <a:solidFill>
            <a:schemeClr val="bg1">
              <a:alpha val="47000"/>
            </a:schemeClr>
          </a:solidFill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훈련병을 위한 컨텐츠 추천</a:t>
            </a:r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래픽 7" descr="커서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89294" y="1434347"/>
            <a:ext cx="633242" cy="6332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6A036C-4633-41F4-A84C-01FDBC786AE8}"/>
              </a:ext>
            </a:extLst>
          </p:cNvPr>
          <p:cNvSpPr txBox="1"/>
          <p:nvPr/>
        </p:nvSpPr>
        <p:spPr>
          <a:xfrm>
            <a:off x="461856" y="4113173"/>
            <a:ext cx="2294197" cy="1384995"/>
          </a:xfrm>
          <a:prstGeom prst="rect">
            <a:avLst/>
          </a:prstGeom>
          <a:solidFill>
            <a:schemeClr val="bg1">
              <a:alpha val="47000"/>
            </a:schemeClr>
          </a:solidFill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번의 </a:t>
            </a:r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클릭으로 </a:t>
            </a:r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편지에 넣기 </a:t>
            </a:r>
            <a:endParaRPr lang="en-US" altLang="ko-KR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355</Words>
  <Application>Microsoft Office PowerPoint</Application>
  <PresentationFormat>와이드스크린</PresentationFormat>
  <Paragraphs>158</Paragraphs>
  <Slides>25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Apple SD Gothic Neo</vt:lpstr>
      <vt:lpstr>tvN 즐거운이야기 Bold</vt:lpstr>
      <vt:lpstr>나눔스퀘어</vt:lpstr>
      <vt:lpstr>나눔스퀘어 ExtraBold</vt:lpstr>
      <vt:lpstr>나눔스퀘어_ac ExtraBold</vt:lpstr>
      <vt:lpstr>맑은 고딕</vt:lpstr>
      <vt:lpstr>배달의민족 도현</vt:lpstr>
      <vt:lpstr>에스코어 드림 7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Taeyoon Kim</dc:creator>
  <cp:lastModifiedBy>김 태윤</cp:lastModifiedBy>
  <cp:revision>40</cp:revision>
  <dcterms:created xsi:type="dcterms:W3CDTF">2012-07-30T17:18:39Z</dcterms:created>
  <dcterms:modified xsi:type="dcterms:W3CDTF">2020-10-31T08:35:10Z</dcterms:modified>
  <cp:version/>
</cp:coreProperties>
</file>