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embeddedFontLst>
    <p:embeddedFont>
      <p:font typeface="Lato" charset="0"/>
      <p:regular r:id="rId34"/>
      <p:bold r:id="rId35"/>
      <p:italic r:id="rId36"/>
      <p:boldItalic r:id="rId37"/>
    </p:embeddedFont>
    <p:embeddedFont>
      <p:font typeface="Calibri" pitchFamily="34" charset="0"/>
      <p:regular r:id="rId38"/>
      <p:bold r:id="rId39"/>
      <p:italic r:id="rId40"/>
      <p:boldItalic r:id="rId41"/>
    </p:embeddedFont>
    <p:embeddedFont>
      <p:font typeface="Cambria" pitchFamily="18" charset="0"/>
      <p:regular r:id="rId42"/>
      <p:bold r:id="rId43"/>
      <p:italic r:id="rId44"/>
      <p:boldItalic r:id="rId45"/>
    </p:embeddedFont>
    <p:embeddedFont>
      <p:font typeface="Garamond" pitchFamily="18" charset="0"/>
      <p:regular r:id="rId46"/>
      <p:bold r:id="rId47"/>
      <p:italic r:id="rId48"/>
    </p:embeddedFont>
    <p:embeddedFont>
      <p:font typeface="Raleway"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BFF137DF-692D-4B41-8598-C025A468E9BD}">
  <a:tblStyle styleId="{BFF137DF-692D-4B41-8598-C025A468E9BD}"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53" d="100"/>
          <a:sy n="53" d="100"/>
        </p:scale>
        <p:origin x="-84" y="-27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8.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5" name="Google Shape;9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
              <a:buFont typeface="Calibri"/>
              <a:buNone/>
            </a:pPr>
            <a:endParaRPr sz="100">
              <a:solidFill>
                <a:schemeClr val="dk1"/>
              </a:solidFill>
              <a:latin typeface="Calibri"/>
              <a:ea typeface="Calibri"/>
              <a:cs typeface="Calibri"/>
              <a:sym typeface="Calibri"/>
            </a:endParaRPr>
          </a:p>
        </p:txBody>
      </p:sp>
      <p:sp>
        <p:nvSpPr>
          <p:cNvPr id="187" name="Google Shape;187;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
              <a:buFont typeface="Calibri"/>
              <a:buNone/>
            </a:pPr>
            <a:endParaRPr sz="100">
              <a:solidFill>
                <a:schemeClr val="dk1"/>
              </a:solidFill>
              <a:latin typeface="Calibri"/>
              <a:ea typeface="Calibri"/>
              <a:cs typeface="Calibri"/>
              <a:sym typeface="Calibri"/>
            </a:endParaRPr>
          </a:p>
        </p:txBody>
      </p:sp>
      <p:sp>
        <p:nvSpPr>
          <p:cNvPr id="197" name="Google Shape;197;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Google Shape;206;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
              <a:buFont typeface="Calibri"/>
              <a:buNone/>
            </a:pPr>
            <a:endParaRPr sz="100">
              <a:solidFill>
                <a:schemeClr val="dk1"/>
              </a:solidFill>
              <a:latin typeface="Calibri"/>
              <a:ea typeface="Calibri"/>
              <a:cs typeface="Calibri"/>
              <a:sym typeface="Calibri"/>
            </a:endParaRPr>
          </a:p>
        </p:txBody>
      </p:sp>
      <p:sp>
        <p:nvSpPr>
          <p:cNvPr id="207" name="Google Shape;207;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6" name="Google Shape;216;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
              <a:buFont typeface="Calibri"/>
              <a:buNone/>
            </a:pPr>
            <a:endParaRPr sz="100">
              <a:solidFill>
                <a:schemeClr val="dk1"/>
              </a:solidFill>
              <a:latin typeface="Calibri"/>
              <a:ea typeface="Calibri"/>
              <a:cs typeface="Calibri"/>
              <a:sym typeface="Calibri"/>
            </a:endParaRPr>
          </a:p>
        </p:txBody>
      </p:sp>
      <p:sp>
        <p:nvSpPr>
          <p:cNvPr id="217" name="Google Shape;217;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
              <a:buFont typeface="Calibri"/>
              <a:buNone/>
            </a:pPr>
            <a:endParaRPr sz="100">
              <a:solidFill>
                <a:schemeClr val="dk1"/>
              </a:solidFill>
              <a:latin typeface="Calibri"/>
              <a:ea typeface="Calibri"/>
              <a:cs typeface="Calibri"/>
              <a:sym typeface="Calibri"/>
            </a:endParaRPr>
          </a:p>
        </p:txBody>
      </p:sp>
      <p:sp>
        <p:nvSpPr>
          <p:cNvPr id="227" name="Google Shape;227;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5" name="Google Shape;235;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1" i="0" u="none" strike="noStrike">
                <a:solidFill>
                  <a:schemeClr val="dk1"/>
                </a:solidFill>
                <a:latin typeface="Calibri"/>
                <a:ea typeface="Calibri"/>
                <a:cs typeface="Calibri"/>
                <a:sym typeface="Calibri"/>
              </a:rPr>
              <a:t>Incorrect Definitions</a:t>
            </a:r>
            <a:endParaRPr/>
          </a:p>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Testing is the process of demonstrating that errors are not present.”</a:t>
            </a:r>
            <a:endParaRPr/>
          </a:p>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The purpose of testing is to show that a program performs its intended functions correctly.</a:t>
            </a:r>
            <a:endParaRPr/>
          </a:p>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  or</a:t>
            </a:r>
            <a:endParaRPr/>
          </a:p>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Testing is the process of establishing confidence that a program does what it is supposed to do.</a:t>
            </a:r>
            <a:endParaRPr sz="100">
              <a:solidFill>
                <a:schemeClr val="dk1"/>
              </a:solidFill>
              <a:latin typeface="Calibri"/>
              <a:ea typeface="Calibri"/>
              <a:cs typeface="Calibri"/>
              <a:sym typeface="Calibri"/>
            </a:endParaRPr>
          </a:p>
        </p:txBody>
      </p:sp>
      <p:sp>
        <p:nvSpPr>
          <p:cNvPr id="236" name="Google Shape;236;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
              <a:buFont typeface="Calibri"/>
              <a:buNone/>
            </a:pPr>
            <a:endParaRPr sz="100">
              <a:solidFill>
                <a:schemeClr val="dk1"/>
              </a:solidFill>
              <a:latin typeface="Calibri"/>
              <a:ea typeface="Calibri"/>
              <a:cs typeface="Calibri"/>
              <a:sym typeface="Calibri"/>
            </a:endParaRPr>
          </a:p>
        </p:txBody>
      </p:sp>
      <p:sp>
        <p:nvSpPr>
          <p:cNvPr id="246" name="Google Shape;246;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
              <a:buFont typeface="Calibri"/>
              <a:buNone/>
            </a:pPr>
            <a:endParaRPr sz="100">
              <a:solidFill>
                <a:schemeClr val="dk1"/>
              </a:solidFill>
              <a:latin typeface="Calibri"/>
              <a:ea typeface="Calibri"/>
              <a:cs typeface="Calibri"/>
              <a:sym typeface="Calibri"/>
            </a:endParaRPr>
          </a:p>
        </p:txBody>
      </p:sp>
      <p:sp>
        <p:nvSpPr>
          <p:cNvPr id="256" name="Google Shape;256;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5" name="Google Shape;265;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
              <a:buFont typeface="Calibri"/>
              <a:buNone/>
            </a:pPr>
            <a:endParaRPr sz="100">
              <a:solidFill>
                <a:schemeClr val="dk1"/>
              </a:solidFill>
              <a:latin typeface="Calibri"/>
              <a:ea typeface="Calibri"/>
              <a:cs typeface="Calibri"/>
              <a:sym typeface="Calibri"/>
            </a:endParaRPr>
          </a:p>
        </p:txBody>
      </p:sp>
      <p:sp>
        <p:nvSpPr>
          <p:cNvPr id="266" name="Google Shape;266;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
              <a:buFont typeface="Calibri"/>
              <a:buNone/>
            </a:pPr>
            <a:endParaRPr sz="100">
              <a:solidFill>
                <a:schemeClr val="dk1"/>
              </a:solidFill>
              <a:latin typeface="Calibri"/>
              <a:ea typeface="Calibri"/>
              <a:cs typeface="Calibri"/>
              <a:sym typeface="Calibri"/>
            </a:endParaRPr>
          </a:p>
        </p:txBody>
      </p:sp>
      <p:sp>
        <p:nvSpPr>
          <p:cNvPr id="276" name="Google Shape;276;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
              <a:buFont typeface="Calibri"/>
              <a:buNone/>
            </a:pPr>
            <a:endParaRPr sz="100">
              <a:solidFill>
                <a:schemeClr val="dk1"/>
              </a:solidFill>
              <a:latin typeface="Calibri"/>
              <a:ea typeface="Calibri"/>
              <a:cs typeface="Calibri"/>
              <a:sym typeface="Calibri"/>
            </a:endParaRPr>
          </a:p>
        </p:txBody>
      </p:sp>
      <p:sp>
        <p:nvSpPr>
          <p:cNvPr id="105" name="Google Shape;105;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5" name="Google Shape;285;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
              <a:buFont typeface="Calibri"/>
              <a:buNone/>
            </a:pPr>
            <a:endParaRPr sz="100">
              <a:solidFill>
                <a:schemeClr val="dk1"/>
              </a:solidFill>
              <a:latin typeface="Calibri"/>
              <a:ea typeface="Calibri"/>
              <a:cs typeface="Calibri"/>
              <a:sym typeface="Calibri"/>
            </a:endParaRPr>
          </a:p>
        </p:txBody>
      </p:sp>
      <p:sp>
        <p:nvSpPr>
          <p:cNvPr id="286" name="Google Shape;286;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Test Execution - If the observed behavior patterns cannot be immediately identified as failures, information needs to be recorded for further analysis.</a:t>
            </a:r>
            <a:endParaRPr/>
          </a:p>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Information recorded at test execution is used in  follow-up activities to recreate failure scenarios, to diagnose problems, to locate failure causes and</a:t>
            </a:r>
            <a:endParaRPr/>
          </a:p>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identify specific faults in software design and code, and to fix them.</a:t>
            </a:r>
            <a:endParaRPr/>
          </a:p>
          <a:p>
            <a:pPr marL="0" lvl="0" indent="0" algn="l" rtl="0">
              <a:spcBef>
                <a:spcPts val="0"/>
              </a:spcBef>
              <a:spcAft>
                <a:spcPts val="0"/>
              </a:spcAft>
              <a:buNone/>
            </a:pPr>
            <a:endParaRPr sz="100">
              <a:solidFill>
                <a:schemeClr val="dk1"/>
              </a:solidFill>
              <a:latin typeface="Calibri"/>
              <a:ea typeface="Calibri"/>
              <a:cs typeface="Calibri"/>
              <a:sym typeface="Calibri"/>
            </a:endParaRPr>
          </a:p>
        </p:txBody>
      </p:sp>
      <p:sp>
        <p:nvSpPr>
          <p:cNvPr id="296" name="Google Shape;296;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
              <a:buFont typeface="Calibri"/>
              <a:buNone/>
            </a:pPr>
            <a:endParaRPr sz="100">
              <a:solidFill>
                <a:schemeClr val="dk1"/>
              </a:solidFill>
              <a:latin typeface="Calibri"/>
              <a:ea typeface="Calibri"/>
              <a:cs typeface="Calibri"/>
              <a:sym typeface="Calibri"/>
            </a:endParaRPr>
          </a:p>
        </p:txBody>
      </p:sp>
      <p:sp>
        <p:nvSpPr>
          <p:cNvPr id="306" name="Google Shape;306;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5" name="Google Shape;315;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For unit testing of large products, the WBT activities are carried out in the encompassing framework where most of the planning is subject to the environment; and the environmental constraints pretty much determine what can be done.</a:t>
            </a:r>
            <a:endParaRPr/>
          </a:p>
          <a:p>
            <a:pPr marL="0" lvl="0" indent="0" algn="l" rtl="0">
              <a:spcBef>
                <a:spcPts val="0"/>
              </a:spcBef>
              <a:spcAft>
                <a:spcPts val="0"/>
              </a:spcAft>
              <a:buNone/>
            </a:pPr>
            <a:endParaRPr sz="100">
              <a:solidFill>
                <a:schemeClr val="dk1"/>
              </a:solidFill>
              <a:latin typeface="Calibri"/>
              <a:ea typeface="Calibri"/>
              <a:cs typeface="Calibri"/>
              <a:sym typeface="Calibri"/>
            </a:endParaRPr>
          </a:p>
        </p:txBody>
      </p:sp>
      <p:sp>
        <p:nvSpPr>
          <p:cNvPr id="316" name="Google Shape;316;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5" name="Google Shape;325;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For unit testing of large products, the WBT activities are carried out in the encompassing framework where most of the planning is subject to the environment; and the environmental constraints pretty much determine what can be done.</a:t>
            </a:r>
            <a:endParaRPr/>
          </a:p>
          <a:p>
            <a:pPr marL="0" lvl="0" indent="0" algn="l" rtl="0">
              <a:spcBef>
                <a:spcPts val="0"/>
              </a:spcBef>
              <a:spcAft>
                <a:spcPts val="0"/>
              </a:spcAft>
              <a:buNone/>
            </a:pPr>
            <a:endParaRPr sz="100">
              <a:solidFill>
                <a:schemeClr val="dk1"/>
              </a:solidFill>
              <a:latin typeface="Calibri"/>
              <a:ea typeface="Calibri"/>
              <a:cs typeface="Calibri"/>
              <a:sym typeface="Calibri"/>
            </a:endParaRPr>
          </a:p>
        </p:txBody>
      </p:sp>
      <p:sp>
        <p:nvSpPr>
          <p:cNvPr id="326" name="Google Shape;326;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5" name="Google Shape;335;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u="none" strike="noStrike">
                <a:solidFill>
                  <a:schemeClr val="dk1"/>
                </a:solidFill>
                <a:latin typeface="Calibri"/>
                <a:ea typeface="Calibri"/>
                <a:cs typeface="Calibri"/>
                <a:sym typeface="Calibri"/>
              </a:rPr>
              <a:t>For unit testing of large products, the WBT activities are carried out in the encompassing framework where most of the planning is subject to the environment; and the environmental constraints pretty much determine what can be done.</a:t>
            </a:r>
            <a:endParaRPr/>
          </a:p>
          <a:p>
            <a:pPr marL="0" lvl="0" indent="0" algn="l" rtl="0">
              <a:spcBef>
                <a:spcPts val="0"/>
              </a:spcBef>
              <a:spcAft>
                <a:spcPts val="0"/>
              </a:spcAft>
              <a:buNone/>
            </a:pPr>
            <a:endParaRPr sz="100">
              <a:solidFill>
                <a:schemeClr val="dk1"/>
              </a:solidFill>
              <a:latin typeface="Calibri"/>
              <a:ea typeface="Calibri"/>
              <a:cs typeface="Calibri"/>
              <a:sym typeface="Calibri"/>
            </a:endParaRPr>
          </a:p>
        </p:txBody>
      </p:sp>
      <p:sp>
        <p:nvSpPr>
          <p:cNvPr id="336" name="Google Shape;336;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5" name="Google Shape;345;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00">
              <a:solidFill>
                <a:schemeClr val="dk1"/>
              </a:solidFill>
              <a:latin typeface="Calibri"/>
              <a:ea typeface="Calibri"/>
              <a:cs typeface="Calibri"/>
              <a:sym typeface="Calibri"/>
            </a:endParaRPr>
          </a:p>
        </p:txBody>
      </p:sp>
      <p:sp>
        <p:nvSpPr>
          <p:cNvPr id="346" name="Google Shape;346;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
              <a:buFont typeface="Calibri"/>
              <a:buNone/>
            </a:pPr>
            <a:endParaRPr sz="100">
              <a:solidFill>
                <a:schemeClr val="dk1"/>
              </a:solidFill>
              <a:latin typeface="Calibri"/>
              <a:ea typeface="Calibri"/>
              <a:cs typeface="Calibri"/>
              <a:sym typeface="Calibri"/>
            </a:endParaRPr>
          </a:p>
        </p:txBody>
      </p:sp>
      <p:sp>
        <p:nvSpPr>
          <p:cNvPr id="356" name="Google Shape;356;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5" name="Google Shape;365;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
              <a:buFont typeface="Calibri"/>
              <a:buNone/>
            </a:pPr>
            <a:endParaRPr sz="100">
              <a:solidFill>
                <a:schemeClr val="dk1"/>
              </a:solidFill>
              <a:latin typeface="Calibri"/>
              <a:ea typeface="Calibri"/>
              <a:cs typeface="Calibri"/>
              <a:sym typeface="Calibri"/>
            </a:endParaRPr>
          </a:p>
        </p:txBody>
      </p:sp>
      <p:sp>
        <p:nvSpPr>
          <p:cNvPr id="366" name="Google Shape;366;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5" name="Google Shape;375;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
              <a:buFont typeface="Calibri"/>
              <a:buNone/>
            </a:pPr>
            <a:endParaRPr sz="100">
              <a:solidFill>
                <a:schemeClr val="dk1"/>
              </a:solidFill>
              <a:latin typeface="Calibri"/>
              <a:ea typeface="Calibri"/>
              <a:cs typeface="Calibri"/>
              <a:sym typeface="Calibri"/>
            </a:endParaRPr>
          </a:p>
        </p:txBody>
      </p:sp>
      <p:sp>
        <p:nvSpPr>
          <p:cNvPr id="376" name="Google Shape;376;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
              <a:buFont typeface="Calibri"/>
              <a:buNone/>
            </a:pPr>
            <a:endParaRPr sz="100">
              <a:solidFill>
                <a:schemeClr val="dk1"/>
              </a:solidFill>
              <a:latin typeface="Calibri"/>
              <a:ea typeface="Calibri"/>
              <a:cs typeface="Calibri"/>
              <a:sym typeface="Calibri"/>
            </a:endParaRPr>
          </a:p>
        </p:txBody>
      </p:sp>
      <p:sp>
        <p:nvSpPr>
          <p:cNvPr id="115" name="Google Shape;115;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6" name="Google Shape;386;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
              <a:buFont typeface="Calibri"/>
              <a:buNone/>
            </a:pPr>
            <a:endParaRPr sz="100">
              <a:solidFill>
                <a:schemeClr val="dk1"/>
              </a:solidFill>
              <a:latin typeface="Calibri"/>
              <a:ea typeface="Calibri"/>
              <a:cs typeface="Calibri"/>
              <a:sym typeface="Calibri"/>
            </a:endParaRPr>
          </a:p>
        </p:txBody>
      </p:sp>
      <p:sp>
        <p:nvSpPr>
          <p:cNvPr id="387" name="Google Shape;387;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
              <a:buFont typeface="Calibri"/>
              <a:buNone/>
            </a:pPr>
            <a:endParaRPr sz="100">
              <a:solidFill>
                <a:schemeClr val="dk1"/>
              </a:solidFill>
              <a:latin typeface="Calibri"/>
              <a:ea typeface="Calibri"/>
              <a:cs typeface="Calibri"/>
              <a:sym typeface="Calibri"/>
            </a:endParaRPr>
          </a:p>
        </p:txBody>
      </p:sp>
      <p:sp>
        <p:nvSpPr>
          <p:cNvPr id="125" name="Google Shape;125;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
              <a:buFont typeface="Calibri"/>
              <a:buNone/>
            </a:pPr>
            <a:endParaRPr sz="100">
              <a:solidFill>
                <a:schemeClr val="dk1"/>
              </a:solidFill>
              <a:latin typeface="Calibri"/>
              <a:ea typeface="Calibri"/>
              <a:cs typeface="Calibri"/>
              <a:sym typeface="Calibri"/>
            </a:endParaRPr>
          </a:p>
        </p:txBody>
      </p:sp>
      <p:sp>
        <p:nvSpPr>
          <p:cNvPr id="136" name="Google Shape;136;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
              <a:buFont typeface="Calibri"/>
              <a:buNone/>
            </a:pPr>
            <a:endParaRPr sz="100">
              <a:solidFill>
                <a:schemeClr val="dk1"/>
              </a:solidFill>
              <a:latin typeface="Calibri"/>
              <a:ea typeface="Calibri"/>
              <a:cs typeface="Calibri"/>
              <a:sym typeface="Calibri"/>
            </a:endParaRPr>
          </a:p>
        </p:txBody>
      </p:sp>
      <p:sp>
        <p:nvSpPr>
          <p:cNvPr id="146" name="Google Shape;146;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
              <a:buFont typeface="Calibri"/>
              <a:buNone/>
            </a:pPr>
            <a:endParaRPr sz="100">
              <a:solidFill>
                <a:schemeClr val="dk1"/>
              </a:solidFill>
              <a:latin typeface="Calibri"/>
              <a:ea typeface="Calibri"/>
              <a:cs typeface="Calibri"/>
              <a:sym typeface="Calibri"/>
            </a:endParaRPr>
          </a:p>
        </p:txBody>
      </p:sp>
      <p:sp>
        <p:nvSpPr>
          <p:cNvPr id="156" name="Google Shape;156;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
              <a:buFont typeface="Calibri"/>
              <a:buNone/>
            </a:pPr>
            <a:endParaRPr sz="100">
              <a:solidFill>
                <a:schemeClr val="dk1"/>
              </a:solidFill>
              <a:latin typeface="Calibri"/>
              <a:ea typeface="Calibri"/>
              <a:cs typeface="Calibri"/>
              <a:sym typeface="Calibri"/>
            </a:endParaRPr>
          </a:p>
        </p:txBody>
      </p:sp>
      <p:sp>
        <p:nvSpPr>
          <p:cNvPr id="167" name="Google Shape;167;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
              <a:buFont typeface="Calibri"/>
              <a:buNone/>
            </a:pPr>
            <a:endParaRPr sz="100">
              <a:solidFill>
                <a:schemeClr val="dk1"/>
              </a:solidFill>
              <a:latin typeface="Calibri"/>
              <a:ea typeface="Calibri"/>
              <a:cs typeface="Calibri"/>
              <a:sym typeface="Calibri"/>
            </a:endParaRPr>
          </a:p>
        </p:txBody>
      </p:sp>
      <p:sp>
        <p:nvSpPr>
          <p:cNvPr id="177" name="Google Shape;177;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3"/>
        <p:cNvGrpSpPr/>
        <p:nvPr/>
      </p:nvGrpSpPr>
      <p:grpSpPr>
        <a:xfrm>
          <a:off x="0" y="0"/>
          <a:ext cx="0" cy="0"/>
          <a:chOff x="0" y="0"/>
          <a:chExt cx="0" cy="0"/>
        </a:xfrm>
      </p:grpSpPr>
      <p:sp>
        <p:nvSpPr>
          <p:cNvPr id="14" name="Google Shape;14;p2"/>
          <p:cNvSpPr/>
          <p:nvPr/>
        </p:nvSpPr>
        <p:spPr>
          <a:xfrm>
            <a:off x="0" y="0"/>
            <a:ext cx="9144000" cy="65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830392" y="1588427"/>
            <a:ext cx="745763"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729450" y="1763267"/>
            <a:ext cx="7688100" cy="2219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9" name="Google Shape;19;p2"/>
          <p:cNvSpPr txBox="1">
            <a:spLocks noGrp="1"/>
          </p:cNvSpPr>
          <p:nvPr>
            <p:ph type="subTitle" idx="1"/>
          </p:nvPr>
        </p:nvSpPr>
        <p:spPr>
          <a:xfrm>
            <a:off x="729627" y="4230533"/>
            <a:ext cx="7688100" cy="721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20" name="Google Shape;20;p2"/>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7"/>
        <p:cNvGrpSpPr/>
        <p:nvPr/>
      </p:nvGrpSpPr>
      <p:grpSpPr>
        <a:xfrm>
          <a:off x="0" y="0"/>
          <a:ext cx="0" cy="0"/>
          <a:chOff x="0" y="0"/>
          <a:chExt cx="0" cy="0"/>
        </a:xfrm>
      </p:grpSpPr>
      <p:grpSp>
        <p:nvGrpSpPr>
          <p:cNvPr id="78" name="Google Shape;78;p11"/>
          <p:cNvGrpSpPr/>
          <p:nvPr/>
        </p:nvGrpSpPr>
        <p:grpSpPr>
          <a:xfrm>
            <a:off x="830392" y="5558926"/>
            <a:ext cx="745763"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11"/>
          <p:cNvSpPr txBox="1">
            <a:spLocks noGrp="1"/>
          </p:cNvSpPr>
          <p:nvPr>
            <p:ph type="title" hasCustomPrompt="1"/>
          </p:nvPr>
        </p:nvSpPr>
        <p:spPr>
          <a:xfrm>
            <a:off x="729450" y="978600"/>
            <a:ext cx="7688400" cy="165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82" name="Google Shape;82;p11"/>
          <p:cNvSpPr txBox="1">
            <a:spLocks noGrp="1"/>
          </p:cNvSpPr>
          <p:nvPr>
            <p:ph type="body" idx="1"/>
          </p:nvPr>
        </p:nvSpPr>
        <p:spPr>
          <a:xfrm>
            <a:off x="729450" y="3030517"/>
            <a:ext cx="7688400" cy="2107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83" name="Google Shape;83;p11"/>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2"/>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Clr>
                <a:srgbClr val="4F6128"/>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8" name="Google Shape;88;p13"/>
          <p:cNvSpPr txBox="1">
            <a:spLocks noGrp="1"/>
          </p:cNvSpPr>
          <p:nvPr>
            <p:ph type="body" idx="1"/>
          </p:nvPr>
        </p:nvSpPr>
        <p:spPr>
          <a:xfrm>
            <a:off x="457200" y="1600201"/>
            <a:ext cx="8229600" cy="685800"/>
          </a:xfrm>
          <a:prstGeom prst="rect">
            <a:avLst/>
          </a:prstGeom>
          <a:noFill/>
          <a:ln>
            <a:noFill/>
          </a:ln>
        </p:spPr>
        <p:txBody>
          <a:bodyPr spcFirstLastPara="1" wrap="square" lIns="91425" tIns="45700" rIns="91425" bIns="45700" anchor="t" anchorCtr="0">
            <a:noAutofit/>
          </a:bodyPr>
          <a:lstStyle>
            <a:lvl1pPr marL="457200" lvl="0" indent="-342900" algn="r" rtl="0">
              <a:spcBef>
                <a:spcPts val="360"/>
              </a:spcBef>
              <a:spcAft>
                <a:spcPts val="0"/>
              </a:spcAft>
              <a:buClr>
                <a:srgbClr val="76923C"/>
              </a:buClr>
              <a:buSzPts val="1800"/>
              <a:buChar char="●"/>
              <a:defRPr/>
            </a:lvl1pPr>
            <a:lvl2pPr marL="914400" lvl="1" indent="-342900" algn="l" rtl="0">
              <a:spcBef>
                <a:spcPts val="1600"/>
              </a:spcBef>
              <a:spcAft>
                <a:spcPts val="0"/>
              </a:spcAft>
              <a:buClr>
                <a:schemeClr val="dk1"/>
              </a:buClr>
              <a:buSzPts val="1800"/>
              <a:buChar char="○"/>
              <a:defRPr/>
            </a:lvl2pPr>
            <a:lvl3pPr marL="1371600" lvl="2" indent="-342900" algn="l" rtl="0">
              <a:spcBef>
                <a:spcPts val="1600"/>
              </a:spcBef>
              <a:spcAft>
                <a:spcPts val="0"/>
              </a:spcAft>
              <a:buClr>
                <a:schemeClr val="dk1"/>
              </a:buClr>
              <a:buSzPts val="1800"/>
              <a:buChar char="■"/>
              <a:defRPr/>
            </a:lvl3pPr>
            <a:lvl4pPr marL="1828800" lvl="3" indent="-342900" algn="l" rtl="0">
              <a:spcBef>
                <a:spcPts val="1600"/>
              </a:spcBef>
              <a:spcAft>
                <a:spcPts val="0"/>
              </a:spcAft>
              <a:buClr>
                <a:schemeClr val="dk1"/>
              </a:buClr>
              <a:buSzPts val="1800"/>
              <a:buChar char="●"/>
              <a:defRPr/>
            </a:lvl4pPr>
            <a:lvl5pPr marL="2286000" lvl="4" indent="-342900" algn="l" rtl="0">
              <a:spcBef>
                <a:spcPts val="1600"/>
              </a:spcBef>
              <a:spcAft>
                <a:spcPts val="0"/>
              </a:spcAft>
              <a:buClr>
                <a:schemeClr val="dk1"/>
              </a:buClr>
              <a:buSzPts val="1800"/>
              <a:buChar char="○"/>
              <a:defRPr/>
            </a:lvl5pPr>
            <a:lvl6pPr marL="2743200" lvl="5" indent="-342900" algn="l" rtl="0">
              <a:spcBef>
                <a:spcPts val="1600"/>
              </a:spcBef>
              <a:spcAft>
                <a:spcPts val="0"/>
              </a:spcAft>
              <a:buClr>
                <a:schemeClr val="dk1"/>
              </a:buClr>
              <a:buSzPts val="1800"/>
              <a:buChar char="■"/>
              <a:defRPr/>
            </a:lvl6pPr>
            <a:lvl7pPr marL="3200400" lvl="6" indent="-342900" algn="l" rtl="0">
              <a:spcBef>
                <a:spcPts val="1600"/>
              </a:spcBef>
              <a:spcAft>
                <a:spcPts val="0"/>
              </a:spcAft>
              <a:buClr>
                <a:schemeClr val="dk1"/>
              </a:buClr>
              <a:buSzPts val="1800"/>
              <a:buChar char="●"/>
              <a:defRPr/>
            </a:lvl7pPr>
            <a:lvl8pPr marL="3657600" lvl="7" indent="-342900" algn="l" rtl="0">
              <a:spcBef>
                <a:spcPts val="1600"/>
              </a:spcBef>
              <a:spcAft>
                <a:spcPts val="0"/>
              </a:spcAft>
              <a:buClr>
                <a:schemeClr val="dk1"/>
              </a:buClr>
              <a:buSzPts val="1800"/>
              <a:buChar char="○"/>
              <a:defRPr/>
            </a:lvl8pPr>
            <a:lvl9pPr marL="4114800" lvl="8" indent="-342900" algn="l" rtl="0">
              <a:spcBef>
                <a:spcPts val="1600"/>
              </a:spcBef>
              <a:spcAft>
                <a:spcPts val="1600"/>
              </a:spcAft>
              <a:buClr>
                <a:schemeClr val="dk1"/>
              </a:buClr>
              <a:buSzPts val="1800"/>
              <a:buChar char="■"/>
              <a:defRPr/>
            </a:lvl9pPr>
          </a:lstStyle>
          <a:p>
            <a:endParaRPr/>
          </a:p>
        </p:txBody>
      </p:sp>
      <p:sp>
        <p:nvSpPr>
          <p:cNvPr id="89" name="Google Shape;89;p13"/>
          <p:cNvSpPr txBox="1">
            <a:spLocks noGrp="1"/>
          </p:cNvSpPr>
          <p:nvPr>
            <p:ph type="dt" idx="10"/>
          </p:nvPr>
        </p:nvSpPr>
        <p:spPr>
          <a:xfrm>
            <a:off x="457200" y="6356354"/>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13"/>
          <p:cNvSpPr txBox="1">
            <a:spLocks noGrp="1"/>
          </p:cNvSpPr>
          <p:nvPr>
            <p:ph type="ftr" idx="11"/>
          </p:nvPr>
        </p:nvSpPr>
        <p:spPr>
          <a:xfrm>
            <a:off x="3124200" y="6356354"/>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3"/>
          <p:cNvSpPr txBox="1">
            <a:spLocks noGrp="1"/>
          </p:cNvSpPr>
          <p:nvPr>
            <p:ph type="sldNum" idx="12"/>
          </p:nvPr>
        </p:nvSpPr>
        <p:spPr>
          <a:xfrm>
            <a:off x="6553200" y="6356354"/>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cxnSp>
        <p:nvCxnSpPr>
          <p:cNvPr id="92" name="Google Shape;92;p13"/>
          <p:cNvCxnSpPr/>
          <p:nvPr/>
        </p:nvCxnSpPr>
        <p:spPr>
          <a:xfrm rot="10800000" flipH="1">
            <a:off x="2" y="6297904"/>
            <a:ext cx="9156900" cy="26700"/>
          </a:xfrm>
          <a:prstGeom prst="straightConnector1">
            <a:avLst/>
          </a:prstGeom>
          <a:noFill/>
          <a:ln w="9525" cap="flat" cmpd="sng">
            <a:solidFill>
              <a:srgbClr val="4A7DBA"/>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830392" y="1588427"/>
            <a:ext cx="745763"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3"/>
          <p:cNvSpPr txBox="1">
            <a:spLocks noGrp="1"/>
          </p:cNvSpPr>
          <p:nvPr>
            <p:ph type="title"/>
          </p:nvPr>
        </p:nvSpPr>
        <p:spPr>
          <a:xfrm>
            <a:off x="729450" y="1763267"/>
            <a:ext cx="7688400" cy="202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6" name="Google Shape;26;p3"/>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29;p4"/>
          <p:cNvGrpSpPr/>
          <p:nvPr/>
        </p:nvGrpSpPr>
        <p:grpSpPr>
          <a:xfrm>
            <a:off x="830392" y="1588427"/>
            <a:ext cx="745763"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4"/>
          <p:cNvSpPr txBox="1">
            <a:spLocks noGrp="1"/>
          </p:cNvSpPr>
          <p:nvPr>
            <p:ph type="title"/>
          </p:nvPr>
        </p:nvSpPr>
        <p:spPr>
          <a:xfrm>
            <a:off x="729450" y="1758200"/>
            <a:ext cx="7688700" cy="713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3" name="Google Shape;33;p4"/>
          <p:cNvSpPr txBox="1">
            <a:spLocks noGrp="1"/>
          </p:cNvSpPr>
          <p:nvPr>
            <p:ph type="body" idx="1"/>
          </p:nvPr>
        </p:nvSpPr>
        <p:spPr>
          <a:xfrm>
            <a:off x="729450" y="2771833"/>
            <a:ext cx="7688700" cy="30147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4" name="Google Shape;34;p4"/>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5"/>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5"/>
          <p:cNvGrpSpPr/>
          <p:nvPr/>
        </p:nvGrpSpPr>
        <p:grpSpPr>
          <a:xfrm>
            <a:off x="830392" y="1588427"/>
            <a:ext cx="745763"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5"/>
          <p:cNvSpPr txBox="1">
            <a:spLocks noGrp="1"/>
          </p:cNvSpPr>
          <p:nvPr>
            <p:ph type="title"/>
          </p:nvPr>
        </p:nvSpPr>
        <p:spPr>
          <a:xfrm>
            <a:off x="729450" y="1758200"/>
            <a:ext cx="7688400" cy="713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1" name="Google Shape;41;p5"/>
          <p:cNvSpPr txBox="1">
            <a:spLocks noGrp="1"/>
          </p:cNvSpPr>
          <p:nvPr>
            <p:ph type="body" idx="1"/>
          </p:nvPr>
        </p:nvSpPr>
        <p:spPr>
          <a:xfrm>
            <a:off x="729325" y="2771833"/>
            <a:ext cx="3774300" cy="30147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2" name="Google Shape;42;p5"/>
          <p:cNvSpPr txBox="1">
            <a:spLocks noGrp="1"/>
          </p:cNvSpPr>
          <p:nvPr>
            <p:ph type="body" idx="2"/>
          </p:nvPr>
        </p:nvSpPr>
        <p:spPr>
          <a:xfrm>
            <a:off x="4643604" y="2771833"/>
            <a:ext cx="3774300" cy="30147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3" name="Google Shape;43;p5"/>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a:off x="830392" y="1588427"/>
            <a:ext cx="745763"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729450" y="1758200"/>
            <a:ext cx="7688400" cy="713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0" name="Google Shape;50;p6"/>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a:off x="830392" y="1588427"/>
            <a:ext cx="745763"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7"/>
          <p:cNvSpPr txBox="1">
            <a:spLocks noGrp="1"/>
          </p:cNvSpPr>
          <p:nvPr>
            <p:ph type="title"/>
          </p:nvPr>
        </p:nvSpPr>
        <p:spPr>
          <a:xfrm>
            <a:off x="730000" y="1758200"/>
            <a:ext cx="3300900" cy="18420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7" name="Google Shape;57;p7"/>
          <p:cNvSpPr txBox="1">
            <a:spLocks noGrp="1"/>
          </p:cNvSpPr>
          <p:nvPr>
            <p:ph type="body" idx="1"/>
          </p:nvPr>
        </p:nvSpPr>
        <p:spPr>
          <a:xfrm>
            <a:off x="721225" y="3708967"/>
            <a:ext cx="3300900" cy="2130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8" name="Google Shape;58;p7"/>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9"/>
        <p:cNvGrpSpPr/>
        <p:nvPr/>
      </p:nvGrpSpPr>
      <p:grpSpPr>
        <a:xfrm>
          <a:off x="0" y="0"/>
          <a:ext cx="0" cy="0"/>
          <a:chOff x="0" y="0"/>
          <a:chExt cx="0" cy="0"/>
        </a:xfrm>
      </p:grpSpPr>
      <p:grpSp>
        <p:nvGrpSpPr>
          <p:cNvPr id="60" name="Google Shape;60;p8"/>
          <p:cNvGrpSpPr/>
          <p:nvPr/>
        </p:nvGrpSpPr>
        <p:grpSpPr>
          <a:xfrm>
            <a:off x="830392" y="5558926"/>
            <a:ext cx="745763"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8"/>
          <p:cNvSpPr txBox="1">
            <a:spLocks noGrp="1"/>
          </p:cNvSpPr>
          <p:nvPr>
            <p:ph type="title"/>
          </p:nvPr>
        </p:nvSpPr>
        <p:spPr>
          <a:xfrm>
            <a:off x="729450" y="1152400"/>
            <a:ext cx="7021200" cy="39801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4" name="Google Shape;64;p8"/>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p:nvPr/>
        </p:nvSpPr>
        <p:spPr>
          <a:xfrm>
            <a:off x="0" y="0"/>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9"/>
          <p:cNvGrpSpPr/>
          <p:nvPr/>
        </p:nvGrpSpPr>
        <p:grpSpPr>
          <a:xfrm>
            <a:off x="830392" y="1588427"/>
            <a:ext cx="745763"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p9"/>
          <p:cNvSpPr txBox="1">
            <a:spLocks noGrp="1"/>
          </p:cNvSpPr>
          <p:nvPr>
            <p:ph type="title"/>
          </p:nvPr>
        </p:nvSpPr>
        <p:spPr>
          <a:xfrm>
            <a:off x="730000" y="1758200"/>
            <a:ext cx="3300900" cy="2249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71" name="Google Shape;71;p9"/>
          <p:cNvSpPr txBox="1">
            <a:spLocks noGrp="1"/>
          </p:cNvSpPr>
          <p:nvPr>
            <p:ph type="subTitle" idx="1"/>
          </p:nvPr>
        </p:nvSpPr>
        <p:spPr>
          <a:xfrm>
            <a:off x="724950" y="4215367"/>
            <a:ext cx="3300900" cy="1011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72" name="Google Shape;72;p9"/>
          <p:cNvSpPr txBox="1">
            <a:spLocks noGrp="1"/>
          </p:cNvSpPr>
          <p:nvPr>
            <p:ph type="body" idx="2"/>
          </p:nvPr>
        </p:nvSpPr>
        <p:spPr>
          <a:xfrm>
            <a:off x="5174225" y="1803500"/>
            <a:ext cx="3374400" cy="4034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3" name="Google Shape;73;p9"/>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0"/>
          <p:cNvSpPr txBox="1">
            <a:spLocks noGrp="1"/>
          </p:cNvSpPr>
          <p:nvPr>
            <p:ph type="body" idx="1"/>
          </p:nvPr>
        </p:nvSpPr>
        <p:spPr>
          <a:xfrm>
            <a:off x="724950" y="5830068"/>
            <a:ext cx="7697400" cy="614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6" name="Google Shape;76;p10"/>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11" name="Google Shape;11;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8536302" y="6333134"/>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4"/>
          <p:cNvSpPr txBox="1">
            <a:spLocks noGrp="1"/>
          </p:cNvSpPr>
          <p:nvPr>
            <p:ph type="body" idx="1"/>
          </p:nvPr>
        </p:nvSpPr>
        <p:spPr>
          <a:xfrm>
            <a:off x="585759" y="304800"/>
            <a:ext cx="8177241" cy="6053797"/>
          </a:xfrm>
          <a:prstGeom prst="rect">
            <a:avLst/>
          </a:prstGeom>
          <a:noFill/>
          <a:ln>
            <a:noFill/>
          </a:ln>
        </p:spPr>
        <p:txBody>
          <a:bodyPr spcFirstLastPara="1" wrap="square" lIns="91425" tIns="45700" rIns="91425" bIns="45700" anchor="t" anchorCtr="0">
            <a:noAutofit/>
          </a:bodyPr>
          <a:lstStyle/>
          <a:p>
            <a:pPr marL="342900" lvl="0" indent="-342900" algn="ctr" rtl="0">
              <a:spcBef>
                <a:spcPts val="0"/>
              </a:spcBef>
              <a:spcAft>
                <a:spcPts val="0"/>
              </a:spcAft>
              <a:buClr>
                <a:srgbClr val="76923C"/>
              </a:buClr>
              <a:buSzPts val="2800"/>
              <a:buFont typeface="Calibri"/>
              <a:buNone/>
            </a:pPr>
            <a:endParaRPr sz="2800">
              <a:solidFill>
                <a:schemeClr val="dk1"/>
              </a:solidFill>
            </a:endParaRPr>
          </a:p>
          <a:p>
            <a:pPr marL="342900" lvl="0" indent="-342900" algn="ctr" rtl="0">
              <a:spcBef>
                <a:spcPts val="560"/>
              </a:spcBef>
              <a:spcAft>
                <a:spcPts val="0"/>
              </a:spcAft>
              <a:buClr>
                <a:srgbClr val="76923C"/>
              </a:buClr>
              <a:buSzPts val="2800"/>
              <a:buNone/>
            </a:pPr>
            <a:endParaRPr sz="2800">
              <a:solidFill>
                <a:schemeClr val="dk1"/>
              </a:solidFill>
            </a:endParaRPr>
          </a:p>
          <a:p>
            <a:pPr marL="342900" lvl="0" indent="-342900" algn="ctr" rtl="0">
              <a:spcBef>
                <a:spcPts val="560"/>
              </a:spcBef>
              <a:spcAft>
                <a:spcPts val="0"/>
              </a:spcAft>
              <a:buClr>
                <a:schemeClr val="dk1"/>
              </a:buClr>
              <a:buSzPts val="2800"/>
              <a:buNone/>
            </a:pPr>
            <a:r>
              <a:rPr lang="en-US" sz="2800" dirty="0">
                <a:solidFill>
                  <a:schemeClr val="dk1"/>
                </a:solidFill>
              </a:rPr>
              <a:t>Chapter Two: Software Verification and Validation</a:t>
            </a:r>
            <a:endParaRPr/>
          </a:p>
          <a:p>
            <a:pPr marL="342900" lvl="0" indent="-342900" algn="ctr" rtl="0">
              <a:spcBef>
                <a:spcPts val="560"/>
              </a:spcBef>
              <a:spcAft>
                <a:spcPts val="0"/>
              </a:spcAft>
              <a:buClr>
                <a:srgbClr val="76923C"/>
              </a:buClr>
              <a:buSzPts val="2800"/>
              <a:buFont typeface="Calibri"/>
              <a:buNone/>
            </a:pPr>
            <a:endParaRPr sz="2800">
              <a:solidFill>
                <a:schemeClr val="dk1"/>
              </a:solidFill>
            </a:endParaRPr>
          </a:p>
          <a:p>
            <a:pPr marL="342900" lvl="0" indent="-342900" algn="ctr" rtl="0">
              <a:spcBef>
                <a:spcPts val="560"/>
              </a:spcBef>
              <a:spcAft>
                <a:spcPts val="0"/>
              </a:spcAft>
              <a:buClr>
                <a:schemeClr val="dk1"/>
              </a:buClr>
              <a:buSzPts val="2800"/>
              <a:buFont typeface="Calibri"/>
              <a:buNone/>
            </a:pPr>
            <a:r>
              <a:rPr lang="en-US" sz="2800" dirty="0">
                <a:solidFill>
                  <a:schemeClr val="dk1"/>
                </a:solidFill>
              </a:rPr>
              <a:t>Sem. II - </a:t>
            </a:r>
            <a:r>
              <a:rPr lang="en-US" sz="2800" dirty="0" smtClean="0">
                <a:solidFill>
                  <a:schemeClr val="dk1"/>
                </a:solidFill>
              </a:rPr>
              <a:t>2020</a:t>
            </a:r>
            <a:endParaRPr sz="2800">
              <a:solidFill>
                <a:schemeClr val="dk1"/>
              </a:solidFill>
            </a:endParaRPr>
          </a:p>
          <a:p>
            <a:pPr marL="342900" lvl="0" indent="-342900" algn="ctr" rtl="0">
              <a:spcBef>
                <a:spcPts val="560"/>
              </a:spcBef>
              <a:spcAft>
                <a:spcPts val="0"/>
              </a:spcAft>
              <a:buClr>
                <a:srgbClr val="76923C"/>
              </a:buClr>
              <a:buSzPts val="2800"/>
              <a:buFont typeface="Calibri"/>
              <a:buNone/>
            </a:pPr>
            <a:endParaRPr sz="2800">
              <a:solidFill>
                <a:schemeClr val="dk1"/>
              </a:solidFill>
            </a:endParaRPr>
          </a:p>
          <a:p>
            <a:pPr marL="342900" lvl="0" indent="-342900" algn="ctr" rtl="0">
              <a:spcBef>
                <a:spcPts val="560"/>
              </a:spcBef>
              <a:spcAft>
                <a:spcPts val="0"/>
              </a:spcAft>
              <a:buClr>
                <a:schemeClr val="dk1"/>
              </a:buClr>
              <a:buSzPts val="2800"/>
              <a:buFont typeface="Calibri"/>
              <a:buNone/>
            </a:pPr>
            <a:r>
              <a:rPr lang="en-US" sz="2800" dirty="0">
                <a:solidFill>
                  <a:schemeClr val="dk1"/>
                </a:solidFill>
              </a:rPr>
              <a:t>Department of Software Engineering</a:t>
            </a:r>
            <a:endParaRPr/>
          </a:p>
          <a:p>
            <a:pPr marL="342900" lvl="0" indent="-342900" algn="ctr" rtl="0">
              <a:spcBef>
                <a:spcPts val="560"/>
              </a:spcBef>
              <a:spcAft>
                <a:spcPts val="0"/>
              </a:spcAft>
              <a:buClr>
                <a:schemeClr val="dk1"/>
              </a:buClr>
              <a:buSzPts val="2800"/>
              <a:buFont typeface="Calibri"/>
              <a:buNone/>
            </a:pPr>
            <a:r>
              <a:rPr lang="en-US" sz="2800" dirty="0">
                <a:solidFill>
                  <a:schemeClr val="dk1"/>
                </a:solidFill>
              </a:rPr>
              <a:t>ITSC-AAIT</a:t>
            </a:r>
            <a:endParaRPr/>
          </a:p>
          <a:p>
            <a:pPr marL="342900" lvl="0" indent="-342900" algn="r" rtl="0">
              <a:spcBef>
                <a:spcPts val="400"/>
              </a:spcBef>
              <a:spcAft>
                <a:spcPts val="0"/>
              </a:spcAft>
              <a:buClr>
                <a:srgbClr val="76923C"/>
              </a:buClr>
              <a:buSzPts val="2000"/>
              <a:buFont typeface="Calibri"/>
              <a:buNone/>
            </a:pPr>
            <a:endParaRPr sz="2000">
              <a:solidFill>
                <a:schemeClr val="dk1"/>
              </a:solidFill>
            </a:endParaRPr>
          </a:p>
          <a:p>
            <a:pPr marL="342900" lvl="0" indent="-342900" algn="r" rtl="0">
              <a:spcBef>
                <a:spcPts val="400"/>
              </a:spcBef>
              <a:spcAft>
                <a:spcPts val="0"/>
              </a:spcAft>
              <a:buClr>
                <a:srgbClr val="76923C"/>
              </a:buClr>
              <a:buSzPts val="2000"/>
              <a:buFont typeface="Calibri"/>
              <a:buNone/>
            </a:pPr>
            <a:endParaRPr sz="2000">
              <a:solidFill>
                <a:schemeClr val="dk1"/>
              </a:solidFill>
            </a:endParaRPr>
          </a:p>
          <a:p>
            <a:pPr marL="342900" lvl="0" indent="-342900" algn="r" rtl="0">
              <a:spcBef>
                <a:spcPts val="400"/>
              </a:spcBef>
              <a:spcAft>
                <a:spcPts val="0"/>
              </a:spcAft>
              <a:buClr>
                <a:srgbClr val="76923C"/>
              </a:buClr>
              <a:buSzPts val="2000"/>
              <a:buFont typeface="Calibri"/>
              <a:buNone/>
            </a:pPr>
            <a:endParaRPr sz="2000">
              <a:solidFill>
                <a:schemeClr val="dk1"/>
              </a:solidFill>
            </a:endParaRPr>
          </a:p>
          <a:p>
            <a:pPr marL="342900" lvl="0" indent="-342900" algn="r" rtl="0">
              <a:spcBef>
                <a:spcPts val="400"/>
              </a:spcBef>
              <a:spcAft>
                <a:spcPts val="1600"/>
              </a:spcAft>
              <a:buClr>
                <a:schemeClr val="dk1"/>
              </a:buClr>
              <a:buSzPts val="2000"/>
              <a:buFont typeface="Calibri"/>
              <a:buNone/>
            </a:pPr>
            <a:r>
              <a:rPr lang="en-US" sz="2000" dirty="0" smtClean="0">
                <a:solidFill>
                  <a:schemeClr val="dk1"/>
                </a:solidFill>
              </a:rPr>
              <a:t>Dr. </a:t>
            </a:r>
            <a:r>
              <a:rPr lang="en-US" sz="2000" dirty="0" err="1" smtClean="0">
                <a:solidFill>
                  <a:schemeClr val="dk1"/>
                </a:solidFill>
              </a:rPr>
              <a:t>Sunkari</a:t>
            </a:r>
            <a:r>
              <a:rPr lang="en-US" sz="2000" dirty="0" smtClean="0">
                <a:solidFill>
                  <a:schemeClr val="dk1"/>
                </a:solidFill>
              </a:rPr>
              <a:t>.</a:t>
            </a:r>
            <a:endParaRPr/>
          </a:p>
        </p:txBody>
      </p:sp>
      <p:sp>
        <p:nvSpPr>
          <p:cNvPr id="100" name="Google Shape;100;p14"/>
          <p:cNvSpPr txBox="1">
            <a:spLocks noGrp="1"/>
          </p:cNvSpPr>
          <p:nvPr>
            <p:ph type="ftr" idx="11"/>
          </p:nvPr>
        </p:nvSpPr>
        <p:spPr>
          <a:xfrm>
            <a:off x="3124200" y="6356354"/>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Software Engineering II (Design, Verification and Validation)</a:t>
            </a:r>
            <a:endParaRPr/>
          </a:p>
        </p:txBody>
      </p:sp>
      <p:sp>
        <p:nvSpPr>
          <p:cNvPr id="101" name="Google Shape;101;p14"/>
          <p:cNvSpPr txBox="1">
            <a:spLocks noGrp="1"/>
          </p:cNvSpPr>
          <p:nvPr>
            <p:ph type="sldNum" idx="12"/>
          </p:nvPr>
        </p:nvSpPr>
        <p:spPr>
          <a:xfrm>
            <a:off x="6553200" y="6356354"/>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90" name="Google Shape;190;p23"/>
          <p:cNvSpPr txBox="1">
            <a:spLocks noGrp="1"/>
          </p:cNvSpPr>
          <p:nvPr>
            <p:ph type="sldNum" idx="12"/>
          </p:nvPr>
        </p:nvSpPr>
        <p:spPr>
          <a:xfrm>
            <a:off x="6629400" y="6416679"/>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10</a:t>
            </a:fld>
            <a:endParaRPr/>
          </a:p>
        </p:txBody>
      </p:sp>
      <p:sp>
        <p:nvSpPr>
          <p:cNvPr id="191" name="Google Shape;191;p23"/>
          <p:cNvSpPr txBox="1">
            <a:spLocks noGrp="1"/>
          </p:cNvSpPr>
          <p:nvPr>
            <p:ph type="ftr" idx="11"/>
          </p:nvPr>
        </p:nvSpPr>
        <p:spPr>
          <a:xfrm>
            <a:off x="1676400" y="6384929"/>
            <a:ext cx="5943600" cy="396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solidFill>
                  <a:schemeClr val="dk1"/>
                </a:solidFill>
                <a:latin typeface="Cambria"/>
                <a:ea typeface="Cambria"/>
                <a:cs typeface="Cambria"/>
                <a:sym typeface="Cambria"/>
              </a:rPr>
              <a:t>Software Engineering II (Design, Verification and Validation)</a:t>
            </a:r>
            <a:endParaRPr sz="1400">
              <a:solidFill>
                <a:schemeClr val="dk1"/>
              </a:solidFill>
              <a:latin typeface="Cambria"/>
              <a:ea typeface="Cambria"/>
              <a:cs typeface="Cambria"/>
              <a:sym typeface="Cambria"/>
            </a:endParaRPr>
          </a:p>
        </p:txBody>
      </p:sp>
      <p:sp>
        <p:nvSpPr>
          <p:cNvPr id="192" name="Google Shape;192;p23"/>
          <p:cNvSpPr/>
          <p:nvPr/>
        </p:nvSpPr>
        <p:spPr>
          <a:xfrm>
            <a:off x="214282" y="1295400"/>
            <a:ext cx="8569325" cy="4690515"/>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lnSpc>
                <a:spcPct val="130000"/>
              </a:lnSpc>
              <a:spcBef>
                <a:spcPts val="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Both concepts are abstract in nature, and each can be realized by a set of concrete, executable activities.</a:t>
            </a:r>
            <a:endParaRPr/>
          </a:p>
          <a:p>
            <a:pPr marL="342900" marR="0" lvl="0" indent="-342900" algn="just" rtl="0">
              <a:lnSpc>
                <a:spcPct val="13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Verification </a:t>
            </a:r>
            <a:endParaRPr/>
          </a:p>
          <a:p>
            <a:pPr marL="800100" marR="0" lvl="1" indent="-342900" algn="just" rtl="0">
              <a:lnSpc>
                <a:spcPct val="130000"/>
              </a:lnSpc>
              <a:spcBef>
                <a:spcPts val="360"/>
              </a:spcBef>
              <a:spcAft>
                <a:spcPts val="0"/>
              </a:spcAft>
              <a:buClr>
                <a:srgbClr val="0000FF"/>
              </a:buClr>
              <a:buSzPts val="2160"/>
              <a:buFont typeface="Noto Sans Symbols"/>
              <a:buChar char="▪"/>
            </a:pPr>
            <a:r>
              <a:rPr lang="en-US" sz="1800" b="0" i="0" u="none" strike="noStrike" cap="none">
                <a:solidFill>
                  <a:schemeClr val="dk1"/>
                </a:solidFill>
                <a:latin typeface="Calibri"/>
                <a:ea typeface="Calibri"/>
                <a:cs typeface="Calibri"/>
                <a:sym typeface="Calibri"/>
              </a:rPr>
              <a:t>Verification addresses the question, are we building the system right?</a:t>
            </a:r>
            <a:endParaRPr/>
          </a:p>
          <a:p>
            <a:pPr marL="800100" marR="0" lvl="1" indent="-342900" algn="just" rtl="0">
              <a:lnSpc>
                <a:spcPct val="130000"/>
              </a:lnSpc>
              <a:spcBef>
                <a:spcPts val="360"/>
              </a:spcBef>
              <a:spcAft>
                <a:spcPts val="0"/>
              </a:spcAft>
              <a:buClr>
                <a:srgbClr val="0000FF"/>
              </a:buClr>
              <a:buSzPts val="2160"/>
              <a:buFont typeface="Noto Sans Symbols"/>
              <a:buChar char="▪"/>
            </a:pPr>
            <a:r>
              <a:rPr lang="en-US" sz="1800" b="0" i="0" u="none" strike="noStrike" cap="none">
                <a:solidFill>
                  <a:schemeClr val="dk1"/>
                </a:solidFill>
                <a:latin typeface="Calibri"/>
                <a:ea typeface="Calibri"/>
                <a:cs typeface="Calibri"/>
                <a:sym typeface="Calibri"/>
              </a:rPr>
              <a:t>Verification is concerned with whether the system is well-engineered, error-free, and so on. Verification will help to determine whether the software is of high quality, but it will not ensure that the system is useful.</a:t>
            </a:r>
            <a:endParaRPr/>
          </a:p>
          <a:p>
            <a:pPr marL="800100" marR="0" lvl="1" indent="-342900" algn="just" rtl="0">
              <a:lnSpc>
                <a:spcPct val="130000"/>
              </a:lnSpc>
              <a:spcBef>
                <a:spcPts val="360"/>
              </a:spcBef>
              <a:spcAft>
                <a:spcPts val="0"/>
              </a:spcAft>
              <a:buClr>
                <a:srgbClr val="0000FF"/>
              </a:buClr>
              <a:buSzPts val="2160"/>
              <a:buFont typeface="Noto Sans Symbols"/>
              <a:buChar char="▪"/>
            </a:pPr>
            <a:r>
              <a:rPr lang="en-US" sz="1800" b="0" i="0" u="none" strike="noStrike" cap="none">
                <a:solidFill>
                  <a:schemeClr val="dk1"/>
                </a:solidFill>
                <a:latin typeface="Calibri"/>
                <a:ea typeface="Calibri"/>
                <a:cs typeface="Calibri"/>
                <a:sym typeface="Calibri"/>
              </a:rPr>
              <a:t>In traditional software development life cycle  verification is stated as a technique to determine whether the product of a given development phase satisfies the requirements established before the start of that phase. A Product can be an intermediate product.</a:t>
            </a:r>
            <a:endParaRPr/>
          </a:p>
          <a:p>
            <a:pPr marL="342900" marR="0" lvl="0" indent="-205740" algn="just" rtl="0">
              <a:lnSpc>
                <a:spcPct val="130000"/>
              </a:lnSpc>
              <a:spcBef>
                <a:spcPts val="360"/>
              </a:spcBef>
              <a:spcAft>
                <a:spcPts val="0"/>
              </a:spcAft>
              <a:buClr>
                <a:srgbClr val="0000FF"/>
              </a:buClr>
              <a:buSzPts val="2160"/>
              <a:buFont typeface="Noto Sans Symbols"/>
              <a:buNone/>
            </a:pPr>
            <a:endParaRPr sz="1800">
              <a:solidFill>
                <a:schemeClr val="dk1"/>
              </a:solidFill>
              <a:latin typeface="Calibri"/>
              <a:ea typeface="Calibri"/>
              <a:cs typeface="Calibri"/>
              <a:sym typeface="Calibri"/>
            </a:endParaRPr>
          </a:p>
        </p:txBody>
      </p:sp>
      <p:sp>
        <p:nvSpPr>
          <p:cNvPr id="193" name="Google Shape;193;p23"/>
          <p:cNvSpPr/>
          <p:nvPr/>
        </p:nvSpPr>
        <p:spPr>
          <a:xfrm>
            <a:off x="214286" y="609600"/>
            <a:ext cx="8569325" cy="553998"/>
          </a:xfrm>
          <a:prstGeom prst="rect">
            <a:avLst/>
          </a:prstGeom>
          <a:solidFill>
            <a:schemeClr val="lt1"/>
          </a:solidFill>
          <a:ln w="9525" cap="flat" cmpd="dbl">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spcBef>
                <a:spcPts val="0"/>
              </a:spcBef>
              <a:spcAft>
                <a:spcPts val="0"/>
              </a:spcAft>
              <a:buNone/>
            </a:pPr>
            <a:r>
              <a:rPr lang="en-US" sz="3000" b="1">
                <a:solidFill>
                  <a:srgbClr val="0000FF"/>
                </a:solidFill>
                <a:latin typeface="Garamond"/>
                <a:ea typeface="Garamond"/>
                <a:cs typeface="Garamond"/>
                <a:sym typeface="Garamond"/>
              </a:rPr>
              <a:t>Software Verification and Validation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00" name="Google Shape;200;p24"/>
          <p:cNvSpPr txBox="1">
            <a:spLocks noGrp="1"/>
          </p:cNvSpPr>
          <p:nvPr>
            <p:ph type="sldNum" idx="12"/>
          </p:nvPr>
        </p:nvSpPr>
        <p:spPr>
          <a:xfrm>
            <a:off x="6629400" y="6416679"/>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11</a:t>
            </a:fld>
            <a:endParaRPr/>
          </a:p>
        </p:txBody>
      </p:sp>
      <p:sp>
        <p:nvSpPr>
          <p:cNvPr id="201" name="Google Shape;201;p24"/>
          <p:cNvSpPr txBox="1">
            <a:spLocks noGrp="1"/>
          </p:cNvSpPr>
          <p:nvPr>
            <p:ph type="ftr" idx="11"/>
          </p:nvPr>
        </p:nvSpPr>
        <p:spPr>
          <a:xfrm>
            <a:off x="1676400" y="6384929"/>
            <a:ext cx="5943600" cy="396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solidFill>
                  <a:schemeClr val="dk1"/>
                </a:solidFill>
                <a:latin typeface="Cambria"/>
                <a:ea typeface="Cambria"/>
                <a:cs typeface="Cambria"/>
                <a:sym typeface="Cambria"/>
              </a:rPr>
              <a:t>Software Engineering II (Design, Verification and Validation)</a:t>
            </a:r>
            <a:endParaRPr sz="1400">
              <a:solidFill>
                <a:schemeClr val="dk1"/>
              </a:solidFill>
              <a:latin typeface="Cambria"/>
              <a:ea typeface="Cambria"/>
              <a:cs typeface="Cambria"/>
              <a:sym typeface="Cambria"/>
            </a:endParaRPr>
          </a:p>
        </p:txBody>
      </p:sp>
      <p:sp>
        <p:nvSpPr>
          <p:cNvPr id="202" name="Google Shape;202;p24"/>
          <p:cNvSpPr/>
          <p:nvPr/>
        </p:nvSpPr>
        <p:spPr>
          <a:xfrm>
            <a:off x="214282" y="1295400"/>
            <a:ext cx="8569325" cy="1643527"/>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lnSpc>
                <a:spcPct val="130000"/>
              </a:lnSpc>
              <a:spcBef>
                <a:spcPts val="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Verification activities </a:t>
            </a:r>
            <a:endParaRPr/>
          </a:p>
          <a:p>
            <a:pPr marL="800100" marR="0" lvl="1" indent="-342900" algn="just" rtl="0">
              <a:lnSpc>
                <a:spcPct val="130000"/>
              </a:lnSpc>
              <a:spcBef>
                <a:spcPts val="360"/>
              </a:spcBef>
              <a:spcAft>
                <a:spcPts val="0"/>
              </a:spcAft>
              <a:buClr>
                <a:srgbClr val="0000FF"/>
              </a:buClr>
              <a:buSzPts val="2160"/>
              <a:buFont typeface="Noto Sans Symbols"/>
              <a:buChar char="▪"/>
            </a:pPr>
            <a:r>
              <a:rPr lang="en-US" sz="1800" b="0" i="0" u="none" strike="noStrike" cap="none">
                <a:solidFill>
                  <a:schemeClr val="dk1"/>
                </a:solidFill>
                <a:latin typeface="Calibri"/>
                <a:ea typeface="Calibri"/>
                <a:cs typeface="Calibri"/>
                <a:sym typeface="Calibri"/>
              </a:rPr>
              <a:t>confirming that one is building the product correctly</a:t>
            </a:r>
            <a:endParaRPr/>
          </a:p>
          <a:p>
            <a:pPr marL="800100" marR="0" lvl="1" indent="-342900" algn="just" rtl="0">
              <a:lnSpc>
                <a:spcPct val="130000"/>
              </a:lnSpc>
              <a:spcBef>
                <a:spcPts val="360"/>
              </a:spcBef>
              <a:spcAft>
                <a:spcPts val="0"/>
              </a:spcAft>
              <a:buClr>
                <a:srgbClr val="0000FF"/>
              </a:buClr>
              <a:buSzPts val="2160"/>
              <a:buFont typeface="Noto Sans Symbols"/>
              <a:buChar char="▪"/>
            </a:pPr>
            <a:r>
              <a:rPr lang="en-US" sz="1800" b="0" i="0" u="none" strike="noStrike" cap="none">
                <a:solidFill>
                  <a:schemeClr val="dk1"/>
                </a:solidFill>
                <a:latin typeface="Calibri"/>
                <a:ea typeface="Calibri"/>
                <a:cs typeface="Calibri"/>
                <a:sym typeface="Calibri"/>
              </a:rPr>
              <a:t>review interim work products, such as requirements  specification, design, code, and user manual, during a project life cycle to ensure their quality.</a:t>
            </a:r>
            <a:endParaRPr/>
          </a:p>
        </p:txBody>
      </p:sp>
      <p:sp>
        <p:nvSpPr>
          <p:cNvPr id="203" name="Google Shape;203;p24"/>
          <p:cNvSpPr/>
          <p:nvPr/>
        </p:nvSpPr>
        <p:spPr>
          <a:xfrm>
            <a:off x="214286" y="609600"/>
            <a:ext cx="8569325" cy="553998"/>
          </a:xfrm>
          <a:prstGeom prst="rect">
            <a:avLst/>
          </a:prstGeom>
          <a:solidFill>
            <a:schemeClr val="lt1"/>
          </a:solidFill>
          <a:ln w="9525" cap="flat" cmpd="dbl">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spcBef>
                <a:spcPts val="0"/>
              </a:spcBef>
              <a:spcAft>
                <a:spcPts val="0"/>
              </a:spcAft>
              <a:buNone/>
            </a:pPr>
            <a:r>
              <a:rPr lang="en-US" sz="3000" b="1">
                <a:solidFill>
                  <a:srgbClr val="0000FF"/>
                </a:solidFill>
                <a:latin typeface="Garamond"/>
                <a:ea typeface="Garamond"/>
                <a:cs typeface="Garamond"/>
                <a:sym typeface="Garamond"/>
              </a:rPr>
              <a:t>Software Verification and Validation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10" name="Google Shape;210;p25"/>
          <p:cNvSpPr txBox="1">
            <a:spLocks noGrp="1"/>
          </p:cNvSpPr>
          <p:nvPr>
            <p:ph type="sldNum" idx="12"/>
          </p:nvPr>
        </p:nvSpPr>
        <p:spPr>
          <a:xfrm>
            <a:off x="6629400" y="6416679"/>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12</a:t>
            </a:fld>
            <a:endParaRPr/>
          </a:p>
        </p:txBody>
      </p:sp>
      <p:sp>
        <p:nvSpPr>
          <p:cNvPr id="211" name="Google Shape;211;p25"/>
          <p:cNvSpPr txBox="1">
            <a:spLocks noGrp="1"/>
          </p:cNvSpPr>
          <p:nvPr>
            <p:ph type="ftr" idx="11"/>
          </p:nvPr>
        </p:nvSpPr>
        <p:spPr>
          <a:xfrm>
            <a:off x="1676400" y="6384929"/>
            <a:ext cx="5943600" cy="396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solidFill>
                  <a:schemeClr val="dk1"/>
                </a:solidFill>
                <a:latin typeface="Cambria"/>
                <a:ea typeface="Cambria"/>
                <a:cs typeface="Cambria"/>
                <a:sym typeface="Cambria"/>
              </a:rPr>
              <a:t>Software Engineering II (Design, Verification and Validation)</a:t>
            </a:r>
            <a:endParaRPr sz="1400">
              <a:solidFill>
                <a:schemeClr val="dk1"/>
              </a:solidFill>
              <a:latin typeface="Cambria"/>
              <a:ea typeface="Cambria"/>
              <a:cs typeface="Cambria"/>
              <a:sym typeface="Cambria"/>
            </a:endParaRPr>
          </a:p>
        </p:txBody>
      </p:sp>
      <p:sp>
        <p:nvSpPr>
          <p:cNvPr id="212" name="Google Shape;212;p25"/>
          <p:cNvSpPr/>
          <p:nvPr/>
        </p:nvSpPr>
        <p:spPr>
          <a:xfrm>
            <a:off x="214282" y="1295400"/>
            <a:ext cx="8569325" cy="330552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lnSpc>
                <a:spcPct val="130000"/>
              </a:lnSpc>
              <a:spcBef>
                <a:spcPts val="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Validation</a:t>
            </a:r>
            <a:endParaRPr/>
          </a:p>
          <a:p>
            <a:pPr marL="800100" marR="0" lvl="1" indent="-342900" algn="just" rtl="0">
              <a:lnSpc>
                <a:spcPct val="130000"/>
              </a:lnSpc>
              <a:spcBef>
                <a:spcPts val="360"/>
              </a:spcBef>
              <a:spcAft>
                <a:spcPts val="0"/>
              </a:spcAft>
              <a:buClr>
                <a:srgbClr val="0000FF"/>
              </a:buClr>
              <a:buSzPts val="2160"/>
              <a:buFont typeface="Noto Sans Symbols"/>
              <a:buChar char="▪"/>
            </a:pPr>
            <a:r>
              <a:rPr lang="en-US" sz="1800" b="0" i="0" u="none" strike="noStrike" cap="none">
                <a:solidFill>
                  <a:schemeClr val="dk1"/>
                </a:solidFill>
                <a:latin typeface="Calibri"/>
                <a:ea typeface="Calibri"/>
                <a:cs typeface="Calibri"/>
                <a:sym typeface="Calibri"/>
              </a:rPr>
              <a:t>Validation activities aim at confirming that a product meets its customer’s expectations.</a:t>
            </a:r>
            <a:endParaRPr/>
          </a:p>
          <a:p>
            <a:pPr marL="342900" marR="0" lvl="0" indent="-342900" algn="just" rtl="0">
              <a:lnSpc>
                <a:spcPct val="13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Validation activities</a:t>
            </a:r>
            <a:endParaRPr/>
          </a:p>
          <a:p>
            <a:pPr marL="800100" marR="0" lvl="1" indent="-342900" algn="just" rtl="0">
              <a:lnSpc>
                <a:spcPct val="130000"/>
              </a:lnSpc>
              <a:spcBef>
                <a:spcPts val="360"/>
              </a:spcBef>
              <a:spcAft>
                <a:spcPts val="0"/>
              </a:spcAft>
              <a:buClr>
                <a:srgbClr val="0000FF"/>
              </a:buClr>
              <a:buSzPts val="2160"/>
              <a:buFont typeface="Noto Sans Symbols"/>
              <a:buChar char="▪"/>
            </a:pPr>
            <a:r>
              <a:rPr lang="en-US" sz="1800" b="0" i="0" u="none" strike="noStrike" cap="none">
                <a:solidFill>
                  <a:schemeClr val="dk1"/>
                </a:solidFill>
                <a:latin typeface="Calibri"/>
                <a:ea typeface="Calibri"/>
                <a:cs typeface="Calibri"/>
                <a:sym typeface="Calibri"/>
              </a:rPr>
              <a:t> aim at confirming that one is building the correct product </a:t>
            </a:r>
            <a:endParaRPr/>
          </a:p>
          <a:p>
            <a:pPr marL="800100" marR="0" lvl="1" indent="-342900" algn="just" rtl="0">
              <a:lnSpc>
                <a:spcPct val="130000"/>
              </a:lnSpc>
              <a:spcBef>
                <a:spcPts val="360"/>
              </a:spcBef>
              <a:spcAft>
                <a:spcPts val="0"/>
              </a:spcAft>
              <a:buClr>
                <a:srgbClr val="0000FF"/>
              </a:buClr>
              <a:buSzPts val="2160"/>
              <a:buFont typeface="Noto Sans Symbols"/>
              <a:buChar char="▪"/>
            </a:pPr>
            <a:r>
              <a:rPr lang="en-US" sz="1800" b="0" i="0" u="none" strike="noStrike" cap="none">
                <a:solidFill>
                  <a:schemeClr val="dk1"/>
                </a:solidFill>
                <a:latin typeface="Calibri"/>
                <a:ea typeface="Calibri"/>
                <a:cs typeface="Calibri"/>
                <a:sym typeface="Calibri"/>
              </a:rPr>
              <a:t>Performed toward the end of  system development phase</a:t>
            </a:r>
            <a:endParaRPr/>
          </a:p>
          <a:p>
            <a:pPr marL="0" marR="0" lvl="0" indent="0" algn="just" rtl="0">
              <a:lnSpc>
                <a:spcPct val="130000"/>
              </a:lnSpc>
              <a:spcBef>
                <a:spcPts val="360"/>
              </a:spcBef>
              <a:spcAft>
                <a:spcPts val="0"/>
              </a:spcAft>
              <a:buNone/>
            </a:pPr>
            <a:endParaRPr sz="1800">
              <a:solidFill>
                <a:schemeClr val="dk1"/>
              </a:solidFill>
              <a:latin typeface="Calibri"/>
              <a:ea typeface="Calibri"/>
              <a:cs typeface="Calibri"/>
              <a:sym typeface="Calibri"/>
            </a:endParaRPr>
          </a:p>
          <a:p>
            <a:pPr marL="800100" marR="0" lvl="1" indent="-205740" algn="just" rtl="0">
              <a:lnSpc>
                <a:spcPct val="130000"/>
              </a:lnSpc>
              <a:spcBef>
                <a:spcPts val="360"/>
              </a:spcBef>
              <a:spcAft>
                <a:spcPts val="0"/>
              </a:spcAft>
              <a:buClr>
                <a:srgbClr val="0000FF"/>
              </a:buClr>
              <a:buSzPts val="2160"/>
              <a:buFont typeface="Noto Sans Symbols"/>
              <a:buNone/>
            </a:pPr>
            <a:endParaRPr sz="1800" b="0" i="0" u="none" strike="noStrike" cap="none">
              <a:solidFill>
                <a:schemeClr val="dk1"/>
              </a:solidFill>
              <a:latin typeface="Calibri"/>
              <a:ea typeface="Calibri"/>
              <a:cs typeface="Calibri"/>
              <a:sym typeface="Calibri"/>
            </a:endParaRPr>
          </a:p>
        </p:txBody>
      </p:sp>
      <p:sp>
        <p:nvSpPr>
          <p:cNvPr id="213" name="Google Shape;213;p25"/>
          <p:cNvSpPr/>
          <p:nvPr/>
        </p:nvSpPr>
        <p:spPr>
          <a:xfrm>
            <a:off x="214286" y="609600"/>
            <a:ext cx="8569325" cy="553998"/>
          </a:xfrm>
          <a:prstGeom prst="rect">
            <a:avLst/>
          </a:prstGeom>
          <a:solidFill>
            <a:schemeClr val="lt1"/>
          </a:solidFill>
          <a:ln w="9525" cap="flat" cmpd="dbl">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spcBef>
                <a:spcPts val="0"/>
              </a:spcBef>
              <a:spcAft>
                <a:spcPts val="0"/>
              </a:spcAft>
              <a:buNone/>
            </a:pPr>
            <a:r>
              <a:rPr lang="en-US" sz="3000" b="1">
                <a:solidFill>
                  <a:srgbClr val="0000FF"/>
                </a:solidFill>
                <a:latin typeface="Garamond"/>
                <a:ea typeface="Garamond"/>
                <a:cs typeface="Garamond"/>
                <a:sym typeface="Garamond"/>
              </a:rPr>
              <a:t>Software Verification and Validation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20" name="Google Shape;220;p26"/>
          <p:cNvSpPr txBox="1">
            <a:spLocks noGrp="1"/>
          </p:cNvSpPr>
          <p:nvPr>
            <p:ph type="sldNum" idx="12"/>
          </p:nvPr>
        </p:nvSpPr>
        <p:spPr>
          <a:xfrm>
            <a:off x="6629400" y="6416679"/>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13</a:t>
            </a:fld>
            <a:endParaRPr/>
          </a:p>
        </p:txBody>
      </p:sp>
      <p:sp>
        <p:nvSpPr>
          <p:cNvPr id="221" name="Google Shape;221;p26"/>
          <p:cNvSpPr txBox="1">
            <a:spLocks noGrp="1"/>
          </p:cNvSpPr>
          <p:nvPr>
            <p:ph type="ftr" idx="11"/>
          </p:nvPr>
        </p:nvSpPr>
        <p:spPr>
          <a:xfrm>
            <a:off x="1676400" y="6384929"/>
            <a:ext cx="5943600" cy="396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solidFill>
                  <a:schemeClr val="dk1"/>
                </a:solidFill>
                <a:latin typeface="Cambria"/>
                <a:ea typeface="Cambria"/>
                <a:cs typeface="Cambria"/>
                <a:sym typeface="Cambria"/>
              </a:rPr>
              <a:t>Software Engineering II (Design, Verification and Validation)</a:t>
            </a:r>
            <a:endParaRPr sz="1400">
              <a:solidFill>
                <a:schemeClr val="dk1"/>
              </a:solidFill>
              <a:latin typeface="Cambria"/>
              <a:ea typeface="Cambria"/>
              <a:cs typeface="Cambria"/>
              <a:sym typeface="Cambria"/>
            </a:endParaRPr>
          </a:p>
        </p:txBody>
      </p:sp>
      <p:sp>
        <p:nvSpPr>
          <p:cNvPr id="222" name="Google Shape;222;p26"/>
          <p:cNvSpPr/>
          <p:nvPr/>
        </p:nvSpPr>
        <p:spPr>
          <a:xfrm>
            <a:off x="214282" y="1295400"/>
            <a:ext cx="8569325" cy="4313617"/>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lnSpc>
                <a:spcPct val="130000"/>
              </a:lnSpc>
              <a:spcBef>
                <a:spcPts val="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Verification includes all the activities associated with the producing high quality software: testing, inspection, design analysis, specification analysis, and so on. It is a relatively objective process, in that if the various products and documents are expressed precisely enough, no subjective judgements should be needed in order to verify software.</a:t>
            </a:r>
            <a:endParaRPr/>
          </a:p>
          <a:p>
            <a:pPr marL="342900" marR="0" lvl="0" indent="-205740" algn="just" rtl="0">
              <a:lnSpc>
                <a:spcPct val="130000"/>
              </a:lnSpc>
              <a:spcBef>
                <a:spcPts val="360"/>
              </a:spcBef>
              <a:spcAft>
                <a:spcPts val="0"/>
              </a:spcAft>
              <a:buClr>
                <a:srgbClr val="0000FF"/>
              </a:buClr>
              <a:buSzPts val="2160"/>
              <a:buFont typeface="Noto Sans Symbols"/>
              <a:buNone/>
            </a:pPr>
            <a:endParaRPr sz="1800">
              <a:solidFill>
                <a:schemeClr val="dk1"/>
              </a:solidFill>
              <a:latin typeface="Calibri"/>
              <a:ea typeface="Calibri"/>
              <a:cs typeface="Calibri"/>
              <a:sym typeface="Calibri"/>
            </a:endParaRPr>
          </a:p>
          <a:p>
            <a:pPr marL="342900" marR="0" lvl="0" indent="-342900" algn="just" rtl="0">
              <a:lnSpc>
                <a:spcPct val="13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In contrast, validation is an extremely subjective process. It involves making subjective assessments of how well the (proposed) system addresses a real-world need. Validation includes activities such as requirements modelling, prototyping and user evaluation.</a:t>
            </a:r>
            <a:endParaRPr/>
          </a:p>
          <a:p>
            <a:pPr marL="0" marR="0" lvl="0" indent="0" algn="l" rtl="0">
              <a:spcBef>
                <a:spcPts val="0"/>
              </a:spcBef>
              <a:spcAft>
                <a:spcPts val="0"/>
              </a:spcAft>
              <a:buNone/>
            </a:pPr>
            <a:endParaRPr sz="800">
              <a:solidFill>
                <a:schemeClr val="dk1"/>
              </a:solidFill>
              <a:latin typeface="Calibri"/>
              <a:ea typeface="Calibri"/>
              <a:cs typeface="Calibri"/>
              <a:sym typeface="Calibri"/>
            </a:endParaRPr>
          </a:p>
          <a:p>
            <a:pPr marL="800100" marR="0" lvl="1" indent="-205740" algn="just" rtl="0">
              <a:lnSpc>
                <a:spcPct val="130000"/>
              </a:lnSpc>
              <a:spcBef>
                <a:spcPts val="360"/>
              </a:spcBef>
              <a:spcAft>
                <a:spcPts val="0"/>
              </a:spcAft>
              <a:buClr>
                <a:srgbClr val="0000FF"/>
              </a:buClr>
              <a:buSzPts val="2160"/>
              <a:buFont typeface="Noto Sans Symbols"/>
              <a:buNone/>
            </a:pPr>
            <a:endParaRPr sz="1800" b="0" i="0" u="none" strike="noStrike" cap="none">
              <a:solidFill>
                <a:schemeClr val="dk1"/>
              </a:solidFill>
              <a:latin typeface="Calibri"/>
              <a:ea typeface="Calibri"/>
              <a:cs typeface="Calibri"/>
              <a:sym typeface="Calibri"/>
            </a:endParaRPr>
          </a:p>
        </p:txBody>
      </p:sp>
      <p:sp>
        <p:nvSpPr>
          <p:cNvPr id="223" name="Google Shape;223;p26"/>
          <p:cNvSpPr/>
          <p:nvPr/>
        </p:nvSpPr>
        <p:spPr>
          <a:xfrm>
            <a:off x="214286" y="609600"/>
            <a:ext cx="8569325" cy="553998"/>
          </a:xfrm>
          <a:prstGeom prst="rect">
            <a:avLst/>
          </a:prstGeom>
          <a:solidFill>
            <a:schemeClr val="lt1"/>
          </a:solidFill>
          <a:ln w="9525" cap="flat" cmpd="dbl">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spcBef>
                <a:spcPts val="0"/>
              </a:spcBef>
              <a:spcAft>
                <a:spcPts val="0"/>
              </a:spcAft>
              <a:buNone/>
            </a:pPr>
            <a:r>
              <a:rPr lang="en-US" sz="3000" b="1">
                <a:solidFill>
                  <a:srgbClr val="0000FF"/>
                </a:solidFill>
                <a:latin typeface="Garamond"/>
                <a:ea typeface="Garamond"/>
                <a:cs typeface="Garamond"/>
                <a:sym typeface="Garamond"/>
              </a:rPr>
              <a:t>Software Verification and Validation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27"/>
          <p:cNvSpPr txBox="1">
            <a:spLocks noGrp="1"/>
          </p:cNvSpPr>
          <p:nvPr>
            <p:ph type="sldNum" idx="12"/>
          </p:nvPr>
        </p:nvSpPr>
        <p:spPr>
          <a:xfrm>
            <a:off x="6629400" y="6416679"/>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14</a:t>
            </a:fld>
            <a:endParaRPr/>
          </a:p>
        </p:txBody>
      </p:sp>
      <p:sp>
        <p:nvSpPr>
          <p:cNvPr id="231" name="Google Shape;231;p27"/>
          <p:cNvSpPr txBox="1">
            <a:spLocks noGrp="1"/>
          </p:cNvSpPr>
          <p:nvPr>
            <p:ph type="ftr" idx="11"/>
          </p:nvPr>
        </p:nvSpPr>
        <p:spPr>
          <a:xfrm>
            <a:off x="1676400" y="6384929"/>
            <a:ext cx="5943600" cy="396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solidFill>
                  <a:schemeClr val="dk1"/>
                </a:solidFill>
                <a:latin typeface="Cambria"/>
                <a:ea typeface="Cambria"/>
                <a:cs typeface="Cambria"/>
                <a:sym typeface="Cambria"/>
              </a:rPr>
              <a:t>Software Engineering II (Design, Verification and Validation)</a:t>
            </a:r>
            <a:endParaRPr sz="1400">
              <a:solidFill>
                <a:schemeClr val="dk1"/>
              </a:solidFill>
              <a:latin typeface="Cambria"/>
              <a:ea typeface="Cambria"/>
              <a:cs typeface="Cambria"/>
              <a:sym typeface="Cambria"/>
            </a:endParaRPr>
          </a:p>
        </p:txBody>
      </p:sp>
      <p:sp>
        <p:nvSpPr>
          <p:cNvPr id="232" name="Google Shape;232;p27"/>
          <p:cNvSpPr/>
          <p:nvPr/>
        </p:nvSpPr>
        <p:spPr>
          <a:xfrm>
            <a:off x="269875" y="133830"/>
            <a:ext cx="8569325" cy="6093976"/>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spcBef>
                <a:spcPts val="0"/>
              </a:spcBef>
              <a:spcAft>
                <a:spcPts val="0"/>
              </a:spcAft>
              <a:buNone/>
            </a:pPr>
            <a:r>
              <a:rPr lang="en-US" sz="3000" b="1">
                <a:solidFill>
                  <a:srgbClr val="0000FF"/>
                </a:solidFill>
                <a:latin typeface="Garamond"/>
                <a:ea typeface="Garamond"/>
                <a:cs typeface="Garamond"/>
                <a:sym typeface="Garamond"/>
              </a:rPr>
              <a:t> </a:t>
            </a:r>
            <a:endParaRPr/>
          </a:p>
          <a:p>
            <a:pPr marL="342900" marR="0" lvl="0" indent="-342900" algn="just" rtl="0">
              <a:spcBef>
                <a:spcPts val="600"/>
              </a:spcBef>
              <a:spcAft>
                <a:spcPts val="0"/>
              </a:spcAft>
              <a:buNone/>
            </a:pPr>
            <a:endParaRPr sz="3000" b="1">
              <a:solidFill>
                <a:srgbClr val="0000FF"/>
              </a:solidFill>
              <a:latin typeface="Garamond"/>
              <a:ea typeface="Garamond"/>
              <a:cs typeface="Garamond"/>
              <a:sym typeface="Garamond"/>
            </a:endParaRPr>
          </a:p>
          <a:p>
            <a:pPr marL="342900" marR="0" lvl="0" indent="-342900" algn="just" rtl="0">
              <a:spcBef>
                <a:spcPts val="600"/>
              </a:spcBef>
              <a:spcAft>
                <a:spcPts val="0"/>
              </a:spcAft>
              <a:buNone/>
            </a:pPr>
            <a:endParaRPr sz="3000" b="1">
              <a:solidFill>
                <a:srgbClr val="0000FF"/>
              </a:solidFill>
              <a:latin typeface="Garamond"/>
              <a:ea typeface="Garamond"/>
              <a:cs typeface="Garamond"/>
              <a:sym typeface="Garamond"/>
            </a:endParaRPr>
          </a:p>
          <a:p>
            <a:pPr marL="342900" marR="0" lvl="0" indent="-342900" algn="just" rtl="0">
              <a:spcBef>
                <a:spcPts val="600"/>
              </a:spcBef>
              <a:spcAft>
                <a:spcPts val="0"/>
              </a:spcAft>
              <a:buNone/>
            </a:pPr>
            <a:endParaRPr sz="3000" b="1">
              <a:solidFill>
                <a:srgbClr val="0000FF"/>
              </a:solidFill>
              <a:latin typeface="Garamond"/>
              <a:ea typeface="Garamond"/>
              <a:cs typeface="Garamond"/>
              <a:sym typeface="Garamond"/>
            </a:endParaRPr>
          </a:p>
          <a:p>
            <a:pPr marL="342900" marR="0" lvl="0" indent="-342900" algn="just" rtl="0">
              <a:spcBef>
                <a:spcPts val="600"/>
              </a:spcBef>
              <a:spcAft>
                <a:spcPts val="0"/>
              </a:spcAft>
              <a:buNone/>
            </a:pPr>
            <a:endParaRPr sz="3000" b="1">
              <a:solidFill>
                <a:srgbClr val="0000FF"/>
              </a:solidFill>
              <a:latin typeface="Garamond"/>
              <a:ea typeface="Garamond"/>
              <a:cs typeface="Garamond"/>
              <a:sym typeface="Garamond"/>
            </a:endParaRPr>
          </a:p>
          <a:p>
            <a:pPr marL="342900" marR="0" lvl="0" indent="-342900" algn="ctr" rtl="0">
              <a:spcBef>
                <a:spcPts val="600"/>
              </a:spcBef>
              <a:spcAft>
                <a:spcPts val="0"/>
              </a:spcAft>
              <a:buNone/>
            </a:pPr>
            <a:r>
              <a:rPr lang="en-US" sz="3000" b="1">
                <a:solidFill>
                  <a:srgbClr val="0000FF"/>
                </a:solidFill>
                <a:latin typeface="Garamond"/>
                <a:ea typeface="Garamond"/>
                <a:cs typeface="Garamond"/>
                <a:sym typeface="Garamond"/>
              </a:rPr>
              <a:t>Testing Concepts, Issues, and Techniques</a:t>
            </a:r>
            <a:endParaRPr/>
          </a:p>
          <a:p>
            <a:pPr marL="342900" marR="0" lvl="0" indent="-342900" algn="just" rtl="0">
              <a:spcBef>
                <a:spcPts val="600"/>
              </a:spcBef>
              <a:spcAft>
                <a:spcPts val="0"/>
              </a:spcAft>
              <a:buNone/>
            </a:pPr>
            <a:endParaRPr sz="3000" b="1">
              <a:solidFill>
                <a:srgbClr val="0000FF"/>
              </a:solidFill>
              <a:latin typeface="Garamond"/>
              <a:ea typeface="Garamond"/>
              <a:cs typeface="Garamond"/>
              <a:sym typeface="Garamond"/>
            </a:endParaRPr>
          </a:p>
          <a:p>
            <a:pPr marL="342900" marR="0" lvl="0" indent="-342900" algn="just" rtl="0">
              <a:spcBef>
                <a:spcPts val="600"/>
              </a:spcBef>
              <a:spcAft>
                <a:spcPts val="0"/>
              </a:spcAft>
              <a:buNone/>
            </a:pPr>
            <a:endParaRPr sz="3000" b="1">
              <a:solidFill>
                <a:srgbClr val="0000FF"/>
              </a:solidFill>
              <a:latin typeface="Garamond"/>
              <a:ea typeface="Garamond"/>
              <a:cs typeface="Garamond"/>
              <a:sym typeface="Garamond"/>
            </a:endParaRPr>
          </a:p>
          <a:p>
            <a:pPr marL="342900" marR="0" lvl="0" indent="-342900" algn="just" rtl="0">
              <a:spcBef>
                <a:spcPts val="600"/>
              </a:spcBef>
              <a:spcAft>
                <a:spcPts val="0"/>
              </a:spcAft>
              <a:buNone/>
            </a:pPr>
            <a:endParaRPr sz="3000" b="1">
              <a:solidFill>
                <a:srgbClr val="0000FF"/>
              </a:solidFill>
              <a:latin typeface="Garamond"/>
              <a:ea typeface="Garamond"/>
              <a:cs typeface="Garamond"/>
              <a:sym typeface="Garamond"/>
            </a:endParaRPr>
          </a:p>
          <a:p>
            <a:pPr marL="342900" marR="0" lvl="0" indent="-342900" algn="just" rtl="0">
              <a:spcBef>
                <a:spcPts val="600"/>
              </a:spcBef>
              <a:spcAft>
                <a:spcPts val="0"/>
              </a:spcAft>
              <a:buNone/>
            </a:pPr>
            <a:endParaRPr sz="3000" b="1">
              <a:solidFill>
                <a:srgbClr val="0000FF"/>
              </a:solidFill>
              <a:latin typeface="Garamond"/>
              <a:ea typeface="Garamond"/>
              <a:cs typeface="Garamond"/>
              <a:sym typeface="Garamond"/>
            </a:endParaRPr>
          </a:p>
          <a:p>
            <a:pPr marL="342900" marR="0" lvl="0" indent="-342900" algn="just" rtl="0">
              <a:spcBef>
                <a:spcPts val="600"/>
              </a:spcBef>
              <a:spcAft>
                <a:spcPts val="0"/>
              </a:spcAft>
              <a:buNone/>
            </a:pPr>
            <a:endParaRPr sz="3000" b="1">
              <a:solidFill>
                <a:srgbClr val="0000FF"/>
              </a:solidFill>
              <a:latin typeface="Garamond"/>
              <a:ea typeface="Garamond"/>
              <a:cs typeface="Garamond"/>
              <a:sym typeface="Garamon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9" name="Google Shape;239;p28"/>
          <p:cNvSpPr txBox="1">
            <a:spLocks noGrp="1"/>
          </p:cNvSpPr>
          <p:nvPr>
            <p:ph type="sldNum" idx="12"/>
          </p:nvPr>
        </p:nvSpPr>
        <p:spPr>
          <a:xfrm>
            <a:off x="6629400" y="6416679"/>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15</a:t>
            </a:fld>
            <a:endParaRPr/>
          </a:p>
        </p:txBody>
      </p:sp>
      <p:sp>
        <p:nvSpPr>
          <p:cNvPr id="240" name="Google Shape;240;p28"/>
          <p:cNvSpPr txBox="1">
            <a:spLocks noGrp="1"/>
          </p:cNvSpPr>
          <p:nvPr>
            <p:ph type="ftr" idx="11"/>
          </p:nvPr>
        </p:nvSpPr>
        <p:spPr>
          <a:xfrm>
            <a:off x="1676400" y="6384929"/>
            <a:ext cx="5943600" cy="396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solidFill>
                  <a:schemeClr val="dk1"/>
                </a:solidFill>
                <a:latin typeface="Cambria"/>
                <a:ea typeface="Cambria"/>
                <a:cs typeface="Cambria"/>
                <a:sym typeface="Cambria"/>
              </a:rPr>
              <a:t>Software Engineering II (Design, Verification and Validation)</a:t>
            </a:r>
            <a:endParaRPr sz="1400">
              <a:solidFill>
                <a:schemeClr val="dk1"/>
              </a:solidFill>
              <a:latin typeface="Cambria"/>
              <a:ea typeface="Cambria"/>
              <a:cs typeface="Cambria"/>
              <a:sym typeface="Cambria"/>
            </a:endParaRPr>
          </a:p>
        </p:txBody>
      </p:sp>
      <p:sp>
        <p:nvSpPr>
          <p:cNvPr id="241" name="Google Shape;241;p28"/>
          <p:cNvSpPr/>
          <p:nvPr/>
        </p:nvSpPr>
        <p:spPr>
          <a:xfrm>
            <a:off x="214282" y="1295400"/>
            <a:ext cx="8569325" cy="5161413"/>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lnSpc>
                <a:spcPct val="130000"/>
              </a:lnSpc>
              <a:spcBef>
                <a:spcPts val="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Testing is the process of executing a program with the intent of finding errors.</a:t>
            </a:r>
            <a:endParaRPr/>
          </a:p>
          <a:p>
            <a:pPr marL="342900" marR="0" lvl="0" indent="-342900" algn="just" rtl="0">
              <a:lnSpc>
                <a:spcPct val="13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So, it is the execution of software and the observation of its behavior or outcome. If a failure is observed, the execution record is analyzed to locate and fix the fault(s) that caused the failure.</a:t>
            </a:r>
            <a:endParaRPr/>
          </a:p>
          <a:p>
            <a:pPr marL="342900" marR="0" lvl="0" indent="-342900" algn="just" rtl="0">
              <a:lnSpc>
                <a:spcPct val="13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The purpose of testing is</a:t>
            </a:r>
            <a:endParaRPr/>
          </a:p>
          <a:p>
            <a:pPr marL="800100" marR="0" lvl="1" indent="-342900" algn="just" rtl="0">
              <a:lnSpc>
                <a:spcPct val="130000"/>
              </a:lnSpc>
              <a:spcBef>
                <a:spcPts val="360"/>
              </a:spcBef>
              <a:spcAft>
                <a:spcPts val="0"/>
              </a:spcAft>
              <a:buClr>
                <a:srgbClr val="0000FF"/>
              </a:buClr>
              <a:buSzPts val="2160"/>
              <a:buFont typeface="Noto Sans Symbols"/>
              <a:buChar char="▪"/>
            </a:pPr>
            <a:r>
              <a:rPr lang="en-US" sz="1800" b="0" i="0" u="none" strike="noStrike" cap="none">
                <a:solidFill>
                  <a:schemeClr val="dk1"/>
                </a:solidFill>
                <a:latin typeface="Calibri"/>
                <a:ea typeface="Calibri"/>
                <a:cs typeface="Calibri"/>
                <a:sym typeface="Calibri"/>
              </a:rPr>
              <a:t>To ensure that the software systems would work as expected when they are used by their target customers and users. Specifically, providing evidence of quality in the context of software quality assurance is the major purpose of software testing.</a:t>
            </a:r>
            <a:endParaRPr/>
          </a:p>
          <a:p>
            <a:pPr marL="1257300" marR="0" lvl="2" indent="-342900" algn="just" rtl="0">
              <a:lnSpc>
                <a:spcPct val="130000"/>
              </a:lnSpc>
              <a:spcBef>
                <a:spcPts val="360"/>
              </a:spcBef>
              <a:spcAft>
                <a:spcPts val="0"/>
              </a:spcAft>
              <a:buClr>
                <a:srgbClr val="0000FF"/>
              </a:buClr>
              <a:buSzPts val="2160"/>
              <a:buFont typeface="Noto Sans Symbols"/>
              <a:buChar char="▪"/>
            </a:pPr>
            <a:r>
              <a:rPr lang="en-US" sz="1800" b="0" i="0" u="none" strike="noStrike" cap="none">
                <a:solidFill>
                  <a:schemeClr val="dk1"/>
                </a:solidFill>
                <a:latin typeface="Calibri"/>
                <a:ea typeface="Calibri"/>
                <a:cs typeface="Calibri"/>
                <a:sym typeface="Calibri"/>
              </a:rPr>
              <a:t>Use Dry-Runs and Controlled Experimentation </a:t>
            </a:r>
            <a:endParaRPr/>
          </a:p>
          <a:p>
            <a:pPr marL="342900" marR="0" lvl="0" indent="-342900" algn="just" rtl="0">
              <a:lnSpc>
                <a:spcPct val="13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Therefore, the primary purposes of testing are</a:t>
            </a:r>
            <a:endParaRPr/>
          </a:p>
          <a:p>
            <a:pPr marL="800100" marR="0" lvl="1" indent="-342900" algn="just" rtl="0">
              <a:lnSpc>
                <a:spcPct val="130000"/>
              </a:lnSpc>
              <a:spcBef>
                <a:spcPts val="360"/>
              </a:spcBef>
              <a:spcAft>
                <a:spcPts val="0"/>
              </a:spcAft>
              <a:buClr>
                <a:srgbClr val="0000FF"/>
              </a:buClr>
              <a:buSzPts val="2160"/>
              <a:buFont typeface="Noto Sans Symbols"/>
              <a:buChar char="▪"/>
            </a:pPr>
            <a:r>
              <a:rPr lang="en-US" sz="1800" b="0" i="0" u="none" strike="noStrike" cap="none">
                <a:solidFill>
                  <a:schemeClr val="dk1"/>
                </a:solidFill>
                <a:latin typeface="Calibri"/>
                <a:ea typeface="Calibri"/>
                <a:cs typeface="Calibri"/>
                <a:sym typeface="Calibri"/>
              </a:rPr>
              <a:t>To demonstrate quality or proper behavior;</a:t>
            </a:r>
            <a:endParaRPr/>
          </a:p>
          <a:p>
            <a:pPr marL="800100" marR="0" lvl="1" indent="-342900" algn="just" rtl="0">
              <a:lnSpc>
                <a:spcPct val="130000"/>
              </a:lnSpc>
              <a:spcBef>
                <a:spcPts val="360"/>
              </a:spcBef>
              <a:spcAft>
                <a:spcPts val="0"/>
              </a:spcAft>
              <a:buClr>
                <a:srgbClr val="0000FF"/>
              </a:buClr>
              <a:buSzPts val="2160"/>
              <a:buFont typeface="Noto Sans Symbols"/>
              <a:buChar char="▪"/>
            </a:pPr>
            <a:r>
              <a:rPr lang="en-US" sz="1800" b="0" i="0" u="none" strike="noStrike" cap="none">
                <a:solidFill>
                  <a:schemeClr val="dk1"/>
                </a:solidFill>
                <a:latin typeface="Calibri"/>
                <a:ea typeface="Calibri"/>
                <a:cs typeface="Calibri"/>
                <a:sym typeface="Calibri"/>
              </a:rPr>
              <a:t>To detect and fix problems.</a:t>
            </a:r>
            <a:endParaRPr/>
          </a:p>
        </p:txBody>
      </p:sp>
      <p:sp>
        <p:nvSpPr>
          <p:cNvPr id="242" name="Google Shape;242;p28"/>
          <p:cNvSpPr/>
          <p:nvPr/>
        </p:nvSpPr>
        <p:spPr>
          <a:xfrm>
            <a:off x="214286" y="609600"/>
            <a:ext cx="8569325" cy="553998"/>
          </a:xfrm>
          <a:prstGeom prst="rect">
            <a:avLst/>
          </a:prstGeom>
          <a:solidFill>
            <a:schemeClr val="lt1"/>
          </a:solidFill>
          <a:ln w="9525" cap="flat" cmpd="dbl">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spcBef>
                <a:spcPts val="0"/>
              </a:spcBef>
              <a:spcAft>
                <a:spcPts val="0"/>
              </a:spcAft>
              <a:buNone/>
            </a:pPr>
            <a:r>
              <a:rPr lang="en-US" sz="3000" b="1">
                <a:solidFill>
                  <a:srgbClr val="0000FF"/>
                </a:solidFill>
                <a:latin typeface="Garamond"/>
                <a:ea typeface="Garamond"/>
                <a:cs typeface="Garamond"/>
                <a:sym typeface="Garamond"/>
              </a:rPr>
              <a:t>The Purpose of Testing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9" name="Google Shape;249;p29"/>
          <p:cNvSpPr txBox="1">
            <a:spLocks noGrp="1"/>
          </p:cNvSpPr>
          <p:nvPr>
            <p:ph type="sldNum" idx="12"/>
          </p:nvPr>
        </p:nvSpPr>
        <p:spPr>
          <a:xfrm>
            <a:off x="6629400" y="6416679"/>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16</a:t>
            </a:fld>
            <a:endParaRPr/>
          </a:p>
        </p:txBody>
      </p:sp>
      <p:sp>
        <p:nvSpPr>
          <p:cNvPr id="250" name="Google Shape;250;p29"/>
          <p:cNvSpPr txBox="1">
            <a:spLocks noGrp="1"/>
          </p:cNvSpPr>
          <p:nvPr>
            <p:ph type="ftr" idx="11"/>
          </p:nvPr>
        </p:nvSpPr>
        <p:spPr>
          <a:xfrm>
            <a:off x="1676400" y="6384929"/>
            <a:ext cx="5943600" cy="396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solidFill>
                  <a:schemeClr val="dk1"/>
                </a:solidFill>
                <a:latin typeface="Cambria"/>
                <a:ea typeface="Cambria"/>
                <a:cs typeface="Cambria"/>
                <a:sym typeface="Cambria"/>
              </a:rPr>
              <a:t>Software Engineering II (Design, Verification and Validation)</a:t>
            </a:r>
            <a:endParaRPr sz="1400">
              <a:solidFill>
                <a:schemeClr val="dk1"/>
              </a:solidFill>
              <a:latin typeface="Cambria"/>
              <a:ea typeface="Cambria"/>
              <a:cs typeface="Cambria"/>
              <a:sym typeface="Cambria"/>
            </a:endParaRPr>
          </a:p>
        </p:txBody>
      </p:sp>
      <p:sp>
        <p:nvSpPr>
          <p:cNvPr id="251" name="Google Shape;251;p29"/>
          <p:cNvSpPr/>
          <p:nvPr/>
        </p:nvSpPr>
        <p:spPr>
          <a:xfrm>
            <a:off x="214282" y="1295400"/>
            <a:ext cx="8569325" cy="4856714"/>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lnSpc>
                <a:spcPct val="130000"/>
              </a:lnSpc>
              <a:spcBef>
                <a:spcPts val="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Failure</a:t>
            </a:r>
            <a:endParaRPr/>
          </a:p>
          <a:p>
            <a:pPr marL="800100" marR="0" lvl="1" indent="-342900" algn="just" rtl="0">
              <a:lnSpc>
                <a:spcPct val="130000"/>
              </a:lnSpc>
              <a:spcBef>
                <a:spcPts val="360"/>
              </a:spcBef>
              <a:spcAft>
                <a:spcPts val="0"/>
              </a:spcAft>
              <a:buClr>
                <a:srgbClr val="0000FF"/>
              </a:buClr>
              <a:buSzPts val="2160"/>
              <a:buFont typeface="Noto Sans Symbols"/>
              <a:buChar char="▪"/>
            </a:pPr>
            <a:r>
              <a:rPr lang="en-US" sz="1800" b="0" i="0" u="none" strike="noStrike" cap="none">
                <a:solidFill>
                  <a:schemeClr val="dk1"/>
                </a:solidFill>
                <a:latin typeface="Calibri"/>
                <a:ea typeface="Calibri"/>
                <a:cs typeface="Calibri"/>
                <a:sym typeface="Calibri"/>
              </a:rPr>
              <a:t> A failure is said to occur whenever the external behavior of a system does not conform to that prescribed in the system specification.</a:t>
            </a:r>
            <a:endParaRPr/>
          </a:p>
          <a:p>
            <a:pPr marL="342900" marR="0" lvl="0" indent="-342900" algn="just" rtl="0">
              <a:lnSpc>
                <a:spcPct val="13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Error</a:t>
            </a:r>
            <a:endParaRPr/>
          </a:p>
          <a:p>
            <a:pPr marL="800100" marR="0" lvl="1" indent="-342900" algn="just" rtl="0">
              <a:lnSpc>
                <a:spcPct val="130000"/>
              </a:lnSpc>
              <a:spcBef>
                <a:spcPts val="360"/>
              </a:spcBef>
              <a:spcAft>
                <a:spcPts val="0"/>
              </a:spcAft>
              <a:buClr>
                <a:srgbClr val="0000FF"/>
              </a:buClr>
              <a:buSzPts val="2160"/>
              <a:buFont typeface="Noto Sans Symbols"/>
              <a:buChar char="▪"/>
            </a:pPr>
            <a:r>
              <a:rPr lang="en-US" sz="1800" b="0" i="0" u="none" strike="noStrike" cap="none">
                <a:solidFill>
                  <a:schemeClr val="dk1"/>
                </a:solidFill>
                <a:latin typeface="Calibri"/>
                <a:ea typeface="Calibri"/>
                <a:cs typeface="Calibri"/>
                <a:sym typeface="Calibri"/>
              </a:rPr>
              <a:t>a state of the system that could lead to failure. In the absence of any corrective action by the system, an error state could lead to a failure which would not be attributed to any event subsequent to the error.</a:t>
            </a:r>
            <a:endParaRPr/>
          </a:p>
          <a:p>
            <a:pPr marL="342900" marR="0" lvl="0" indent="-342900" algn="just" rtl="0">
              <a:lnSpc>
                <a:spcPct val="13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Fault</a:t>
            </a:r>
            <a:endParaRPr/>
          </a:p>
          <a:p>
            <a:pPr marL="800100" marR="0" lvl="1" indent="-342900" algn="just" rtl="0">
              <a:lnSpc>
                <a:spcPct val="130000"/>
              </a:lnSpc>
              <a:spcBef>
                <a:spcPts val="360"/>
              </a:spcBef>
              <a:spcAft>
                <a:spcPts val="0"/>
              </a:spcAft>
              <a:buClr>
                <a:srgbClr val="0000FF"/>
              </a:buClr>
              <a:buSzPts val="2160"/>
              <a:buFont typeface="Noto Sans Symbols"/>
              <a:buChar char="▪"/>
            </a:pPr>
            <a:r>
              <a:rPr lang="en-US" sz="1800" b="0" i="0" u="none" strike="noStrike" cap="none">
                <a:solidFill>
                  <a:schemeClr val="dk1"/>
                </a:solidFill>
                <a:latin typeface="Calibri"/>
                <a:ea typeface="Calibri"/>
                <a:cs typeface="Calibri"/>
                <a:sym typeface="Calibri"/>
              </a:rPr>
              <a:t>A fault is the announced cause of an error.</a:t>
            </a:r>
            <a:endParaRPr/>
          </a:p>
          <a:p>
            <a:pPr marL="342900" marR="0" lvl="0" indent="-342900" algn="just" rtl="0">
              <a:lnSpc>
                <a:spcPct val="13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Failure Manifestation: fault → error → failure.</a:t>
            </a:r>
            <a:endParaRPr/>
          </a:p>
          <a:p>
            <a:pPr marL="342900" marR="0" lvl="0" indent="-342900" algn="just" rtl="0">
              <a:lnSpc>
                <a:spcPct val="13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Defects 🡪 Faults</a:t>
            </a:r>
            <a:endParaRPr/>
          </a:p>
          <a:p>
            <a:pPr marL="800100" marR="0" lvl="1" indent="-342900" algn="just" rtl="0">
              <a:lnSpc>
                <a:spcPct val="130000"/>
              </a:lnSpc>
              <a:spcBef>
                <a:spcPts val="360"/>
              </a:spcBef>
              <a:spcAft>
                <a:spcPts val="0"/>
              </a:spcAft>
              <a:buClr>
                <a:srgbClr val="0000FF"/>
              </a:buClr>
              <a:buSzPts val="2160"/>
              <a:buFont typeface="Noto Sans Symbols"/>
              <a:buChar char="▪"/>
            </a:pPr>
            <a:r>
              <a:rPr lang="en-US" sz="1800" b="0" i="0" u="none" strike="noStrike" cap="none">
                <a:solidFill>
                  <a:schemeClr val="dk1"/>
                </a:solidFill>
                <a:latin typeface="Calibri"/>
                <a:ea typeface="Calibri"/>
                <a:cs typeface="Calibri"/>
                <a:sym typeface="Calibri"/>
              </a:rPr>
              <a:t>Cause 🡪effect</a:t>
            </a:r>
            <a:endParaRPr sz="1800" b="0" i="0" u="none" strike="noStrike" cap="none">
              <a:solidFill>
                <a:schemeClr val="dk1"/>
              </a:solidFill>
              <a:latin typeface="Calibri"/>
              <a:ea typeface="Calibri"/>
              <a:cs typeface="Calibri"/>
              <a:sym typeface="Calibri"/>
            </a:endParaRPr>
          </a:p>
        </p:txBody>
      </p:sp>
      <p:sp>
        <p:nvSpPr>
          <p:cNvPr id="252" name="Google Shape;252;p29"/>
          <p:cNvSpPr/>
          <p:nvPr/>
        </p:nvSpPr>
        <p:spPr>
          <a:xfrm>
            <a:off x="214286" y="609600"/>
            <a:ext cx="8569325" cy="553998"/>
          </a:xfrm>
          <a:prstGeom prst="rect">
            <a:avLst/>
          </a:prstGeom>
          <a:solidFill>
            <a:schemeClr val="lt1"/>
          </a:solidFill>
          <a:ln w="9525" cap="flat" cmpd="dbl">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spcBef>
                <a:spcPts val="0"/>
              </a:spcBef>
              <a:spcAft>
                <a:spcPts val="0"/>
              </a:spcAft>
              <a:buNone/>
            </a:pPr>
            <a:r>
              <a:rPr lang="en-US" sz="3000" b="1">
                <a:solidFill>
                  <a:srgbClr val="0000FF"/>
                </a:solidFill>
                <a:latin typeface="Garamond"/>
                <a:ea typeface="Garamond"/>
                <a:cs typeface="Garamond"/>
                <a:sym typeface="Garamond"/>
              </a:rPr>
              <a:t>Failure, Error, Fault, And Defect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9" name="Google Shape;259;p30"/>
          <p:cNvSpPr txBox="1">
            <a:spLocks noGrp="1"/>
          </p:cNvSpPr>
          <p:nvPr>
            <p:ph type="sldNum" idx="12"/>
          </p:nvPr>
        </p:nvSpPr>
        <p:spPr>
          <a:xfrm>
            <a:off x="6629400" y="6416679"/>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17</a:t>
            </a:fld>
            <a:endParaRPr/>
          </a:p>
        </p:txBody>
      </p:sp>
      <p:sp>
        <p:nvSpPr>
          <p:cNvPr id="260" name="Google Shape;260;p30"/>
          <p:cNvSpPr txBox="1">
            <a:spLocks noGrp="1"/>
          </p:cNvSpPr>
          <p:nvPr>
            <p:ph type="ftr" idx="11"/>
          </p:nvPr>
        </p:nvSpPr>
        <p:spPr>
          <a:xfrm>
            <a:off x="1676400" y="6384929"/>
            <a:ext cx="5943600" cy="396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solidFill>
                  <a:schemeClr val="dk1"/>
                </a:solidFill>
                <a:latin typeface="Cambria"/>
                <a:ea typeface="Cambria"/>
                <a:cs typeface="Cambria"/>
                <a:sym typeface="Cambria"/>
              </a:rPr>
              <a:t>Software Engineering II (Design, Verification and Validation)</a:t>
            </a:r>
            <a:endParaRPr sz="1400">
              <a:solidFill>
                <a:schemeClr val="dk1"/>
              </a:solidFill>
              <a:latin typeface="Cambria"/>
              <a:ea typeface="Cambria"/>
              <a:cs typeface="Cambria"/>
              <a:sym typeface="Cambria"/>
            </a:endParaRPr>
          </a:p>
        </p:txBody>
      </p:sp>
      <p:sp>
        <p:nvSpPr>
          <p:cNvPr id="261" name="Google Shape;261;p30"/>
          <p:cNvSpPr/>
          <p:nvPr/>
        </p:nvSpPr>
        <p:spPr>
          <a:xfrm>
            <a:off x="214282" y="1295400"/>
            <a:ext cx="8569325" cy="4635115"/>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Test planning and preparation, which set the goals for testing, select an overall testing strategy, and prepare specific test cases and the general test procedure.</a:t>
            </a:r>
            <a:endParaRPr/>
          </a:p>
          <a:p>
            <a:pPr marL="342900" marR="0" lvl="0" indent="-205740" algn="just" rtl="0">
              <a:lnSpc>
                <a:spcPct val="150000"/>
              </a:lnSpc>
              <a:spcBef>
                <a:spcPts val="360"/>
              </a:spcBef>
              <a:spcAft>
                <a:spcPts val="0"/>
              </a:spcAft>
              <a:buClr>
                <a:srgbClr val="0000FF"/>
              </a:buClr>
              <a:buSzPts val="2160"/>
              <a:buFont typeface="Noto Sans Symbols"/>
              <a:buNone/>
            </a:pPr>
            <a:endParaRPr sz="1800">
              <a:solidFill>
                <a:schemeClr val="dk1"/>
              </a:solidFill>
              <a:latin typeface="Calibri"/>
              <a:ea typeface="Calibri"/>
              <a:cs typeface="Calibri"/>
              <a:sym typeface="Calibri"/>
            </a:endParaRPr>
          </a:p>
          <a:p>
            <a:pPr marL="342900" marR="0" lvl="0" indent="-342900" algn="just" rtl="0">
              <a:lnSpc>
                <a:spcPct val="15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Test execution and related activities, which also include related observation and measurement of product behavior.</a:t>
            </a:r>
            <a:endParaRPr/>
          </a:p>
          <a:p>
            <a:pPr marL="342900" marR="0" lvl="0" indent="-205740" algn="just" rtl="0">
              <a:lnSpc>
                <a:spcPct val="150000"/>
              </a:lnSpc>
              <a:spcBef>
                <a:spcPts val="360"/>
              </a:spcBef>
              <a:spcAft>
                <a:spcPts val="0"/>
              </a:spcAft>
              <a:buClr>
                <a:srgbClr val="0000FF"/>
              </a:buClr>
              <a:buSzPts val="2160"/>
              <a:buFont typeface="Noto Sans Symbols"/>
              <a:buNone/>
            </a:pPr>
            <a:endParaRPr sz="1800">
              <a:solidFill>
                <a:schemeClr val="dk1"/>
              </a:solidFill>
              <a:latin typeface="Calibri"/>
              <a:ea typeface="Calibri"/>
              <a:cs typeface="Calibri"/>
              <a:sym typeface="Calibri"/>
            </a:endParaRPr>
          </a:p>
          <a:p>
            <a:pPr marL="342900" marR="0" lvl="0" indent="-342900" algn="just" rtl="0">
              <a:lnSpc>
                <a:spcPct val="15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Analysis and Follow-up, which include result checking and analysis to determine if a failure has been observed, and if so, follow-up activities are initiated and monitored to ensure removal of the underlying causes, or faults, that led to the observed failures in the first place.</a:t>
            </a:r>
            <a:endParaRPr/>
          </a:p>
        </p:txBody>
      </p:sp>
      <p:sp>
        <p:nvSpPr>
          <p:cNvPr id="262" name="Google Shape;262;p30"/>
          <p:cNvSpPr/>
          <p:nvPr/>
        </p:nvSpPr>
        <p:spPr>
          <a:xfrm>
            <a:off x="214286" y="609600"/>
            <a:ext cx="8569325" cy="553998"/>
          </a:xfrm>
          <a:prstGeom prst="rect">
            <a:avLst/>
          </a:prstGeom>
          <a:solidFill>
            <a:schemeClr val="lt1"/>
          </a:solidFill>
          <a:ln w="9525" cap="flat" cmpd="dbl">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spcBef>
                <a:spcPts val="0"/>
              </a:spcBef>
              <a:spcAft>
                <a:spcPts val="0"/>
              </a:spcAft>
              <a:buNone/>
            </a:pPr>
            <a:r>
              <a:rPr lang="en-US" sz="3000" b="1">
                <a:solidFill>
                  <a:srgbClr val="0000FF"/>
                </a:solidFill>
                <a:latin typeface="Garamond"/>
                <a:ea typeface="Garamond"/>
                <a:cs typeface="Garamond"/>
                <a:sym typeface="Garamond"/>
              </a:rPr>
              <a:t>Generic Testing Process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1"/>
          <p:cNvSpPr txBox="1">
            <a:spLocks noGrp="1"/>
          </p:cNvSpPr>
          <p:nvPr>
            <p:ph type="dt" idx="10"/>
          </p:nvPr>
        </p:nvSpPr>
        <p:spPr>
          <a:xfrm>
            <a:off x="304800" y="6400804"/>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chemeClr val="dk1"/>
                </a:solidFill>
                <a:latin typeface="Cambria"/>
                <a:ea typeface="Cambria"/>
                <a:cs typeface="Cambria"/>
                <a:sym typeface="Cambria"/>
              </a:rPr>
              <a:t>3/22/2018</a:t>
            </a:r>
            <a:endParaRPr>
              <a:solidFill>
                <a:schemeClr val="dk1"/>
              </a:solidFill>
              <a:latin typeface="Cambria"/>
              <a:ea typeface="Cambria"/>
              <a:cs typeface="Cambria"/>
              <a:sym typeface="Cambria"/>
            </a:endParaRPr>
          </a:p>
        </p:txBody>
      </p:sp>
      <p:sp>
        <p:nvSpPr>
          <p:cNvPr id="269" name="Google Shape;269;p31"/>
          <p:cNvSpPr txBox="1">
            <a:spLocks noGrp="1"/>
          </p:cNvSpPr>
          <p:nvPr>
            <p:ph type="sldNum" idx="12"/>
          </p:nvPr>
        </p:nvSpPr>
        <p:spPr>
          <a:xfrm>
            <a:off x="6629400" y="6416679"/>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18</a:t>
            </a:fld>
            <a:endParaRPr/>
          </a:p>
        </p:txBody>
      </p:sp>
      <p:sp>
        <p:nvSpPr>
          <p:cNvPr id="270" name="Google Shape;270;p31"/>
          <p:cNvSpPr txBox="1">
            <a:spLocks noGrp="1"/>
          </p:cNvSpPr>
          <p:nvPr>
            <p:ph type="ftr" idx="11"/>
          </p:nvPr>
        </p:nvSpPr>
        <p:spPr>
          <a:xfrm>
            <a:off x="1676400" y="6384929"/>
            <a:ext cx="5943600" cy="396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solidFill>
                  <a:schemeClr val="dk1"/>
                </a:solidFill>
                <a:latin typeface="Cambria"/>
                <a:ea typeface="Cambria"/>
                <a:cs typeface="Cambria"/>
                <a:sym typeface="Cambria"/>
              </a:rPr>
              <a:t>Software Engineering II (Design, Verification and Validation)</a:t>
            </a:r>
            <a:endParaRPr sz="1400">
              <a:solidFill>
                <a:schemeClr val="dk1"/>
              </a:solidFill>
              <a:latin typeface="Cambria"/>
              <a:ea typeface="Cambria"/>
              <a:cs typeface="Cambria"/>
              <a:sym typeface="Cambria"/>
            </a:endParaRPr>
          </a:p>
        </p:txBody>
      </p:sp>
      <p:sp>
        <p:nvSpPr>
          <p:cNvPr id="271" name="Google Shape;271;p31"/>
          <p:cNvSpPr/>
          <p:nvPr/>
        </p:nvSpPr>
        <p:spPr>
          <a:xfrm>
            <a:off x="214282" y="1295400"/>
            <a:ext cx="8569325" cy="546611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Test planning and preparation include the following sub-activities:</a:t>
            </a:r>
            <a:endParaRPr/>
          </a:p>
          <a:p>
            <a:pPr marL="342900" marR="0" lvl="0" indent="-342900" algn="just" rtl="0">
              <a:lnSpc>
                <a:spcPct val="15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Goal setting: Concerned with setting specific testing goals that complies with goal setting for the overall quality engineering process.</a:t>
            </a:r>
            <a:endParaRPr/>
          </a:p>
          <a:p>
            <a:pPr marL="800100" marR="0" lvl="1" indent="-342900" algn="just" rtl="0">
              <a:lnSpc>
                <a:spcPct val="150000"/>
              </a:lnSpc>
              <a:spcBef>
                <a:spcPts val="360"/>
              </a:spcBef>
              <a:spcAft>
                <a:spcPts val="0"/>
              </a:spcAft>
              <a:buClr>
                <a:srgbClr val="0000FF"/>
              </a:buClr>
              <a:buSzPts val="2160"/>
              <a:buFont typeface="Noto Sans Symbols"/>
              <a:buChar char="▪"/>
            </a:pPr>
            <a:r>
              <a:rPr lang="en-US" sz="1800" b="0" i="0" u="none" strike="noStrike" cap="none">
                <a:solidFill>
                  <a:schemeClr val="dk1"/>
                </a:solidFill>
                <a:latin typeface="Calibri"/>
                <a:ea typeface="Calibri"/>
                <a:cs typeface="Calibri"/>
                <a:sym typeface="Calibri"/>
              </a:rPr>
              <a:t>Reliability or Coverage Goals</a:t>
            </a:r>
            <a:endParaRPr/>
          </a:p>
          <a:p>
            <a:pPr marL="342900" marR="0" lvl="0" indent="-342900" algn="just" rtl="0">
              <a:lnSpc>
                <a:spcPct val="15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Test case preparation: includes constructing new test cases or generating them automatically, selecting from existing ones for legacy products, and organizing them in some systematic ways for easy execution and management. </a:t>
            </a:r>
            <a:endParaRPr/>
          </a:p>
          <a:p>
            <a:pPr marL="800100" marR="0" lvl="1" indent="-342900" algn="just" rtl="0">
              <a:lnSpc>
                <a:spcPct val="150000"/>
              </a:lnSpc>
              <a:spcBef>
                <a:spcPts val="360"/>
              </a:spcBef>
              <a:spcAft>
                <a:spcPts val="0"/>
              </a:spcAft>
              <a:buClr>
                <a:srgbClr val="0000FF"/>
              </a:buClr>
              <a:buSzPts val="2160"/>
              <a:buFont typeface="Noto Sans Symbols"/>
              <a:buChar char="▪"/>
            </a:pPr>
            <a:r>
              <a:rPr lang="en-US" sz="1800" b="0" i="0" u="none" strike="noStrike" cap="none">
                <a:solidFill>
                  <a:schemeClr val="dk1"/>
                </a:solidFill>
                <a:latin typeface="Calibri"/>
                <a:ea typeface="Calibri"/>
                <a:cs typeface="Calibri"/>
                <a:sym typeface="Calibri"/>
              </a:rPr>
              <a:t>More on this later, test case design</a:t>
            </a:r>
            <a:endParaRPr/>
          </a:p>
          <a:p>
            <a:pPr marL="342900" marR="0" lvl="0" indent="-342900" algn="just" rtl="0">
              <a:lnSpc>
                <a:spcPct val="15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Test procedure preparation: a formal procedure is more of a necessity than a luxury for complex software systems.</a:t>
            </a:r>
            <a:endParaRPr/>
          </a:p>
          <a:p>
            <a:pPr marL="800100" marR="0" lvl="1" indent="-342900" algn="just" rtl="0">
              <a:lnSpc>
                <a:spcPct val="150000"/>
              </a:lnSpc>
              <a:spcBef>
                <a:spcPts val="360"/>
              </a:spcBef>
              <a:spcAft>
                <a:spcPts val="0"/>
              </a:spcAft>
              <a:buClr>
                <a:srgbClr val="0000FF"/>
              </a:buClr>
              <a:buSzPts val="2160"/>
              <a:buFont typeface="Noto Sans Symbols"/>
              <a:buChar char="▪"/>
            </a:pPr>
            <a:r>
              <a:rPr lang="en-US" sz="1800" b="0" i="0" u="none" strike="noStrike" cap="none">
                <a:solidFill>
                  <a:schemeClr val="dk1"/>
                </a:solidFill>
                <a:latin typeface="Calibri"/>
                <a:ea typeface="Calibri"/>
                <a:cs typeface="Calibri"/>
                <a:sym typeface="Calibri"/>
              </a:rPr>
              <a:t>To ensure effective test execution, problem handling and resolution, and the overall test process management.</a:t>
            </a:r>
            <a:endParaRPr/>
          </a:p>
        </p:txBody>
      </p:sp>
      <p:sp>
        <p:nvSpPr>
          <p:cNvPr id="272" name="Google Shape;272;p31"/>
          <p:cNvSpPr/>
          <p:nvPr/>
        </p:nvSpPr>
        <p:spPr>
          <a:xfrm>
            <a:off x="214286" y="609600"/>
            <a:ext cx="8569325" cy="553998"/>
          </a:xfrm>
          <a:prstGeom prst="rect">
            <a:avLst/>
          </a:prstGeom>
          <a:solidFill>
            <a:schemeClr val="lt1"/>
          </a:solidFill>
          <a:ln w="9525" cap="flat" cmpd="dbl">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spcBef>
                <a:spcPts val="0"/>
              </a:spcBef>
              <a:spcAft>
                <a:spcPts val="0"/>
              </a:spcAft>
              <a:buNone/>
            </a:pPr>
            <a:r>
              <a:rPr lang="en-US" sz="3000" b="1">
                <a:solidFill>
                  <a:srgbClr val="0000FF"/>
                </a:solidFill>
                <a:latin typeface="Garamond"/>
                <a:ea typeface="Garamond"/>
                <a:cs typeface="Garamond"/>
                <a:sym typeface="Garamond"/>
              </a:rPr>
              <a:t>Test Planning and Preparation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9" name="Google Shape;279;p32"/>
          <p:cNvSpPr txBox="1">
            <a:spLocks noGrp="1"/>
          </p:cNvSpPr>
          <p:nvPr>
            <p:ph type="sldNum" idx="12"/>
          </p:nvPr>
        </p:nvSpPr>
        <p:spPr>
          <a:xfrm>
            <a:off x="6629400" y="6416679"/>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19</a:t>
            </a:fld>
            <a:endParaRPr/>
          </a:p>
        </p:txBody>
      </p:sp>
      <p:sp>
        <p:nvSpPr>
          <p:cNvPr id="280" name="Google Shape;280;p32"/>
          <p:cNvSpPr txBox="1">
            <a:spLocks noGrp="1"/>
          </p:cNvSpPr>
          <p:nvPr>
            <p:ph type="ftr" idx="11"/>
          </p:nvPr>
        </p:nvSpPr>
        <p:spPr>
          <a:xfrm>
            <a:off x="1676400" y="6384929"/>
            <a:ext cx="5943600" cy="396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solidFill>
                  <a:schemeClr val="dk1"/>
                </a:solidFill>
                <a:latin typeface="Cambria"/>
                <a:ea typeface="Cambria"/>
                <a:cs typeface="Cambria"/>
                <a:sym typeface="Cambria"/>
              </a:rPr>
              <a:t>Software Engineering II (Design, Verification and Validation)</a:t>
            </a:r>
            <a:endParaRPr sz="1400">
              <a:solidFill>
                <a:schemeClr val="dk1"/>
              </a:solidFill>
              <a:latin typeface="Cambria"/>
              <a:ea typeface="Cambria"/>
              <a:cs typeface="Cambria"/>
              <a:sym typeface="Cambria"/>
            </a:endParaRPr>
          </a:p>
        </p:txBody>
      </p:sp>
      <p:sp>
        <p:nvSpPr>
          <p:cNvPr id="281" name="Google Shape;281;p32"/>
          <p:cNvSpPr/>
          <p:nvPr/>
        </p:nvSpPr>
        <p:spPr>
          <a:xfrm>
            <a:off x="214282" y="1295400"/>
            <a:ext cx="8569325" cy="3167021"/>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Differ in perspective and the related focus.</a:t>
            </a:r>
            <a:endParaRPr/>
          </a:p>
          <a:p>
            <a:pPr marL="342900" marR="0" lvl="0" indent="-342900" algn="just" rtl="0">
              <a:lnSpc>
                <a:spcPct val="15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Functional Testing focus on the external behavior of a software system or its various components, while viewing the object to be tested as a black-box that prevents us from seeing the contents inside.</a:t>
            </a:r>
            <a:endParaRPr/>
          </a:p>
          <a:p>
            <a:pPr marL="342900" marR="0" lvl="0" indent="-342900" algn="just" rtl="0">
              <a:lnSpc>
                <a:spcPct val="15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Structural testing focus on the internal implementation, while viewing the object to be tested as a white-box that allows us to see the contents inside.</a:t>
            </a:r>
            <a:endParaRPr/>
          </a:p>
          <a:p>
            <a:pPr marL="342900" marR="0" lvl="0" indent="-205740" algn="just" rtl="0">
              <a:lnSpc>
                <a:spcPct val="150000"/>
              </a:lnSpc>
              <a:spcBef>
                <a:spcPts val="360"/>
              </a:spcBef>
              <a:spcAft>
                <a:spcPts val="0"/>
              </a:spcAft>
              <a:buClr>
                <a:srgbClr val="0000FF"/>
              </a:buClr>
              <a:buSzPts val="2160"/>
              <a:buFont typeface="Noto Sans Symbols"/>
              <a:buNone/>
            </a:pPr>
            <a:endParaRPr sz="1800">
              <a:solidFill>
                <a:schemeClr val="dk1"/>
              </a:solidFill>
              <a:latin typeface="Calibri"/>
              <a:ea typeface="Calibri"/>
              <a:cs typeface="Calibri"/>
              <a:sym typeface="Calibri"/>
            </a:endParaRPr>
          </a:p>
        </p:txBody>
      </p:sp>
      <p:sp>
        <p:nvSpPr>
          <p:cNvPr id="282" name="Google Shape;282;p32"/>
          <p:cNvSpPr/>
          <p:nvPr/>
        </p:nvSpPr>
        <p:spPr>
          <a:xfrm>
            <a:off x="214286" y="609600"/>
            <a:ext cx="8569325" cy="553998"/>
          </a:xfrm>
          <a:prstGeom prst="rect">
            <a:avLst/>
          </a:prstGeom>
          <a:solidFill>
            <a:schemeClr val="lt1"/>
          </a:solidFill>
          <a:ln w="9525" cap="flat" cmpd="dbl">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spcBef>
                <a:spcPts val="0"/>
              </a:spcBef>
              <a:spcAft>
                <a:spcPts val="0"/>
              </a:spcAft>
              <a:buNone/>
            </a:pPr>
            <a:r>
              <a:rPr lang="en-US" sz="3000" b="1">
                <a:solidFill>
                  <a:srgbClr val="0000FF"/>
                </a:solidFill>
                <a:latin typeface="Garamond"/>
                <a:ea typeface="Garamond"/>
                <a:cs typeface="Garamond"/>
                <a:sym typeface="Garamond"/>
              </a:rPr>
              <a:t>Functional Vs. Structural Testing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5"/>
          <p:cNvSpPr txBox="1">
            <a:spLocks noGrp="1"/>
          </p:cNvSpPr>
          <p:nvPr>
            <p:ph type="sldNum" idx="12"/>
          </p:nvPr>
        </p:nvSpPr>
        <p:spPr>
          <a:xfrm>
            <a:off x="6629400" y="6416679"/>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2</a:t>
            </a:fld>
            <a:endParaRPr/>
          </a:p>
        </p:txBody>
      </p:sp>
      <p:sp>
        <p:nvSpPr>
          <p:cNvPr id="109" name="Google Shape;109;p15"/>
          <p:cNvSpPr txBox="1">
            <a:spLocks noGrp="1"/>
          </p:cNvSpPr>
          <p:nvPr>
            <p:ph type="ftr" idx="11"/>
          </p:nvPr>
        </p:nvSpPr>
        <p:spPr>
          <a:xfrm>
            <a:off x="1676400" y="6384929"/>
            <a:ext cx="5943600" cy="396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solidFill>
                  <a:schemeClr val="dk1"/>
                </a:solidFill>
                <a:latin typeface="Cambria"/>
                <a:ea typeface="Cambria"/>
                <a:cs typeface="Cambria"/>
                <a:sym typeface="Cambria"/>
              </a:rPr>
              <a:t>Software Engineering II (Design, Verification and Validation)</a:t>
            </a:r>
            <a:endParaRPr sz="1400">
              <a:solidFill>
                <a:schemeClr val="dk1"/>
              </a:solidFill>
              <a:latin typeface="Cambria"/>
              <a:ea typeface="Cambria"/>
              <a:cs typeface="Cambria"/>
              <a:sym typeface="Cambria"/>
            </a:endParaRPr>
          </a:p>
        </p:txBody>
      </p:sp>
      <p:sp>
        <p:nvSpPr>
          <p:cNvPr id="110" name="Google Shape;110;p15"/>
          <p:cNvSpPr/>
          <p:nvPr/>
        </p:nvSpPr>
        <p:spPr>
          <a:xfrm>
            <a:off x="214282" y="1295400"/>
            <a:ext cx="8569325" cy="4856714"/>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lnSpc>
                <a:spcPct val="200000"/>
              </a:lnSpc>
              <a:spcBef>
                <a:spcPts val="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The concept of quality did not originate from software systems. </a:t>
            </a:r>
            <a:endParaRPr/>
          </a:p>
          <a:p>
            <a:pPr marL="342900" marR="0" lvl="0" indent="-342900" algn="just" rtl="0">
              <a:lnSpc>
                <a:spcPct val="20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Global competition, outsourcing, off-shoring, and increased customer expectations have brought the concept of quality to the forefront.</a:t>
            </a:r>
            <a:endParaRPr/>
          </a:p>
          <a:p>
            <a:pPr marL="342900" marR="0" lvl="0" indent="-342900" algn="just" rtl="0">
              <a:lnSpc>
                <a:spcPct val="20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Traditional Quality Assurance</a:t>
            </a:r>
            <a:endParaRPr/>
          </a:p>
          <a:p>
            <a:pPr marL="800100" marR="0" lvl="1" indent="-342900" algn="just" rtl="0">
              <a:lnSpc>
                <a:spcPct val="200000"/>
              </a:lnSpc>
              <a:spcBef>
                <a:spcPts val="360"/>
              </a:spcBef>
              <a:spcAft>
                <a:spcPts val="0"/>
              </a:spcAft>
              <a:buClr>
                <a:srgbClr val="0000FF"/>
              </a:buClr>
              <a:buSzPts val="2160"/>
              <a:buFont typeface="Noto Sans Symbols"/>
              <a:buChar char="▪"/>
            </a:pPr>
            <a:r>
              <a:rPr lang="en-US" sz="1800" b="0" i="0" u="none" strike="noStrike" cap="none">
                <a:solidFill>
                  <a:schemeClr val="dk1"/>
                </a:solidFill>
                <a:latin typeface="Calibri"/>
                <a:ea typeface="Calibri"/>
                <a:cs typeface="Calibri"/>
                <a:sym typeface="Calibri"/>
              </a:rPr>
              <a:t>Improve quality around the end of the product development cycle </a:t>
            </a:r>
            <a:endParaRPr/>
          </a:p>
          <a:p>
            <a:pPr marL="342900" marR="0" lvl="0" indent="-342900" algn="just" rtl="0">
              <a:lnSpc>
                <a:spcPct val="20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The new quality assurance approach </a:t>
            </a:r>
            <a:endParaRPr/>
          </a:p>
          <a:p>
            <a:pPr marL="800100" marR="0" lvl="1" indent="-342900" algn="just" rtl="0">
              <a:lnSpc>
                <a:spcPct val="200000"/>
              </a:lnSpc>
              <a:spcBef>
                <a:spcPts val="360"/>
              </a:spcBef>
              <a:spcAft>
                <a:spcPts val="0"/>
              </a:spcAft>
              <a:buClr>
                <a:srgbClr val="0000FF"/>
              </a:buClr>
              <a:buSzPts val="2160"/>
              <a:buFont typeface="Noto Sans Symbols"/>
              <a:buChar char="▪"/>
            </a:pPr>
            <a:r>
              <a:rPr lang="en-US" sz="1800" b="0" i="0" u="none" strike="noStrike" cap="none">
                <a:solidFill>
                  <a:schemeClr val="dk1"/>
                </a:solidFill>
                <a:latin typeface="Calibri"/>
                <a:ea typeface="Calibri"/>
                <a:cs typeface="Calibri"/>
                <a:sym typeface="Calibri"/>
              </a:rPr>
              <a:t>Quality assurance encompasses all phases of a product development process.</a:t>
            </a:r>
            <a:endParaRPr/>
          </a:p>
          <a:p>
            <a:pPr marL="342900" marR="0" lvl="0" indent="-205740" algn="just" rtl="0">
              <a:lnSpc>
                <a:spcPct val="200000"/>
              </a:lnSpc>
              <a:spcBef>
                <a:spcPts val="360"/>
              </a:spcBef>
              <a:spcAft>
                <a:spcPts val="0"/>
              </a:spcAft>
              <a:buClr>
                <a:srgbClr val="0000FF"/>
              </a:buClr>
              <a:buSzPts val="2160"/>
              <a:buFont typeface="Noto Sans Symbols"/>
              <a:buNone/>
            </a:pPr>
            <a:endParaRPr sz="1800">
              <a:solidFill>
                <a:schemeClr val="dk1"/>
              </a:solidFill>
              <a:latin typeface="Calibri"/>
              <a:ea typeface="Calibri"/>
              <a:cs typeface="Calibri"/>
              <a:sym typeface="Calibri"/>
            </a:endParaRPr>
          </a:p>
        </p:txBody>
      </p:sp>
      <p:sp>
        <p:nvSpPr>
          <p:cNvPr id="111" name="Google Shape;111;p15"/>
          <p:cNvSpPr/>
          <p:nvPr/>
        </p:nvSpPr>
        <p:spPr>
          <a:xfrm>
            <a:off x="214286" y="609600"/>
            <a:ext cx="8569325" cy="553998"/>
          </a:xfrm>
          <a:prstGeom prst="rect">
            <a:avLst/>
          </a:prstGeom>
          <a:solidFill>
            <a:schemeClr val="lt1"/>
          </a:solidFill>
          <a:ln w="9525" cap="flat" cmpd="dbl">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spcBef>
                <a:spcPts val="0"/>
              </a:spcBef>
              <a:spcAft>
                <a:spcPts val="0"/>
              </a:spcAft>
              <a:buNone/>
            </a:pPr>
            <a:r>
              <a:rPr lang="en-US" sz="3000" b="1">
                <a:solidFill>
                  <a:srgbClr val="0000FF"/>
                </a:solidFill>
                <a:latin typeface="Garamond"/>
                <a:ea typeface="Garamond"/>
                <a:cs typeface="Garamond"/>
                <a:sym typeface="Garamond"/>
              </a:rPr>
              <a:t>Quality Revolution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9" name="Google Shape;289;p33"/>
          <p:cNvSpPr txBox="1">
            <a:spLocks noGrp="1"/>
          </p:cNvSpPr>
          <p:nvPr>
            <p:ph type="sldNum" idx="12"/>
          </p:nvPr>
        </p:nvSpPr>
        <p:spPr>
          <a:xfrm>
            <a:off x="6629400" y="6416679"/>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20</a:t>
            </a:fld>
            <a:endParaRPr/>
          </a:p>
        </p:txBody>
      </p:sp>
      <p:sp>
        <p:nvSpPr>
          <p:cNvPr id="290" name="Google Shape;290;p33"/>
          <p:cNvSpPr txBox="1">
            <a:spLocks noGrp="1"/>
          </p:cNvSpPr>
          <p:nvPr>
            <p:ph type="ftr" idx="11"/>
          </p:nvPr>
        </p:nvSpPr>
        <p:spPr>
          <a:xfrm>
            <a:off x="1676400" y="6384929"/>
            <a:ext cx="5943600" cy="396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solidFill>
                  <a:schemeClr val="dk1"/>
                </a:solidFill>
                <a:latin typeface="Cambria"/>
                <a:ea typeface="Cambria"/>
                <a:cs typeface="Cambria"/>
                <a:sym typeface="Cambria"/>
              </a:rPr>
              <a:t>Software Engineering II (Design, Verification and Validation)</a:t>
            </a:r>
            <a:endParaRPr sz="1400">
              <a:solidFill>
                <a:schemeClr val="dk1"/>
              </a:solidFill>
              <a:latin typeface="Cambria"/>
              <a:ea typeface="Cambria"/>
              <a:cs typeface="Cambria"/>
              <a:sym typeface="Cambria"/>
            </a:endParaRPr>
          </a:p>
        </p:txBody>
      </p:sp>
      <p:sp>
        <p:nvSpPr>
          <p:cNvPr id="291" name="Google Shape;291;p33"/>
          <p:cNvSpPr/>
          <p:nvPr/>
        </p:nvSpPr>
        <p:spPr>
          <a:xfrm>
            <a:off x="214282" y="1295400"/>
            <a:ext cx="8569325" cy="4468916"/>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Verifies the correct handling of the external functions provided by the software, through the observation of the program external behavior during execution.</a:t>
            </a:r>
            <a:endParaRPr/>
          </a:p>
          <a:p>
            <a:pPr marL="800100" marR="0" lvl="1" indent="-342900" algn="just" rtl="0">
              <a:lnSpc>
                <a:spcPct val="150000"/>
              </a:lnSpc>
              <a:spcBef>
                <a:spcPts val="360"/>
              </a:spcBef>
              <a:spcAft>
                <a:spcPts val="0"/>
              </a:spcAft>
              <a:buClr>
                <a:srgbClr val="0000FF"/>
              </a:buClr>
              <a:buSzPts val="2160"/>
              <a:buFont typeface="Noto Sans Symbols"/>
              <a:buChar char="▪"/>
            </a:pPr>
            <a:r>
              <a:rPr lang="en-US" sz="1800" b="0" i="0" u="none" strike="noStrike" cap="none">
                <a:solidFill>
                  <a:schemeClr val="dk1"/>
                </a:solidFill>
                <a:latin typeface="Calibri"/>
                <a:ea typeface="Calibri"/>
                <a:cs typeface="Calibri"/>
                <a:sym typeface="Calibri"/>
              </a:rPr>
              <a:t>Then, why is it entitled Black Box?</a:t>
            </a:r>
            <a:endParaRPr/>
          </a:p>
          <a:p>
            <a:pPr marL="342900" marR="0" lvl="0" indent="-342900" algn="just" rtl="0">
              <a:lnSpc>
                <a:spcPct val="15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Ad hoc Testing is the simplest form of BBT in which the difference between expected and actual behavior is observed by running the system with an arbitrary input.</a:t>
            </a:r>
            <a:endParaRPr/>
          </a:p>
          <a:p>
            <a:pPr marL="342900" marR="0" lvl="0" indent="-342900" algn="just" rtl="0">
              <a:lnSpc>
                <a:spcPct val="15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Specification Checklists are also commonly used. It contains list of the external functions that are supposed to be presented, as well as some information about the expected behavior or input-output pairing.</a:t>
            </a:r>
            <a:endParaRPr/>
          </a:p>
          <a:p>
            <a:pPr marL="342900" marR="0" lvl="0" indent="-342900" algn="just" rtl="0">
              <a:lnSpc>
                <a:spcPct val="15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The more formal way to undertake Black Box Testing bases on models which are derived from requirement/functional  specification.</a:t>
            </a:r>
            <a:endParaRPr/>
          </a:p>
        </p:txBody>
      </p:sp>
      <p:sp>
        <p:nvSpPr>
          <p:cNvPr id="292" name="Google Shape;292;p33"/>
          <p:cNvSpPr/>
          <p:nvPr/>
        </p:nvSpPr>
        <p:spPr>
          <a:xfrm>
            <a:off x="214286" y="609600"/>
            <a:ext cx="8569325" cy="553998"/>
          </a:xfrm>
          <a:prstGeom prst="rect">
            <a:avLst/>
          </a:prstGeom>
          <a:solidFill>
            <a:schemeClr val="lt1"/>
          </a:solidFill>
          <a:ln w="9525" cap="flat" cmpd="dbl">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spcBef>
                <a:spcPts val="0"/>
              </a:spcBef>
              <a:spcAft>
                <a:spcPts val="0"/>
              </a:spcAft>
              <a:buNone/>
            </a:pPr>
            <a:r>
              <a:rPr lang="en-US" sz="3000" b="1">
                <a:solidFill>
                  <a:srgbClr val="0000FF"/>
                </a:solidFill>
                <a:latin typeface="Garamond"/>
                <a:ea typeface="Garamond"/>
                <a:cs typeface="Garamond"/>
                <a:sym typeface="Garamond"/>
              </a:rPr>
              <a:t>Functional Testing (Black Box Testing)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9" name="Google Shape;299;p34"/>
          <p:cNvSpPr txBox="1">
            <a:spLocks noGrp="1"/>
          </p:cNvSpPr>
          <p:nvPr>
            <p:ph type="sldNum" idx="12"/>
          </p:nvPr>
        </p:nvSpPr>
        <p:spPr>
          <a:xfrm>
            <a:off x="6629400" y="6416679"/>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21</a:t>
            </a:fld>
            <a:endParaRPr/>
          </a:p>
        </p:txBody>
      </p:sp>
      <p:sp>
        <p:nvSpPr>
          <p:cNvPr id="300" name="Google Shape;300;p34"/>
          <p:cNvSpPr txBox="1">
            <a:spLocks noGrp="1"/>
          </p:cNvSpPr>
          <p:nvPr>
            <p:ph type="ftr" idx="11"/>
          </p:nvPr>
        </p:nvSpPr>
        <p:spPr>
          <a:xfrm>
            <a:off x="1676400" y="6384929"/>
            <a:ext cx="5943600" cy="396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solidFill>
                  <a:schemeClr val="dk1"/>
                </a:solidFill>
                <a:latin typeface="Cambria"/>
                <a:ea typeface="Cambria"/>
                <a:cs typeface="Cambria"/>
                <a:sym typeface="Cambria"/>
              </a:rPr>
              <a:t>Software Engineering II (Design, Verification and Validation)</a:t>
            </a:r>
            <a:endParaRPr sz="1400">
              <a:solidFill>
                <a:schemeClr val="dk1"/>
              </a:solidFill>
              <a:latin typeface="Cambria"/>
              <a:ea typeface="Cambria"/>
              <a:cs typeface="Cambria"/>
              <a:sym typeface="Cambria"/>
            </a:endParaRPr>
          </a:p>
        </p:txBody>
      </p:sp>
      <p:sp>
        <p:nvSpPr>
          <p:cNvPr id="301" name="Google Shape;301;p34"/>
          <p:cNvSpPr/>
          <p:nvPr/>
        </p:nvSpPr>
        <p:spPr>
          <a:xfrm>
            <a:off x="214282" y="1295400"/>
            <a:ext cx="8569325" cy="4939814"/>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Test Planning -  the focus is on identifying the external functions to test, and deriving input conditions to test these functions.</a:t>
            </a:r>
            <a:endParaRPr/>
          </a:p>
          <a:p>
            <a:pPr marL="800100" marR="0" lvl="1" indent="-342900" algn="just" rtl="0">
              <a:lnSpc>
                <a:spcPct val="150000"/>
              </a:lnSpc>
              <a:spcBef>
                <a:spcPts val="360"/>
              </a:spcBef>
              <a:spcAft>
                <a:spcPts val="0"/>
              </a:spcAft>
              <a:buClr>
                <a:srgbClr val="0000FF"/>
              </a:buClr>
              <a:buSzPts val="2160"/>
              <a:buFont typeface="Noto Sans Symbols"/>
              <a:buChar char="▪"/>
            </a:pPr>
            <a:r>
              <a:rPr lang="en-US" sz="1800" b="0" i="0" u="none" strike="noStrike" cap="none">
                <a:solidFill>
                  <a:schemeClr val="dk1"/>
                </a:solidFill>
                <a:latin typeface="Calibri"/>
                <a:ea typeface="Calibri"/>
                <a:cs typeface="Calibri"/>
                <a:sym typeface="Calibri"/>
              </a:rPr>
              <a:t>Identifying the external functions to test based on user expectations</a:t>
            </a:r>
            <a:endParaRPr/>
          </a:p>
          <a:p>
            <a:pPr marL="800100" marR="0" lvl="1" indent="-342900" algn="just" rtl="0">
              <a:lnSpc>
                <a:spcPct val="150000"/>
              </a:lnSpc>
              <a:spcBef>
                <a:spcPts val="360"/>
              </a:spcBef>
              <a:spcAft>
                <a:spcPts val="0"/>
              </a:spcAft>
              <a:buClr>
                <a:srgbClr val="0000FF"/>
              </a:buClr>
              <a:buSzPts val="2160"/>
              <a:buFont typeface="Noto Sans Symbols"/>
              <a:buChar char="▪"/>
            </a:pPr>
            <a:r>
              <a:rPr lang="en-US" sz="1800" b="0" i="0" u="none" strike="noStrike" cap="none">
                <a:solidFill>
                  <a:schemeClr val="dk1"/>
                </a:solidFill>
                <a:latin typeface="Calibri"/>
                <a:ea typeface="Calibri"/>
                <a:cs typeface="Calibri"/>
                <a:sym typeface="Calibri"/>
              </a:rPr>
              <a:t>Deriving input conditions to test these functions</a:t>
            </a:r>
            <a:endParaRPr/>
          </a:p>
          <a:p>
            <a:pPr marL="342900" marR="0" lvl="0" indent="-342900" algn="just" rtl="0">
              <a:lnSpc>
                <a:spcPct val="15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Test execution - use  to observe the external behavior, to ensure orderly execution of all the test cases, and to record execution information for analysis and follow-up activities.</a:t>
            </a:r>
            <a:endParaRPr/>
          </a:p>
          <a:p>
            <a:pPr marL="800100" marR="0" lvl="1" indent="-342900" algn="just" rtl="0">
              <a:lnSpc>
                <a:spcPct val="150000"/>
              </a:lnSpc>
              <a:spcBef>
                <a:spcPts val="360"/>
              </a:spcBef>
              <a:spcAft>
                <a:spcPts val="0"/>
              </a:spcAft>
              <a:buClr>
                <a:srgbClr val="0000FF"/>
              </a:buClr>
              <a:buSzPts val="2160"/>
              <a:buFont typeface="Noto Sans Symbols"/>
              <a:buChar char="▪"/>
            </a:pPr>
            <a:r>
              <a:rPr lang="en-US" sz="1800" b="0" i="0" u="none" strike="noStrike" cap="none">
                <a:solidFill>
                  <a:schemeClr val="dk1"/>
                </a:solidFill>
                <a:latin typeface="Calibri"/>
                <a:ea typeface="Calibri"/>
                <a:cs typeface="Calibri"/>
                <a:sym typeface="Calibri"/>
              </a:rPr>
              <a:t>Testing Oracle Problem – Comparison to determine if it is expected behavior or if a failure occurred.</a:t>
            </a:r>
            <a:endParaRPr/>
          </a:p>
          <a:p>
            <a:pPr marL="342900" marR="0" lvl="0" indent="-342900" algn="just" rtl="0">
              <a:lnSpc>
                <a:spcPct val="15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Follow-up activities -  detects and removes corresponding faults succeeding failures in the test execution phase..</a:t>
            </a:r>
            <a:endParaRPr/>
          </a:p>
        </p:txBody>
      </p:sp>
      <p:sp>
        <p:nvSpPr>
          <p:cNvPr id="302" name="Google Shape;302;p34"/>
          <p:cNvSpPr/>
          <p:nvPr/>
        </p:nvSpPr>
        <p:spPr>
          <a:xfrm>
            <a:off x="214286" y="609600"/>
            <a:ext cx="8569325" cy="553998"/>
          </a:xfrm>
          <a:prstGeom prst="rect">
            <a:avLst/>
          </a:prstGeom>
          <a:solidFill>
            <a:schemeClr val="lt1"/>
          </a:solidFill>
          <a:ln w="9525" cap="flat" cmpd="dbl">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spcBef>
                <a:spcPts val="0"/>
              </a:spcBef>
              <a:spcAft>
                <a:spcPts val="0"/>
              </a:spcAft>
              <a:buNone/>
            </a:pPr>
            <a:r>
              <a:rPr lang="en-US" sz="3000" b="1">
                <a:solidFill>
                  <a:srgbClr val="0000FF"/>
                </a:solidFill>
                <a:latin typeface="Garamond"/>
                <a:ea typeface="Garamond"/>
                <a:cs typeface="Garamond"/>
                <a:sym typeface="Garamond"/>
              </a:rPr>
              <a:t>Generic BBT Process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9" name="Google Shape;309;p35"/>
          <p:cNvSpPr txBox="1">
            <a:spLocks noGrp="1"/>
          </p:cNvSpPr>
          <p:nvPr>
            <p:ph type="sldNum" idx="12"/>
          </p:nvPr>
        </p:nvSpPr>
        <p:spPr>
          <a:xfrm>
            <a:off x="6629400" y="6416679"/>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22</a:t>
            </a:fld>
            <a:endParaRPr/>
          </a:p>
        </p:txBody>
      </p:sp>
      <p:sp>
        <p:nvSpPr>
          <p:cNvPr id="310" name="Google Shape;310;p35"/>
          <p:cNvSpPr txBox="1">
            <a:spLocks noGrp="1"/>
          </p:cNvSpPr>
          <p:nvPr>
            <p:ph type="ftr" idx="11"/>
          </p:nvPr>
        </p:nvSpPr>
        <p:spPr>
          <a:xfrm>
            <a:off x="1676400" y="6384929"/>
            <a:ext cx="5943600" cy="396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solidFill>
                  <a:schemeClr val="dk1"/>
                </a:solidFill>
                <a:latin typeface="Cambria"/>
                <a:ea typeface="Cambria"/>
                <a:cs typeface="Cambria"/>
                <a:sym typeface="Cambria"/>
              </a:rPr>
              <a:t>Software Engineering II (Design, Verification and Validation)</a:t>
            </a:r>
            <a:endParaRPr sz="1400">
              <a:solidFill>
                <a:schemeClr val="dk1"/>
              </a:solidFill>
              <a:latin typeface="Cambria"/>
              <a:ea typeface="Cambria"/>
              <a:cs typeface="Cambria"/>
              <a:sym typeface="Cambria"/>
            </a:endParaRPr>
          </a:p>
        </p:txBody>
      </p:sp>
      <p:sp>
        <p:nvSpPr>
          <p:cNvPr id="311" name="Google Shape;311;p35"/>
          <p:cNvSpPr/>
          <p:nvPr/>
        </p:nvSpPr>
        <p:spPr>
          <a:xfrm>
            <a:off x="214282" y="1295400"/>
            <a:ext cx="8569325" cy="4939814"/>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Structural testing verifies the correct implementation of internal units, such as program statements, data structures, blocks, etc., and relations among them.</a:t>
            </a:r>
            <a:endParaRPr/>
          </a:p>
          <a:p>
            <a:pPr marL="342900" marR="0" lvl="0" indent="-342900" algn="just" rtl="0">
              <a:lnSpc>
                <a:spcPct val="15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The software is treated as a white-box, or more appropriately a glass-box or a transparent box, where one can see through to view the internal units and their interconnections, it is also commonly referred to as white-box testing (WBT).</a:t>
            </a:r>
            <a:endParaRPr/>
          </a:p>
          <a:p>
            <a:pPr marL="342900" marR="0" lvl="0" indent="-342900" algn="just" rtl="0">
              <a:lnSpc>
                <a:spcPct val="15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The connection between execution behavior and internal units must be established.</a:t>
            </a:r>
            <a:endParaRPr/>
          </a:p>
          <a:p>
            <a:pPr marL="342900" marR="0" lvl="0" indent="-342900" algn="just" rtl="0">
              <a:lnSpc>
                <a:spcPct val="15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The simplest form of WBT is statement coverage testing through the use of various debugging tools, or debuggers, which help us in tracing through program executions.</a:t>
            </a:r>
            <a:endParaRPr/>
          </a:p>
          <a:p>
            <a:pPr marL="342900" marR="0" lvl="0" indent="-342900" algn="just" rtl="0">
              <a:lnSpc>
                <a:spcPct val="15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More formalized and systematic Testing models are derived from system implementation  details.</a:t>
            </a:r>
            <a:endParaRPr/>
          </a:p>
          <a:p>
            <a:pPr marL="342900" marR="0" lvl="0" indent="-205740" algn="just" rtl="0">
              <a:lnSpc>
                <a:spcPct val="150000"/>
              </a:lnSpc>
              <a:spcBef>
                <a:spcPts val="360"/>
              </a:spcBef>
              <a:spcAft>
                <a:spcPts val="0"/>
              </a:spcAft>
              <a:buClr>
                <a:srgbClr val="0000FF"/>
              </a:buClr>
              <a:buSzPts val="2160"/>
              <a:buFont typeface="Noto Sans Symbols"/>
              <a:buNone/>
            </a:pPr>
            <a:endParaRPr sz="1800">
              <a:solidFill>
                <a:schemeClr val="dk1"/>
              </a:solidFill>
              <a:latin typeface="Calibri"/>
              <a:ea typeface="Calibri"/>
              <a:cs typeface="Calibri"/>
              <a:sym typeface="Calibri"/>
            </a:endParaRPr>
          </a:p>
        </p:txBody>
      </p:sp>
      <p:sp>
        <p:nvSpPr>
          <p:cNvPr id="312" name="Google Shape;312;p35"/>
          <p:cNvSpPr/>
          <p:nvPr/>
        </p:nvSpPr>
        <p:spPr>
          <a:xfrm>
            <a:off x="214286" y="609600"/>
            <a:ext cx="8569325" cy="553998"/>
          </a:xfrm>
          <a:prstGeom prst="rect">
            <a:avLst/>
          </a:prstGeom>
          <a:solidFill>
            <a:schemeClr val="lt1"/>
          </a:solidFill>
          <a:ln w="9525" cap="flat" cmpd="dbl">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spcBef>
                <a:spcPts val="0"/>
              </a:spcBef>
              <a:spcAft>
                <a:spcPts val="0"/>
              </a:spcAft>
              <a:buNone/>
            </a:pPr>
            <a:r>
              <a:rPr lang="en-US" sz="3000" b="1">
                <a:solidFill>
                  <a:srgbClr val="0000FF"/>
                </a:solidFill>
                <a:latin typeface="Garamond"/>
                <a:ea typeface="Garamond"/>
                <a:cs typeface="Garamond"/>
                <a:sym typeface="Garamond"/>
              </a:rPr>
              <a:t>Structural Testing (White Box Testing)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9" name="Google Shape;319;p36"/>
          <p:cNvSpPr txBox="1">
            <a:spLocks noGrp="1"/>
          </p:cNvSpPr>
          <p:nvPr>
            <p:ph type="sldNum" idx="12"/>
          </p:nvPr>
        </p:nvSpPr>
        <p:spPr>
          <a:xfrm>
            <a:off x="6629400" y="6416679"/>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23</a:t>
            </a:fld>
            <a:endParaRPr/>
          </a:p>
        </p:txBody>
      </p:sp>
      <p:sp>
        <p:nvSpPr>
          <p:cNvPr id="320" name="Google Shape;320;p36"/>
          <p:cNvSpPr txBox="1">
            <a:spLocks noGrp="1"/>
          </p:cNvSpPr>
          <p:nvPr>
            <p:ph type="ftr" idx="11"/>
          </p:nvPr>
        </p:nvSpPr>
        <p:spPr>
          <a:xfrm>
            <a:off x="1676400" y="6384929"/>
            <a:ext cx="5943600" cy="396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solidFill>
                  <a:schemeClr val="dk1"/>
                </a:solidFill>
                <a:latin typeface="Cambria"/>
                <a:ea typeface="Cambria"/>
                <a:cs typeface="Cambria"/>
                <a:sym typeface="Cambria"/>
              </a:rPr>
              <a:t>Software Engineering II (Design, Verification and Validation)</a:t>
            </a:r>
            <a:endParaRPr sz="1400">
              <a:solidFill>
                <a:schemeClr val="dk1"/>
              </a:solidFill>
              <a:latin typeface="Cambria"/>
              <a:ea typeface="Cambria"/>
              <a:cs typeface="Cambria"/>
              <a:sym typeface="Cambria"/>
            </a:endParaRPr>
          </a:p>
        </p:txBody>
      </p:sp>
      <p:sp>
        <p:nvSpPr>
          <p:cNvPr id="321" name="Google Shape;321;p36"/>
          <p:cNvSpPr/>
          <p:nvPr/>
        </p:nvSpPr>
        <p:spPr>
          <a:xfrm>
            <a:off x="214282" y="1295400"/>
            <a:ext cx="8569325" cy="275152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Due to the possibility of combinatorial explosions to cover these implementation details, WBT is typically limited to a small scale.</a:t>
            </a:r>
            <a:endParaRPr/>
          </a:p>
          <a:p>
            <a:pPr marL="342900" marR="0" lvl="0" indent="-342900" algn="just" rtl="0">
              <a:lnSpc>
                <a:spcPct val="15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Test planning plays a much less important role in WBT than in BBT.</a:t>
            </a:r>
            <a:endParaRPr/>
          </a:p>
          <a:p>
            <a:pPr marL="800100" marR="0" lvl="1" indent="-342900" algn="just" rtl="0">
              <a:lnSpc>
                <a:spcPct val="150000"/>
              </a:lnSpc>
              <a:spcBef>
                <a:spcPts val="360"/>
              </a:spcBef>
              <a:spcAft>
                <a:spcPts val="0"/>
              </a:spcAft>
              <a:buClr>
                <a:srgbClr val="0000FF"/>
              </a:buClr>
              <a:buSzPts val="2160"/>
              <a:buFont typeface="Noto Sans Symbols"/>
              <a:buChar char="▪"/>
            </a:pPr>
            <a:r>
              <a:rPr lang="en-US" sz="1800" b="0" i="0" u="none" strike="noStrike" cap="none">
                <a:solidFill>
                  <a:schemeClr val="dk1"/>
                </a:solidFill>
                <a:latin typeface="Calibri"/>
                <a:ea typeface="Calibri"/>
                <a:cs typeface="Calibri"/>
                <a:sym typeface="Calibri"/>
              </a:rPr>
              <a:t>For small products, not much formal testing process is needed to plan and execute test cases, and to follow up on execution results.</a:t>
            </a:r>
            <a:endParaRPr/>
          </a:p>
          <a:p>
            <a:pPr marL="342900" marR="0" lvl="0" indent="-205740" algn="just" rtl="0">
              <a:lnSpc>
                <a:spcPct val="150000"/>
              </a:lnSpc>
              <a:spcBef>
                <a:spcPts val="360"/>
              </a:spcBef>
              <a:spcAft>
                <a:spcPts val="0"/>
              </a:spcAft>
              <a:buClr>
                <a:srgbClr val="0000FF"/>
              </a:buClr>
              <a:buSzPts val="2160"/>
              <a:buFont typeface="Noto Sans Symbols"/>
              <a:buNone/>
            </a:pPr>
            <a:endParaRPr sz="1800">
              <a:solidFill>
                <a:schemeClr val="dk1"/>
              </a:solidFill>
              <a:latin typeface="Calibri"/>
              <a:ea typeface="Calibri"/>
              <a:cs typeface="Calibri"/>
              <a:sym typeface="Calibri"/>
            </a:endParaRPr>
          </a:p>
        </p:txBody>
      </p:sp>
      <p:sp>
        <p:nvSpPr>
          <p:cNvPr id="322" name="Google Shape;322;p36"/>
          <p:cNvSpPr/>
          <p:nvPr/>
        </p:nvSpPr>
        <p:spPr>
          <a:xfrm>
            <a:off x="214286" y="609600"/>
            <a:ext cx="8569325" cy="553998"/>
          </a:xfrm>
          <a:prstGeom prst="rect">
            <a:avLst/>
          </a:prstGeom>
          <a:solidFill>
            <a:schemeClr val="lt1"/>
          </a:solidFill>
          <a:ln w="9525" cap="flat" cmpd="dbl">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spcBef>
                <a:spcPts val="0"/>
              </a:spcBef>
              <a:spcAft>
                <a:spcPts val="0"/>
              </a:spcAft>
              <a:buNone/>
            </a:pPr>
            <a:r>
              <a:rPr lang="en-US" sz="3000" b="1">
                <a:solidFill>
                  <a:srgbClr val="0000FF"/>
                </a:solidFill>
                <a:latin typeface="Garamond"/>
                <a:ea typeface="Garamond"/>
                <a:cs typeface="Garamond"/>
                <a:sym typeface="Garamond"/>
              </a:rPr>
              <a:t>Structural Testing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9" name="Google Shape;329;p37"/>
          <p:cNvSpPr txBox="1">
            <a:spLocks noGrp="1"/>
          </p:cNvSpPr>
          <p:nvPr>
            <p:ph type="sldNum" idx="12"/>
          </p:nvPr>
        </p:nvSpPr>
        <p:spPr>
          <a:xfrm>
            <a:off x="6629400" y="6416679"/>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24</a:t>
            </a:fld>
            <a:endParaRPr/>
          </a:p>
        </p:txBody>
      </p:sp>
      <p:sp>
        <p:nvSpPr>
          <p:cNvPr id="330" name="Google Shape;330;p37"/>
          <p:cNvSpPr txBox="1">
            <a:spLocks noGrp="1"/>
          </p:cNvSpPr>
          <p:nvPr>
            <p:ph type="ftr" idx="11"/>
          </p:nvPr>
        </p:nvSpPr>
        <p:spPr>
          <a:xfrm>
            <a:off x="1676400" y="6384929"/>
            <a:ext cx="5943600" cy="396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solidFill>
                  <a:schemeClr val="dk1"/>
                </a:solidFill>
                <a:latin typeface="Cambria"/>
                <a:ea typeface="Cambria"/>
                <a:cs typeface="Cambria"/>
                <a:sym typeface="Cambria"/>
              </a:rPr>
              <a:t>Software Engineering II (Design, Verification and Validation)</a:t>
            </a:r>
            <a:endParaRPr sz="1400">
              <a:solidFill>
                <a:schemeClr val="dk1"/>
              </a:solidFill>
              <a:latin typeface="Cambria"/>
              <a:ea typeface="Cambria"/>
              <a:cs typeface="Cambria"/>
              <a:sym typeface="Cambria"/>
            </a:endParaRPr>
          </a:p>
        </p:txBody>
      </p:sp>
      <p:sp>
        <p:nvSpPr>
          <p:cNvPr id="331" name="Google Shape;331;p37"/>
          <p:cNvSpPr/>
          <p:nvPr/>
        </p:nvSpPr>
        <p:spPr>
          <a:xfrm>
            <a:off x="214282" y="1295400"/>
            <a:ext cx="8569325" cy="3942618"/>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Perspective - BBT views the objects of testing as a black-box while focusing on testing the input-output relations or external functional behavior; while WBT views the objects as a glass-box where internal implementation details are visible and tested.</a:t>
            </a:r>
            <a:endParaRPr/>
          </a:p>
          <a:p>
            <a:pPr marL="342900" marR="0" lvl="0" indent="-342900" algn="just" rtl="0">
              <a:lnSpc>
                <a:spcPct val="15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Objects -  WBT is generally used to test small objects, such as small software products or small units of large software products; while BBT is generally more suitable for large software systems or substantial parts of them as a whole.</a:t>
            </a:r>
            <a:endParaRPr/>
          </a:p>
          <a:p>
            <a:pPr marL="342900" marR="0" lvl="0" indent="-342900" algn="just" rtl="0">
              <a:lnSpc>
                <a:spcPct val="15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 Timeline: WBT is used more in early sub-phases of testing for large software systems, such as unit and component testing, while BBT is used more in late sub-phases, such as system and acceptance testing.</a:t>
            </a:r>
            <a:endParaRPr/>
          </a:p>
        </p:txBody>
      </p:sp>
      <p:sp>
        <p:nvSpPr>
          <p:cNvPr id="332" name="Google Shape;332;p37"/>
          <p:cNvSpPr/>
          <p:nvPr/>
        </p:nvSpPr>
        <p:spPr>
          <a:xfrm>
            <a:off x="214286" y="609600"/>
            <a:ext cx="8569325" cy="553998"/>
          </a:xfrm>
          <a:prstGeom prst="rect">
            <a:avLst/>
          </a:prstGeom>
          <a:solidFill>
            <a:schemeClr val="lt1"/>
          </a:solidFill>
          <a:ln w="9525" cap="flat" cmpd="dbl">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spcBef>
                <a:spcPts val="0"/>
              </a:spcBef>
              <a:spcAft>
                <a:spcPts val="0"/>
              </a:spcAft>
              <a:buNone/>
            </a:pPr>
            <a:r>
              <a:rPr lang="en-US" sz="3000" b="1">
                <a:solidFill>
                  <a:srgbClr val="0000FF"/>
                </a:solidFill>
                <a:latin typeface="Garamond"/>
                <a:ea typeface="Garamond"/>
                <a:cs typeface="Garamond"/>
                <a:sym typeface="Garamond"/>
              </a:rPr>
              <a:t>Comparing BBT with WBT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9" name="Google Shape;339;p38"/>
          <p:cNvSpPr txBox="1">
            <a:spLocks noGrp="1"/>
          </p:cNvSpPr>
          <p:nvPr>
            <p:ph type="sldNum" idx="12"/>
          </p:nvPr>
        </p:nvSpPr>
        <p:spPr>
          <a:xfrm>
            <a:off x="6629400" y="6416679"/>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25</a:t>
            </a:fld>
            <a:endParaRPr/>
          </a:p>
        </p:txBody>
      </p:sp>
      <p:sp>
        <p:nvSpPr>
          <p:cNvPr id="340" name="Google Shape;340;p38"/>
          <p:cNvSpPr txBox="1">
            <a:spLocks noGrp="1"/>
          </p:cNvSpPr>
          <p:nvPr>
            <p:ph type="ftr" idx="11"/>
          </p:nvPr>
        </p:nvSpPr>
        <p:spPr>
          <a:xfrm>
            <a:off x="1676400" y="6384929"/>
            <a:ext cx="5943600" cy="396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solidFill>
                  <a:schemeClr val="dk1"/>
                </a:solidFill>
                <a:latin typeface="Cambria"/>
                <a:ea typeface="Cambria"/>
                <a:cs typeface="Cambria"/>
                <a:sym typeface="Cambria"/>
              </a:rPr>
              <a:t>Software Engineering II (Design, Verification and Validation)</a:t>
            </a:r>
            <a:endParaRPr sz="1400">
              <a:solidFill>
                <a:schemeClr val="dk1"/>
              </a:solidFill>
              <a:latin typeface="Cambria"/>
              <a:ea typeface="Cambria"/>
              <a:cs typeface="Cambria"/>
              <a:sym typeface="Cambria"/>
            </a:endParaRPr>
          </a:p>
        </p:txBody>
      </p:sp>
      <p:sp>
        <p:nvSpPr>
          <p:cNvPr id="341" name="Google Shape;341;p38"/>
          <p:cNvSpPr/>
          <p:nvPr/>
        </p:nvSpPr>
        <p:spPr>
          <a:xfrm>
            <a:off x="214282" y="1295400"/>
            <a:ext cx="8569325" cy="3942618"/>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Defect focus: In BBT, failures related to specific external functions can be observed, leading to corresponding faults being detected and removed. In WBT, failures related to internal implementations can be observed, leading to corresponding faults being detected and removed directly.</a:t>
            </a:r>
            <a:endParaRPr/>
          </a:p>
          <a:p>
            <a:pPr marL="342900" marR="0" lvl="0" indent="-342900" algn="just" rtl="0">
              <a:lnSpc>
                <a:spcPct val="15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Defect detection and filing: Defects detected through WBT are easier to fix than those through BBT because of the direct connection between the observed failures and program units and implementation details in WBT.</a:t>
            </a:r>
            <a:endParaRPr/>
          </a:p>
          <a:p>
            <a:pPr marL="800100" marR="0" lvl="1" indent="-342900" algn="just" rtl="0">
              <a:lnSpc>
                <a:spcPct val="150000"/>
              </a:lnSpc>
              <a:spcBef>
                <a:spcPts val="360"/>
              </a:spcBef>
              <a:spcAft>
                <a:spcPts val="0"/>
              </a:spcAft>
              <a:buClr>
                <a:srgbClr val="0000FF"/>
              </a:buClr>
              <a:buSzPts val="2160"/>
              <a:buFont typeface="Noto Sans Symbols"/>
              <a:buChar char="▪"/>
            </a:pPr>
            <a:r>
              <a:rPr lang="en-US" sz="1800" b="0" i="0" u="none" strike="noStrike" cap="none">
                <a:solidFill>
                  <a:schemeClr val="dk1"/>
                </a:solidFill>
                <a:latin typeface="Calibri"/>
                <a:ea typeface="Calibri"/>
                <a:cs typeface="Calibri"/>
                <a:sym typeface="Calibri"/>
              </a:rPr>
              <a:t>WBT does not uncover omission and design problems but BBT is efficient in detecting and fixing problems of interfaces and interactions.</a:t>
            </a:r>
            <a:endParaRPr/>
          </a:p>
        </p:txBody>
      </p:sp>
      <p:sp>
        <p:nvSpPr>
          <p:cNvPr id="342" name="Google Shape;342;p38"/>
          <p:cNvSpPr/>
          <p:nvPr/>
        </p:nvSpPr>
        <p:spPr>
          <a:xfrm>
            <a:off x="214286" y="609600"/>
            <a:ext cx="8569325" cy="553998"/>
          </a:xfrm>
          <a:prstGeom prst="rect">
            <a:avLst/>
          </a:prstGeom>
          <a:solidFill>
            <a:schemeClr val="lt1"/>
          </a:solidFill>
          <a:ln w="9525" cap="flat" cmpd="dbl">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spcBef>
                <a:spcPts val="0"/>
              </a:spcBef>
              <a:spcAft>
                <a:spcPts val="0"/>
              </a:spcAft>
              <a:buNone/>
            </a:pPr>
            <a:r>
              <a:rPr lang="en-US" sz="3000" b="1">
                <a:solidFill>
                  <a:srgbClr val="0000FF"/>
                </a:solidFill>
                <a:latin typeface="Garamond"/>
                <a:ea typeface="Garamond"/>
                <a:cs typeface="Garamond"/>
                <a:sym typeface="Garamond"/>
              </a:rPr>
              <a:t>Comparing BBT with WBT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9" name="Google Shape;349;p39"/>
          <p:cNvSpPr txBox="1">
            <a:spLocks noGrp="1"/>
          </p:cNvSpPr>
          <p:nvPr>
            <p:ph type="sldNum" idx="12"/>
          </p:nvPr>
        </p:nvSpPr>
        <p:spPr>
          <a:xfrm>
            <a:off x="6629400" y="6416679"/>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26</a:t>
            </a:fld>
            <a:endParaRPr/>
          </a:p>
        </p:txBody>
      </p:sp>
      <p:sp>
        <p:nvSpPr>
          <p:cNvPr id="350" name="Google Shape;350;p39"/>
          <p:cNvSpPr txBox="1">
            <a:spLocks noGrp="1"/>
          </p:cNvSpPr>
          <p:nvPr>
            <p:ph type="ftr" idx="11"/>
          </p:nvPr>
        </p:nvSpPr>
        <p:spPr>
          <a:xfrm>
            <a:off x="1676400" y="6384929"/>
            <a:ext cx="5943600" cy="396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solidFill>
                  <a:schemeClr val="dk1"/>
                </a:solidFill>
                <a:latin typeface="Cambria"/>
                <a:ea typeface="Cambria"/>
                <a:cs typeface="Cambria"/>
                <a:sym typeface="Cambria"/>
              </a:rPr>
              <a:t>Software Engineering II (Design, Verification and Validation)</a:t>
            </a:r>
            <a:endParaRPr sz="1400">
              <a:solidFill>
                <a:schemeClr val="dk1"/>
              </a:solidFill>
              <a:latin typeface="Cambria"/>
              <a:ea typeface="Cambria"/>
              <a:cs typeface="Cambria"/>
              <a:sym typeface="Cambria"/>
            </a:endParaRPr>
          </a:p>
        </p:txBody>
      </p:sp>
      <p:sp>
        <p:nvSpPr>
          <p:cNvPr id="351" name="Google Shape;351;p39"/>
          <p:cNvSpPr/>
          <p:nvPr/>
        </p:nvSpPr>
        <p:spPr>
          <a:xfrm>
            <a:off x="214282" y="1295400"/>
            <a:ext cx="8569325" cy="3998018"/>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Techniques: Various techniques can be used to build models and generate test cases to perform systematic BBT, and others can be used for WBT, with some of the same techniques being able to be used for both WBT and BBT. </a:t>
            </a:r>
            <a:endParaRPr/>
          </a:p>
          <a:p>
            <a:pPr marL="800100" marR="0" lvl="1" indent="-342900" algn="just" rtl="0">
              <a:lnSpc>
                <a:spcPct val="150000"/>
              </a:lnSpc>
              <a:spcBef>
                <a:spcPts val="360"/>
              </a:spcBef>
              <a:spcAft>
                <a:spcPts val="0"/>
              </a:spcAft>
              <a:buClr>
                <a:srgbClr val="0000FF"/>
              </a:buClr>
              <a:buSzPts val="2160"/>
              <a:buFont typeface="Noto Sans Symbols"/>
              <a:buChar char="▪"/>
            </a:pPr>
            <a:r>
              <a:rPr lang="en-US" sz="1800" b="0" i="0" u="none" strike="noStrike" cap="none">
                <a:solidFill>
                  <a:schemeClr val="dk1"/>
                </a:solidFill>
                <a:latin typeface="Calibri"/>
                <a:ea typeface="Calibri"/>
                <a:cs typeface="Calibri"/>
                <a:sym typeface="Calibri"/>
              </a:rPr>
              <a:t>A specific technique is a BBT if external functions are modeled; while the same technique can be a WBT if internal implementations are modeled.</a:t>
            </a:r>
            <a:endParaRPr/>
          </a:p>
          <a:p>
            <a:pPr marL="342900" marR="0" lvl="0" indent="-342900" algn="just" rtl="0">
              <a:lnSpc>
                <a:spcPct val="15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Tester: BBT is typically performed by dedicated professional testers, and could also be performed by third-party personnel in a setting of IV&amp;V (independent verification and validation); while WBT is often performed by developers themselves.</a:t>
            </a:r>
            <a:endParaRPr/>
          </a:p>
          <a:p>
            <a:pPr marL="342900" marR="0" lvl="0" indent="-205740" algn="just" rtl="0">
              <a:lnSpc>
                <a:spcPct val="150000"/>
              </a:lnSpc>
              <a:spcBef>
                <a:spcPts val="360"/>
              </a:spcBef>
              <a:spcAft>
                <a:spcPts val="0"/>
              </a:spcAft>
              <a:buClr>
                <a:srgbClr val="0000FF"/>
              </a:buClr>
              <a:buSzPts val="2160"/>
              <a:buFont typeface="Noto Sans Symbols"/>
              <a:buNone/>
            </a:pPr>
            <a:endParaRPr sz="1800">
              <a:solidFill>
                <a:schemeClr val="dk1"/>
              </a:solidFill>
              <a:latin typeface="Calibri"/>
              <a:ea typeface="Calibri"/>
              <a:cs typeface="Calibri"/>
              <a:sym typeface="Calibri"/>
            </a:endParaRPr>
          </a:p>
        </p:txBody>
      </p:sp>
      <p:sp>
        <p:nvSpPr>
          <p:cNvPr id="352" name="Google Shape;352;p39"/>
          <p:cNvSpPr/>
          <p:nvPr/>
        </p:nvSpPr>
        <p:spPr>
          <a:xfrm>
            <a:off x="214286" y="609600"/>
            <a:ext cx="8569325" cy="553998"/>
          </a:xfrm>
          <a:prstGeom prst="rect">
            <a:avLst/>
          </a:prstGeom>
          <a:solidFill>
            <a:schemeClr val="lt1"/>
          </a:solidFill>
          <a:ln w="9525" cap="flat" cmpd="dbl">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spcBef>
                <a:spcPts val="0"/>
              </a:spcBef>
              <a:spcAft>
                <a:spcPts val="0"/>
              </a:spcAft>
              <a:buNone/>
            </a:pPr>
            <a:r>
              <a:rPr lang="en-US" sz="3000" b="1">
                <a:solidFill>
                  <a:srgbClr val="0000FF"/>
                </a:solidFill>
                <a:latin typeface="Garamond"/>
                <a:ea typeface="Garamond"/>
                <a:cs typeface="Garamond"/>
                <a:sym typeface="Garamond"/>
              </a:rPr>
              <a:t>Comparing BBT with WBT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9" name="Google Shape;359;p40"/>
          <p:cNvSpPr txBox="1">
            <a:spLocks noGrp="1"/>
          </p:cNvSpPr>
          <p:nvPr>
            <p:ph type="sldNum" idx="12"/>
          </p:nvPr>
        </p:nvSpPr>
        <p:spPr>
          <a:xfrm>
            <a:off x="6629400" y="6416679"/>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27</a:t>
            </a:fld>
            <a:endParaRPr/>
          </a:p>
        </p:txBody>
      </p:sp>
      <p:sp>
        <p:nvSpPr>
          <p:cNvPr id="360" name="Google Shape;360;p40"/>
          <p:cNvSpPr txBox="1">
            <a:spLocks noGrp="1"/>
          </p:cNvSpPr>
          <p:nvPr>
            <p:ph type="ftr" idx="11"/>
          </p:nvPr>
        </p:nvSpPr>
        <p:spPr>
          <a:xfrm>
            <a:off x="1676400" y="6384929"/>
            <a:ext cx="5943600" cy="396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solidFill>
                  <a:schemeClr val="dk1"/>
                </a:solidFill>
                <a:latin typeface="Cambria"/>
                <a:ea typeface="Cambria"/>
                <a:cs typeface="Cambria"/>
                <a:sym typeface="Cambria"/>
              </a:rPr>
              <a:t>Software Engineering II (Design, Verification and Validation)</a:t>
            </a:r>
            <a:endParaRPr sz="1400">
              <a:solidFill>
                <a:schemeClr val="dk1"/>
              </a:solidFill>
              <a:latin typeface="Cambria"/>
              <a:ea typeface="Cambria"/>
              <a:cs typeface="Cambria"/>
              <a:sym typeface="Cambria"/>
            </a:endParaRPr>
          </a:p>
        </p:txBody>
      </p:sp>
      <p:sp>
        <p:nvSpPr>
          <p:cNvPr id="361" name="Google Shape;361;p40"/>
          <p:cNvSpPr/>
          <p:nvPr/>
        </p:nvSpPr>
        <p:spPr>
          <a:xfrm>
            <a:off x="214282" y="1295400"/>
            <a:ext cx="8569325" cy="4496616"/>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lnSpc>
                <a:spcPct val="130000"/>
              </a:lnSpc>
              <a:spcBef>
                <a:spcPts val="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Complete testing is near impossible because of the following reasons</a:t>
            </a:r>
            <a:endParaRPr/>
          </a:p>
          <a:p>
            <a:pPr marL="800100" marR="0" lvl="1" indent="-342900" algn="just" rtl="0">
              <a:lnSpc>
                <a:spcPct val="130000"/>
              </a:lnSpc>
              <a:spcBef>
                <a:spcPts val="360"/>
              </a:spcBef>
              <a:spcAft>
                <a:spcPts val="0"/>
              </a:spcAft>
              <a:buClr>
                <a:srgbClr val="0000FF"/>
              </a:buClr>
              <a:buSzPts val="2160"/>
              <a:buFont typeface="Noto Sans Symbols"/>
              <a:buChar char="▪"/>
            </a:pPr>
            <a:r>
              <a:rPr lang="en-US" sz="1800" b="0" i="0" u="none" strike="noStrike" cap="none">
                <a:solidFill>
                  <a:schemeClr val="dk1"/>
                </a:solidFill>
                <a:latin typeface="Calibri"/>
                <a:ea typeface="Calibri"/>
                <a:cs typeface="Calibri"/>
                <a:sym typeface="Calibri"/>
              </a:rPr>
              <a:t>Size of possible inputs</a:t>
            </a:r>
            <a:endParaRPr/>
          </a:p>
          <a:p>
            <a:pPr marL="1257300" marR="0" lvl="2" indent="-342900" algn="just" rtl="0">
              <a:lnSpc>
                <a:spcPct val="130000"/>
              </a:lnSpc>
              <a:spcBef>
                <a:spcPts val="360"/>
              </a:spcBef>
              <a:spcAft>
                <a:spcPts val="0"/>
              </a:spcAft>
              <a:buClr>
                <a:srgbClr val="0000FF"/>
              </a:buClr>
              <a:buSzPts val="2160"/>
              <a:buFont typeface="Noto Sans Symbols"/>
              <a:buChar char="▪"/>
            </a:pPr>
            <a:r>
              <a:rPr lang="en-US" sz="1800" b="0" i="0" u="none" strike="noStrike" cap="none">
                <a:solidFill>
                  <a:schemeClr val="dk1"/>
                </a:solidFill>
                <a:latin typeface="Calibri"/>
                <a:ea typeface="Calibri"/>
                <a:cs typeface="Calibri"/>
                <a:sym typeface="Calibri"/>
              </a:rPr>
              <a:t>The domain of possible inputs of a program is too large to be completely used in testing a system.</a:t>
            </a:r>
            <a:endParaRPr/>
          </a:p>
          <a:p>
            <a:pPr marL="800100" marR="0" lvl="1" indent="-342900" algn="just" rtl="0">
              <a:lnSpc>
                <a:spcPct val="130000"/>
              </a:lnSpc>
              <a:spcBef>
                <a:spcPts val="360"/>
              </a:spcBef>
              <a:spcAft>
                <a:spcPts val="0"/>
              </a:spcAft>
              <a:buClr>
                <a:srgbClr val="0000FF"/>
              </a:buClr>
              <a:buSzPts val="2160"/>
              <a:buFont typeface="Noto Sans Symbols"/>
              <a:buChar char="▪"/>
            </a:pPr>
            <a:r>
              <a:rPr lang="en-US" sz="1800" b="0" i="0" u="none" strike="noStrike" cap="none">
                <a:solidFill>
                  <a:schemeClr val="dk1"/>
                </a:solidFill>
                <a:latin typeface="Calibri"/>
                <a:ea typeface="Calibri"/>
                <a:cs typeface="Calibri"/>
                <a:sym typeface="Calibri"/>
              </a:rPr>
              <a:t>Complexity of Design Issue</a:t>
            </a:r>
            <a:endParaRPr/>
          </a:p>
          <a:p>
            <a:pPr marL="1257300" marR="0" lvl="2" indent="-342900" algn="just" rtl="0">
              <a:lnSpc>
                <a:spcPct val="130000"/>
              </a:lnSpc>
              <a:spcBef>
                <a:spcPts val="360"/>
              </a:spcBef>
              <a:spcAft>
                <a:spcPts val="0"/>
              </a:spcAft>
              <a:buClr>
                <a:srgbClr val="0000FF"/>
              </a:buClr>
              <a:buSzPts val="2160"/>
              <a:buFont typeface="Noto Sans Symbols"/>
              <a:buChar char="▪"/>
            </a:pPr>
            <a:r>
              <a:rPr lang="en-US" sz="1800" b="0" i="0" u="none" strike="noStrike" cap="none">
                <a:solidFill>
                  <a:schemeClr val="dk1"/>
                </a:solidFill>
                <a:latin typeface="Calibri"/>
                <a:ea typeface="Calibri"/>
                <a:cs typeface="Calibri"/>
                <a:sym typeface="Calibri"/>
              </a:rPr>
              <a:t>The design may have included implicit design decisions and assumptions.</a:t>
            </a:r>
            <a:endParaRPr/>
          </a:p>
          <a:p>
            <a:pPr marL="800100" marR="0" lvl="1" indent="-342900" algn="just" rtl="0">
              <a:lnSpc>
                <a:spcPct val="130000"/>
              </a:lnSpc>
              <a:spcBef>
                <a:spcPts val="360"/>
              </a:spcBef>
              <a:spcAft>
                <a:spcPts val="0"/>
              </a:spcAft>
              <a:buClr>
                <a:srgbClr val="0000FF"/>
              </a:buClr>
              <a:buSzPts val="2160"/>
              <a:buFont typeface="Noto Sans Symbols"/>
              <a:buChar char="▪"/>
            </a:pPr>
            <a:r>
              <a:rPr lang="en-US" sz="1800" b="0" i="0" u="none" strike="noStrike" cap="none">
                <a:solidFill>
                  <a:schemeClr val="dk1"/>
                </a:solidFill>
                <a:latin typeface="Calibri"/>
                <a:ea typeface="Calibri"/>
                <a:cs typeface="Calibri"/>
                <a:sym typeface="Calibri"/>
              </a:rPr>
              <a:t>Execution Environments</a:t>
            </a:r>
            <a:endParaRPr/>
          </a:p>
          <a:p>
            <a:pPr marL="1257300" marR="0" lvl="2" indent="-342900" algn="just" rtl="0">
              <a:lnSpc>
                <a:spcPct val="130000"/>
              </a:lnSpc>
              <a:spcBef>
                <a:spcPts val="360"/>
              </a:spcBef>
              <a:spcAft>
                <a:spcPts val="0"/>
              </a:spcAft>
              <a:buClr>
                <a:srgbClr val="0000FF"/>
              </a:buClr>
              <a:buSzPts val="2160"/>
              <a:buFont typeface="Noto Sans Symbols"/>
              <a:buChar char="▪"/>
            </a:pPr>
            <a:r>
              <a:rPr lang="en-US" sz="1800" b="0" i="0" u="none" strike="noStrike" cap="none">
                <a:solidFill>
                  <a:schemeClr val="dk1"/>
                </a:solidFill>
                <a:latin typeface="Calibri"/>
                <a:ea typeface="Calibri"/>
                <a:cs typeface="Calibri"/>
                <a:sym typeface="Calibri"/>
              </a:rPr>
              <a:t>It may not be possible to create all possible execution environments of the system.</a:t>
            </a:r>
            <a:endParaRPr/>
          </a:p>
          <a:p>
            <a:pPr marL="1257300" marR="0" lvl="2" indent="-205739" algn="just" rtl="0">
              <a:lnSpc>
                <a:spcPct val="130000"/>
              </a:lnSpc>
              <a:spcBef>
                <a:spcPts val="360"/>
              </a:spcBef>
              <a:spcAft>
                <a:spcPts val="0"/>
              </a:spcAft>
              <a:buClr>
                <a:srgbClr val="0000FF"/>
              </a:buClr>
              <a:buSzPts val="2160"/>
              <a:buFont typeface="Noto Sans Symbols"/>
              <a:buNone/>
            </a:pPr>
            <a:endParaRPr sz="1800" b="0" i="0" u="none" strike="noStrike" cap="none">
              <a:solidFill>
                <a:schemeClr val="dk1"/>
              </a:solidFill>
              <a:latin typeface="Calibri"/>
              <a:ea typeface="Calibri"/>
              <a:cs typeface="Calibri"/>
              <a:sym typeface="Calibri"/>
            </a:endParaRPr>
          </a:p>
          <a:p>
            <a:pPr marL="1257300" marR="0" lvl="2" indent="-205739" algn="just" rtl="0">
              <a:lnSpc>
                <a:spcPct val="130000"/>
              </a:lnSpc>
              <a:spcBef>
                <a:spcPts val="360"/>
              </a:spcBef>
              <a:spcAft>
                <a:spcPts val="0"/>
              </a:spcAft>
              <a:buClr>
                <a:srgbClr val="0000FF"/>
              </a:buClr>
              <a:buSzPts val="2160"/>
              <a:buFont typeface="Noto Sans Symbols"/>
              <a:buNone/>
            </a:pPr>
            <a:endParaRPr sz="1800" b="0" i="0" u="none" strike="noStrike" cap="none">
              <a:solidFill>
                <a:schemeClr val="dk1"/>
              </a:solidFill>
              <a:latin typeface="Calibri"/>
              <a:ea typeface="Calibri"/>
              <a:cs typeface="Calibri"/>
              <a:sym typeface="Calibri"/>
            </a:endParaRPr>
          </a:p>
        </p:txBody>
      </p:sp>
      <p:sp>
        <p:nvSpPr>
          <p:cNvPr id="362" name="Google Shape;362;p40"/>
          <p:cNvSpPr/>
          <p:nvPr/>
        </p:nvSpPr>
        <p:spPr>
          <a:xfrm>
            <a:off x="214286" y="609600"/>
            <a:ext cx="8569325" cy="553998"/>
          </a:xfrm>
          <a:prstGeom prst="rect">
            <a:avLst/>
          </a:prstGeom>
          <a:solidFill>
            <a:schemeClr val="lt1"/>
          </a:solidFill>
          <a:ln w="9525" cap="flat" cmpd="dbl">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spcBef>
                <a:spcPts val="0"/>
              </a:spcBef>
              <a:spcAft>
                <a:spcPts val="0"/>
              </a:spcAft>
              <a:buNone/>
            </a:pPr>
            <a:r>
              <a:rPr lang="en-US" sz="3000" b="1">
                <a:solidFill>
                  <a:srgbClr val="0000FF"/>
                </a:solidFill>
                <a:latin typeface="Garamond"/>
                <a:ea typeface="Garamond"/>
                <a:cs typeface="Garamond"/>
                <a:sym typeface="Garamond"/>
              </a:rPr>
              <a:t>Concept Of Complete Testing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9" name="Google Shape;369;p41"/>
          <p:cNvSpPr txBox="1">
            <a:spLocks noGrp="1"/>
          </p:cNvSpPr>
          <p:nvPr>
            <p:ph type="sldNum" idx="12"/>
          </p:nvPr>
        </p:nvSpPr>
        <p:spPr>
          <a:xfrm>
            <a:off x="6629400" y="6416679"/>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28</a:t>
            </a:fld>
            <a:endParaRPr/>
          </a:p>
        </p:txBody>
      </p:sp>
      <p:sp>
        <p:nvSpPr>
          <p:cNvPr id="370" name="Google Shape;370;p41"/>
          <p:cNvSpPr txBox="1">
            <a:spLocks noGrp="1"/>
          </p:cNvSpPr>
          <p:nvPr>
            <p:ph type="ftr" idx="11"/>
          </p:nvPr>
        </p:nvSpPr>
        <p:spPr>
          <a:xfrm>
            <a:off x="1676400" y="6384929"/>
            <a:ext cx="5943600" cy="396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solidFill>
                  <a:schemeClr val="dk1"/>
                </a:solidFill>
                <a:latin typeface="Cambria"/>
                <a:ea typeface="Cambria"/>
                <a:cs typeface="Cambria"/>
                <a:sym typeface="Cambria"/>
              </a:rPr>
              <a:t>Software Engineering II (Design, Verification and Validation)</a:t>
            </a:r>
            <a:endParaRPr sz="1400">
              <a:solidFill>
                <a:schemeClr val="dk1"/>
              </a:solidFill>
              <a:latin typeface="Cambria"/>
              <a:ea typeface="Cambria"/>
              <a:cs typeface="Cambria"/>
              <a:sym typeface="Cambria"/>
            </a:endParaRPr>
          </a:p>
        </p:txBody>
      </p:sp>
      <p:sp>
        <p:nvSpPr>
          <p:cNvPr id="371" name="Google Shape;371;p41"/>
          <p:cNvSpPr/>
          <p:nvPr/>
        </p:nvSpPr>
        <p:spPr>
          <a:xfrm>
            <a:off x="214282" y="1295400"/>
            <a:ext cx="8569325" cy="4468916"/>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The most important consideration in program testing is the design and creation of effective test cases.</a:t>
            </a:r>
            <a:endParaRPr/>
          </a:p>
          <a:p>
            <a:pPr marL="342900" marR="0" lvl="0" indent="-342900" algn="just" rtl="0">
              <a:lnSpc>
                <a:spcPct val="15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Test-case design is so important because complete testing is impossible; a test of any program must be necessarily incomplete.</a:t>
            </a:r>
            <a:endParaRPr/>
          </a:p>
          <a:p>
            <a:pPr marL="342900" marR="0" lvl="0" indent="-342900" algn="just" rtl="0">
              <a:lnSpc>
                <a:spcPct val="15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Given  constraints on time and cost, the  key issue of testing becomes “What subset of all possible test cases has the highest probability of detecting the most errors?”</a:t>
            </a:r>
            <a:endParaRPr/>
          </a:p>
          <a:p>
            <a:pPr marL="342900" marR="0" lvl="0" indent="-342900" algn="just" rtl="0">
              <a:lnSpc>
                <a:spcPct val="15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Reasonably rigorous test could be undertaken by using certain black-box-oriented test-case-design methodologies and  then supplementing these test cases by examining the logic of the program, using white-box methods.</a:t>
            </a:r>
            <a:endParaRPr/>
          </a:p>
          <a:p>
            <a:pPr marL="342900" marR="0" lvl="0" indent="-205740" algn="just" rtl="0">
              <a:lnSpc>
                <a:spcPct val="150000"/>
              </a:lnSpc>
              <a:spcBef>
                <a:spcPts val="360"/>
              </a:spcBef>
              <a:spcAft>
                <a:spcPts val="0"/>
              </a:spcAft>
              <a:buClr>
                <a:srgbClr val="0000FF"/>
              </a:buClr>
              <a:buSzPts val="2160"/>
              <a:buFont typeface="Noto Sans Symbols"/>
              <a:buNone/>
            </a:pPr>
            <a:endParaRPr sz="1800">
              <a:solidFill>
                <a:schemeClr val="dk1"/>
              </a:solidFill>
              <a:latin typeface="Calibri"/>
              <a:ea typeface="Calibri"/>
              <a:cs typeface="Calibri"/>
              <a:sym typeface="Calibri"/>
            </a:endParaRPr>
          </a:p>
        </p:txBody>
      </p:sp>
      <p:sp>
        <p:nvSpPr>
          <p:cNvPr id="372" name="Google Shape;372;p41"/>
          <p:cNvSpPr/>
          <p:nvPr/>
        </p:nvSpPr>
        <p:spPr>
          <a:xfrm>
            <a:off x="214286" y="609600"/>
            <a:ext cx="8569325" cy="553998"/>
          </a:xfrm>
          <a:prstGeom prst="rect">
            <a:avLst/>
          </a:prstGeom>
          <a:solidFill>
            <a:schemeClr val="lt1"/>
          </a:solidFill>
          <a:ln w="9525" cap="flat" cmpd="dbl">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spcBef>
                <a:spcPts val="0"/>
              </a:spcBef>
              <a:spcAft>
                <a:spcPts val="0"/>
              </a:spcAft>
              <a:buNone/>
            </a:pPr>
            <a:r>
              <a:rPr lang="en-US" sz="3000" b="1">
                <a:solidFill>
                  <a:srgbClr val="0000FF"/>
                </a:solidFill>
                <a:latin typeface="Garamond"/>
                <a:ea typeface="Garamond"/>
                <a:cs typeface="Garamond"/>
                <a:sym typeface="Garamond"/>
              </a:rPr>
              <a:t>Test-Case Design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9" name="Google Shape;379;p42"/>
          <p:cNvSpPr txBox="1">
            <a:spLocks noGrp="1"/>
          </p:cNvSpPr>
          <p:nvPr>
            <p:ph type="sldNum" idx="12"/>
          </p:nvPr>
        </p:nvSpPr>
        <p:spPr>
          <a:xfrm>
            <a:off x="6629400" y="6416679"/>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29</a:t>
            </a:fld>
            <a:endParaRPr/>
          </a:p>
        </p:txBody>
      </p:sp>
      <p:sp>
        <p:nvSpPr>
          <p:cNvPr id="380" name="Google Shape;380;p42"/>
          <p:cNvSpPr txBox="1">
            <a:spLocks noGrp="1"/>
          </p:cNvSpPr>
          <p:nvPr>
            <p:ph type="ftr" idx="11"/>
          </p:nvPr>
        </p:nvSpPr>
        <p:spPr>
          <a:xfrm>
            <a:off x="1676400" y="6384929"/>
            <a:ext cx="5943600" cy="396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solidFill>
                  <a:schemeClr val="dk1"/>
                </a:solidFill>
                <a:latin typeface="Cambria"/>
                <a:ea typeface="Cambria"/>
                <a:cs typeface="Cambria"/>
                <a:sym typeface="Cambria"/>
              </a:rPr>
              <a:t>Software Engineering II (Design, Verification and Validation)</a:t>
            </a:r>
            <a:endParaRPr sz="1400">
              <a:solidFill>
                <a:schemeClr val="dk1"/>
              </a:solidFill>
              <a:latin typeface="Cambria"/>
              <a:ea typeface="Cambria"/>
              <a:cs typeface="Cambria"/>
              <a:sym typeface="Cambria"/>
            </a:endParaRPr>
          </a:p>
        </p:txBody>
      </p:sp>
      <p:sp>
        <p:nvSpPr>
          <p:cNvPr id="381" name="Google Shape;381;p42"/>
          <p:cNvSpPr/>
          <p:nvPr/>
        </p:nvSpPr>
        <p:spPr>
          <a:xfrm>
            <a:off x="214282" y="1295400"/>
            <a:ext cx="8569325" cy="5050613"/>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rgbClr val="0000FF"/>
              </a:buClr>
              <a:buSzPts val="2160"/>
              <a:buFont typeface="Noto Sans Symbols"/>
              <a:buChar char="▪"/>
            </a:pPr>
            <a:r>
              <a:rPr lang="en-US" sz="1800" b="1">
                <a:solidFill>
                  <a:schemeClr val="dk1"/>
                </a:solidFill>
                <a:latin typeface="Calibri"/>
                <a:ea typeface="Calibri"/>
                <a:cs typeface="Calibri"/>
                <a:sym typeface="Calibri"/>
              </a:rPr>
              <a:t>Black Box					 White Box</a:t>
            </a:r>
            <a:endParaRPr/>
          </a:p>
          <a:p>
            <a:pPr marL="342900" marR="0" lvl="0" indent="-205740" algn="just" rtl="0">
              <a:lnSpc>
                <a:spcPct val="150000"/>
              </a:lnSpc>
              <a:spcBef>
                <a:spcPts val="360"/>
              </a:spcBef>
              <a:spcAft>
                <a:spcPts val="0"/>
              </a:spcAft>
              <a:buClr>
                <a:srgbClr val="0000FF"/>
              </a:buClr>
              <a:buSzPts val="2160"/>
              <a:buFont typeface="Noto Sans Symbols"/>
              <a:buNone/>
            </a:pPr>
            <a:endParaRPr sz="1800">
              <a:solidFill>
                <a:schemeClr val="dk1"/>
              </a:solidFill>
              <a:latin typeface="Calibri"/>
              <a:ea typeface="Calibri"/>
              <a:cs typeface="Calibri"/>
              <a:sym typeface="Calibri"/>
            </a:endParaRPr>
          </a:p>
          <a:p>
            <a:pPr marL="342900" marR="0" lvl="0" indent="-205740" algn="just" rtl="0">
              <a:lnSpc>
                <a:spcPct val="150000"/>
              </a:lnSpc>
              <a:spcBef>
                <a:spcPts val="360"/>
              </a:spcBef>
              <a:spcAft>
                <a:spcPts val="0"/>
              </a:spcAft>
              <a:buClr>
                <a:srgbClr val="0000FF"/>
              </a:buClr>
              <a:buSzPts val="2160"/>
              <a:buFont typeface="Noto Sans Symbols"/>
              <a:buNone/>
            </a:pPr>
            <a:endParaRPr sz="1800">
              <a:solidFill>
                <a:schemeClr val="dk1"/>
              </a:solidFill>
              <a:latin typeface="Calibri"/>
              <a:ea typeface="Calibri"/>
              <a:cs typeface="Calibri"/>
              <a:sym typeface="Calibri"/>
            </a:endParaRPr>
          </a:p>
          <a:p>
            <a:pPr marL="0" marR="0" lvl="0" indent="0" algn="just" rtl="0">
              <a:lnSpc>
                <a:spcPct val="150000"/>
              </a:lnSpc>
              <a:spcBef>
                <a:spcPts val="360"/>
              </a:spcBef>
              <a:spcAft>
                <a:spcPts val="0"/>
              </a:spcAft>
              <a:buNone/>
            </a:pPr>
            <a:endParaRPr sz="1800">
              <a:solidFill>
                <a:schemeClr val="dk1"/>
              </a:solidFill>
              <a:latin typeface="Calibri"/>
              <a:ea typeface="Calibri"/>
              <a:cs typeface="Calibri"/>
              <a:sym typeface="Calibri"/>
            </a:endParaRPr>
          </a:p>
          <a:p>
            <a:pPr marL="800100" marR="0" lvl="1" indent="-205740" algn="just" rtl="0">
              <a:lnSpc>
                <a:spcPct val="150000"/>
              </a:lnSpc>
              <a:spcBef>
                <a:spcPts val="360"/>
              </a:spcBef>
              <a:spcAft>
                <a:spcPts val="0"/>
              </a:spcAft>
              <a:buClr>
                <a:srgbClr val="0000FF"/>
              </a:buClr>
              <a:buSzPts val="2160"/>
              <a:buFont typeface="Noto Sans Symbols"/>
              <a:buNone/>
            </a:pPr>
            <a:endParaRPr sz="1800" b="0" i="0" u="none" strike="noStrike" cap="none">
              <a:solidFill>
                <a:schemeClr val="dk1"/>
              </a:solidFill>
              <a:latin typeface="Calibri"/>
              <a:ea typeface="Calibri"/>
              <a:cs typeface="Calibri"/>
              <a:sym typeface="Calibri"/>
            </a:endParaRPr>
          </a:p>
          <a:p>
            <a:pPr marL="800100" marR="0" lvl="1" indent="-205740" algn="just" rtl="0">
              <a:lnSpc>
                <a:spcPct val="150000"/>
              </a:lnSpc>
              <a:spcBef>
                <a:spcPts val="360"/>
              </a:spcBef>
              <a:spcAft>
                <a:spcPts val="0"/>
              </a:spcAft>
              <a:buClr>
                <a:srgbClr val="0000FF"/>
              </a:buClr>
              <a:buSzPts val="2160"/>
              <a:buFont typeface="Noto Sans Symbols"/>
              <a:buNone/>
            </a:pPr>
            <a:endParaRPr sz="1800" b="0" i="0" u="none" strike="noStrike" cap="none">
              <a:solidFill>
                <a:schemeClr val="dk1"/>
              </a:solidFill>
              <a:latin typeface="Calibri"/>
              <a:ea typeface="Calibri"/>
              <a:cs typeface="Calibri"/>
              <a:sym typeface="Calibri"/>
            </a:endParaRPr>
          </a:p>
          <a:p>
            <a:pPr marL="342900" marR="0" lvl="0" indent="-342900" algn="just" rtl="0">
              <a:lnSpc>
                <a:spcPct val="15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It is recommended that you use a combination of most, if not all, of the methods to design a rigorous test of a program, since each method has distinct strengths and weaknesses.</a:t>
            </a:r>
            <a:endParaRPr/>
          </a:p>
          <a:p>
            <a:pPr marL="342900" marR="0" lvl="0" indent="-342900" algn="just" rtl="0">
              <a:lnSpc>
                <a:spcPct val="15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The recommended procedure is to develop test cases using the black-box methods and then develop supplementary test cases as necessary with white-box methods.</a:t>
            </a:r>
            <a:endParaRPr/>
          </a:p>
        </p:txBody>
      </p:sp>
      <p:sp>
        <p:nvSpPr>
          <p:cNvPr id="382" name="Google Shape;382;p42"/>
          <p:cNvSpPr/>
          <p:nvPr/>
        </p:nvSpPr>
        <p:spPr>
          <a:xfrm>
            <a:off x="214286" y="609600"/>
            <a:ext cx="8569325" cy="553998"/>
          </a:xfrm>
          <a:prstGeom prst="rect">
            <a:avLst/>
          </a:prstGeom>
          <a:solidFill>
            <a:schemeClr val="lt1"/>
          </a:solidFill>
          <a:ln w="9525" cap="flat" cmpd="dbl">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spcBef>
                <a:spcPts val="0"/>
              </a:spcBef>
              <a:spcAft>
                <a:spcPts val="0"/>
              </a:spcAft>
              <a:buNone/>
            </a:pPr>
            <a:r>
              <a:rPr lang="en-US" sz="3000" b="1">
                <a:solidFill>
                  <a:srgbClr val="0000FF"/>
                </a:solidFill>
                <a:latin typeface="Garamond"/>
                <a:ea typeface="Garamond"/>
                <a:cs typeface="Garamond"/>
                <a:sym typeface="Garamond"/>
              </a:rPr>
              <a:t>Test-Case Design</a:t>
            </a:r>
            <a:endParaRPr/>
          </a:p>
        </p:txBody>
      </p:sp>
      <p:graphicFrame>
        <p:nvGraphicFramePr>
          <p:cNvPr id="383" name="Google Shape;383;p42"/>
          <p:cNvGraphicFramePr/>
          <p:nvPr/>
        </p:nvGraphicFramePr>
        <p:xfrm>
          <a:off x="381000" y="1828800"/>
          <a:ext cx="8229600" cy="2575580"/>
        </p:xfrm>
        <a:graphic>
          <a:graphicData uri="http://schemas.openxmlformats.org/drawingml/2006/table">
            <a:tbl>
              <a:tblPr firstRow="1" bandRow="1">
                <a:noFill/>
                <a:tableStyleId>{BFF137DF-692D-4B41-8598-C025A468E9BD}</a:tableStyleId>
              </a:tblPr>
              <a:tblGrid>
                <a:gridCol w="3352800"/>
                <a:gridCol w="990600"/>
                <a:gridCol w="3886200"/>
              </a:tblGrid>
              <a:tr h="431800">
                <a:tc>
                  <a:txBody>
                    <a:bodyPr/>
                    <a:lstStyle/>
                    <a:p>
                      <a:pPr marL="800100" marR="0" lvl="1" indent="-342900" algn="l" rtl="0">
                        <a:lnSpc>
                          <a:spcPct val="100000"/>
                        </a:lnSpc>
                        <a:spcBef>
                          <a:spcPts val="0"/>
                        </a:spcBef>
                        <a:spcAft>
                          <a:spcPts val="0"/>
                        </a:spcAft>
                        <a:buClr>
                          <a:srgbClr val="0000FF"/>
                        </a:buClr>
                        <a:buSzPts val="2160"/>
                        <a:buFont typeface="Noto Sans Symbols"/>
                        <a:buChar char="▪"/>
                      </a:pPr>
                      <a:r>
                        <a:rPr lang="en-US" sz="1800" u="none" strike="noStrike" cap="none"/>
                        <a:t>Equivalence  Class partitioning</a:t>
                      </a:r>
                      <a:endParaRPr/>
                    </a:p>
                  </a:txBody>
                  <a:tcPr marL="91450" marR="91450" marT="45725" marB="45725"/>
                </a:tc>
                <a:tc>
                  <a:txBody>
                    <a:bodyPr/>
                    <a:lstStyle/>
                    <a:p>
                      <a:pPr marL="0" marR="0" lvl="0" indent="0" algn="l" rtl="0">
                        <a:lnSpc>
                          <a:spcPct val="100000"/>
                        </a:lnSpc>
                        <a:spcBef>
                          <a:spcPts val="0"/>
                        </a:spcBef>
                        <a:spcAft>
                          <a:spcPts val="0"/>
                        </a:spcAft>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Statement coverage</a:t>
                      </a:r>
                      <a:endParaRPr/>
                    </a:p>
                  </a:txBody>
                  <a:tcPr marL="91450" marR="91450" marT="45725" marB="45725"/>
                </a:tc>
              </a:tr>
              <a:tr h="431800">
                <a:tc>
                  <a:txBody>
                    <a:bodyPr/>
                    <a:lstStyle/>
                    <a:p>
                      <a:pPr marL="800100" marR="0" lvl="1" indent="-342900" algn="just" rtl="0">
                        <a:lnSpc>
                          <a:spcPct val="100000"/>
                        </a:lnSpc>
                        <a:spcBef>
                          <a:spcPts val="0"/>
                        </a:spcBef>
                        <a:spcAft>
                          <a:spcPts val="0"/>
                        </a:spcAft>
                        <a:buClr>
                          <a:srgbClr val="0000FF"/>
                        </a:buClr>
                        <a:buSzPts val="2160"/>
                        <a:buFont typeface="Noto Sans Symbols"/>
                        <a:buChar char="▪"/>
                      </a:pPr>
                      <a:r>
                        <a:rPr lang="en-US" sz="1800" u="none" strike="noStrike" cap="none"/>
                        <a:t>Boundary-value analysis</a:t>
                      </a:r>
                      <a:endParaRPr/>
                    </a:p>
                  </a:txBody>
                  <a:tcPr marL="91450" marR="91450" marT="45725" marB="45725"/>
                </a:tc>
                <a:tc>
                  <a:txBody>
                    <a:bodyPr/>
                    <a:lstStyle/>
                    <a:p>
                      <a:pPr marL="0" marR="0" lvl="0" indent="0" algn="l" rtl="0">
                        <a:lnSpc>
                          <a:spcPct val="100000"/>
                        </a:lnSpc>
                        <a:spcBef>
                          <a:spcPts val="0"/>
                        </a:spcBef>
                        <a:spcAft>
                          <a:spcPts val="0"/>
                        </a:spcAft>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Decision coverage</a:t>
                      </a:r>
                      <a:endParaRPr/>
                    </a:p>
                  </a:txBody>
                  <a:tcPr marL="91450" marR="91450" marT="45725" marB="45725"/>
                </a:tc>
              </a:tr>
              <a:tr h="431800">
                <a:tc>
                  <a:txBody>
                    <a:bodyPr/>
                    <a:lstStyle/>
                    <a:p>
                      <a:pPr marL="800100" marR="0" lvl="1" indent="-342900" algn="just" rtl="0">
                        <a:lnSpc>
                          <a:spcPct val="100000"/>
                        </a:lnSpc>
                        <a:spcBef>
                          <a:spcPts val="0"/>
                        </a:spcBef>
                        <a:spcAft>
                          <a:spcPts val="0"/>
                        </a:spcAft>
                        <a:buClr>
                          <a:srgbClr val="0000FF"/>
                        </a:buClr>
                        <a:buSzPts val="2160"/>
                        <a:buFont typeface="Noto Sans Symbols"/>
                        <a:buChar char="▪"/>
                      </a:pPr>
                      <a:r>
                        <a:rPr lang="en-US" sz="1800" u="none" strike="noStrike" cap="none"/>
                        <a:t>Cause-effect graphing</a:t>
                      </a:r>
                      <a:endParaRPr/>
                    </a:p>
                  </a:txBody>
                  <a:tcPr marL="91450" marR="91450" marT="45725" marB="45725"/>
                </a:tc>
                <a:tc>
                  <a:txBody>
                    <a:bodyPr/>
                    <a:lstStyle/>
                    <a:p>
                      <a:pPr marL="0" marR="0" lvl="0" indent="0" algn="l" rtl="0">
                        <a:lnSpc>
                          <a:spcPct val="100000"/>
                        </a:lnSpc>
                        <a:spcBef>
                          <a:spcPts val="0"/>
                        </a:spcBef>
                        <a:spcAft>
                          <a:spcPts val="0"/>
                        </a:spcAft>
                        <a:buNone/>
                      </a:pPr>
                      <a:endParaRPr sz="1800" u="none" strike="noStrike" cap="none"/>
                    </a:p>
                  </a:txBody>
                  <a:tcPr marL="91450" marR="91450" marT="45725" marB="45725"/>
                </a:tc>
                <a:tc>
                  <a:txBody>
                    <a:bodyPr/>
                    <a:lstStyle/>
                    <a:p>
                      <a:pPr marL="0" marR="0" lvl="1" indent="0" algn="l" rtl="0">
                        <a:lnSpc>
                          <a:spcPct val="100000"/>
                        </a:lnSpc>
                        <a:spcBef>
                          <a:spcPts val="0"/>
                        </a:spcBef>
                        <a:spcAft>
                          <a:spcPts val="0"/>
                        </a:spcAft>
                        <a:buClr>
                          <a:schemeClr val="dk1"/>
                        </a:buClr>
                        <a:buSzPts val="1800"/>
                        <a:buFont typeface="Calibri"/>
                        <a:buNone/>
                      </a:pPr>
                      <a:r>
                        <a:rPr lang="en-US" sz="1800" u="none" strike="noStrike" cap="none"/>
                        <a:t>Condition coverage</a:t>
                      </a:r>
                      <a:endParaRPr/>
                    </a:p>
                  </a:txBody>
                  <a:tcPr marL="91450" marR="91450" marT="45725" marB="45725"/>
                </a:tc>
              </a:tr>
              <a:tr h="431800">
                <a:tc>
                  <a:txBody>
                    <a:bodyPr/>
                    <a:lstStyle/>
                    <a:p>
                      <a:pPr marL="800100" marR="0" lvl="1" indent="-342900" algn="just" rtl="0">
                        <a:lnSpc>
                          <a:spcPct val="100000"/>
                        </a:lnSpc>
                        <a:spcBef>
                          <a:spcPts val="0"/>
                        </a:spcBef>
                        <a:spcAft>
                          <a:spcPts val="0"/>
                        </a:spcAft>
                        <a:buClr>
                          <a:srgbClr val="0000FF"/>
                        </a:buClr>
                        <a:buSzPts val="2160"/>
                        <a:buFont typeface="Noto Sans Symbols"/>
                        <a:buChar char="▪"/>
                      </a:pPr>
                      <a:r>
                        <a:rPr lang="en-US" sz="1800" u="none" strike="noStrike" cap="none"/>
                        <a:t>Error guessing</a:t>
                      </a:r>
                      <a:endParaRPr/>
                    </a:p>
                  </a:txBody>
                  <a:tcPr marL="91450" marR="91450" marT="45725" marB="45725"/>
                </a:tc>
                <a:tc>
                  <a:txBody>
                    <a:bodyPr/>
                    <a:lstStyle/>
                    <a:p>
                      <a:pPr marL="0" marR="0" lvl="0" indent="0" algn="l" rtl="0">
                        <a:lnSpc>
                          <a:spcPct val="100000"/>
                        </a:lnSpc>
                        <a:spcBef>
                          <a:spcPts val="0"/>
                        </a:spcBef>
                        <a:spcAft>
                          <a:spcPts val="0"/>
                        </a:spcAft>
                        <a:buNone/>
                      </a:pPr>
                      <a:endParaRPr sz="1800" u="none" strike="noStrike" cap="none"/>
                    </a:p>
                  </a:txBody>
                  <a:tcPr marL="91450" marR="91450" marT="45725" marB="45725"/>
                </a:tc>
                <a:tc>
                  <a:txBody>
                    <a:bodyPr/>
                    <a:lstStyle/>
                    <a:p>
                      <a:pPr marL="0" marR="0" lvl="1" indent="0" algn="l" rtl="0">
                        <a:lnSpc>
                          <a:spcPct val="100000"/>
                        </a:lnSpc>
                        <a:spcBef>
                          <a:spcPts val="0"/>
                        </a:spcBef>
                        <a:spcAft>
                          <a:spcPts val="0"/>
                        </a:spcAft>
                        <a:buClr>
                          <a:schemeClr val="dk1"/>
                        </a:buClr>
                        <a:buSzPts val="1800"/>
                        <a:buFont typeface="Calibri"/>
                        <a:buNone/>
                      </a:pPr>
                      <a:r>
                        <a:rPr lang="en-US" sz="1800" u="none" strike="noStrike" cap="none"/>
                        <a:t>Decision-condition coverage</a:t>
                      </a:r>
                      <a:endParaRPr/>
                    </a:p>
                  </a:txBody>
                  <a:tcPr marL="91450" marR="91450" marT="45725" marB="45725"/>
                </a:tc>
              </a:tr>
              <a:tr h="431800">
                <a:tc>
                  <a:txBody>
                    <a:bodyPr/>
                    <a:lstStyle/>
                    <a:p>
                      <a:pPr marL="0" marR="0" lvl="0" indent="0" algn="l" rtl="0">
                        <a:lnSpc>
                          <a:spcPct val="100000"/>
                        </a:lnSpc>
                        <a:spcBef>
                          <a:spcPts val="0"/>
                        </a:spcBef>
                        <a:spcAft>
                          <a:spcPts val="0"/>
                        </a:spcAft>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800" u="none" strike="noStrike" cap="none"/>
                    </a:p>
                  </a:txBody>
                  <a:tcPr marL="91450" marR="91450" marT="45725" marB="45725"/>
                </a:tc>
                <a:tc>
                  <a:txBody>
                    <a:bodyPr/>
                    <a:lstStyle/>
                    <a:p>
                      <a:pPr marL="0" marR="0" lvl="1" indent="0" algn="l" rtl="0">
                        <a:lnSpc>
                          <a:spcPct val="100000"/>
                        </a:lnSpc>
                        <a:spcBef>
                          <a:spcPts val="0"/>
                        </a:spcBef>
                        <a:spcAft>
                          <a:spcPts val="0"/>
                        </a:spcAft>
                        <a:buClr>
                          <a:schemeClr val="dk1"/>
                        </a:buClr>
                        <a:buSzPts val="1800"/>
                        <a:buFont typeface="Calibri"/>
                        <a:buNone/>
                      </a:pPr>
                      <a:r>
                        <a:rPr lang="en-US" sz="1800" u="none" strike="noStrike" cap="none"/>
                        <a:t>Multiple-condition coverage</a:t>
                      </a:r>
                      <a:endParaRPr/>
                    </a:p>
                    <a:p>
                      <a:pPr marL="0" marR="0" lvl="0" indent="0" algn="l" rtl="0">
                        <a:lnSpc>
                          <a:spcPct val="100000"/>
                        </a:lnSpc>
                        <a:spcBef>
                          <a:spcPts val="0"/>
                        </a:spcBef>
                        <a:spcAft>
                          <a:spcPts val="0"/>
                        </a:spcAft>
                        <a:buNone/>
                      </a:pPr>
                      <a:endParaRPr sz="1800" u="none" strike="noStrike" cap="none"/>
                    </a:p>
                  </a:txBody>
                  <a:tcPr marL="91450" marR="91450" marT="45725" marB="457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6"/>
          <p:cNvSpPr txBox="1">
            <a:spLocks noGrp="1"/>
          </p:cNvSpPr>
          <p:nvPr>
            <p:ph type="sldNum" idx="12"/>
          </p:nvPr>
        </p:nvSpPr>
        <p:spPr>
          <a:xfrm>
            <a:off x="6629400" y="6416679"/>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3</a:t>
            </a:fld>
            <a:endParaRPr/>
          </a:p>
        </p:txBody>
      </p:sp>
      <p:sp>
        <p:nvSpPr>
          <p:cNvPr id="119" name="Google Shape;119;p16"/>
          <p:cNvSpPr txBox="1">
            <a:spLocks noGrp="1"/>
          </p:cNvSpPr>
          <p:nvPr>
            <p:ph type="ftr" idx="11"/>
          </p:nvPr>
        </p:nvSpPr>
        <p:spPr>
          <a:xfrm>
            <a:off x="1676400" y="6384929"/>
            <a:ext cx="5943600" cy="396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solidFill>
                  <a:schemeClr val="dk1"/>
                </a:solidFill>
                <a:latin typeface="Cambria"/>
                <a:ea typeface="Cambria"/>
                <a:cs typeface="Cambria"/>
                <a:sym typeface="Cambria"/>
              </a:rPr>
              <a:t>Software Engineering II (Design, Verification and Validation)</a:t>
            </a:r>
            <a:endParaRPr sz="1400">
              <a:solidFill>
                <a:schemeClr val="dk1"/>
              </a:solidFill>
              <a:latin typeface="Cambria"/>
              <a:ea typeface="Cambria"/>
              <a:cs typeface="Cambria"/>
              <a:sym typeface="Cambria"/>
            </a:endParaRPr>
          </a:p>
        </p:txBody>
      </p:sp>
      <p:sp>
        <p:nvSpPr>
          <p:cNvPr id="120" name="Google Shape;120;p16"/>
          <p:cNvSpPr/>
          <p:nvPr/>
        </p:nvSpPr>
        <p:spPr>
          <a:xfrm>
            <a:off x="214282" y="1295400"/>
            <a:ext cx="8569325" cy="4856714"/>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lnSpc>
                <a:spcPct val="200000"/>
              </a:lnSpc>
              <a:spcBef>
                <a:spcPts val="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Effective Quality Process</a:t>
            </a:r>
            <a:endParaRPr/>
          </a:p>
          <a:p>
            <a:pPr marL="800100" marR="0" lvl="1" indent="-342900" algn="just" rtl="0">
              <a:lnSpc>
                <a:spcPct val="200000"/>
              </a:lnSpc>
              <a:spcBef>
                <a:spcPts val="360"/>
              </a:spcBef>
              <a:spcAft>
                <a:spcPts val="0"/>
              </a:spcAft>
              <a:buClr>
                <a:srgbClr val="0000FF"/>
              </a:buClr>
              <a:buSzPts val="2160"/>
              <a:buFont typeface="Noto Sans Symbols"/>
              <a:buChar char="▪"/>
            </a:pPr>
            <a:r>
              <a:rPr lang="en-US" sz="1800" b="0" i="0" u="none" strike="noStrike" cap="none">
                <a:solidFill>
                  <a:schemeClr val="dk1"/>
                </a:solidFill>
                <a:latin typeface="Calibri"/>
                <a:ea typeface="Calibri"/>
                <a:cs typeface="Calibri"/>
                <a:sym typeface="Calibri"/>
              </a:rPr>
              <a:t>Paying much attention to customer’s requirements</a:t>
            </a:r>
            <a:endParaRPr/>
          </a:p>
          <a:p>
            <a:pPr marL="800100" marR="0" lvl="1" indent="-342900" algn="just" rtl="0">
              <a:lnSpc>
                <a:spcPct val="200000"/>
              </a:lnSpc>
              <a:spcBef>
                <a:spcPts val="360"/>
              </a:spcBef>
              <a:spcAft>
                <a:spcPts val="0"/>
              </a:spcAft>
              <a:buClr>
                <a:srgbClr val="0000FF"/>
              </a:buClr>
              <a:buSzPts val="2160"/>
              <a:buFont typeface="Noto Sans Symbols"/>
              <a:buChar char="▪"/>
            </a:pPr>
            <a:r>
              <a:rPr lang="en-US" sz="1800" b="0" i="0" u="none" strike="noStrike" cap="none">
                <a:solidFill>
                  <a:schemeClr val="dk1"/>
                </a:solidFill>
                <a:latin typeface="Calibri"/>
                <a:ea typeface="Calibri"/>
                <a:cs typeface="Calibri"/>
                <a:sym typeface="Calibri"/>
              </a:rPr>
              <a:t>Making efforts to continuously improve quality</a:t>
            </a:r>
            <a:endParaRPr/>
          </a:p>
          <a:p>
            <a:pPr marL="800100" marR="0" lvl="1" indent="-342900" algn="just" rtl="0">
              <a:lnSpc>
                <a:spcPct val="200000"/>
              </a:lnSpc>
              <a:spcBef>
                <a:spcPts val="360"/>
              </a:spcBef>
              <a:spcAft>
                <a:spcPts val="0"/>
              </a:spcAft>
              <a:buClr>
                <a:srgbClr val="0000FF"/>
              </a:buClr>
              <a:buSzPts val="2160"/>
              <a:buFont typeface="Noto Sans Symbols"/>
              <a:buChar char="▪"/>
            </a:pPr>
            <a:r>
              <a:rPr lang="en-US" sz="1800" b="0" i="0" u="none" strike="noStrike" cap="none">
                <a:solidFill>
                  <a:schemeClr val="dk1"/>
                </a:solidFill>
                <a:latin typeface="Calibri"/>
                <a:ea typeface="Calibri"/>
                <a:cs typeface="Calibri"/>
                <a:sym typeface="Calibri"/>
              </a:rPr>
              <a:t>Integrating measurement processes with product design and development</a:t>
            </a:r>
            <a:endParaRPr/>
          </a:p>
          <a:p>
            <a:pPr marL="800100" marR="0" lvl="1" indent="-342900" algn="just" rtl="0">
              <a:lnSpc>
                <a:spcPct val="200000"/>
              </a:lnSpc>
              <a:spcBef>
                <a:spcPts val="360"/>
              </a:spcBef>
              <a:spcAft>
                <a:spcPts val="0"/>
              </a:spcAft>
              <a:buClr>
                <a:srgbClr val="0000FF"/>
              </a:buClr>
              <a:buSzPts val="2160"/>
              <a:buFont typeface="Noto Sans Symbols"/>
              <a:buChar char="▪"/>
            </a:pPr>
            <a:r>
              <a:rPr lang="en-US" sz="1800" b="0" i="0" u="none" strike="noStrike" cap="none">
                <a:solidFill>
                  <a:schemeClr val="dk1"/>
                </a:solidFill>
                <a:latin typeface="Calibri"/>
                <a:ea typeface="Calibri"/>
                <a:cs typeface="Calibri"/>
                <a:sym typeface="Calibri"/>
              </a:rPr>
              <a:t>Pushing the quality concept down to the lowest level of the organization</a:t>
            </a:r>
            <a:endParaRPr/>
          </a:p>
          <a:p>
            <a:pPr marL="800100" marR="0" lvl="1" indent="-342900" algn="just" rtl="0">
              <a:lnSpc>
                <a:spcPct val="200000"/>
              </a:lnSpc>
              <a:spcBef>
                <a:spcPts val="360"/>
              </a:spcBef>
              <a:spcAft>
                <a:spcPts val="0"/>
              </a:spcAft>
              <a:buClr>
                <a:srgbClr val="0000FF"/>
              </a:buClr>
              <a:buSzPts val="2160"/>
              <a:buFont typeface="Noto Sans Symbols"/>
              <a:buChar char="▪"/>
            </a:pPr>
            <a:r>
              <a:rPr lang="en-US" sz="1800" b="0" i="0" u="none" strike="noStrike" cap="none">
                <a:solidFill>
                  <a:schemeClr val="dk1"/>
                </a:solidFill>
                <a:latin typeface="Calibri"/>
                <a:ea typeface="Calibri"/>
                <a:cs typeface="Calibri"/>
                <a:sym typeface="Calibri"/>
              </a:rPr>
              <a:t>Developing a system-level perspective with an emphasis on methodology and process</a:t>
            </a:r>
            <a:endParaRPr/>
          </a:p>
          <a:p>
            <a:pPr marL="800100" marR="0" lvl="1" indent="-342900" algn="just" rtl="0">
              <a:lnSpc>
                <a:spcPct val="200000"/>
              </a:lnSpc>
              <a:spcBef>
                <a:spcPts val="360"/>
              </a:spcBef>
              <a:spcAft>
                <a:spcPts val="0"/>
              </a:spcAft>
              <a:buClr>
                <a:srgbClr val="0000FF"/>
              </a:buClr>
              <a:buSzPts val="2160"/>
              <a:buFont typeface="Noto Sans Symbols"/>
              <a:buChar char="▪"/>
            </a:pPr>
            <a:r>
              <a:rPr lang="en-US" sz="1800" b="0" i="0" u="none" strike="noStrike" cap="none">
                <a:solidFill>
                  <a:schemeClr val="dk1"/>
                </a:solidFill>
                <a:latin typeface="Calibri"/>
                <a:ea typeface="Calibri"/>
                <a:cs typeface="Calibri"/>
                <a:sym typeface="Calibri"/>
              </a:rPr>
              <a:t>Eliminating waste through continuous improvement</a:t>
            </a:r>
            <a:endParaRPr/>
          </a:p>
        </p:txBody>
      </p:sp>
      <p:sp>
        <p:nvSpPr>
          <p:cNvPr id="121" name="Google Shape;121;p16"/>
          <p:cNvSpPr/>
          <p:nvPr/>
        </p:nvSpPr>
        <p:spPr>
          <a:xfrm>
            <a:off x="214286" y="609600"/>
            <a:ext cx="8569325" cy="553998"/>
          </a:xfrm>
          <a:prstGeom prst="rect">
            <a:avLst/>
          </a:prstGeom>
          <a:solidFill>
            <a:schemeClr val="lt1"/>
          </a:solidFill>
          <a:ln w="9525" cap="flat" cmpd="dbl">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spcBef>
                <a:spcPts val="0"/>
              </a:spcBef>
              <a:spcAft>
                <a:spcPts val="0"/>
              </a:spcAft>
              <a:buNone/>
            </a:pPr>
            <a:r>
              <a:rPr lang="en-US" sz="3000" b="1">
                <a:solidFill>
                  <a:srgbClr val="0000FF"/>
                </a:solidFill>
                <a:latin typeface="Garamond"/>
                <a:ea typeface="Garamond"/>
                <a:cs typeface="Garamond"/>
                <a:sym typeface="Garamond"/>
              </a:rPr>
              <a:t>Quality Revolution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90" name="Google Shape;390;p43"/>
          <p:cNvSpPr txBox="1">
            <a:spLocks noGrp="1"/>
          </p:cNvSpPr>
          <p:nvPr>
            <p:ph type="sldNum" idx="12"/>
          </p:nvPr>
        </p:nvSpPr>
        <p:spPr>
          <a:xfrm>
            <a:off x="6629400" y="6416679"/>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30</a:t>
            </a:fld>
            <a:endParaRPr/>
          </a:p>
        </p:txBody>
      </p:sp>
      <p:sp>
        <p:nvSpPr>
          <p:cNvPr id="391" name="Google Shape;391;p43"/>
          <p:cNvSpPr txBox="1">
            <a:spLocks noGrp="1"/>
          </p:cNvSpPr>
          <p:nvPr>
            <p:ph type="ftr" idx="11"/>
          </p:nvPr>
        </p:nvSpPr>
        <p:spPr>
          <a:xfrm>
            <a:off x="1676400" y="6384929"/>
            <a:ext cx="5943600" cy="396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solidFill>
                  <a:schemeClr val="dk1"/>
                </a:solidFill>
                <a:latin typeface="Cambria"/>
                <a:ea typeface="Cambria"/>
                <a:cs typeface="Cambria"/>
                <a:sym typeface="Cambria"/>
              </a:rPr>
              <a:t>Software Engineering II (Design, Verification and Validation)</a:t>
            </a:r>
            <a:endParaRPr sz="1400">
              <a:solidFill>
                <a:schemeClr val="dk1"/>
              </a:solidFill>
              <a:latin typeface="Cambria"/>
              <a:ea typeface="Cambria"/>
              <a:cs typeface="Cambria"/>
              <a:sym typeface="Cambria"/>
            </a:endParaRPr>
          </a:p>
        </p:txBody>
      </p:sp>
      <p:sp>
        <p:nvSpPr>
          <p:cNvPr id="392" name="Google Shape;392;p43"/>
          <p:cNvSpPr/>
          <p:nvPr/>
        </p:nvSpPr>
        <p:spPr>
          <a:xfrm>
            <a:off x="214282" y="1295400"/>
            <a:ext cx="8569325" cy="4481355"/>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Software reliability is defined as the probability of failure-free operation of a software system for a specified time in a specified environment.</a:t>
            </a:r>
            <a:endParaRPr/>
          </a:p>
          <a:p>
            <a:pPr marL="342900" marR="0" lvl="0" indent="-342900" algn="just" rtl="0">
              <a:lnSpc>
                <a:spcPct val="15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The level of reliability of a system depends on those inputs that cause failures to be observed by the end users.</a:t>
            </a:r>
            <a:endParaRPr/>
          </a:p>
          <a:p>
            <a:pPr marL="342900" marR="0" lvl="0" indent="-342900" algn="just" rtl="0">
              <a:lnSpc>
                <a:spcPct val="15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It is a quantitative measure that is useful in assessing the quality of a software</a:t>
            </a:r>
            <a:endParaRPr/>
          </a:p>
          <a:p>
            <a:pPr marL="342900" marR="0" lvl="0" indent="-342900" algn="just" rtl="0">
              <a:lnSpc>
                <a:spcPct val="15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One could use random testing to check the reliability of software.</a:t>
            </a:r>
            <a:endParaRPr/>
          </a:p>
          <a:p>
            <a:pPr marL="342900" marR="0" lvl="0" indent="-342900" algn="just" rtl="0">
              <a:lnSpc>
                <a:spcPct val="15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Moreover, test data must be drawn from the input distribution to closely resemble the future usage of the system.</a:t>
            </a:r>
            <a:endParaRPr/>
          </a:p>
          <a:p>
            <a:pPr marL="342900" marR="0" lvl="0" indent="-342900" algn="just" rtl="0">
              <a:lnSpc>
                <a:spcPct val="15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Capturing the future usage pattern of a system in a general sense is described in a form called the </a:t>
            </a:r>
            <a:r>
              <a:rPr lang="en-US" sz="1800" b="1">
                <a:solidFill>
                  <a:schemeClr val="dk1"/>
                </a:solidFill>
                <a:latin typeface="Calibri"/>
                <a:ea typeface="Calibri"/>
                <a:cs typeface="Calibri"/>
                <a:sym typeface="Calibri"/>
              </a:rPr>
              <a:t>operational profile</a:t>
            </a:r>
            <a:r>
              <a:rPr lang="en-US" sz="1800">
                <a:solidFill>
                  <a:schemeClr val="dk1"/>
                </a:solidFill>
                <a:latin typeface="Calibri"/>
                <a:ea typeface="Calibri"/>
                <a:cs typeface="Calibri"/>
                <a:sym typeface="Calibri"/>
              </a:rPr>
              <a:t>.</a:t>
            </a:r>
            <a:endParaRPr/>
          </a:p>
        </p:txBody>
      </p:sp>
      <p:sp>
        <p:nvSpPr>
          <p:cNvPr id="393" name="Google Shape;393;p43"/>
          <p:cNvSpPr/>
          <p:nvPr/>
        </p:nvSpPr>
        <p:spPr>
          <a:xfrm>
            <a:off x="214286" y="609600"/>
            <a:ext cx="8569325" cy="553998"/>
          </a:xfrm>
          <a:prstGeom prst="rect">
            <a:avLst/>
          </a:prstGeom>
          <a:solidFill>
            <a:schemeClr val="lt1"/>
          </a:solidFill>
          <a:ln w="9525" cap="flat" cmpd="dbl">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spcBef>
                <a:spcPts val="0"/>
              </a:spcBef>
              <a:spcAft>
                <a:spcPts val="0"/>
              </a:spcAft>
              <a:buNone/>
            </a:pPr>
            <a:r>
              <a:rPr lang="en-US" sz="3000" b="1">
                <a:solidFill>
                  <a:srgbClr val="0000FF"/>
                </a:solidFill>
                <a:latin typeface="Garamond"/>
                <a:ea typeface="Garamond"/>
                <a:cs typeface="Garamond"/>
                <a:sym typeface="Garamond"/>
              </a:rPr>
              <a:t>Notion Of Software Reliability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4400"/>
              <a:buFont typeface="Calibri"/>
              <a:buNone/>
            </a:pPr>
            <a:r>
              <a:rPr lang="en-US">
                <a:solidFill>
                  <a:srgbClr val="C00000"/>
                </a:solidFill>
              </a:rPr>
              <a:t>Reading</a:t>
            </a:r>
            <a:endParaRPr/>
          </a:p>
        </p:txBody>
      </p:sp>
      <p:sp>
        <p:nvSpPr>
          <p:cNvPr id="400" name="Google Shape;400;p44"/>
          <p:cNvSpPr txBox="1">
            <a:spLocks noGrp="1"/>
          </p:cNvSpPr>
          <p:nvPr>
            <p:ph type="ftr" idx="11"/>
          </p:nvPr>
        </p:nvSpPr>
        <p:spPr>
          <a:xfrm>
            <a:off x="3124200" y="6356354"/>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Software Engineering II (Design, Verification and Validation)</a:t>
            </a:r>
            <a:endParaRPr/>
          </a:p>
        </p:txBody>
      </p:sp>
      <p:sp>
        <p:nvSpPr>
          <p:cNvPr id="401" name="Google Shape;401;p44"/>
          <p:cNvSpPr txBox="1">
            <a:spLocks noGrp="1"/>
          </p:cNvSpPr>
          <p:nvPr>
            <p:ph type="body" idx="1"/>
          </p:nvPr>
        </p:nvSpPr>
        <p:spPr>
          <a:xfrm>
            <a:off x="0" y="1219200"/>
            <a:ext cx="9144000" cy="513715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None/>
            </a:pPr>
            <a:r>
              <a:rPr lang="en-US" sz="2000" dirty="0" err="1">
                <a:solidFill>
                  <a:schemeClr val="dk1"/>
                </a:solidFill>
              </a:rPr>
              <a:t>Glenford</a:t>
            </a:r>
            <a:r>
              <a:rPr lang="en-US" sz="2000" dirty="0">
                <a:solidFill>
                  <a:schemeClr val="dk1"/>
                </a:solidFill>
              </a:rPr>
              <a:t> J. Myers, “The Art of Software Testing”, John Wiley &amp; Sons, Inc., 2nd Ed., 2004 Page [64-112].</a:t>
            </a:r>
            <a:endParaRPr/>
          </a:p>
          <a:p>
            <a:pPr marL="342900" lvl="0" indent="-342900" algn="ctr" rtl="0">
              <a:spcBef>
                <a:spcPts val="400"/>
              </a:spcBef>
              <a:spcAft>
                <a:spcPts val="0"/>
              </a:spcAft>
              <a:buClr>
                <a:srgbClr val="76923C"/>
              </a:buClr>
              <a:buSzPts val="2000"/>
              <a:buNone/>
            </a:pPr>
            <a:endParaRPr sz="2000">
              <a:solidFill>
                <a:schemeClr val="dk1"/>
              </a:solidFill>
            </a:endParaRPr>
          </a:p>
          <a:p>
            <a:pPr marL="342900" lvl="0" indent="-342900" algn="l" rtl="0">
              <a:spcBef>
                <a:spcPts val="400"/>
              </a:spcBef>
              <a:spcAft>
                <a:spcPts val="0"/>
              </a:spcAft>
              <a:buClr>
                <a:schemeClr val="dk1"/>
              </a:buClr>
              <a:buSzPts val="2000"/>
              <a:buNone/>
            </a:pPr>
            <a:r>
              <a:rPr lang="en-US" sz="2000" dirty="0" err="1">
                <a:solidFill>
                  <a:schemeClr val="dk1"/>
                </a:solidFill>
              </a:rPr>
              <a:t>Kshirasagar</a:t>
            </a:r>
            <a:r>
              <a:rPr lang="en-US" sz="2000" dirty="0">
                <a:solidFill>
                  <a:schemeClr val="dk1"/>
                </a:solidFill>
              </a:rPr>
              <a:t> </a:t>
            </a:r>
            <a:r>
              <a:rPr lang="en-US" sz="2000" dirty="0" err="1">
                <a:solidFill>
                  <a:schemeClr val="dk1"/>
                </a:solidFill>
              </a:rPr>
              <a:t>Naik</a:t>
            </a:r>
            <a:r>
              <a:rPr lang="en-US" sz="2000" dirty="0">
                <a:solidFill>
                  <a:schemeClr val="dk1"/>
                </a:solidFill>
              </a:rPr>
              <a:t> and </a:t>
            </a:r>
            <a:r>
              <a:rPr lang="en-US" sz="2000" dirty="0" err="1">
                <a:solidFill>
                  <a:schemeClr val="dk1"/>
                </a:solidFill>
              </a:rPr>
              <a:t>Priyadarshi</a:t>
            </a:r>
            <a:r>
              <a:rPr lang="en-US" sz="2000" dirty="0">
                <a:solidFill>
                  <a:schemeClr val="dk1"/>
                </a:solidFill>
              </a:rPr>
              <a:t> </a:t>
            </a:r>
            <a:r>
              <a:rPr lang="en-US" sz="2000" dirty="0" err="1">
                <a:solidFill>
                  <a:schemeClr val="dk1"/>
                </a:solidFill>
              </a:rPr>
              <a:t>Tripathy</a:t>
            </a:r>
            <a:r>
              <a:rPr lang="en-US" sz="2000" dirty="0">
                <a:solidFill>
                  <a:schemeClr val="dk1"/>
                </a:solidFill>
              </a:rPr>
              <a:t>, “Software Testing and Quality Assurance - Theory and Practice”, University of Waterloo, 2008 page [1-31].</a:t>
            </a:r>
            <a:endParaRPr/>
          </a:p>
          <a:p>
            <a:pPr marL="342900" lvl="0" indent="-342900" algn="ctr" rtl="0">
              <a:spcBef>
                <a:spcPts val="400"/>
              </a:spcBef>
              <a:spcAft>
                <a:spcPts val="0"/>
              </a:spcAft>
              <a:buClr>
                <a:srgbClr val="76923C"/>
              </a:buClr>
              <a:buSzPts val="2000"/>
              <a:buNone/>
            </a:pPr>
            <a:endParaRPr sz="2000">
              <a:solidFill>
                <a:schemeClr val="dk1"/>
              </a:solidFill>
            </a:endParaRPr>
          </a:p>
          <a:p>
            <a:pPr marL="342900" lvl="0" indent="-342900" algn="l" rtl="0">
              <a:spcBef>
                <a:spcPts val="400"/>
              </a:spcBef>
              <a:spcAft>
                <a:spcPts val="0"/>
              </a:spcAft>
              <a:buClr>
                <a:schemeClr val="dk1"/>
              </a:buClr>
              <a:buSzPts val="2000"/>
              <a:buNone/>
            </a:pPr>
            <a:r>
              <a:rPr lang="en-US" sz="2000" dirty="0">
                <a:solidFill>
                  <a:schemeClr val="dk1"/>
                </a:solidFill>
              </a:rPr>
              <a:t>Jeff </a:t>
            </a:r>
            <a:r>
              <a:rPr lang="en-US" sz="2000" dirty="0" err="1">
                <a:solidFill>
                  <a:schemeClr val="dk1"/>
                </a:solidFill>
              </a:rPr>
              <a:t>Tian</a:t>
            </a:r>
            <a:r>
              <a:rPr lang="en-US" sz="2000" dirty="0">
                <a:solidFill>
                  <a:schemeClr val="dk1"/>
                </a:solidFill>
              </a:rPr>
              <a:t>, “Software Quality Engineering - Testing, Quality Assurance, and Quantifiable Improvement”,  Southern Methodist University - Department of Computer Science and Engineering, 2005 page [96 - 100]</a:t>
            </a:r>
            <a:endParaRPr/>
          </a:p>
          <a:p>
            <a:pPr marL="342900" lvl="0" indent="-342900" algn="ctr" rtl="0">
              <a:spcBef>
                <a:spcPts val="400"/>
              </a:spcBef>
              <a:spcAft>
                <a:spcPts val="0"/>
              </a:spcAft>
              <a:buClr>
                <a:schemeClr val="dk1"/>
              </a:buClr>
              <a:buSzPts val="2000"/>
              <a:buNone/>
            </a:pPr>
            <a:r>
              <a:rPr lang="en-US" sz="2000" dirty="0">
                <a:solidFill>
                  <a:schemeClr val="dk1"/>
                </a:solidFill>
              </a:rPr>
              <a:t>And read other online </a:t>
            </a:r>
            <a:r>
              <a:rPr lang="en-US" sz="2000" dirty="0" smtClean="0">
                <a:solidFill>
                  <a:schemeClr val="dk1"/>
                </a:solidFill>
              </a:rPr>
              <a:t>references</a:t>
            </a:r>
            <a:endParaRPr smtClean="0"/>
          </a:p>
          <a:p>
            <a:pPr marL="342900" lvl="0" indent="-342900" algn="ctr" rtl="0">
              <a:spcBef>
                <a:spcPts val="480"/>
              </a:spcBef>
              <a:spcAft>
                <a:spcPts val="1600"/>
              </a:spcAft>
              <a:buClr>
                <a:schemeClr val="dk1"/>
              </a:buClr>
              <a:buSzPts val="2400"/>
              <a:buNone/>
            </a:pPr>
            <a:endParaRPr/>
          </a:p>
        </p:txBody>
      </p:sp>
      <p:sp>
        <p:nvSpPr>
          <p:cNvPr id="402" name="Google Shape;402;p44"/>
          <p:cNvSpPr txBox="1">
            <a:spLocks noGrp="1"/>
          </p:cNvSpPr>
          <p:nvPr>
            <p:ph type="sldNum" idx="12"/>
          </p:nvPr>
        </p:nvSpPr>
        <p:spPr>
          <a:xfrm>
            <a:off x="6553200" y="6356354"/>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31</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8" name="Google Shape;128;p17"/>
          <p:cNvSpPr txBox="1">
            <a:spLocks noGrp="1"/>
          </p:cNvSpPr>
          <p:nvPr>
            <p:ph type="sldNum" idx="12"/>
          </p:nvPr>
        </p:nvSpPr>
        <p:spPr>
          <a:xfrm>
            <a:off x="6629400" y="6416679"/>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4</a:t>
            </a:fld>
            <a:endParaRPr/>
          </a:p>
        </p:txBody>
      </p:sp>
      <p:sp>
        <p:nvSpPr>
          <p:cNvPr id="129" name="Google Shape;129;p17"/>
          <p:cNvSpPr txBox="1">
            <a:spLocks noGrp="1"/>
          </p:cNvSpPr>
          <p:nvPr>
            <p:ph type="ftr" idx="11"/>
          </p:nvPr>
        </p:nvSpPr>
        <p:spPr>
          <a:xfrm>
            <a:off x="1676400" y="6384929"/>
            <a:ext cx="5943600" cy="396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solidFill>
                  <a:schemeClr val="dk1"/>
                </a:solidFill>
                <a:latin typeface="Cambria"/>
                <a:ea typeface="Cambria"/>
                <a:cs typeface="Cambria"/>
                <a:sym typeface="Cambria"/>
              </a:rPr>
              <a:t>Software Engineering II (Design, Verification and Validation)</a:t>
            </a:r>
            <a:endParaRPr sz="1400">
              <a:solidFill>
                <a:schemeClr val="dk1"/>
              </a:solidFill>
              <a:latin typeface="Cambria"/>
              <a:ea typeface="Cambria"/>
              <a:cs typeface="Cambria"/>
              <a:sym typeface="Cambria"/>
            </a:endParaRPr>
          </a:p>
        </p:txBody>
      </p:sp>
      <p:sp>
        <p:nvSpPr>
          <p:cNvPr id="130" name="Google Shape;130;p17"/>
          <p:cNvSpPr/>
          <p:nvPr/>
        </p:nvSpPr>
        <p:spPr>
          <a:xfrm>
            <a:off x="214282" y="1295400"/>
            <a:ext cx="8569325" cy="4690515"/>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lnSpc>
                <a:spcPct val="200000"/>
              </a:lnSpc>
              <a:spcBef>
                <a:spcPts val="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A quality movement started in Japan (Statistical Quality Control) during the 1940s and the 1950s by William Edwards Deming, Joseph M. Juran, and Kaoru Ishikawa.</a:t>
            </a:r>
            <a:endParaRPr/>
          </a:p>
          <a:p>
            <a:pPr marL="342900" marR="0" lvl="0" indent="-342900" algn="just" rtl="0">
              <a:lnSpc>
                <a:spcPct val="20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Statistical quality control is a discipline based on measurements and statistics. Decisions are made and plans are developed based on the collection and evaluation of actual data in the form of metrics, rather than intuition and experience. </a:t>
            </a:r>
            <a:endParaRPr/>
          </a:p>
          <a:p>
            <a:pPr marL="342900" marR="0" lvl="0" indent="-342900" algn="just" rtl="0">
              <a:lnSpc>
                <a:spcPct val="20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They also introduced plan–do–check–act (PDCA) cycle in the seminar, which he called the Shewhart cycle.</a:t>
            </a:r>
            <a:endParaRPr/>
          </a:p>
          <a:p>
            <a:pPr marL="342900" marR="0" lvl="0" indent="-205740" algn="just" rtl="0">
              <a:lnSpc>
                <a:spcPct val="200000"/>
              </a:lnSpc>
              <a:spcBef>
                <a:spcPts val="360"/>
              </a:spcBef>
              <a:spcAft>
                <a:spcPts val="0"/>
              </a:spcAft>
              <a:buClr>
                <a:srgbClr val="0000FF"/>
              </a:buClr>
              <a:buSzPts val="2160"/>
              <a:buFont typeface="Noto Sans Symbols"/>
              <a:buNone/>
            </a:pPr>
            <a:endParaRPr sz="1800">
              <a:solidFill>
                <a:schemeClr val="dk1"/>
              </a:solidFill>
              <a:latin typeface="Calibri"/>
              <a:ea typeface="Calibri"/>
              <a:cs typeface="Calibri"/>
              <a:sym typeface="Calibri"/>
            </a:endParaRPr>
          </a:p>
        </p:txBody>
      </p:sp>
      <p:sp>
        <p:nvSpPr>
          <p:cNvPr id="131" name="Google Shape;131;p17"/>
          <p:cNvSpPr/>
          <p:nvPr/>
        </p:nvSpPr>
        <p:spPr>
          <a:xfrm>
            <a:off x="214286" y="609600"/>
            <a:ext cx="8569325" cy="553998"/>
          </a:xfrm>
          <a:prstGeom prst="rect">
            <a:avLst/>
          </a:prstGeom>
          <a:solidFill>
            <a:schemeClr val="lt1"/>
          </a:solidFill>
          <a:ln w="9525" cap="flat" cmpd="dbl">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spcBef>
                <a:spcPts val="0"/>
              </a:spcBef>
              <a:spcAft>
                <a:spcPts val="0"/>
              </a:spcAft>
              <a:buNone/>
            </a:pPr>
            <a:r>
              <a:rPr lang="en-US" sz="3000" b="1">
                <a:solidFill>
                  <a:srgbClr val="0000FF"/>
                </a:solidFill>
                <a:latin typeface="Garamond"/>
                <a:ea typeface="Garamond"/>
                <a:cs typeface="Garamond"/>
                <a:sym typeface="Garamond"/>
              </a:rPr>
              <a:t>Quality Revolution</a:t>
            </a:r>
            <a:endParaRPr/>
          </a:p>
        </p:txBody>
      </p:sp>
      <p:pic>
        <p:nvPicPr>
          <p:cNvPr id="132" name="Google Shape;132;p17"/>
          <p:cNvPicPr preferRelativeResize="0"/>
          <p:nvPr/>
        </p:nvPicPr>
        <p:blipFill rotWithShape="1">
          <a:blip r:embed="rId3">
            <a:alphaModFix/>
          </a:blip>
          <a:srcRect/>
          <a:stretch/>
        </p:blipFill>
        <p:spPr>
          <a:xfrm>
            <a:off x="4038600" y="4643450"/>
            <a:ext cx="3829050" cy="133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18"/>
          <p:cNvSpPr txBox="1">
            <a:spLocks noGrp="1"/>
          </p:cNvSpPr>
          <p:nvPr>
            <p:ph type="sldNum" idx="12"/>
          </p:nvPr>
        </p:nvSpPr>
        <p:spPr>
          <a:xfrm>
            <a:off x="6629400" y="6416679"/>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5</a:t>
            </a:fld>
            <a:endParaRPr/>
          </a:p>
        </p:txBody>
      </p:sp>
      <p:sp>
        <p:nvSpPr>
          <p:cNvPr id="140" name="Google Shape;140;p18"/>
          <p:cNvSpPr txBox="1">
            <a:spLocks noGrp="1"/>
          </p:cNvSpPr>
          <p:nvPr>
            <p:ph type="ftr" idx="11"/>
          </p:nvPr>
        </p:nvSpPr>
        <p:spPr>
          <a:xfrm>
            <a:off x="1676400" y="6384929"/>
            <a:ext cx="5943600" cy="396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solidFill>
                  <a:schemeClr val="dk1"/>
                </a:solidFill>
                <a:latin typeface="Cambria"/>
                <a:ea typeface="Cambria"/>
                <a:cs typeface="Cambria"/>
                <a:sym typeface="Cambria"/>
              </a:rPr>
              <a:t>Software Engineering II (Design, Verification and Validation)</a:t>
            </a:r>
            <a:endParaRPr sz="1400">
              <a:solidFill>
                <a:schemeClr val="dk1"/>
              </a:solidFill>
              <a:latin typeface="Cambria"/>
              <a:ea typeface="Cambria"/>
              <a:cs typeface="Cambria"/>
              <a:sym typeface="Cambria"/>
            </a:endParaRPr>
          </a:p>
        </p:txBody>
      </p:sp>
      <p:sp>
        <p:nvSpPr>
          <p:cNvPr id="141" name="Google Shape;141;p18"/>
          <p:cNvSpPr/>
          <p:nvPr/>
        </p:nvSpPr>
        <p:spPr>
          <a:xfrm>
            <a:off x="214282" y="1295400"/>
            <a:ext cx="8569325" cy="4690515"/>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lnSpc>
                <a:spcPct val="200000"/>
              </a:lnSpc>
              <a:spcBef>
                <a:spcPts val="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In 1954, Joseph M. Juran proposed raising the level of quality management from the manufacturing units to the entire organization. </a:t>
            </a:r>
            <a:endParaRPr/>
          </a:p>
          <a:p>
            <a:pPr marL="342900" marR="0" lvl="0" indent="-342900" algn="just" rtl="0">
              <a:lnSpc>
                <a:spcPct val="20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He stressed the importance of system thinking that begins with product requirement, design, prototype testing, proper equipment operations, and accurate process feedback.</a:t>
            </a:r>
            <a:endParaRPr/>
          </a:p>
          <a:p>
            <a:pPr marL="342900" marR="0" lvl="0" indent="-342900" algn="just" rtl="0">
              <a:lnSpc>
                <a:spcPct val="20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Juran spurred the move from SQC to TQC (total quality control) in Japan. </a:t>
            </a:r>
            <a:endParaRPr/>
          </a:p>
          <a:p>
            <a:pPr marL="342900" marR="0" lvl="0" indent="-342900" algn="just" rtl="0">
              <a:lnSpc>
                <a:spcPct val="20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This included companywide activities and education in quality control (QC), audits, quality circle, and promotion of quality management principles.</a:t>
            </a:r>
            <a:endParaRPr/>
          </a:p>
        </p:txBody>
      </p:sp>
      <p:sp>
        <p:nvSpPr>
          <p:cNvPr id="142" name="Google Shape;142;p18"/>
          <p:cNvSpPr/>
          <p:nvPr/>
        </p:nvSpPr>
        <p:spPr>
          <a:xfrm>
            <a:off x="214286" y="609600"/>
            <a:ext cx="8569325" cy="553998"/>
          </a:xfrm>
          <a:prstGeom prst="rect">
            <a:avLst/>
          </a:prstGeom>
          <a:solidFill>
            <a:schemeClr val="lt1"/>
          </a:solidFill>
          <a:ln w="9525" cap="flat" cmpd="dbl">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spcBef>
                <a:spcPts val="0"/>
              </a:spcBef>
              <a:spcAft>
                <a:spcPts val="0"/>
              </a:spcAft>
              <a:buNone/>
            </a:pPr>
            <a:r>
              <a:rPr lang="en-US" sz="3000" b="1">
                <a:solidFill>
                  <a:srgbClr val="0000FF"/>
                </a:solidFill>
                <a:latin typeface="Garamond"/>
                <a:ea typeface="Garamond"/>
                <a:cs typeface="Garamond"/>
                <a:sym typeface="Garamond"/>
              </a:rPr>
              <a:t>Quality Revolution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9" name="Google Shape;149;p19"/>
          <p:cNvSpPr txBox="1">
            <a:spLocks noGrp="1"/>
          </p:cNvSpPr>
          <p:nvPr>
            <p:ph type="sldNum" idx="12"/>
          </p:nvPr>
        </p:nvSpPr>
        <p:spPr>
          <a:xfrm>
            <a:off x="6629400" y="6416679"/>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6</a:t>
            </a:fld>
            <a:endParaRPr/>
          </a:p>
        </p:txBody>
      </p:sp>
      <p:sp>
        <p:nvSpPr>
          <p:cNvPr id="150" name="Google Shape;150;p19"/>
          <p:cNvSpPr txBox="1">
            <a:spLocks noGrp="1"/>
          </p:cNvSpPr>
          <p:nvPr>
            <p:ph type="ftr" idx="11"/>
          </p:nvPr>
        </p:nvSpPr>
        <p:spPr>
          <a:xfrm>
            <a:off x="1676400" y="6384929"/>
            <a:ext cx="5943600" cy="396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solidFill>
                  <a:schemeClr val="dk1"/>
                </a:solidFill>
                <a:latin typeface="Cambria"/>
                <a:ea typeface="Cambria"/>
                <a:cs typeface="Cambria"/>
                <a:sym typeface="Cambria"/>
              </a:rPr>
              <a:t>Software Engineering II (Design, Verification and Validation)</a:t>
            </a:r>
            <a:endParaRPr sz="1400">
              <a:solidFill>
                <a:schemeClr val="dk1"/>
              </a:solidFill>
              <a:latin typeface="Cambria"/>
              <a:ea typeface="Cambria"/>
              <a:cs typeface="Cambria"/>
              <a:sym typeface="Cambria"/>
            </a:endParaRPr>
          </a:p>
        </p:txBody>
      </p:sp>
      <p:sp>
        <p:nvSpPr>
          <p:cNvPr id="151" name="Google Shape;151;p19"/>
          <p:cNvSpPr/>
          <p:nvPr/>
        </p:nvSpPr>
        <p:spPr>
          <a:xfrm>
            <a:off x="214282" y="1295400"/>
            <a:ext cx="8569325" cy="485218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lnSpc>
                <a:spcPct val="200000"/>
              </a:lnSpc>
              <a:spcBef>
                <a:spcPts val="0"/>
              </a:spcBef>
              <a:spcAft>
                <a:spcPts val="0"/>
              </a:spcAft>
              <a:buClr>
                <a:srgbClr val="0000FF"/>
              </a:buClr>
              <a:buSzPts val="2160"/>
              <a:buFont typeface="Noto Sans Symbols"/>
              <a:buChar char="▪"/>
            </a:pPr>
            <a:r>
              <a:rPr lang="en-US" sz="1800" dirty="0">
                <a:solidFill>
                  <a:schemeClr val="dk1"/>
                </a:solidFill>
                <a:latin typeface="Calibri"/>
                <a:ea typeface="Calibri"/>
                <a:cs typeface="Calibri"/>
                <a:sym typeface="Calibri"/>
              </a:rPr>
              <a:t>The key elements of Total Quality Control</a:t>
            </a:r>
            <a:endParaRPr/>
          </a:p>
          <a:p>
            <a:pPr marL="800100" marR="0" lvl="1" indent="-342900" algn="just" rtl="0">
              <a:lnSpc>
                <a:spcPct val="200000"/>
              </a:lnSpc>
              <a:spcBef>
                <a:spcPts val="360"/>
              </a:spcBef>
              <a:spcAft>
                <a:spcPts val="0"/>
              </a:spcAft>
              <a:buClr>
                <a:srgbClr val="0000FF"/>
              </a:buClr>
              <a:buSzPts val="2160"/>
              <a:buFont typeface="Noto Sans Symbols"/>
              <a:buChar char="▪"/>
            </a:pPr>
            <a:r>
              <a:rPr lang="en-US" sz="1800" b="0" i="0" u="none" strike="noStrike" cap="none" dirty="0">
                <a:solidFill>
                  <a:schemeClr val="dk1"/>
                </a:solidFill>
                <a:latin typeface="Calibri"/>
                <a:ea typeface="Calibri"/>
                <a:cs typeface="Calibri"/>
                <a:sym typeface="Calibri"/>
              </a:rPr>
              <a:t>Quality comes first, not short-term profits.</a:t>
            </a:r>
            <a:endParaRPr/>
          </a:p>
          <a:p>
            <a:pPr marL="800100" marR="0" lvl="1" indent="-342900" algn="just" rtl="0">
              <a:lnSpc>
                <a:spcPct val="200000"/>
              </a:lnSpc>
              <a:spcBef>
                <a:spcPts val="360"/>
              </a:spcBef>
              <a:spcAft>
                <a:spcPts val="0"/>
              </a:spcAft>
              <a:buClr>
                <a:srgbClr val="0000FF"/>
              </a:buClr>
              <a:buSzPts val="2160"/>
              <a:buFont typeface="Noto Sans Symbols"/>
              <a:buChar char="▪"/>
            </a:pPr>
            <a:r>
              <a:rPr lang="en-US" sz="1800" b="0" i="0" u="none" strike="noStrike" cap="none" dirty="0">
                <a:solidFill>
                  <a:schemeClr val="dk1"/>
                </a:solidFill>
                <a:latin typeface="Calibri"/>
                <a:ea typeface="Calibri"/>
                <a:cs typeface="Calibri"/>
                <a:sym typeface="Calibri"/>
              </a:rPr>
              <a:t>The customer comes first, not the producer.</a:t>
            </a:r>
            <a:endParaRPr/>
          </a:p>
          <a:p>
            <a:pPr marL="800100" marR="0" lvl="1" indent="-342900" algn="just" rtl="0">
              <a:lnSpc>
                <a:spcPct val="200000"/>
              </a:lnSpc>
              <a:spcBef>
                <a:spcPts val="360"/>
              </a:spcBef>
              <a:spcAft>
                <a:spcPts val="0"/>
              </a:spcAft>
              <a:buClr>
                <a:srgbClr val="0000FF"/>
              </a:buClr>
              <a:buSzPts val="2160"/>
              <a:buFont typeface="Noto Sans Symbols"/>
              <a:buChar char="▪"/>
            </a:pPr>
            <a:r>
              <a:rPr lang="en-US" sz="1800" b="0" i="0" u="none" strike="noStrike" cap="none" dirty="0">
                <a:solidFill>
                  <a:schemeClr val="dk1"/>
                </a:solidFill>
                <a:latin typeface="Calibri"/>
                <a:ea typeface="Calibri"/>
                <a:cs typeface="Calibri"/>
                <a:sym typeface="Calibri"/>
              </a:rPr>
              <a:t>Decisions are based on facts and data.</a:t>
            </a:r>
            <a:endParaRPr/>
          </a:p>
          <a:p>
            <a:pPr marL="800100" marR="0" lvl="1" indent="-342900" algn="just" rtl="0">
              <a:lnSpc>
                <a:spcPct val="200000"/>
              </a:lnSpc>
              <a:spcBef>
                <a:spcPts val="360"/>
              </a:spcBef>
              <a:spcAft>
                <a:spcPts val="0"/>
              </a:spcAft>
              <a:buClr>
                <a:srgbClr val="0000FF"/>
              </a:buClr>
              <a:buSzPts val="2160"/>
              <a:buFont typeface="Noto Sans Symbols"/>
              <a:buChar char="▪"/>
            </a:pPr>
            <a:r>
              <a:rPr lang="en-US" sz="1800" b="0" i="0" u="none" strike="noStrike" cap="none" dirty="0">
                <a:solidFill>
                  <a:schemeClr val="dk1"/>
                </a:solidFill>
                <a:latin typeface="Calibri"/>
                <a:ea typeface="Calibri"/>
                <a:cs typeface="Calibri"/>
                <a:sym typeface="Calibri"/>
              </a:rPr>
              <a:t>Management is participatory and respectful of all employees.</a:t>
            </a:r>
            <a:endParaRPr/>
          </a:p>
          <a:p>
            <a:pPr marL="800100" marR="0" lvl="1" indent="-342900" algn="just" rtl="0">
              <a:lnSpc>
                <a:spcPct val="200000"/>
              </a:lnSpc>
              <a:spcBef>
                <a:spcPts val="360"/>
              </a:spcBef>
              <a:spcAft>
                <a:spcPts val="0"/>
              </a:spcAft>
              <a:buClr>
                <a:srgbClr val="0000FF"/>
              </a:buClr>
              <a:buSzPts val="2160"/>
              <a:buFont typeface="Noto Sans Symbols"/>
              <a:buChar char="▪"/>
            </a:pPr>
            <a:r>
              <a:rPr lang="en-US" sz="1800" b="0" i="0" u="none" strike="noStrike" cap="none" dirty="0">
                <a:solidFill>
                  <a:schemeClr val="dk1"/>
                </a:solidFill>
                <a:latin typeface="Calibri"/>
                <a:ea typeface="Calibri"/>
                <a:cs typeface="Calibri"/>
                <a:sym typeface="Calibri"/>
              </a:rPr>
              <a:t>Management is driven by cross-functional committees covering product planning, product design, purchasing, manufacturing, sales, marketing, and distribution.</a:t>
            </a:r>
            <a:endParaRPr/>
          </a:p>
        </p:txBody>
      </p:sp>
      <p:sp>
        <p:nvSpPr>
          <p:cNvPr id="152" name="Google Shape;152;p19"/>
          <p:cNvSpPr/>
          <p:nvPr/>
        </p:nvSpPr>
        <p:spPr>
          <a:xfrm>
            <a:off x="214286" y="609600"/>
            <a:ext cx="8569325" cy="553998"/>
          </a:xfrm>
          <a:prstGeom prst="rect">
            <a:avLst/>
          </a:prstGeom>
          <a:solidFill>
            <a:schemeClr val="lt1"/>
          </a:solidFill>
          <a:ln w="9525" cap="flat" cmpd="dbl">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spcBef>
                <a:spcPts val="0"/>
              </a:spcBef>
              <a:spcAft>
                <a:spcPts val="0"/>
              </a:spcAft>
              <a:buNone/>
            </a:pPr>
            <a:r>
              <a:rPr lang="en-US" sz="3000" b="1">
                <a:solidFill>
                  <a:srgbClr val="0000FF"/>
                </a:solidFill>
                <a:latin typeface="Garamond"/>
                <a:ea typeface="Garamond"/>
                <a:cs typeface="Garamond"/>
                <a:sym typeface="Garamond"/>
              </a:rPr>
              <a:t>Quality Revolution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20"/>
          <p:cNvSpPr txBox="1">
            <a:spLocks noGrp="1"/>
          </p:cNvSpPr>
          <p:nvPr>
            <p:ph type="sldNum" idx="12"/>
          </p:nvPr>
        </p:nvSpPr>
        <p:spPr>
          <a:xfrm>
            <a:off x="6629400" y="6416679"/>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7</a:t>
            </a:fld>
            <a:endParaRPr/>
          </a:p>
        </p:txBody>
      </p:sp>
      <p:sp>
        <p:nvSpPr>
          <p:cNvPr id="160" name="Google Shape;160;p20"/>
          <p:cNvSpPr txBox="1">
            <a:spLocks noGrp="1"/>
          </p:cNvSpPr>
          <p:nvPr>
            <p:ph type="ftr" idx="11"/>
          </p:nvPr>
        </p:nvSpPr>
        <p:spPr>
          <a:xfrm>
            <a:off x="1676400" y="6384929"/>
            <a:ext cx="5943600" cy="396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solidFill>
                  <a:schemeClr val="dk1"/>
                </a:solidFill>
                <a:latin typeface="Cambria"/>
                <a:ea typeface="Cambria"/>
                <a:cs typeface="Cambria"/>
                <a:sym typeface="Cambria"/>
              </a:rPr>
              <a:t>Software Engineering II (Design, Verification and Validation)</a:t>
            </a:r>
            <a:endParaRPr sz="1400">
              <a:solidFill>
                <a:schemeClr val="dk1"/>
              </a:solidFill>
              <a:latin typeface="Cambria"/>
              <a:ea typeface="Cambria"/>
              <a:cs typeface="Cambria"/>
              <a:sym typeface="Cambria"/>
            </a:endParaRPr>
          </a:p>
        </p:txBody>
      </p:sp>
      <p:sp>
        <p:nvSpPr>
          <p:cNvPr id="161" name="Google Shape;161;p20"/>
          <p:cNvSpPr/>
          <p:nvPr/>
        </p:nvSpPr>
        <p:spPr>
          <a:xfrm>
            <a:off x="214282" y="1295400"/>
            <a:ext cx="8569325" cy="4856714"/>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lnSpc>
                <a:spcPct val="200000"/>
              </a:lnSpc>
              <a:spcBef>
                <a:spcPts val="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Ishikawa or cause-and-effect diagram</a:t>
            </a:r>
            <a:endParaRPr/>
          </a:p>
          <a:p>
            <a:pPr marL="800100" marR="0" lvl="1" indent="-342900" algn="just" rtl="0">
              <a:lnSpc>
                <a:spcPct val="200000"/>
              </a:lnSpc>
              <a:spcBef>
                <a:spcPts val="360"/>
              </a:spcBef>
              <a:spcAft>
                <a:spcPts val="0"/>
              </a:spcAft>
              <a:buClr>
                <a:srgbClr val="0000FF"/>
              </a:buClr>
              <a:buSzPts val="2160"/>
              <a:buFont typeface="Noto Sans Symbols"/>
              <a:buChar char="▪"/>
            </a:pPr>
            <a:r>
              <a:rPr lang="en-US" sz="1800" b="0" i="0" u="none" strike="noStrike" cap="none">
                <a:solidFill>
                  <a:schemeClr val="dk1"/>
                </a:solidFill>
                <a:latin typeface="Calibri"/>
                <a:ea typeface="Calibri"/>
                <a:cs typeface="Calibri"/>
                <a:sym typeface="Calibri"/>
              </a:rPr>
              <a:t>Found the four major causes of dispersion in product quality namely materials, machines, methods, and measurements, known as the 4 Ms.</a:t>
            </a:r>
            <a:endParaRPr/>
          </a:p>
          <a:p>
            <a:pPr marL="457200" marR="0" lvl="1" indent="0" algn="just" rtl="0">
              <a:lnSpc>
                <a:spcPct val="200000"/>
              </a:lnSpc>
              <a:spcBef>
                <a:spcPts val="360"/>
              </a:spcBef>
              <a:spcAft>
                <a:spcPts val="0"/>
              </a:spcAft>
              <a:buNone/>
            </a:pPr>
            <a:endParaRPr sz="1800" b="0" i="0" u="none" strike="noStrike" cap="none">
              <a:solidFill>
                <a:schemeClr val="dk1"/>
              </a:solidFill>
              <a:latin typeface="Calibri"/>
              <a:ea typeface="Calibri"/>
              <a:cs typeface="Calibri"/>
              <a:sym typeface="Calibri"/>
            </a:endParaRPr>
          </a:p>
          <a:p>
            <a:pPr marL="342900" marR="0" lvl="0" indent="-205740" algn="just" rtl="0">
              <a:lnSpc>
                <a:spcPct val="200000"/>
              </a:lnSpc>
              <a:spcBef>
                <a:spcPts val="360"/>
              </a:spcBef>
              <a:spcAft>
                <a:spcPts val="0"/>
              </a:spcAft>
              <a:buClr>
                <a:srgbClr val="0000FF"/>
              </a:buClr>
              <a:buSzPts val="2160"/>
              <a:buFont typeface="Noto Sans Symbols"/>
              <a:buNone/>
            </a:pPr>
            <a:endParaRPr sz="1800">
              <a:solidFill>
                <a:schemeClr val="dk1"/>
              </a:solidFill>
              <a:latin typeface="Calibri"/>
              <a:ea typeface="Calibri"/>
              <a:cs typeface="Calibri"/>
              <a:sym typeface="Calibri"/>
            </a:endParaRPr>
          </a:p>
          <a:p>
            <a:pPr marL="342900" marR="0" lvl="0" indent="-205740" algn="just" rtl="0">
              <a:lnSpc>
                <a:spcPct val="200000"/>
              </a:lnSpc>
              <a:spcBef>
                <a:spcPts val="360"/>
              </a:spcBef>
              <a:spcAft>
                <a:spcPts val="0"/>
              </a:spcAft>
              <a:buClr>
                <a:srgbClr val="0000FF"/>
              </a:buClr>
              <a:buSzPts val="2160"/>
              <a:buFont typeface="Noto Sans Symbols"/>
              <a:buNone/>
            </a:pPr>
            <a:endParaRPr sz="1800">
              <a:solidFill>
                <a:schemeClr val="dk1"/>
              </a:solidFill>
              <a:latin typeface="Calibri"/>
              <a:ea typeface="Calibri"/>
              <a:cs typeface="Calibri"/>
              <a:sym typeface="Calibri"/>
            </a:endParaRPr>
          </a:p>
          <a:p>
            <a:pPr marL="342900" marR="0" lvl="0" indent="-205740" algn="just" rtl="0">
              <a:lnSpc>
                <a:spcPct val="200000"/>
              </a:lnSpc>
              <a:spcBef>
                <a:spcPts val="360"/>
              </a:spcBef>
              <a:spcAft>
                <a:spcPts val="0"/>
              </a:spcAft>
              <a:buClr>
                <a:srgbClr val="0000FF"/>
              </a:buClr>
              <a:buSzPts val="2160"/>
              <a:buFont typeface="Noto Sans Symbols"/>
              <a:buNone/>
            </a:pPr>
            <a:endParaRPr sz="1800">
              <a:solidFill>
                <a:schemeClr val="dk1"/>
              </a:solidFill>
              <a:latin typeface="Calibri"/>
              <a:ea typeface="Calibri"/>
              <a:cs typeface="Calibri"/>
              <a:sym typeface="Calibri"/>
            </a:endParaRPr>
          </a:p>
          <a:p>
            <a:pPr marL="342900" marR="0" lvl="0" indent="-205740" algn="just" rtl="0">
              <a:lnSpc>
                <a:spcPct val="200000"/>
              </a:lnSpc>
              <a:spcBef>
                <a:spcPts val="360"/>
              </a:spcBef>
              <a:spcAft>
                <a:spcPts val="0"/>
              </a:spcAft>
              <a:buClr>
                <a:srgbClr val="0000FF"/>
              </a:buClr>
              <a:buSzPts val="2160"/>
              <a:buFont typeface="Noto Sans Symbols"/>
              <a:buNone/>
            </a:pPr>
            <a:endParaRPr sz="1800">
              <a:solidFill>
                <a:schemeClr val="dk1"/>
              </a:solidFill>
              <a:latin typeface="Calibri"/>
              <a:ea typeface="Calibri"/>
              <a:cs typeface="Calibri"/>
              <a:sym typeface="Calibri"/>
            </a:endParaRPr>
          </a:p>
        </p:txBody>
      </p:sp>
      <p:sp>
        <p:nvSpPr>
          <p:cNvPr id="162" name="Google Shape;162;p20"/>
          <p:cNvSpPr/>
          <p:nvPr/>
        </p:nvSpPr>
        <p:spPr>
          <a:xfrm>
            <a:off x="214286" y="609600"/>
            <a:ext cx="8569325" cy="553998"/>
          </a:xfrm>
          <a:prstGeom prst="rect">
            <a:avLst/>
          </a:prstGeom>
          <a:solidFill>
            <a:schemeClr val="lt1"/>
          </a:solidFill>
          <a:ln w="9525" cap="flat" cmpd="dbl">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spcBef>
                <a:spcPts val="0"/>
              </a:spcBef>
              <a:spcAft>
                <a:spcPts val="0"/>
              </a:spcAft>
              <a:buNone/>
            </a:pPr>
            <a:r>
              <a:rPr lang="en-US" sz="3000" b="1">
                <a:solidFill>
                  <a:srgbClr val="0000FF"/>
                </a:solidFill>
                <a:latin typeface="Garamond"/>
                <a:ea typeface="Garamond"/>
                <a:cs typeface="Garamond"/>
                <a:sym typeface="Garamond"/>
              </a:rPr>
              <a:t>Quality Revolution</a:t>
            </a:r>
            <a:endParaRPr/>
          </a:p>
        </p:txBody>
      </p:sp>
      <p:pic>
        <p:nvPicPr>
          <p:cNvPr id="163" name="Google Shape;163;p20"/>
          <p:cNvPicPr preferRelativeResize="0"/>
          <p:nvPr/>
        </p:nvPicPr>
        <p:blipFill rotWithShape="1">
          <a:blip r:embed="rId3">
            <a:alphaModFix/>
          </a:blip>
          <a:srcRect/>
          <a:stretch/>
        </p:blipFill>
        <p:spPr>
          <a:xfrm>
            <a:off x="2971800" y="3115213"/>
            <a:ext cx="4644838" cy="27073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21"/>
          <p:cNvSpPr txBox="1">
            <a:spLocks noGrp="1"/>
          </p:cNvSpPr>
          <p:nvPr>
            <p:ph type="sldNum" idx="12"/>
          </p:nvPr>
        </p:nvSpPr>
        <p:spPr>
          <a:xfrm>
            <a:off x="6629400" y="6416679"/>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8</a:t>
            </a:fld>
            <a:endParaRPr/>
          </a:p>
        </p:txBody>
      </p:sp>
      <p:sp>
        <p:nvSpPr>
          <p:cNvPr id="171" name="Google Shape;171;p21"/>
          <p:cNvSpPr txBox="1">
            <a:spLocks noGrp="1"/>
          </p:cNvSpPr>
          <p:nvPr>
            <p:ph type="ftr" idx="11"/>
          </p:nvPr>
        </p:nvSpPr>
        <p:spPr>
          <a:xfrm>
            <a:off x="1676400" y="6384929"/>
            <a:ext cx="5943600" cy="396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solidFill>
                  <a:schemeClr val="dk1"/>
                </a:solidFill>
                <a:latin typeface="Cambria"/>
                <a:ea typeface="Cambria"/>
                <a:cs typeface="Cambria"/>
                <a:sym typeface="Cambria"/>
              </a:rPr>
              <a:t>Software Engineering II (Design, Verification and Validation)</a:t>
            </a:r>
            <a:endParaRPr sz="1400">
              <a:solidFill>
                <a:schemeClr val="dk1"/>
              </a:solidFill>
              <a:latin typeface="Cambria"/>
              <a:ea typeface="Cambria"/>
              <a:cs typeface="Cambria"/>
              <a:sym typeface="Cambria"/>
            </a:endParaRPr>
          </a:p>
        </p:txBody>
      </p:sp>
      <p:sp>
        <p:nvSpPr>
          <p:cNvPr id="172" name="Google Shape;172;p21"/>
          <p:cNvSpPr/>
          <p:nvPr/>
        </p:nvSpPr>
        <p:spPr>
          <a:xfrm>
            <a:off x="214282" y="1295400"/>
            <a:ext cx="8569325" cy="4441216"/>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lnSpc>
                <a:spcPct val="200000"/>
              </a:lnSpc>
              <a:spcBef>
                <a:spcPts val="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Quality is context dependent.</a:t>
            </a:r>
            <a:endParaRPr/>
          </a:p>
          <a:p>
            <a:pPr marL="342900" marR="0" lvl="0" indent="-342900" algn="just" rtl="0">
              <a:lnSpc>
                <a:spcPct val="20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The five views of Quality ( Kitchenham and Pfleeger’s)</a:t>
            </a:r>
            <a:endParaRPr/>
          </a:p>
          <a:p>
            <a:pPr marL="800100" marR="0" lvl="1" indent="-342900" algn="just" rtl="0">
              <a:lnSpc>
                <a:spcPct val="150000"/>
              </a:lnSpc>
              <a:spcBef>
                <a:spcPts val="360"/>
              </a:spcBef>
              <a:spcAft>
                <a:spcPts val="0"/>
              </a:spcAft>
              <a:buClr>
                <a:srgbClr val="0000FF"/>
              </a:buClr>
              <a:buSzPts val="2160"/>
              <a:buFont typeface="Noto Sans Symbols"/>
              <a:buChar char="▪"/>
            </a:pPr>
            <a:r>
              <a:rPr lang="en-US" sz="1800" b="0" i="0" u="none" strike="noStrike" cap="none">
                <a:solidFill>
                  <a:schemeClr val="dk1"/>
                </a:solidFill>
                <a:latin typeface="Calibri"/>
                <a:ea typeface="Calibri"/>
                <a:cs typeface="Calibri"/>
                <a:sym typeface="Calibri"/>
              </a:rPr>
              <a:t>Transcendental View - something that can be recognized but is difficult to define.</a:t>
            </a:r>
            <a:endParaRPr/>
          </a:p>
          <a:p>
            <a:pPr marL="800100" marR="0" lvl="1" indent="-342900" algn="just" rtl="0">
              <a:lnSpc>
                <a:spcPct val="150000"/>
              </a:lnSpc>
              <a:spcBef>
                <a:spcPts val="360"/>
              </a:spcBef>
              <a:spcAft>
                <a:spcPts val="0"/>
              </a:spcAft>
              <a:buClr>
                <a:srgbClr val="0000FF"/>
              </a:buClr>
              <a:buSzPts val="2160"/>
              <a:buFont typeface="Noto Sans Symbols"/>
              <a:buChar char="▪"/>
            </a:pPr>
            <a:r>
              <a:rPr lang="en-US" sz="1800" b="0" i="0" u="none" strike="noStrike" cap="none">
                <a:solidFill>
                  <a:schemeClr val="dk1"/>
                </a:solidFill>
                <a:latin typeface="Calibri"/>
                <a:ea typeface="Calibri"/>
                <a:cs typeface="Calibri"/>
                <a:sym typeface="Calibri"/>
              </a:rPr>
              <a:t>User View: fitness for purpose -  “Does the product satisfy user needs and expectations?”</a:t>
            </a:r>
            <a:endParaRPr/>
          </a:p>
          <a:p>
            <a:pPr marL="800100" marR="0" lvl="1" indent="-342900" algn="just" rtl="0">
              <a:lnSpc>
                <a:spcPct val="150000"/>
              </a:lnSpc>
              <a:spcBef>
                <a:spcPts val="360"/>
              </a:spcBef>
              <a:spcAft>
                <a:spcPts val="0"/>
              </a:spcAft>
              <a:buClr>
                <a:srgbClr val="0000FF"/>
              </a:buClr>
              <a:buSzPts val="2160"/>
              <a:buFont typeface="Noto Sans Symbols"/>
              <a:buChar char="▪"/>
            </a:pPr>
            <a:r>
              <a:rPr lang="en-US" sz="1800" b="0" i="0" u="none" strike="noStrike" cap="none">
                <a:solidFill>
                  <a:schemeClr val="dk1"/>
                </a:solidFill>
                <a:latin typeface="Calibri"/>
                <a:ea typeface="Calibri"/>
                <a:cs typeface="Calibri"/>
                <a:sym typeface="Calibri"/>
              </a:rPr>
              <a:t>Manufacturing View – Quality as  conformance to the specification.</a:t>
            </a:r>
            <a:endParaRPr/>
          </a:p>
          <a:p>
            <a:pPr marL="800100" marR="0" lvl="1" indent="-342900" algn="just" rtl="0">
              <a:lnSpc>
                <a:spcPct val="150000"/>
              </a:lnSpc>
              <a:spcBef>
                <a:spcPts val="360"/>
              </a:spcBef>
              <a:spcAft>
                <a:spcPts val="0"/>
              </a:spcAft>
              <a:buClr>
                <a:srgbClr val="0000FF"/>
              </a:buClr>
              <a:buSzPts val="2160"/>
              <a:buFont typeface="Noto Sans Symbols"/>
              <a:buChar char="▪"/>
            </a:pPr>
            <a:r>
              <a:rPr lang="en-US" sz="1800" b="0" i="0" u="none" strike="noStrike" cap="none">
                <a:solidFill>
                  <a:schemeClr val="dk1"/>
                </a:solidFill>
                <a:latin typeface="Calibri"/>
                <a:ea typeface="Calibri"/>
                <a:cs typeface="Calibri"/>
                <a:sym typeface="Calibri"/>
              </a:rPr>
              <a:t>Product View: the inherent characteristics of the product. A product’s inherent characteristics, that is, internal qualities, determine its external qualities.</a:t>
            </a:r>
            <a:endParaRPr/>
          </a:p>
          <a:p>
            <a:pPr marL="800100" marR="0" lvl="1" indent="-342900" algn="just" rtl="0">
              <a:lnSpc>
                <a:spcPct val="150000"/>
              </a:lnSpc>
              <a:spcBef>
                <a:spcPts val="360"/>
              </a:spcBef>
              <a:spcAft>
                <a:spcPts val="0"/>
              </a:spcAft>
              <a:buClr>
                <a:srgbClr val="0000FF"/>
              </a:buClr>
              <a:buSzPts val="2160"/>
              <a:buFont typeface="Noto Sans Symbols"/>
              <a:buChar char="▪"/>
            </a:pPr>
            <a:r>
              <a:rPr lang="en-US" sz="1800" b="0" i="0" u="none" strike="noStrike" cap="none">
                <a:solidFill>
                  <a:schemeClr val="dk1"/>
                </a:solidFill>
                <a:latin typeface="Calibri"/>
                <a:ea typeface="Calibri"/>
                <a:cs typeface="Calibri"/>
                <a:sym typeface="Calibri"/>
              </a:rPr>
              <a:t>Value-Based View: depends on the amount  of customer willing to pay for it.</a:t>
            </a:r>
            <a:endParaRPr/>
          </a:p>
        </p:txBody>
      </p:sp>
      <p:sp>
        <p:nvSpPr>
          <p:cNvPr id="173" name="Google Shape;173;p21"/>
          <p:cNvSpPr/>
          <p:nvPr/>
        </p:nvSpPr>
        <p:spPr>
          <a:xfrm>
            <a:off x="214286" y="609600"/>
            <a:ext cx="8569325" cy="553998"/>
          </a:xfrm>
          <a:prstGeom prst="rect">
            <a:avLst/>
          </a:prstGeom>
          <a:solidFill>
            <a:schemeClr val="lt1"/>
          </a:solidFill>
          <a:ln w="9525" cap="flat" cmpd="dbl">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spcBef>
                <a:spcPts val="0"/>
              </a:spcBef>
              <a:spcAft>
                <a:spcPts val="0"/>
              </a:spcAft>
              <a:buNone/>
            </a:pPr>
            <a:r>
              <a:rPr lang="en-US" sz="3000" b="1">
                <a:solidFill>
                  <a:srgbClr val="0000FF"/>
                </a:solidFill>
                <a:latin typeface="Garamond"/>
                <a:ea typeface="Garamond"/>
                <a:cs typeface="Garamond"/>
                <a:sym typeface="Garamond"/>
              </a:rPr>
              <a:t>Software Quality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0" name="Google Shape;180;p22"/>
          <p:cNvSpPr txBox="1">
            <a:spLocks noGrp="1"/>
          </p:cNvSpPr>
          <p:nvPr>
            <p:ph type="sldNum" idx="12"/>
          </p:nvPr>
        </p:nvSpPr>
        <p:spPr>
          <a:xfrm>
            <a:off x="6629400" y="6416679"/>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9</a:t>
            </a:fld>
            <a:endParaRPr/>
          </a:p>
        </p:txBody>
      </p:sp>
      <p:sp>
        <p:nvSpPr>
          <p:cNvPr id="181" name="Google Shape;181;p22"/>
          <p:cNvSpPr txBox="1">
            <a:spLocks noGrp="1"/>
          </p:cNvSpPr>
          <p:nvPr>
            <p:ph type="ftr" idx="11"/>
          </p:nvPr>
        </p:nvSpPr>
        <p:spPr>
          <a:xfrm>
            <a:off x="1676400" y="6384929"/>
            <a:ext cx="5943600" cy="396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solidFill>
                  <a:schemeClr val="dk1"/>
                </a:solidFill>
                <a:latin typeface="Cambria"/>
                <a:ea typeface="Cambria"/>
                <a:cs typeface="Cambria"/>
                <a:sym typeface="Cambria"/>
              </a:rPr>
              <a:t>Software Engineering II (Design, Verification and Validation)</a:t>
            </a:r>
            <a:endParaRPr sz="1400">
              <a:solidFill>
                <a:schemeClr val="dk1"/>
              </a:solidFill>
              <a:latin typeface="Cambria"/>
              <a:ea typeface="Cambria"/>
              <a:cs typeface="Cambria"/>
              <a:sym typeface="Cambria"/>
            </a:endParaRPr>
          </a:p>
        </p:txBody>
      </p:sp>
      <p:sp>
        <p:nvSpPr>
          <p:cNvPr id="182" name="Google Shape;182;p22"/>
          <p:cNvSpPr/>
          <p:nvPr/>
        </p:nvSpPr>
        <p:spPr>
          <a:xfrm>
            <a:off x="214282" y="1295400"/>
            <a:ext cx="8569325" cy="4801314"/>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lnSpc>
                <a:spcPct val="200000"/>
              </a:lnSpc>
              <a:spcBef>
                <a:spcPts val="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McCall, Richards, and Walters were the first to study the concept of software quality in terms of quality factors and quality criteria.</a:t>
            </a:r>
            <a:endParaRPr/>
          </a:p>
          <a:p>
            <a:pPr marL="342900" marR="0" lvl="0" indent="-342900" algn="just" rtl="0">
              <a:lnSpc>
                <a:spcPct val="20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A quality factor represents a behavioral characteristic of a system.</a:t>
            </a:r>
            <a:endParaRPr/>
          </a:p>
          <a:p>
            <a:pPr marL="800100" marR="0" lvl="1" indent="-342900" algn="just" rtl="0">
              <a:lnSpc>
                <a:spcPct val="200000"/>
              </a:lnSpc>
              <a:spcBef>
                <a:spcPts val="360"/>
              </a:spcBef>
              <a:spcAft>
                <a:spcPts val="0"/>
              </a:spcAft>
              <a:buClr>
                <a:srgbClr val="0000FF"/>
              </a:buClr>
              <a:buSzPts val="2160"/>
              <a:buFont typeface="Noto Sans Symbols"/>
              <a:buChar char="▪"/>
            </a:pPr>
            <a:r>
              <a:rPr lang="en-US" sz="1800" b="0" i="0" u="none" strike="noStrike" cap="none">
                <a:solidFill>
                  <a:schemeClr val="dk1"/>
                </a:solidFill>
                <a:latin typeface="Calibri"/>
                <a:ea typeface="Calibri"/>
                <a:cs typeface="Calibri"/>
                <a:sym typeface="Calibri"/>
              </a:rPr>
              <a:t>E.g- correctness, reliability , efficiency, testability , maintainability, and reusability.</a:t>
            </a:r>
            <a:endParaRPr/>
          </a:p>
          <a:p>
            <a:pPr marL="342900" marR="0" lvl="0" indent="-342900" algn="just" rtl="0">
              <a:lnSpc>
                <a:spcPct val="200000"/>
              </a:lnSpc>
              <a:spcBef>
                <a:spcPts val="360"/>
              </a:spcBef>
              <a:spcAft>
                <a:spcPts val="0"/>
              </a:spcAft>
              <a:buClr>
                <a:srgbClr val="0000FF"/>
              </a:buClr>
              <a:buSzPts val="2160"/>
              <a:buFont typeface="Noto Sans Symbols"/>
              <a:buChar char="▪"/>
            </a:pPr>
            <a:r>
              <a:rPr lang="en-US" sz="1800">
                <a:solidFill>
                  <a:schemeClr val="dk1"/>
                </a:solidFill>
                <a:latin typeface="Calibri"/>
                <a:ea typeface="Calibri"/>
                <a:cs typeface="Calibri"/>
                <a:sym typeface="Calibri"/>
              </a:rPr>
              <a:t>A quality criterion is an attribute of a quality factor that is related to software development.</a:t>
            </a:r>
            <a:endParaRPr/>
          </a:p>
          <a:p>
            <a:pPr marL="800100" marR="0" lvl="1" indent="-342900" algn="just" rtl="0">
              <a:lnSpc>
                <a:spcPct val="200000"/>
              </a:lnSpc>
              <a:spcBef>
                <a:spcPts val="360"/>
              </a:spcBef>
              <a:spcAft>
                <a:spcPts val="0"/>
              </a:spcAft>
              <a:buClr>
                <a:srgbClr val="0000FF"/>
              </a:buClr>
              <a:buSzPts val="2160"/>
              <a:buFont typeface="Noto Sans Symbols"/>
              <a:buChar char="▪"/>
            </a:pPr>
            <a:r>
              <a:rPr lang="en-US" sz="1800" b="0" i="0" u="none" strike="noStrike" cap="none">
                <a:solidFill>
                  <a:schemeClr val="dk1"/>
                </a:solidFill>
                <a:latin typeface="Calibri"/>
                <a:ea typeface="Calibri"/>
                <a:cs typeface="Calibri"/>
                <a:sym typeface="Calibri"/>
              </a:rPr>
              <a:t>E.g – Modularity is an attribute of architecture.</a:t>
            </a:r>
            <a:endParaRPr/>
          </a:p>
          <a:p>
            <a:pPr marL="342900" marR="0" lvl="0" indent="-205740" algn="just" rtl="0">
              <a:lnSpc>
                <a:spcPct val="200000"/>
              </a:lnSpc>
              <a:spcBef>
                <a:spcPts val="360"/>
              </a:spcBef>
              <a:spcAft>
                <a:spcPts val="0"/>
              </a:spcAft>
              <a:buClr>
                <a:srgbClr val="0000FF"/>
              </a:buClr>
              <a:buSzPts val="2160"/>
              <a:buFont typeface="Noto Sans Symbols"/>
              <a:buNone/>
            </a:pPr>
            <a:endParaRPr sz="1800">
              <a:solidFill>
                <a:schemeClr val="dk1"/>
              </a:solidFill>
              <a:latin typeface="Calibri"/>
              <a:ea typeface="Calibri"/>
              <a:cs typeface="Calibri"/>
              <a:sym typeface="Calibri"/>
            </a:endParaRPr>
          </a:p>
        </p:txBody>
      </p:sp>
      <p:sp>
        <p:nvSpPr>
          <p:cNvPr id="183" name="Google Shape;183;p22"/>
          <p:cNvSpPr/>
          <p:nvPr/>
        </p:nvSpPr>
        <p:spPr>
          <a:xfrm>
            <a:off x="214286" y="609600"/>
            <a:ext cx="8569325" cy="553998"/>
          </a:xfrm>
          <a:prstGeom prst="rect">
            <a:avLst/>
          </a:prstGeom>
          <a:solidFill>
            <a:schemeClr val="lt1"/>
          </a:solidFill>
          <a:ln w="9525" cap="flat" cmpd="dbl">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spcBef>
                <a:spcPts val="0"/>
              </a:spcBef>
              <a:spcAft>
                <a:spcPts val="0"/>
              </a:spcAft>
              <a:buNone/>
            </a:pPr>
            <a:r>
              <a:rPr lang="en-US" sz="3000" b="1">
                <a:solidFill>
                  <a:srgbClr val="0000FF"/>
                </a:solidFill>
                <a:latin typeface="Garamond"/>
                <a:ea typeface="Garamond"/>
                <a:cs typeface="Garamond"/>
                <a:sym typeface="Garamond"/>
              </a:rPr>
              <a:t>Software Quality</a:t>
            </a: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3224</Words>
  <PresentationFormat>On-screen Show (4:3)</PresentationFormat>
  <Paragraphs>313</Paragraphs>
  <Slides>31</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Lato</vt:lpstr>
      <vt:lpstr>Calibri</vt:lpstr>
      <vt:lpstr>Cambria</vt:lpstr>
      <vt:lpstr>Noto Sans Symbols</vt:lpstr>
      <vt:lpstr>Garamond</vt:lpstr>
      <vt:lpstr>Raleway</vt:lpstr>
      <vt:lpstr>Streamline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Reading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hp</cp:lastModifiedBy>
  <cp:revision>2</cp:revision>
  <dcterms:modified xsi:type="dcterms:W3CDTF">2020-03-25T09:15:05Z</dcterms:modified>
</cp:coreProperties>
</file>