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73" r:id="rId5"/>
    <p:sldId id="274" r:id="rId6"/>
    <p:sldId id="275" r:id="rId7"/>
    <p:sldId id="276" r:id="rId8"/>
    <p:sldId id="277" r:id="rId9"/>
    <p:sldId id="278" r:id="rId10"/>
    <p:sldId id="284" r:id="rId11"/>
    <p:sldId id="279" r:id="rId12"/>
    <p:sldId id="282" r:id="rId13"/>
    <p:sldId id="280" r:id="rId14"/>
    <p:sldId id="285" r:id="rId15"/>
    <p:sldId id="281" r:id="rId16"/>
    <p:sldId id="283"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92" d="100"/>
          <a:sy n="92" d="100"/>
        </p:scale>
        <p:origin x="57" y="9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12/12/2021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12/12/2021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12/12/2021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chemeClr val="bg1">
                <a:shade val="91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duotone>
              <a:prstClr val="black"/>
              <a:prstClr val="white"/>
            </a:duotone>
          </a:blip>
          <a:srcRect t="15730"/>
          <a:stretch/>
        </p:blipFill>
        <p:spPr>
          <a:xfrm>
            <a:off x="-3707" y="10"/>
            <a:ext cx="12192000" cy="6857990"/>
          </a:xfrm>
          <a:prstGeom prst="rect">
            <a:avLst/>
          </a:prstGeom>
        </p:spPr>
      </p:pic>
      <p:sp>
        <p:nvSpPr>
          <p:cNvPr id="26" name="Rectangle 25">
            <a:extLst>
              <a:ext uri="{FF2B5EF4-FFF2-40B4-BE49-F238E27FC236}">
                <a16:creationId xmlns:a16="http://schemas.microsoft.com/office/drawing/2014/main" id="{B8B39728-671A-426C-AD06-4AA62C028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0" name="Rectangle 27">
            <a:extLst>
              <a:ext uri="{FF2B5EF4-FFF2-40B4-BE49-F238E27FC236}">
                <a16:creationId xmlns:a16="http://schemas.microsoft.com/office/drawing/2014/main" id="{CF78F770-605E-40DF-A2DD-7A9D796DE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dirty="0">
                <a:solidFill>
                  <a:schemeClr val="tx1"/>
                </a:solidFill>
              </a:rPr>
              <a:t>Runtime-terror</a:t>
            </a:r>
            <a:br>
              <a:rPr lang="en-US" dirty="0">
                <a:solidFill>
                  <a:schemeClr val="tx1"/>
                </a:solidFill>
              </a:rPr>
            </a:br>
            <a:r>
              <a:rPr lang="en-US" dirty="0">
                <a:solidFill>
                  <a:schemeClr val="tx1"/>
                </a:solidFill>
              </a:rPr>
              <a:t>project 04</a:t>
            </a: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a:solidFill>
                  <a:schemeClr val="bg1"/>
                </a:solidFill>
              </a:rPr>
              <a:t>Derek Yong, Michael Hosein, Ryan Salter &amp; Tomy Tran </a:t>
            </a:r>
          </a:p>
        </p:txBody>
      </p:sp>
    </p:spTree>
    <p:extLst>
      <p:ext uri="{BB962C8B-B14F-4D97-AF65-F5344CB8AC3E}">
        <p14:creationId xmlns:p14="http://schemas.microsoft.com/office/powerpoint/2010/main" val="18111737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2BAD-3C00-4D83-BC0E-15E4DA693A9B}"/>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D40C6D8F-4AB9-4193-A0E7-9E5022E9395E}"/>
              </a:ext>
            </a:extLst>
          </p:cNvPr>
          <p:cNvSpPr>
            <a:spLocks noGrp="1"/>
          </p:cNvSpPr>
          <p:nvPr>
            <p:ph idx="1"/>
          </p:nvPr>
        </p:nvSpPr>
        <p:spPr/>
        <p:txBody>
          <a:bodyPr/>
          <a:lstStyle/>
          <a:p>
            <a:r>
              <a:rPr lang="en-US" dirty="0"/>
              <a:t>As mentioned PHP was mostly responsible for storing inputs and data then passed that data to the data through MySQL</a:t>
            </a:r>
          </a:p>
          <a:p>
            <a:r>
              <a:rPr lang="en-US" dirty="0"/>
              <a:t>A connection was established with the database by passing server, username, password and database name as variables to the MySQL server</a:t>
            </a:r>
          </a:p>
          <a:p>
            <a:r>
              <a:rPr lang="en-US" dirty="0"/>
              <a:t>In the case of logging in, the form validation was completed through PHP </a:t>
            </a:r>
            <a:r>
              <a:rPr lang="en-US" dirty="0" err="1"/>
              <a:t>array_push</a:t>
            </a:r>
            <a:r>
              <a:rPr lang="en-US" dirty="0"/>
              <a:t>()</a:t>
            </a:r>
          </a:p>
          <a:p>
            <a:r>
              <a:rPr lang="en-US" dirty="0"/>
              <a:t>In some cases echo statements were used to add HTML tags and content to the page as well</a:t>
            </a:r>
          </a:p>
          <a:p>
            <a:pPr lvl="1"/>
            <a:r>
              <a:rPr lang="en-US" dirty="0"/>
              <a:t>Example: echo “&lt;p&gt; Insert text to be printed &lt;/p&gt;”;</a:t>
            </a:r>
          </a:p>
          <a:p>
            <a:endParaRPr lang="en-US" dirty="0"/>
          </a:p>
        </p:txBody>
      </p:sp>
    </p:spTree>
    <p:extLst>
      <p:ext uri="{BB962C8B-B14F-4D97-AF65-F5344CB8AC3E}">
        <p14:creationId xmlns:p14="http://schemas.microsoft.com/office/powerpoint/2010/main" val="94425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2221F-B9FD-4327-B264-C4FDD282264F}"/>
              </a:ext>
            </a:extLst>
          </p:cNvPr>
          <p:cNvSpPr>
            <a:spLocks noGrp="1"/>
          </p:cNvSpPr>
          <p:nvPr>
            <p:ph type="title"/>
          </p:nvPr>
        </p:nvSpPr>
        <p:spPr>
          <a:xfrm>
            <a:off x="634277" y="284176"/>
            <a:ext cx="3670874" cy="1508760"/>
          </a:xfrm>
        </p:spPr>
        <p:txBody>
          <a:bodyPr>
            <a:normAutofit fontScale="90000"/>
          </a:bodyPr>
          <a:lstStyle/>
          <a:p>
            <a:r>
              <a:rPr lang="en-US" dirty="0">
                <a:solidFill>
                  <a:schemeClr val="tx2"/>
                </a:solidFill>
              </a:rPr>
              <a:t>Checking inputs and setting price</a:t>
            </a:r>
          </a:p>
        </p:txBody>
      </p:sp>
      <p:sp>
        <p:nvSpPr>
          <p:cNvPr id="9" name="Content Placeholder 8">
            <a:extLst>
              <a:ext uri="{FF2B5EF4-FFF2-40B4-BE49-F238E27FC236}">
                <a16:creationId xmlns:a16="http://schemas.microsoft.com/office/drawing/2014/main" id="{0F35D9B3-9F0C-4BF9-84E7-B1BE655C8516}"/>
              </a:ext>
            </a:extLst>
          </p:cNvPr>
          <p:cNvSpPr>
            <a:spLocks noGrp="1"/>
          </p:cNvSpPr>
          <p:nvPr>
            <p:ph idx="1"/>
          </p:nvPr>
        </p:nvSpPr>
        <p:spPr>
          <a:xfrm>
            <a:off x="634277" y="2011680"/>
            <a:ext cx="3676678" cy="4206240"/>
          </a:xfrm>
        </p:spPr>
        <p:txBody>
          <a:bodyPr>
            <a:normAutofit/>
          </a:bodyPr>
          <a:lstStyle/>
          <a:p>
            <a:r>
              <a:rPr lang="en-US" dirty="0">
                <a:solidFill>
                  <a:schemeClr val="bg1"/>
                </a:solidFill>
              </a:rPr>
              <a:t>In the case of the pre-paid parking, inputs were read using the $_POST method and stored in representative variables</a:t>
            </a:r>
          </a:p>
          <a:p>
            <a:r>
              <a:rPr lang="en-US" dirty="0">
                <a:solidFill>
                  <a:schemeClr val="bg1"/>
                </a:solidFill>
              </a:rPr>
              <a:t>Prices were set using a series of if-statements that checked what the input was and updated the price accordingly </a:t>
            </a:r>
          </a:p>
        </p:txBody>
      </p:sp>
      <p:sp>
        <p:nvSpPr>
          <p:cNvPr id="16" name="Rectangle 15">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descr="Text&#10;&#10;Description automatically generated">
            <a:extLst>
              <a:ext uri="{FF2B5EF4-FFF2-40B4-BE49-F238E27FC236}">
                <a16:creationId xmlns:a16="http://schemas.microsoft.com/office/drawing/2014/main" id="{2ADADD6A-9F8A-4C7D-9625-065A035B1EDF}"/>
              </a:ext>
            </a:extLst>
          </p:cNvPr>
          <p:cNvPicPr>
            <a:picLocks noChangeAspect="1"/>
          </p:cNvPicPr>
          <p:nvPr/>
        </p:nvPicPr>
        <p:blipFill>
          <a:blip r:embed="rId2"/>
          <a:stretch>
            <a:fillRect/>
          </a:stretch>
        </p:blipFill>
        <p:spPr>
          <a:xfrm>
            <a:off x="6275865" y="598634"/>
            <a:ext cx="4256608" cy="5619286"/>
          </a:xfrm>
          <a:prstGeom prst="rect">
            <a:avLst/>
          </a:prstGeom>
        </p:spPr>
      </p:pic>
    </p:spTree>
    <p:extLst>
      <p:ext uri="{BB962C8B-B14F-4D97-AF65-F5344CB8AC3E}">
        <p14:creationId xmlns:p14="http://schemas.microsoft.com/office/powerpoint/2010/main" val="21321196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1008-2CAE-4A43-B503-719CC4A6D415}"/>
              </a:ext>
            </a:extLst>
          </p:cNvPr>
          <p:cNvSpPr>
            <a:spLocks noGrp="1"/>
          </p:cNvSpPr>
          <p:nvPr>
            <p:ph type="title"/>
          </p:nvPr>
        </p:nvSpPr>
        <p:spPr/>
        <p:txBody>
          <a:bodyPr/>
          <a:lstStyle/>
          <a:p>
            <a:r>
              <a:rPr lang="en-US" dirty="0" err="1"/>
              <a:t>MySQl</a:t>
            </a:r>
            <a:endParaRPr lang="en-US" dirty="0"/>
          </a:p>
        </p:txBody>
      </p:sp>
      <p:sp>
        <p:nvSpPr>
          <p:cNvPr id="3" name="Content Placeholder 2">
            <a:extLst>
              <a:ext uri="{FF2B5EF4-FFF2-40B4-BE49-F238E27FC236}">
                <a16:creationId xmlns:a16="http://schemas.microsoft.com/office/drawing/2014/main" id="{4860134F-AB43-436A-ABB8-7836F80717BF}"/>
              </a:ext>
            </a:extLst>
          </p:cNvPr>
          <p:cNvSpPr>
            <a:spLocks noGrp="1"/>
          </p:cNvSpPr>
          <p:nvPr>
            <p:ph idx="1"/>
          </p:nvPr>
        </p:nvSpPr>
        <p:spPr/>
        <p:txBody>
          <a:bodyPr/>
          <a:lstStyle/>
          <a:p>
            <a:r>
              <a:rPr lang="en-US" dirty="0"/>
              <a:t>The main component of MySQL used in the coding portion specifically was the data defining statement CREATE</a:t>
            </a:r>
          </a:p>
          <a:p>
            <a:r>
              <a:rPr lang="en-US" dirty="0"/>
              <a:t> CREATE as expected is used to create a new table assuming that it does not already exist within the database. If the table does exist, an error is given unless we use ‘IF NOT EXIST’ within the statement. After CREATE TABLE comes the name of the table followed by the parameters we want to store in the rows and columns</a:t>
            </a:r>
          </a:p>
          <a:p>
            <a:r>
              <a:rPr lang="en-US" dirty="0"/>
              <a:t>Data manipulating statements included: INSERT and SELECT </a:t>
            </a:r>
          </a:p>
          <a:p>
            <a:r>
              <a:rPr lang="en-US" dirty="0"/>
              <a:t>INSERT takes the given data from the user or code and stores it inside of the table</a:t>
            </a:r>
          </a:p>
          <a:p>
            <a:r>
              <a:rPr lang="en-US" dirty="0"/>
              <a:t>SELECT is how we access that stored data in order to display it onto the pages</a:t>
            </a:r>
          </a:p>
        </p:txBody>
      </p:sp>
    </p:spTree>
    <p:extLst>
      <p:ext uri="{BB962C8B-B14F-4D97-AF65-F5344CB8AC3E}">
        <p14:creationId xmlns:p14="http://schemas.microsoft.com/office/powerpoint/2010/main" val="17447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7039-9275-4966-A659-258A90CBFFD2}"/>
              </a:ext>
            </a:extLst>
          </p:cNvPr>
          <p:cNvSpPr>
            <a:spLocks noGrp="1"/>
          </p:cNvSpPr>
          <p:nvPr>
            <p:ph type="title"/>
          </p:nvPr>
        </p:nvSpPr>
        <p:spPr/>
        <p:txBody>
          <a:bodyPr/>
          <a:lstStyle/>
          <a:p>
            <a:r>
              <a:rPr lang="en-US" dirty="0" err="1"/>
              <a:t>Mysql</a:t>
            </a:r>
            <a:r>
              <a:rPr lang="en-US" dirty="0"/>
              <a:t> data manipulation</a:t>
            </a:r>
          </a:p>
        </p:txBody>
      </p:sp>
      <p:pic>
        <p:nvPicPr>
          <p:cNvPr id="5" name="Content Placeholder 4" descr="Text&#10;&#10;Description automatically generated">
            <a:extLst>
              <a:ext uri="{FF2B5EF4-FFF2-40B4-BE49-F238E27FC236}">
                <a16:creationId xmlns:a16="http://schemas.microsoft.com/office/drawing/2014/main" id="{78FA5FD3-AC7E-4AAB-9162-2A128EC4D1F1}"/>
              </a:ext>
            </a:extLst>
          </p:cNvPr>
          <p:cNvPicPr>
            <a:picLocks noGrp="1" noChangeAspect="1"/>
          </p:cNvPicPr>
          <p:nvPr>
            <p:ph idx="1"/>
          </p:nvPr>
        </p:nvPicPr>
        <p:blipFill>
          <a:blip r:embed="rId2"/>
          <a:stretch>
            <a:fillRect/>
          </a:stretch>
        </p:blipFill>
        <p:spPr>
          <a:xfrm>
            <a:off x="1203325" y="2520035"/>
            <a:ext cx="9783763" cy="3189531"/>
          </a:xfrm>
        </p:spPr>
      </p:pic>
    </p:spTree>
    <p:extLst>
      <p:ext uri="{BB962C8B-B14F-4D97-AF65-F5344CB8AC3E}">
        <p14:creationId xmlns:p14="http://schemas.microsoft.com/office/powerpoint/2010/main" val="12928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845-BF32-4966-B7DE-7CE5DDB5E0D6}"/>
              </a:ext>
            </a:extLst>
          </p:cNvPr>
          <p:cNvSpPr>
            <a:spLocks noGrp="1"/>
          </p:cNvSpPr>
          <p:nvPr>
            <p:ph type="title"/>
          </p:nvPr>
        </p:nvSpPr>
        <p:spPr/>
        <p:txBody>
          <a:bodyPr/>
          <a:lstStyle/>
          <a:p>
            <a:r>
              <a:rPr lang="en-US" dirty="0"/>
              <a:t>Role distribution</a:t>
            </a:r>
          </a:p>
        </p:txBody>
      </p:sp>
      <p:sp>
        <p:nvSpPr>
          <p:cNvPr id="3" name="Content Placeholder 2">
            <a:extLst>
              <a:ext uri="{FF2B5EF4-FFF2-40B4-BE49-F238E27FC236}">
                <a16:creationId xmlns:a16="http://schemas.microsoft.com/office/drawing/2014/main" id="{4CAB5BDC-970E-4769-B8FF-3DA4B996D3DB}"/>
              </a:ext>
            </a:extLst>
          </p:cNvPr>
          <p:cNvSpPr>
            <a:spLocks noGrp="1"/>
          </p:cNvSpPr>
          <p:nvPr>
            <p:ph idx="1"/>
          </p:nvPr>
        </p:nvSpPr>
        <p:spPr/>
        <p:txBody>
          <a:bodyPr>
            <a:normAutofit lnSpcReduction="10000"/>
          </a:bodyPr>
          <a:lstStyle/>
          <a:p>
            <a:r>
              <a:rPr lang="en-US" dirty="0"/>
              <a:t>Derek Y: Created the login and registration process. Established the skeleton of the car rental webpages. With the combined effort of Ryan, connected those pages to the databases and ensured that it flowed accordingly</a:t>
            </a:r>
          </a:p>
          <a:p>
            <a:r>
              <a:rPr lang="en-US" dirty="0"/>
              <a:t>Ryan S: Created and modified the various databases that were used the car rental portion of the project. Tested said databases to check for any errors and resolved them if found. Ensured that all members knew what they needed to do and provided assistance where required</a:t>
            </a:r>
          </a:p>
          <a:p>
            <a:r>
              <a:rPr lang="en-US" dirty="0" err="1"/>
              <a:t>Tomy</a:t>
            </a:r>
            <a:r>
              <a:rPr lang="en-US" dirty="0"/>
              <a:t> T</a:t>
            </a:r>
            <a:r>
              <a:rPr lang="en-US"/>
              <a:t>: Created the </a:t>
            </a:r>
            <a:r>
              <a:rPr lang="en-US" dirty="0"/>
              <a:t>Credit Card form and checkout process used on the Rental aspect of the project</a:t>
            </a:r>
          </a:p>
          <a:p>
            <a:r>
              <a:rPr lang="en-US" dirty="0"/>
              <a:t>Michael H: Created the pre-paid parking process and all associated aspects. Created and modified databases that were used in the Pre-Pay service portion. Tested databases for any errors and resolved any that were found. </a:t>
            </a:r>
          </a:p>
        </p:txBody>
      </p:sp>
    </p:spTree>
    <p:extLst>
      <p:ext uri="{BB962C8B-B14F-4D97-AF65-F5344CB8AC3E}">
        <p14:creationId xmlns:p14="http://schemas.microsoft.com/office/powerpoint/2010/main" val="345958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ED60-22B3-419D-8E3B-1D31AFFF0BE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1BC9CAD8-85DD-4A86-A6BC-888B8DA50186}"/>
              </a:ext>
            </a:extLst>
          </p:cNvPr>
          <p:cNvSpPr>
            <a:spLocks noGrp="1"/>
          </p:cNvSpPr>
          <p:nvPr>
            <p:ph idx="1"/>
          </p:nvPr>
        </p:nvSpPr>
        <p:spPr/>
        <p:txBody>
          <a:bodyPr/>
          <a:lstStyle/>
          <a:p>
            <a:endParaRPr lang="en-US" dirty="0"/>
          </a:p>
          <a:p>
            <a:r>
              <a:rPr lang="en-US" dirty="0"/>
              <a:t>The overall goal for this project was to create virtual agents that would allow users to: </a:t>
            </a:r>
          </a:p>
          <a:p>
            <a:r>
              <a:rPr lang="en-US" dirty="0"/>
              <a:t>1) Select a rental car from an inventory</a:t>
            </a:r>
          </a:p>
          <a:p>
            <a:r>
              <a:rPr lang="en-US" dirty="0"/>
              <a:t>2) Pre-pay for parking at a kiosk</a:t>
            </a:r>
          </a:p>
          <a:p>
            <a:r>
              <a:rPr lang="en-US" dirty="0"/>
              <a:t>3) Place an order and complete payment for the above </a:t>
            </a:r>
          </a:p>
          <a:p>
            <a:r>
              <a:rPr lang="en-US" dirty="0"/>
              <a:t>In order to accomplish this we were required to use a combination of HTML, CSS, PHP, JavaScript and MySQL</a:t>
            </a:r>
          </a:p>
        </p:txBody>
      </p:sp>
    </p:spTree>
    <p:extLst>
      <p:ext uri="{BB962C8B-B14F-4D97-AF65-F5344CB8AC3E}">
        <p14:creationId xmlns:p14="http://schemas.microsoft.com/office/powerpoint/2010/main" val="13224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B9CF-393A-4BB3-8FCE-45979113D0A4}"/>
              </a:ext>
            </a:extLst>
          </p:cNvPr>
          <p:cNvSpPr>
            <a:spLocks noGrp="1"/>
          </p:cNvSpPr>
          <p:nvPr>
            <p:ph type="title"/>
          </p:nvPr>
        </p:nvSpPr>
        <p:spPr/>
        <p:txBody>
          <a:bodyPr/>
          <a:lstStyle/>
          <a:p>
            <a:r>
              <a:rPr lang="en-US" dirty="0"/>
              <a:t>General requirements</a:t>
            </a:r>
          </a:p>
        </p:txBody>
      </p:sp>
      <p:sp>
        <p:nvSpPr>
          <p:cNvPr id="3" name="Content Placeholder 2">
            <a:extLst>
              <a:ext uri="{FF2B5EF4-FFF2-40B4-BE49-F238E27FC236}">
                <a16:creationId xmlns:a16="http://schemas.microsoft.com/office/drawing/2014/main" id="{B54ABA6F-C603-4E18-8CA5-C2EF9155640F}"/>
              </a:ext>
            </a:extLst>
          </p:cNvPr>
          <p:cNvSpPr>
            <a:spLocks noGrp="1"/>
          </p:cNvSpPr>
          <p:nvPr>
            <p:ph idx="1"/>
          </p:nvPr>
        </p:nvSpPr>
        <p:spPr/>
        <p:txBody>
          <a:bodyPr/>
          <a:lstStyle/>
          <a:p>
            <a:endParaRPr lang="en-US" dirty="0"/>
          </a:p>
          <a:p>
            <a:r>
              <a:rPr lang="en-US" dirty="0"/>
              <a:t>As mentioned, we were required to use all of the coding languages we learned throughout the semester</a:t>
            </a:r>
          </a:p>
          <a:p>
            <a:r>
              <a:rPr lang="en-US" dirty="0"/>
              <a:t>The biggest requirement/focus was the use of databases in MySQL </a:t>
            </a:r>
          </a:p>
          <a:p>
            <a:pPr lvl="1"/>
            <a:r>
              <a:rPr lang="en-US" dirty="0"/>
              <a:t>Needed to be able to store data and then later access and display that same data in individual instances</a:t>
            </a:r>
          </a:p>
          <a:p>
            <a:r>
              <a:rPr lang="en-US" dirty="0"/>
              <a:t>PHP was also a major component as it was used to not only store the user inputs but also served for our views, controls and modeling of the virtual agent</a:t>
            </a:r>
          </a:p>
          <a:p>
            <a:endParaRPr lang="en-US" dirty="0"/>
          </a:p>
        </p:txBody>
      </p:sp>
    </p:spTree>
    <p:extLst>
      <p:ext uri="{BB962C8B-B14F-4D97-AF65-F5344CB8AC3E}">
        <p14:creationId xmlns:p14="http://schemas.microsoft.com/office/powerpoint/2010/main" val="2310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788-8496-46E0-BBF1-F0B65D0EE40A}"/>
              </a:ext>
            </a:extLst>
          </p:cNvPr>
          <p:cNvSpPr>
            <a:spLocks noGrp="1"/>
          </p:cNvSpPr>
          <p:nvPr>
            <p:ph type="title"/>
          </p:nvPr>
        </p:nvSpPr>
        <p:spPr/>
        <p:txBody>
          <a:bodyPr/>
          <a:lstStyle/>
          <a:p>
            <a:r>
              <a:rPr lang="en-US" dirty="0"/>
              <a:t>Solution Overview &amp; Key features</a:t>
            </a:r>
          </a:p>
        </p:txBody>
      </p:sp>
      <p:sp>
        <p:nvSpPr>
          <p:cNvPr id="3" name="Content Placeholder 2">
            <a:extLst>
              <a:ext uri="{FF2B5EF4-FFF2-40B4-BE49-F238E27FC236}">
                <a16:creationId xmlns:a16="http://schemas.microsoft.com/office/drawing/2014/main" id="{F1079631-7278-4149-AA28-CBD1E4125A85}"/>
              </a:ext>
            </a:extLst>
          </p:cNvPr>
          <p:cNvSpPr>
            <a:spLocks noGrp="1"/>
          </p:cNvSpPr>
          <p:nvPr>
            <p:ph idx="1"/>
          </p:nvPr>
        </p:nvSpPr>
        <p:spPr/>
        <p:txBody>
          <a:bodyPr/>
          <a:lstStyle/>
          <a:p>
            <a:r>
              <a:rPr lang="en-US" dirty="0"/>
              <a:t>In order to achieve our goal and create the virtual agent, we used a series of forms to take the user’s selections and then sent those selections into a php form.</a:t>
            </a:r>
          </a:p>
          <a:p>
            <a:r>
              <a:rPr lang="en-US" dirty="0"/>
              <a:t>Simultaneously, that data needed to be later accessed and displayed like it would in a real online transaction of this sort</a:t>
            </a:r>
          </a:p>
          <a:p>
            <a:r>
              <a:rPr lang="en-US" dirty="0"/>
              <a:t>The admin controls served the purpose of manipulating the inventory and orders as needed</a:t>
            </a:r>
          </a:p>
          <a:p>
            <a:pPr lvl="1"/>
            <a:r>
              <a:rPr lang="en-US" dirty="0"/>
              <a:t>Cars could be added or removed from the inventory</a:t>
            </a:r>
          </a:p>
          <a:p>
            <a:pPr lvl="1"/>
            <a:r>
              <a:rPr lang="en-US" dirty="0"/>
              <a:t>Access to all of the orders and transactions</a:t>
            </a:r>
          </a:p>
          <a:p>
            <a:r>
              <a:rPr lang="en-US" dirty="0"/>
              <a:t>Users needed to be able to login to their own unique profile or create one if it did not already exist</a:t>
            </a:r>
          </a:p>
          <a:p>
            <a:pPr lvl="1"/>
            <a:r>
              <a:rPr lang="en-US" dirty="0"/>
              <a:t>Username, password, e-mail, etc.</a:t>
            </a:r>
          </a:p>
          <a:p>
            <a:endParaRPr lang="en-US" dirty="0"/>
          </a:p>
          <a:p>
            <a:endParaRPr lang="en-US" dirty="0"/>
          </a:p>
        </p:txBody>
      </p:sp>
    </p:spTree>
    <p:extLst>
      <p:ext uri="{BB962C8B-B14F-4D97-AF65-F5344CB8AC3E}">
        <p14:creationId xmlns:p14="http://schemas.microsoft.com/office/powerpoint/2010/main" val="82400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36E7-4E77-4ADD-99D9-DF7E1B4498F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150F105-BF43-45F9-B387-59F14F64900B}"/>
              </a:ext>
            </a:extLst>
          </p:cNvPr>
          <p:cNvSpPr>
            <a:spLocks noGrp="1"/>
          </p:cNvSpPr>
          <p:nvPr>
            <p:ph idx="1"/>
          </p:nvPr>
        </p:nvSpPr>
        <p:spPr/>
        <p:txBody>
          <a:bodyPr>
            <a:normAutofit fontScale="85000" lnSpcReduction="20000"/>
          </a:bodyPr>
          <a:lstStyle/>
          <a:p>
            <a:r>
              <a:rPr lang="en-US" dirty="0"/>
              <a:t>Testing was mostly conducted using random sets of data to simulate user decisions and inputs </a:t>
            </a:r>
          </a:p>
          <a:p>
            <a:r>
              <a:rPr lang="en-US" dirty="0"/>
              <a:t>Once data was supplied we used the echo construct to print any errors that may have occurred within the database </a:t>
            </a:r>
          </a:p>
          <a:p>
            <a:pPr lvl="1"/>
            <a:r>
              <a:rPr lang="en-US" dirty="0"/>
              <a:t>Example: If a query returned false, echo “Error creating table: “ . $conn-&gt;error;  was used to tell what went wrong </a:t>
            </a:r>
          </a:p>
          <a:p>
            <a:r>
              <a:rPr lang="en-US" dirty="0"/>
              <a:t>Testing text inputs: JavaScript functions, html input </a:t>
            </a:r>
            <a:r>
              <a:rPr lang="en-US" i="1" dirty="0"/>
              <a:t>pattern </a:t>
            </a:r>
            <a:r>
              <a:rPr lang="en-US" dirty="0"/>
              <a:t>attribute</a:t>
            </a:r>
          </a:p>
          <a:p>
            <a:pPr lvl="1"/>
            <a:r>
              <a:rPr lang="en-US" dirty="0" err="1"/>
              <a:t>Abcdef</a:t>
            </a:r>
            <a:r>
              <a:rPr lang="en-US" dirty="0"/>
              <a:t> in fields that require a numerical input would prompt that it was incorrect and not execute the action call </a:t>
            </a:r>
          </a:p>
          <a:p>
            <a:pPr lvl="1"/>
            <a:r>
              <a:rPr lang="en-US" dirty="0"/>
              <a:t>Blank inputs returned an error msg</a:t>
            </a:r>
          </a:p>
          <a:p>
            <a:r>
              <a:rPr lang="en-US" dirty="0"/>
              <a:t>Logging in: test various usernames and passwords, if they did not work it was because they were not stored in the database.</a:t>
            </a:r>
          </a:p>
          <a:p>
            <a:pPr lvl="1"/>
            <a:r>
              <a:rPr lang="en-US" dirty="0"/>
              <a:t>In creation of a new user, if the passwords fields did not match an error is </a:t>
            </a:r>
            <a:r>
              <a:rPr lang="en-US" dirty="0" err="1"/>
              <a:t>promted</a:t>
            </a:r>
            <a:endParaRPr lang="en-US" dirty="0"/>
          </a:p>
          <a:p>
            <a:r>
              <a:rPr lang="en-US" dirty="0"/>
              <a:t>The approach used to check the type of card being used in the parking checkout works for the most part however if the user enters backspace it resets the function call and reads the next input as the identifier causing the card type to display improperly– this bug was not fixed </a:t>
            </a:r>
          </a:p>
        </p:txBody>
      </p:sp>
    </p:spTree>
    <p:extLst>
      <p:ext uri="{BB962C8B-B14F-4D97-AF65-F5344CB8AC3E}">
        <p14:creationId xmlns:p14="http://schemas.microsoft.com/office/powerpoint/2010/main" val="12876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A479-0C5F-4853-B7A3-3C5367DDAB4E}"/>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BA8FA646-7775-4F44-831B-092213F985CB}"/>
              </a:ext>
            </a:extLst>
          </p:cNvPr>
          <p:cNvSpPr>
            <a:spLocks noGrp="1"/>
          </p:cNvSpPr>
          <p:nvPr>
            <p:ph idx="1"/>
          </p:nvPr>
        </p:nvSpPr>
        <p:spPr/>
        <p:txBody>
          <a:bodyPr/>
          <a:lstStyle/>
          <a:p>
            <a:endParaRPr lang="en-US" dirty="0"/>
          </a:p>
          <a:p>
            <a:endParaRPr lang="en-US" dirty="0"/>
          </a:p>
          <a:p>
            <a:r>
              <a:rPr lang="en-US" dirty="0"/>
              <a:t>The primary purpose of HTML in this project was just to add forms to the page even though most of the files were saved as a .PHP </a:t>
            </a:r>
          </a:p>
          <a:p>
            <a:r>
              <a:rPr lang="en-US" dirty="0"/>
              <a:t>Common tags used were </a:t>
            </a:r>
            <a:r>
              <a:rPr lang="en-US" b="1" i="1" dirty="0"/>
              <a:t>&lt;form&gt;, &lt;input&gt;, &lt;option&gt; and &lt;select&gt; </a:t>
            </a:r>
            <a:r>
              <a:rPr lang="en-US" dirty="0"/>
              <a:t>among others</a:t>
            </a:r>
          </a:p>
          <a:p>
            <a:r>
              <a:rPr lang="en-US" dirty="0"/>
              <a:t>A few attributes used were </a:t>
            </a:r>
            <a:r>
              <a:rPr lang="en-US" b="1" i="1" dirty="0"/>
              <a:t>type[radio, password, </a:t>
            </a:r>
            <a:r>
              <a:rPr lang="en-US" b="1" i="1" dirty="0" err="1"/>
              <a:t>tel</a:t>
            </a:r>
            <a:r>
              <a:rPr lang="en-US" b="1" i="1" dirty="0"/>
              <a:t> and text]</a:t>
            </a:r>
          </a:p>
          <a:p>
            <a:endParaRPr lang="en-US" dirty="0"/>
          </a:p>
        </p:txBody>
      </p:sp>
    </p:spTree>
    <p:extLst>
      <p:ext uri="{BB962C8B-B14F-4D97-AF65-F5344CB8AC3E}">
        <p14:creationId xmlns:p14="http://schemas.microsoft.com/office/powerpoint/2010/main" val="344032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21E245-781E-4267-8028-181370247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78120" cy="6857999"/>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5" name="Content Placeholder 4" descr="Text&#10;&#10;Description automatically generated">
            <a:extLst>
              <a:ext uri="{FF2B5EF4-FFF2-40B4-BE49-F238E27FC236}">
                <a16:creationId xmlns:a16="http://schemas.microsoft.com/office/drawing/2014/main" id="{61964D03-74F5-41C3-9EF4-E7AA4A71926A}"/>
              </a:ext>
            </a:extLst>
          </p:cNvPr>
          <p:cNvPicPr>
            <a:picLocks noChangeAspect="1"/>
          </p:cNvPicPr>
          <p:nvPr/>
        </p:nvPicPr>
        <p:blipFill>
          <a:blip r:embed="rId2"/>
          <a:stretch>
            <a:fillRect/>
          </a:stretch>
        </p:blipFill>
        <p:spPr>
          <a:xfrm>
            <a:off x="695438" y="648992"/>
            <a:ext cx="6787244" cy="5565539"/>
          </a:xfrm>
          <a:prstGeom prst="rect">
            <a:avLst/>
          </a:prstGeom>
        </p:spPr>
      </p:pic>
      <p:sp>
        <p:nvSpPr>
          <p:cNvPr id="14" name="Rectangle 13">
            <a:extLst>
              <a:ext uri="{FF2B5EF4-FFF2-40B4-BE49-F238E27FC236}">
                <a16:creationId xmlns:a16="http://schemas.microsoft.com/office/drawing/2014/main" id="{E0D6FA1A-9067-4A57-8B52-D765291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1" y="0"/>
            <a:ext cx="40138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4E7273-D54E-4C05-B07D-FEF35FDA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0" y="163629"/>
            <a:ext cx="4013880" cy="1674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137E4-85FE-4D86-8EBD-F75320F18473}"/>
              </a:ext>
            </a:extLst>
          </p:cNvPr>
          <p:cNvSpPr>
            <a:spLocks noGrp="1"/>
          </p:cNvSpPr>
          <p:nvPr>
            <p:ph type="title"/>
          </p:nvPr>
        </p:nvSpPr>
        <p:spPr>
          <a:xfrm>
            <a:off x="8499853" y="488108"/>
            <a:ext cx="3041972" cy="1026892"/>
          </a:xfrm>
        </p:spPr>
        <p:txBody>
          <a:bodyPr>
            <a:normAutofit/>
          </a:bodyPr>
          <a:lstStyle/>
          <a:p>
            <a:r>
              <a:rPr lang="en-US" sz="2800">
                <a:solidFill>
                  <a:schemeClr val="tx2"/>
                </a:solidFill>
              </a:rPr>
              <a:t>Registration COding</a:t>
            </a:r>
          </a:p>
        </p:txBody>
      </p:sp>
      <p:sp>
        <p:nvSpPr>
          <p:cNvPr id="9" name="Content Placeholder 8">
            <a:extLst>
              <a:ext uri="{FF2B5EF4-FFF2-40B4-BE49-F238E27FC236}">
                <a16:creationId xmlns:a16="http://schemas.microsoft.com/office/drawing/2014/main" id="{EE0321AC-F2F7-4CB5-939E-38ACD2D3FEB0}"/>
              </a:ext>
            </a:extLst>
          </p:cNvPr>
          <p:cNvSpPr>
            <a:spLocks noGrp="1"/>
          </p:cNvSpPr>
          <p:nvPr>
            <p:ph idx="1"/>
          </p:nvPr>
        </p:nvSpPr>
        <p:spPr>
          <a:xfrm>
            <a:off x="8499853" y="2160158"/>
            <a:ext cx="3041972" cy="4050989"/>
          </a:xfrm>
        </p:spPr>
        <p:txBody>
          <a:bodyPr>
            <a:normAutofit/>
          </a:bodyPr>
          <a:lstStyle/>
          <a:p>
            <a:r>
              <a:rPr lang="en-US" sz="1400" dirty="0">
                <a:solidFill>
                  <a:schemeClr val="bg1"/>
                </a:solidFill>
              </a:rPr>
              <a:t>Both the registration and login forms used a similar format that consisted of a series of input fields working in tandem with php coding </a:t>
            </a:r>
          </a:p>
        </p:txBody>
      </p:sp>
    </p:spTree>
    <p:extLst>
      <p:ext uri="{BB962C8B-B14F-4D97-AF65-F5344CB8AC3E}">
        <p14:creationId xmlns:p14="http://schemas.microsoft.com/office/powerpoint/2010/main" val="33356752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4D47-B9AB-4CB9-8974-C5C652045283}"/>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EA79C3C8-5D70-44A1-97EA-4AD24514611E}"/>
              </a:ext>
            </a:extLst>
          </p:cNvPr>
          <p:cNvSpPr>
            <a:spLocks noGrp="1"/>
          </p:cNvSpPr>
          <p:nvPr>
            <p:ph idx="1"/>
          </p:nvPr>
        </p:nvSpPr>
        <p:spPr/>
        <p:txBody>
          <a:bodyPr/>
          <a:lstStyle/>
          <a:p>
            <a:r>
              <a:rPr lang="en-US" dirty="0"/>
              <a:t>JavaScript was not used much but in two instances: form validation and checking card type specifically in the process of picking a parking space. </a:t>
            </a:r>
          </a:p>
          <a:p>
            <a:r>
              <a:rPr lang="en-US" dirty="0"/>
              <a:t>Form validation was completed using specific </a:t>
            </a:r>
            <a:r>
              <a:rPr lang="en-US" dirty="0" err="1"/>
              <a:t>regexp</a:t>
            </a:r>
            <a:r>
              <a:rPr lang="en-US" dirty="0"/>
              <a:t> statements within if statements to check if the field was either empty or containing illegal characters and/or numbers</a:t>
            </a:r>
          </a:p>
          <a:p>
            <a:r>
              <a:rPr lang="en-US" dirty="0"/>
              <a:t>The type of card used was checked using </a:t>
            </a:r>
            <a:r>
              <a:rPr lang="en-US" b="1" i="1" dirty="0" err="1"/>
              <a:t>EventListeners</a:t>
            </a:r>
            <a:r>
              <a:rPr lang="en-US" dirty="0"/>
              <a:t> that checked what </a:t>
            </a:r>
            <a:r>
              <a:rPr lang="en-US" b="1" i="1" dirty="0"/>
              <a:t>key</a:t>
            </a:r>
            <a:r>
              <a:rPr lang="en-US" dirty="0"/>
              <a:t> or </a:t>
            </a:r>
            <a:r>
              <a:rPr lang="en-US" b="1" i="1" dirty="0"/>
              <a:t>keycode</a:t>
            </a:r>
            <a:r>
              <a:rPr lang="en-US" dirty="0"/>
              <a:t> the user input and printed the appropriate logo based on that input</a:t>
            </a:r>
          </a:p>
          <a:p>
            <a:pPr lvl="1"/>
            <a:r>
              <a:rPr lang="en-US" dirty="0"/>
              <a:t>Specifically the </a:t>
            </a:r>
            <a:r>
              <a:rPr lang="en-US" b="1" i="1" dirty="0" err="1"/>
              <a:t>keydown</a:t>
            </a:r>
            <a:r>
              <a:rPr lang="en-US" dirty="0"/>
              <a:t> event </a:t>
            </a:r>
          </a:p>
        </p:txBody>
      </p:sp>
    </p:spTree>
    <p:extLst>
      <p:ext uri="{BB962C8B-B14F-4D97-AF65-F5344CB8AC3E}">
        <p14:creationId xmlns:p14="http://schemas.microsoft.com/office/powerpoint/2010/main" val="82874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D132-CFC0-4EA5-A3DB-46ACD21474A5}"/>
              </a:ext>
            </a:extLst>
          </p:cNvPr>
          <p:cNvSpPr>
            <a:spLocks noGrp="1"/>
          </p:cNvSpPr>
          <p:nvPr>
            <p:ph type="title"/>
          </p:nvPr>
        </p:nvSpPr>
        <p:spPr/>
        <p:txBody>
          <a:bodyPr/>
          <a:lstStyle/>
          <a:p>
            <a:r>
              <a:rPr lang="en-US" dirty="0"/>
              <a:t>Checking card </a:t>
            </a:r>
            <a:r>
              <a:rPr lang="en-US" dirty="0" err="1"/>
              <a:t>iin</a:t>
            </a:r>
            <a:r>
              <a:rPr lang="en-US" dirty="0"/>
              <a:t> (Pre-pay parking)</a:t>
            </a:r>
          </a:p>
        </p:txBody>
      </p:sp>
      <p:pic>
        <p:nvPicPr>
          <p:cNvPr id="10" name="Content Placeholder 9" descr="Text&#10;&#10;Description automatically generated">
            <a:extLst>
              <a:ext uri="{FF2B5EF4-FFF2-40B4-BE49-F238E27FC236}">
                <a16:creationId xmlns:a16="http://schemas.microsoft.com/office/drawing/2014/main" id="{55EB0B58-E44A-4F20-B01B-24DE962ABA2E}"/>
              </a:ext>
            </a:extLst>
          </p:cNvPr>
          <p:cNvPicPr>
            <a:picLocks noGrp="1" noChangeAspect="1"/>
          </p:cNvPicPr>
          <p:nvPr>
            <p:ph idx="1"/>
          </p:nvPr>
        </p:nvPicPr>
        <p:blipFill>
          <a:blip r:embed="rId2"/>
          <a:stretch>
            <a:fillRect/>
          </a:stretch>
        </p:blipFill>
        <p:spPr>
          <a:xfrm>
            <a:off x="2165431" y="2011363"/>
            <a:ext cx="7859550" cy="4206875"/>
          </a:xfrm>
        </p:spPr>
      </p:pic>
    </p:spTree>
    <p:extLst>
      <p:ext uri="{BB962C8B-B14F-4D97-AF65-F5344CB8AC3E}">
        <p14:creationId xmlns:p14="http://schemas.microsoft.com/office/powerpoint/2010/main" val="3048332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4E3864-550F-4194-BC9D-CCA442A52D0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Banded design</Template>
  <TotalTime>252</TotalTime>
  <Words>1075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vt:lpstr>
      <vt:lpstr>Banded</vt:lpstr>
      <vt:lpstr>Runtime-terror project 04</vt:lpstr>
      <vt:lpstr>Goal</vt:lpstr>
      <vt:lpstr>General requirements</vt:lpstr>
      <vt:lpstr>Solution Overview &amp; Key features</vt:lpstr>
      <vt:lpstr>Testing</vt:lpstr>
      <vt:lpstr>HTML</vt:lpstr>
      <vt:lpstr>Registration COding</vt:lpstr>
      <vt:lpstr>JavaScript</vt:lpstr>
      <vt:lpstr>Checking card iin (Pre-pay parking)</vt:lpstr>
      <vt:lpstr>PHP</vt:lpstr>
      <vt:lpstr>Checking inputs and setting price</vt:lpstr>
      <vt:lpstr>MySQl</vt:lpstr>
      <vt:lpstr>Mysql data manipulation</vt:lpstr>
      <vt:lpstr>Role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Runtimeterror project 04</dc:title>
  <dc:creator>Michael Hosein</dc:creator>
  <cp:lastModifiedBy>Michael Hosein</cp:lastModifiedBy>
  <cp:revision>7</cp:revision>
  <dcterms:created xsi:type="dcterms:W3CDTF">2021-12-12T19:19:32Z</dcterms:created>
  <dcterms:modified xsi:type="dcterms:W3CDTF">2021-12-12T23:32:03Z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