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4" r:id="rId6"/>
    <p:sldId id="265" r:id="rId7"/>
    <p:sldId id="267" r:id="rId8"/>
    <p:sldId id="270" r:id="rId9"/>
    <p:sldId id="272" r:id="rId10"/>
    <p:sldId id="268" r:id="rId11"/>
    <p:sldId id="261" r:id="rId12"/>
    <p:sldId id="269"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82"/>
  </p:normalViewPr>
  <p:slideViewPr>
    <p:cSldViewPr snapToGrid="0" snapToObjects="1">
      <p:cViewPr varScale="1">
        <p:scale>
          <a:sx n="119" d="100"/>
          <a:sy n="119" d="100"/>
        </p:scale>
        <p:origin x="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B16C6-9374-41A8-94DB-DECAACDF9302}"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8B2A4D3C-93FA-43D7-999F-5F61F788B857}">
      <dgm:prSet/>
      <dgm:spPr/>
      <dgm:t>
        <a:bodyPr/>
        <a:lstStyle/>
        <a:p>
          <a:r>
            <a:rPr lang="en-US"/>
            <a:t>The goal of this project was to take our previous knowledge of CSS and HTML and combine it with what we’ve learned about PHP coding. </a:t>
          </a:r>
        </a:p>
      </dgm:t>
    </dgm:pt>
    <dgm:pt modelId="{6F0B5DEC-3C82-49E1-AEE3-466C6224D75A}" type="parTrans" cxnId="{3C8D940D-311A-4369-B03F-D7A0A6972681}">
      <dgm:prSet/>
      <dgm:spPr/>
      <dgm:t>
        <a:bodyPr/>
        <a:lstStyle/>
        <a:p>
          <a:endParaRPr lang="en-US"/>
        </a:p>
      </dgm:t>
    </dgm:pt>
    <dgm:pt modelId="{239E4E5C-F9A5-4D58-BEF7-ACE80E8EB7F0}" type="sibTrans" cxnId="{3C8D940D-311A-4369-B03F-D7A0A6972681}">
      <dgm:prSet/>
      <dgm:spPr/>
      <dgm:t>
        <a:bodyPr/>
        <a:lstStyle/>
        <a:p>
          <a:endParaRPr lang="en-US"/>
        </a:p>
      </dgm:t>
    </dgm:pt>
    <dgm:pt modelId="{5029B77F-F9A8-462D-8BE6-56CD8439D1D9}">
      <dgm:prSet/>
      <dgm:spPr/>
      <dgm:t>
        <a:bodyPr/>
        <a:lstStyle/>
        <a:p>
          <a:r>
            <a:rPr lang="en-US" dirty="0" smtClean="0"/>
            <a:t>This time, the team chose to recreate Jeopardy! PHP is used in this format by allowing the player to login before they begin playing as well as displaying their accumulated points as the game progresses. </a:t>
          </a:r>
          <a:endParaRPr lang="en-US" dirty="0"/>
        </a:p>
      </dgm:t>
    </dgm:pt>
    <dgm:pt modelId="{E8E9ED3F-BC26-4EAC-9AA3-2C8D79FD7735}" type="parTrans" cxnId="{42147F34-CB86-4BB0-8011-236A2D83747B}">
      <dgm:prSet/>
      <dgm:spPr/>
      <dgm:t>
        <a:bodyPr/>
        <a:lstStyle/>
        <a:p>
          <a:endParaRPr lang="en-US"/>
        </a:p>
      </dgm:t>
    </dgm:pt>
    <dgm:pt modelId="{F66887BB-AA01-4FA8-ADE8-AAC4143CB225}" type="sibTrans" cxnId="{42147F34-CB86-4BB0-8011-236A2D83747B}">
      <dgm:prSet/>
      <dgm:spPr/>
      <dgm:t>
        <a:bodyPr/>
        <a:lstStyle/>
        <a:p>
          <a:endParaRPr lang="en-US"/>
        </a:p>
      </dgm:t>
    </dgm:pt>
    <dgm:pt modelId="{2E832215-4CE1-C247-82E3-5D40E5D7CDC1}" type="pres">
      <dgm:prSet presAssocID="{48EB16C6-9374-41A8-94DB-DECAACDF9302}" presName="Name0" presStyleCnt="0">
        <dgm:presLayoutVars>
          <dgm:dir/>
          <dgm:animLvl val="lvl"/>
          <dgm:resizeHandles val="exact"/>
        </dgm:presLayoutVars>
      </dgm:prSet>
      <dgm:spPr/>
      <dgm:t>
        <a:bodyPr/>
        <a:lstStyle/>
        <a:p>
          <a:endParaRPr lang="en-US"/>
        </a:p>
      </dgm:t>
    </dgm:pt>
    <dgm:pt modelId="{919437A1-D803-214F-9319-437B65F5FA04}" type="pres">
      <dgm:prSet presAssocID="{8B2A4D3C-93FA-43D7-999F-5F61F788B857}" presName="parTxOnly" presStyleLbl="node1" presStyleIdx="0" presStyleCnt="2">
        <dgm:presLayoutVars>
          <dgm:chMax val="0"/>
          <dgm:chPref val="0"/>
          <dgm:bulletEnabled val="1"/>
        </dgm:presLayoutVars>
      </dgm:prSet>
      <dgm:spPr/>
      <dgm:t>
        <a:bodyPr/>
        <a:lstStyle/>
        <a:p>
          <a:endParaRPr lang="en-US"/>
        </a:p>
      </dgm:t>
    </dgm:pt>
    <dgm:pt modelId="{4F646D11-C1C5-EC42-BC51-80C2097286D7}" type="pres">
      <dgm:prSet presAssocID="{239E4E5C-F9A5-4D58-BEF7-ACE80E8EB7F0}" presName="parTxOnlySpace" presStyleCnt="0"/>
      <dgm:spPr/>
    </dgm:pt>
    <dgm:pt modelId="{F751A65A-EAA3-CF4F-BBC3-BDA791DF4C11}" type="pres">
      <dgm:prSet presAssocID="{5029B77F-F9A8-462D-8BE6-56CD8439D1D9}" presName="parTxOnly" presStyleLbl="node1" presStyleIdx="1" presStyleCnt="2">
        <dgm:presLayoutVars>
          <dgm:chMax val="0"/>
          <dgm:chPref val="0"/>
          <dgm:bulletEnabled val="1"/>
        </dgm:presLayoutVars>
      </dgm:prSet>
      <dgm:spPr/>
      <dgm:t>
        <a:bodyPr/>
        <a:lstStyle/>
        <a:p>
          <a:endParaRPr lang="en-US"/>
        </a:p>
      </dgm:t>
    </dgm:pt>
  </dgm:ptLst>
  <dgm:cxnLst>
    <dgm:cxn modelId="{42147F34-CB86-4BB0-8011-236A2D83747B}" srcId="{48EB16C6-9374-41A8-94DB-DECAACDF9302}" destId="{5029B77F-F9A8-462D-8BE6-56CD8439D1D9}" srcOrd="1" destOrd="0" parTransId="{E8E9ED3F-BC26-4EAC-9AA3-2C8D79FD7735}" sibTransId="{F66887BB-AA01-4FA8-ADE8-AAC4143CB225}"/>
    <dgm:cxn modelId="{3C8D940D-311A-4369-B03F-D7A0A6972681}" srcId="{48EB16C6-9374-41A8-94DB-DECAACDF9302}" destId="{8B2A4D3C-93FA-43D7-999F-5F61F788B857}" srcOrd="0" destOrd="0" parTransId="{6F0B5DEC-3C82-49E1-AEE3-466C6224D75A}" sibTransId="{239E4E5C-F9A5-4D58-BEF7-ACE80E8EB7F0}"/>
    <dgm:cxn modelId="{314E6908-E29E-5046-8779-9601A56270C9}" type="presOf" srcId="{48EB16C6-9374-41A8-94DB-DECAACDF9302}" destId="{2E832215-4CE1-C247-82E3-5D40E5D7CDC1}" srcOrd="0" destOrd="0" presId="urn:microsoft.com/office/officeart/2005/8/layout/chevron1"/>
    <dgm:cxn modelId="{F92ED56B-6C31-6E4A-8218-207193C8D427}" type="presOf" srcId="{8B2A4D3C-93FA-43D7-999F-5F61F788B857}" destId="{919437A1-D803-214F-9319-437B65F5FA04}" srcOrd="0" destOrd="0" presId="urn:microsoft.com/office/officeart/2005/8/layout/chevron1"/>
    <dgm:cxn modelId="{2EABB989-2432-3A4D-B367-465C773A7489}" type="presOf" srcId="{5029B77F-F9A8-462D-8BE6-56CD8439D1D9}" destId="{F751A65A-EAA3-CF4F-BBC3-BDA791DF4C11}" srcOrd="0" destOrd="0" presId="urn:microsoft.com/office/officeart/2005/8/layout/chevron1"/>
    <dgm:cxn modelId="{9E02E784-C26D-694B-803F-AE83F46514A1}" type="presParOf" srcId="{2E832215-4CE1-C247-82E3-5D40E5D7CDC1}" destId="{919437A1-D803-214F-9319-437B65F5FA04}" srcOrd="0" destOrd="0" presId="urn:microsoft.com/office/officeart/2005/8/layout/chevron1"/>
    <dgm:cxn modelId="{99866B0D-CE1C-4D41-B8CC-4FBFFFD8CC72}" type="presParOf" srcId="{2E832215-4CE1-C247-82E3-5D40E5D7CDC1}" destId="{4F646D11-C1C5-EC42-BC51-80C2097286D7}" srcOrd="1" destOrd="0" presId="urn:microsoft.com/office/officeart/2005/8/layout/chevron1"/>
    <dgm:cxn modelId="{57921763-6794-8345-8CE0-EEC2AD7BB14E}" type="presParOf" srcId="{2E832215-4CE1-C247-82E3-5D40E5D7CDC1}" destId="{F751A65A-EAA3-CF4F-BBC3-BDA791DF4C11}"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100869-15AA-4BF9-A0C9-498B2FEC80F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923A6C2-C9EA-4A2D-A31B-780AC60A254D}">
      <dgm:prSet/>
      <dgm:spPr/>
      <dgm:t>
        <a:bodyPr/>
        <a:lstStyle/>
        <a:p>
          <a:r>
            <a:rPr lang="en-US"/>
            <a:t>Similar to our last project, this webpage requires the users to make a decision following each question</a:t>
          </a:r>
        </a:p>
      </dgm:t>
    </dgm:pt>
    <dgm:pt modelId="{BB3B1819-8769-4574-9926-7454A6F65FDD}" type="parTrans" cxnId="{396F9F50-1066-4871-878A-05B54A4EEC3B}">
      <dgm:prSet/>
      <dgm:spPr/>
      <dgm:t>
        <a:bodyPr/>
        <a:lstStyle/>
        <a:p>
          <a:endParaRPr lang="en-US"/>
        </a:p>
      </dgm:t>
    </dgm:pt>
    <dgm:pt modelId="{676FE84A-32FC-4275-8EE3-F32F5F427613}" type="sibTrans" cxnId="{396F9F50-1066-4871-878A-05B54A4EEC3B}">
      <dgm:prSet/>
      <dgm:spPr/>
      <dgm:t>
        <a:bodyPr/>
        <a:lstStyle/>
        <a:p>
          <a:endParaRPr lang="en-US"/>
        </a:p>
      </dgm:t>
    </dgm:pt>
    <dgm:pt modelId="{FCB3C14A-7786-440A-8C41-90D9D2026999}">
      <dgm:prSet/>
      <dgm:spPr/>
      <dgm:t>
        <a:bodyPr/>
        <a:lstStyle/>
        <a:p>
          <a:r>
            <a:rPr lang="en-US"/>
            <a:t>If the answer is correct, the user is rewarded the appropriate amount of points</a:t>
          </a:r>
        </a:p>
      </dgm:t>
    </dgm:pt>
    <dgm:pt modelId="{57C64342-1C24-4F1E-B5AB-4C8614D5D142}" type="parTrans" cxnId="{CFA9F00F-18A2-4813-985D-9E349BA5B4C9}">
      <dgm:prSet/>
      <dgm:spPr/>
      <dgm:t>
        <a:bodyPr/>
        <a:lstStyle/>
        <a:p>
          <a:endParaRPr lang="en-US"/>
        </a:p>
      </dgm:t>
    </dgm:pt>
    <dgm:pt modelId="{BB41AF64-F1DA-4B64-BCF6-1471877DB914}" type="sibTrans" cxnId="{CFA9F00F-18A2-4813-985D-9E349BA5B4C9}">
      <dgm:prSet/>
      <dgm:spPr/>
      <dgm:t>
        <a:bodyPr/>
        <a:lstStyle/>
        <a:p>
          <a:endParaRPr lang="en-US"/>
        </a:p>
      </dgm:t>
    </dgm:pt>
    <dgm:pt modelId="{34BE1214-C184-E242-9997-630AF63AAA53}" type="pres">
      <dgm:prSet presAssocID="{B2100869-15AA-4BF9-A0C9-498B2FEC80FC}" presName="linear" presStyleCnt="0">
        <dgm:presLayoutVars>
          <dgm:animLvl val="lvl"/>
          <dgm:resizeHandles val="exact"/>
        </dgm:presLayoutVars>
      </dgm:prSet>
      <dgm:spPr/>
      <dgm:t>
        <a:bodyPr/>
        <a:lstStyle/>
        <a:p>
          <a:endParaRPr lang="en-US"/>
        </a:p>
      </dgm:t>
    </dgm:pt>
    <dgm:pt modelId="{8495829A-1F66-AB40-9255-8FD5D5C8A945}" type="pres">
      <dgm:prSet presAssocID="{A923A6C2-C9EA-4A2D-A31B-780AC60A254D}" presName="parentText" presStyleLbl="node1" presStyleIdx="0" presStyleCnt="2">
        <dgm:presLayoutVars>
          <dgm:chMax val="0"/>
          <dgm:bulletEnabled val="1"/>
        </dgm:presLayoutVars>
      </dgm:prSet>
      <dgm:spPr/>
      <dgm:t>
        <a:bodyPr/>
        <a:lstStyle/>
        <a:p>
          <a:endParaRPr lang="en-US"/>
        </a:p>
      </dgm:t>
    </dgm:pt>
    <dgm:pt modelId="{4BF4A550-A637-A347-BC59-5D4669F19BE3}" type="pres">
      <dgm:prSet presAssocID="{676FE84A-32FC-4275-8EE3-F32F5F427613}" presName="spacer" presStyleCnt="0"/>
      <dgm:spPr/>
    </dgm:pt>
    <dgm:pt modelId="{5B2C4EC5-5737-3447-BE68-DBF349D0EFB2}" type="pres">
      <dgm:prSet presAssocID="{FCB3C14A-7786-440A-8C41-90D9D2026999}" presName="parentText" presStyleLbl="node1" presStyleIdx="1" presStyleCnt="2">
        <dgm:presLayoutVars>
          <dgm:chMax val="0"/>
          <dgm:bulletEnabled val="1"/>
        </dgm:presLayoutVars>
      </dgm:prSet>
      <dgm:spPr/>
      <dgm:t>
        <a:bodyPr/>
        <a:lstStyle/>
        <a:p>
          <a:endParaRPr lang="en-US"/>
        </a:p>
      </dgm:t>
    </dgm:pt>
  </dgm:ptLst>
  <dgm:cxnLst>
    <dgm:cxn modelId="{396F9F50-1066-4871-878A-05B54A4EEC3B}" srcId="{B2100869-15AA-4BF9-A0C9-498B2FEC80FC}" destId="{A923A6C2-C9EA-4A2D-A31B-780AC60A254D}" srcOrd="0" destOrd="0" parTransId="{BB3B1819-8769-4574-9926-7454A6F65FDD}" sibTransId="{676FE84A-32FC-4275-8EE3-F32F5F427613}"/>
    <dgm:cxn modelId="{CFA9F00F-18A2-4813-985D-9E349BA5B4C9}" srcId="{B2100869-15AA-4BF9-A0C9-498B2FEC80FC}" destId="{FCB3C14A-7786-440A-8C41-90D9D2026999}" srcOrd="1" destOrd="0" parTransId="{57C64342-1C24-4F1E-B5AB-4C8614D5D142}" sibTransId="{BB41AF64-F1DA-4B64-BCF6-1471877DB914}"/>
    <dgm:cxn modelId="{FDD928B8-D205-5F4C-B859-E8052361EB1F}" type="presOf" srcId="{A923A6C2-C9EA-4A2D-A31B-780AC60A254D}" destId="{8495829A-1F66-AB40-9255-8FD5D5C8A945}" srcOrd="0" destOrd="0" presId="urn:microsoft.com/office/officeart/2005/8/layout/vList2"/>
    <dgm:cxn modelId="{8A58B26C-53F4-4C42-BC94-B44F3E660FBB}" type="presOf" srcId="{FCB3C14A-7786-440A-8C41-90D9D2026999}" destId="{5B2C4EC5-5737-3447-BE68-DBF349D0EFB2}" srcOrd="0" destOrd="0" presId="urn:microsoft.com/office/officeart/2005/8/layout/vList2"/>
    <dgm:cxn modelId="{3EF9D4F6-A465-B349-8810-1E65345311BB}" type="presOf" srcId="{B2100869-15AA-4BF9-A0C9-498B2FEC80FC}" destId="{34BE1214-C184-E242-9997-630AF63AAA53}" srcOrd="0" destOrd="0" presId="urn:microsoft.com/office/officeart/2005/8/layout/vList2"/>
    <dgm:cxn modelId="{F17B6070-0BB2-D940-AC97-17F112585073}" type="presParOf" srcId="{34BE1214-C184-E242-9997-630AF63AAA53}" destId="{8495829A-1F66-AB40-9255-8FD5D5C8A945}" srcOrd="0" destOrd="0" presId="urn:microsoft.com/office/officeart/2005/8/layout/vList2"/>
    <dgm:cxn modelId="{3F7CEEE6-B52B-1149-B053-B3FE306819E4}" type="presParOf" srcId="{34BE1214-C184-E242-9997-630AF63AAA53}" destId="{4BF4A550-A637-A347-BC59-5D4669F19BE3}" srcOrd="1" destOrd="0" presId="urn:microsoft.com/office/officeart/2005/8/layout/vList2"/>
    <dgm:cxn modelId="{14AA9913-B84D-6049-8EC1-186AA64F4B23}" type="presParOf" srcId="{34BE1214-C184-E242-9997-630AF63AAA53}" destId="{5B2C4EC5-5737-3447-BE68-DBF349D0EFB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8FB9F5-9CC7-44A3-A35B-352DB038CA28}"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US"/>
        </a:p>
      </dgm:t>
    </dgm:pt>
    <dgm:pt modelId="{5BD9774E-73BD-40A8-901A-C7BB1EED784D}">
      <dgm:prSet/>
      <dgm:spPr/>
      <dgm:t>
        <a:bodyPr/>
        <a:lstStyle/>
        <a:p>
          <a:r>
            <a:rPr lang="en-US" dirty="0"/>
            <a:t>One challenge that came up was finding a way to designate the teams using PHP</a:t>
          </a:r>
        </a:p>
        <a:p>
          <a:endParaRPr lang="en-US" dirty="0"/>
        </a:p>
        <a:p>
          <a:r>
            <a:rPr lang="en-US" dirty="0"/>
            <a:t>-The best way to do this in the end was to use the previously created array to distinguish which team they would be assigned based on their sequential order. </a:t>
          </a:r>
        </a:p>
      </dgm:t>
    </dgm:pt>
    <dgm:pt modelId="{D68B07D1-D736-4788-A6B9-F96D6FF1257B}" type="parTrans" cxnId="{EA34700D-043E-4011-AA44-A748A535ED51}">
      <dgm:prSet/>
      <dgm:spPr/>
      <dgm:t>
        <a:bodyPr/>
        <a:lstStyle/>
        <a:p>
          <a:endParaRPr lang="en-US"/>
        </a:p>
      </dgm:t>
    </dgm:pt>
    <dgm:pt modelId="{2E65AE83-ED6F-4CCE-9C99-2E9A03ED106F}" type="sibTrans" cxnId="{EA34700D-043E-4011-AA44-A748A535ED51}">
      <dgm:prSet/>
      <dgm:spPr/>
      <dgm:t>
        <a:bodyPr/>
        <a:lstStyle/>
        <a:p>
          <a:endParaRPr lang="en-US"/>
        </a:p>
      </dgm:t>
    </dgm:pt>
    <dgm:pt modelId="{036928DF-C190-4A6F-8D29-A9A653829DF6}">
      <dgm:prSet/>
      <dgm:spPr/>
      <dgm:t>
        <a:bodyPr/>
        <a:lstStyle/>
        <a:p>
          <a:r>
            <a:rPr lang="en-US" dirty="0" smtClean="0"/>
            <a:t>Another challenge was how to increment the score after each question</a:t>
          </a:r>
        </a:p>
        <a:p>
          <a:endParaRPr lang="en-US" dirty="0" smtClean="0"/>
        </a:p>
        <a:p>
          <a:r>
            <a:rPr lang="en-US" smtClean="0"/>
            <a:t>-The </a:t>
          </a:r>
          <a:r>
            <a:rPr lang="en-US" dirty="0" smtClean="0"/>
            <a:t>best route for this was to allow the users to do this manually. The </a:t>
          </a:r>
          <a:r>
            <a:rPr lang="en-US" b="1" i="1" dirty="0" err="1" smtClean="0"/>
            <a:t>isset</a:t>
          </a:r>
          <a:r>
            <a:rPr lang="en-US" b="1" i="1" dirty="0" smtClean="0"/>
            <a:t>() </a:t>
          </a:r>
          <a:r>
            <a:rPr lang="en-US" b="0" i="0" dirty="0" smtClean="0"/>
            <a:t>function allows the program to check whether the user attempts to add or remove points and performs the appropriate action. </a:t>
          </a:r>
          <a:endParaRPr lang="en-US" dirty="0"/>
        </a:p>
        <a:p>
          <a:r>
            <a:rPr lang="en-US" dirty="0"/>
            <a:t> </a:t>
          </a:r>
        </a:p>
      </dgm:t>
    </dgm:pt>
    <dgm:pt modelId="{F73D0788-2BDC-491B-8311-71F1861CE990}" type="parTrans" cxnId="{F3FC8A4D-9C47-4601-95A3-236B54374B35}">
      <dgm:prSet/>
      <dgm:spPr/>
      <dgm:t>
        <a:bodyPr/>
        <a:lstStyle/>
        <a:p>
          <a:endParaRPr lang="en-US"/>
        </a:p>
      </dgm:t>
    </dgm:pt>
    <dgm:pt modelId="{D1CCD340-CA2A-42EB-8C90-764A9807457D}" type="sibTrans" cxnId="{F3FC8A4D-9C47-4601-95A3-236B54374B35}">
      <dgm:prSet/>
      <dgm:spPr/>
      <dgm:t>
        <a:bodyPr/>
        <a:lstStyle/>
        <a:p>
          <a:endParaRPr lang="en-US"/>
        </a:p>
      </dgm:t>
    </dgm:pt>
    <dgm:pt modelId="{77F25740-FC3C-BA4B-8BC1-12E77B27D060}" type="pres">
      <dgm:prSet presAssocID="{4C8FB9F5-9CC7-44A3-A35B-352DB038CA28}" presName="vert0" presStyleCnt="0">
        <dgm:presLayoutVars>
          <dgm:dir/>
          <dgm:animOne val="branch"/>
          <dgm:animLvl val="lvl"/>
        </dgm:presLayoutVars>
      </dgm:prSet>
      <dgm:spPr/>
      <dgm:t>
        <a:bodyPr/>
        <a:lstStyle/>
        <a:p>
          <a:endParaRPr lang="en-US"/>
        </a:p>
      </dgm:t>
    </dgm:pt>
    <dgm:pt modelId="{74B96243-7712-244F-B4F8-996FEDCB8101}" type="pres">
      <dgm:prSet presAssocID="{5BD9774E-73BD-40A8-901A-C7BB1EED784D}" presName="thickLine" presStyleLbl="alignNode1" presStyleIdx="0" presStyleCnt="2"/>
      <dgm:spPr/>
    </dgm:pt>
    <dgm:pt modelId="{5F8410A2-ED04-7944-A65F-D97E9EC7CE83}" type="pres">
      <dgm:prSet presAssocID="{5BD9774E-73BD-40A8-901A-C7BB1EED784D}" presName="horz1" presStyleCnt="0"/>
      <dgm:spPr/>
    </dgm:pt>
    <dgm:pt modelId="{7FAD3D06-F34A-9042-A55D-C61C33728B5B}" type="pres">
      <dgm:prSet presAssocID="{5BD9774E-73BD-40A8-901A-C7BB1EED784D}" presName="tx1" presStyleLbl="revTx" presStyleIdx="0" presStyleCnt="2"/>
      <dgm:spPr/>
      <dgm:t>
        <a:bodyPr/>
        <a:lstStyle/>
        <a:p>
          <a:endParaRPr lang="en-US"/>
        </a:p>
      </dgm:t>
    </dgm:pt>
    <dgm:pt modelId="{0DF68B7E-1827-3542-92BC-0D270F322369}" type="pres">
      <dgm:prSet presAssocID="{5BD9774E-73BD-40A8-901A-C7BB1EED784D}" presName="vert1" presStyleCnt="0"/>
      <dgm:spPr/>
    </dgm:pt>
    <dgm:pt modelId="{F5274044-AB72-A643-9C32-1A52C9FCFBBB}" type="pres">
      <dgm:prSet presAssocID="{036928DF-C190-4A6F-8D29-A9A653829DF6}" presName="thickLine" presStyleLbl="alignNode1" presStyleIdx="1" presStyleCnt="2"/>
      <dgm:spPr/>
    </dgm:pt>
    <dgm:pt modelId="{1CF5F65C-A839-5243-88DE-E129B8F70A2D}" type="pres">
      <dgm:prSet presAssocID="{036928DF-C190-4A6F-8D29-A9A653829DF6}" presName="horz1" presStyleCnt="0"/>
      <dgm:spPr/>
    </dgm:pt>
    <dgm:pt modelId="{C52A3EDD-3C62-E548-A43F-2526C46AADDD}" type="pres">
      <dgm:prSet presAssocID="{036928DF-C190-4A6F-8D29-A9A653829DF6}" presName="tx1" presStyleLbl="revTx" presStyleIdx="1" presStyleCnt="2"/>
      <dgm:spPr/>
      <dgm:t>
        <a:bodyPr/>
        <a:lstStyle/>
        <a:p>
          <a:endParaRPr lang="en-US"/>
        </a:p>
      </dgm:t>
    </dgm:pt>
    <dgm:pt modelId="{13ACB691-1F78-294D-8729-779D80BAE268}" type="pres">
      <dgm:prSet presAssocID="{036928DF-C190-4A6F-8D29-A9A653829DF6}" presName="vert1" presStyleCnt="0"/>
      <dgm:spPr/>
    </dgm:pt>
  </dgm:ptLst>
  <dgm:cxnLst>
    <dgm:cxn modelId="{EA34700D-043E-4011-AA44-A748A535ED51}" srcId="{4C8FB9F5-9CC7-44A3-A35B-352DB038CA28}" destId="{5BD9774E-73BD-40A8-901A-C7BB1EED784D}" srcOrd="0" destOrd="0" parTransId="{D68B07D1-D736-4788-A6B9-F96D6FF1257B}" sibTransId="{2E65AE83-ED6F-4CCE-9C99-2E9A03ED106F}"/>
    <dgm:cxn modelId="{6D23B28D-E013-C94F-94B7-0347240F7E3D}" type="presOf" srcId="{036928DF-C190-4A6F-8D29-A9A653829DF6}" destId="{C52A3EDD-3C62-E548-A43F-2526C46AADDD}" srcOrd="0" destOrd="0" presId="urn:microsoft.com/office/officeart/2008/layout/LinedList"/>
    <dgm:cxn modelId="{D8ECBA40-9B09-DD40-8668-DF2C4CB99485}" type="presOf" srcId="{4C8FB9F5-9CC7-44A3-A35B-352DB038CA28}" destId="{77F25740-FC3C-BA4B-8BC1-12E77B27D060}" srcOrd="0" destOrd="0" presId="urn:microsoft.com/office/officeart/2008/layout/LinedList"/>
    <dgm:cxn modelId="{F3FC8A4D-9C47-4601-95A3-236B54374B35}" srcId="{4C8FB9F5-9CC7-44A3-A35B-352DB038CA28}" destId="{036928DF-C190-4A6F-8D29-A9A653829DF6}" srcOrd="1" destOrd="0" parTransId="{F73D0788-2BDC-491B-8311-71F1861CE990}" sibTransId="{D1CCD340-CA2A-42EB-8C90-764A9807457D}"/>
    <dgm:cxn modelId="{6C906CA9-40BA-9E41-9132-4C7D954AA630}" type="presOf" srcId="{5BD9774E-73BD-40A8-901A-C7BB1EED784D}" destId="{7FAD3D06-F34A-9042-A55D-C61C33728B5B}" srcOrd="0" destOrd="0" presId="urn:microsoft.com/office/officeart/2008/layout/LinedList"/>
    <dgm:cxn modelId="{43D64A7D-1449-994B-B6E5-9A6D3978E5EB}" type="presParOf" srcId="{77F25740-FC3C-BA4B-8BC1-12E77B27D060}" destId="{74B96243-7712-244F-B4F8-996FEDCB8101}" srcOrd="0" destOrd="0" presId="urn:microsoft.com/office/officeart/2008/layout/LinedList"/>
    <dgm:cxn modelId="{B6C9EE12-05D2-A646-8180-18D99541C011}" type="presParOf" srcId="{77F25740-FC3C-BA4B-8BC1-12E77B27D060}" destId="{5F8410A2-ED04-7944-A65F-D97E9EC7CE83}" srcOrd="1" destOrd="0" presId="urn:microsoft.com/office/officeart/2008/layout/LinedList"/>
    <dgm:cxn modelId="{0DB08E42-9DE4-154D-A50A-53AB53632601}" type="presParOf" srcId="{5F8410A2-ED04-7944-A65F-D97E9EC7CE83}" destId="{7FAD3D06-F34A-9042-A55D-C61C33728B5B}" srcOrd="0" destOrd="0" presId="urn:microsoft.com/office/officeart/2008/layout/LinedList"/>
    <dgm:cxn modelId="{15AF443C-07FB-9745-962A-0EC961DD918B}" type="presParOf" srcId="{5F8410A2-ED04-7944-A65F-D97E9EC7CE83}" destId="{0DF68B7E-1827-3542-92BC-0D270F322369}" srcOrd="1" destOrd="0" presId="urn:microsoft.com/office/officeart/2008/layout/LinedList"/>
    <dgm:cxn modelId="{9B12B738-1627-7E4C-90ED-9EDB5D12C7B1}" type="presParOf" srcId="{77F25740-FC3C-BA4B-8BC1-12E77B27D060}" destId="{F5274044-AB72-A643-9C32-1A52C9FCFBBB}" srcOrd="2" destOrd="0" presId="urn:microsoft.com/office/officeart/2008/layout/LinedList"/>
    <dgm:cxn modelId="{510C9636-1B28-C342-BDC2-D48197B5DA18}" type="presParOf" srcId="{77F25740-FC3C-BA4B-8BC1-12E77B27D060}" destId="{1CF5F65C-A839-5243-88DE-E129B8F70A2D}" srcOrd="3" destOrd="0" presId="urn:microsoft.com/office/officeart/2008/layout/LinedList"/>
    <dgm:cxn modelId="{BDF35223-9DD9-344C-A45F-954E6696B9E8}" type="presParOf" srcId="{1CF5F65C-A839-5243-88DE-E129B8F70A2D}" destId="{C52A3EDD-3C62-E548-A43F-2526C46AADDD}" srcOrd="0" destOrd="0" presId="urn:microsoft.com/office/officeart/2008/layout/LinedList"/>
    <dgm:cxn modelId="{8DB73746-1742-7A40-A330-25258BEDE1C2}" type="presParOf" srcId="{1CF5F65C-A839-5243-88DE-E129B8F70A2D}" destId="{13ACB691-1F78-294D-8729-779D80BAE26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437A1-D803-214F-9319-437B65F5FA04}">
      <dsp:nvSpPr>
        <dsp:cNvPr id="0" name=""/>
        <dsp:cNvSpPr/>
      </dsp:nvSpPr>
      <dsp:spPr>
        <a:xfrm>
          <a:off x="10026" y="976991"/>
          <a:ext cx="5993386" cy="239735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a:t>The goal of this project was to take our previous knowledge of CSS and HTML and combine it with what we’ve learned about PHP coding. </a:t>
          </a:r>
        </a:p>
      </dsp:txBody>
      <dsp:txXfrm>
        <a:off x="1208703" y="976991"/>
        <a:ext cx="3596032" cy="2397354"/>
      </dsp:txXfrm>
    </dsp:sp>
    <dsp:sp modelId="{F751A65A-EAA3-CF4F-BBC3-BDA791DF4C11}">
      <dsp:nvSpPr>
        <dsp:cNvPr id="0" name=""/>
        <dsp:cNvSpPr/>
      </dsp:nvSpPr>
      <dsp:spPr>
        <a:xfrm>
          <a:off x="5404074" y="976991"/>
          <a:ext cx="5993386" cy="239735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This time, the team chose to recreate Jeopardy! PHP is used in this format by allowing the player to login before they begin playing as well as displaying their accumulated points as the game progresses. </a:t>
          </a:r>
          <a:endParaRPr lang="en-US" sz="2100" kern="1200" dirty="0"/>
        </a:p>
      </dsp:txBody>
      <dsp:txXfrm>
        <a:off x="6602751" y="976991"/>
        <a:ext cx="3596032" cy="2397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5829A-1F66-AB40-9255-8FD5D5C8A945}">
      <dsp:nvSpPr>
        <dsp:cNvPr id="0" name=""/>
        <dsp:cNvSpPr/>
      </dsp:nvSpPr>
      <dsp:spPr>
        <a:xfrm>
          <a:off x="0" y="56062"/>
          <a:ext cx="4895786" cy="21411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Similar to our last project, this webpage requires the users to make a decision following each question</a:t>
          </a:r>
        </a:p>
      </dsp:txBody>
      <dsp:txXfrm>
        <a:off x="104520" y="160582"/>
        <a:ext cx="4686746" cy="1932060"/>
      </dsp:txXfrm>
    </dsp:sp>
    <dsp:sp modelId="{5B2C4EC5-5737-3447-BE68-DBF349D0EFB2}">
      <dsp:nvSpPr>
        <dsp:cNvPr id="0" name=""/>
        <dsp:cNvSpPr/>
      </dsp:nvSpPr>
      <dsp:spPr>
        <a:xfrm>
          <a:off x="0" y="2283563"/>
          <a:ext cx="4895786" cy="21411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If the answer is correct, the user is rewarded the appropriate amount of points</a:t>
          </a:r>
        </a:p>
      </dsp:txBody>
      <dsp:txXfrm>
        <a:off x="104520" y="2388083"/>
        <a:ext cx="4686746" cy="1932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96243-7712-244F-B4F8-996FEDCB8101}">
      <dsp:nvSpPr>
        <dsp:cNvPr id="0" name=""/>
        <dsp:cNvSpPr/>
      </dsp:nvSpPr>
      <dsp:spPr>
        <a:xfrm>
          <a:off x="0" y="0"/>
          <a:ext cx="5320512"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FAD3D06-F34A-9042-A55D-C61C33728B5B}">
      <dsp:nvSpPr>
        <dsp:cNvPr id="0" name=""/>
        <dsp:cNvSpPr/>
      </dsp:nvSpPr>
      <dsp:spPr>
        <a:xfrm>
          <a:off x="0" y="0"/>
          <a:ext cx="5320512" cy="262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a:t>One challenge that came up was finding a way to designate the teams using PHP</a:t>
          </a:r>
        </a:p>
        <a:p>
          <a:pPr lvl="0" algn="l" defTabSz="800100">
            <a:lnSpc>
              <a:spcPct val="90000"/>
            </a:lnSpc>
            <a:spcBef>
              <a:spcPct val="0"/>
            </a:spcBef>
            <a:spcAft>
              <a:spcPct val="35000"/>
            </a:spcAft>
          </a:pPr>
          <a:endParaRPr lang="en-US" sz="1800" kern="1200" dirty="0"/>
        </a:p>
        <a:p>
          <a:pPr lvl="0" algn="l" defTabSz="800100">
            <a:lnSpc>
              <a:spcPct val="90000"/>
            </a:lnSpc>
            <a:spcBef>
              <a:spcPct val="0"/>
            </a:spcBef>
            <a:spcAft>
              <a:spcPct val="35000"/>
            </a:spcAft>
          </a:pPr>
          <a:r>
            <a:rPr lang="en-US" sz="1800" kern="1200" dirty="0"/>
            <a:t>-The best way to do this in the end was to use the previously created array to distinguish which team they would be assigned based on their sequential order. </a:t>
          </a:r>
        </a:p>
      </dsp:txBody>
      <dsp:txXfrm>
        <a:off x="0" y="0"/>
        <a:ext cx="5320512" cy="2624311"/>
      </dsp:txXfrm>
    </dsp:sp>
    <dsp:sp modelId="{F5274044-AB72-A643-9C32-1A52C9FCFBBB}">
      <dsp:nvSpPr>
        <dsp:cNvPr id="0" name=""/>
        <dsp:cNvSpPr/>
      </dsp:nvSpPr>
      <dsp:spPr>
        <a:xfrm>
          <a:off x="0" y="2624311"/>
          <a:ext cx="5320512"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2A3EDD-3C62-E548-A43F-2526C46AADDD}">
      <dsp:nvSpPr>
        <dsp:cNvPr id="0" name=""/>
        <dsp:cNvSpPr/>
      </dsp:nvSpPr>
      <dsp:spPr>
        <a:xfrm>
          <a:off x="0" y="2624311"/>
          <a:ext cx="5320512" cy="262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Another challenge was how to increment the score after each question</a:t>
          </a:r>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r>
            <a:rPr lang="en-US" sz="1800" kern="1200" smtClean="0"/>
            <a:t>-The </a:t>
          </a:r>
          <a:r>
            <a:rPr lang="en-US" sz="1800" kern="1200" dirty="0" smtClean="0"/>
            <a:t>best route for this was to allow the users to do this manually. The </a:t>
          </a:r>
          <a:r>
            <a:rPr lang="en-US" sz="1800" b="1" i="1" kern="1200" dirty="0" err="1" smtClean="0"/>
            <a:t>isset</a:t>
          </a:r>
          <a:r>
            <a:rPr lang="en-US" sz="1800" b="1" i="1" kern="1200" dirty="0" smtClean="0"/>
            <a:t>() </a:t>
          </a:r>
          <a:r>
            <a:rPr lang="en-US" sz="1800" b="0" i="0" kern="1200" dirty="0" smtClean="0"/>
            <a:t>function allows the program to check whether the user attempts to add or remove points and performs the appropriate action. </a:t>
          </a:r>
          <a:endParaRPr lang="en-US" sz="1800" kern="1200" dirty="0"/>
        </a:p>
        <a:p>
          <a:pPr lvl="0" algn="l" defTabSz="800100">
            <a:lnSpc>
              <a:spcPct val="90000"/>
            </a:lnSpc>
            <a:spcBef>
              <a:spcPct val="0"/>
            </a:spcBef>
            <a:spcAft>
              <a:spcPct val="35000"/>
            </a:spcAft>
          </a:pPr>
          <a:r>
            <a:rPr lang="en-US" sz="1800" kern="1200" dirty="0"/>
            <a:t> </a:t>
          </a:r>
        </a:p>
      </dsp:txBody>
      <dsp:txXfrm>
        <a:off x="0" y="2624311"/>
        <a:ext cx="5320512" cy="26243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A1212-6CE8-FE47-A8F5-67AF2D9C4395}" type="datetimeFigureOut">
              <a:rPr lang="en-US" smtClean="0"/>
              <a:t>10/24/21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AC2D5-B3D5-A942-A0F2-75FFDBA8D812}" type="slidenum">
              <a:rPr lang="en-US" smtClean="0"/>
              <a:t>‹#›</a:t>
            </a:fld>
            <a:endParaRPr lang="en-US"/>
          </a:p>
        </p:txBody>
      </p:sp>
    </p:spTree>
    <p:extLst>
      <p:ext uri="{BB962C8B-B14F-4D97-AF65-F5344CB8AC3E}">
        <p14:creationId xmlns:p14="http://schemas.microsoft.com/office/powerpoint/2010/main" val="125998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5D84E5-9CBC-364B-9FC5-8D10F283B0AC}" type="datetimeFigureOut">
              <a:rPr lang="en-US" smtClean="0"/>
              <a:t>10/24/21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112345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D84E5-9CBC-364B-9FC5-8D10F283B0AC}" type="datetimeFigureOut">
              <a:rPr lang="en-US" smtClean="0"/>
              <a:t>10/24/21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111789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D84E5-9CBC-364B-9FC5-8D10F283B0AC}" type="datetimeFigureOut">
              <a:rPr lang="en-US" smtClean="0"/>
              <a:t>10/24/21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9260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D84E5-9CBC-364B-9FC5-8D10F283B0AC}" type="datetimeFigureOut">
              <a:rPr lang="en-US" smtClean="0"/>
              <a:t>10/24/21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128017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5D84E5-9CBC-364B-9FC5-8D10F283B0AC}" type="datetimeFigureOut">
              <a:rPr lang="en-US" smtClean="0"/>
              <a:t>10/24/21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34423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5D84E5-9CBC-364B-9FC5-8D10F283B0AC}" type="datetimeFigureOut">
              <a:rPr lang="en-US" smtClean="0"/>
              <a:t>10/24/21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16812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5D84E5-9CBC-364B-9FC5-8D10F283B0AC}" type="datetimeFigureOut">
              <a:rPr lang="en-US" smtClean="0"/>
              <a:t>10/24/21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177658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5D84E5-9CBC-364B-9FC5-8D10F283B0AC}" type="datetimeFigureOut">
              <a:rPr lang="en-US" smtClean="0"/>
              <a:t>10/24/21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46405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D84E5-9CBC-364B-9FC5-8D10F283B0AC}" type="datetimeFigureOut">
              <a:rPr lang="en-US" smtClean="0"/>
              <a:t>10/24/21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186859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5D84E5-9CBC-364B-9FC5-8D10F283B0AC}" type="datetimeFigureOut">
              <a:rPr lang="en-US" smtClean="0"/>
              <a:t>10/24/21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60183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5D84E5-9CBC-364B-9FC5-8D10F283B0AC}" type="datetimeFigureOut">
              <a:rPr lang="en-US" smtClean="0"/>
              <a:t>10/24/21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AD513-BEA3-6842-8E0D-D5B8829E78B6}" type="slidenum">
              <a:rPr lang="en-US" smtClean="0"/>
              <a:t>‹#›</a:t>
            </a:fld>
            <a:endParaRPr lang="en-US"/>
          </a:p>
        </p:txBody>
      </p:sp>
    </p:spTree>
    <p:extLst>
      <p:ext uri="{BB962C8B-B14F-4D97-AF65-F5344CB8AC3E}">
        <p14:creationId xmlns:p14="http://schemas.microsoft.com/office/powerpoint/2010/main" val="3267825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D84E5-9CBC-364B-9FC5-8D10F283B0AC}" type="datetimeFigureOut">
              <a:rPr lang="en-US" smtClean="0"/>
              <a:t>10/24/21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AD513-BEA3-6842-8E0D-D5B8829E78B6}" type="slidenum">
              <a:rPr lang="en-US" smtClean="0"/>
              <a:t>‹#›</a:t>
            </a:fld>
            <a:endParaRPr lang="en-US"/>
          </a:p>
        </p:txBody>
      </p:sp>
    </p:spTree>
    <p:extLst>
      <p:ext uri="{BB962C8B-B14F-4D97-AF65-F5344CB8AC3E}">
        <p14:creationId xmlns:p14="http://schemas.microsoft.com/office/powerpoint/2010/main" val="181010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_7074E7D7.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xmlns="" id="{934F1179-B481-4F9E-BCA3-AFB972070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xmlns=""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xmlns="" id="{EE04B5EB-F158-4507-90DD-BD23620C7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5241" y="1008993"/>
            <a:ext cx="9231410" cy="3542045"/>
          </a:xfrm>
        </p:spPr>
        <p:txBody>
          <a:bodyPr anchor="b">
            <a:normAutofit/>
          </a:bodyPr>
          <a:lstStyle/>
          <a:p>
            <a:pPr algn="l"/>
            <a:r>
              <a:rPr lang="en-US" sz="6600" dirty="0"/>
              <a:t>Project 2</a:t>
            </a:r>
            <a:r>
              <a:rPr lang="en-US" sz="11500" dirty="0"/>
              <a:t/>
            </a:r>
            <a:br>
              <a:rPr lang="en-US" sz="11500" dirty="0"/>
            </a:br>
            <a:r>
              <a:rPr lang="en-US" sz="11500" dirty="0" smtClean="0"/>
              <a:t>Jeopardy! </a:t>
            </a:r>
            <a:br>
              <a:rPr lang="en-US" sz="11500" dirty="0" smtClean="0"/>
            </a:br>
            <a:r>
              <a:rPr lang="en-US" sz="4900" dirty="0"/>
              <a:t>[</a:t>
            </a:r>
            <a:r>
              <a:rPr lang="en-US" sz="4900" dirty="0" smtClean="0"/>
              <a:t>PHP </a:t>
            </a:r>
            <a:r>
              <a:rPr lang="en-US" sz="4900" dirty="0"/>
              <a:t>&amp; </a:t>
            </a:r>
            <a:r>
              <a:rPr lang="en-US" sz="4900" dirty="0" smtClean="0"/>
              <a:t>CSC]</a:t>
            </a:r>
            <a:endParaRPr lang="en-US" sz="11500" dirty="0"/>
          </a:p>
        </p:txBody>
      </p:sp>
      <p:sp>
        <p:nvSpPr>
          <p:cNvPr id="3" name="Subtitle 2"/>
          <p:cNvSpPr>
            <a:spLocks noGrp="1"/>
          </p:cNvSpPr>
          <p:nvPr>
            <p:ph type="subTitle" idx="1"/>
          </p:nvPr>
        </p:nvSpPr>
        <p:spPr>
          <a:xfrm>
            <a:off x="1285241" y="4582814"/>
            <a:ext cx="7132335" cy="1312657"/>
          </a:xfrm>
        </p:spPr>
        <p:txBody>
          <a:bodyPr anchor="t">
            <a:normAutofit/>
          </a:bodyPr>
          <a:lstStyle/>
          <a:p>
            <a:pPr algn="l"/>
            <a:r>
              <a:rPr lang="en-US" dirty="0" err="1"/>
              <a:t>Tomy</a:t>
            </a:r>
            <a:r>
              <a:rPr lang="en-US" dirty="0"/>
              <a:t> Tran   Derek Yong   </a:t>
            </a:r>
            <a:r>
              <a:rPr lang="en-US"/>
              <a:t>Ryan Salter   Michael </a:t>
            </a:r>
            <a:r>
              <a:rPr lang="en-US" dirty="0"/>
              <a:t>Hosein</a:t>
            </a:r>
          </a:p>
        </p:txBody>
      </p:sp>
    </p:spTree>
    <p:extLst>
      <p:ext uri="{BB962C8B-B14F-4D97-AF65-F5344CB8AC3E}">
        <p14:creationId xmlns:p14="http://schemas.microsoft.com/office/powerpoint/2010/main" val="560193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225" y="643467"/>
            <a:ext cx="10611550" cy="5571065"/>
          </a:xfrm>
          <a:prstGeom prst="rect">
            <a:avLst/>
          </a:prstGeom>
          <a:ln>
            <a:noFill/>
          </a:ln>
        </p:spPr>
      </p:pic>
    </p:spTree>
    <p:extLst>
      <p:ext uri="{BB962C8B-B14F-4D97-AF65-F5344CB8AC3E}">
        <p14:creationId xmlns:p14="http://schemas.microsoft.com/office/powerpoint/2010/main" val="389690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5240" y="1050595"/>
            <a:ext cx="8074815" cy="1618489"/>
          </a:xfrm>
        </p:spPr>
        <p:txBody>
          <a:bodyPr anchor="ctr">
            <a:normAutofit/>
          </a:bodyPr>
          <a:lstStyle/>
          <a:p>
            <a:r>
              <a:rPr lang="en-US" sz="5000"/>
              <a:t>Objective 3 – Score Keeping</a:t>
            </a:r>
          </a:p>
        </p:txBody>
      </p:sp>
      <p:sp>
        <p:nvSpPr>
          <p:cNvPr id="3" name="Content Placeholder 2"/>
          <p:cNvSpPr>
            <a:spLocks noGrp="1"/>
          </p:cNvSpPr>
          <p:nvPr>
            <p:ph idx="1"/>
          </p:nvPr>
        </p:nvSpPr>
        <p:spPr>
          <a:xfrm>
            <a:off x="1285240" y="2969469"/>
            <a:ext cx="8074815" cy="2800395"/>
          </a:xfrm>
        </p:spPr>
        <p:txBody>
          <a:bodyPr anchor="t">
            <a:normAutofit/>
          </a:bodyPr>
          <a:lstStyle/>
          <a:p>
            <a:r>
              <a:rPr lang="en-US" sz="2400" dirty="0" smtClean="0"/>
              <a:t>An important part of any game show is the points that the players win as they play</a:t>
            </a:r>
          </a:p>
          <a:p>
            <a:r>
              <a:rPr lang="en-US" sz="2400" dirty="0" smtClean="0"/>
              <a:t>In Jeopardy, the difficulty of the question is denoted by the money value within in category</a:t>
            </a:r>
          </a:p>
          <a:p>
            <a:r>
              <a:rPr lang="en-US" sz="2400" dirty="0" smtClean="0"/>
              <a:t>As such, it was crucial that we kept this aspect of the game in our </a:t>
            </a:r>
            <a:r>
              <a:rPr lang="en-US" sz="2400" dirty="0" smtClean="0"/>
              <a:t>webpage, if a player gets the question correct they are rewarded with the set value of the question they chose</a:t>
            </a:r>
            <a:endParaRPr lang="en-US" sz="2400" dirty="0"/>
          </a:p>
        </p:txBody>
      </p:sp>
    </p:spTree>
    <p:extLst>
      <p:ext uri="{BB962C8B-B14F-4D97-AF65-F5344CB8AC3E}">
        <p14:creationId xmlns:p14="http://schemas.microsoft.com/office/powerpoint/2010/main" val="247478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B8C311F-7253-4AED-9701-7FC0708C4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E2384209-CB15-4CDF-9D31-C44FD9A3F2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633B3B5-CC90-43F0-8714-D31D1F3F02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8D57A06-A426-446D-B02C-A2DC6B62E4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457200"/>
            <a:ext cx="9144000" cy="5943600"/>
          </a:xfrm>
          <a:prstGeom prst="rect">
            <a:avLst/>
          </a:prstGeom>
        </p:spPr>
      </p:pic>
    </p:spTree>
    <p:extLst>
      <p:ext uri="{BB962C8B-B14F-4D97-AF65-F5344CB8AC3E}">
        <p14:creationId xmlns:p14="http://schemas.microsoft.com/office/powerpoint/2010/main" val="175292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79246B4F-CEC3-442B-92D8-BD098634F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xmlns="" id="{65FBD374-0821-4540-A9E6-6DE9419C026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xmlns="" id="{A27E7C5F-F207-4F84-B0E4-B9A900800B5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xmlns="" id="{93C59A31-3A05-4470-A4AB-B9FDE6AFFBF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xmlns="" id="{003BBC92-CD5E-43E2-92E3-416F7222D45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xmlns="" id="{5E9E24BF-C2A3-420A-B4A9-BCEEC2BF6E8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xmlns="" id="{14E9C41A-D496-46F5-BA6B-9C0BDA5137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xmlns="" id="{B2705B6A-ECD1-438B-87EB-5185A04350F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xmlns="" id="{960DF715-F99A-4519-818B-5C8496A1686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xmlns="" id="{35A62970-D2C4-4E38-BBD1-3F5865C3560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xmlns="" id="{EB000C85-44EE-4A15-8A65-5A82B5E5499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xmlns="" id="{BEA52102-0A7F-446C-A8D4-0BFBDC5B396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xmlns="" id="{204729B9-8342-4FAA-91AA-6C7916497E6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xmlns="" id="{E7C0B72D-EF00-46D8-A0B2-C4A9616E28F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xmlns="" id="{37A87EDA-7C11-4EEC-AF27-FFFD9D9186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xmlns="" id="{3C73D59B-741F-4B2B-89C9-B9219C378E3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xmlns="" id="{F34FFCC5-A45C-439A-BF42-803BDAD6004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xmlns="" id="{7A826C44-2E68-42C7-8CB3-A73A9224AD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xmlns="" id="{3ECF0188-197C-4CC5-926D-417ECCDA27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xmlns="" id="{548C91D9-D18F-4379-B47B-144B159C767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xmlns="" id="{3B68FF2F-116D-48CE-8915-5629872C632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xmlns="" id="{E495B9FA-536B-48D1-8282-5F1E51D1C42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xmlns="" id="{03604607-25F9-440B-AB2A-38B65645B2F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 name="Picture 6">
            <a:extLst>
              <a:ext uri="{FF2B5EF4-FFF2-40B4-BE49-F238E27FC236}">
                <a16:creationId xmlns:a16="http://schemas.microsoft.com/office/drawing/2014/main" xmlns="" id="{9CDABA83-845B-43E4-958D-9254B247EF25}"/>
              </a:ext>
            </a:extLst>
          </p:cNvPr>
          <p:cNvPicPr>
            <a:picLocks noChangeAspect="1"/>
          </p:cNvPicPr>
          <p:nvPr/>
        </p:nvPicPr>
        <p:blipFill rotWithShape="1">
          <a:blip r:embed="rId2"/>
          <a:srcRect l="15738" r="33200" b="-1"/>
          <a:stretch/>
        </p:blipFill>
        <p:spPr>
          <a:xfrm>
            <a:off x="20" y="10"/>
            <a:ext cx="5246087" cy="6857990"/>
          </a:xfrm>
          <a:prstGeom prst="rect">
            <a:avLst/>
          </a:prstGeom>
          <a:ln w="9525">
            <a:solidFill>
              <a:schemeClr val="tx1">
                <a:alpha val="20000"/>
              </a:schemeClr>
            </a:solidFill>
          </a:ln>
        </p:spPr>
      </p:pic>
      <p:grpSp>
        <p:nvGrpSpPr>
          <p:cNvPr id="36" name="Group 35">
            <a:extLst>
              <a:ext uri="{FF2B5EF4-FFF2-40B4-BE49-F238E27FC236}">
                <a16:creationId xmlns:a16="http://schemas.microsoft.com/office/drawing/2014/main" xmlns="" id="{65989F4E-E386-486E-9C22-DB9E5592CB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7" name="Rectangle 36">
              <a:extLst>
                <a:ext uri="{FF2B5EF4-FFF2-40B4-BE49-F238E27FC236}">
                  <a16:creationId xmlns:a16="http://schemas.microsoft.com/office/drawing/2014/main" xmlns="" id="{A89D1164-9929-4921-BBBB-8740162202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22">
              <a:extLst>
                <a:ext uri="{FF2B5EF4-FFF2-40B4-BE49-F238E27FC236}">
                  <a16:creationId xmlns:a16="http://schemas.microsoft.com/office/drawing/2014/main" xmlns="" id="{B075D074-74F5-4AF6-BD57-3FA04CA127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AB10B3EF-C0DF-4ACD-86A9-A0CC0FE20E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88631" y="2358391"/>
            <a:ext cx="3498979" cy="2453676"/>
          </a:xfrm>
        </p:spPr>
        <p:txBody>
          <a:bodyPr>
            <a:normAutofit/>
          </a:bodyPr>
          <a:lstStyle/>
          <a:p>
            <a:pPr algn="ctr"/>
            <a:r>
              <a:rPr lang="en-US" sz="3600">
                <a:solidFill>
                  <a:srgbClr val="FFFFFF"/>
                </a:solidFill>
              </a:rPr>
              <a:t>Coding Challenges</a:t>
            </a:r>
          </a:p>
        </p:txBody>
      </p:sp>
      <p:graphicFrame>
        <p:nvGraphicFramePr>
          <p:cNvPr id="5" name="Content Placeholder 2">
            <a:extLst>
              <a:ext uri="{FF2B5EF4-FFF2-40B4-BE49-F238E27FC236}">
                <a16:creationId xmlns:a16="http://schemas.microsoft.com/office/drawing/2014/main" xmlns="" id="{2E6F993A-BE30-4C06-A6ED-6EE1D344940F}"/>
              </a:ext>
            </a:extLst>
          </p:cNvPr>
          <p:cNvGraphicFramePr>
            <a:graphicFrameLocks noGrp="1"/>
          </p:cNvGraphicFramePr>
          <p:nvPr>
            <p:ph idx="1"/>
            <p:extLst>
              <p:ext uri="{D42A27DB-BD31-4B8C-83A1-F6EECF244321}">
                <p14:modId xmlns:p14="http://schemas.microsoft.com/office/powerpoint/2010/main" val="2076842952"/>
              </p:ext>
            </p:extLst>
          </p:nvPr>
        </p:nvGraphicFramePr>
        <p:xfrm>
          <a:off x="6079808" y="803186"/>
          <a:ext cx="5320512" cy="5248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430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4623" y="320675"/>
            <a:ext cx="11407487" cy="1325563"/>
          </a:xfrm>
        </p:spPr>
        <p:txBody>
          <a:bodyPr>
            <a:normAutofit/>
          </a:bodyPr>
          <a:lstStyle/>
          <a:p>
            <a:r>
              <a:rPr lang="en-US" sz="5400"/>
              <a:t>Goal</a:t>
            </a:r>
          </a:p>
        </p:txBody>
      </p:sp>
      <p:sp>
        <p:nvSpPr>
          <p:cNvPr id="9" name="Rectangle 8">
            <a:extLst>
              <a:ext uri="{FF2B5EF4-FFF2-40B4-BE49-F238E27FC236}">
                <a16:creationId xmlns:a16="http://schemas.microsoft.com/office/drawing/2014/main" xmlns="" id="{6D19922F-AD68-4E94-85E8-0AA44A1B1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xmlns="" id="{E42DB46C-D458-4778-B75F-7A354F1B8AE3}"/>
              </a:ext>
            </a:extLst>
          </p:cNvPr>
          <p:cNvGraphicFramePr>
            <a:graphicFrameLocks noGrp="1"/>
          </p:cNvGraphicFramePr>
          <p:nvPr>
            <p:ph idx="1"/>
            <p:extLst>
              <p:ext uri="{D42A27DB-BD31-4B8C-83A1-F6EECF244321}">
                <p14:modId xmlns:p14="http://schemas.microsoft.com/office/powerpoint/2010/main" val="1559467629"/>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97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2EB492CD-616E-47F8-933B-5E2D952A05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Arc 31">
            <a:extLst>
              <a:ext uri="{FF2B5EF4-FFF2-40B4-BE49-F238E27FC236}">
                <a16:creationId xmlns:a16="http://schemas.microsoft.com/office/drawing/2014/main" xmlns="" id="{59383CF9-23B5-4335-9B21-1791C4CF1C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94962" y="479493"/>
            <a:ext cx="5458838" cy="1325563"/>
          </a:xfrm>
        </p:spPr>
        <p:txBody>
          <a:bodyPr>
            <a:normAutofit/>
          </a:bodyPr>
          <a:lstStyle/>
          <a:p>
            <a:r>
              <a:rPr lang="en-US"/>
              <a:t>Objective 1 – Jeopardy! Template</a:t>
            </a:r>
          </a:p>
        </p:txBody>
      </p:sp>
      <p:sp>
        <p:nvSpPr>
          <p:cNvPr id="34" name="Freeform: Shape 33">
            <a:extLst>
              <a:ext uri="{FF2B5EF4-FFF2-40B4-BE49-F238E27FC236}">
                <a16:creationId xmlns:a16="http://schemas.microsoft.com/office/drawing/2014/main" xmlns="" id="{0007FE00-9498-4706-B255-6437B0252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045013"/>
            <a:ext cx="4777381" cy="459822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5894962" y="1984443"/>
            <a:ext cx="5458838" cy="4192520"/>
          </a:xfrm>
        </p:spPr>
        <p:txBody>
          <a:bodyPr>
            <a:normAutofit/>
          </a:bodyPr>
          <a:lstStyle/>
          <a:p>
            <a:r>
              <a:rPr lang="en-US"/>
              <a:t>In order to replicate the format of the popular TV game show, we simply needed to utilize HTML and CSS</a:t>
            </a:r>
          </a:p>
          <a:p>
            <a:r>
              <a:rPr lang="en-US"/>
              <a:t>This comprised primarily of tables to create the spaces that held the questions, answers, categories, etc. </a:t>
            </a:r>
          </a:p>
        </p:txBody>
      </p:sp>
    </p:spTree>
    <p:extLst>
      <p:ext uri="{BB962C8B-B14F-4D97-AF65-F5344CB8AC3E}">
        <p14:creationId xmlns:p14="http://schemas.microsoft.com/office/powerpoint/2010/main" val="108585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a:normAutofit/>
          </a:bodyPr>
          <a:lstStyle/>
          <a:p>
            <a:r>
              <a:rPr lang="en-US" dirty="0"/>
              <a:t>&lt;td&gt; and &lt;</a:t>
            </a:r>
            <a:r>
              <a:rPr lang="en-US" dirty="0" err="1"/>
              <a:t>tr</a:t>
            </a:r>
            <a:r>
              <a:rPr lang="en-US" dirty="0"/>
              <a:t>&gt;</a:t>
            </a:r>
          </a:p>
        </p:txBody>
      </p:sp>
      <p:sp>
        <p:nvSpPr>
          <p:cNvPr id="3" name="Content Placeholder 2"/>
          <p:cNvSpPr>
            <a:spLocks noGrp="1"/>
          </p:cNvSpPr>
          <p:nvPr>
            <p:ph idx="1"/>
          </p:nvPr>
        </p:nvSpPr>
        <p:spPr>
          <a:xfrm>
            <a:off x="1136429" y="2278173"/>
            <a:ext cx="6467867" cy="3450613"/>
          </a:xfrm>
        </p:spPr>
        <p:txBody>
          <a:bodyPr anchor="ctr">
            <a:normAutofit/>
          </a:bodyPr>
          <a:lstStyle/>
          <a:p>
            <a:r>
              <a:rPr lang="en-US" sz="2400"/>
              <a:t>As mentioned tables made up a large portion of the creation of our Jeopardy game</a:t>
            </a:r>
          </a:p>
          <a:p>
            <a:r>
              <a:rPr lang="en-US" sz="2400"/>
              <a:t>The </a:t>
            </a:r>
            <a:r>
              <a:rPr lang="en-US" sz="2400" b="1" i="1"/>
              <a:t>&lt;tr&gt; </a:t>
            </a:r>
            <a:r>
              <a:rPr lang="en-US" sz="2400"/>
              <a:t>tag is used to define the rows within the table</a:t>
            </a:r>
          </a:p>
          <a:p>
            <a:r>
              <a:rPr lang="en-US" sz="2400"/>
              <a:t>The </a:t>
            </a:r>
            <a:r>
              <a:rPr lang="en-US" sz="2400" b="1"/>
              <a:t>&lt;td&gt; </a:t>
            </a:r>
            <a:r>
              <a:rPr lang="en-US" sz="2400" i="1"/>
              <a:t> tag is for defining the content of the cells within the table</a:t>
            </a:r>
          </a:p>
          <a:p>
            <a:pPr lvl="1"/>
            <a:r>
              <a:rPr lang="en-US"/>
              <a:t>Ex: &lt;td&gt;Buildings&lt;/td&gt; creates a cell that contains the text “Buildings”</a:t>
            </a:r>
          </a:p>
        </p:txBody>
      </p:sp>
      <p:sp>
        <p:nvSpPr>
          <p:cNvPr id="10" name="Rectangle 9">
            <a:extLst>
              <a:ext uri="{FF2B5EF4-FFF2-40B4-BE49-F238E27FC236}">
                <a16:creationId xmlns:a16="http://schemas.microsoft.com/office/drawing/2014/main" xmlns=""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able">
            <a:extLst>
              <a:ext uri="{FF2B5EF4-FFF2-40B4-BE49-F238E27FC236}">
                <a16:creationId xmlns:a16="http://schemas.microsoft.com/office/drawing/2014/main" xmlns="" id="{6C3F316A-A817-431A-B055-90D3299EAD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57436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057101" cy="4480726"/>
          </a:xfrm>
        </p:spPr>
        <p:txBody>
          <a:bodyPr>
            <a:normAutofit/>
          </a:bodyPr>
          <a:lstStyle/>
          <a:p>
            <a:pPr algn="r"/>
            <a:r>
              <a:rPr lang="en-US" sz="6100"/>
              <a:t>Choosing An Answer</a:t>
            </a:r>
          </a:p>
        </p:txBody>
      </p:sp>
      <p:cxnSp>
        <p:nvCxnSpPr>
          <p:cNvPr id="15" name="Straight Connector 14">
            <a:extLst>
              <a:ext uri="{FF2B5EF4-FFF2-40B4-BE49-F238E27FC236}">
                <a16:creationId xmlns:a16="http://schemas.microsoft.com/office/drawing/2014/main" xmlns=""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xmlns="" id="{C968AA9E-3A06-42F6-9260-D5DB0B44A5FB}"/>
              </a:ext>
            </a:extLst>
          </p:cNvPr>
          <p:cNvGraphicFramePr>
            <a:graphicFrameLocks noGrp="1"/>
          </p:cNvGraphicFramePr>
          <p:nvPr>
            <p:ph idx="1"/>
            <p:extLst>
              <p:ext uri="{D42A27DB-BD31-4B8C-83A1-F6EECF244321}">
                <p14:modId xmlns:p14="http://schemas.microsoft.com/office/powerpoint/2010/main" val="1140336843"/>
              </p:ext>
            </p:extLst>
          </p:nvPr>
        </p:nvGraphicFramePr>
        <p:xfrm>
          <a:off x="5244592" y="1188637"/>
          <a:ext cx="4895787"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293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B712E947-0734-45F9-9C4F-41114EC3A3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396" y="457201"/>
            <a:ext cx="5814240" cy="1556870"/>
          </a:xfrm>
        </p:spPr>
        <p:txBody>
          <a:bodyPr anchor="b">
            <a:normAutofit/>
          </a:bodyPr>
          <a:lstStyle/>
          <a:p>
            <a:r>
              <a:rPr lang="en-US" sz="4000" dirty="0" smtClean="0"/>
              <a:t>Objective 2 – Joining the Game</a:t>
            </a:r>
            <a:endParaRPr lang="en-US" sz="4000" dirty="0"/>
          </a:p>
        </p:txBody>
      </p:sp>
      <p:sp>
        <p:nvSpPr>
          <p:cNvPr id="3" name="Content Placeholder 2"/>
          <p:cNvSpPr>
            <a:spLocks noGrp="1"/>
          </p:cNvSpPr>
          <p:nvPr>
            <p:ph idx="1"/>
          </p:nvPr>
        </p:nvSpPr>
        <p:spPr>
          <a:xfrm>
            <a:off x="1136396" y="2277036"/>
            <a:ext cx="5814239" cy="3461155"/>
          </a:xfrm>
        </p:spPr>
        <p:txBody>
          <a:bodyPr>
            <a:normAutofit/>
          </a:bodyPr>
          <a:lstStyle/>
          <a:p>
            <a:r>
              <a:rPr lang="en-US" sz="2000" dirty="0"/>
              <a:t>In order for the player to join the game, they must input a username before they are assigned a team</a:t>
            </a:r>
          </a:p>
          <a:p>
            <a:r>
              <a:rPr lang="en-US" sz="2000" dirty="0" smtClean="0"/>
              <a:t>After logging in, data is stored in an array</a:t>
            </a:r>
          </a:p>
          <a:p>
            <a:r>
              <a:rPr lang="en-US" sz="2000" dirty="0" smtClean="0"/>
              <a:t>Credentials are stored in variables</a:t>
            </a:r>
            <a:endParaRPr lang="en-US" sz="2000" dirty="0"/>
          </a:p>
          <a:p>
            <a:endParaRPr lang="en-US" sz="2000" dirty="0"/>
          </a:p>
          <a:p>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766" y="1231484"/>
            <a:ext cx="3712869" cy="1345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410" y="3587803"/>
            <a:ext cx="3712869" cy="1819305"/>
          </a:xfrm>
          <a:prstGeom prst="rect">
            <a:avLst/>
          </a:prstGeom>
        </p:spPr>
      </p:pic>
      <p:sp>
        <p:nvSpPr>
          <p:cNvPr id="29" name="Rectangle 28">
            <a:extLst>
              <a:ext uri="{FF2B5EF4-FFF2-40B4-BE49-F238E27FC236}">
                <a16:creationId xmlns:a16="http://schemas.microsoft.com/office/drawing/2014/main" xmlns="" id="{5A65989E-BBD5-44D7-AA86-7AFD5D46BB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231A2881-D8D7-4A7D-ACA3-E9F849F853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946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AAE94E3-A7DB-4868-B1E3-E49703488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5279408" cy="1128068"/>
          </a:xfrm>
        </p:spPr>
        <p:txBody>
          <a:bodyPr anchor="ctr">
            <a:normAutofit/>
          </a:bodyPr>
          <a:lstStyle/>
          <a:p>
            <a:r>
              <a:rPr lang="en-US" sz="4000"/>
              <a:t>SESSION &amp; POST</a:t>
            </a:r>
          </a:p>
        </p:txBody>
      </p:sp>
      <p:grpSp>
        <p:nvGrpSpPr>
          <p:cNvPr id="12" name="Group 11">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0719" y="2330505"/>
            <a:ext cx="5278066" cy="3979585"/>
          </a:xfrm>
        </p:spPr>
        <p:txBody>
          <a:bodyPr anchor="ctr">
            <a:normAutofit/>
          </a:bodyPr>
          <a:lstStyle/>
          <a:p>
            <a:r>
              <a:rPr lang="en-US" sz="2000"/>
              <a:t>Sessions are used to store the user data so that it is accessible acroos multiple pages in the game</a:t>
            </a:r>
          </a:p>
          <a:p>
            <a:endParaRPr lang="en-US" sz="2000"/>
          </a:p>
          <a:p>
            <a:r>
              <a:rPr lang="en-US" sz="2000"/>
              <a:t>Post is a super global variable used to actually get the user’s data</a:t>
            </a:r>
          </a:p>
        </p:txBody>
      </p:sp>
      <p:sp>
        <p:nvSpPr>
          <p:cNvPr id="18" name="Rectangle 17">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648883"/>
            <a:ext cx="4397433" cy="384774"/>
          </a:xfrm>
          <a:prstGeom prst="rect">
            <a:avLst/>
          </a:prstGeom>
        </p:spPr>
      </p:pic>
      <p:sp>
        <p:nvSpPr>
          <p:cNvPr id="22" name="Rectangle 21">
            <a:extLst>
              <a:ext uri="{FF2B5EF4-FFF2-40B4-BE49-F238E27FC236}">
                <a16:creationId xmlns:a16="http://schemas.microsoft.com/office/drawing/2014/main" xmlns="" id="{8CB5D2D7-DF65-4E86-BFBA-FFB9B5ACEB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4692549"/>
            <a:ext cx="4395569" cy="549445"/>
          </a:xfrm>
          <a:prstGeom prst="rect">
            <a:avLst/>
          </a:prstGeom>
        </p:spPr>
      </p:pic>
    </p:spTree>
    <p:extLst>
      <p:ext uri="{BB962C8B-B14F-4D97-AF65-F5344CB8AC3E}">
        <p14:creationId xmlns:p14="http://schemas.microsoft.com/office/powerpoint/2010/main" val="22816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a:normAutofit/>
          </a:bodyPr>
          <a:lstStyle/>
          <a:p>
            <a:r>
              <a:rPr lang="en-US" dirty="0"/>
              <a:t>Form Handling</a:t>
            </a:r>
          </a:p>
        </p:txBody>
      </p:sp>
      <p:sp>
        <p:nvSpPr>
          <p:cNvPr id="3" name="Content Placeholder 2"/>
          <p:cNvSpPr>
            <a:spLocks noGrp="1"/>
          </p:cNvSpPr>
          <p:nvPr>
            <p:ph idx="1"/>
          </p:nvPr>
        </p:nvSpPr>
        <p:spPr>
          <a:xfrm>
            <a:off x="1136429" y="2278173"/>
            <a:ext cx="6467867" cy="3450613"/>
          </a:xfrm>
        </p:spPr>
        <p:txBody>
          <a:bodyPr anchor="ctr">
            <a:normAutofit/>
          </a:bodyPr>
          <a:lstStyle/>
          <a:p>
            <a:r>
              <a:rPr lang="en-US" sz="2400"/>
              <a:t>In order to use the $_POST super global variable, we need to use the </a:t>
            </a:r>
            <a:r>
              <a:rPr lang="en-US" sz="2400" b="1" i="1"/>
              <a:t>&lt;form&gt; action </a:t>
            </a:r>
            <a:r>
              <a:rPr lang="en-US" sz="2400"/>
              <a:t>tool</a:t>
            </a:r>
          </a:p>
          <a:p>
            <a:r>
              <a:rPr lang="en-US" sz="2400"/>
              <a:t>The </a:t>
            </a:r>
            <a:r>
              <a:rPr lang="en-US" sz="2400" b="1" i="1"/>
              <a:t>&lt;form&gt; </a:t>
            </a:r>
            <a:r>
              <a:rPr lang="en-US" sz="2400"/>
              <a:t>tag creates a form field for the user to input their data</a:t>
            </a:r>
          </a:p>
          <a:p>
            <a:r>
              <a:rPr lang="en-US" sz="2400"/>
              <a:t>The </a:t>
            </a:r>
            <a:r>
              <a:rPr lang="en-US" sz="2400" b="1" i="1"/>
              <a:t>action </a:t>
            </a:r>
            <a:r>
              <a:rPr lang="en-US" sz="2400"/>
              <a:t>attribute tells the program where to send that information</a:t>
            </a:r>
          </a:p>
        </p:txBody>
      </p:sp>
      <p:sp>
        <p:nvSpPr>
          <p:cNvPr id="9" name="Rectangle 8">
            <a:extLst>
              <a:ext uri="{FF2B5EF4-FFF2-40B4-BE49-F238E27FC236}">
                <a16:creationId xmlns:a16="http://schemas.microsoft.com/office/drawing/2014/main" xmlns=""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188" y="3243262"/>
            <a:ext cx="4976813" cy="371473"/>
          </a:xfrm>
          <a:prstGeom prst="rect">
            <a:avLst/>
          </a:prstGeom>
        </p:spPr>
      </p:pic>
    </p:spTree>
    <p:extLst>
      <p:ext uri="{BB962C8B-B14F-4D97-AF65-F5344CB8AC3E}">
        <p14:creationId xmlns:p14="http://schemas.microsoft.com/office/powerpoint/2010/main" val="24866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AAAE94E3-A7DB-4868-B1E3-E49703488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5279408" cy="1128068"/>
          </a:xfrm>
        </p:spPr>
        <p:txBody>
          <a:bodyPr anchor="ctr">
            <a:normAutofit/>
          </a:bodyPr>
          <a:lstStyle/>
          <a:p>
            <a:r>
              <a:rPr lang="en-US" sz="4000" dirty="0" smtClean="0"/>
              <a:t>Login</a:t>
            </a:r>
            <a:endParaRPr lang="en-US" sz="4000" dirty="0"/>
          </a:p>
        </p:txBody>
      </p:sp>
      <p:grpSp>
        <p:nvGrpSpPr>
          <p:cNvPr id="14" name="Group 13">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0719" y="2330505"/>
            <a:ext cx="5278066" cy="3979585"/>
          </a:xfrm>
        </p:spPr>
        <p:txBody>
          <a:bodyPr anchor="ctr">
            <a:normAutofit/>
          </a:bodyPr>
          <a:lstStyle/>
          <a:p>
            <a:r>
              <a:rPr lang="en-US" sz="2000" dirty="0"/>
              <a:t>When prompted to log in, if the user enters the appropriate credentials, they are successfully assigned a team and allowed to begin playing the game</a:t>
            </a:r>
          </a:p>
          <a:p>
            <a:r>
              <a:rPr lang="en-US" sz="2000" dirty="0"/>
              <a:t>If the credentials are invalid, they receive an error message and </a:t>
            </a:r>
            <a:r>
              <a:rPr lang="en-US" sz="2000" dirty="0" smtClean="0"/>
              <a:t>are allowed </a:t>
            </a:r>
            <a:r>
              <a:rPr lang="en-US" sz="2000" dirty="0"/>
              <a:t>to try again</a:t>
            </a:r>
          </a:p>
          <a:p>
            <a:pPr marL="0" marR="0" lvl="0" indent="0" defTabSz="914400" eaLnBrk="1" fontAlgn="auto" latinLnBrk="0" hangingPunct="1">
              <a:spcBef>
                <a:spcPts val="0"/>
              </a:spcBef>
              <a:spcAft>
                <a:spcPts val="0"/>
              </a:spcAft>
              <a:buClrTx/>
              <a:buSzTx/>
              <a:buFontTx/>
              <a:buNone/>
              <a:tabLst/>
              <a:defRPr/>
            </a:pPr>
            <a:endParaRPr lang="en-US" sz="2000" dirty="0"/>
          </a:p>
        </p:txBody>
      </p:sp>
      <p:sp>
        <p:nvSpPr>
          <p:cNvPr id="20" name="Rectangle 19">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862841"/>
            <a:ext cx="4397433" cy="1956857"/>
          </a:xfrm>
          <a:prstGeom prst="rect">
            <a:avLst/>
          </a:prstGeom>
        </p:spPr>
      </p:pic>
      <p:sp>
        <p:nvSpPr>
          <p:cNvPr id="24" name="Rectangle 23">
            <a:extLst>
              <a:ext uri="{FF2B5EF4-FFF2-40B4-BE49-F238E27FC236}">
                <a16:creationId xmlns:a16="http://schemas.microsoft.com/office/drawing/2014/main" xmlns="" id="{8CB5D2D7-DF65-4E86-BFBA-FFB9B5ACEB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194" y="3707894"/>
            <a:ext cx="3998026" cy="2518756"/>
          </a:xfrm>
          <a:prstGeom prst="rect">
            <a:avLst/>
          </a:prstGeom>
        </p:spPr>
      </p:pic>
    </p:spTree>
    <p:extLst>
      <p:ext uri="{BB962C8B-B14F-4D97-AF65-F5344CB8AC3E}">
        <p14:creationId xmlns:p14="http://schemas.microsoft.com/office/powerpoint/2010/main" val="586656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575</Words>
  <Application>Microsoft Macintosh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Project 2 Jeopardy!  [PHP &amp; CSC]</vt:lpstr>
      <vt:lpstr>Goal</vt:lpstr>
      <vt:lpstr>Objective 1 – Jeopardy! Template</vt:lpstr>
      <vt:lpstr>&lt;td&gt; and &lt;tr&gt;</vt:lpstr>
      <vt:lpstr>Choosing An Answer</vt:lpstr>
      <vt:lpstr>Objective 2 – Joining the Game</vt:lpstr>
      <vt:lpstr>SESSION &amp; POST</vt:lpstr>
      <vt:lpstr>Form Handling</vt:lpstr>
      <vt:lpstr>Login</vt:lpstr>
      <vt:lpstr>PowerPoint Presentation</vt:lpstr>
      <vt:lpstr>Objective 3 – Score Keeping</vt:lpstr>
      <vt:lpstr>PowerPoint Presentation</vt:lpstr>
      <vt:lpstr>Coding Challenges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PHP &amp; CSC</dc:title>
  <dc:creator>iamphouka@gmail.com</dc:creator>
  <cp:lastModifiedBy>iamphouka@gmail.com</cp:lastModifiedBy>
  <cp:revision>32</cp:revision>
  <dcterms:created xsi:type="dcterms:W3CDTF">2021-10-24T00:16:19Z</dcterms:created>
  <dcterms:modified xsi:type="dcterms:W3CDTF">2021-10-25T02:54:18Z</dcterms:modified>
</cp:coreProperties>
</file>