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2" r:id="rId3"/>
    <p:sldId id="257" r:id="rId4"/>
    <p:sldId id="268" r:id="rId5"/>
    <p:sldId id="258" r:id="rId6"/>
    <p:sldId id="263" r:id="rId7"/>
    <p:sldId id="266" r:id="rId8"/>
    <p:sldId id="271" r:id="rId9"/>
    <p:sldId id="264" r:id="rId10"/>
    <p:sldId id="267" r:id="rId11"/>
    <p:sldId id="265"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82"/>
  </p:normalViewPr>
  <p:slideViewPr>
    <p:cSldViewPr snapToGrid="0" snapToObjects="1">
      <p:cViewPr varScale="1">
        <p:scale>
          <a:sx n="119" d="100"/>
          <a:sy n="119"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472B1-F3AE-C64F-B231-125D7FA1E647}"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45ED-8DDC-4147-8106-E275595DA48F}" type="slidenum">
              <a:rPr lang="en-US" smtClean="0"/>
              <a:t>‹#›</a:t>
            </a:fld>
            <a:endParaRPr lang="en-US"/>
          </a:p>
        </p:txBody>
      </p:sp>
    </p:spTree>
    <p:extLst>
      <p:ext uri="{BB962C8B-B14F-4D97-AF65-F5344CB8AC3E}">
        <p14:creationId xmlns:p14="http://schemas.microsoft.com/office/powerpoint/2010/main" val="1444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13000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95069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04525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77977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7132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43AF0F-604D-1144-BE4E-6D2E592282B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1657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43AF0F-604D-1144-BE4E-6D2E592282B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28618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43AF0F-604D-1144-BE4E-6D2E592282B8}" type="datetimeFigureOut">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42230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3AF0F-604D-1144-BE4E-6D2E592282B8}" type="datetimeFigureOut">
              <a:rPr lang="en-US" smtClean="0"/>
              <a:t>11/18/21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7271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3AF0F-604D-1144-BE4E-6D2E592282B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55476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3AF0F-604D-1144-BE4E-6D2E592282B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66254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3AF0F-604D-1144-BE4E-6D2E592282B8}" type="datetimeFigureOut">
              <a:rPr lang="en-US" smtClean="0"/>
              <a:t>11/18/21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2B36E-3FE0-7040-BEC1-65171171C6C4}" type="slidenum">
              <a:rPr lang="en-US" smtClean="0"/>
              <a:t>‹#›</a:t>
            </a:fld>
            <a:endParaRPr lang="en-US"/>
          </a:p>
        </p:txBody>
      </p:sp>
    </p:spTree>
    <p:extLst>
      <p:ext uri="{BB962C8B-B14F-4D97-AF65-F5344CB8AC3E}">
        <p14:creationId xmlns:p14="http://schemas.microsoft.com/office/powerpoint/2010/main" val="505793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sz="11500"/>
              <a:t>Conway’s Game of Life</a:t>
            </a:r>
          </a:p>
        </p:txBody>
      </p:sp>
      <p:sp>
        <p:nvSpPr>
          <p:cNvPr id="3" name="Subtitle 2"/>
          <p:cNvSpPr>
            <a:spLocks noGrp="1"/>
          </p:cNvSpPr>
          <p:nvPr>
            <p:ph type="subTitle" idx="1"/>
          </p:nvPr>
        </p:nvSpPr>
        <p:spPr>
          <a:xfrm>
            <a:off x="1285241" y="4582814"/>
            <a:ext cx="7132335" cy="1312657"/>
          </a:xfrm>
        </p:spPr>
        <p:txBody>
          <a:bodyPr anchor="t">
            <a:normAutofit/>
          </a:bodyPr>
          <a:lstStyle/>
          <a:p>
            <a:pPr algn="l"/>
            <a:r>
              <a:rPr lang="en-US" dirty="0"/>
              <a:t>TOMY TRAN, </a:t>
            </a:r>
            <a:r>
              <a:rPr lang="en-US"/>
              <a:t>DEREK YONG </a:t>
            </a:r>
            <a:r>
              <a:rPr lang="en-US" dirty="0"/>
              <a:t>&amp; RYAN SALTER</a:t>
            </a:r>
          </a:p>
        </p:txBody>
      </p:sp>
    </p:spTree>
    <p:extLst>
      <p:ext uri="{BB962C8B-B14F-4D97-AF65-F5344CB8AC3E}">
        <p14:creationId xmlns:p14="http://schemas.microsoft.com/office/powerpoint/2010/main" val="274214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Objective 3 – Button Functionality</a:t>
            </a:r>
          </a:p>
        </p:txBody>
      </p:sp>
      <p:sp>
        <p:nvSpPr>
          <p:cNvPr id="3" name="Content Placeholder 2"/>
          <p:cNvSpPr>
            <a:spLocks noGrp="1"/>
          </p:cNvSpPr>
          <p:nvPr>
            <p:ph idx="1"/>
          </p:nvPr>
        </p:nvSpPr>
        <p:spPr>
          <a:xfrm>
            <a:off x="4810259" y="649480"/>
            <a:ext cx="6555347" cy="5546047"/>
          </a:xfrm>
        </p:spPr>
        <p:txBody>
          <a:bodyPr anchor="ctr">
            <a:normAutofit/>
          </a:bodyPr>
          <a:lstStyle/>
          <a:p>
            <a:pPr lvl="0"/>
            <a:r>
              <a:rPr lang="en-US" sz="2000" dirty="0"/>
              <a:t>Another major component of the game is the various buttons that are used to control the experience</a:t>
            </a:r>
          </a:p>
          <a:p>
            <a:pPr lvl="0"/>
            <a:r>
              <a:rPr lang="en-US" sz="2000" dirty="0"/>
              <a:t>Start – Although the cells are randomly filled when the page is loaded, the game does not start until the user clicks the Start button. Once they do, they will see rules start to be implemented and the board will begin to change</a:t>
            </a:r>
          </a:p>
          <a:p>
            <a:pPr lvl="0"/>
            <a:r>
              <a:rPr lang="en-US" sz="2000" dirty="0"/>
              <a:t>End Game – The end game button serves to terminate the current iteration of the game and creates a new population of lives cell</a:t>
            </a:r>
          </a:p>
          <a:p>
            <a:pPr lvl="0"/>
            <a:r>
              <a:rPr lang="en-US" sz="2000" dirty="0"/>
              <a:t>Generation – Two generation buttons were created to allow the user to manually step to the next iteration of the game. When the ‘Next Generation’ button is clicked, the board increments one generation. When the 23 Generations button is clicked, it immediately increments by 23. </a:t>
            </a:r>
            <a:endParaRPr lang="en-US" sz="2000" dirty="0" smtClean="0"/>
          </a:p>
          <a:p>
            <a:pPr lvl="0"/>
            <a:r>
              <a:rPr lang="en-US" sz="2000" dirty="0" smtClean="0"/>
              <a:t>Random </a:t>
            </a:r>
            <a:r>
              <a:rPr lang="en-US" sz="2000" dirty="0"/>
              <a:t>– The random button serves to allow the user to create a new randomly generated population and begin the process again</a:t>
            </a:r>
          </a:p>
          <a:p>
            <a:endParaRPr lang="en-US" sz="2000" dirty="0"/>
          </a:p>
        </p:txBody>
      </p:sp>
    </p:spTree>
    <p:extLst>
      <p:ext uri="{BB962C8B-B14F-4D97-AF65-F5344CB8AC3E}">
        <p14:creationId xmlns:p14="http://schemas.microsoft.com/office/powerpoint/2010/main" val="233383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0"/>
            <a:ext cx="6108700" cy="54229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950" y="5662613"/>
            <a:ext cx="6375400" cy="622300"/>
          </a:xfrm>
          <a:prstGeom prst="rect">
            <a:avLst/>
          </a:prstGeom>
        </p:spPr>
      </p:pic>
    </p:spTree>
    <p:extLst>
      <p:ext uri="{BB962C8B-B14F-4D97-AF65-F5344CB8AC3E}">
        <p14:creationId xmlns:p14="http://schemas.microsoft.com/office/powerpoint/2010/main" val="110101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000"/>
              <a:t>Button Functionality (cont.)</a:t>
            </a:r>
          </a:p>
        </p:txBody>
      </p:sp>
      <p:sp>
        <p:nvSpPr>
          <p:cNvPr id="10"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a:bodyPr>
          <a:lstStyle/>
          <a:p>
            <a:r>
              <a:rPr lang="en-US" sz="2200" dirty="0"/>
              <a:t>In addition to the previously mentioned buttons </a:t>
            </a:r>
            <a:r>
              <a:rPr lang="en-US" sz="2200" dirty="0" smtClean="0"/>
              <a:t>included </a:t>
            </a:r>
            <a:r>
              <a:rPr lang="en-US" sz="2200" dirty="0"/>
              <a:t>on the webpage, the group added a few more </a:t>
            </a:r>
          </a:p>
          <a:p>
            <a:r>
              <a:rPr lang="en-US" sz="2200" dirty="0"/>
              <a:t>Sizes – Various buttons were created to allow the user to choose how big, or small, they wanted the grid to be before </a:t>
            </a:r>
            <a:r>
              <a:rPr lang="en-US" sz="2200" dirty="0" smtClean="0"/>
              <a:t>they started their game. </a:t>
            </a:r>
            <a:r>
              <a:rPr lang="en-US" sz="2200" dirty="0"/>
              <a:t>These buttons included: </a:t>
            </a:r>
            <a:r>
              <a:rPr lang="en-US" sz="2200" dirty="0" smtClean="0"/>
              <a:t>‘Small’, ‘Medium’ </a:t>
            </a:r>
            <a:r>
              <a:rPr lang="en-US" sz="2200" dirty="0"/>
              <a:t>and </a:t>
            </a:r>
            <a:r>
              <a:rPr lang="en-US" sz="2200" dirty="0" smtClean="0"/>
              <a:t>‘Large’</a:t>
            </a:r>
            <a:endParaRPr lang="en-US" sz="2200" dirty="0"/>
          </a:p>
          <a:p>
            <a:r>
              <a:rPr lang="en-US" sz="2200" dirty="0"/>
              <a:t>Patterns – These buttons provided the user with unique patterns that would fill the grid before having the rules of Conway’s Game of Life applied to said patterns just as it would with the randomly generated </a:t>
            </a:r>
            <a:r>
              <a:rPr lang="en-US" sz="2200" dirty="0" smtClean="0"/>
              <a:t>board. These buttons included: ‘Checkered’ and ‘Lines’</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78" y="4784239"/>
            <a:ext cx="2895600" cy="723900"/>
          </a:xfrm>
          <a:prstGeom prst="rect">
            <a:avLst/>
          </a:prstGeom>
        </p:spPr>
      </p:pic>
    </p:spTree>
    <p:extLst>
      <p:ext uri="{BB962C8B-B14F-4D97-AF65-F5344CB8AC3E}">
        <p14:creationId xmlns:p14="http://schemas.microsoft.com/office/powerpoint/2010/main" val="192239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Challenges</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endParaRPr lang="en-US" sz="2200"/>
          </a:p>
          <a:p>
            <a:r>
              <a:rPr lang="en-US" sz="2200"/>
              <a:t>The primary challenge that the group faced when tackling this project was figuring out how to meet Objective #3, the buttons. </a:t>
            </a:r>
          </a:p>
          <a:p>
            <a:pPr lvl="1"/>
            <a:r>
              <a:rPr lang="en-US" sz="2200"/>
              <a:t>Specifically the start/end and reset buttons proved to be an unexpected obstacle </a:t>
            </a:r>
          </a:p>
          <a:p>
            <a:r>
              <a:rPr lang="en-US" sz="2200"/>
              <a:t>In the end, there turned out to be a few outside resources that provided the insight and guidance that the group needed not only to resolve the button issue, but also in understanding just how Conway’s Game of Life works. Thus, making the creation of our webpage slightly easier than it would have been otherwise.</a:t>
            </a:r>
          </a:p>
          <a:p>
            <a:endParaRPr lang="en-US" sz="2200"/>
          </a:p>
        </p:txBody>
      </p:sp>
    </p:spTree>
    <p:extLst>
      <p:ext uri="{BB962C8B-B14F-4D97-AF65-F5344CB8AC3E}">
        <p14:creationId xmlns:p14="http://schemas.microsoft.com/office/powerpoint/2010/main" val="423823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xmlns=""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E2384209-CB15-4CDF-9D31-C44FD9A3F2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2633B3B5-CC90-43F0-8714-D31D1F3F02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A8D57A06-A426-446D-B02C-A2DC6B62E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2281" b="-1"/>
          <a:stretch/>
        </p:blipFill>
        <p:spPr>
          <a:xfrm>
            <a:off x="457200" y="457200"/>
            <a:ext cx="11277600" cy="5943600"/>
          </a:xfrm>
          <a:prstGeom prst="rect">
            <a:avLst/>
          </a:prstGeom>
        </p:spPr>
      </p:pic>
    </p:spTree>
    <p:extLst>
      <p:ext uri="{BB962C8B-B14F-4D97-AF65-F5344CB8AC3E}">
        <p14:creationId xmlns:p14="http://schemas.microsoft.com/office/powerpoint/2010/main" val="18982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US" sz="6600"/>
              <a:t>Goal</a:t>
            </a:r>
          </a:p>
        </p:txBody>
      </p:sp>
      <p:cxnSp>
        <p:nvCxnSpPr>
          <p:cNvPr id="23" name="Straight Connector 22">
            <a:extLst>
              <a:ext uri="{FF2B5EF4-FFF2-40B4-BE49-F238E27FC236}">
                <a16:creationId xmlns=""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pPr marL="0" indent="0">
              <a:buNone/>
            </a:pPr>
            <a:r>
              <a:rPr lang="en-US" sz="2400" dirty="0"/>
              <a:t>The goal was to find a way to replicate Conway’s Game of Life in which a grid of cells represent a state of being alive or dead. Each generation of the game depends on the current state of any given cell </a:t>
            </a:r>
            <a:r>
              <a:rPr lang="en-US" sz="2400" dirty="0" smtClean="0"/>
              <a:t>based on a </a:t>
            </a:r>
            <a:r>
              <a:rPr lang="en-US" sz="2400" dirty="0"/>
              <a:t>given set of rules </a:t>
            </a:r>
          </a:p>
        </p:txBody>
      </p:sp>
    </p:spTree>
    <p:extLst>
      <p:ext uri="{BB962C8B-B14F-4D97-AF65-F5344CB8AC3E}">
        <p14:creationId xmlns:p14="http://schemas.microsoft.com/office/powerpoint/2010/main" val="12801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Option 2?</a:t>
            </a:r>
            <a:endParaRPr lang="en-US" dirty="0"/>
          </a:p>
        </p:txBody>
      </p:sp>
      <p:sp>
        <p:nvSpPr>
          <p:cNvPr id="3" name="Content Placeholder 2"/>
          <p:cNvSpPr>
            <a:spLocks noGrp="1"/>
          </p:cNvSpPr>
          <p:nvPr>
            <p:ph idx="1"/>
          </p:nvPr>
        </p:nvSpPr>
        <p:spPr/>
        <p:txBody>
          <a:bodyPr>
            <a:normAutofit fontScale="92500" lnSpcReduction="20000"/>
          </a:bodyPr>
          <a:lstStyle/>
          <a:p>
            <a:r>
              <a:rPr lang="en-US" dirty="0"/>
              <a:t>Option </a:t>
            </a:r>
            <a:r>
              <a:rPr lang="en-US" dirty="0"/>
              <a:t>2</a:t>
            </a:r>
            <a:r>
              <a:rPr lang="en-US" dirty="0" smtClean="0"/>
              <a:t> </a:t>
            </a:r>
            <a:r>
              <a:rPr lang="en-US" dirty="0"/>
              <a:t>of the Project assignment wasn't </a:t>
            </a:r>
            <a:r>
              <a:rPr lang="en-US" dirty="0" smtClean="0"/>
              <a:t>the </a:t>
            </a:r>
            <a:r>
              <a:rPr lang="en-US" dirty="0"/>
              <a:t>first choice. We actually started with option 1, the puzzle problem. </a:t>
            </a:r>
            <a:r>
              <a:rPr lang="en-US" dirty="0" smtClean="0"/>
              <a:t>Initially, we were able to figure how to create a 3x3 board complete with unique tiles. As well as a fully functioning ‘Shuffle’ button that would rearrange each of the tiles randomly. However, that was as far as we were able to get. The required logic behind getting the tiles to move when they were clicked proved to be more of a challenge than we were expecting. As such, the group decided </a:t>
            </a:r>
            <a:r>
              <a:rPr lang="en-US" dirty="0"/>
              <a:t>to try </a:t>
            </a:r>
            <a:r>
              <a:rPr lang="en-US" dirty="0" smtClean="0"/>
              <a:t>Option 2 which upon second glance seemed like the easier option for us. </a:t>
            </a:r>
          </a:p>
          <a:p>
            <a:r>
              <a:rPr lang="en-US" dirty="0" smtClean="0"/>
              <a:t>This is not to say that Option 2 was easy, by any means. In fact the core reason for choosing Option 2 was that none of us had ever heard of “Conway’s Game of Life” before now. Because of this, attempting to recreate this game would provide a much needed source of insight on how to approach such a challenge in the future.</a:t>
            </a:r>
          </a:p>
        </p:txBody>
      </p:sp>
    </p:spTree>
    <p:extLst>
      <p:ext uri="{BB962C8B-B14F-4D97-AF65-F5344CB8AC3E}">
        <p14:creationId xmlns:p14="http://schemas.microsoft.com/office/powerpoint/2010/main" val="71556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8B3A2D1A-45FC-4F95-B150-1C13EF2F6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39C3C864-C625-4883-B868-9A4C470F4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905833"/>
            <a:ext cx="4215063" cy="2398713"/>
          </a:xfrm>
        </p:spPr>
        <p:txBody>
          <a:bodyPr>
            <a:normAutofit/>
          </a:bodyPr>
          <a:lstStyle/>
          <a:p>
            <a:r>
              <a:rPr lang="en-US" dirty="0"/>
              <a:t>Objective 1 – Building The Grid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825257"/>
            <a:ext cx="9875259" cy="1925673"/>
          </a:xfrm>
          <a:prstGeom prst="rect">
            <a:avLst/>
          </a:prstGeom>
        </p:spPr>
      </p:pic>
      <p:sp>
        <p:nvSpPr>
          <p:cNvPr id="3" name="Content Placeholder 2"/>
          <p:cNvSpPr>
            <a:spLocks noGrp="1"/>
          </p:cNvSpPr>
          <p:nvPr>
            <p:ph idx="1"/>
          </p:nvPr>
        </p:nvSpPr>
        <p:spPr>
          <a:xfrm>
            <a:off x="5630779" y="3884452"/>
            <a:ext cx="5723021" cy="2398713"/>
          </a:xfrm>
        </p:spPr>
        <p:txBody>
          <a:bodyPr anchor="ctr">
            <a:normAutofit/>
          </a:bodyPr>
          <a:lstStyle/>
          <a:p>
            <a:r>
              <a:rPr lang="en-US" sz="1700" dirty="0"/>
              <a:t>In order to create the logic behind Conway’s Game of Life, the game board needs to be created first</a:t>
            </a:r>
          </a:p>
          <a:p>
            <a:r>
              <a:rPr lang="en-US" sz="1700" dirty="0"/>
              <a:t>In this case, the board </a:t>
            </a:r>
            <a:r>
              <a:rPr lang="en-US" sz="1700" dirty="0" smtClean="0"/>
              <a:t>was a simple grid </a:t>
            </a:r>
            <a:r>
              <a:rPr lang="en-US" sz="1700" dirty="0"/>
              <a:t>generated using the the Array( ) method in tandem with the fill( ) method inside of a canvas. </a:t>
            </a:r>
          </a:p>
          <a:p>
            <a:r>
              <a:rPr lang="en-US" sz="1700" dirty="0"/>
              <a:t>Two arrays were created, one for the construct of rows </a:t>
            </a:r>
            <a:r>
              <a:rPr lang="en-US" sz="1700" dirty="0" smtClean="0"/>
              <a:t>and </a:t>
            </a:r>
            <a:r>
              <a:rPr lang="en-US" sz="1700" dirty="0"/>
              <a:t>another for the construct of columns;</a:t>
            </a:r>
          </a:p>
        </p:txBody>
      </p:sp>
    </p:spTree>
    <p:extLst>
      <p:ext uri="{BB962C8B-B14F-4D97-AF65-F5344CB8AC3E}">
        <p14:creationId xmlns:p14="http://schemas.microsoft.com/office/powerpoint/2010/main" val="85587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C7FF834-B204-4967-8D47-8BB36EAF0E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 xmlns:a16="http://schemas.microsoft.com/office/drawing/2014/main" id="{F780A22D-61EA-43E3-BD94-3E39CF9021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600">
                <a:solidFill>
                  <a:srgbClr val="262626"/>
                </a:solidFill>
              </a:rPr>
              <a:t>Generating Live Cells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550" y="1377908"/>
            <a:ext cx="9232900" cy="1334234"/>
          </a:xfrm>
          <a:prstGeom prst="rect">
            <a:avLst/>
          </a:prstGeom>
        </p:spPr>
      </p:pic>
      <p:sp>
        <p:nvSpPr>
          <p:cNvPr id="3" name="Content Placeholder 2"/>
          <p:cNvSpPr>
            <a:spLocks noGrp="1"/>
          </p:cNvSpPr>
          <p:nvPr>
            <p:ph idx="1"/>
          </p:nvPr>
        </p:nvSpPr>
        <p:spPr>
          <a:xfrm>
            <a:off x="3060700" y="4889365"/>
            <a:ext cx="6070600" cy="1351423"/>
          </a:xfrm>
        </p:spPr>
        <p:txBody>
          <a:bodyPr>
            <a:normAutofit/>
          </a:bodyPr>
          <a:lstStyle/>
          <a:p>
            <a:r>
              <a:rPr lang="en-US" sz="1800">
                <a:solidFill>
                  <a:schemeClr val="bg1"/>
                </a:solidFill>
              </a:rPr>
              <a:t>When the page is loaded, the grid is automatically filled with a series of randomly selected live cells</a:t>
            </a:r>
          </a:p>
          <a:p>
            <a:r>
              <a:rPr lang="en-US" sz="1800">
                <a:solidFill>
                  <a:schemeClr val="bg1"/>
                </a:solidFill>
              </a:rPr>
              <a:t>This is made possible by pairing the map( ) method with the Math.random function </a:t>
            </a:r>
          </a:p>
        </p:txBody>
      </p:sp>
    </p:spTree>
    <p:extLst>
      <p:ext uri="{BB962C8B-B14F-4D97-AF65-F5344CB8AC3E}">
        <p14:creationId xmlns:p14="http://schemas.microsoft.com/office/powerpoint/2010/main" val="286849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516804"/>
            <a:ext cx="6594189" cy="1625210"/>
          </a:xfrm>
        </p:spPr>
        <p:txBody>
          <a:bodyPr>
            <a:normAutofit/>
          </a:bodyPr>
          <a:lstStyle/>
          <a:p>
            <a:r>
              <a:rPr lang="en-US" dirty="0">
                <a:solidFill>
                  <a:srgbClr val="FFFFFF"/>
                </a:solidFill>
              </a:rPr>
              <a:t>Displaying Live </a:t>
            </a:r>
            <a:r>
              <a:rPr lang="en-US" dirty="0" smtClean="0">
                <a:solidFill>
                  <a:srgbClr val="FFFFFF"/>
                </a:solidFill>
              </a:rPr>
              <a:t>vs</a:t>
            </a:r>
            <a:r>
              <a:rPr lang="en-US" dirty="0" smtClean="0">
                <a:solidFill>
                  <a:srgbClr val="FFFFFF"/>
                </a:solidFill>
              </a:rPr>
              <a:t> </a:t>
            </a:r>
            <a:r>
              <a:rPr lang="en-US" dirty="0">
                <a:solidFill>
                  <a:srgbClr val="FFFFFF"/>
                </a:solidFill>
              </a:rPr>
              <a:t>Dead Cells </a:t>
            </a:r>
          </a:p>
        </p:txBody>
      </p:sp>
      <p:sp>
        <p:nvSpPr>
          <p:cNvPr id="11" name="Rectangle 10">
            <a:extLst>
              <a:ext uri="{FF2B5EF4-FFF2-40B4-BE49-F238E27FC236}">
                <a16:creationId xmlns=""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4" y="3069050"/>
            <a:ext cx="6579910" cy="2829360"/>
          </a:xfrm>
          <a:prstGeom prst="rect">
            <a:avLst/>
          </a:prstGeom>
        </p:spPr>
      </p:pic>
      <p:sp>
        <p:nvSpPr>
          <p:cNvPr id="13" name="Rectangle 12">
            <a:extLst>
              <a:ext uri="{FF2B5EF4-FFF2-40B4-BE49-F238E27FC236}">
                <a16:creationId xmlns=""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029319" y="917725"/>
            <a:ext cx="3424739" cy="4852362"/>
          </a:xfrm>
        </p:spPr>
        <p:txBody>
          <a:bodyPr anchor="ctr">
            <a:normAutofit/>
          </a:bodyPr>
          <a:lstStyle/>
          <a:p>
            <a:r>
              <a:rPr lang="en-US" sz="2000" dirty="0">
                <a:solidFill>
                  <a:srgbClr val="FFFFFF"/>
                </a:solidFill>
              </a:rPr>
              <a:t>The canvas </a:t>
            </a:r>
            <a:r>
              <a:rPr lang="en-US" sz="2000" dirty="0" err="1">
                <a:solidFill>
                  <a:srgbClr val="FFFFFF"/>
                </a:solidFill>
              </a:rPr>
              <a:t>fillStyle</a:t>
            </a:r>
            <a:r>
              <a:rPr lang="en-US" sz="2000" dirty="0">
                <a:solidFill>
                  <a:srgbClr val="FFFFFF"/>
                </a:solidFill>
              </a:rPr>
              <a:t> property is used to distinguish live cells from dead cells by switching the cell’s color from white to black or vice versa depending on the </a:t>
            </a:r>
            <a:r>
              <a:rPr lang="en-US" sz="2000" dirty="0" smtClean="0">
                <a:solidFill>
                  <a:srgbClr val="FFFFFF"/>
                </a:solidFill>
              </a:rPr>
              <a:t>case. </a:t>
            </a:r>
            <a:endParaRPr lang="en-US" sz="2000" dirty="0">
              <a:solidFill>
                <a:srgbClr val="FFFFFF"/>
              </a:solidFill>
            </a:endParaRPr>
          </a:p>
        </p:txBody>
      </p:sp>
    </p:spTree>
    <p:extLst>
      <p:ext uri="{BB962C8B-B14F-4D97-AF65-F5344CB8AC3E}">
        <p14:creationId xmlns:p14="http://schemas.microsoft.com/office/powerpoint/2010/main" val="101716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Objective 2 – Game Logic</a:t>
            </a:r>
          </a:p>
        </p:txBody>
      </p:sp>
      <p:sp>
        <p:nvSpPr>
          <p:cNvPr id="3" name="Content Placeholder 2"/>
          <p:cNvSpPr>
            <a:spLocks noGrp="1"/>
          </p:cNvSpPr>
          <p:nvPr>
            <p:ph idx="1"/>
          </p:nvPr>
        </p:nvSpPr>
        <p:spPr>
          <a:xfrm>
            <a:off x="1371599" y="2318197"/>
            <a:ext cx="9724031" cy="3683358"/>
          </a:xfrm>
        </p:spPr>
        <p:txBody>
          <a:bodyPr anchor="ctr">
            <a:normAutofit fontScale="92500" lnSpcReduction="20000"/>
          </a:bodyPr>
          <a:lstStyle/>
          <a:p>
            <a:pPr marL="0" lvl="0" indent="0">
              <a:buNone/>
            </a:pPr>
            <a:r>
              <a:rPr lang="en-US" sz="2600" b="1" dirty="0"/>
              <a:t>The base of the game logic is incorporating the basic rules of Conway’s Game of Life. These rules being: </a:t>
            </a:r>
          </a:p>
          <a:p>
            <a:pPr marL="514350" lvl="0" indent="-514350">
              <a:buFont typeface="+mj-lt"/>
              <a:buAutoNum type="arabicPeriod"/>
            </a:pPr>
            <a:r>
              <a:rPr lang="en-US" sz="2000" dirty="0"/>
              <a:t>Any live cell with fewer than two live neighbors </a:t>
            </a:r>
            <a:r>
              <a:rPr lang="en-US" sz="2000" i="1" dirty="0"/>
              <a:t>dies</a:t>
            </a:r>
            <a:r>
              <a:rPr lang="en-US" sz="2000" dirty="0"/>
              <a:t>, which is caused by under population.</a:t>
            </a:r>
          </a:p>
          <a:p>
            <a:pPr marL="514350" lvl="0" indent="-514350">
              <a:buFont typeface="+mj-lt"/>
              <a:buAutoNum type="arabicPeriod"/>
            </a:pPr>
            <a:r>
              <a:rPr lang="en-US" sz="2000" dirty="0"/>
              <a:t>Any live cell with more than three live neighbors dies, as if by overcrowding.</a:t>
            </a:r>
          </a:p>
          <a:p>
            <a:pPr marL="514350" lvl="0" indent="-514350">
              <a:buFont typeface="+mj-lt"/>
              <a:buAutoNum type="arabicPeriod"/>
            </a:pPr>
            <a:r>
              <a:rPr lang="en-US" sz="2000" dirty="0"/>
              <a:t>Any live cell with two or three live neighbors’ lives on to the next generation.</a:t>
            </a:r>
          </a:p>
          <a:p>
            <a:pPr marL="514350" lvl="0" indent="-514350">
              <a:buFont typeface="+mj-lt"/>
              <a:buAutoNum type="arabicPeriod"/>
            </a:pPr>
            <a:r>
              <a:rPr lang="en-US" sz="2000" dirty="0"/>
              <a:t>Any dead cell with exactly three live neighbors becomes a live cell. </a:t>
            </a:r>
          </a:p>
          <a:p>
            <a:pPr marL="514350" lvl="0" indent="-514350">
              <a:buFont typeface="+mj-lt"/>
              <a:buAutoNum type="arabicPeriod"/>
            </a:pPr>
            <a:r>
              <a:rPr lang="en-US" sz="2000" dirty="0"/>
              <a:t>If a dead cell has exactly three live neighbors, it comes to </a:t>
            </a:r>
          </a:p>
          <a:p>
            <a:pPr marL="514350" lvl="0" indent="-514350">
              <a:buFont typeface="+mj-lt"/>
              <a:buAutoNum type="arabicPeriod"/>
            </a:pPr>
            <a:r>
              <a:rPr lang="en-US" sz="2000" dirty="0"/>
              <a:t>If a live cell has less than two live neighbors, it dies </a:t>
            </a:r>
          </a:p>
          <a:p>
            <a:pPr marL="514350" lvl="0" indent="-514350">
              <a:buFont typeface="+mj-lt"/>
              <a:buAutoNum type="arabicPeriod"/>
            </a:pPr>
            <a:r>
              <a:rPr lang="en-US" sz="2000" dirty="0"/>
              <a:t>If a live cell has more than three live neighbors, it dies </a:t>
            </a:r>
          </a:p>
          <a:p>
            <a:pPr marL="514350" lvl="0" indent="-514350">
              <a:buFont typeface="+mj-lt"/>
              <a:buAutoNum type="arabicPeriod"/>
            </a:pPr>
            <a:r>
              <a:rPr lang="en-US" sz="2000" dirty="0"/>
              <a:t>If a live cell has two or three live neighbors, it continues living. life - Therefore by repeating the cycle over and over, these simple rules create interesting, often unpredictable patterns. </a:t>
            </a:r>
          </a:p>
          <a:p>
            <a:pPr marL="0" lvl="0" indent="0">
              <a:buNone/>
            </a:pPr>
            <a:endParaRPr lang="en-US" sz="1700" dirty="0"/>
          </a:p>
          <a:p>
            <a:pPr lvl="0"/>
            <a:endParaRPr lang="en-US" sz="1700" dirty="0"/>
          </a:p>
          <a:p>
            <a:endParaRPr lang="en-US" sz="1700" dirty="0"/>
          </a:p>
        </p:txBody>
      </p:sp>
    </p:spTree>
    <p:extLst>
      <p:ext uri="{BB962C8B-B14F-4D97-AF65-F5344CB8AC3E}">
        <p14:creationId xmlns:p14="http://schemas.microsoft.com/office/powerpoint/2010/main" val="371576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Integrating Game Rules</a:t>
            </a:r>
          </a:p>
        </p:txBody>
      </p:sp>
      <p:sp>
        <p:nvSpPr>
          <p:cNvPr id="3" name="Content Placeholder 2"/>
          <p:cNvSpPr>
            <a:spLocks noGrp="1"/>
          </p:cNvSpPr>
          <p:nvPr>
            <p:ph idx="1"/>
          </p:nvPr>
        </p:nvSpPr>
        <p:spPr>
          <a:xfrm>
            <a:off x="643469" y="1782981"/>
            <a:ext cx="4008384" cy="4393982"/>
          </a:xfrm>
        </p:spPr>
        <p:txBody>
          <a:bodyPr>
            <a:normAutofit/>
          </a:bodyPr>
          <a:lstStyle/>
          <a:p>
            <a:r>
              <a:rPr lang="en-US" sz="2000"/>
              <a:t>The program uses nested for-loops in order to visit each neighboring cell of a particular live cell and keeps track of how many live cells are around it</a:t>
            </a:r>
          </a:p>
          <a:p>
            <a:r>
              <a:rPr lang="en-US" sz="2000"/>
              <a:t>Using the updated count variable, a series of if-statements are used to determine if a cell lives or dies based on the number of neighbors that were found</a:t>
            </a:r>
          </a:p>
        </p:txBody>
      </p:sp>
      <p:grpSp>
        <p:nvGrpSpPr>
          <p:cNvPr id="11" name="Group 10">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510055"/>
            <a:ext cx="6253212" cy="2907743"/>
          </a:xfrm>
          <a:prstGeom prst="rect">
            <a:avLst/>
          </a:prstGeom>
        </p:spPr>
      </p:pic>
      <p:grpSp>
        <p:nvGrpSpPr>
          <p:cNvPr id="15" name="Group 14">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7971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1007</Words>
  <Application>Microsoft Macintosh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Gill Sans MT</vt:lpstr>
      <vt:lpstr>Arial</vt:lpstr>
      <vt:lpstr>Office Theme</vt:lpstr>
      <vt:lpstr>Conway’s Game of Life</vt:lpstr>
      <vt:lpstr>PowerPoint Presentation</vt:lpstr>
      <vt:lpstr>Goal</vt:lpstr>
      <vt:lpstr>Why Option 2?</vt:lpstr>
      <vt:lpstr>Objective 1 – Building The Grid</vt:lpstr>
      <vt:lpstr>Generating Live Cells</vt:lpstr>
      <vt:lpstr>Displaying Live vs Dead Cells </vt:lpstr>
      <vt:lpstr>Objective 2 – Game Logic</vt:lpstr>
      <vt:lpstr>Integrating Game Rules</vt:lpstr>
      <vt:lpstr>Objective 3 – Button Functionality</vt:lpstr>
      <vt:lpstr>PowerPoint Presentation</vt:lpstr>
      <vt:lpstr>Button Functionality (cont.)</vt:lpstr>
      <vt:lpstr>Challenges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dc:title>
  <dc:creator>iamphouka@gmail.com</dc:creator>
  <cp:lastModifiedBy>iamphouka@gmail.com</cp:lastModifiedBy>
  <cp:revision>20</cp:revision>
  <dcterms:created xsi:type="dcterms:W3CDTF">2021-11-18T12:48:28Z</dcterms:created>
  <dcterms:modified xsi:type="dcterms:W3CDTF">2021-11-19T23:02:56Z</dcterms:modified>
</cp:coreProperties>
</file>