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2" r:id="rId3"/>
    <p:sldId id="257" r:id="rId4"/>
    <p:sldId id="258" r:id="rId5"/>
    <p:sldId id="263" r:id="rId6"/>
    <p:sldId id="266" r:id="rId7"/>
    <p:sldId id="259" r:id="rId8"/>
    <p:sldId id="264" r:id="rId9"/>
    <p:sldId id="260"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p:restoredTop sz="94682"/>
  </p:normalViewPr>
  <p:slideViewPr>
    <p:cSldViewPr snapToGrid="0" snapToObjects="1">
      <p:cViewPr varScale="1">
        <p:scale>
          <a:sx n="90" d="100"/>
          <a:sy n="90" d="100"/>
        </p:scale>
        <p:origin x="216"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40778-B249-4B84-AC2F-A48C03A029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547356E-4766-41AA-8211-D65EF3905FCF}">
      <dgm:prSet/>
      <dgm:spPr/>
      <dgm:t>
        <a:bodyPr/>
        <a:lstStyle/>
        <a:p>
          <a:r>
            <a:rPr lang="en-US"/>
            <a:t>The base of the game logic is incorporating the basic rules of Conway’s Game of Life. These rules being: </a:t>
          </a:r>
        </a:p>
      </dgm:t>
    </dgm:pt>
    <dgm:pt modelId="{7ACAD516-9416-4776-AC15-FBBFA36F73EF}" type="parTrans" cxnId="{B73600E0-AD10-49D9-A5D5-1313FDAC4899}">
      <dgm:prSet/>
      <dgm:spPr/>
      <dgm:t>
        <a:bodyPr/>
        <a:lstStyle/>
        <a:p>
          <a:endParaRPr lang="en-US"/>
        </a:p>
      </dgm:t>
    </dgm:pt>
    <dgm:pt modelId="{F5AB5BE4-134C-40AB-B3F9-D147210971C9}" type="sibTrans" cxnId="{B73600E0-AD10-49D9-A5D5-1313FDAC4899}">
      <dgm:prSet/>
      <dgm:spPr/>
      <dgm:t>
        <a:bodyPr/>
        <a:lstStyle/>
        <a:p>
          <a:endParaRPr lang="en-US"/>
        </a:p>
      </dgm:t>
    </dgm:pt>
    <dgm:pt modelId="{AE0F0ECA-1DDC-4C34-9C2A-43CA6C6E2CAE}">
      <dgm:prSet/>
      <dgm:spPr/>
      <dgm:t>
        <a:bodyPr/>
        <a:lstStyle/>
        <a:p>
          <a:r>
            <a:rPr lang="en-US" dirty="0" smtClean="0"/>
            <a:t>Any </a:t>
          </a:r>
          <a:r>
            <a:rPr lang="en-US" dirty="0"/>
            <a:t>live cell with fewer than two live neighbors </a:t>
          </a:r>
          <a:r>
            <a:rPr lang="en-US" b="1" i="1" dirty="0"/>
            <a:t>dies</a:t>
          </a:r>
          <a:r>
            <a:rPr lang="en-US" dirty="0"/>
            <a:t>, which is caused by under population.</a:t>
          </a:r>
        </a:p>
      </dgm:t>
    </dgm:pt>
    <dgm:pt modelId="{119679E4-A295-447C-A673-4E6F34278875}" type="parTrans" cxnId="{DE78B4B0-DEBB-4124-B70A-620C3FF563C5}">
      <dgm:prSet/>
      <dgm:spPr/>
      <dgm:t>
        <a:bodyPr/>
        <a:lstStyle/>
        <a:p>
          <a:endParaRPr lang="en-US"/>
        </a:p>
      </dgm:t>
    </dgm:pt>
    <dgm:pt modelId="{98974B2E-3B73-4E25-A645-8EA091C7528B}" type="sibTrans" cxnId="{DE78B4B0-DEBB-4124-B70A-620C3FF563C5}">
      <dgm:prSet/>
      <dgm:spPr/>
      <dgm:t>
        <a:bodyPr/>
        <a:lstStyle/>
        <a:p>
          <a:endParaRPr lang="en-US"/>
        </a:p>
      </dgm:t>
    </dgm:pt>
    <dgm:pt modelId="{EF1F9DB6-31E4-469A-A6D4-DAF23D07602C}">
      <dgm:prSet/>
      <dgm:spPr/>
      <dgm:t>
        <a:bodyPr/>
        <a:lstStyle/>
        <a:p>
          <a:r>
            <a:rPr lang="en-US"/>
            <a:t>Any live cell with more than three live neighbors dies, as if by overcrowding.</a:t>
          </a:r>
        </a:p>
      </dgm:t>
    </dgm:pt>
    <dgm:pt modelId="{73AAA529-7F36-4D99-AD24-46BA3CBA4684}" type="parTrans" cxnId="{12B5C7C6-12A1-44DA-9947-622C56E6078C}">
      <dgm:prSet/>
      <dgm:spPr/>
      <dgm:t>
        <a:bodyPr/>
        <a:lstStyle/>
        <a:p>
          <a:endParaRPr lang="en-US"/>
        </a:p>
      </dgm:t>
    </dgm:pt>
    <dgm:pt modelId="{81ECEA2D-BC52-4B9F-B871-195BB6B9B94B}" type="sibTrans" cxnId="{12B5C7C6-12A1-44DA-9947-622C56E6078C}">
      <dgm:prSet/>
      <dgm:spPr/>
      <dgm:t>
        <a:bodyPr/>
        <a:lstStyle/>
        <a:p>
          <a:endParaRPr lang="en-US"/>
        </a:p>
      </dgm:t>
    </dgm:pt>
    <dgm:pt modelId="{929B2C1B-6D31-4243-B021-2B831422A0E8}">
      <dgm:prSet/>
      <dgm:spPr/>
      <dgm:t>
        <a:bodyPr/>
        <a:lstStyle/>
        <a:p>
          <a:r>
            <a:rPr lang="en-US"/>
            <a:t>Any live cell with two or three live neighbors’ lives on to the next generation.</a:t>
          </a:r>
        </a:p>
      </dgm:t>
    </dgm:pt>
    <dgm:pt modelId="{8811FE6F-4316-4C3A-80A6-932BF881898B}" type="parTrans" cxnId="{C63E5111-4BE0-430C-A956-F5DC072C013B}">
      <dgm:prSet/>
      <dgm:spPr/>
      <dgm:t>
        <a:bodyPr/>
        <a:lstStyle/>
        <a:p>
          <a:endParaRPr lang="en-US"/>
        </a:p>
      </dgm:t>
    </dgm:pt>
    <dgm:pt modelId="{6FF7521C-EE57-4506-AED9-35C6A8403976}" type="sibTrans" cxnId="{C63E5111-4BE0-430C-A956-F5DC072C013B}">
      <dgm:prSet/>
      <dgm:spPr/>
      <dgm:t>
        <a:bodyPr/>
        <a:lstStyle/>
        <a:p>
          <a:endParaRPr lang="en-US"/>
        </a:p>
      </dgm:t>
    </dgm:pt>
    <dgm:pt modelId="{D9757190-8306-48BB-A14E-C572632ED338}">
      <dgm:prSet/>
      <dgm:spPr/>
      <dgm:t>
        <a:bodyPr/>
        <a:lstStyle/>
        <a:p>
          <a:r>
            <a:rPr lang="en-US"/>
            <a:t>Any dead cell with exactly three live neighbors becomes a live cell. </a:t>
          </a:r>
        </a:p>
      </dgm:t>
    </dgm:pt>
    <dgm:pt modelId="{91BB2D3D-11EB-46C2-8320-1A7250E61ED1}" type="parTrans" cxnId="{3C5C3259-CCC5-4D0C-8422-6B3F3DDF0E4B}">
      <dgm:prSet/>
      <dgm:spPr/>
      <dgm:t>
        <a:bodyPr/>
        <a:lstStyle/>
        <a:p>
          <a:endParaRPr lang="en-US"/>
        </a:p>
      </dgm:t>
    </dgm:pt>
    <dgm:pt modelId="{C6424B20-C691-46E4-8424-A69B99BEBAC3}" type="sibTrans" cxnId="{3C5C3259-CCC5-4D0C-8422-6B3F3DDF0E4B}">
      <dgm:prSet/>
      <dgm:spPr/>
      <dgm:t>
        <a:bodyPr/>
        <a:lstStyle/>
        <a:p>
          <a:endParaRPr lang="en-US"/>
        </a:p>
      </dgm:t>
    </dgm:pt>
    <dgm:pt modelId="{64A22CD8-D082-442E-A140-C8CB40654EEA}">
      <dgm:prSet/>
      <dgm:spPr/>
      <dgm:t>
        <a:bodyPr/>
        <a:lstStyle/>
        <a:p>
          <a:r>
            <a:rPr lang="en-US"/>
            <a:t>If a dead cell has exactly three live neighbors, it comes to </a:t>
          </a:r>
        </a:p>
      </dgm:t>
    </dgm:pt>
    <dgm:pt modelId="{AF9D1322-2800-40C2-B0AA-20ED2271576D}" type="parTrans" cxnId="{DEF1DB43-0E61-433B-8886-45A4CD7767DF}">
      <dgm:prSet/>
      <dgm:spPr/>
      <dgm:t>
        <a:bodyPr/>
        <a:lstStyle/>
        <a:p>
          <a:endParaRPr lang="en-US"/>
        </a:p>
      </dgm:t>
    </dgm:pt>
    <dgm:pt modelId="{56F45129-778A-46A6-9166-1CE3E628490D}" type="sibTrans" cxnId="{DEF1DB43-0E61-433B-8886-45A4CD7767DF}">
      <dgm:prSet/>
      <dgm:spPr/>
      <dgm:t>
        <a:bodyPr/>
        <a:lstStyle/>
        <a:p>
          <a:endParaRPr lang="en-US"/>
        </a:p>
      </dgm:t>
    </dgm:pt>
    <dgm:pt modelId="{C9939B41-81AB-421B-B982-DFCE1E7AA21A}">
      <dgm:prSet/>
      <dgm:spPr/>
      <dgm:t>
        <a:bodyPr/>
        <a:lstStyle/>
        <a:p>
          <a:r>
            <a:rPr lang="en-US"/>
            <a:t>If a live cell has less than two live neighbors, it dies </a:t>
          </a:r>
        </a:p>
      </dgm:t>
    </dgm:pt>
    <dgm:pt modelId="{1164236D-259A-4CA8-84A7-975564052ABF}" type="parTrans" cxnId="{581CB367-802F-4B6A-AFA7-F12FE1102C3E}">
      <dgm:prSet/>
      <dgm:spPr/>
      <dgm:t>
        <a:bodyPr/>
        <a:lstStyle/>
        <a:p>
          <a:endParaRPr lang="en-US"/>
        </a:p>
      </dgm:t>
    </dgm:pt>
    <dgm:pt modelId="{F067EF89-0173-4A13-97F4-12CD582827C5}" type="sibTrans" cxnId="{581CB367-802F-4B6A-AFA7-F12FE1102C3E}">
      <dgm:prSet/>
      <dgm:spPr/>
      <dgm:t>
        <a:bodyPr/>
        <a:lstStyle/>
        <a:p>
          <a:endParaRPr lang="en-US"/>
        </a:p>
      </dgm:t>
    </dgm:pt>
    <dgm:pt modelId="{864BC466-C696-4801-985A-ACE384B9ACCD}">
      <dgm:prSet/>
      <dgm:spPr/>
      <dgm:t>
        <a:bodyPr/>
        <a:lstStyle/>
        <a:p>
          <a:r>
            <a:rPr lang="en-US"/>
            <a:t>If a live cell has more than three live neighbors, it dies </a:t>
          </a:r>
        </a:p>
      </dgm:t>
    </dgm:pt>
    <dgm:pt modelId="{0EC13DB3-6CD2-4593-8194-403A623782C1}" type="parTrans" cxnId="{538FEA62-E014-495F-84C0-D360C9DB63D0}">
      <dgm:prSet/>
      <dgm:spPr/>
      <dgm:t>
        <a:bodyPr/>
        <a:lstStyle/>
        <a:p>
          <a:endParaRPr lang="en-US"/>
        </a:p>
      </dgm:t>
    </dgm:pt>
    <dgm:pt modelId="{98010FDA-DB32-44D8-B3AB-D2ADAF1DA648}" type="sibTrans" cxnId="{538FEA62-E014-495F-84C0-D360C9DB63D0}">
      <dgm:prSet/>
      <dgm:spPr/>
      <dgm:t>
        <a:bodyPr/>
        <a:lstStyle/>
        <a:p>
          <a:endParaRPr lang="en-US"/>
        </a:p>
      </dgm:t>
    </dgm:pt>
    <dgm:pt modelId="{F4C837E6-755F-4462-8423-72597BDEB673}">
      <dgm:prSet/>
      <dgm:spPr/>
      <dgm:t>
        <a:bodyPr/>
        <a:lstStyle/>
        <a:p>
          <a:r>
            <a:rPr lang="en-US"/>
            <a:t>If a live cell has two or three live neighbors, it continues living. life - Therefore by repeating the cycle over and over, these simple rules create interesting, often unpredictable patterns. </a:t>
          </a:r>
        </a:p>
      </dgm:t>
    </dgm:pt>
    <dgm:pt modelId="{73B540EF-E0D3-4D06-80BC-776DFE8935B9}" type="parTrans" cxnId="{C9792C5F-E69F-46CC-BA02-0C8758A3D2E3}">
      <dgm:prSet/>
      <dgm:spPr/>
      <dgm:t>
        <a:bodyPr/>
        <a:lstStyle/>
        <a:p>
          <a:endParaRPr lang="en-US"/>
        </a:p>
      </dgm:t>
    </dgm:pt>
    <dgm:pt modelId="{CB7359AB-1C43-466E-99FD-C1E9698501EB}" type="sibTrans" cxnId="{C9792C5F-E69F-46CC-BA02-0C8758A3D2E3}">
      <dgm:prSet/>
      <dgm:spPr/>
      <dgm:t>
        <a:bodyPr/>
        <a:lstStyle/>
        <a:p>
          <a:endParaRPr lang="en-US"/>
        </a:p>
      </dgm:t>
    </dgm:pt>
    <dgm:pt modelId="{44310052-A013-D64C-9CB3-6098F5F8B934}" type="pres">
      <dgm:prSet presAssocID="{65240778-B249-4B84-AC2F-A48C03A0291A}" presName="linear" presStyleCnt="0">
        <dgm:presLayoutVars>
          <dgm:animLvl val="lvl"/>
          <dgm:resizeHandles val="exact"/>
        </dgm:presLayoutVars>
      </dgm:prSet>
      <dgm:spPr/>
      <dgm:t>
        <a:bodyPr/>
        <a:lstStyle/>
        <a:p>
          <a:endParaRPr lang="en-US"/>
        </a:p>
      </dgm:t>
    </dgm:pt>
    <dgm:pt modelId="{77C3E576-1177-3D40-A0B4-531FCD7D0346}" type="pres">
      <dgm:prSet presAssocID="{0547356E-4766-41AA-8211-D65EF3905FCF}" presName="parentText" presStyleLbl="node1" presStyleIdx="0" presStyleCnt="1">
        <dgm:presLayoutVars>
          <dgm:chMax val="0"/>
          <dgm:bulletEnabled val="1"/>
        </dgm:presLayoutVars>
      </dgm:prSet>
      <dgm:spPr/>
      <dgm:t>
        <a:bodyPr/>
        <a:lstStyle/>
        <a:p>
          <a:endParaRPr lang="en-US"/>
        </a:p>
      </dgm:t>
    </dgm:pt>
    <dgm:pt modelId="{887FB259-79B9-9D4A-B9E4-2729E142B953}" type="pres">
      <dgm:prSet presAssocID="{0547356E-4766-41AA-8211-D65EF3905FCF}" presName="childText" presStyleLbl="revTx" presStyleIdx="0" presStyleCnt="1">
        <dgm:presLayoutVars>
          <dgm:bulletEnabled val="1"/>
        </dgm:presLayoutVars>
      </dgm:prSet>
      <dgm:spPr/>
      <dgm:t>
        <a:bodyPr/>
        <a:lstStyle/>
        <a:p>
          <a:endParaRPr lang="en-US"/>
        </a:p>
      </dgm:t>
    </dgm:pt>
  </dgm:ptLst>
  <dgm:cxnLst>
    <dgm:cxn modelId="{C9792C5F-E69F-46CC-BA02-0C8758A3D2E3}" srcId="{0547356E-4766-41AA-8211-D65EF3905FCF}" destId="{F4C837E6-755F-4462-8423-72597BDEB673}" srcOrd="7" destOrd="0" parTransId="{73B540EF-E0D3-4D06-80BC-776DFE8935B9}" sibTransId="{CB7359AB-1C43-466E-99FD-C1E9698501EB}"/>
    <dgm:cxn modelId="{54F4EB55-8298-2747-9E9D-1202E2749099}" type="presOf" srcId="{0547356E-4766-41AA-8211-D65EF3905FCF}" destId="{77C3E576-1177-3D40-A0B4-531FCD7D0346}" srcOrd="0" destOrd="0" presId="urn:microsoft.com/office/officeart/2005/8/layout/vList2"/>
    <dgm:cxn modelId="{3C5C3259-CCC5-4D0C-8422-6B3F3DDF0E4B}" srcId="{0547356E-4766-41AA-8211-D65EF3905FCF}" destId="{D9757190-8306-48BB-A14E-C572632ED338}" srcOrd="3" destOrd="0" parTransId="{91BB2D3D-11EB-46C2-8320-1A7250E61ED1}" sibTransId="{C6424B20-C691-46E4-8424-A69B99BEBAC3}"/>
    <dgm:cxn modelId="{1034F344-9FD2-954C-8A65-9CBFD92D7B3C}" type="presOf" srcId="{C9939B41-81AB-421B-B982-DFCE1E7AA21A}" destId="{887FB259-79B9-9D4A-B9E4-2729E142B953}" srcOrd="0" destOrd="5" presId="urn:microsoft.com/office/officeart/2005/8/layout/vList2"/>
    <dgm:cxn modelId="{8CC30791-1DC3-6B4D-BC10-6BF471E9A911}" type="presOf" srcId="{EF1F9DB6-31E4-469A-A6D4-DAF23D07602C}" destId="{887FB259-79B9-9D4A-B9E4-2729E142B953}" srcOrd="0" destOrd="1" presId="urn:microsoft.com/office/officeart/2005/8/layout/vList2"/>
    <dgm:cxn modelId="{B73600E0-AD10-49D9-A5D5-1313FDAC4899}" srcId="{65240778-B249-4B84-AC2F-A48C03A0291A}" destId="{0547356E-4766-41AA-8211-D65EF3905FCF}" srcOrd="0" destOrd="0" parTransId="{7ACAD516-9416-4776-AC15-FBBFA36F73EF}" sibTransId="{F5AB5BE4-134C-40AB-B3F9-D147210971C9}"/>
    <dgm:cxn modelId="{9B4936CC-7211-5740-9B26-A7ACFC3B225B}" type="presOf" srcId="{F4C837E6-755F-4462-8423-72597BDEB673}" destId="{887FB259-79B9-9D4A-B9E4-2729E142B953}" srcOrd="0" destOrd="7" presId="urn:microsoft.com/office/officeart/2005/8/layout/vList2"/>
    <dgm:cxn modelId="{309F61D0-3576-6848-AF81-DBE14885D974}" type="presOf" srcId="{929B2C1B-6D31-4243-B021-2B831422A0E8}" destId="{887FB259-79B9-9D4A-B9E4-2729E142B953}" srcOrd="0" destOrd="2" presId="urn:microsoft.com/office/officeart/2005/8/layout/vList2"/>
    <dgm:cxn modelId="{538FEA62-E014-495F-84C0-D360C9DB63D0}" srcId="{0547356E-4766-41AA-8211-D65EF3905FCF}" destId="{864BC466-C696-4801-985A-ACE384B9ACCD}" srcOrd="6" destOrd="0" parTransId="{0EC13DB3-6CD2-4593-8194-403A623782C1}" sibTransId="{98010FDA-DB32-44D8-B3AB-D2ADAF1DA648}"/>
    <dgm:cxn modelId="{581CB367-802F-4B6A-AFA7-F12FE1102C3E}" srcId="{0547356E-4766-41AA-8211-D65EF3905FCF}" destId="{C9939B41-81AB-421B-B982-DFCE1E7AA21A}" srcOrd="5" destOrd="0" parTransId="{1164236D-259A-4CA8-84A7-975564052ABF}" sibTransId="{F067EF89-0173-4A13-97F4-12CD582827C5}"/>
    <dgm:cxn modelId="{2FFBDC2B-C5E9-6145-931A-D352ADD44351}" type="presOf" srcId="{864BC466-C696-4801-985A-ACE384B9ACCD}" destId="{887FB259-79B9-9D4A-B9E4-2729E142B953}" srcOrd="0" destOrd="6" presId="urn:microsoft.com/office/officeart/2005/8/layout/vList2"/>
    <dgm:cxn modelId="{9E8D9FAF-3EC9-B34D-8CEB-8F9B96A7F252}" type="presOf" srcId="{65240778-B249-4B84-AC2F-A48C03A0291A}" destId="{44310052-A013-D64C-9CB3-6098F5F8B934}" srcOrd="0" destOrd="0" presId="urn:microsoft.com/office/officeart/2005/8/layout/vList2"/>
    <dgm:cxn modelId="{EF22ADFA-C0E3-4342-BEFC-36BF9F4A3B2C}" type="presOf" srcId="{64A22CD8-D082-442E-A140-C8CB40654EEA}" destId="{887FB259-79B9-9D4A-B9E4-2729E142B953}" srcOrd="0" destOrd="4" presId="urn:microsoft.com/office/officeart/2005/8/layout/vList2"/>
    <dgm:cxn modelId="{DEF1DB43-0E61-433B-8886-45A4CD7767DF}" srcId="{0547356E-4766-41AA-8211-D65EF3905FCF}" destId="{64A22CD8-D082-442E-A140-C8CB40654EEA}" srcOrd="4" destOrd="0" parTransId="{AF9D1322-2800-40C2-B0AA-20ED2271576D}" sibTransId="{56F45129-778A-46A6-9166-1CE3E628490D}"/>
    <dgm:cxn modelId="{C63E5111-4BE0-430C-A956-F5DC072C013B}" srcId="{0547356E-4766-41AA-8211-D65EF3905FCF}" destId="{929B2C1B-6D31-4243-B021-2B831422A0E8}" srcOrd="2" destOrd="0" parTransId="{8811FE6F-4316-4C3A-80A6-932BF881898B}" sibTransId="{6FF7521C-EE57-4506-AED9-35C6A8403976}"/>
    <dgm:cxn modelId="{DE78B4B0-DEBB-4124-B70A-620C3FF563C5}" srcId="{0547356E-4766-41AA-8211-D65EF3905FCF}" destId="{AE0F0ECA-1DDC-4C34-9C2A-43CA6C6E2CAE}" srcOrd="0" destOrd="0" parTransId="{119679E4-A295-447C-A673-4E6F34278875}" sibTransId="{98974B2E-3B73-4E25-A645-8EA091C7528B}"/>
    <dgm:cxn modelId="{14F2D64D-FAA1-E341-8AEC-A06DB3BE98BA}" type="presOf" srcId="{D9757190-8306-48BB-A14E-C572632ED338}" destId="{887FB259-79B9-9D4A-B9E4-2729E142B953}" srcOrd="0" destOrd="3" presId="urn:microsoft.com/office/officeart/2005/8/layout/vList2"/>
    <dgm:cxn modelId="{D3C315F9-71AB-7D47-BAAC-331AA6036C1F}" type="presOf" srcId="{AE0F0ECA-1DDC-4C34-9C2A-43CA6C6E2CAE}" destId="{887FB259-79B9-9D4A-B9E4-2729E142B953}" srcOrd="0" destOrd="0" presId="urn:microsoft.com/office/officeart/2005/8/layout/vList2"/>
    <dgm:cxn modelId="{12B5C7C6-12A1-44DA-9947-622C56E6078C}" srcId="{0547356E-4766-41AA-8211-D65EF3905FCF}" destId="{EF1F9DB6-31E4-469A-A6D4-DAF23D07602C}" srcOrd="1" destOrd="0" parTransId="{73AAA529-7F36-4D99-AD24-46BA3CBA4684}" sibTransId="{81ECEA2D-BC52-4B9F-B871-195BB6B9B94B}"/>
    <dgm:cxn modelId="{82106E48-9FE5-9C4F-A8E1-A4A3129D75B9}" type="presParOf" srcId="{44310052-A013-D64C-9CB3-6098F5F8B934}" destId="{77C3E576-1177-3D40-A0B4-531FCD7D0346}" srcOrd="0" destOrd="0" presId="urn:microsoft.com/office/officeart/2005/8/layout/vList2"/>
    <dgm:cxn modelId="{2C63DAC5-0388-1148-AAAF-7551D2EC04EC}" type="presParOf" srcId="{44310052-A013-D64C-9CB3-6098F5F8B934}" destId="{887FB259-79B9-9D4A-B9E4-2729E142B95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48C59F-216E-4341-96BC-6C9891C9741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1287091-19A2-4D1B-BC55-A333F775F9DD}">
      <dgm:prSet/>
      <dgm:spPr/>
      <dgm:t>
        <a:bodyPr/>
        <a:lstStyle/>
        <a:p>
          <a:r>
            <a:rPr lang="en-US"/>
            <a:t>Another major component of the game is the various buttons that are used to control the experience</a:t>
          </a:r>
        </a:p>
      </dgm:t>
    </dgm:pt>
    <dgm:pt modelId="{F5FB6314-7A25-4594-B736-C4A5B3FD9605}" type="parTrans" cxnId="{097ED771-283C-440F-8343-7DAA8F1906A3}">
      <dgm:prSet/>
      <dgm:spPr/>
      <dgm:t>
        <a:bodyPr/>
        <a:lstStyle/>
        <a:p>
          <a:endParaRPr lang="en-US"/>
        </a:p>
      </dgm:t>
    </dgm:pt>
    <dgm:pt modelId="{8D461197-55ED-4ECD-91E7-EABEB0D47F91}" type="sibTrans" cxnId="{097ED771-283C-440F-8343-7DAA8F1906A3}">
      <dgm:prSet/>
      <dgm:spPr/>
      <dgm:t>
        <a:bodyPr/>
        <a:lstStyle/>
        <a:p>
          <a:endParaRPr lang="en-US"/>
        </a:p>
      </dgm:t>
    </dgm:pt>
    <dgm:pt modelId="{49E531A7-8F09-41B2-A052-DEAC197FAD87}">
      <dgm:prSet/>
      <dgm:spPr/>
      <dgm:t>
        <a:bodyPr/>
        <a:lstStyle/>
        <a:p>
          <a:r>
            <a:rPr lang="en-US"/>
            <a:t>Start – Although the cells are randomly filled when the page is loaded, the game does not start until the user clicks the Start button. Once they do, they will see rules start to be implemented and the board will begin to change</a:t>
          </a:r>
        </a:p>
      </dgm:t>
    </dgm:pt>
    <dgm:pt modelId="{A54CF514-8BCF-45A1-AE60-7DF12B0C7706}" type="parTrans" cxnId="{AB64264F-C2FE-4720-AB4F-B858A726ACE8}">
      <dgm:prSet/>
      <dgm:spPr/>
      <dgm:t>
        <a:bodyPr/>
        <a:lstStyle/>
        <a:p>
          <a:endParaRPr lang="en-US"/>
        </a:p>
      </dgm:t>
    </dgm:pt>
    <dgm:pt modelId="{6F0AA6FF-B8EF-4ABF-B34D-F95F873AE78F}" type="sibTrans" cxnId="{AB64264F-C2FE-4720-AB4F-B858A726ACE8}">
      <dgm:prSet/>
      <dgm:spPr/>
      <dgm:t>
        <a:bodyPr/>
        <a:lstStyle/>
        <a:p>
          <a:endParaRPr lang="en-US"/>
        </a:p>
      </dgm:t>
    </dgm:pt>
    <dgm:pt modelId="{C01A45DA-CE8F-4BA5-93CF-A49B1348A88A}">
      <dgm:prSet/>
      <dgm:spPr/>
      <dgm:t>
        <a:bodyPr/>
        <a:lstStyle/>
        <a:p>
          <a:r>
            <a:rPr lang="en-US"/>
            <a:t>Generation – Two generation buttons were created to allow the user to manually step to the next iteration of the game. When the ‘Next Generation’ button is clicked, the board increments one generation. When the 23 Generations button is clicked, it immediately increments by 23. </a:t>
          </a:r>
        </a:p>
      </dgm:t>
    </dgm:pt>
    <dgm:pt modelId="{D80DCFC1-27E9-44BF-8312-D0BB14D61485}" type="parTrans" cxnId="{D63A6506-315C-4387-96CA-67B166E8C635}">
      <dgm:prSet/>
      <dgm:spPr/>
      <dgm:t>
        <a:bodyPr/>
        <a:lstStyle/>
        <a:p>
          <a:endParaRPr lang="en-US"/>
        </a:p>
      </dgm:t>
    </dgm:pt>
    <dgm:pt modelId="{E3F101C8-A308-4474-9501-82BCB8FC425B}" type="sibTrans" cxnId="{D63A6506-315C-4387-96CA-67B166E8C635}">
      <dgm:prSet/>
      <dgm:spPr/>
      <dgm:t>
        <a:bodyPr/>
        <a:lstStyle/>
        <a:p>
          <a:endParaRPr lang="en-US"/>
        </a:p>
      </dgm:t>
    </dgm:pt>
    <dgm:pt modelId="{2D5521E5-C49D-4C19-A1C9-A6824F17AA46}">
      <dgm:prSet/>
      <dgm:spPr/>
      <dgm:t>
        <a:bodyPr/>
        <a:lstStyle/>
        <a:p>
          <a:r>
            <a:rPr lang="en-US"/>
            <a:t>Random – The random button serves to allow the user to create a new randomly generated population and begin the process again</a:t>
          </a:r>
        </a:p>
      </dgm:t>
    </dgm:pt>
    <dgm:pt modelId="{AB7CA04C-A415-4577-A667-D71F40A1FFEF}" type="parTrans" cxnId="{AE3E79A3-FE91-48A9-BDCB-BD8E66E00295}">
      <dgm:prSet/>
      <dgm:spPr/>
      <dgm:t>
        <a:bodyPr/>
        <a:lstStyle/>
        <a:p>
          <a:endParaRPr lang="en-US"/>
        </a:p>
      </dgm:t>
    </dgm:pt>
    <dgm:pt modelId="{200CCB59-725E-4907-8F20-D8EDFD4F7D3D}" type="sibTrans" cxnId="{AE3E79A3-FE91-48A9-BDCB-BD8E66E00295}">
      <dgm:prSet/>
      <dgm:spPr/>
      <dgm:t>
        <a:bodyPr/>
        <a:lstStyle/>
        <a:p>
          <a:endParaRPr lang="en-US"/>
        </a:p>
      </dgm:t>
    </dgm:pt>
    <dgm:pt modelId="{9A6A3DD7-482A-1B49-A93D-CC020076567D}" type="pres">
      <dgm:prSet presAssocID="{2848C59F-216E-4341-96BC-6C9891C9741C}" presName="vert0" presStyleCnt="0">
        <dgm:presLayoutVars>
          <dgm:dir/>
          <dgm:animOne val="branch"/>
          <dgm:animLvl val="lvl"/>
        </dgm:presLayoutVars>
      </dgm:prSet>
      <dgm:spPr/>
      <dgm:t>
        <a:bodyPr/>
        <a:lstStyle/>
        <a:p>
          <a:endParaRPr lang="en-US"/>
        </a:p>
      </dgm:t>
    </dgm:pt>
    <dgm:pt modelId="{3BAAEB89-08F6-2047-85F0-0DC0179703F9}" type="pres">
      <dgm:prSet presAssocID="{81287091-19A2-4D1B-BC55-A333F775F9DD}" presName="thickLine" presStyleLbl="alignNode1" presStyleIdx="0" presStyleCnt="4"/>
      <dgm:spPr/>
    </dgm:pt>
    <dgm:pt modelId="{A9C70101-C581-C04F-8E1E-6605C4797CAD}" type="pres">
      <dgm:prSet presAssocID="{81287091-19A2-4D1B-BC55-A333F775F9DD}" presName="horz1" presStyleCnt="0"/>
      <dgm:spPr/>
    </dgm:pt>
    <dgm:pt modelId="{44BA81E0-479F-5147-AA77-A2D5BB2B6036}" type="pres">
      <dgm:prSet presAssocID="{81287091-19A2-4D1B-BC55-A333F775F9DD}" presName="tx1" presStyleLbl="revTx" presStyleIdx="0" presStyleCnt="4"/>
      <dgm:spPr/>
      <dgm:t>
        <a:bodyPr/>
        <a:lstStyle/>
        <a:p>
          <a:endParaRPr lang="en-US"/>
        </a:p>
      </dgm:t>
    </dgm:pt>
    <dgm:pt modelId="{2F929A1E-85DA-DE4B-AB7B-D2C0B82751ED}" type="pres">
      <dgm:prSet presAssocID="{81287091-19A2-4D1B-BC55-A333F775F9DD}" presName="vert1" presStyleCnt="0"/>
      <dgm:spPr/>
    </dgm:pt>
    <dgm:pt modelId="{E366DE27-A54F-D344-8002-941485AC6AF1}" type="pres">
      <dgm:prSet presAssocID="{49E531A7-8F09-41B2-A052-DEAC197FAD87}" presName="thickLine" presStyleLbl="alignNode1" presStyleIdx="1" presStyleCnt="4"/>
      <dgm:spPr/>
    </dgm:pt>
    <dgm:pt modelId="{B7F10C1F-1E0E-D94E-A876-10A9682A6732}" type="pres">
      <dgm:prSet presAssocID="{49E531A7-8F09-41B2-A052-DEAC197FAD87}" presName="horz1" presStyleCnt="0"/>
      <dgm:spPr/>
    </dgm:pt>
    <dgm:pt modelId="{E4F70CA3-AC21-084C-9BFB-C24C22041241}" type="pres">
      <dgm:prSet presAssocID="{49E531A7-8F09-41B2-A052-DEAC197FAD87}" presName="tx1" presStyleLbl="revTx" presStyleIdx="1" presStyleCnt="4"/>
      <dgm:spPr/>
      <dgm:t>
        <a:bodyPr/>
        <a:lstStyle/>
        <a:p>
          <a:endParaRPr lang="en-US"/>
        </a:p>
      </dgm:t>
    </dgm:pt>
    <dgm:pt modelId="{A2F71D23-8033-3E42-BCEE-596C681B1FF2}" type="pres">
      <dgm:prSet presAssocID="{49E531A7-8F09-41B2-A052-DEAC197FAD87}" presName="vert1" presStyleCnt="0"/>
      <dgm:spPr/>
    </dgm:pt>
    <dgm:pt modelId="{3D45119A-6275-984A-9E13-691863B1E948}" type="pres">
      <dgm:prSet presAssocID="{C01A45DA-CE8F-4BA5-93CF-A49B1348A88A}" presName="thickLine" presStyleLbl="alignNode1" presStyleIdx="2" presStyleCnt="4"/>
      <dgm:spPr/>
    </dgm:pt>
    <dgm:pt modelId="{2C16EF9B-5DBA-3541-9362-836C9A2440FA}" type="pres">
      <dgm:prSet presAssocID="{C01A45DA-CE8F-4BA5-93CF-A49B1348A88A}" presName="horz1" presStyleCnt="0"/>
      <dgm:spPr/>
    </dgm:pt>
    <dgm:pt modelId="{370EE92E-8278-8142-B7FD-829325F22D34}" type="pres">
      <dgm:prSet presAssocID="{C01A45DA-CE8F-4BA5-93CF-A49B1348A88A}" presName="tx1" presStyleLbl="revTx" presStyleIdx="2" presStyleCnt="4"/>
      <dgm:spPr/>
      <dgm:t>
        <a:bodyPr/>
        <a:lstStyle/>
        <a:p>
          <a:endParaRPr lang="en-US"/>
        </a:p>
      </dgm:t>
    </dgm:pt>
    <dgm:pt modelId="{E880BDCF-4448-274A-875D-1E46EEDE2BA3}" type="pres">
      <dgm:prSet presAssocID="{C01A45DA-CE8F-4BA5-93CF-A49B1348A88A}" presName="vert1" presStyleCnt="0"/>
      <dgm:spPr/>
    </dgm:pt>
    <dgm:pt modelId="{34E19356-3B6B-1E4B-BEA1-FF26C6924AA7}" type="pres">
      <dgm:prSet presAssocID="{2D5521E5-C49D-4C19-A1C9-A6824F17AA46}" presName="thickLine" presStyleLbl="alignNode1" presStyleIdx="3" presStyleCnt="4"/>
      <dgm:spPr/>
    </dgm:pt>
    <dgm:pt modelId="{05AC957C-01F6-2445-A443-A9A4F6F41AF1}" type="pres">
      <dgm:prSet presAssocID="{2D5521E5-C49D-4C19-A1C9-A6824F17AA46}" presName="horz1" presStyleCnt="0"/>
      <dgm:spPr/>
    </dgm:pt>
    <dgm:pt modelId="{9E70E267-4AB0-324F-BBAB-E32517292D0D}" type="pres">
      <dgm:prSet presAssocID="{2D5521E5-C49D-4C19-A1C9-A6824F17AA46}" presName="tx1" presStyleLbl="revTx" presStyleIdx="3" presStyleCnt="4"/>
      <dgm:spPr/>
      <dgm:t>
        <a:bodyPr/>
        <a:lstStyle/>
        <a:p>
          <a:endParaRPr lang="en-US"/>
        </a:p>
      </dgm:t>
    </dgm:pt>
    <dgm:pt modelId="{1019FDEE-3420-2F4F-84E7-CFE8BAE5BE46}" type="pres">
      <dgm:prSet presAssocID="{2D5521E5-C49D-4C19-A1C9-A6824F17AA46}" presName="vert1" presStyleCnt="0"/>
      <dgm:spPr/>
    </dgm:pt>
  </dgm:ptLst>
  <dgm:cxnLst>
    <dgm:cxn modelId="{D63A6506-315C-4387-96CA-67B166E8C635}" srcId="{2848C59F-216E-4341-96BC-6C9891C9741C}" destId="{C01A45DA-CE8F-4BA5-93CF-A49B1348A88A}" srcOrd="2" destOrd="0" parTransId="{D80DCFC1-27E9-44BF-8312-D0BB14D61485}" sibTransId="{E3F101C8-A308-4474-9501-82BCB8FC425B}"/>
    <dgm:cxn modelId="{8174F4C3-593D-2347-AF8D-E63761D3A7E5}" type="presOf" srcId="{2848C59F-216E-4341-96BC-6C9891C9741C}" destId="{9A6A3DD7-482A-1B49-A93D-CC020076567D}" srcOrd="0" destOrd="0" presId="urn:microsoft.com/office/officeart/2008/layout/LinedList"/>
    <dgm:cxn modelId="{B9DDCA4A-C3A4-EC4F-A51D-A2F1A39EC578}" type="presOf" srcId="{C01A45DA-CE8F-4BA5-93CF-A49B1348A88A}" destId="{370EE92E-8278-8142-B7FD-829325F22D34}" srcOrd="0" destOrd="0" presId="urn:microsoft.com/office/officeart/2008/layout/LinedList"/>
    <dgm:cxn modelId="{097ED771-283C-440F-8343-7DAA8F1906A3}" srcId="{2848C59F-216E-4341-96BC-6C9891C9741C}" destId="{81287091-19A2-4D1B-BC55-A333F775F9DD}" srcOrd="0" destOrd="0" parTransId="{F5FB6314-7A25-4594-B736-C4A5B3FD9605}" sibTransId="{8D461197-55ED-4ECD-91E7-EABEB0D47F91}"/>
    <dgm:cxn modelId="{2020E562-D483-D44E-8FEC-47FD2014B578}" type="presOf" srcId="{49E531A7-8F09-41B2-A052-DEAC197FAD87}" destId="{E4F70CA3-AC21-084C-9BFB-C24C22041241}" srcOrd="0" destOrd="0" presId="urn:microsoft.com/office/officeart/2008/layout/LinedList"/>
    <dgm:cxn modelId="{E2649A59-F2ED-5D4C-9E36-F760322859FC}" type="presOf" srcId="{2D5521E5-C49D-4C19-A1C9-A6824F17AA46}" destId="{9E70E267-4AB0-324F-BBAB-E32517292D0D}" srcOrd="0" destOrd="0" presId="urn:microsoft.com/office/officeart/2008/layout/LinedList"/>
    <dgm:cxn modelId="{12EEE9E0-6B40-104B-8C72-94993E4A494F}" type="presOf" srcId="{81287091-19A2-4D1B-BC55-A333F775F9DD}" destId="{44BA81E0-479F-5147-AA77-A2D5BB2B6036}" srcOrd="0" destOrd="0" presId="urn:microsoft.com/office/officeart/2008/layout/LinedList"/>
    <dgm:cxn modelId="{AB64264F-C2FE-4720-AB4F-B858A726ACE8}" srcId="{2848C59F-216E-4341-96BC-6C9891C9741C}" destId="{49E531A7-8F09-41B2-A052-DEAC197FAD87}" srcOrd="1" destOrd="0" parTransId="{A54CF514-8BCF-45A1-AE60-7DF12B0C7706}" sibTransId="{6F0AA6FF-B8EF-4ABF-B34D-F95F873AE78F}"/>
    <dgm:cxn modelId="{AE3E79A3-FE91-48A9-BDCB-BD8E66E00295}" srcId="{2848C59F-216E-4341-96BC-6C9891C9741C}" destId="{2D5521E5-C49D-4C19-A1C9-A6824F17AA46}" srcOrd="3" destOrd="0" parTransId="{AB7CA04C-A415-4577-A667-D71F40A1FFEF}" sibTransId="{200CCB59-725E-4907-8F20-D8EDFD4F7D3D}"/>
    <dgm:cxn modelId="{EC624D11-D4D0-BE4C-991A-DEA58F6E5F5A}" type="presParOf" srcId="{9A6A3DD7-482A-1B49-A93D-CC020076567D}" destId="{3BAAEB89-08F6-2047-85F0-0DC0179703F9}" srcOrd="0" destOrd="0" presId="urn:microsoft.com/office/officeart/2008/layout/LinedList"/>
    <dgm:cxn modelId="{A08A4659-4B3D-F042-A032-7D7064A4854A}" type="presParOf" srcId="{9A6A3DD7-482A-1B49-A93D-CC020076567D}" destId="{A9C70101-C581-C04F-8E1E-6605C4797CAD}" srcOrd="1" destOrd="0" presId="urn:microsoft.com/office/officeart/2008/layout/LinedList"/>
    <dgm:cxn modelId="{0B2EDD77-790F-F24A-8619-6C48B27ADD49}" type="presParOf" srcId="{A9C70101-C581-C04F-8E1E-6605C4797CAD}" destId="{44BA81E0-479F-5147-AA77-A2D5BB2B6036}" srcOrd="0" destOrd="0" presId="urn:microsoft.com/office/officeart/2008/layout/LinedList"/>
    <dgm:cxn modelId="{3A3011C9-8DB1-A84C-AFDE-D58B611C5FDA}" type="presParOf" srcId="{A9C70101-C581-C04F-8E1E-6605C4797CAD}" destId="{2F929A1E-85DA-DE4B-AB7B-D2C0B82751ED}" srcOrd="1" destOrd="0" presId="urn:microsoft.com/office/officeart/2008/layout/LinedList"/>
    <dgm:cxn modelId="{51EA2BAF-5001-5B40-A8F5-3D477A546772}" type="presParOf" srcId="{9A6A3DD7-482A-1B49-A93D-CC020076567D}" destId="{E366DE27-A54F-D344-8002-941485AC6AF1}" srcOrd="2" destOrd="0" presId="urn:microsoft.com/office/officeart/2008/layout/LinedList"/>
    <dgm:cxn modelId="{8996CE24-0E7E-8B4E-95B6-0651231204B4}" type="presParOf" srcId="{9A6A3DD7-482A-1B49-A93D-CC020076567D}" destId="{B7F10C1F-1E0E-D94E-A876-10A9682A6732}" srcOrd="3" destOrd="0" presId="urn:microsoft.com/office/officeart/2008/layout/LinedList"/>
    <dgm:cxn modelId="{330598F1-6D8C-3242-AC2D-6B1E9AECF31F}" type="presParOf" srcId="{B7F10C1F-1E0E-D94E-A876-10A9682A6732}" destId="{E4F70CA3-AC21-084C-9BFB-C24C22041241}" srcOrd="0" destOrd="0" presId="urn:microsoft.com/office/officeart/2008/layout/LinedList"/>
    <dgm:cxn modelId="{5F5F9ECE-C142-9D4C-BCBA-904AA60F3DDB}" type="presParOf" srcId="{B7F10C1F-1E0E-D94E-A876-10A9682A6732}" destId="{A2F71D23-8033-3E42-BCEE-596C681B1FF2}" srcOrd="1" destOrd="0" presId="urn:microsoft.com/office/officeart/2008/layout/LinedList"/>
    <dgm:cxn modelId="{8EF676DF-78AE-8C4F-81E4-051C41CC3030}" type="presParOf" srcId="{9A6A3DD7-482A-1B49-A93D-CC020076567D}" destId="{3D45119A-6275-984A-9E13-691863B1E948}" srcOrd="4" destOrd="0" presId="urn:microsoft.com/office/officeart/2008/layout/LinedList"/>
    <dgm:cxn modelId="{AE5AC21A-073A-EB4D-9230-06A8A7654752}" type="presParOf" srcId="{9A6A3DD7-482A-1B49-A93D-CC020076567D}" destId="{2C16EF9B-5DBA-3541-9362-836C9A2440FA}" srcOrd="5" destOrd="0" presId="urn:microsoft.com/office/officeart/2008/layout/LinedList"/>
    <dgm:cxn modelId="{9A7A49BA-4353-C74E-BAC2-B4DF96E1972D}" type="presParOf" srcId="{2C16EF9B-5DBA-3541-9362-836C9A2440FA}" destId="{370EE92E-8278-8142-B7FD-829325F22D34}" srcOrd="0" destOrd="0" presId="urn:microsoft.com/office/officeart/2008/layout/LinedList"/>
    <dgm:cxn modelId="{8443204A-7C2C-0A45-9E5D-0A188F642372}" type="presParOf" srcId="{2C16EF9B-5DBA-3541-9362-836C9A2440FA}" destId="{E880BDCF-4448-274A-875D-1E46EEDE2BA3}" srcOrd="1" destOrd="0" presId="urn:microsoft.com/office/officeart/2008/layout/LinedList"/>
    <dgm:cxn modelId="{8E0B5495-E152-A843-A259-0FDD8DE02805}" type="presParOf" srcId="{9A6A3DD7-482A-1B49-A93D-CC020076567D}" destId="{34E19356-3B6B-1E4B-BEA1-FF26C6924AA7}" srcOrd="6" destOrd="0" presId="urn:microsoft.com/office/officeart/2008/layout/LinedList"/>
    <dgm:cxn modelId="{B5F94398-A356-1341-B2FB-B51F4F8EA72B}" type="presParOf" srcId="{9A6A3DD7-482A-1B49-A93D-CC020076567D}" destId="{05AC957C-01F6-2445-A443-A9A4F6F41AF1}" srcOrd="7" destOrd="0" presId="urn:microsoft.com/office/officeart/2008/layout/LinedList"/>
    <dgm:cxn modelId="{BBDE7E6E-8677-D647-ACA6-046324EA34FB}" type="presParOf" srcId="{05AC957C-01F6-2445-A443-A9A4F6F41AF1}" destId="{9E70E267-4AB0-324F-BBAB-E32517292D0D}" srcOrd="0" destOrd="0" presId="urn:microsoft.com/office/officeart/2008/layout/LinedList"/>
    <dgm:cxn modelId="{52020A19-6EF3-1243-BD48-DEFB5DDC5CED}" type="presParOf" srcId="{05AC957C-01F6-2445-A443-A9A4F6F41AF1}" destId="{1019FDEE-3420-2F4F-84E7-CFE8BAE5BE4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3E576-1177-3D40-A0B4-531FCD7D0346}">
      <dsp:nvSpPr>
        <dsp:cNvPr id="0" name=""/>
        <dsp:cNvSpPr/>
      </dsp:nvSpPr>
      <dsp:spPr>
        <a:xfrm>
          <a:off x="0" y="151569"/>
          <a:ext cx="10515600" cy="1034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a:t>The base of the game logic is incorporating the basic rules of Conway’s Game of Life. These rules being: </a:t>
          </a:r>
        </a:p>
      </dsp:txBody>
      <dsp:txXfrm>
        <a:off x="50489" y="202058"/>
        <a:ext cx="10414622" cy="933302"/>
      </dsp:txXfrm>
    </dsp:sp>
    <dsp:sp modelId="{887FB259-79B9-9D4A-B9E4-2729E142B953}">
      <dsp:nvSpPr>
        <dsp:cNvPr id="0" name=""/>
        <dsp:cNvSpPr/>
      </dsp:nvSpPr>
      <dsp:spPr>
        <a:xfrm>
          <a:off x="0" y="1185849"/>
          <a:ext cx="10515600" cy="301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Any </a:t>
          </a:r>
          <a:r>
            <a:rPr lang="en-US" sz="2000" kern="1200" dirty="0"/>
            <a:t>live cell with fewer than two live neighbors </a:t>
          </a:r>
          <a:r>
            <a:rPr lang="en-US" sz="2000" b="1" i="1" kern="1200" dirty="0"/>
            <a:t>dies</a:t>
          </a:r>
          <a:r>
            <a:rPr lang="en-US" sz="2000" kern="1200" dirty="0"/>
            <a:t>, which is caused by under population.</a:t>
          </a:r>
        </a:p>
        <a:p>
          <a:pPr marL="228600" lvl="1" indent="-228600" algn="l" defTabSz="889000">
            <a:lnSpc>
              <a:spcPct val="90000"/>
            </a:lnSpc>
            <a:spcBef>
              <a:spcPct val="0"/>
            </a:spcBef>
            <a:spcAft>
              <a:spcPct val="20000"/>
            </a:spcAft>
            <a:buChar char="•"/>
          </a:pPr>
          <a:r>
            <a:rPr lang="en-US" sz="2000" kern="1200"/>
            <a:t>Any live cell with more than three live neighbors dies, as if by overcrowding.</a:t>
          </a:r>
        </a:p>
        <a:p>
          <a:pPr marL="228600" lvl="1" indent="-228600" algn="l" defTabSz="889000">
            <a:lnSpc>
              <a:spcPct val="90000"/>
            </a:lnSpc>
            <a:spcBef>
              <a:spcPct val="0"/>
            </a:spcBef>
            <a:spcAft>
              <a:spcPct val="20000"/>
            </a:spcAft>
            <a:buChar char="•"/>
          </a:pPr>
          <a:r>
            <a:rPr lang="en-US" sz="2000" kern="1200"/>
            <a:t>Any live cell with two or three live neighbors’ lives on to the next generation.</a:t>
          </a:r>
        </a:p>
        <a:p>
          <a:pPr marL="228600" lvl="1" indent="-228600" algn="l" defTabSz="889000">
            <a:lnSpc>
              <a:spcPct val="90000"/>
            </a:lnSpc>
            <a:spcBef>
              <a:spcPct val="0"/>
            </a:spcBef>
            <a:spcAft>
              <a:spcPct val="20000"/>
            </a:spcAft>
            <a:buChar char="•"/>
          </a:pPr>
          <a:r>
            <a:rPr lang="en-US" sz="2000" kern="1200"/>
            <a:t>Any dead cell with exactly three live neighbors becomes a live cell. </a:t>
          </a:r>
        </a:p>
        <a:p>
          <a:pPr marL="228600" lvl="1" indent="-228600" algn="l" defTabSz="889000">
            <a:lnSpc>
              <a:spcPct val="90000"/>
            </a:lnSpc>
            <a:spcBef>
              <a:spcPct val="0"/>
            </a:spcBef>
            <a:spcAft>
              <a:spcPct val="20000"/>
            </a:spcAft>
            <a:buChar char="•"/>
          </a:pPr>
          <a:r>
            <a:rPr lang="en-US" sz="2000" kern="1200"/>
            <a:t>If a dead cell has exactly three live neighbors, it comes to </a:t>
          </a:r>
        </a:p>
        <a:p>
          <a:pPr marL="228600" lvl="1" indent="-228600" algn="l" defTabSz="889000">
            <a:lnSpc>
              <a:spcPct val="90000"/>
            </a:lnSpc>
            <a:spcBef>
              <a:spcPct val="0"/>
            </a:spcBef>
            <a:spcAft>
              <a:spcPct val="20000"/>
            </a:spcAft>
            <a:buChar char="•"/>
          </a:pPr>
          <a:r>
            <a:rPr lang="en-US" sz="2000" kern="1200"/>
            <a:t>If a live cell has less than two live neighbors, it dies </a:t>
          </a:r>
        </a:p>
        <a:p>
          <a:pPr marL="228600" lvl="1" indent="-228600" algn="l" defTabSz="889000">
            <a:lnSpc>
              <a:spcPct val="90000"/>
            </a:lnSpc>
            <a:spcBef>
              <a:spcPct val="0"/>
            </a:spcBef>
            <a:spcAft>
              <a:spcPct val="20000"/>
            </a:spcAft>
            <a:buChar char="•"/>
          </a:pPr>
          <a:r>
            <a:rPr lang="en-US" sz="2000" kern="1200"/>
            <a:t>If a live cell has more than three live neighbors, it dies </a:t>
          </a:r>
        </a:p>
        <a:p>
          <a:pPr marL="228600" lvl="1" indent="-228600" algn="l" defTabSz="889000">
            <a:lnSpc>
              <a:spcPct val="90000"/>
            </a:lnSpc>
            <a:spcBef>
              <a:spcPct val="0"/>
            </a:spcBef>
            <a:spcAft>
              <a:spcPct val="20000"/>
            </a:spcAft>
            <a:buChar char="•"/>
          </a:pPr>
          <a:r>
            <a:rPr lang="en-US" sz="2000" kern="1200"/>
            <a:t>If a live cell has two or three live neighbors, it continues living. life - Therefore by repeating the cycle over and over, these simple rules create interesting, often unpredictable patterns. </a:t>
          </a:r>
        </a:p>
      </dsp:txBody>
      <dsp:txXfrm>
        <a:off x="0" y="1185849"/>
        <a:ext cx="10515600" cy="3013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AEB89-08F6-2047-85F0-0DC0179703F9}">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BA81E0-479F-5147-AA77-A2D5BB2B6036}">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Another major component of the game is the various buttons that are used to control the experience</a:t>
          </a:r>
        </a:p>
      </dsp:txBody>
      <dsp:txXfrm>
        <a:off x="0" y="0"/>
        <a:ext cx="10515600" cy="1087834"/>
      </dsp:txXfrm>
    </dsp:sp>
    <dsp:sp modelId="{E366DE27-A54F-D344-8002-941485AC6AF1}">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F70CA3-AC21-084C-9BFB-C24C22041241}">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Start – Although the cells are randomly filled when the page is loaded, the game does not start until the user clicks the Start button. Once they do, they will see rules start to be implemented and the board will begin to change</a:t>
          </a:r>
        </a:p>
      </dsp:txBody>
      <dsp:txXfrm>
        <a:off x="0" y="1087834"/>
        <a:ext cx="10515600" cy="1087834"/>
      </dsp:txXfrm>
    </dsp:sp>
    <dsp:sp modelId="{3D45119A-6275-984A-9E13-691863B1E948}">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0EE92E-8278-8142-B7FD-829325F22D34}">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Generation – Two generation buttons were created to allow the user to manually step to the next iteration of the game. When the ‘Next Generation’ button is clicked, the board increments one generation. When the 23 Generations button is clicked, it immediately increments by 23. </a:t>
          </a:r>
        </a:p>
      </dsp:txBody>
      <dsp:txXfrm>
        <a:off x="0" y="2175669"/>
        <a:ext cx="10515600" cy="1087834"/>
      </dsp:txXfrm>
    </dsp:sp>
    <dsp:sp modelId="{34E19356-3B6B-1E4B-BEA1-FF26C6924AA7}">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70E267-4AB0-324F-BBAB-E32517292D0D}">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Random – The random button serves to allow the user to create a new randomly generated population and begin the process again</a:t>
          </a:r>
        </a:p>
      </dsp:txBody>
      <dsp:txXfrm>
        <a:off x="0" y="3263503"/>
        <a:ext cx="10515600" cy="10878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472B1-F3AE-C64F-B231-125D7FA1E647}" type="datetimeFigureOut">
              <a:rPr lang="en-US" smtClean="0"/>
              <a:t>11/18/21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B45ED-8DDC-4147-8106-E275595DA48F}" type="slidenum">
              <a:rPr lang="en-US" smtClean="0"/>
              <a:t>‹#›</a:t>
            </a:fld>
            <a:endParaRPr lang="en-US"/>
          </a:p>
        </p:txBody>
      </p:sp>
    </p:spTree>
    <p:extLst>
      <p:ext uri="{BB962C8B-B14F-4D97-AF65-F5344CB8AC3E}">
        <p14:creationId xmlns:p14="http://schemas.microsoft.com/office/powerpoint/2010/main" val="14448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43AF0F-604D-1144-BE4E-6D2E592282B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113000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43AF0F-604D-1144-BE4E-6D2E592282B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950694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43AF0F-604D-1144-BE4E-6D2E592282B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104525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43AF0F-604D-1144-BE4E-6D2E592282B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177977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43AF0F-604D-1144-BE4E-6D2E592282B8}" type="datetimeFigureOut">
              <a:rPr lang="en-US" smtClean="0"/>
              <a:t>11/18/21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37132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43AF0F-604D-1144-BE4E-6D2E592282B8}"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31657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43AF0F-604D-1144-BE4E-6D2E592282B8}" type="datetimeFigureOut">
              <a:rPr lang="en-US" smtClean="0"/>
              <a:t>11/18/21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1286189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43AF0F-604D-1144-BE4E-6D2E592282B8}" type="datetimeFigureOut">
              <a:rPr lang="en-US" smtClean="0"/>
              <a:t>11/18/21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42230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3AF0F-604D-1144-BE4E-6D2E592282B8}" type="datetimeFigureOut">
              <a:rPr lang="en-US" smtClean="0"/>
              <a:t>11/18/21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172714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3AF0F-604D-1144-BE4E-6D2E592282B8}"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155476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3AF0F-604D-1144-BE4E-6D2E592282B8}" type="datetimeFigureOut">
              <a:rPr lang="en-US" smtClean="0"/>
              <a:t>11/18/21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2B36E-3FE0-7040-BEC1-65171171C6C4}" type="slidenum">
              <a:rPr lang="en-US" smtClean="0"/>
              <a:t>‹#›</a:t>
            </a:fld>
            <a:endParaRPr lang="en-US"/>
          </a:p>
        </p:txBody>
      </p:sp>
    </p:spTree>
    <p:extLst>
      <p:ext uri="{BB962C8B-B14F-4D97-AF65-F5344CB8AC3E}">
        <p14:creationId xmlns:p14="http://schemas.microsoft.com/office/powerpoint/2010/main" val="3662544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3AF0F-604D-1144-BE4E-6D2E592282B8}" type="datetimeFigureOut">
              <a:rPr lang="en-US" smtClean="0"/>
              <a:t>11/18/21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2B36E-3FE0-7040-BEC1-65171171C6C4}" type="slidenum">
              <a:rPr lang="en-US" smtClean="0"/>
              <a:t>‹#›</a:t>
            </a:fld>
            <a:endParaRPr lang="en-US"/>
          </a:p>
        </p:txBody>
      </p:sp>
    </p:spTree>
    <p:extLst>
      <p:ext uri="{BB962C8B-B14F-4D97-AF65-F5344CB8AC3E}">
        <p14:creationId xmlns:p14="http://schemas.microsoft.com/office/powerpoint/2010/main" val="505793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34F1179-B481-4F9E-BCA3-AFB972070F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827DC2C4-B485-428A-BF4A-472D2967F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EE04B5EB-F158-4507-90DD-BD23620C7C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85241" y="1008993"/>
            <a:ext cx="9231410" cy="3542045"/>
          </a:xfrm>
        </p:spPr>
        <p:txBody>
          <a:bodyPr anchor="b">
            <a:normAutofit/>
          </a:bodyPr>
          <a:lstStyle/>
          <a:p>
            <a:pPr algn="l"/>
            <a:r>
              <a:rPr lang="en-US" sz="11500"/>
              <a:t>Conway’s Game of Life</a:t>
            </a:r>
          </a:p>
        </p:txBody>
      </p:sp>
      <p:sp>
        <p:nvSpPr>
          <p:cNvPr id="3" name="Subtitle 2"/>
          <p:cNvSpPr>
            <a:spLocks noGrp="1"/>
          </p:cNvSpPr>
          <p:nvPr>
            <p:ph type="subTitle" idx="1"/>
          </p:nvPr>
        </p:nvSpPr>
        <p:spPr>
          <a:xfrm>
            <a:off x="1285241" y="4582814"/>
            <a:ext cx="7132335" cy="1312657"/>
          </a:xfrm>
        </p:spPr>
        <p:txBody>
          <a:bodyPr anchor="t">
            <a:normAutofit/>
          </a:bodyPr>
          <a:lstStyle/>
          <a:p>
            <a:pPr algn="l"/>
            <a:r>
              <a:rPr lang="en-US" dirty="0"/>
              <a:t>TOMY TRAN, </a:t>
            </a:r>
            <a:r>
              <a:rPr lang="en-US"/>
              <a:t>DEREK YONG </a:t>
            </a:r>
            <a:r>
              <a:rPr lang="en-US" dirty="0"/>
              <a:t>&amp; RYAN SALTER</a:t>
            </a:r>
          </a:p>
        </p:txBody>
      </p:sp>
    </p:spTree>
    <p:extLst>
      <p:ext uri="{BB962C8B-B14F-4D97-AF65-F5344CB8AC3E}">
        <p14:creationId xmlns:p14="http://schemas.microsoft.com/office/powerpoint/2010/main" val="2742146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0"/>
            <a:ext cx="6083300" cy="5702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5702300"/>
            <a:ext cx="6388100" cy="736600"/>
          </a:xfrm>
          <a:prstGeom prst="rect">
            <a:avLst/>
          </a:prstGeom>
        </p:spPr>
      </p:pic>
    </p:spTree>
    <p:extLst>
      <p:ext uri="{BB962C8B-B14F-4D97-AF65-F5344CB8AC3E}">
        <p14:creationId xmlns:p14="http://schemas.microsoft.com/office/powerpoint/2010/main" val="110101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527" y="643467"/>
            <a:ext cx="5208945" cy="5571066"/>
          </a:xfrm>
          <a:prstGeom prst="rect">
            <a:avLst/>
          </a:prstGeom>
        </p:spPr>
      </p:pic>
    </p:spTree>
    <p:extLst>
      <p:ext uri="{BB962C8B-B14F-4D97-AF65-F5344CB8AC3E}">
        <p14:creationId xmlns:p14="http://schemas.microsoft.com/office/powerpoint/2010/main" val="337930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75767" y="1188637"/>
            <a:ext cx="2988234" cy="4480726"/>
          </a:xfrm>
        </p:spPr>
        <p:txBody>
          <a:bodyPr>
            <a:normAutofit/>
          </a:bodyPr>
          <a:lstStyle/>
          <a:p>
            <a:pPr algn="r"/>
            <a:r>
              <a:rPr lang="en-US" sz="6600"/>
              <a:t>Goal</a:t>
            </a:r>
          </a:p>
        </p:txBody>
      </p:sp>
      <p:cxnSp>
        <p:nvCxnSpPr>
          <p:cNvPr id="23" name="Straight Connector 22">
            <a:extLst>
              <a:ext uri="{FF2B5EF4-FFF2-40B4-BE49-F238E27FC236}">
                <a16:creationId xmlns:a16="http://schemas.microsoft.com/office/drawing/2014/main" xmlns="" id="{23AAC9B5-8015-485C-ACF9-A750390E9A5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55260" y="1648870"/>
            <a:ext cx="4702848" cy="3560260"/>
          </a:xfrm>
        </p:spPr>
        <p:txBody>
          <a:bodyPr anchor="ctr">
            <a:normAutofit/>
          </a:bodyPr>
          <a:lstStyle/>
          <a:p>
            <a:pPr marL="0" indent="0">
              <a:buNone/>
            </a:pPr>
            <a:r>
              <a:rPr lang="en-US" sz="2400"/>
              <a:t>The goal was to find a way to replicate Conway’s Game of Life in which a grid of cells represent a state of being alive or dead. Each generation of the game depends on the current state of any given cell as well as a given set of rules </a:t>
            </a:r>
          </a:p>
        </p:txBody>
      </p:sp>
    </p:spTree>
    <p:extLst>
      <p:ext uri="{BB962C8B-B14F-4D97-AF65-F5344CB8AC3E}">
        <p14:creationId xmlns:p14="http://schemas.microsoft.com/office/powerpoint/2010/main" val="12801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8B3A2D1A-45FC-4F95-B150-1C13EF2F6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39C3C864-C625-4883-B868-9A4C470F4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905833"/>
            <a:ext cx="4215063" cy="2398713"/>
          </a:xfrm>
        </p:spPr>
        <p:txBody>
          <a:bodyPr>
            <a:normAutofit/>
          </a:bodyPr>
          <a:lstStyle/>
          <a:p>
            <a:r>
              <a:rPr lang="en-US" dirty="0"/>
              <a:t>Objective 1 – Building The Grid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955" y="825257"/>
            <a:ext cx="9875259" cy="1925673"/>
          </a:xfrm>
          <a:prstGeom prst="rect">
            <a:avLst/>
          </a:prstGeom>
        </p:spPr>
      </p:pic>
      <p:sp>
        <p:nvSpPr>
          <p:cNvPr id="3" name="Content Placeholder 2"/>
          <p:cNvSpPr>
            <a:spLocks noGrp="1"/>
          </p:cNvSpPr>
          <p:nvPr>
            <p:ph idx="1"/>
          </p:nvPr>
        </p:nvSpPr>
        <p:spPr>
          <a:xfrm>
            <a:off x="5630779" y="3884452"/>
            <a:ext cx="5723021" cy="2398713"/>
          </a:xfrm>
        </p:spPr>
        <p:txBody>
          <a:bodyPr anchor="ctr">
            <a:normAutofit/>
          </a:bodyPr>
          <a:lstStyle/>
          <a:p>
            <a:r>
              <a:rPr lang="en-US" sz="1700" dirty="0"/>
              <a:t>In order to create the logic behind Conway’s Game of Life, the game board needs to be created first</a:t>
            </a:r>
          </a:p>
          <a:p>
            <a:r>
              <a:rPr lang="en-US" sz="1700" dirty="0"/>
              <a:t>In this case, the board </a:t>
            </a:r>
            <a:r>
              <a:rPr lang="en-US" sz="1700" dirty="0" smtClean="0"/>
              <a:t>was a simple grid </a:t>
            </a:r>
            <a:r>
              <a:rPr lang="en-US" sz="1700" dirty="0"/>
              <a:t>generated using the the Array( ) method in tandem with the fill( ) method inside of a canvas. </a:t>
            </a:r>
          </a:p>
          <a:p>
            <a:r>
              <a:rPr lang="en-US" sz="1700" dirty="0"/>
              <a:t>Two arrays were created, one for the construct of rows </a:t>
            </a:r>
            <a:r>
              <a:rPr lang="en-US" sz="1700" dirty="0" smtClean="0"/>
              <a:t>and </a:t>
            </a:r>
            <a:r>
              <a:rPr lang="en-US" sz="1700" dirty="0"/>
              <a:t>another for the construct of columns;</a:t>
            </a:r>
          </a:p>
        </p:txBody>
      </p:sp>
    </p:spTree>
    <p:extLst>
      <p:ext uri="{BB962C8B-B14F-4D97-AF65-F5344CB8AC3E}">
        <p14:creationId xmlns:p14="http://schemas.microsoft.com/office/powerpoint/2010/main" val="85587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EC7FF834-B204-4967-8D47-8BB36EAF0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xmlns="" id="{F780A22D-61EA-43E3-BD94-3E39CF9021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1873"/>
            <a:ext cx="12192000" cy="268612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p:cNvSpPr>
            <a:spLocks noGrp="1"/>
          </p:cNvSpPr>
          <p:nvPr>
            <p:ph type="title"/>
          </p:nvPr>
        </p:nvSpPr>
        <p:spPr>
          <a:xfrm>
            <a:off x="2021633" y="3634276"/>
            <a:ext cx="8148734" cy="1069270"/>
          </a:xfrm>
          <a:solidFill>
            <a:srgbClr val="FFFFFF"/>
          </a:solidFill>
          <a:ln w="31750" cap="sq">
            <a:solidFill>
              <a:srgbClr val="5E5E52"/>
            </a:solidFill>
            <a:miter lim="800000"/>
          </a:ln>
        </p:spPr>
        <p:txBody>
          <a:bodyPr>
            <a:normAutofit/>
          </a:bodyPr>
          <a:lstStyle/>
          <a:p>
            <a:pPr algn="ctr"/>
            <a:r>
              <a:rPr lang="en-US" sz="3600">
                <a:solidFill>
                  <a:srgbClr val="262626"/>
                </a:solidFill>
              </a:rPr>
              <a:t>Generating Live Cells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550" y="1377908"/>
            <a:ext cx="9232900" cy="1334234"/>
          </a:xfrm>
          <a:prstGeom prst="rect">
            <a:avLst/>
          </a:prstGeom>
        </p:spPr>
      </p:pic>
      <p:sp>
        <p:nvSpPr>
          <p:cNvPr id="3" name="Content Placeholder 2"/>
          <p:cNvSpPr>
            <a:spLocks noGrp="1"/>
          </p:cNvSpPr>
          <p:nvPr>
            <p:ph idx="1"/>
          </p:nvPr>
        </p:nvSpPr>
        <p:spPr>
          <a:xfrm>
            <a:off x="3060700" y="4889365"/>
            <a:ext cx="6070600" cy="1351423"/>
          </a:xfrm>
        </p:spPr>
        <p:txBody>
          <a:bodyPr>
            <a:normAutofit/>
          </a:bodyPr>
          <a:lstStyle/>
          <a:p>
            <a:r>
              <a:rPr lang="en-US" sz="1800">
                <a:solidFill>
                  <a:schemeClr val="bg1"/>
                </a:solidFill>
              </a:rPr>
              <a:t>When the page is loaded, the grid is automatically filled with a series of randomly selected live cells</a:t>
            </a:r>
          </a:p>
          <a:p>
            <a:r>
              <a:rPr lang="en-US" sz="1800">
                <a:solidFill>
                  <a:schemeClr val="bg1"/>
                </a:solidFill>
              </a:rPr>
              <a:t>This is made possible by pairing the map( ) method with the Math.random function </a:t>
            </a:r>
          </a:p>
        </p:txBody>
      </p:sp>
    </p:spTree>
    <p:extLst>
      <p:ext uri="{BB962C8B-B14F-4D97-AF65-F5344CB8AC3E}">
        <p14:creationId xmlns:p14="http://schemas.microsoft.com/office/powerpoint/2010/main" val="2868496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524256" y="516804"/>
            <a:ext cx="6594189" cy="1625210"/>
          </a:xfrm>
        </p:spPr>
        <p:txBody>
          <a:bodyPr>
            <a:normAutofit/>
          </a:bodyPr>
          <a:lstStyle/>
          <a:p>
            <a:r>
              <a:rPr lang="en-US">
                <a:solidFill>
                  <a:srgbClr val="FFFFFF"/>
                </a:solidFill>
              </a:rPr>
              <a:t>Displaying Live Vs Dead Cells </a:t>
            </a:r>
          </a:p>
        </p:txBody>
      </p:sp>
      <p:sp>
        <p:nvSpPr>
          <p:cNvPr id="11" name="Rectangle 10">
            <a:extLst>
              <a:ext uri="{FF2B5EF4-FFF2-40B4-BE49-F238E27FC236}">
                <a16:creationId xmlns:a16="http://schemas.microsoft.com/office/drawing/2014/main" xmlns=""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44" y="3069050"/>
            <a:ext cx="6579910" cy="2829360"/>
          </a:xfrm>
          <a:prstGeom prst="rect">
            <a:avLst/>
          </a:prstGeom>
        </p:spPr>
      </p:pic>
      <p:sp>
        <p:nvSpPr>
          <p:cNvPr id="13" name="Rectangle 12">
            <a:extLst>
              <a:ext uri="{FF2B5EF4-FFF2-40B4-BE49-F238E27FC236}">
                <a16:creationId xmlns:a16="http://schemas.microsoft.com/office/drawing/2014/main" xmlns=""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8029319" y="917725"/>
            <a:ext cx="3424739" cy="4852362"/>
          </a:xfrm>
        </p:spPr>
        <p:txBody>
          <a:bodyPr anchor="ctr">
            <a:normAutofit/>
          </a:bodyPr>
          <a:lstStyle/>
          <a:p>
            <a:r>
              <a:rPr lang="en-US" sz="2000" dirty="0">
                <a:solidFill>
                  <a:srgbClr val="FFFFFF"/>
                </a:solidFill>
              </a:rPr>
              <a:t>The canvas </a:t>
            </a:r>
            <a:r>
              <a:rPr lang="en-US" sz="2000" dirty="0" err="1">
                <a:solidFill>
                  <a:srgbClr val="FFFFFF"/>
                </a:solidFill>
              </a:rPr>
              <a:t>fillStyle</a:t>
            </a:r>
            <a:r>
              <a:rPr lang="en-US" sz="2000" dirty="0">
                <a:solidFill>
                  <a:srgbClr val="FFFFFF"/>
                </a:solidFill>
              </a:rPr>
              <a:t> property is used to distinguish live cells from dead cells by switching the cell’s color from white to black or vice versa depending on the </a:t>
            </a:r>
            <a:r>
              <a:rPr lang="en-US" sz="2000" dirty="0" smtClean="0">
                <a:solidFill>
                  <a:srgbClr val="FFFFFF"/>
                </a:solidFill>
              </a:rPr>
              <a:t>case</a:t>
            </a:r>
            <a:r>
              <a:rPr lang="en-US" sz="2000" dirty="0" smtClean="0">
                <a:solidFill>
                  <a:srgbClr val="FFFFFF"/>
                </a:solidFill>
              </a:rPr>
              <a:t>. </a:t>
            </a:r>
            <a:endParaRPr lang="en-US" sz="2000" dirty="0">
              <a:solidFill>
                <a:srgbClr val="FFFFFF"/>
              </a:solidFill>
            </a:endParaRPr>
          </a:p>
        </p:txBody>
      </p:sp>
    </p:spTree>
    <p:extLst>
      <p:ext uri="{BB962C8B-B14F-4D97-AF65-F5344CB8AC3E}">
        <p14:creationId xmlns:p14="http://schemas.microsoft.com/office/powerpoint/2010/main" val="101716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2- Game Logic</a:t>
            </a:r>
          </a:p>
        </p:txBody>
      </p:sp>
      <p:graphicFrame>
        <p:nvGraphicFramePr>
          <p:cNvPr id="5" name="Content Placeholder 2">
            <a:extLst>
              <a:ext uri="{FF2B5EF4-FFF2-40B4-BE49-F238E27FC236}">
                <a16:creationId xmlns:a16="http://schemas.microsoft.com/office/drawing/2014/main" xmlns="" id="{E49C1FE5-24AF-41F9-A922-4C7DF0067F5F}"/>
              </a:ext>
            </a:extLst>
          </p:cNvPr>
          <p:cNvGraphicFramePr>
            <a:graphicFrameLocks noGrp="1"/>
          </p:cNvGraphicFramePr>
          <p:nvPr>
            <p:ph idx="1"/>
            <p:extLst>
              <p:ext uri="{D42A27DB-BD31-4B8C-83A1-F6EECF244321}">
                <p14:modId xmlns:p14="http://schemas.microsoft.com/office/powerpoint/2010/main" val="14797483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74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t>Integrating Game Rules</a:t>
            </a:r>
          </a:p>
        </p:txBody>
      </p:sp>
      <p:sp>
        <p:nvSpPr>
          <p:cNvPr id="3" name="Content Placeholder 2"/>
          <p:cNvSpPr>
            <a:spLocks noGrp="1"/>
          </p:cNvSpPr>
          <p:nvPr>
            <p:ph idx="1"/>
          </p:nvPr>
        </p:nvSpPr>
        <p:spPr>
          <a:xfrm>
            <a:off x="643469" y="1782981"/>
            <a:ext cx="4008384" cy="4393982"/>
          </a:xfrm>
        </p:spPr>
        <p:txBody>
          <a:bodyPr>
            <a:normAutofit/>
          </a:bodyPr>
          <a:lstStyle/>
          <a:p>
            <a:r>
              <a:rPr lang="en-US" sz="2000"/>
              <a:t>The program uses nested for-loops in order to visit each neighboring cell of a particular live cell and keeps track of how many live cells are around it</a:t>
            </a:r>
          </a:p>
          <a:p>
            <a:r>
              <a:rPr lang="en-US" sz="2000"/>
              <a:t>Using the updated count variable, a series of if-statements are used to determine if a cell lives or dies based on the number of neighbors that were found</a:t>
            </a:r>
          </a:p>
        </p:txBody>
      </p:sp>
      <p:grpSp>
        <p:nvGrpSpPr>
          <p:cNvPr id="11" name="Group 10">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510055"/>
            <a:ext cx="6253212" cy="2907743"/>
          </a:xfrm>
          <a:prstGeom prst="rect">
            <a:avLst/>
          </a:prstGeom>
        </p:spPr>
      </p:pic>
      <p:grpSp>
        <p:nvGrpSpPr>
          <p:cNvPr id="15" name="Group 14">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1797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3- Button Functionality </a:t>
            </a:r>
          </a:p>
        </p:txBody>
      </p:sp>
      <p:graphicFrame>
        <p:nvGraphicFramePr>
          <p:cNvPr id="5" name="Content Placeholder 2">
            <a:extLst>
              <a:ext uri="{FF2B5EF4-FFF2-40B4-BE49-F238E27FC236}">
                <a16:creationId xmlns:a16="http://schemas.microsoft.com/office/drawing/2014/main" xmlns="" id="{DD59D93A-6B60-4B4D-8971-8C96E02BDB0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4149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576</Words>
  <Application>Microsoft Macintosh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Gill Sans MT</vt:lpstr>
      <vt:lpstr>Arial</vt:lpstr>
      <vt:lpstr>Office Theme</vt:lpstr>
      <vt:lpstr>Conway’s Game of Life</vt:lpstr>
      <vt:lpstr>PowerPoint Presentation</vt:lpstr>
      <vt:lpstr>Goal</vt:lpstr>
      <vt:lpstr>Objective 1 – Building The Grid</vt:lpstr>
      <vt:lpstr>Generating Live Cells</vt:lpstr>
      <vt:lpstr>Displaying Live Vs Dead Cells </vt:lpstr>
      <vt:lpstr>Objective 2- Game Logic</vt:lpstr>
      <vt:lpstr>Integrating Game Rules</vt:lpstr>
      <vt:lpstr>Objective 3- Button Functionality </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Conway’s Game of Life</dc:title>
  <dc:creator>iamphouka@gmail.com</dc:creator>
  <cp:lastModifiedBy>iamphouka@gmail.com</cp:lastModifiedBy>
  <cp:revision>8</cp:revision>
  <dcterms:created xsi:type="dcterms:W3CDTF">2021-11-18T12:48:28Z</dcterms:created>
  <dcterms:modified xsi:type="dcterms:W3CDTF">2021-11-18T14:04:51Z</dcterms:modified>
</cp:coreProperties>
</file>