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68" r:id="rId4"/>
    <p:sldId id="271" r:id="rId5"/>
    <p:sldId id="272" r:id="rId6"/>
    <p:sldId id="262" r:id="rId7"/>
    <p:sldId id="258" r:id="rId8"/>
    <p:sldId id="263" r:id="rId9"/>
    <p:sldId id="273" r:id="rId10"/>
    <p:sldId id="266" r:id="rId11"/>
    <p:sldId id="264" r:id="rId12"/>
    <p:sldId id="267" r:id="rId13"/>
    <p:sldId id="265" r:id="rId14"/>
    <p:sldId id="270" r:id="rId15"/>
    <p:sldId id="27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9B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82"/>
  </p:normalViewPr>
  <p:slideViewPr>
    <p:cSldViewPr snapToGrid="0" snapToObjects="1">
      <p:cViewPr varScale="1">
        <p:scale>
          <a:sx n="60" d="100"/>
          <a:sy n="60" d="100"/>
        </p:scale>
        <p:origin x="78"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567BF-3E91-46AA-AF25-AAEFC11F87B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0A383E0-2DCD-4365-959E-07C79F1DB395}">
      <dgm:prSet/>
      <dgm:spPr/>
      <dgm:t>
        <a:bodyPr/>
        <a:lstStyle/>
        <a:p>
          <a:r>
            <a:rPr lang="en-US"/>
            <a:t>Basic Functionality</a:t>
          </a:r>
        </a:p>
      </dgm:t>
    </dgm:pt>
    <dgm:pt modelId="{C925F7C2-4C41-4AE1-B930-6E71EBA22249}" type="parTrans" cxnId="{4C83A5C7-FECE-40A6-A8D6-92E49706EDA6}">
      <dgm:prSet/>
      <dgm:spPr/>
      <dgm:t>
        <a:bodyPr/>
        <a:lstStyle/>
        <a:p>
          <a:endParaRPr lang="en-US"/>
        </a:p>
      </dgm:t>
    </dgm:pt>
    <dgm:pt modelId="{0DDDC1ED-360A-477D-8667-6EEE9630011A}" type="sibTrans" cxnId="{4C83A5C7-FECE-40A6-A8D6-92E49706EDA6}">
      <dgm:prSet/>
      <dgm:spPr/>
      <dgm:t>
        <a:bodyPr/>
        <a:lstStyle/>
        <a:p>
          <a:endParaRPr lang="en-US"/>
        </a:p>
      </dgm:t>
    </dgm:pt>
    <dgm:pt modelId="{F9F48FF8-905B-4FF6-B287-B65F46D52BFB}">
      <dgm:prSet/>
      <dgm:spPr/>
      <dgm:t>
        <a:bodyPr/>
        <a:lstStyle/>
        <a:p>
          <a:r>
            <a:rPr lang="en-US"/>
            <a:t>Start, Stop, Reset</a:t>
          </a:r>
        </a:p>
      </dgm:t>
    </dgm:pt>
    <dgm:pt modelId="{8C1FA442-AAFC-4A37-A925-36FDFC85587D}" type="parTrans" cxnId="{B97EB0BD-4C8F-4CCE-820A-9AAFF02ABE9A}">
      <dgm:prSet/>
      <dgm:spPr/>
      <dgm:t>
        <a:bodyPr/>
        <a:lstStyle/>
        <a:p>
          <a:endParaRPr lang="en-US"/>
        </a:p>
      </dgm:t>
    </dgm:pt>
    <dgm:pt modelId="{F00328CC-30E9-46B8-B461-21802C197503}" type="sibTrans" cxnId="{B97EB0BD-4C8F-4CCE-820A-9AAFF02ABE9A}">
      <dgm:prSet/>
      <dgm:spPr/>
      <dgm:t>
        <a:bodyPr/>
        <a:lstStyle/>
        <a:p>
          <a:endParaRPr lang="en-US"/>
        </a:p>
      </dgm:t>
    </dgm:pt>
    <dgm:pt modelId="{A8FCD7B1-F9E5-40D7-87FF-4B40B2EE458F}">
      <dgm:prSet/>
      <dgm:spPr/>
      <dgm:t>
        <a:bodyPr/>
        <a:lstStyle/>
        <a:p>
          <a:r>
            <a:rPr lang="en-US"/>
            <a:t>Different Patterns</a:t>
          </a:r>
        </a:p>
      </dgm:t>
    </dgm:pt>
    <dgm:pt modelId="{4CA3705E-D236-4033-A793-CA72864117FA}" type="parTrans" cxnId="{06774CD0-FF2E-4BFA-BF96-830F89139328}">
      <dgm:prSet/>
      <dgm:spPr/>
      <dgm:t>
        <a:bodyPr/>
        <a:lstStyle/>
        <a:p>
          <a:endParaRPr lang="en-US"/>
        </a:p>
      </dgm:t>
    </dgm:pt>
    <dgm:pt modelId="{B8E7837D-D521-45F6-81B7-136F5EA1E86E}" type="sibTrans" cxnId="{06774CD0-FF2E-4BFA-BF96-830F89139328}">
      <dgm:prSet/>
      <dgm:spPr/>
      <dgm:t>
        <a:bodyPr/>
        <a:lstStyle/>
        <a:p>
          <a:endParaRPr lang="en-US"/>
        </a:p>
      </dgm:t>
    </dgm:pt>
    <dgm:pt modelId="{F6A3284A-A13B-4089-9205-DF5F19B91A08}">
      <dgm:prSet/>
      <dgm:spPr/>
      <dgm:t>
        <a:bodyPr/>
        <a:lstStyle/>
        <a:p>
          <a:r>
            <a:rPr lang="en-US"/>
            <a:t>Oscillators, Guns, Gliders, etc.</a:t>
          </a:r>
        </a:p>
      </dgm:t>
    </dgm:pt>
    <dgm:pt modelId="{8391541B-B696-4071-9C94-C989D4C10A5A}" type="parTrans" cxnId="{78B1A9BD-D627-41EF-B862-4BB065501947}">
      <dgm:prSet/>
      <dgm:spPr/>
      <dgm:t>
        <a:bodyPr/>
        <a:lstStyle/>
        <a:p>
          <a:endParaRPr lang="en-US"/>
        </a:p>
      </dgm:t>
    </dgm:pt>
    <dgm:pt modelId="{95E799B1-9930-4DFE-A00C-8BE4D9F92852}" type="sibTrans" cxnId="{78B1A9BD-D627-41EF-B862-4BB065501947}">
      <dgm:prSet/>
      <dgm:spPr/>
      <dgm:t>
        <a:bodyPr/>
        <a:lstStyle/>
        <a:p>
          <a:endParaRPr lang="en-US"/>
        </a:p>
      </dgm:t>
    </dgm:pt>
    <dgm:pt modelId="{B770AC64-72F2-4007-8325-864B796230CF}">
      <dgm:prSet/>
      <dgm:spPr/>
      <dgm:t>
        <a:bodyPr/>
        <a:lstStyle/>
        <a:p>
          <a:r>
            <a:rPr lang="en-US"/>
            <a:t>Different Size Boards</a:t>
          </a:r>
        </a:p>
      </dgm:t>
    </dgm:pt>
    <dgm:pt modelId="{F22E1E76-984A-4DA1-BF2A-B8334C4B5E9A}" type="parTrans" cxnId="{BA4FEB1B-0086-476D-90BD-9FC904069ECD}">
      <dgm:prSet/>
      <dgm:spPr/>
      <dgm:t>
        <a:bodyPr/>
        <a:lstStyle/>
        <a:p>
          <a:endParaRPr lang="en-US"/>
        </a:p>
      </dgm:t>
    </dgm:pt>
    <dgm:pt modelId="{31E6D1FE-D4FE-40D2-AC94-39DD45BEA236}" type="sibTrans" cxnId="{BA4FEB1B-0086-476D-90BD-9FC904069ECD}">
      <dgm:prSet/>
      <dgm:spPr/>
      <dgm:t>
        <a:bodyPr/>
        <a:lstStyle/>
        <a:p>
          <a:endParaRPr lang="en-US"/>
        </a:p>
      </dgm:t>
    </dgm:pt>
    <dgm:pt modelId="{F75CDB0D-FA20-4549-9DE5-D89EB7D9EEF1}">
      <dgm:prSet/>
      <dgm:spPr/>
      <dgm:t>
        <a:bodyPr/>
        <a:lstStyle/>
        <a:p>
          <a:r>
            <a:rPr lang="en-US"/>
            <a:t>Small, Medium, Large</a:t>
          </a:r>
        </a:p>
      </dgm:t>
    </dgm:pt>
    <dgm:pt modelId="{C8A94868-D51C-4253-80D7-5D2EF7C63147}" type="parTrans" cxnId="{CBF7AECD-C185-43AB-A946-3F5A49454BD0}">
      <dgm:prSet/>
      <dgm:spPr/>
      <dgm:t>
        <a:bodyPr/>
        <a:lstStyle/>
        <a:p>
          <a:endParaRPr lang="en-US"/>
        </a:p>
      </dgm:t>
    </dgm:pt>
    <dgm:pt modelId="{E08505A9-4130-417E-8656-A600EB088D94}" type="sibTrans" cxnId="{CBF7AECD-C185-43AB-A946-3F5A49454BD0}">
      <dgm:prSet/>
      <dgm:spPr/>
      <dgm:t>
        <a:bodyPr/>
        <a:lstStyle/>
        <a:p>
          <a:endParaRPr lang="en-US"/>
        </a:p>
      </dgm:t>
    </dgm:pt>
    <dgm:pt modelId="{D4847338-9AA5-4A49-9007-6BDD5C586997}" type="pres">
      <dgm:prSet presAssocID="{C7C567BF-3E91-46AA-AF25-AAEFC11F87B2}" presName="linear" presStyleCnt="0">
        <dgm:presLayoutVars>
          <dgm:dir/>
          <dgm:animLvl val="lvl"/>
          <dgm:resizeHandles val="exact"/>
        </dgm:presLayoutVars>
      </dgm:prSet>
      <dgm:spPr/>
    </dgm:pt>
    <dgm:pt modelId="{483CB1BA-1639-4433-9CAA-59C6AC7BC59E}" type="pres">
      <dgm:prSet presAssocID="{10A383E0-2DCD-4365-959E-07C79F1DB395}" presName="parentLin" presStyleCnt="0"/>
      <dgm:spPr/>
    </dgm:pt>
    <dgm:pt modelId="{AAEE211B-A856-43A8-8B10-D76C57D5CBAE}" type="pres">
      <dgm:prSet presAssocID="{10A383E0-2DCD-4365-959E-07C79F1DB395}" presName="parentLeftMargin" presStyleLbl="node1" presStyleIdx="0" presStyleCnt="3"/>
      <dgm:spPr/>
    </dgm:pt>
    <dgm:pt modelId="{2622A829-77FE-41B2-B18D-7866EFC81D76}" type="pres">
      <dgm:prSet presAssocID="{10A383E0-2DCD-4365-959E-07C79F1DB395}" presName="parentText" presStyleLbl="node1" presStyleIdx="0" presStyleCnt="3">
        <dgm:presLayoutVars>
          <dgm:chMax val="0"/>
          <dgm:bulletEnabled val="1"/>
        </dgm:presLayoutVars>
      </dgm:prSet>
      <dgm:spPr/>
    </dgm:pt>
    <dgm:pt modelId="{D1D3E210-3B54-4BD3-8A12-DA94489DED45}" type="pres">
      <dgm:prSet presAssocID="{10A383E0-2DCD-4365-959E-07C79F1DB395}" presName="negativeSpace" presStyleCnt="0"/>
      <dgm:spPr/>
    </dgm:pt>
    <dgm:pt modelId="{59104B4E-CD76-4BB0-BFB6-B386ADE5085D}" type="pres">
      <dgm:prSet presAssocID="{10A383E0-2DCD-4365-959E-07C79F1DB395}" presName="childText" presStyleLbl="conFgAcc1" presStyleIdx="0" presStyleCnt="3">
        <dgm:presLayoutVars>
          <dgm:bulletEnabled val="1"/>
        </dgm:presLayoutVars>
      </dgm:prSet>
      <dgm:spPr/>
    </dgm:pt>
    <dgm:pt modelId="{421D84AB-1BFD-44ED-A0DD-320F5EDF0C04}" type="pres">
      <dgm:prSet presAssocID="{0DDDC1ED-360A-477D-8667-6EEE9630011A}" presName="spaceBetweenRectangles" presStyleCnt="0"/>
      <dgm:spPr/>
    </dgm:pt>
    <dgm:pt modelId="{EF1A7F71-1CB8-4D72-9CB1-705B294110E4}" type="pres">
      <dgm:prSet presAssocID="{A8FCD7B1-F9E5-40D7-87FF-4B40B2EE458F}" presName="parentLin" presStyleCnt="0"/>
      <dgm:spPr/>
    </dgm:pt>
    <dgm:pt modelId="{4B7200B1-1573-4A3F-9726-F45658563974}" type="pres">
      <dgm:prSet presAssocID="{A8FCD7B1-F9E5-40D7-87FF-4B40B2EE458F}" presName="parentLeftMargin" presStyleLbl="node1" presStyleIdx="0" presStyleCnt="3"/>
      <dgm:spPr/>
    </dgm:pt>
    <dgm:pt modelId="{CA0C2768-EAC7-48FE-9EFD-5D956C109F3E}" type="pres">
      <dgm:prSet presAssocID="{A8FCD7B1-F9E5-40D7-87FF-4B40B2EE458F}" presName="parentText" presStyleLbl="node1" presStyleIdx="1" presStyleCnt="3">
        <dgm:presLayoutVars>
          <dgm:chMax val="0"/>
          <dgm:bulletEnabled val="1"/>
        </dgm:presLayoutVars>
      </dgm:prSet>
      <dgm:spPr/>
    </dgm:pt>
    <dgm:pt modelId="{1B5F3429-DEC7-4A26-86F8-159C949CA82A}" type="pres">
      <dgm:prSet presAssocID="{A8FCD7B1-F9E5-40D7-87FF-4B40B2EE458F}" presName="negativeSpace" presStyleCnt="0"/>
      <dgm:spPr/>
    </dgm:pt>
    <dgm:pt modelId="{A6BD1871-8BC8-4F7A-970B-BB1F4417480C}" type="pres">
      <dgm:prSet presAssocID="{A8FCD7B1-F9E5-40D7-87FF-4B40B2EE458F}" presName="childText" presStyleLbl="conFgAcc1" presStyleIdx="1" presStyleCnt="3">
        <dgm:presLayoutVars>
          <dgm:bulletEnabled val="1"/>
        </dgm:presLayoutVars>
      </dgm:prSet>
      <dgm:spPr/>
    </dgm:pt>
    <dgm:pt modelId="{9B5C8F09-2A56-455F-BE90-E23D3A06C888}" type="pres">
      <dgm:prSet presAssocID="{B8E7837D-D521-45F6-81B7-136F5EA1E86E}" presName="spaceBetweenRectangles" presStyleCnt="0"/>
      <dgm:spPr/>
    </dgm:pt>
    <dgm:pt modelId="{17434BBB-09EB-423F-BAE2-DE23D02BD2AB}" type="pres">
      <dgm:prSet presAssocID="{B770AC64-72F2-4007-8325-864B796230CF}" presName="parentLin" presStyleCnt="0"/>
      <dgm:spPr/>
    </dgm:pt>
    <dgm:pt modelId="{1AC08E6F-B3E1-4EA8-B3FF-D1C9D0B999BD}" type="pres">
      <dgm:prSet presAssocID="{B770AC64-72F2-4007-8325-864B796230CF}" presName="parentLeftMargin" presStyleLbl="node1" presStyleIdx="1" presStyleCnt="3"/>
      <dgm:spPr/>
    </dgm:pt>
    <dgm:pt modelId="{27D123EC-3F60-451F-9FA3-B9228766B411}" type="pres">
      <dgm:prSet presAssocID="{B770AC64-72F2-4007-8325-864B796230CF}" presName="parentText" presStyleLbl="node1" presStyleIdx="2" presStyleCnt="3">
        <dgm:presLayoutVars>
          <dgm:chMax val="0"/>
          <dgm:bulletEnabled val="1"/>
        </dgm:presLayoutVars>
      </dgm:prSet>
      <dgm:spPr/>
    </dgm:pt>
    <dgm:pt modelId="{C0A73FCE-FE56-4059-85D3-22AE0E5521D4}" type="pres">
      <dgm:prSet presAssocID="{B770AC64-72F2-4007-8325-864B796230CF}" presName="negativeSpace" presStyleCnt="0"/>
      <dgm:spPr/>
    </dgm:pt>
    <dgm:pt modelId="{4FFCDD2D-8FE7-467E-9FD5-E7F16E9A5A7B}" type="pres">
      <dgm:prSet presAssocID="{B770AC64-72F2-4007-8325-864B796230CF}" presName="childText" presStyleLbl="conFgAcc1" presStyleIdx="2" presStyleCnt="3">
        <dgm:presLayoutVars>
          <dgm:bulletEnabled val="1"/>
        </dgm:presLayoutVars>
      </dgm:prSet>
      <dgm:spPr/>
    </dgm:pt>
  </dgm:ptLst>
  <dgm:cxnLst>
    <dgm:cxn modelId="{BA4FEB1B-0086-476D-90BD-9FC904069ECD}" srcId="{C7C567BF-3E91-46AA-AF25-AAEFC11F87B2}" destId="{B770AC64-72F2-4007-8325-864B796230CF}" srcOrd="2" destOrd="0" parTransId="{F22E1E76-984A-4DA1-BF2A-B8334C4B5E9A}" sibTransId="{31E6D1FE-D4FE-40D2-AC94-39DD45BEA236}"/>
    <dgm:cxn modelId="{4114C735-AC8C-4D8F-BA2F-8B0938581517}" type="presOf" srcId="{F9F48FF8-905B-4FF6-B287-B65F46D52BFB}" destId="{59104B4E-CD76-4BB0-BFB6-B386ADE5085D}" srcOrd="0" destOrd="0" presId="urn:microsoft.com/office/officeart/2005/8/layout/list1"/>
    <dgm:cxn modelId="{CDF79639-4881-4352-93B9-BCA5C6A4807E}" type="presOf" srcId="{10A383E0-2DCD-4365-959E-07C79F1DB395}" destId="{AAEE211B-A856-43A8-8B10-D76C57D5CBAE}" srcOrd="0" destOrd="0" presId="urn:microsoft.com/office/officeart/2005/8/layout/list1"/>
    <dgm:cxn modelId="{E09DDB7D-F6F4-4EF4-B786-B54340AE2288}" type="presOf" srcId="{10A383E0-2DCD-4365-959E-07C79F1DB395}" destId="{2622A829-77FE-41B2-B18D-7866EFC81D76}" srcOrd="1" destOrd="0" presId="urn:microsoft.com/office/officeart/2005/8/layout/list1"/>
    <dgm:cxn modelId="{D9103B86-A38D-4342-91E1-E0F30EE3BB15}" type="presOf" srcId="{B770AC64-72F2-4007-8325-864B796230CF}" destId="{1AC08E6F-B3E1-4EA8-B3FF-D1C9D0B999BD}" srcOrd="0" destOrd="0" presId="urn:microsoft.com/office/officeart/2005/8/layout/list1"/>
    <dgm:cxn modelId="{799BCF86-6096-412A-BCC8-14CBDECCF9DD}" type="presOf" srcId="{A8FCD7B1-F9E5-40D7-87FF-4B40B2EE458F}" destId="{CA0C2768-EAC7-48FE-9EFD-5D956C109F3E}" srcOrd="1" destOrd="0" presId="urn:microsoft.com/office/officeart/2005/8/layout/list1"/>
    <dgm:cxn modelId="{19B0358C-C315-49C0-8E44-20C3BDC41108}" type="presOf" srcId="{F75CDB0D-FA20-4549-9DE5-D89EB7D9EEF1}" destId="{4FFCDD2D-8FE7-467E-9FD5-E7F16E9A5A7B}" srcOrd="0" destOrd="0" presId="urn:microsoft.com/office/officeart/2005/8/layout/list1"/>
    <dgm:cxn modelId="{99A785A3-A862-43C6-AD53-2B755ECCF210}" type="presOf" srcId="{A8FCD7B1-F9E5-40D7-87FF-4B40B2EE458F}" destId="{4B7200B1-1573-4A3F-9726-F45658563974}" srcOrd="0" destOrd="0" presId="urn:microsoft.com/office/officeart/2005/8/layout/list1"/>
    <dgm:cxn modelId="{78B1A9BD-D627-41EF-B862-4BB065501947}" srcId="{A8FCD7B1-F9E5-40D7-87FF-4B40B2EE458F}" destId="{F6A3284A-A13B-4089-9205-DF5F19B91A08}" srcOrd="0" destOrd="0" parTransId="{8391541B-B696-4071-9C94-C989D4C10A5A}" sibTransId="{95E799B1-9930-4DFE-A00C-8BE4D9F92852}"/>
    <dgm:cxn modelId="{B97EB0BD-4C8F-4CCE-820A-9AAFF02ABE9A}" srcId="{10A383E0-2DCD-4365-959E-07C79F1DB395}" destId="{F9F48FF8-905B-4FF6-B287-B65F46D52BFB}" srcOrd="0" destOrd="0" parTransId="{8C1FA442-AAFC-4A37-A925-36FDFC85587D}" sibTransId="{F00328CC-30E9-46B8-B461-21802C197503}"/>
    <dgm:cxn modelId="{2AFE12C4-F0AD-4C15-8213-DC73A058573E}" type="presOf" srcId="{C7C567BF-3E91-46AA-AF25-AAEFC11F87B2}" destId="{D4847338-9AA5-4A49-9007-6BDD5C586997}" srcOrd="0" destOrd="0" presId="urn:microsoft.com/office/officeart/2005/8/layout/list1"/>
    <dgm:cxn modelId="{4C83A5C7-FECE-40A6-A8D6-92E49706EDA6}" srcId="{C7C567BF-3E91-46AA-AF25-AAEFC11F87B2}" destId="{10A383E0-2DCD-4365-959E-07C79F1DB395}" srcOrd="0" destOrd="0" parTransId="{C925F7C2-4C41-4AE1-B930-6E71EBA22249}" sibTransId="{0DDDC1ED-360A-477D-8667-6EEE9630011A}"/>
    <dgm:cxn modelId="{A5410FCD-7F90-4D0B-BC01-FA7A53B6DA86}" type="presOf" srcId="{F6A3284A-A13B-4089-9205-DF5F19B91A08}" destId="{A6BD1871-8BC8-4F7A-970B-BB1F4417480C}" srcOrd="0" destOrd="0" presId="urn:microsoft.com/office/officeart/2005/8/layout/list1"/>
    <dgm:cxn modelId="{CBF7AECD-C185-43AB-A946-3F5A49454BD0}" srcId="{B770AC64-72F2-4007-8325-864B796230CF}" destId="{F75CDB0D-FA20-4549-9DE5-D89EB7D9EEF1}" srcOrd="0" destOrd="0" parTransId="{C8A94868-D51C-4253-80D7-5D2EF7C63147}" sibTransId="{E08505A9-4130-417E-8656-A600EB088D94}"/>
    <dgm:cxn modelId="{C3102ACF-9ED4-4344-9648-FF120CE57C04}" type="presOf" srcId="{B770AC64-72F2-4007-8325-864B796230CF}" destId="{27D123EC-3F60-451F-9FA3-B9228766B411}" srcOrd="1" destOrd="0" presId="urn:microsoft.com/office/officeart/2005/8/layout/list1"/>
    <dgm:cxn modelId="{06774CD0-FF2E-4BFA-BF96-830F89139328}" srcId="{C7C567BF-3E91-46AA-AF25-AAEFC11F87B2}" destId="{A8FCD7B1-F9E5-40D7-87FF-4B40B2EE458F}" srcOrd="1" destOrd="0" parTransId="{4CA3705E-D236-4033-A793-CA72864117FA}" sibTransId="{B8E7837D-D521-45F6-81B7-136F5EA1E86E}"/>
    <dgm:cxn modelId="{662314FE-F975-4EBD-AFE6-48E2B0E3A868}" type="presParOf" srcId="{D4847338-9AA5-4A49-9007-6BDD5C586997}" destId="{483CB1BA-1639-4433-9CAA-59C6AC7BC59E}" srcOrd="0" destOrd="0" presId="urn:microsoft.com/office/officeart/2005/8/layout/list1"/>
    <dgm:cxn modelId="{9F61AFC2-3303-472E-8CA9-77D14E38AC13}" type="presParOf" srcId="{483CB1BA-1639-4433-9CAA-59C6AC7BC59E}" destId="{AAEE211B-A856-43A8-8B10-D76C57D5CBAE}" srcOrd="0" destOrd="0" presId="urn:microsoft.com/office/officeart/2005/8/layout/list1"/>
    <dgm:cxn modelId="{F045363F-F404-4809-BA6F-3750E586533D}" type="presParOf" srcId="{483CB1BA-1639-4433-9CAA-59C6AC7BC59E}" destId="{2622A829-77FE-41B2-B18D-7866EFC81D76}" srcOrd="1" destOrd="0" presId="urn:microsoft.com/office/officeart/2005/8/layout/list1"/>
    <dgm:cxn modelId="{4833D65D-F12D-42DF-A51F-C5B37ADC0CC4}" type="presParOf" srcId="{D4847338-9AA5-4A49-9007-6BDD5C586997}" destId="{D1D3E210-3B54-4BD3-8A12-DA94489DED45}" srcOrd="1" destOrd="0" presId="urn:microsoft.com/office/officeart/2005/8/layout/list1"/>
    <dgm:cxn modelId="{5CFB8B3D-525B-4F10-983A-6C1061DA2C13}" type="presParOf" srcId="{D4847338-9AA5-4A49-9007-6BDD5C586997}" destId="{59104B4E-CD76-4BB0-BFB6-B386ADE5085D}" srcOrd="2" destOrd="0" presId="urn:microsoft.com/office/officeart/2005/8/layout/list1"/>
    <dgm:cxn modelId="{94319519-D397-44F8-88B3-329D64A19E1F}" type="presParOf" srcId="{D4847338-9AA5-4A49-9007-6BDD5C586997}" destId="{421D84AB-1BFD-44ED-A0DD-320F5EDF0C04}" srcOrd="3" destOrd="0" presId="urn:microsoft.com/office/officeart/2005/8/layout/list1"/>
    <dgm:cxn modelId="{9798C459-A45E-4979-BE4B-2F245708E4B1}" type="presParOf" srcId="{D4847338-9AA5-4A49-9007-6BDD5C586997}" destId="{EF1A7F71-1CB8-4D72-9CB1-705B294110E4}" srcOrd="4" destOrd="0" presId="urn:microsoft.com/office/officeart/2005/8/layout/list1"/>
    <dgm:cxn modelId="{A52D651C-25BB-4DB1-BB52-F997A89BEB42}" type="presParOf" srcId="{EF1A7F71-1CB8-4D72-9CB1-705B294110E4}" destId="{4B7200B1-1573-4A3F-9726-F45658563974}" srcOrd="0" destOrd="0" presId="urn:microsoft.com/office/officeart/2005/8/layout/list1"/>
    <dgm:cxn modelId="{793E7503-71B4-4287-BA49-FD82CD47FBE4}" type="presParOf" srcId="{EF1A7F71-1CB8-4D72-9CB1-705B294110E4}" destId="{CA0C2768-EAC7-48FE-9EFD-5D956C109F3E}" srcOrd="1" destOrd="0" presId="urn:microsoft.com/office/officeart/2005/8/layout/list1"/>
    <dgm:cxn modelId="{4D6A9ACF-7D06-48C5-AD44-F8DC1B80A562}" type="presParOf" srcId="{D4847338-9AA5-4A49-9007-6BDD5C586997}" destId="{1B5F3429-DEC7-4A26-86F8-159C949CA82A}" srcOrd="5" destOrd="0" presId="urn:microsoft.com/office/officeart/2005/8/layout/list1"/>
    <dgm:cxn modelId="{F46624EC-DF57-4396-9602-FA194951D7FC}" type="presParOf" srcId="{D4847338-9AA5-4A49-9007-6BDD5C586997}" destId="{A6BD1871-8BC8-4F7A-970B-BB1F4417480C}" srcOrd="6" destOrd="0" presId="urn:microsoft.com/office/officeart/2005/8/layout/list1"/>
    <dgm:cxn modelId="{A8953CC9-AFA6-4C04-9DBC-F5982A6CBEDD}" type="presParOf" srcId="{D4847338-9AA5-4A49-9007-6BDD5C586997}" destId="{9B5C8F09-2A56-455F-BE90-E23D3A06C888}" srcOrd="7" destOrd="0" presId="urn:microsoft.com/office/officeart/2005/8/layout/list1"/>
    <dgm:cxn modelId="{AD90B9C5-BE3F-42F9-84A4-D74CFE9061A7}" type="presParOf" srcId="{D4847338-9AA5-4A49-9007-6BDD5C586997}" destId="{17434BBB-09EB-423F-BAE2-DE23D02BD2AB}" srcOrd="8" destOrd="0" presId="urn:microsoft.com/office/officeart/2005/8/layout/list1"/>
    <dgm:cxn modelId="{ECFC72A1-3B9D-40DB-9904-3088276DD910}" type="presParOf" srcId="{17434BBB-09EB-423F-BAE2-DE23D02BD2AB}" destId="{1AC08E6F-B3E1-4EA8-B3FF-D1C9D0B999BD}" srcOrd="0" destOrd="0" presId="urn:microsoft.com/office/officeart/2005/8/layout/list1"/>
    <dgm:cxn modelId="{C62391F3-F1D5-4AAC-8635-1C75F4F7EBA9}" type="presParOf" srcId="{17434BBB-09EB-423F-BAE2-DE23D02BD2AB}" destId="{27D123EC-3F60-451F-9FA3-B9228766B411}" srcOrd="1" destOrd="0" presId="urn:microsoft.com/office/officeart/2005/8/layout/list1"/>
    <dgm:cxn modelId="{8D5CDD4C-0F7E-4E36-B88C-C0E6EBE7F376}" type="presParOf" srcId="{D4847338-9AA5-4A49-9007-6BDD5C586997}" destId="{C0A73FCE-FE56-4059-85D3-22AE0E5521D4}" srcOrd="9" destOrd="0" presId="urn:microsoft.com/office/officeart/2005/8/layout/list1"/>
    <dgm:cxn modelId="{F67C405F-C394-49B4-B66E-F8ADC8B57C27}" type="presParOf" srcId="{D4847338-9AA5-4A49-9007-6BDD5C586997}" destId="{4FFCDD2D-8FE7-467E-9FD5-E7F16E9A5A7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04B4E-CD76-4BB0-BFB6-B386ADE5085D}">
      <dsp:nvSpPr>
        <dsp:cNvPr id="0" name=""/>
        <dsp:cNvSpPr/>
      </dsp:nvSpPr>
      <dsp:spPr>
        <a:xfrm>
          <a:off x="0" y="388243"/>
          <a:ext cx="9618133" cy="918225"/>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58216" rIns="74647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Start, Stop, Reset</a:t>
          </a:r>
        </a:p>
      </dsp:txBody>
      <dsp:txXfrm>
        <a:off x="0" y="388243"/>
        <a:ext cx="9618133" cy="918225"/>
      </dsp:txXfrm>
    </dsp:sp>
    <dsp:sp modelId="{2622A829-77FE-41B2-B18D-7866EFC81D76}">
      <dsp:nvSpPr>
        <dsp:cNvPr id="0" name=""/>
        <dsp:cNvSpPr/>
      </dsp:nvSpPr>
      <dsp:spPr>
        <a:xfrm>
          <a:off x="480906" y="63523"/>
          <a:ext cx="6732693" cy="6494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77900">
            <a:lnSpc>
              <a:spcPct val="90000"/>
            </a:lnSpc>
            <a:spcBef>
              <a:spcPct val="0"/>
            </a:spcBef>
            <a:spcAft>
              <a:spcPct val="35000"/>
            </a:spcAft>
            <a:buNone/>
          </a:pPr>
          <a:r>
            <a:rPr lang="en-US" sz="2200" kern="1200"/>
            <a:t>Basic Functionality</a:t>
          </a:r>
        </a:p>
      </dsp:txBody>
      <dsp:txXfrm>
        <a:off x="512609" y="95226"/>
        <a:ext cx="6669287" cy="586034"/>
      </dsp:txXfrm>
    </dsp:sp>
    <dsp:sp modelId="{A6BD1871-8BC8-4F7A-970B-BB1F4417480C}">
      <dsp:nvSpPr>
        <dsp:cNvPr id="0" name=""/>
        <dsp:cNvSpPr/>
      </dsp:nvSpPr>
      <dsp:spPr>
        <a:xfrm>
          <a:off x="0" y="1749988"/>
          <a:ext cx="9618133" cy="91822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58216" rIns="74647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Oscillators, Guns, Gliders, etc.</a:t>
          </a:r>
        </a:p>
      </dsp:txBody>
      <dsp:txXfrm>
        <a:off x="0" y="1749988"/>
        <a:ext cx="9618133" cy="918225"/>
      </dsp:txXfrm>
    </dsp:sp>
    <dsp:sp modelId="{CA0C2768-EAC7-48FE-9EFD-5D956C109F3E}">
      <dsp:nvSpPr>
        <dsp:cNvPr id="0" name=""/>
        <dsp:cNvSpPr/>
      </dsp:nvSpPr>
      <dsp:spPr>
        <a:xfrm>
          <a:off x="480906" y="1425268"/>
          <a:ext cx="6732693" cy="6494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77900">
            <a:lnSpc>
              <a:spcPct val="90000"/>
            </a:lnSpc>
            <a:spcBef>
              <a:spcPct val="0"/>
            </a:spcBef>
            <a:spcAft>
              <a:spcPct val="35000"/>
            </a:spcAft>
            <a:buNone/>
          </a:pPr>
          <a:r>
            <a:rPr lang="en-US" sz="2200" kern="1200"/>
            <a:t>Different Patterns</a:t>
          </a:r>
        </a:p>
      </dsp:txBody>
      <dsp:txXfrm>
        <a:off x="512609" y="1456971"/>
        <a:ext cx="6669287" cy="586034"/>
      </dsp:txXfrm>
    </dsp:sp>
    <dsp:sp modelId="{4FFCDD2D-8FE7-467E-9FD5-E7F16E9A5A7B}">
      <dsp:nvSpPr>
        <dsp:cNvPr id="0" name=""/>
        <dsp:cNvSpPr/>
      </dsp:nvSpPr>
      <dsp:spPr>
        <a:xfrm>
          <a:off x="0" y="3111733"/>
          <a:ext cx="9618133" cy="918225"/>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58216" rIns="74647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Small, Medium, Large</a:t>
          </a:r>
        </a:p>
      </dsp:txBody>
      <dsp:txXfrm>
        <a:off x="0" y="3111733"/>
        <a:ext cx="9618133" cy="918225"/>
      </dsp:txXfrm>
    </dsp:sp>
    <dsp:sp modelId="{27D123EC-3F60-451F-9FA3-B9228766B411}">
      <dsp:nvSpPr>
        <dsp:cNvPr id="0" name=""/>
        <dsp:cNvSpPr/>
      </dsp:nvSpPr>
      <dsp:spPr>
        <a:xfrm>
          <a:off x="480906" y="2787013"/>
          <a:ext cx="6732693" cy="6494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977900">
            <a:lnSpc>
              <a:spcPct val="90000"/>
            </a:lnSpc>
            <a:spcBef>
              <a:spcPct val="0"/>
            </a:spcBef>
            <a:spcAft>
              <a:spcPct val="35000"/>
            </a:spcAft>
            <a:buNone/>
          </a:pPr>
          <a:r>
            <a:rPr lang="en-US" sz="2200" kern="1200"/>
            <a:t>Different Size Boards</a:t>
          </a:r>
        </a:p>
      </dsp:txBody>
      <dsp:txXfrm>
        <a:off x="512609" y="2818716"/>
        <a:ext cx="6669287"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472B1-F3AE-C64F-B231-125D7FA1E647}"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5ED-8DDC-4147-8106-E275595DA48F}" type="slidenum">
              <a:rPr lang="en-US" smtClean="0"/>
              <a:t>‹#›</a:t>
            </a:fld>
            <a:endParaRPr lang="en-US"/>
          </a:p>
        </p:txBody>
      </p:sp>
    </p:spTree>
    <p:extLst>
      <p:ext uri="{BB962C8B-B14F-4D97-AF65-F5344CB8AC3E}">
        <p14:creationId xmlns:p14="http://schemas.microsoft.com/office/powerpoint/2010/main" val="1444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what the buttons and patterns are and what their output is on the board.</a:t>
            </a:r>
          </a:p>
        </p:txBody>
      </p:sp>
      <p:sp>
        <p:nvSpPr>
          <p:cNvPr id="4" name="Slide Number Placeholder 3"/>
          <p:cNvSpPr>
            <a:spLocks noGrp="1"/>
          </p:cNvSpPr>
          <p:nvPr>
            <p:ph type="sldNum" sz="quarter" idx="5"/>
          </p:nvPr>
        </p:nvSpPr>
        <p:spPr/>
        <p:txBody>
          <a:bodyPr/>
          <a:lstStyle/>
          <a:p>
            <a:fld id="{190B45ED-8DDC-4147-8106-E275595DA48F}" type="slidenum">
              <a:rPr lang="en-US" smtClean="0"/>
              <a:t>5</a:t>
            </a:fld>
            <a:endParaRPr lang="en-US"/>
          </a:p>
        </p:txBody>
      </p:sp>
    </p:spTree>
    <p:extLst>
      <p:ext uri="{BB962C8B-B14F-4D97-AF65-F5344CB8AC3E}">
        <p14:creationId xmlns:p14="http://schemas.microsoft.com/office/powerpoint/2010/main" val="3999788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410595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253210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55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137313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681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538388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4256209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253934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423948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28334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3AF0F-604D-1144-BE4E-6D2E592282B8}"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44285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3AF0F-604D-1144-BE4E-6D2E592282B8}"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6482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3AF0F-604D-1144-BE4E-6D2E592282B8}"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6855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3AF0F-604D-1144-BE4E-6D2E592282B8}"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34916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32578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60556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43AF0F-604D-1144-BE4E-6D2E592282B8}" type="datetimeFigureOut">
              <a:rPr lang="en-US" smtClean="0"/>
              <a:t>11/19/2021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62B36E-3FE0-7040-BEC1-65171171C6C4}" type="slidenum">
              <a:rPr lang="en-US" smtClean="0"/>
              <a:t>‹#›</a:t>
            </a:fld>
            <a:endParaRPr lang="en-US"/>
          </a:p>
        </p:txBody>
      </p:sp>
    </p:spTree>
    <p:extLst>
      <p:ext uri="{BB962C8B-B14F-4D97-AF65-F5344CB8AC3E}">
        <p14:creationId xmlns:p14="http://schemas.microsoft.com/office/powerpoint/2010/main" val="3976839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5241" y="1008993"/>
            <a:ext cx="9231410" cy="3542045"/>
          </a:xfrm>
        </p:spPr>
        <p:txBody>
          <a:bodyPr anchor="b">
            <a:normAutofit fontScale="90000"/>
          </a:bodyPr>
          <a:lstStyle/>
          <a:p>
            <a:pPr algn="l"/>
            <a:r>
              <a:rPr lang="en-US" sz="11500" dirty="0">
                <a:solidFill>
                  <a:srgbClr val="829B4D"/>
                </a:solidFill>
              </a:rPr>
              <a:t>Conway’s Game of Life</a:t>
            </a:r>
          </a:p>
        </p:txBody>
      </p:sp>
      <p:sp>
        <p:nvSpPr>
          <p:cNvPr id="3" name="Subtitle 2"/>
          <p:cNvSpPr>
            <a:spLocks noGrp="1"/>
          </p:cNvSpPr>
          <p:nvPr>
            <p:ph type="subTitle" idx="1"/>
          </p:nvPr>
        </p:nvSpPr>
        <p:spPr>
          <a:xfrm>
            <a:off x="1285241" y="4582814"/>
            <a:ext cx="7132335" cy="1312657"/>
          </a:xfrm>
        </p:spPr>
        <p:txBody>
          <a:bodyPr anchor="t">
            <a:normAutofit/>
          </a:bodyPr>
          <a:lstStyle/>
          <a:p>
            <a:pPr algn="l"/>
            <a:r>
              <a:rPr lang="en-US" dirty="0"/>
              <a:t>TOMY TRAN, DEREK YONG &amp; RYAN SALTER</a:t>
            </a:r>
          </a:p>
        </p:txBody>
      </p:sp>
    </p:spTree>
    <p:extLst>
      <p:ext uri="{BB962C8B-B14F-4D97-AF65-F5344CB8AC3E}">
        <p14:creationId xmlns:p14="http://schemas.microsoft.com/office/powerpoint/2010/main" val="274214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256" y="516804"/>
            <a:ext cx="6594189" cy="1625210"/>
          </a:xfrm>
        </p:spPr>
        <p:txBody>
          <a:bodyPr>
            <a:normAutofit/>
          </a:bodyPr>
          <a:lstStyle/>
          <a:p>
            <a:r>
              <a:rPr lang="en-US" dirty="0">
                <a:solidFill>
                  <a:srgbClr val="829B4D"/>
                </a:solidFill>
              </a:rPr>
              <a:t>Displaying Live vs Dead Cells </a:t>
            </a:r>
          </a:p>
        </p:txBody>
      </p:sp>
      <p:sp>
        <p:nvSpPr>
          <p:cNvPr id="3" name="Content Placeholder 2"/>
          <p:cNvSpPr>
            <a:spLocks noGrp="1"/>
          </p:cNvSpPr>
          <p:nvPr>
            <p:ph idx="1"/>
          </p:nvPr>
        </p:nvSpPr>
        <p:spPr>
          <a:xfrm>
            <a:off x="8029319" y="917725"/>
            <a:ext cx="3424739" cy="4852362"/>
          </a:xfrm>
        </p:spPr>
        <p:txBody>
          <a:bodyPr anchor="ctr">
            <a:normAutofit/>
          </a:bodyPr>
          <a:lstStyle/>
          <a:p>
            <a:r>
              <a:rPr lang="en-US" sz="2000" dirty="0"/>
              <a:t>The canvas </a:t>
            </a:r>
            <a:r>
              <a:rPr lang="en-US" sz="2000" dirty="0" err="1"/>
              <a:t>fillStyle</a:t>
            </a:r>
            <a:r>
              <a:rPr lang="en-US" sz="2000" dirty="0"/>
              <a:t> property is used to distinguish live cells from dead cells by switching the cell’s color from white to black or vice versa depending on the case.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3069050"/>
            <a:ext cx="6579910" cy="2829360"/>
          </a:xfrm>
          <a:prstGeom prst="rect">
            <a:avLst/>
          </a:prstGeom>
        </p:spPr>
      </p:pic>
    </p:spTree>
    <p:extLst>
      <p:ext uri="{BB962C8B-B14F-4D97-AF65-F5344CB8AC3E}">
        <p14:creationId xmlns:p14="http://schemas.microsoft.com/office/powerpoint/2010/main" val="10171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321734"/>
            <a:ext cx="10905066" cy="1135737"/>
          </a:xfrm>
        </p:spPr>
        <p:txBody>
          <a:bodyPr>
            <a:normAutofit/>
          </a:bodyPr>
          <a:lstStyle/>
          <a:p>
            <a:r>
              <a:rPr lang="en-US" sz="3600"/>
              <a:t>Integrating Game Rules</a:t>
            </a:r>
          </a:p>
        </p:txBody>
      </p:sp>
      <p:sp>
        <p:nvSpPr>
          <p:cNvPr id="3" name="Content Placeholder 2"/>
          <p:cNvSpPr>
            <a:spLocks noGrp="1"/>
          </p:cNvSpPr>
          <p:nvPr>
            <p:ph idx="1"/>
          </p:nvPr>
        </p:nvSpPr>
        <p:spPr>
          <a:xfrm>
            <a:off x="643469" y="1782981"/>
            <a:ext cx="4008384" cy="4393982"/>
          </a:xfrm>
        </p:spPr>
        <p:txBody>
          <a:bodyPr>
            <a:normAutofit/>
          </a:bodyPr>
          <a:lstStyle/>
          <a:p>
            <a:r>
              <a:rPr lang="en-US" sz="2000"/>
              <a:t>The program uses nested for-loops in order to visit each neighboring cell of a particular live cell and keeps track of how many live cells are around it</a:t>
            </a:r>
          </a:p>
          <a:p>
            <a:r>
              <a:rPr lang="en-US" sz="2000"/>
              <a:t>Using the updated count variable, a series of if-statements are used to determine if a cell lives or dies based on the number of neighbors that were found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510055"/>
            <a:ext cx="6253212" cy="2907743"/>
          </a:xfrm>
          <a:prstGeom prst="rect">
            <a:avLst/>
          </a:prstGeom>
        </p:spPr>
      </p:pic>
    </p:spTree>
    <p:extLst>
      <p:ext uri="{BB962C8B-B14F-4D97-AF65-F5344CB8AC3E}">
        <p14:creationId xmlns:p14="http://schemas.microsoft.com/office/powerpoint/2010/main" val="1917971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829B4D"/>
                </a:solidFill>
              </a:rPr>
              <a:t>Objective 3 – Button Functionality</a:t>
            </a:r>
          </a:p>
        </p:txBody>
      </p:sp>
      <p:sp>
        <p:nvSpPr>
          <p:cNvPr id="3" name="Content Placeholder 2"/>
          <p:cNvSpPr>
            <a:spLocks noGrp="1"/>
          </p:cNvSpPr>
          <p:nvPr>
            <p:ph idx="1"/>
          </p:nvPr>
        </p:nvSpPr>
        <p:spPr>
          <a:xfrm>
            <a:off x="4810259" y="649480"/>
            <a:ext cx="6555347" cy="5546047"/>
          </a:xfrm>
        </p:spPr>
        <p:txBody>
          <a:bodyPr anchor="ctr">
            <a:normAutofit fontScale="92500" lnSpcReduction="20000"/>
          </a:bodyPr>
          <a:lstStyle/>
          <a:p>
            <a:pPr lvl="0"/>
            <a:r>
              <a:rPr lang="en-US" sz="2000" dirty="0"/>
              <a:t>Another major component of the game is the various buttons that are used to control the experience</a:t>
            </a:r>
          </a:p>
          <a:p>
            <a:pPr lvl="0"/>
            <a:r>
              <a:rPr lang="en-US" sz="2000" dirty="0"/>
              <a:t>Start – Although the cells are randomly filled when the page is loaded, the game does not start until the user clicks the Start button. Once they do, they will see rules start to be implemented and the board will begin to change</a:t>
            </a:r>
          </a:p>
          <a:p>
            <a:pPr lvl="0"/>
            <a:r>
              <a:rPr lang="en-US" sz="2000" dirty="0"/>
              <a:t>End Game – The end game button serves to terminate the current iteration of the game and creates a new population of lives cell</a:t>
            </a:r>
          </a:p>
          <a:p>
            <a:pPr lvl="0"/>
            <a:r>
              <a:rPr lang="en-US" sz="2000" dirty="0"/>
              <a:t>Generation – Two generation buttons were created to allow the user to manually step to the next iteration of the game. When the ‘Next Generation’ button is clicked, the board increments one generation. When the 23 Generations button is clicked, it immediately increments by 23. </a:t>
            </a:r>
          </a:p>
          <a:p>
            <a:pPr lvl="0"/>
            <a:r>
              <a:rPr lang="en-US" sz="2000" dirty="0"/>
              <a:t>Random – The random button serves to allow the user to create a new randomly generated population and begin the process again</a:t>
            </a:r>
          </a:p>
          <a:p>
            <a:endParaRPr lang="en-US" sz="2000" dirty="0"/>
          </a:p>
        </p:txBody>
      </p:sp>
    </p:spTree>
    <p:extLst>
      <p:ext uri="{BB962C8B-B14F-4D97-AF65-F5344CB8AC3E}">
        <p14:creationId xmlns:p14="http://schemas.microsoft.com/office/powerpoint/2010/main" val="233383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0"/>
            <a:ext cx="6108700" cy="54229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950" y="5662613"/>
            <a:ext cx="6375400" cy="622300"/>
          </a:xfrm>
          <a:prstGeom prst="rect">
            <a:avLst/>
          </a:prstGeom>
        </p:spPr>
      </p:pic>
    </p:spTree>
    <p:extLst>
      <p:ext uri="{BB962C8B-B14F-4D97-AF65-F5344CB8AC3E}">
        <p14:creationId xmlns:p14="http://schemas.microsoft.com/office/powerpoint/2010/main" val="110101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548640"/>
            <a:ext cx="3600860" cy="5431536"/>
          </a:xfrm>
        </p:spPr>
        <p:txBody>
          <a:bodyPr>
            <a:normAutofit/>
          </a:bodyPr>
          <a:lstStyle/>
          <a:p>
            <a:r>
              <a:rPr lang="en-US" sz="5000"/>
              <a:t>Button Functionality (cont.)</a:t>
            </a:r>
          </a:p>
        </p:txBody>
      </p:sp>
      <p:sp>
        <p:nvSpPr>
          <p:cNvPr id="3" name="Content Placeholder 2"/>
          <p:cNvSpPr>
            <a:spLocks noGrp="1"/>
          </p:cNvSpPr>
          <p:nvPr>
            <p:ph idx="1"/>
          </p:nvPr>
        </p:nvSpPr>
        <p:spPr>
          <a:xfrm>
            <a:off x="5126418" y="552091"/>
            <a:ext cx="6224335" cy="5431536"/>
          </a:xfrm>
        </p:spPr>
        <p:txBody>
          <a:bodyPr anchor="ctr">
            <a:normAutofit/>
          </a:bodyPr>
          <a:lstStyle/>
          <a:p>
            <a:r>
              <a:rPr lang="en-US" sz="2200" dirty="0"/>
              <a:t>In addition to the previously mentioned buttons included on the webpage, the group added a few more </a:t>
            </a:r>
          </a:p>
          <a:p>
            <a:r>
              <a:rPr lang="en-US" sz="2200" dirty="0"/>
              <a:t>Sizes – Various buttons were created to allow the user to choose how big, or small, they wanted the grid to be before they started their game. These buttons included: ‘Small’, ‘Medium’ and ‘Large’</a:t>
            </a:r>
          </a:p>
          <a:p>
            <a:r>
              <a:rPr lang="en-US" sz="2200" dirty="0"/>
              <a:t>Patterns – These buttons provided the user with unique patterns that would fill the grid before having the rules of Conway’s Game of Life applied to said patterns just as it would with the randomly generated board. These buttons included: ‘Glider’ and ‘Pulsar’</a:t>
            </a:r>
          </a:p>
        </p:txBody>
      </p:sp>
      <p:pic>
        <p:nvPicPr>
          <p:cNvPr id="6" name="Picture 5" descr="Graphical user interface, application&#10;&#10;Description automatically generated">
            <a:extLst>
              <a:ext uri="{FF2B5EF4-FFF2-40B4-BE49-F238E27FC236}">
                <a16:creationId xmlns:a16="http://schemas.microsoft.com/office/drawing/2014/main" id="{760A7C77-1C54-4138-9424-A50A1D295AD1}"/>
              </a:ext>
            </a:extLst>
          </p:cNvPr>
          <p:cNvPicPr>
            <a:picLocks noChangeAspect="1"/>
          </p:cNvPicPr>
          <p:nvPr/>
        </p:nvPicPr>
        <p:blipFill>
          <a:blip r:embed="rId2"/>
          <a:stretch>
            <a:fillRect/>
          </a:stretch>
        </p:blipFill>
        <p:spPr>
          <a:xfrm>
            <a:off x="841247" y="4036309"/>
            <a:ext cx="3164200" cy="840491"/>
          </a:xfrm>
          <a:prstGeom prst="rect">
            <a:avLst/>
          </a:prstGeom>
        </p:spPr>
      </p:pic>
    </p:spTree>
    <p:extLst>
      <p:ext uri="{BB962C8B-B14F-4D97-AF65-F5344CB8AC3E}">
        <p14:creationId xmlns:p14="http://schemas.microsoft.com/office/powerpoint/2010/main" val="192239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829B4D"/>
                </a:solidFill>
              </a:rPr>
              <a:t>Testing</a:t>
            </a:r>
          </a:p>
        </p:txBody>
      </p:sp>
      <p:sp>
        <p:nvSpPr>
          <p:cNvPr id="3" name="Content Placeholder 2"/>
          <p:cNvSpPr>
            <a:spLocks noGrp="1"/>
          </p:cNvSpPr>
          <p:nvPr>
            <p:ph idx="1"/>
          </p:nvPr>
        </p:nvSpPr>
        <p:spPr>
          <a:xfrm>
            <a:off x="4810259" y="649480"/>
            <a:ext cx="6555347" cy="5546047"/>
          </a:xfrm>
        </p:spPr>
        <p:txBody>
          <a:bodyPr anchor="ctr">
            <a:normAutofit/>
          </a:bodyPr>
          <a:lstStyle/>
          <a:p>
            <a:pPr lvl="0"/>
            <a:r>
              <a:rPr lang="en-US" sz="2000" dirty="0"/>
              <a:t>Mainly done by placing alert(); functions at strategic points in the code to see…</a:t>
            </a:r>
          </a:p>
          <a:p>
            <a:pPr lvl="1"/>
            <a:r>
              <a:rPr lang="en-US" sz="1800" dirty="0"/>
              <a:t>If they run</a:t>
            </a:r>
          </a:p>
          <a:p>
            <a:pPr lvl="1"/>
            <a:r>
              <a:rPr lang="en-US" sz="1800" dirty="0"/>
              <a:t>How often they run</a:t>
            </a:r>
          </a:p>
          <a:p>
            <a:pPr lvl="1"/>
            <a:r>
              <a:rPr lang="en-US" sz="1800" dirty="0"/>
              <a:t>In what order </a:t>
            </a:r>
            <a:r>
              <a:rPr lang="en-US" sz="1800"/>
              <a:t>they run</a:t>
            </a:r>
            <a:endParaRPr lang="en-US" sz="1800" dirty="0"/>
          </a:p>
          <a:p>
            <a:endParaRPr lang="en-US" sz="2000" dirty="0"/>
          </a:p>
        </p:txBody>
      </p:sp>
    </p:spTree>
    <p:extLst>
      <p:ext uri="{BB962C8B-B14F-4D97-AF65-F5344CB8AC3E}">
        <p14:creationId xmlns:p14="http://schemas.microsoft.com/office/powerpoint/2010/main" val="319662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Challenges</a:t>
            </a:r>
          </a:p>
        </p:txBody>
      </p:sp>
      <p:sp>
        <p:nvSpPr>
          <p:cNvPr id="3" name="Content Placeholder 2"/>
          <p:cNvSpPr>
            <a:spLocks noGrp="1"/>
          </p:cNvSpPr>
          <p:nvPr>
            <p:ph idx="1"/>
          </p:nvPr>
        </p:nvSpPr>
        <p:spPr>
          <a:xfrm>
            <a:off x="838200" y="1929384"/>
            <a:ext cx="10515600" cy="4251960"/>
          </a:xfrm>
        </p:spPr>
        <p:txBody>
          <a:bodyPr>
            <a:normAutofit lnSpcReduction="10000"/>
          </a:bodyPr>
          <a:lstStyle/>
          <a:p>
            <a:endParaRPr lang="en-US" sz="2200" dirty="0"/>
          </a:p>
          <a:p>
            <a:r>
              <a:rPr lang="en-US" sz="2200" dirty="0"/>
              <a:t>The primary challenge that the group faced when tackling this project was figuring out how to meet Objective #3, the buttons. </a:t>
            </a:r>
          </a:p>
          <a:p>
            <a:pPr lvl="1"/>
            <a:r>
              <a:rPr lang="en-US" sz="2200" dirty="0"/>
              <a:t>Specifically, the start/end and reset buttons proved to be an unexpected obstacle </a:t>
            </a:r>
          </a:p>
          <a:p>
            <a:r>
              <a:rPr lang="en-US" sz="2200" dirty="0"/>
              <a:t>Implementing the patterns – Glider, Pulsar, and Block – also proved difficult.</a:t>
            </a:r>
          </a:p>
          <a:p>
            <a:r>
              <a:rPr lang="en-US" sz="2200" dirty="0"/>
              <a:t>In the end, there turned out to be a few outside resources that provided the insight and guidance that the group needed not only to resolve the button issue, but also in understanding just how Conway’s Game of Life works. Thus, making the creation of our webpage slightly easier than it would have been otherwise.</a:t>
            </a:r>
          </a:p>
          <a:p>
            <a:endParaRPr lang="en-US" sz="2200" dirty="0"/>
          </a:p>
        </p:txBody>
      </p:sp>
    </p:spTree>
    <p:extLst>
      <p:ext uri="{BB962C8B-B14F-4D97-AF65-F5344CB8AC3E}">
        <p14:creationId xmlns:p14="http://schemas.microsoft.com/office/powerpoint/2010/main" val="423823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767" y="1188637"/>
            <a:ext cx="3287686" cy="4480726"/>
          </a:xfrm>
        </p:spPr>
        <p:txBody>
          <a:bodyPr>
            <a:normAutofit/>
          </a:bodyPr>
          <a:lstStyle/>
          <a:p>
            <a:pPr algn="r"/>
            <a:r>
              <a:rPr lang="en-US" sz="6600" dirty="0"/>
              <a:t>Problem</a:t>
            </a:r>
          </a:p>
        </p:txBody>
      </p:sp>
      <p:sp>
        <p:nvSpPr>
          <p:cNvPr id="3" name="Content Placeholder 2"/>
          <p:cNvSpPr>
            <a:spLocks noGrp="1"/>
          </p:cNvSpPr>
          <p:nvPr>
            <p:ph idx="1"/>
          </p:nvPr>
        </p:nvSpPr>
        <p:spPr>
          <a:xfrm>
            <a:off x="5255260" y="1648870"/>
            <a:ext cx="4702848" cy="3560260"/>
          </a:xfrm>
        </p:spPr>
        <p:txBody>
          <a:bodyPr anchor="ctr">
            <a:normAutofit/>
          </a:bodyPr>
          <a:lstStyle/>
          <a:p>
            <a:pPr marL="0" indent="0">
              <a:buNone/>
            </a:pPr>
            <a:r>
              <a:rPr lang="en-US" sz="2400" dirty="0"/>
              <a:t>The problem was to find a way to replicate Conway’s Game of Life in which a grid of cells represent a state of being alive or dead. Each generation of the game depends on the current state of any given cell based on a given set of rules </a:t>
            </a:r>
          </a:p>
        </p:txBody>
      </p:sp>
    </p:spTree>
    <p:extLst>
      <p:ext uri="{BB962C8B-B14F-4D97-AF65-F5344CB8AC3E}">
        <p14:creationId xmlns:p14="http://schemas.microsoft.com/office/powerpoint/2010/main" val="12801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Option 2?</a:t>
            </a:r>
          </a:p>
        </p:txBody>
      </p:sp>
      <p:sp>
        <p:nvSpPr>
          <p:cNvPr id="3" name="Content Placeholder 2"/>
          <p:cNvSpPr>
            <a:spLocks noGrp="1"/>
          </p:cNvSpPr>
          <p:nvPr>
            <p:ph idx="1"/>
          </p:nvPr>
        </p:nvSpPr>
        <p:spPr/>
        <p:txBody>
          <a:bodyPr>
            <a:normAutofit/>
          </a:bodyPr>
          <a:lstStyle/>
          <a:p>
            <a:r>
              <a:rPr lang="en-US" dirty="0"/>
              <a:t>Option 2 of the Project assignment wasn't the first choice. We started with option 1, the puzzle problem. Initially, we were able to figure how to create a 3x3 board complete with unique tiles. As well as a fully functioning ‘Shuffle’ button that would rearrange each of the tiles randomly. However, that was as far as we were able to get. The required logic behind getting the tiles to move when they were clicked proved to be more of a challenge than we were expecting. As such, the group decided to try Option 2 which upon second glance seemed like the easier option for us. </a:t>
            </a:r>
          </a:p>
          <a:p>
            <a:r>
              <a:rPr lang="en-US" dirty="0"/>
              <a:t>This is not to say that Option 2 was easy, by any means. In fact, the core reason for choosing Option 2 was that none of us had ever heard of “Conway’s Game of Life” before now. Because of this, attempting to recreate this game would provide a much-needed source of insight on how to approach such a challenge in the future.</a:t>
            </a:r>
          </a:p>
        </p:txBody>
      </p:sp>
    </p:spTree>
    <p:extLst>
      <p:ext uri="{BB962C8B-B14F-4D97-AF65-F5344CB8AC3E}">
        <p14:creationId xmlns:p14="http://schemas.microsoft.com/office/powerpoint/2010/main" val="71556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Objective 2 – Game Logic</a:t>
            </a:r>
          </a:p>
        </p:txBody>
      </p:sp>
      <p:sp>
        <p:nvSpPr>
          <p:cNvPr id="3" name="Content Placeholder 2"/>
          <p:cNvSpPr>
            <a:spLocks noGrp="1"/>
          </p:cNvSpPr>
          <p:nvPr>
            <p:ph idx="1"/>
          </p:nvPr>
        </p:nvSpPr>
        <p:spPr>
          <a:xfrm>
            <a:off x="1371599" y="2318197"/>
            <a:ext cx="9724031" cy="3683358"/>
          </a:xfrm>
        </p:spPr>
        <p:txBody>
          <a:bodyPr anchor="ctr">
            <a:normAutofit fontScale="85000" lnSpcReduction="20000"/>
          </a:bodyPr>
          <a:lstStyle/>
          <a:p>
            <a:pPr marL="0" lvl="0" indent="0">
              <a:buNone/>
            </a:pPr>
            <a:r>
              <a:rPr lang="en-US" sz="2600" b="1" dirty="0"/>
              <a:t>The base of the game logic is incorporating the basic rules of Conway’s Game of Life. These rules being: </a:t>
            </a:r>
          </a:p>
          <a:p>
            <a:pPr marL="514350" lvl="0" indent="-514350">
              <a:buFont typeface="+mj-lt"/>
              <a:buAutoNum type="arabicPeriod"/>
            </a:pPr>
            <a:r>
              <a:rPr lang="en-US" sz="2000" dirty="0"/>
              <a:t>Any live cell with fewer than two live neighbors </a:t>
            </a:r>
            <a:r>
              <a:rPr lang="en-US" sz="2000" i="1" dirty="0"/>
              <a:t>dies</a:t>
            </a:r>
            <a:r>
              <a:rPr lang="en-US" sz="2000" dirty="0"/>
              <a:t>, which is caused by under population.</a:t>
            </a:r>
          </a:p>
          <a:p>
            <a:pPr marL="514350" lvl="0" indent="-514350">
              <a:buFont typeface="+mj-lt"/>
              <a:buAutoNum type="arabicPeriod"/>
            </a:pPr>
            <a:r>
              <a:rPr lang="en-US" sz="2000" dirty="0"/>
              <a:t>Any live cell with more than three live neighbors dies, as if by overcrowding.</a:t>
            </a:r>
          </a:p>
          <a:p>
            <a:pPr marL="514350" lvl="0" indent="-514350">
              <a:buFont typeface="+mj-lt"/>
              <a:buAutoNum type="arabicPeriod"/>
            </a:pPr>
            <a:r>
              <a:rPr lang="en-US" sz="2000" dirty="0"/>
              <a:t>Any live cell with two or three live neighbors’ lives on to the next generation.</a:t>
            </a:r>
          </a:p>
          <a:p>
            <a:pPr marL="514350" lvl="0" indent="-514350">
              <a:buFont typeface="+mj-lt"/>
              <a:buAutoNum type="arabicPeriod"/>
            </a:pPr>
            <a:r>
              <a:rPr lang="en-US" sz="2000" dirty="0"/>
              <a:t>Any dead cell with exactly three live neighbors becomes a live cell. </a:t>
            </a:r>
          </a:p>
          <a:p>
            <a:pPr marL="514350" lvl="0" indent="-514350">
              <a:buFont typeface="+mj-lt"/>
              <a:buAutoNum type="arabicPeriod"/>
            </a:pPr>
            <a:r>
              <a:rPr lang="en-US" sz="2000" dirty="0"/>
              <a:t>If a dead cell has exactly three live neighbors, it comes to </a:t>
            </a:r>
          </a:p>
          <a:p>
            <a:pPr marL="514350" lvl="0" indent="-514350">
              <a:buFont typeface="+mj-lt"/>
              <a:buAutoNum type="arabicPeriod"/>
            </a:pPr>
            <a:r>
              <a:rPr lang="en-US" sz="2000" dirty="0"/>
              <a:t>If a live cell has less than two live neighbors, it dies </a:t>
            </a:r>
          </a:p>
          <a:p>
            <a:pPr marL="514350" lvl="0" indent="-514350">
              <a:buFont typeface="+mj-lt"/>
              <a:buAutoNum type="arabicPeriod"/>
            </a:pPr>
            <a:r>
              <a:rPr lang="en-US" sz="2000" dirty="0"/>
              <a:t>If a live cell has more than three live neighbors, it dies </a:t>
            </a:r>
          </a:p>
          <a:p>
            <a:pPr marL="514350" lvl="0" indent="-514350">
              <a:buFont typeface="+mj-lt"/>
              <a:buAutoNum type="arabicPeriod"/>
            </a:pPr>
            <a:r>
              <a:rPr lang="en-US" sz="2000" dirty="0"/>
              <a:t>If a live cell has two or three live neighbors, it continues living. life - Therefore by repeating the cycle over and over, these simple rules create interesting, often unpredictable patterns. </a:t>
            </a:r>
          </a:p>
          <a:p>
            <a:pPr marL="0" lvl="0" indent="0">
              <a:buNone/>
            </a:pPr>
            <a:endParaRPr lang="en-US" sz="1700" dirty="0"/>
          </a:p>
          <a:p>
            <a:pPr lvl="0"/>
            <a:endParaRPr lang="en-US" sz="1700" dirty="0"/>
          </a:p>
          <a:p>
            <a:endParaRPr lang="en-US" sz="1700" dirty="0"/>
          </a:p>
        </p:txBody>
      </p:sp>
    </p:spTree>
    <p:extLst>
      <p:ext uri="{BB962C8B-B14F-4D97-AF65-F5344CB8AC3E}">
        <p14:creationId xmlns:p14="http://schemas.microsoft.com/office/powerpoint/2010/main" val="371576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dirty="0"/>
              <a:t>Requirements</a:t>
            </a:r>
          </a:p>
        </p:txBody>
      </p:sp>
      <p:sp>
        <p:nvSpPr>
          <p:cNvPr id="20" name="Isosceles Triangle 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Content Placeholder 2">
            <a:extLst>
              <a:ext uri="{FF2B5EF4-FFF2-40B4-BE49-F238E27FC236}">
                <a16:creationId xmlns:a16="http://schemas.microsoft.com/office/drawing/2014/main" id="{EE924D59-19F0-4DA6-9E4B-BF3B778DA53D}"/>
              </a:ext>
            </a:extLst>
          </p:cNvPr>
          <p:cNvGraphicFramePr>
            <a:graphicFrameLocks noGrp="1"/>
          </p:cNvGraphicFramePr>
          <p:nvPr>
            <p:ph idx="1"/>
            <p:extLst>
              <p:ext uri="{D42A27DB-BD31-4B8C-83A1-F6EECF244321}">
                <p14:modId xmlns:p14="http://schemas.microsoft.com/office/powerpoint/2010/main" val="956038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62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r code&#10;&#10;Description automatically generated">
            <a:extLst>
              <a:ext uri="{FF2B5EF4-FFF2-40B4-BE49-F238E27FC236}">
                <a16:creationId xmlns:a16="http://schemas.microsoft.com/office/drawing/2014/main" id="{2840AD48-A16F-401F-8785-DC213349A781}"/>
              </a:ext>
            </a:extLst>
          </p:cNvPr>
          <p:cNvPicPr>
            <a:picLocks noChangeAspect="1"/>
          </p:cNvPicPr>
          <p:nvPr/>
        </p:nvPicPr>
        <p:blipFill>
          <a:blip r:embed="rId2"/>
          <a:stretch>
            <a:fillRect/>
          </a:stretch>
        </p:blipFill>
        <p:spPr>
          <a:xfrm>
            <a:off x="3064043" y="455173"/>
            <a:ext cx="6065564" cy="5944253"/>
          </a:xfrm>
          <a:prstGeom prst="rect">
            <a:avLst/>
          </a:prstGeom>
        </p:spPr>
      </p:pic>
    </p:spTree>
    <p:extLst>
      <p:ext uri="{BB962C8B-B14F-4D97-AF65-F5344CB8AC3E}">
        <p14:creationId xmlns:p14="http://schemas.microsoft.com/office/powerpoint/2010/main" val="18982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905833"/>
            <a:ext cx="4215063" cy="2398713"/>
          </a:xfrm>
        </p:spPr>
        <p:txBody>
          <a:bodyPr>
            <a:normAutofit/>
          </a:bodyPr>
          <a:lstStyle/>
          <a:p>
            <a:r>
              <a:rPr lang="en-US" dirty="0"/>
              <a:t>Objective 1 – Building The Grid</a:t>
            </a:r>
          </a:p>
        </p:txBody>
      </p:sp>
      <p:sp>
        <p:nvSpPr>
          <p:cNvPr id="3" name="Content Placeholder 2"/>
          <p:cNvSpPr>
            <a:spLocks noGrp="1"/>
          </p:cNvSpPr>
          <p:nvPr>
            <p:ph idx="1"/>
          </p:nvPr>
        </p:nvSpPr>
        <p:spPr>
          <a:xfrm>
            <a:off x="5630779" y="3884452"/>
            <a:ext cx="5723021" cy="2398713"/>
          </a:xfrm>
        </p:spPr>
        <p:txBody>
          <a:bodyPr anchor="ctr">
            <a:normAutofit/>
          </a:bodyPr>
          <a:lstStyle/>
          <a:p>
            <a:r>
              <a:rPr lang="en-US" sz="1700" dirty="0"/>
              <a:t>In order to create the logic behind Conway’s Game of Life, the game board needs to be created first</a:t>
            </a:r>
          </a:p>
          <a:p>
            <a:r>
              <a:rPr lang="en-US" sz="1700" dirty="0"/>
              <a:t>In this case, the board was a simple grid generated using the the Array( ) method in tandem with the fill( ) method inside of a canvas. </a:t>
            </a:r>
          </a:p>
          <a:p>
            <a:r>
              <a:rPr lang="en-US" sz="1700" dirty="0"/>
              <a:t>Two arrays were created, one for the construct of rows and another for the construct of columns;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825257"/>
            <a:ext cx="9875259" cy="1925673"/>
          </a:xfrm>
          <a:prstGeom prst="rect">
            <a:avLst/>
          </a:prstGeom>
        </p:spPr>
      </p:pic>
    </p:spTree>
    <p:extLst>
      <p:ext uri="{BB962C8B-B14F-4D97-AF65-F5344CB8AC3E}">
        <p14:creationId xmlns:p14="http://schemas.microsoft.com/office/powerpoint/2010/main" val="85587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dirty="0">
                <a:solidFill>
                  <a:srgbClr val="829B4D"/>
                </a:solidFill>
              </a:rPr>
              <a:t>Generating Live Cells</a:t>
            </a:r>
          </a:p>
        </p:txBody>
      </p:sp>
      <p:sp>
        <p:nvSpPr>
          <p:cNvPr id="3" name="Content Placeholder 2"/>
          <p:cNvSpPr>
            <a:spLocks noGrp="1"/>
          </p:cNvSpPr>
          <p:nvPr>
            <p:ph idx="1"/>
          </p:nvPr>
        </p:nvSpPr>
        <p:spPr>
          <a:xfrm>
            <a:off x="3060700" y="4889365"/>
            <a:ext cx="6070600" cy="1351423"/>
          </a:xfrm>
        </p:spPr>
        <p:txBody>
          <a:bodyPr>
            <a:normAutofit/>
          </a:bodyPr>
          <a:lstStyle/>
          <a:p>
            <a:r>
              <a:rPr lang="en-US" sz="1800" dirty="0"/>
              <a:t>When the page is loaded, the grid is automatically filled with a series of randomly selected live cells</a:t>
            </a:r>
          </a:p>
          <a:p>
            <a:r>
              <a:rPr lang="en-US" sz="1800" dirty="0"/>
              <a:t>This is made possible by pairing the map( ) method with the </a:t>
            </a:r>
            <a:r>
              <a:rPr lang="en-US" sz="1800" dirty="0" err="1"/>
              <a:t>Math.random</a:t>
            </a:r>
            <a:r>
              <a:rPr lang="en-US" sz="1800" dirty="0"/>
              <a:t> function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550" y="1377908"/>
            <a:ext cx="9232900" cy="1334234"/>
          </a:xfrm>
          <a:prstGeom prst="rect">
            <a:avLst/>
          </a:prstGeom>
        </p:spPr>
      </p:pic>
    </p:spTree>
    <p:extLst>
      <p:ext uri="{BB962C8B-B14F-4D97-AF65-F5344CB8AC3E}">
        <p14:creationId xmlns:p14="http://schemas.microsoft.com/office/powerpoint/2010/main" val="286849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7181723" y="609600"/>
            <a:ext cx="4512989" cy="2227730"/>
          </a:xfrm>
        </p:spPr>
        <p:txBody>
          <a:bodyPr anchor="ctr">
            <a:normAutofit/>
          </a:bodyPr>
          <a:lstStyle/>
          <a:p>
            <a:r>
              <a:rPr lang="en-US">
                <a:solidFill>
                  <a:srgbClr val="FFFFFF"/>
                </a:solidFill>
              </a:rPr>
              <a:t>Generating Patterns</a:t>
            </a:r>
          </a:p>
        </p:txBody>
      </p:sp>
      <p:pic>
        <p:nvPicPr>
          <p:cNvPr id="6" name="Picture 5" descr="Text&#10;&#10;Description automatically generated">
            <a:extLst>
              <a:ext uri="{FF2B5EF4-FFF2-40B4-BE49-F238E27FC236}">
                <a16:creationId xmlns:a16="http://schemas.microsoft.com/office/drawing/2014/main" id="{D89A48DC-0423-4BFA-80E6-C945654F91BE}"/>
              </a:ext>
            </a:extLst>
          </p:cNvPr>
          <p:cNvPicPr>
            <a:picLocks noChangeAspect="1"/>
          </p:cNvPicPr>
          <p:nvPr/>
        </p:nvPicPr>
        <p:blipFill>
          <a:blip r:embed="rId2"/>
          <a:stretch>
            <a:fillRect/>
          </a:stretch>
        </p:blipFill>
        <p:spPr>
          <a:xfrm>
            <a:off x="757251" y="2134922"/>
            <a:ext cx="3856774" cy="2677055"/>
          </a:xfrm>
          <a:prstGeom prst="rect">
            <a:avLst/>
          </a:prstGeom>
        </p:spPr>
      </p:pic>
      <p:sp>
        <p:nvSpPr>
          <p:cNvPr id="3" name="Content Placeholder 2"/>
          <p:cNvSpPr>
            <a:spLocks noGrp="1"/>
          </p:cNvSpPr>
          <p:nvPr>
            <p:ph idx="1"/>
          </p:nvPr>
        </p:nvSpPr>
        <p:spPr>
          <a:xfrm>
            <a:off x="7181725" y="2837329"/>
            <a:ext cx="4512988" cy="3317938"/>
          </a:xfrm>
        </p:spPr>
        <p:txBody>
          <a:bodyPr anchor="t">
            <a:normAutofit/>
          </a:bodyPr>
          <a:lstStyle/>
          <a:p>
            <a:r>
              <a:rPr lang="en-US">
                <a:solidFill>
                  <a:srgbClr val="FFFFFF"/>
                </a:solidFill>
              </a:rPr>
              <a:t>When the page is loaded, the grid is automatically filled with a series of randomly selected live cells</a:t>
            </a:r>
          </a:p>
          <a:p>
            <a:r>
              <a:rPr lang="en-US">
                <a:solidFill>
                  <a:srgbClr val="FFFFFF"/>
                </a:solidFill>
              </a:rPr>
              <a:t>This is made possible by pairing the map( ) method with the Math.random function </a:t>
            </a:r>
          </a:p>
        </p:txBody>
      </p:sp>
    </p:spTree>
    <p:extLst>
      <p:ext uri="{BB962C8B-B14F-4D97-AF65-F5344CB8AC3E}">
        <p14:creationId xmlns:p14="http://schemas.microsoft.com/office/powerpoint/2010/main" val="28456339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1512</TotalTime>
  <Words>1137</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Conway’s Game of Life</vt:lpstr>
      <vt:lpstr>Problem</vt:lpstr>
      <vt:lpstr>Why Option 2?</vt:lpstr>
      <vt:lpstr>Objective 2 – Game Logic</vt:lpstr>
      <vt:lpstr>Requirements</vt:lpstr>
      <vt:lpstr>PowerPoint Presentation</vt:lpstr>
      <vt:lpstr>Objective 1 – Building The Grid</vt:lpstr>
      <vt:lpstr>Generating Live Cells</vt:lpstr>
      <vt:lpstr>Generating Patterns</vt:lpstr>
      <vt:lpstr>Displaying Live vs Dead Cells </vt:lpstr>
      <vt:lpstr>Integrating Game Rules</vt:lpstr>
      <vt:lpstr>Objective 3 – Button Functionality</vt:lpstr>
      <vt:lpstr>PowerPoint Presentation</vt:lpstr>
      <vt:lpstr>Button Functionality (cont.)</vt:lpstr>
      <vt:lpstr>Testing</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dc:title>
  <dc:creator>iamphouka@gmail.com</dc:creator>
  <cp:lastModifiedBy>Ryan Salter</cp:lastModifiedBy>
  <cp:revision>28</cp:revision>
  <dcterms:created xsi:type="dcterms:W3CDTF">2021-11-18T12:48:28Z</dcterms:created>
  <dcterms:modified xsi:type="dcterms:W3CDTF">2021-11-20T03:44:52Z</dcterms:modified>
</cp:coreProperties>
</file>