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sldIdLst>
    <p:sldId id="258" r:id="rId3"/>
    <p:sldId id="260" r:id="rId4"/>
    <p:sldId id="269" r:id="rId5"/>
    <p:sldId id="261" r:id="rId6"/>
    <p:sldId id="275" r:id="rId7"/>
    <p:sldId id="276" r:id="rId8"/>
    <p:sldId id="277" r:id="rId9"/>
    <p:sldId id="267" r:id="rId10"/>
    <p:sldId id="262" r:id="rId11"/>
    <p:sldId id="273" r:id="rId12"/>
    <p:sldId id="272" r:id="rId13"/>
    <p:sldId id="271" r:id="rId14"/>
    <p:sldId id="280" r:id="rId15"/>
    <p:sldId id="291" r:id="rId16"/>
    <p:sldId id="278" r:id="rId17"/>
    <p:sldId id="263" r:id="rId18"/>
    <p:sldId id="292" r:id="rId19"/>
    <p:sldId id="281" r:id="rId20"/>
    <p:sldId id="279" r:id="rId21"/>
  </p:sldIdLst>
  <p:sldSz cx="12192000" cy="6858000"/>
  <p:notesSz cx="6858000" cy="9144000"/>
  <p:embeddedFontLst>
    <p:embeddedFont>
      <p:font typeface="a시네마B" panose="02020600000000000000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a시네마L" panose="02020600000000000000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  <a:srgbClr val="35C36B"/>
    <a:srgbClr val="B1060F"/>
    <a:srgbClr val="000000"/>
    <a:srgbClr val="89050C"/>
    <a:srgbClr val="8B050C"/>
    <a:srgbClr val="E50914"/>
    <a:srgbClr val="FFFFFF"/>
    <a:srgbClr val="D81F26"/>
    <a:srgbClr val="E3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470F-24E0-4EEE-AE8E-2C345977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8278-C30E-429B-A2EC-86D3636C7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CF37C-52CF-4411-8448-96AB871A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14494-2323-4447-AC34-B9B34F2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52A56-F764-4908-9089-5E7DD2F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4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DBF2-8A33-4E72-9646-0AF365A7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E061A-0D96-45EA-86A9-C1F60C03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2996F-EBC3-47CD-AF46-79C68A2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01F68-3684-428A-AE27-013AE49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CF711-7F3C-436E-B7F0-2323DC6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D363A-1AE2-4328-97A1-597D6FC5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3C2CF-4CE9-42EC-AB16-359674D7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BCDD0-EAA3-472A-8353-1683F64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6724D-68FE-490D-9867-3320673A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E064A-B501-4114-9E6F-4A23059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7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9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1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3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2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9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97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EC01-14C8-4DDC-AB31-E09F5C6C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9AC1C-0B71-4E5B-AD7A-D9D8D1A9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EE04-E861-416D-9352-DD37CD94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61137-8D77-4EF4-B555-50CC20E6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6C055-41D5-49EE-91AF-4895AF5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73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4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8C6F-C38E-480F-9883-61B90BDD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2AB4E-E758-4C13-9ED2-0F3A9FBE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9A5D6-0854-4B7C-AA43-BF4FB5C5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452D-0B9F-4084-A207-95193E4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ED1F9-5497-433C-8C35-2C4396E6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E5A3-D0F1-43CD-8517-ADD4B5B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2BFBA-DE89-473F-AFAA-048C95FD6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62029-52D6-4902-B03B-1B8A1A37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EE208-9191-4E67-85CB-A2E5B43D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69911-E6A0-471F-ACFD-917DD83C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A99D7-6914-4F5C-90EE-D7D33B6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D7CF-74CC-4AF8-B05E-9A04833E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2216F-C6E2-4949-8248-C22015C5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2748A-0A2E-4B3C-A690-0604DBD6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8101B-A2D5-4092-925C-2217F06A8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BDB118-7422-4931-868E-A018F31E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EFDE2F-D8D0-43FA-ACDD-D8D9812F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FB5DE-915B-4CC9-8888-9B21B31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BE108-B519-4365-BFCB-600BFB9F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F4DD-1A01-4A0C-B4F6-FB0897AA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D3A8E-9473-4C21-83AF-4D10083F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7B5C7-B7B2-470F-AC5B-0177AD9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A7759-654B-4C0A-8A42-C15432A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921D1-DCA6-40E8-B1E4-9C02A03F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D828-F823-4BE4-B77C-C96412B5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6B230-5457-4E6D-9EBD-9014A2B1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F6EAE-2142-4E3D-888A-81F1923E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AA4BC-A6FB-47AA-BD03-0DAA5113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0EC74-8F97-4109-8498-2E9C5D661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5EF0E-6537-4AD3-A055-B221E20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38A93-5975-4266-94C8-5665C853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5A4B7-31AF-4BBD-81FC-F108C556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F77C-852B-4D17-ACC6-8DA2D273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6D7BF6-204F-4D3D-833D-06CA6D939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FDA2D-211D-4A12-99DD-6E779088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D7B63-470D-4019-93F6-15A9525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AD787-3902-4624-8617-14D71880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86431-1B08-4347-9CB2-8643953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0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B091CC-6D44-494F-AFFE-4E172238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4DE75-E135-499E-9C80-FF5A35E8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47299-458D-46F8-8922-94156A15A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CF9-E54D-4670-BF31-64D6CFF5631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B410A-AE69-4202-A360-78A6000B5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2ABC-8B9D-42DD-A4CC-7A41621F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98B4-A234-4339-9DC0-F9BAF676F80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6E5A-D2A3-48BE-BCE2-05C6BB50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8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2260DE-386A-416C-B798-8324910B91D1}"/>
              </a:ext>
            </a:extLst>
          </p:cNvPr>
          <p:cNvSpPr txBox="1"/>
          <p:nvPr/>
        </p:nvSpPr>
        <p:spPr>
          <a:xfrm>
            <a:off x="3625046" y="2379273"/>
            <a:ext cx="4941908" cy="1323439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>
                <a:gd name="adj" fmla="val 82360"/>
              </a:avLst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35C36B"/>
                </a:solidFill>
                <a:effectLst>
                  <a:outerShdw blurRad="38100" dist="38100" dir="2700000" sx="101000" sy="101000" algn="tl">
                    <a:srgbClr val="4C7430">
                      <a:alpha val="93725"/>
                    </a:srgbClr>
                  </a:outerShdw>
                  <a:reflection stA="45000" endPos="0" dist="50800" dir="5400000" sy="-100000" algn="bl" rotWithShape="0"/>
                </a:effectLst>
                <a:ea typeface="Kozuka Gothic Pro B" panose="020B0800000000000000" pitchFamily="34" charset="-128"/>
                <a:cs typeface="Noto Sans ExtBd" panose="020B0902040504020204" pitchFamily="34"/>
              </a:rPr>
              <a:t>VUEFLIX</a:t>
            </a:r>
            <a:endParaRPr lang="ko-KR" altLang="en-US" sz="7200" b="1" dirty="0">
              <a:solidFill>
                <a:srgbClr val="35C36B"/>
              </a:solidFill>
              <a:effectLst>
                <a:outerShdw blurRad="38100" dist="38100" dir="2700000" sx="101000" sy="101000" algn="tl">
                  <a:srgbClr val="4C7430">
                    <a:alpha val="93725"/>
                  </a:srgbClr>
                </a:outerShdw>
                <a:reflection stA="45000" endPos="0" dist="50800" dir="5400000" sy="-100000" algn="bl" rotWithShape="0"/>
              </a:effectLst>
              <a:cs typeface="Noto Sans ExtBd" panose="020B09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63D98-B09F-456B-A48F-8E5ACF2E609B}"/>
              </a:ext>
            </a:extLst>
          </p:cNvPr>
          <p:cNvSpPr txBox="1"/>
          <p:nvPr/>
        </p:nvSpPr>
        <p:spPr>
          <a:xfrm>
            <a:off x="3369653" y="3933558"/>
            <a:ext cx="5452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애효</a:t>
            </a:r>
            <a:r>
              <a:rPr lang="en-US" altLang="ko-KR" sz="28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영화나 보자</a:t>
            </a:r>
            <a:endParaRPr lang="ko-KR" altLang="en-US" sz="28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1347" y="593940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0731071 </a:t>
            </a:r>
            <a:r>
              <a:rPr lang="ko-KR" altLang="en-US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고승효</a:t>
            </a:r>
            <a:endParaRPr lang="en-US" altLang="ko-KR" dirty="0" smtClean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0731678 </a:t>
            </a:r>
            <a:r>
              <a:rPr lang="ko-KR" altLang="en-US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김애리</a:t>
            </a:r>
            <a:endParaRPr lang="ko-KR" altLang="en-US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8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354218" y="1239391"/>
            <a:ext cx="494190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🎥 </a:t>
            </a:r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Movie Detail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기능 설명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49221" y="2118094"/>
            <a:ext cx="2792035" cy="4065347"/>
            <a:chOff x="412982" y="1768705"/>
            <a:chExt cx="2792035" cy="406534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B589C9-5B22-491B-A68C-D81357FA4DD6}"/>
                </a:ext>
              </a:extLst>
            </p:cNvPr>
            <p:cNvSpPr txBox="1"/>
            <p:nvPr/>
          </p:nvSpPr>
          <p:spPr>
            <a:xfrm>
              <a:off x="412982" y="5249277"/>
              <a:ext cx="2792035" cy="584775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영화 상세정보 제공</a:t>
              </a:r>
              <a:endParaRPr lang="en-US" altLang="ko-KR" sz="1600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(overview, actor, director …)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12983" y="1768705"/>
              <a:ext cx="2595156" cy="3450955"/>
              <a:chOff x="412983" y="1768705"/>
              <a:chExt cx="2595156" cy="345095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6CF622B-1CA8-4A02-B57C-EDC29FF3ABF1}"/>
                  </a:ext>
                </a:extLst>
              </p:cNvPr>
              <p:cNvSpPr/>
              <p:nvPr/>
            </p:nvSpPr>
            <p:spPr>
              <a:xfrm>
                <a:off x="412983" y="1768705"/>
                <a:ext cx="2595156" cy="29306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A00C72-1D5B-40AE-B5E8-7FFC7637B1D3}"/>
                  </a:ext>
                </a:extLst>
              </p:cNvPr>
              <p:cNvSpPr txBox="1"/>
              <p:nvPr/>
            </p:nvSpPr>
            <p:spPr>
              <a:xfrm>
                <a:off x="412983" y="4850328"/>
                <a:ext cx="2595156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시네마L" panose="02020600000000000000" pitchFamily="18" charset="-127"/>
                    <a:ea typeface="a시네마L" panose="02020600000000000000" pitchFamily="18" charset="-127"/>
                    <a:cs typeface="Noto Sans ExtBd" panose="020B0902040504020204" pitchFamily="34"/>
                  </a:rPr>
                  <a:t>Movie Detail</a:t>
                </a:r>
                <a:endParaRPr lang="ko-KR" altLang="en-US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endParaRPr>
              </a:p>
            </p:txBody>
          </p:sp>
          <p:pic>
            <p:nvPicPr>
              <p:cNvPr id="5126" name="Picture 6">
                <a:extLst>
                  <a:ext uri="{FF2B5EF4-FFF2-40B4-BE49-F238E27FC236}">
                    <a16:creationId xmlns:a16="http://schemas.microsoft.com/office/drawing/2014/main" id="{4F561F6B-4DBA-E721-7F77-A3CD8941A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99" y="2173814"/>
                <a:ext cx="2120397" cy="2120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그룹 4"/>
          <p:cNvGrpSpPr/>
          <p:nvPr/>
        </p:nvGrpSpPr>
        <p:grpSpPr>
          <a:xfrm>
            <a:off x="3372848" y="2118094"/>
            <a:ext cx="2595156" cy="3819126"/>
            <a:chOff x="3336609" y="1768705"/>
            <a:chExt cx="2595156" cy="381912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75CFB46-18EE-4BAD-8CD3-F3E8BE843EEE}"/>
                </a:ext>
              </a:extLst>
            </p:cNvPr>
            <p:cNvSpPr/>
            <p:nvPr/>
          </p:nvSpPr>
          <p:spPr>
            <a:xfrm>
              <a:off x="3336609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BB1746-F553-4A38-99CC-08B97E63A49B}"/>
                </a:ext>
              </a:extLst>
            </p:cNvPr>
            <p:cNvSpPr txBox="1"/>
            <p:nvPr/>
          </p:nvSpPr>
          <p:spPr>
            <a:xfrm>
              <a:off x="3336609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Actor &amp; Director Info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D50C48E-A557-4639-97D8-C0780988F1AA}"/>
                </a:ext>
              </a:extLst>
            </p:cNvPr>
            <p:cNvSpPr txBox="1"/>
            <p:nvPr/>
          </p:nvSpPr>
          <p:spPr>
            <a:xfrm>
              <a:off x="3336609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배우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감독 상세정보 제공</a:t>
              </a:r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094D4842-04AD-4DC6-EA71-2A291D8C9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414" y="2018878"/>
              <a:ext cx="2543545" cy="254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296474" y="2118094"/>
            <a:ext cx="2595156" cy="3819126"/>
            <a:chOff x="6260235" y="1768705"/>
            <a:chExt cx="2595156" cy="38191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B9C31-2CBD-4A3D-90FE-905A7E3D2F11}"/>
                </a:ext>
              </a:extLst>
            </p:cNvPr>
            <p:cNvSpPr txBox="1"/>
            <p:nvPr/>
          </p:nvSpPr>
          <p:spPr>
            <a:xfrm>
              <a:off x="6260235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Like &amp; Review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BF3D77-C94D-41A6-9D1E-617408735B3B}"/>
                </a:ext>
              </a:extLst>
            </p:cNvPr>
            <p:cNvSpPr txBox="1"/>
            <p:nvPr/>
          </p:nvSpPr>
          <p:spPr>
            <a:xfrm>
              <a:off x="6260235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영화 좋아요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, </a:t>
              </a:r>
              <a:r>
                <a:rPr lang="ko-KR" altLang="en-US" sz="1600" dirty="0" err="1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한줄평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제공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8CE3BE8-050D-226C-7BD2-2B20AA1E0D38}"/>
                </a:ext>
              </a:extLst>
            </p:cNvPr>
            <p:cNvGrpSpPr/>
            <p:nvPr/>
          </p:nvGrpSpPr>
          <p:grpSpPr>
            <a:xfrm>
              <a:off x="6260235" y="1768705"/>
              <a:ext cx="2595156" cy="2930618"/>
              <a:chOff x="6260235" y="1768705"/>
              <a:chExt cx="2595156" cy="293061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70B6A1A-6C49-47D6-8C5C-8F48671E229F}"/>
                  </a:ext>
                </a:extLst>
              </p:cNvPr>
              <p:cNvSpPr/>
              <p:nvPr/>
            </p:nvSpPr>
            <p:spPr>
              <a:xfrm>
                <a:off x="6260235" y="1768705"/>
                <a:ext cx="2595156" cy="29306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pic>
            <p:nvPicPr>
              <p:cNvPr id="5130" name="Picture 10">
                <a:extLst>
                  <a:ext uri="{FF2B5EF4-FFF2-40B4-BE49-F238E27FC236}">
                    <a16:creationId xmlns:a16="http://schemas.microsoft.com/office/drawing/2014/main" id="{C39FB64A-B132-3CAE-CD2A-BA23559852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3739" y="1801986"/>
                <a:ext cx="1743925" cy="1743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>
                <a:extLst>
                  <a:ext uri="{FF2B5EF4-FFF2-40B4-BE49-F238E27FC236}">
                    <a16:creationId xmlns:a16="http://schemas.microsoft.com/office/drawing/2014/main" id="{6EB61313-FE64-47FC-A004-16D107C20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8362" y="3093949"/>
                <a:ext cx="1468474" cy="1468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그룹 7"/>
          <p:cNvGrpSpPr/>
          <p:nvPr/>
        </p:nvGrpSpPr>
        <p:grpSpPr>
          <a:xfrm>
            <a:off x="9220100" y="2118094"/>
            <a:ext cx="2595156" cy="3819126"/>
            <a:chOff x="9183861" y="1768705"/>
            <a:chExt cx="2595156" cy="381912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280E74-1924-47B1-9BC3-596CCAEDE174}"/>
                </a:ext>
              </a:extLst>
            </p:cNvPr>
            <p:cNvSpPr/>
            <p:nvPr/>
          </p:nvSpPr>
          <p:spPr>
            <a:xfrm>
              <a:off x="9183861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99030F-2933-49CC-B93D-FC7B61529C3C}"/>
                </a:ext>
              </a:extLst>
            </p:cNvPr>
            <p:cNvSpPr txBox="1"/>
            <p:nvPr/>
          </p:nvSpPr>
          <p:spPr>
            <a:xfrm>
              <a:off x="9183861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Review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350AF5E-334D-485B-B488-FC10FD12D398}"/>
                </a:ext>
              </a:extLst>
            </p:cNvPr>
            <p:cNvSpPr txBox="1"/>
            <p:nvPr/>
          </p:nvSpPr>
          <p:spPr>
            <a:xfrm>
              <a:off x="9183861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해당 영화의 </a:t>
              </a:r>
              <a:r>
                <a:rPr lang="ko-KR" altLang="en-US" sz="1600" dirty="0" err="1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한줄평</a:t>
              </a:r>
              <a:endParaRPr lang="en-US" altLang="ko-KR" sz="1600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pic>
          <p:nvPicPr>
            <p:cNvPr id="5136" name="Picture 16">
              <a:extLst>
                <a:ext uri="{FF2B5EF4-FFF2-40B4-BE49-F238E27FC236}">
                  <a16:creationId xmlns:a16="http://schemas.microsoft.com/office/drawing/2014/main" id="{5CC26693-E4E2-E61F-E153-5375A3BE8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3415" y="2173815"/>
              <a:ext cx="2120396" cy="212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79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354218" y="1239391"/>
            <a:ext cx="7570582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👪 </a:t>
            </a:r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Community</a:t>
            </a:r>
            <a:r>
              <a:rPr lang="ko-KR" altLang="en-US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유저들의 자유로운 소통 공간 활성화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기능 설명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03548" y="2118094"/>
            <a:ext cx="2595156" cy="3819126"/>
            <a:chOff x="412983" y="1768705"/>
            <a:chExt cx="2595156" cy="38191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CF622B-1CA8-4A02-B57C-EDC29FF3ABF1}"/>
                </a:ext>
              </a:extLst>
            </p:cNvPr>
            <p:cNvSpPr/>
            <p:nvPr/>
          </p:nvSpPr>
          <p:spPr>
            <a:xfrm>
              <a:off x="412983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A00C72-1D5B-40AE-B5E8-7FFC7637B1D3}"/>
                </a:ext>
              </a:extLst>
            </p:cNvPr>
            <p:cNvSpPr txBox="1"/>
            <p:nvPr/>
          </p:nvSpPr>
          <p:spPr>
            <a:xfrm>
              <a:off x="412983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Review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B589C9-5B22-491B-A68C-D81357FA4DD6}"/>
                </a:ext>
              </a:extLst>
            </p:cNvPr>
            <p:cNvSpPr txBox="1"/>
            <p:nvPr/>
          </p:nvSpPr>
          <p:spPr>
            <a:xfrm>
              <a:off x="412983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Review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작성</a:t>
              </a: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E8F53591-5D29-4947-6C3D-9ACE4C476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61" y="194194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6668025" y="2118094"/>
            <a:ext cx="2595156" cy="3819126"/>
            <a:chOff x="3336609" y="1768705"/>
            <a:chExt cx="2595156" cy="381912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75CFB46-18EE-4BAD-8CD3-F3E8BE843EEE}"/>
                </a:ext>
              </a:extLst>
            </p:cNvPr>
            <p:cNvSpPr/>
            <p:nvPr/>
          </p:nvSpPr>
          <p:spPr>
            <a:xfrm>
              <a:off x="3336609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BB1746-F553-4A38-99CC-08B97E63A49B}"/>
                </a:ext>
              </a:extLst>
            </p:cNvPr>
            <p:cNvSpPr txBox="1"/>
            <p:nvPr/>
          </p:nvSpPr>
          <p:spPr>
            <a:xfrm>
              <a:off x="3336609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Comment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D50C48E-A557-4639-97D8-C0780988F1AA}"/>
                </a:ext>
              </a:extLst>
            </p:cNvPr>
            <p:cNvSpPr txBox="1"/>
            <p:nvPr/>
          </p:nvSpPr>
          <p:spPr>
            <a:xfrm>
              <a:off x="3336609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Comments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통한 소통</a:t>
              </a:r>
            </a:p>
          </p:txBody>
        </p:sp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3E39DDBD-BCC2-FD67-F105-843D5A122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54" y="2158994"/>
              <a:ext cx="2034309" cy="203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21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354218" y="1239391"/>
            <a:ext cx="494190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👻 </a:t>
            </a:r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USER’S </a:t>
            </a:r>
            <a:r>
              <a:rPr lang="en-US" altLang="ko-KR" sz="2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PROFILE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기능 설명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743384" y="2118094"/>
            <a:ext cx="2595156" cy="3819126"/>
            <a:chOff x="6260235" y="1768705"/>
            <a:chExt cx="2595156" cy="381912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0B6A1A-6C49-47D6-8C5C-8F48671E229F}"/>
                </a:ext>
              </a:extLst>
            </p:cNvPr>
            <p:cNvSpPr/>
            <p:nvPr/>
          </p:nvSpPr>
          <p:spPr>
            <a:xfrm>
              <a:off x="6260235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B9C31-2CBD-4A3D-90FE-905A7E3D2F11}"/>
                </a:ext>
              </a:extLst>
            </p:cNvPr>
            <p:cNvSpPr txBox="1"/>
            <p:nvPr/>
          </p:nvSpPr>
          <p:spPr>
            <a:xfrm>
              <a:off x="6260235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Like Director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BF3D77-C94D-41A6-9D1E-617408735B3B}"/>
                </a:ext>
              </a:extLst>
            </p:cNvPr>
            <p:cNvSpPr txBox="1"/>
            <p:nvPr/>
          </p:nvSpPr>
          <p:spPr>
            <a:xfrm>
              <a:off x="6260235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좋아요 한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감독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34439AA-0557-713E-59B0-242E10B02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2268" y="1998929"/>
              <a:ext cx="2571090" cy="257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4816460" y="2118094"/>
            <a:ext cx="2644036" cy="3819126"/>
            <a:chOff x="3322660" y="1768705"/>
            <a:chExt cx="2644036" cy="381912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75CFB46-18EE-4BAD-8CD3-F3E8BE843EEE}"/>
                </a:ext>
              </a:extLst>
            </p:cNvPr>
            <p:cNvSpPr/>
            <p:nvPr/>
          </p:nvSpPr>
          <p:spPr>
            <a:xfrm>
              <a:off x="3336609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BB1746-F553-4A38-99CC-08B97E63A49B}"/>
                </a:ext>
              </a:extLst>
            </p:cNvPr>
            <p:cNvSpPr txBox="1"/>
            <p:nvPr/>
          </p:nvSpPr>
          <p:spPr>
            <a:xfrm>
              <a:off x="3336609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Like Actor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D50C48E-A557-4639-97D8-C0780988F1AA}"/>
                </a:ext>
              </a:extLst>
            </p:cNvPr>
            <p:cNvSpPr txBox="1"/>
            <p:nvPr/>
          </p:nvSpPr>
          <p:spPr>
            <a:xfrm>
              <a:off x="3336609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좋아요 한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배우</a:t>
              </a:r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ABF78671-F7AE-2DF6-2EF2-4572B2154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660" y="1925983"/>
              <a:ext cx="2644036" cy="26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938416" y="2118094"/>
            <a:ext cx="2595156" cy="3819126"/>
            <a:chOff x="412983" y="1768705"/>
            <a:chExt cx="2595156" cy="38191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CF622B-1CA8-4A02-B57C-EDC29FF3ABF1}"/>
                </a:ext>
              </a:extLst>
            </p:cNvPr>
            <p:cNvSpPr/>
            <p:nvPr/>
          </p:nvSpPr>
          <p:spPr>
            <a:xfrm>
              <a:off x="412983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A00C72-1D5B-40AE-B5E8-7FFC7637B1D3}"/>
                </a:ext>
              </a:extLst>
            </p:cNvPr>
            <p:cNvSpPr txBox="1"/>
            <p:nvPr/>
          </p:nvSpPr>
          <p:spPr>
            <a:xfrm>
              <a:off x="412983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Like Movie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B589C9-5B22-491B-A68C-D81357FA4DD6}"/>
                </a:ext>
              </a:extLst>
            </p:cNvPr>
            <p:cNvSpPr txBox="1"/>
            <p:nvPr/>
          </p:nvSpPr>
          <p:spPr>
            <a:xfrm>
              <a:off x="412983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좋아요 한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영화</a:t>
              </a:r>
            </a:p>
          </p:txBody>
        </p:sp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92A42F79-C44E-86B3-96A3-FC60EAF2E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14" y="1925983"/>
              <a:ext cx="2372885" cy="237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71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354218" y="1239391"/>
            <a:ext cx="7570582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👻 </a:t>
            </a:r>
            <a:r>
              <a:rPr lang="en-US" altLang="ko-KR" sz="2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USER’S PROFILE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기능 설명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49173" y="2118094"/>
            <a:ext cx="2595156" cy="3819126"/>
            <a:chOff x="6820425" y="2239716"/>
            <a:chExt cx="2595156" cy="3819126"/>
          </a:xfrm>
        </p:grpSpPr>
        <p:grpSp>
          <p:nvGrpSpPr>
            <p:cNvPr id="2" name="그룹 1"/>
            <p:cNvGrpSpPr/>
            <p:nvPr/>
          </p:nvGrpSpPr>
          <p:grpSpPr>
            <a:xfrm>
              <a:off x="6820425" y="2239716"/>
              <a:ext cx="2595156" cy="3819126"/>
              <a:chOff x="3336609" y="1768705"/>
              <a:chExt cx="2595156" cy="381912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75CFB46-18EE-4BAD-8CD3-F3E8BE843EEE}"/>
                  </a:ext>
                </a:extLst>
              </p:cNvPr>
              <p:cNvSpPr/>
              <p:nvPr/>
            </p:nvSpPr>
            <p:spPr>
              <a:xfrm>
                <a:off x="3336609" y="1768705"/>
                <a:ext cx="2595156" cy="29306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BB1746-F553-4A38-99CC-08B97E63A49B}"/>
                  </a:ext>
                </a:extLst>
              </p:cNvPr>
              <p:cNvSpPr txBox="1"/>
              <p:nvPr/>
            </p:nvSpPr>
            <p:spPr>
              <a:xfrm>
                <a:off x="3336609" y="4850328"/>
                <a:ext cx="2595156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a시네마L" panose="02020600000000000000" pitchFamily="18" charset="-127"/>
                    <a:ea typeface="a시네마L" panose="02020600000000000000" pitchFamily="18" charset="-127"/>
                    <a:cs typeface="Noto Sans ExtBd" panose="020B0902040504020204" pitchFamily="34"/>
                  </a:rPr>
                  <a:t>Hate Genre</a:t>
                </a:r>
                <a:endParaRPr lang="ko-KR" altLang="en-US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50C48E-A557-4639-97D8-C0780988F1AA}"/>
                  </a:ext>
                </a:extLst>
              </p:cNvPr>
              <p:cNvSpPr txBox="1"/>
              <p:nvPr/>
            </p:nvSpPr>
            <p:spPr>
              <a:xfrm>
                <a:off x="3336609" y="5249277"/>
                <a:ext cx="2595156" cy="338554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>
                        <a:lumMod val="75000"/>
                      </a:schemeClr>
                    </a:solidFill>
                    <a:latin typeface="a시네마L" panose="02020600000000000000" pitchFamily="18" charset="-127"/>
                    <a:ea typeface="a시네마L" panose="02020600000000000000" pitchFamily="18" charset="-127"/>
                    <a:cs typeface="Noto Sans ExtBd" panose="020B0902040504020204" pitchFamily="34"/>
                  </a:rPr>
                  <a:t>비선호</a:t>
                </a:r>
                <a:r>
                  <a:rPr lang="ko-KR" altLang="en-US" sz="1600" dirty="0" smtClean="0">
                    <a:solidFill>
                      <a:schemeClr val="bg1">
                        <a:lumMod val="75000"/>
                      </a:schemeClr>
                    </a:solidFill>
                    <a:latin typeface="a시네마L" panose="02020600000000000000" pitchFamily="18" charset="-127"/>
                    <a:ea typeface="a시네마L" panose="02020600000000000000" pitchFamily="18" charset="-127"/>
                    <a:cs typeface="Noto Sans ExtBd" panose="020B0902040504020204" pitchFamily="34"/>
                  </a:rPr>
                  <a:t> 장르 선택 기능 제공</a:t>
                </a:r>
                <a:endPara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endParaRPr>
              </a:p>
            </p:txBody>
          </p:sp>
        </p:grpSp>
        <p:pic>
          <p:nvPicPr>
            <p:cNvPr id="26" name="Picture 2" descr="https://cdn-icons.flaticon.com/png/512/1358/premium/1358126.png?token=exp=1653596043~hmac=b156c2294e16b022b39dbdf870c318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037" y="2606191"/>
              <a:ext cx="2051931" cy="205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2960946" y="2118094"/>
            <a:ext cx="2595156" cy="3819126"/>
            <a:chOff x="412983" y="1768705"/>
            <a:chExt cx="2595156" cy="381912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CF622B-1CA8-4A02-B57C-EDC29FF3ABF1}"/>
                </a:ext>
              </a:extLst>
            </p:cNvPr>
            <p:cNvSpPr/>
            <p:nvPr/>
          </p:nvSpPr>
          <p:spPr>
            <a:xfrm>
              <a:off x="412983" y="1768705"/>
              <a:ext cx="2595156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A00C72-1D5B-40AE-B5E8-7FFC7637B1D3}"/>
                </a:ext>
              </a:extLst>
            </p:cNvPr>
            <p:cNvSpPr txBox="1"/>
            <p:nvPr/>
          </p:nvSpPr>
          <p:spPr>
            <a:xfrm>
              <a:off x="412983" y="4850328"/>
              <a:ext cx="2595156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Review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B589C9-5B22-491B-A68C-D81357FA4DD6}"/>
                </a:ext>
              </a:extLst>
            </p:cNvPr>
            <p:cNvSpPr txBox="1"/>
            <p:nvPr/>
          </p:nvSpPr>
          <p:spPr>
            <a:xfrm>
              <a:off x="412983" y="5249277"/>
              <a:ext cx="2595156" cy="338554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Review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작성</a:t>
              </a:r>
            </a:p>
          </p:txBody>
        </p:sp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E8F53591-5D29-4947-6C3D-9ACE4C476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61" y="194194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16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 lying on sofa infront of TV">
            <a:extLst>
              <a:ext uri="{FF2B5EF4-FFF2-40B4-BE49-F238E27FC236}">
                <a16:creationId xmlns:a16="http://schemas.microsoft.com/office/drawing/2014/main" id="{1731E7DD-254B-4212-962E-FF81A096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424516" cy="68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250C8-A463-410B-B383-35E9F57FC492}"/>
              </a:ext>
            </a:extLst>
          </p:cNvPr>
          <p:cNvSpPr txBox="1"/>
          <p:nvPr/>
        </p:nvSpPr>
        <p:spPr>
          <a:xfrm>
            <a:off x="5475533" y="2841780"/>
            <a:ext cx="60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실제 적용된 화면</a:t>
            </a:r>
            <a:endParaRPr lang="ko-KR" altLang="en-US" sz="3600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566444-A08C-4CCD-8945-A43EB0763C50}"/>
              </a:ext>
            </a:extLst>
          </p:cNvPr>
          <p:cNvCxnSpPr>
            <a:cxnSpLocks/>
          </p:cNvCxnSpPr>
          <p:nvPr/>
        </p:nvCxnSpPr>
        <p:spPr>
          <a:xfrm>
            <a:off x="5475533" y="3783629"/>
            <a:ext cx="4823236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처리 1"/>
          <p:cNvSpPr/>
          <p:nvPr/>
        </p:nvSpPr>
        <p:spPr>
          <a:xfrm>
            <a:off x="1710047" y="1555668"/>
            <a:ext cx="997527" cy="35625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97" y="1663516"/>
            <a:ext cx="902525" cy="248411"/>
          </a:xfrm>
          <a:prstGeom prst="rect">
            <a:avLst/>
          </a:prstGeom>
        </p:spPr>
      </p:pic>
      <p:sp>
        <p:nvSpPr>
          <p:cNvPr id="3" name="TextBox 2">
            <a:hlinkClick r:id="rId4"/>
          </p:cNvPr>
          <p:cNvSpPr txBox="1"/>
          <p:nvPr/>
        </p:nvSpPr>
        <p:spPr>
          <a:xfrm>
            <a:off x="9224682" y="3817538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Vueflix</a:t>
            </a:r>
            <a:r>
              <a:rPr lang="en-US" altLang="ko-KR" sz="11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바로가기</a:t>
            </a:r>
            <a:endParaRPr lang="ko-KR" altLang="en-US" sz="11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5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 lying on sofa infront of TV">
            <a:extLst>
              <a:ext uri="{FF2B5EF4-FFF2-40B4-BE49-F238E27FC236}">
                <a16:creationId xmlns:a16="http://schemas.microsoft.com/office/drawing/2014/main" id="{1731E7DD-254B-4212-962E-FF81A096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424516" cy="68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250C8-A463-410B-B383-35E9F57FC492}"/>
              </a:ext>
            </a:extLst>
          </p:cNvPr>
          <p:cNvSpPr txBox="1"/>
          <p:nvPr/>
        </p:nvSpPr>
        <p:spPr>
          <a:xfrm>
            <a:off x="5475533" y="2841780"/>
            <a:ext cx="60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추천 알고리즘</a:t>
            </a:r>
            <a:endParaRPr lang="ko-KR" altLang="en-US" sz="36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566444-A08C-4CCD-8945-A43EB0763C50}"/>
              </a:ext>
            </a:extLst>
          </p:cNvPr>
          <p:cNvCxnSpPr>
            <a:cxnSpLocks/>
          </p:cNvCxnSpPr>
          <p:nvPr/>
        </p:nvCxnSpPr>
        <p:spPr>
          <a:xfrm>
            <a:off x="5475533" y="3783629"/>
            <a:ext cx="4823236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처리 1"/>
          <p:cNvSpPr/>
          <p:nvPr/>
        </p:nvSpPr>
        <p:spPr>
          <a:xfrm>
            <a:off x="1710047" y="1555668"/>
            <a:ext cx="997527" cy="35625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97" y="1663516"/>
            <a:ext cx="902525" cy="2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420066" y="1239391"/>
            <a:ext cx="487605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RECOMMENDATIONS 1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</a:t>
            </a:r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추천 알고리즘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98104" y="1855884"/>
            <a:ext cx="3595190" cy="3554381"/>
            <a:chOff x="4298104" y="1855884"/>
            <a:chExt cx="3595190" cy="355438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3C73CC-8EDB-42F3-A8CA-B76132741973}"/>
                </a:ext>
              </a:extLst>
            </p:cNvPr>
            <p:cNvSpPr/>
            <p:nvPr/>
          </p:nvSpPr>
          <p:spPr>
            <a:xfrm>
              <a:off x="4298707" y="1855884"/>
              <a:ext cx="3594587" cy="495492"/>
            </a:xfrm>
            <a:prstGeom prst="roundRect">
              <a:avLst>
                <a:gd name="adj" fmla="val 0"/>
              </a:avLst>
            </a:pr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LIKE</a:t>
              </a:r>
              <a:endParaRPr lang="ko-KR" altLang="en-US" sz="20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F121337-E708-4B47-850B-547A3D4E73DA}"/>
                </a:ext>
              </a:extLst>
            </p:cNvPr>
            <p:cNvSpPr/>
            <p:nvPr/>
          </p:nvSpPr>
          <p:spPr>
            <a:xfrm>
              <a:off x="4298104" y="2514383"/>
              <a:ext cx="3594587" cy="28958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특정 영화에 </a:t>
              </a:r>
              <a:r>
                <a:rPr lang="ko-KR" altLang="en-US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좋아요를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누르면</a:t>
              </a:r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해당 영화의 장르에 </a:t>
              </a:r>
              <a:r>
                <a:rPr lang="ko-KR" altLang="en-US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가산점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부여</a:t>
              </a:r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marL="285750" indent="-285750" algn="ctr">
                <a:buFont typeface="Symbol" panose="05050102010706020507" pitchFamily="18" charset="2"/>
                <a:buChar char="Þ"/>
              </a:pPr>
              <a:r>
                <a:rPr lang="en-US" altLang="ko-KR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Genre Score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에 적용</a:t>
              </a:r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en-US" altLang="ko-KR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(</a:t>
              </a:r>
              <a:r>
                <a:rPr lang="ko-KR" altLang="en-US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비선호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장르 제외</a:t>
              </a:r>
              <a:r>
                <a:rPr lang="en-US" altLang="ko-KR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76140" y="1855884"/>
            <a:ext cx="3595793" cy="3554381"/>
            <a:chOff x="8176140" y="1855884"/>
            <a:chExt cx="3595793" cy="355438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C4DB326-134E-4CF8-9290-C730F73DB3DF}"/>
                </a:ext>
              </a:extLst>
            </p:cNvPr>
            <p:cNvSpPr/>
            <p:nvPr/>
          </p:nvSpPr>
          <p:spPr>
            <a:xfrm>
              <a:off x="8177346" y="1855884"/>
              <a:ext cx="3594587" cy="495492"/>
            </a:xfrm>
            <a:prstGeom prst="roundRect">
              <a:avLst>
                <a:gd name="adj" fmla="val 0"/>
              </a:avLst>
            </a:pr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Genre_Score</a:t>
              </a:r>
              <a:endParaRPr lang="ko-KR" altLang="en-US" sz="20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02914B0-013C-4927-83B1-1C19149EA7C9}"/>
                </a:ext>
              </a:extLst>
            </p:cNvPr>
            <p:cNvSpPr/>
            <p:nvPr/>
          </p:nvSpPr>
          <p:spPr>
            <a:xfrm>
              <a:off x="8176140" y="2514383"/>
              <a:ext cx="3594587" cy="28958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각 영화가 가진 장르의 점수를 합산</a:t>
              </a:r>
              <a:endPara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en-US" altLang="ko-KR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=&gt; </a:t>
              </a:r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내림차순으로 </a:t>
              </a:r>
              <a:r>
                <a:rPr lang="en-US" altLang="ko-KR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20</a:t>
              </a:r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개의 영화 추천</a:t>
              </a:r>
              <a:endPara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0067" y="1855884"/>
            <a:ext cx="3594587" cy="3554381"/>
            <a:chOff x="420067" y="1855884"/>
            <a:chExt cx="3594587" cy="35543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3A1110-65A0-4A9F-AF9A-971BE1882E55}"/>
                </a:ext>
              </a:extLst>
            </p:cNvPr>
            <p:cNvSpPr/>
            <p:nvPr/>
          </p:nvSpPr>
          <p:spPr>
            <a:xfrm>
              <a:off x="420067" y="1855884"/>
              <a:ext cx="3594587" cy="495492"/>
            </a:xfrm>
            <a:prstGeom prst="rect">
              <a:avLst/>
            </a:prstGeom>
            <a:solidFill>
              <a:srgbClr val="B106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Don’t </a:t>
              </a:r>
              <a:r>
                <a:rPr lang="en-US" altLang="ko-KR" sz="20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Recommend</a:t>
              </a:r>
              <a:endParaRPr lang="ko-KR" altLang="en-US" sz="20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D48A530-4326-4676-8E58-8CA84B81E051}"/>
                </a:ext>
              </a:extLst>
            </p:cNvPr>
            <p:cNvSpPr/>
            <p:nvPr/>
          </p:nvSpPr>
          <p:spPr>
            <a:xfrm>
              <a:off x="420067" y="2514383"/>
              <a:ext cx="3594587" cy="28958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프로필에서 </a:t>
              </a:r>
              <a:r>
                <a:rPr lang="ko-KR" altLang="en-US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비선호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장르 설정 시</a:t>
              </a:r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선택된 장르에 음수 값 부여</a:t>
              </a:r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en-US" altLang="ko-KR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=&gt; Genre Score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에 적용</a:t>
              </a:r>
            </a:p>
            <a:p>
              <a:pPr algn="ctr"/>
              <a:endPara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420066" y="1239391"/>
            <a:ext cx="487605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RECOMMENDATIONS 2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</a:t>
            </a:r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추천 알고리즘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54744" y="1855884"/>
            <a:ext cx="3595190" cy="3554381"/>
            <a:chOff x="4298104" y="1855884"/>
            <a:chExt cx="3595190" cy="355438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3C73CC-8EDB-42F3-A8CA-B76132741973}"/>
                </a:ext>
              </a:extLst>
            </p:cNvPr>
            <p:cNvSpPr/>
            <p:nvPr/>
          </p:nvSpPr>
          <p:spPr>
            <a:xfrm>
              <a:off x="4298707" y="1855884"/>
              <a:ext cx="3594587" cy="495492"/>
            </a:xfrm>
            <a:prstGeom prst="roundRect">
              <a:avLst>
                <a:gd name="adj" fmla="val 0"/>
              </a:avLst>
            </a:pr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Director</a:t>
              </a:r>
              <a:endParaRPr lang="ko-KR" altLang="en-US" sz="20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F121337-E708-4B47-850B-547A3D4E73DA}"/>
                </a:ext>
              </a:extLst>
            </p:cNvPr>
            <p:cNvSpPr/>
            <p:nvPr/>
          </p:nvSpPr>
          <p:spPr>
            <a:xfrm>
              <a:off x="4298104" y="2514383"/>
              <a:ext cx="3594587" cy="28958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유저가 </a:t>
              </a:r>
              <a:r>
                <a:rPr lang="ko-KR" altLang="en-US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좋아요를</a:t>
              </a:r>
              <a:r>
                <a:rPr lang="ko-KR" altLang="en-US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눌러 표시한 </a:t>
              </a:r>
              <a:endPara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해당 감독의 </a:t>
              </a:r>
              <a:r>
                <a:rPr lang="ko-KR" altLang="en-US" dirty="0" err="1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연출작</a:t>
              </a:r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 추천</a:t>
              </a:r>
              <a:endPara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36791" y="1855884"/>
            <a:ext cx="3594587" cy="3554381"/>
            <a:chOff x="420067" y="1855884"/>
            <a:chExt cx="3594587" cy="35543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3A1110-65A0-4A9F-AF9A-971BE1882E55}"/>
                </a:ext>
              </a:extLst>
            </p:cNvPr>
            <p:cNvSpPr/>
            <p:nvPr/>
          </p:nvSpPr>
          <p:spPr>
            <a:xfrm>
              <a:off x="420067" y="1855884"/>
              <a:ext cx="3594587" cy="495492"/>
            </a:xfrm>
            <a:prstGeom prst="rect">
              <a:avLst/>
            </a:prstGeom>
            <a:solidFill>
              <a:srgbClr val="B106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Actor</a:t>
              </a:r>
              <a:endParaRPr lang="ko-KR" altLang="en-US" sz="20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D48A530-4326-4676-8E58-8CA84B81E051}"/>
                </a:ext>
              </a:extLst>
            </p:cNvPr>
            <p:cNvSpPr/>
            <p:nvPr/>
          </p:nvSpPr>
          <p:spPr>
            <a:xfrm>
              <a:off x="420067" y="2514383"/>
              <a:ext cx="3594587" cy="28958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유저가 </a:t>
              </a:r>
              <a:r>
                <a:rPr lang="ko-KR" altLang="en-US" dirty="0" err="1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좋아요를</a:t>
              </a:r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 눌러 표시한</a:t>
              </a:r>
              <a:endPara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해당 배우의 </a:t>
              </a:r>
              <a:r>
                <a:rPr lang="ko-KR" altLang="en-US" dirty="0" err="1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출연작</a:t>
              </a:r>
              <a:r>
                <a:rPr lang="ko-KR" altLang="en-US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 추천</a:t>
              </a:r>
              <a:endPara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3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 lying on sofa infront of TV">
            <a:extLst>
              <a:ext uri="{FF2B5EF4-FFF2-40B4-BE49-F238E27FC236}">
                <a16:creationId xmlns:a16="http://schemas.microsoft.com/office/drawing/2014/main" id="{1731E7DD-254B-4212-962E-FF81A096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424516" cy="68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250C8-A463-410B-B383-35E9F57FC492}"/>
              </a:ext>
            </a:extLst>
          </p:cNvPr>
          <p:cNvSpPr txBox="1"/>
          <p:nvPr/>
        </p:nvSpPr>
        <p:spPr>
          <a:xfrm>
            <a:off x="5475533" y="2841780"/>
            <a:ext cx="60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질의응답</a:t>
            </a:r>
            <a:endParaRPr lang="ko-KR" altLang="en-US" sz="36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566444-A08C-4CCD-8945-A43EB0763C50}"/>
              </a:ext>
            </a:extLst>
          </p:cNvPr>
          <p:cNvCxnSpPr>
            <a:cxnSpLocks/>
          </p:cNvCxnSpPr>
          <p:nvPr/>
        </p:nvCxnSpPr>
        <p:spPr>
          <a:xfrm>
            <a:off x="5475533" y="3783629"/>
            <a:ext cx="4823236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처리 1"/>
          <p:cNvSpPr/>
          <p:nvPr/>
        </p:nvSpPr>
        <p:spPr>
          <a:xfrm>
            <a:off x="1710047" y="1555668"/>
            <a:ext cx="997527" cy="35625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97" y="1663516"/>
            <a:ext cx="902525" cy="2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2260DE-386A-416C-B798-8324910B91D1}"/>
              </a:ext>
            </a:extLst>
          </p:cNvPr>
          <p:cNvSpPr txBox="1"/>
          <p:nvPr/>
        </p:nvSpPr>
        <p:spPr>
          <a:xfrm>
            <a:off x="3625046" y="2379273"/>
            <a:ext cx="4941908" cy="1323439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>
                <a:gd name="adj" fmla="val 82360"/>
              </a:avLst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35C36B"/>
                </a:solidFill>
                <a:effectLst>
                  <a:outerShdw blurRad="38100" dist="38100" dir="2700000" sx="101000" sy="101000" algn="tl">
                    <a:srgbClr val="4C7430">
                      <a:alpha val="93725"/>
                    </a:srgbClr>
                  </a:outerShdw>
                  <a:reflection stA="45000" endPos="0" dist="50800" dir="5400000" sy="-100000" algn="bl" rotWithShape="0"/>
                </a:effectLst>
                <a:ea typeface="Kozuka Gothic Pro B" panose="020B0800000000000000" pitchFamily="34" charset="-128"/>
                <a:cs typeface="Noto Sans ExtBd" panose="020B0902040504020204" pitchFamily="34"/>
              </a:rPr>
              <a:t>VUEFLIX</a:t>
            </a:r>
            <a:endParaRPr lang="ko-KR" altLang="en-US" sz="7200" b="1" dirty="0">
              <a:solidFill>
                <a:srgbClr val="35C36B"/>
              </a:solidFill>
              <a:effectLst>
                <a:outerShdw blurRad="38100" dist="38100" dir="2700000" sx="101000" sy="101000" algn="tl">
                  <a:srgbClr val="4C7430">
                    <a:alpha val="93725"/>
                  </a:srgbClr>
                </a:outerShdw>
                <a:reflection stA="45000" endPos="0" dist="50800" dir="5400000" sy="-100000" algn="bl" rotWithShape="0"/>
              </a:effectLst>
              <a:cs typeface="Noto Sans ExtBd" panose="020B09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63D98-B09F-456B-A48F-8E5ACF2E609B}"/>
              </a:ext>
            </a:extLst>
          </p:cNvPr>
          <p:cNvSpPr txBox="1"/>
          <p:nvPr/>
        </p:nvSpPr>
        <p:spPr>
          <a:xfrm>
            <a:off x="3369653" y="3933558"/>
            <a:ext cx="5452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애효</a:t>
            </a:r>
            <a:r>
              <a:rPr lang="en-US" altLang="ko-KR" sz="28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영화 다 봤다</a:t>
            </a:r>
            <a:r>
              <a:rPr lang="en-US" altLang="ko-KR" sz="28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~</a:t>
            </a:r>
            <a:endParaRPr lang="ko-KR" altLang="en-US" sz="28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180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6355080" y="1301077"/>
            <a:ext cx="499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Noto Sans ExtBd" panose="020B0902040504020204" pitchFamily="34"/>
              </a:rPr>
              <a:t>CONTENTS</a:t>
            </a:r>
            <a:endParaRPr lang="ko-KR" altLang="en-US" sz="4000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4192E7F-B60B-4131-8ACA-23870976882F}"/>
              </a:ext>
            </a:extLst>
          </p:cNvPr>
          <p:cNvSpPr txBox="1"/>
          <p:nvPr/>
        </p:nvSpPr>
        <p:spPr>
          <a:xfrm>
            <a:off x="6355080" y="2397497"/>
            <a:ext cx="499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01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팀원 정보 및 업무 분담 내역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9E3E86B-35F8-466C-BA23-8B6C21F2CC36}"/>
              </a:ext>
            </a:extLst>
          </p:cNvPr>
          <p:cNvCxnSpPr/>
          <p:nvPr/>
        </p:nvCxnSpPr>
        <p:spPr>
          <a:xfrm>
            <a:off x="6474684" y="2138474"/>
            <a:ext cx="277792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E2071F-B745-4CDB-A4AD-0F52E4DF1135}"/>
              </a:ext>
            </a:extLst>
          </p:cNvPr>
          <p:cNvSpPr txBox="1"/>
          <p:nvPr/>
        </p:nvSpPr>
        <p:spPr>
          <a:xfrm>
            <a:off x="6355080" y="2991215"/>
            <a:ext cx="499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02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목표 서비스 구현 및 실제 구현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306AE-C15E-40F3-8B76-4446AEE07CD3}"/>
              </a:ext>
            </a:extLst>
          </p:cNvPr>
          <p:cNvSpPr txBox="1"/>
          <p:nvPr/>
        </p:nvSpPr>
        <p:spPr>
          <a:xfrm>
            <a:off x="6355080" y="3584933"/>
            <a:ext cx="499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03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모델링 구조</a:t>
            </a:r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(ERD +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컴포넌트</a:t>
            </a:r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E30417-4ECA-470E-8F9F-3A27E9CF0173}"/>
              </a:ext>
            </a:extLst>
          </p:cNvPr>
          <p:cNvSpPr txBox="1"/>
          <p:nvPr/>
        </p:nvSpPr>
        <p:spPr>
          <a:xfrm>
            <a:off x="6355080" y="4178651"/>
            <a:ext cx="499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04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기능 설명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30417-4ECA-470E-8F9F-3A27E9CF0173}"/>
              </a:ext>
            </a:extLst>
          </p:cNvPr>
          <p:cNvSpPr txBox="1"/>
          <p:nvPr/>
        </p:nvSpPr>
        <p:spPr>
          <a:xfrm>
            <a:off x="6355080" y="4733152"/>
            <a:ext cx="499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05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실제 적용 화면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30417-4ECA-470E-8F9F-3A27E9CF0173}"/>
              </a:ext>
            </a:extLst>
          </p:cNvPr>
          <p:cNvSpPr txBox="1"/>
          <p:nvPr/>
        </p:nvSpPr>
        <p:spPr>
          <a:xfrm>
            <a:off x="6355080" y="5287654"/>
            <a:ext cx="499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06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추천 알고리즘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9E63CDC-D236-4211-92F6-7E6E23BFF4DE}"/>
              </a:ext>
            </a:extLst>
          </p:cNvPr>
          <p:cNvGrpSpPr/>
          <p:nvPr/>
        </p:nvGrpSpPr>
        <p:grpSpPr>
          <a:xfrm>
            <a:off x="0" y="0"/>
            <a:ext cx="4598289" cy="6886857"/>
            <a:chOff x="0" y="0"/>
            <a:chExt cx="4693920" cy="669381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E04D76-9C3B-4991-855B-AF59A27057FA}"/>
                </a:ext>
              </a:extLst>
            </p:cNvPr>
            <p:cNvSpPr/>
            <p:nvPr/>
          </p:nvSpPr>
          <p:spPr>
            <a:xfrm>
              <a:off x="0" y="0"/>
              <a:ext cx="4693920" cy="66095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2220159-1220-4C78-A192-87C0C254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557"/>
              <a:ext cx="3656265" cy="6361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6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445 -4.44444E-6 L 3.125E-6 -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5" grpId="0"/>
      <p:bldP spid="36" grpId="0"/>
      <p:bldP spid="37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809E34-1024-A7C4-BAEB-30AD02744A2D}"/>
              </a:ext>
            </a:extLst>
          </p:cNvPr>
          <p:cNvGrpSpPr/>
          <p:nvPr/>
        </p:nvGrpSpPr>
        <p:grpSpPr>
          <a:xfrm>
            <a:off x="2593902" y="1192914"/>
            <a:ext cx="7004195" cy="4472172"/>
            <a:chOff x="3342942" y="1232321"/>
            <a:chExt cx="7004195" cy="4472172"/>
          </a:xfrm>
        </p:grpSpPr>
        <p:sp>
          <p:nvSpPr>
            <p:cNvPr id="2" name="TextBox 1"/>
            <p:cNvSpPr txBox="1"/>
            <p:nvPr/>
          </p:nvSpPr>
          <p:spPr>
            <a:xfrm>
              <a:off x="3457461" y="1232321"/>
              <a:ext cx="6889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VUE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시네마L" panose="02020600000000000000" pitchFamily="18" charset="-127"/>
                  <a:ea typeface="a시네마L" panose="02020600000000000000" pitchFamily="18" charset="-127"/>
                </a:rPr>
                <a:t>FLIX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시네마L" panose="02020600000000000000" pitchFamily="18" charset="-127"/>
                  <a:ea typeface="a시네마L" panose="02020600000000000000" pitchFamily="18" charset="-127"/>
                </a:rPr>
                <a:t>를 시청할 프로필을 선택하세요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33673" y="5186908"/>
              <a:ext cx="1537253" cy="517585"/>
              <a:chOff x="4986607" y="5015458"/>
              <a:chExt cx="1537253" cy="51758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201414" y="5089584"/>
                <a:ext cx="1160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시작하기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986607" y="5015458"/>
                <a:ext cx="1537253" cy="51758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096000" y="2292440"/>
              <a:ext cx="1612601" cy="2014822"/>
              <a:chOff x="5210644" y="1605591"/>
              <a:chExt cx="1612601" cy="2014822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5210644" y="1605591"/>
                <a:ext cx="1612601" cy="1582739"/>
                <a:chOff x="5210644" y="1605591"/>
                <a:chExt cx="1612601" cy="158273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5210644" y="1605591"/>
                  <a:ext cx="1612601" cy="158273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46872" y="2057076"/>
                  <a:ext cx="163902" cy="1639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338054" y="2057076"/>
                  <a:ext cx="163902" cy="1639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sp>
              <p:nvSpPr>
                <p:cNvPr id="26" name="원호 25"/>
                <p:cNvSpPr/>
                <p:nvPr/>
              </p:nvSpPr>
              <p:spPr>
                <a:xfrm rot="7666223">
                  <a:off x="5710953" y="1636939"/>
                  <a:ext cx="759125" cy="1004177"/>
                </a:xfrm>
                <a:prstGeom prst="arc">
                  <a:avLst/>
                </a:prstGeom>
                <a:ln w="47625" cap="rnd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5619458" y="3281859"/>
                <a:ext cx="942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김애리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64925B-FA9C-2D24-0CF5-BE323CA82233}"/>
                </a:ext>
              </a:extLst>
            </p:cNvPr>
            <p:cNvGrpSpPr/>
            <p:nvPr/>
          </p:nvGrpSpPr>
          <p:grpSpPr>
            <a:xfrm>
              <a:off x="3342942" y="2292440"/>
              <a:ext cx="1612601" cy="2014822"/>
              <a:chOff x="3012244" y="2292440"/>
              <a:chExt cx="1612601" cy="2014822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012244" y="2292440"/>
                <a:ext cx="1612601" cy="1582739"/>
                <a:chOff x="5210644" y="1605591"/>
                <a:chExt cx="1612601" cy="1582739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5210644" y="1605591"/>
                  <a:ext cx="1612601" cy="158273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546872" y="2057076"/>
                  <a:ext cx="163902" cy="1639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6338054" y="2057076"/>
                  <a:ext cx="163902" cy="1639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sp>
              <p:nvSpPr>
                <p:cNvPr id="33" name="원호 32"/>
                <p:cNvSpPr/>
                <p:nvPr/>
              </p:nvSpPr>
              <p:spPr>
                <a:xfrm rot="7666223">
                  <a:off x="5710953" y="1636939"/>
                  <a:ext cx="759125" cy="1004177"/>
                </a:xfrm>
                <a:prstGeom prst="arc">
                  <a:avLst/>
                </a:prstGeom>
                <a:ln w="47625" cap="rnd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3421058" y="3968708"/>
                <a:ext cx="942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고승효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3E2256C-32E2-2C58-700F-FA45BB776AA6}"/>
                </a:ext>
              </a:extLst>
            </p:cNvPr>
            <p:cNvGrpSpPr/>
            <p:nvPr/>
          </p:nvGrpSpPr>
          <p:grpSpPr>
            <a:xfrm>
              <a:off x="8647284" y="2556994"/>
              <a:ext cx="1282309" cy="1744011"/>
              <a:chOff x="9644188" y="2563251"/>
              <a:chExt cx="1282309" cy="1744011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ED8C393-F57D-7132-D02B-CA88AEC22707}"/>
                  </a:ext>
                </a:extLst>
              </p:cNvPr>
              <p:cNvGrpSpPr/>
              <p:nvPr/>
            </p:nvGrpSpPr>
            <p:grpSpPr>
              <a:xfrm>
                <a:off x="9764785" y="2563251"/>
                <a:ext cx="1041116" cy="1041116"/>
                <a:chOff x="9654593" y="2372317"/>
                <a:chExt cx="1318207" cy="1318207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82EFF711-C6C2-00A8-92C6-B003D1B35090}"/>
                    </a:ext>
                  </a:extLst>
                </p:cNvPr>
                <p:cNvSpPr/>
                <p:nvPr/>
              </p:nvSpPr>
              <p:spPr>
                <a:xfrm>
                  <a:off x="9654593" y="2372317"/>
                  <a:ext cx="1318207" cy="1318207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6A41CABB-E1A3-9A9F-D5AA-310D553B0D62}"/>
                    </a:ext>
                  </a:extLst>
                </p:cNvPr>
                <p:cNvGrpSpPr/>
                <p:nvPr/>
              </p:nvGrpSpPr>
              <p:grpSpPr>
                <a:xfrm>
                  <a:off x="9865208" y="2582932"/>
                  <a:ext cx="896976" cy="896976"/>
                  <a:chOff x="640413" y="1417432"/>
                  <a:chExt cx="1140619" cy="1140619"/>
                </a:xfrm>
                <a:solidFill>
                  <a:schemeClr val="tx1"/>
                </a:solidFill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C8C8DD53-C8B6-7898-072D-A8F06295CEB6}"/>
                      </a:ext>
                    </a:extLst>
                  </p:cNvPr>
                  <p:cNvSpPr/>
                  <p:nvPr/>
                </p:nvSpPr>
                <p:spPr>
                  <a:xfrm>
                    <a:off x="1043465" y="1417432"/>
                    <a:ext cx="334517" cy="11406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시네마L" panose="02020600000000000000" pitchFamily="18" charset="-127"/>
                      <a:ea typeface="a시네마L" panose="02020600000000000000" pitchFamily="18" charset="-127"/>
                    </a:endParaRPr>
                  </a:p>
                </p:txBody>
              </p: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1FC93203-5C14-7A06-662A-3B8B856624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33047" y="1404749"/>
                    <a:ext cx="355352" cy="11406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시네마L" panose="02020600000000000000" pitchFamily="18" charset="-127"/>
                      <a:ea typeface="a시네마L" panose="02020600000000000000" pitchFamily="18" charset="-127"/>
                    </a:endParaRPr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CE45EB-A212-3B52-1824-402E21DC18E7}"/>
                  </a:ext>
                </a:extLst>
              </p:cNvPr>
              <p:cNvSpPr txBox="1"/>
              <p:nvPr/>
            </p:nvSpPr>
            <p:spPr>
              <a:xfrm>
                <a:off x="9644188" y="3968708"/>
                <a:ext cx="12823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Add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Profile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</p:grp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5" y="270262"/>
            <a:ext cx="1434222" cy="39475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037631" y="4287257"/>
            <a:ext cx="2725142" cy="222912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Front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영화</a:t>
            </a:r>
            <a:r>
              <a:rPr lang="en-US" altLang="ko-KR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추천 알고리즘</a:t>
            </a:r>
            <a:endParaRPr lang="en-US" altLang="ko-KR" sz="16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영화 </a:t>
            </a:r>
            <a:r>
              <a:rPr lang="ko-KR" altLang="en-US" sz="1600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한줄평</a:t>
            </a:r>
            <a:endParaRPr lang="en-US" altLang="ko-KR" sz="16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커뮤니티 구현</a:t>
            </a:r>
            <a:endParaRPr lang="en-US" altLang="ko-KR" sz="16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싫어요 구현</a:t>
            </a:r>
            <a:endParaRPr lang="en-US" altLang="ko-KR" sz="16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algn="just"/>
            <a:r>
              <a:rPr lang="en-US" altLang="ko-KR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Back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무비 구현</a:t>
            </a:r>
            <a:endParaRPr lang="en-US" altLang="ko-KR" sz="16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싫어요 구현</a:t>
            </a:r>
            <a:endParaRPr lang="ko-KR" altLang="en-US" sz="1600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64260" y="4287257"/>
            <a:ext cx="2725142" cy="2229126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Front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좋아요 기능 구현</a:t>
            </a:r>
            <a:endParaRPr lang="en-US" altLang="ko-KR" sz="1600" dirty="0" smtClean="0">
              <a:solidFill>
                <a:srgbClr val="FFC000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프로필 </a:t>
            </a:r>
            <a:r>
              <a:rPr lang="en-US" altLang="ko-KR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/ accounts</a:t>
            </a:r>
            <a:endParaRPr lang="en-US" altLang="ko-KR" sz="1600" dirty="0">
              <a:solidFill>
                <a:srgbClr val="FFC000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Back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관리자 뷰 </a:t>
            </a:r>
            <a:r>
              <a:rPr lang="en-US" altLang="ko-KR" sz="1600" dirty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CRUD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dirty="0" err="1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Dumpdata</a:t>
            </a:r>
            <a:r>
              <a:rPr lang="en-US" altLang="ko-KR" sz="1600" dirty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가져오기</a:t>
            </a:r>
            <a:endParaRPr lang="en-US" altLang="ko-KR" sz="1600" dirty="0" smtClean="0">
              <a:solidFill>
                <a:srgbClr val="FFC000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커뮤니티 구현</a:t>
            </a:r>
            <a:endParaRPr lang="en-US" altLang="ko-KR" sz="1600" dirty="0" smtClean="0">
              <a:solidFill>
                <a:srgbClr val="FFC000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FFC000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좋아요 구현</a:t>
            </a:r>
            <a:endParaRPr lang="en-US" altLang="ko-KR" sz="1600" dirty="0">
              <a:solidFill>
                <a:srgbClr val="FFC000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0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Popcorn Sno-Kones stall">
            <a:extLst>
              <a:ext uri="{FF2B5EF4-FFF2-40B4-BE49-F238E27FC236}">
                <a16:creationId xmlns:a16="http://schemas.microsoft.com/office/drawing/2014/main" id="{07838762-902C-4254-94AF-0264D8E9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4"/>
            <a:ext cx="12192000" cy="68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0" y="299133"/>
            <a:ext cx="566878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목표 서비스 구현 및 실제 구현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A93CE6-2BFC-484F-9A37-25215C963419}"/>
              </a:ext>
            </a:extLst>
          </p:cNvPr>
          <p:cNvSpPr txBox="1"/>
          <p:nvPr/>
        </p:nvSpPr>
        <p:spPr>
          <a:xfrm>
            <a:off x="701815" y="5368222"/>
            <a:ext cx="603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영화 볼 때 </a:t>
            </a:r>
            <a:r>
              <a:rPr lang="ko-KR" altLang="en-US" sz="3200" b="1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팝콘은 필수</a:t>
            </a:r>
            <a:r>
              <a:rPr lang="en-US" altLang="ko-KR" sz="3200" b="1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!</a:t>
            </a:r>
            <a:endParaRPr lang="ko-KR" altLang="en-US" sz="3200" b="1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E048D20-C597-4BC5-8B64-FCA25DA1388F}"/>
              </a:ext>
            </a:extLst>
          </p:cNvPr>
          <p:cNvSpPr/>
          <p:nvPr/>
        </p:nvSpPr>
        <p:spPr>
          <a:xfrm>
            <a:off x="805830" y="4442460"/>
            <a:ext cx="1297290" cy="41807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재생</a:t>
            </a: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BF2F7C35-7A33-4105-9F9F-BB36D848A6B6}"/>
              </a:ext>
            </a:extLst>
          </p:cNvPr>
          <p:cNvSpPr/>
          <p:nvPr/>
        </p:nvSpPr>
        <p:spPr>
          <a:xfrm rot="5400000">
            <a:off x="1048297" y="4558786"/>
            <a:ext cx="215087" cy="185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1CF7518-A6E0-4862-9B7F-B53B9BFFBB01}"/>
              </a:ext>
            </a:extLst>
          </p:cNvPr>
          <p:cNvSpPr/>
          <p:nvPr/>
        </p:nvSpPr>
        <p:spPr>
          <a:xfrm>
            <a:off x="2372502" y="4442460"/>
            <a:ext cx="2479914" cy="41807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내가 </a:t>
            </a:r>
            <a:r>
              <a:rPr lang="ko-KR" altLang="en-US" dirty="0" err="1"/>
              <a:t>찜한</a:t>
            </a:r>
            <a:r>
              <a:rPr lang="ko-KR" altLang="en-US" dirty="0"/>
              <a:t> 콘텐츠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822C954-0004-460B-B273-231638BEE089}"/>
              </a:ext>
            </a:extLst>
          </p:cNvPr>
          <p:cNvGrpSpPr/>
          <p:nvPr/>
        </p:nvGrpSpPr>
        <p:grpSpPr>
          <a:xfrm>
            <a:off x="2596134" y="4575278"/>
            <a:ext cx="154686" cy="152433"/>
            <a:chOff x="2554224" y="4542028"/>
            <a:chExt cx="209296" cy="206248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C6380B2-588D-4AB5-9378-A40A7E13BF5A}"/>
                </a:ext>
              </a:extLst>
            </p:cNvPr>
            <p:cNvCxnSpPr>
              <a:cxnSpLocks/>
            </p:cNvCxnSpPr>
            <p:nvPr/>
          </p:nvCxnSpPr>
          <p:spPr>
            <a:xfrm>
              <a:off x="2554224" y="4645152"/>
              <a:ext cx="20929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03ACF32-EFF4-48A8-A766-2F3F71DC76FE}"/>
                </a:ext>
              </a:extLst>
            </p:cNvPr>
            <p:cNvCxnSpPr>
              <a:cxnSpLocks/>
            </p:cNvCxnSpPr>
            <p:nvPr/>
          </p:nvCxnSpPr>
          <p:spPr>
            <a:xfrm>
              <a:off x="2655824" y="4542028"/>
              <a:ext cx="0" cy="206248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모서리가 둥근 직사각형 1"/>
          <p:cNvSpPr/>
          <p:nvPr/>
        </p:nvSpPr>
        <p:spPr>
          <a:xfrm>
            <a:off x="490330" y="914400"/>
            <a:ext cx="5269202" cy="319962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초기 구상</a:t>
            </a:r>
            <a:endParaRPr lang="en-US" altLang="ko-KR" b="1" dirty="0" smtClean="0">
              <a:latin typeface="a시네마B" panose="02020600000000000000" pitchFamily="18" charset="-127"/>
              <a:ea typeface="a시네마B" panose="02020600000000000000" pitchFamily="18" charset="-127"/>
            </a:endParaRPr>
          </a:p>
          <a:p>
            <a:pPr algn="just"/>
            <a:endParaRPr lang="en-US" altLang="ko-KR" b="1" dirty="0" smtClean="0">
              <a:latin typeface="a시네마B" panose="02020600000000000000" pitchFamily="18" charset="-127"/>
              <a:ea typeface="a시네마B" panose="02020600000000000000" pitchFamily="18" charset="-127"/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0. 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필수 구현 요소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Social login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구현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Movies – Popularity / </a:t>
            </a:r>
            <a:r>
              <a:rPr lang="en-US" altLang="ko-KR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NowPlaying</a:t>
            </a:r>
            <a:r>
              <a:rPr lang="en-US" altLang="ko-KR" dirty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/ Upcoming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기반 리스트 출력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추천알고리즘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유저별</a:t>
            </a:r>
            <a:r>
              <a:rPr lang="ko-KR" altLang="en-US" dirty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좋아요 영화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싫어요 장르 선택 기반 추천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추천 알고리즘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배우별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감독별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영화 추천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영화별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한줄평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구현 및 자유게시판</a:t>
            </a:r>
            <a:endParaRPr lang="ko-KR" altLang="en-US" dirty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38984" y="870451"/>
            <a:ext cx="5269202" cy="319962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실제 구현</a:t>
            </a:r>
            <a:endParaRPr lang="en-US" altLang="ko-KR" b="1" dirty="0" smtClean="0">
              <a:latin typeface="a시네마B" panose="02020600000000000000" pitchFamily="18" charset="-127"/>
              <a:ea typeface="a시네마B" panose="02020600000000000000" pitchFamily="18" charset="-127"/>
            </a:endParaRPr>
          </a:p>
          <a:p>
            <a:pPr algn="just"/>
            <a:endParaRPr lang="en-US" altLang="ko-KR" b="1" dirty="0" smtClean="0">
              <a:latin typeface="a시네마B" panose="02020600000000000000" pitchFamily="18" charset="-127"/>
              <a:ea typeface="a시네마B" panose="02020600000000000000" pitchFamily="18" charset="-127"/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0. 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필수 구현 요소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Movies – Popularity </a:t>
            </a:r>
            <a:r>
              <a:rPr lang="ko-KR" altLang="en-US" dirty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기반 리스트 출력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추천알고리즘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좋아요 영화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싫어요 장르 선택 기반 추천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추천 알고리즘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배우별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감독별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영화 추천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영화별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한줄평</a:t>
            </a:r>
            <a:r>
              <a:rPr lang="ko-KR" altLang="en-US" dirty="0" smtClean="0">
                <a:solidFill>
                  <a:schemeClr val="tx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구현 및 자유게시판</a:t>
            </a:r>
            <a:endParaRPr lang="en-US" altLang="ko-KR" dirty="0" smtClean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marL="342900" indent="-342900" algn="just">
              <a:buAutoNum type="arabicPeriod"/>
            </a:pPr>
            <a:endParaRPr lang="ko-KR" altLang="en-US" dirty="0">
              <a:solidFill>
                <a:schemeClr val="tx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1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0" y="299133"/>
            <a:ext cx="5444548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모델링 구조</a:t>
            </a:r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ERD)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  <a:p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61894" y="1130130"/>
            <a:ext cx="8922001" cy="5377548"/>
            <a:chOff x="1063130" y="1130131"/>
            <a:chExt cx="8922001" cy="537754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74FC863-D237-4FCA-8FBD-B408B8D33F6D}"/>
                </a:ext>
              </a:extLst>
            </p:cNvPr>
            <p:cNvGrpSpPr/>
            <p:nvPr/>
          </p:nvGrpSpPr>
          <p:grpSpPr>
            <a:xfrm>
              <a:off x="1063131" y="1130131"/>
              <a:ext cx="8922000" cy="5377548"/>
              <a:chOff x="420067" y="2013902"/>
              <a:chExt cx="4968168" cy="360470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460BDD8-095C-4588-AE9D-8E9F27B737D9}"/>
                  </a:ext>
                </a:extLst>
              </p:cNvPr>
              <p:cNvSpPr/>
              <p:nvPr/>
            </p:nvSpPr>
            <p:spPr>
              <a:xfrm>
                <a:off x="420068" y="2013902"/>
                <a:ext cx="4968167" cy="461664"/>
              </a:xfrm>
              <a:prstGeom prst="rect">
                <a:avLst/>
              </a:prstGeom>
              <a:solidFill>
                <a:srgbClr val="B106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000" dirty="0" smtClean="0">
                    <a:latin typeface="a시네마B" panose="02020600000000000000" pitchFamily="18" charset="-127"/>
                    <a:ea typeface="a시네마B" panose="02020600000000000000" pitchFamily="18" charset="-127"/>
                  </a:rPr>
                  <a:t>모델링 </a:t>
                </a:r>
                <a:r>
                  <a:rPr lang="en-US" altLang="ko-KR" sz="2000" dirty="0" smtClean="0">
                    <a:latin typeface="a시네마B" panose="02020600000000000000" pitchFamily="18" charset="-127"/>
                    <a:ea typeface="a시네마B" panose="02020600000000000000" pitchFamily="18" charset="-127"/>
                  </a:rPr>
                  <a:t>- ERD</a:t>
                </a:r>
                <a:endParaRPr lang="ko-KR" altLang="en-US" sz="2000" dirty="0">
                  <a:latin typeface="a시네마B" panose="02020600000000000000" pitchFamily="18" charset="-127"/>
                  <a:ea typeface="a시네마B" panose="02020600000000000000" pitchFamily="18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8898FD6-DE4F-4411-9F2C-C6966CF43DD6}"/>
                  </a:ext>
                </a:extLst>
              </p:cNvPr>
              <p:cNvSpPr/>
              <p:nvPr/>
            </p:nvSpPr>
            <p:spPr>
              <a:xfrm>
                <a:off x="420067" y="2722727"/>
                <a:ext cx="4968167" cy="289588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IMG</a:t>
                </a:r>
                <a:endParaRPr lang="ko-KR" altLang="en-US" dirty="0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91"/>
            <a:stretch/>
          </p:blipFill>
          <p:spPr>
            <a:xfrm>
              <a:off x="1063130" y="2187565"/>
              <a:ext cx="8922001" cy="432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9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모델링 구조</a:t>
            </a:r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컴포넌트</a:t>
            </a:r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22829" y="1717020"/>
            <a:ext cx="4925664" cy="3805006"/>
            <a:chOff x="6485681" y="2013902"/>
            <a:chExt cx="4724625" cy="360470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36AC9E3-C49E-4975-8052-CBFD6BF45208}"/>
                </a:ext>
              </a:extLst>
            </p:cNvPr>
            <p:cNvGrpSpPr/>
            <p:nvPr/>
          </p:nvGrpSpPr>
          <p:grpSpPr>
            <a:xfrm>
              <a:off x="6485681" y="2013902"/>
              <a:ext cx="4724625" cy="3604707"/>
              <a:chOff x="6312062" y="2013902"/>
              <a:chExt cx="4968168" cy="36047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BB37CD9-07EF-4D6F-A189-C64A8550759F}"/>
                  </a:ext>
                </a:extLst>
              </p:cNvPr>
              <p:cNvSpPr/>
              <p:nvPr/>
            </p:nvSpPr>
            <p:spPr>
              <a:xfrm>
                <a:off x="6312063" y="2013902"/>
                <a:ext cx="4968167" cy="461664"/>
              </a:xfrm>
              <a:prstGeom prst="rect">
                <a:avLst/>
              </a:prstGeom>
              <a:solidFill>
                <a:srgbClr val="B106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 err="1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MovieDetailView</a:t>
                </a:r>
                <a:endParaRPr lang="ko-KR" altLang="en-US" sz="2000" dirty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sp>
            <p:nvSpPr>
              <p:cNvPr id="35" name="사각형: 둥근 모서리 35">
                <a:extLst>
                  <a:ext uri="{FF2B5EF4-FFF2-40B4-BE49-F238E27FC236}">
                    <a16:creationId xmlns:a16="http://schemas.microsoft.com/office/drawing/2014/main" id="{52E22A77-485D-40F2-89A3-FD8F1079ECC3}"/>
                  </a:ext>
                </a:extLst>
              </p:cNvPr>
              <p:cNvSpPr/>
              <p:nvPr/>
            </p:nvSpPr>
            <p:spPr>
              <a:xfrm>
                <a:off x="6312062" y="2722727"/>
                <a:ext cx="4968167" cy="289588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IMG</a:t>
                </a:r>
                <a:endParaRPr lang="ko-KR" altLang="en-US" dirty="0"/>
              </a:p>
            </p:txBody>
          </p: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78" r="428" b="69787"/>
            <a:stretch/>
          </p:blipFill>
          <p:spPr>
            <a:xfrm>
              <a:off x="6485681" y="2722727"/>
              <a:ext cx="4724625" cy="2890946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528670" y="1712084"/>
            <a:ext cx="5152193" cy="3805006"/>
            <a:chOff x="354218" y="2013902"/>
            <a:chExt cx="4941908" cy="360470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74FC863-D237-4FCA-8FBD-B408B8D33F6D}"/>
                </a:ext>
              </a:extLst>
            </p:cNvPr>
            <p:cNvGrpSpPr/>
            <p:nvPr/>
          </p:nvGrpSpPr>
          <p:grpSpPr>
            <a:xfrm>
              <a:off x="354218" y="2013902"/>
              <a:ext cx="4941908" cy="3604707"/>
              <a:chOff x="420067" y="2013902"/>
              <a:chExt cx="4968168" cy="36047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60BDD8-095C-4588-AE9D-8E9F27B737D9}"/>
                  </a:ext>
                </a:extLst>
              </p:cNvPr>
              <p:cNvSpPr/>
              <p:nvPr/>
            </p:nvSpPr>
            <p:spPr>
              <a:xfrm>
                <a:off x="420068" y="2013902"/>
                <a:ext cx="4968167" cy="461664"/>
              </a:xfrm>
              <a:prstGeom prst="rect">
                <a:avLst/>
              </a:prstGeom>
              <a:solidFill>
                <a:srgbClr val="B106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 err="1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MovieListView</a:t>
                </a:r>
                <a:r>
                  <a:rPr lang="en-US" altLang="ko-KR" sz="20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 / Recommendation</a:t>
                </a:r>
                <a:endParaRPr lang="ko-KR" altLang="en-US" sz="2000" dirty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sp>
            <p:nvSpPr>
              <p:cNvPr id="43" name="사각형: 둥근 모서리 32">
                <a:extLst>
                  <a:ext uri="{FF2B5EF4-FFF2-40B4-BE49-F238E27FC236}">
                    <a16:creationId xmlns:a16="http://schemas.microsoft.com/office/drawing/2014/main" id="{F8898FD6-DE4F-4411-9F2C-C6966CF43DD6}"/>
                  </a:ext>
                </a:extLst>
              </p:cNvPr>
              <p:cNvSpPr/>
              <p:nvPr/>
            </p:nvSpPr>
            <p:spPr>
              <a:xfrm>
                <a:off x="420067" y="2722727"/>
                <a:ext cx="4968167" cy="289588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IMG</a:t>
                </a:r>
                <a:endParaRPr lang="ko-KR" altLang="en-US" dirty="0"/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" t="722" r="52483" b="69841"/>
            <a:stretch/>
          </p:blipFill>
          <p:spPr>
            <a:xfrm>
              <a:off x="354219" y="2722727"/>
              <a:ext cx="4941906" cy="287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18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모델링 구조</a:t>
            </a:r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컴포넌트</a:t>
            </a:r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8670" y="1712084"/>
            <a:ext cx="5152193" cy="3830406"/>
            <a:chOff x="528670" y="1712084"/>
            <a:chExt cx="5152193" cy="383040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4FC863-D237-4FCA-8FBD-B408B8D33F6D}"/>
                </a:ext>
              </a:extLst>
            </p:cNvPr>
            <p:cNvGrpSpPr/>
            <p:nvPr/>
          </p:nvGrpSpPr>
          <p:grpSpPr>
            <a:xfrm>
              <a:off x="528670" y="1712084"/>
              <a:ext cx="5152193" cy="3805006"/>
              <a:chOff x="420067" y="2013902"/>
              <a:chExt cx="4968168" cy="360470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460BDD8-095C-4588-AE9D-8E9F27B737D9}"/>
                  </a:ext>
                </a:extLst>
              </p:cNvPr>
              <p:cNvSpPr/>
              <p:nvPr/>
            </p:nvSpPr>
            <p:spPr>
              <a:xfrm>
                <a:off x="420068" y="2013902"/>
                <a:ext cx="4968167" cy="461664"/>
              </a:xfrm>
              <a:prstGeom prst="rect">
                <a:avLst/>
              </a:prstGeom>
              <a:solidFill>
                <a:srgbClr val="B106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 err="1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CommunityListView</a:t>
                </a:r>
                <a:endParaRPr lang="ko-KR" altLang="en-US" sz="2000" dirty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sp>
            <p:nvSpPr>
              <p:cNvPr id="44" name="사각형: 둥근 모서리 32">
                <a:extLst>
                  <a:ext uri="{FF2B5EF4-FFF2-40B4-BE49-F238E27FC236}">
                    <a16:creationId xmlns:a16="http://schemas.microsoft.com/office/drawing/2014/main" id="{F8898FD6-DE4F-4411-9F2C-C6966CF43DD6}"/>
                  </a:ext>
                </a:extLst>
              </p:cNvPr>
              <p:cNvSpPr/>
              <p:nvPr/>
            </p:nvSpPr>
            <p:spPr>
              <a:xfrm>
                <a:off x="420067" y="2722727"/>
                <a:ext cx="4968167" cy="289588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IMG</a:t>
                </a:r>
                <a:endParaRPr lang="ko-KR" altLang="en-US" dirty="0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7" t="69784" r="52024" b="779"/>
            <a:stretch/>
          </p:blipFill>
          <p:spPr>
            <a:xfrm>
              <a:off x="531782" y="2460296"/>
              <a:ext cx="5149080" cy="308219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622828" y="1717020"/>
            <a:ext cx="4925665" cy="3805006"/>
            <a:chOff x="6622828" y="1717020"/>
            <a:chExt cx="4925665" cy="380500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6AC9E3-C49E-4975-8052-CBFD6BF45208}"/>
                </a:ext>
              </a:extLst>
            </p:cNvPr>
            <p:cNvGrpSpPr/>
            <p:nvPr/>
          </p:nvGrpSpPr>
          <p:grpSpPr>
            <a:xfrm>
              <a:off x="6622829" y="1717020"/>
              <a:ext cx="4925664" cy="3805006"/>
              <a:chOff x="6312062" y="2013902"/>
              <a:chExt cx="4968168" cy="360470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B37CD9-07EF-4D6F-A189-C64A8550759F}"/>
                  </a:ext>
                </a:extLst>
              </p:cNvPr>
              <p:cNvSpPr/>
              <p:nvPr/>
            </p:nvSpPr>
            <p:spPr>
              <a:xfrm>
                <a:off x="6312063" y="2013902"/>
                <a:ext cx="4968167" cy="461664"/>
              </a:xfrm>
              <a:prstGeom prst="rect">
                <a:avLst/>
              </a:prstGeom>
              <a:solidFill>
                <a:srgbClr val="B106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 err="1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ProfileView</a:t>
                </a:r>
                <a:endParaRPr lang="ko-KR" altLang="en-US" sz="2000" dirty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sp>
            <p:nvSpPr>
              <p:cNvPr id="37" name="사각형: 둥근 모서리 35">
                <a:extLst>
                  <a:ext uri="{FF2B5EF4-FFF2-40B4-BE49-F238E27FC236}">
                    <a16:creationId xmlns:a16="http://schemas.microsoft.com/office/drawing/2014/main" id="{52E22A77-485D-40F2-89A3-FD8F1079ECC3}"/>
                  </a:ext>
                </a:extLst>
              </p:cNvPr>
              <p:cNvSpPr/>
              <p:nvPr/>
            </p:nvSpPr>
            <p:spPr>
              <a:xfrm>
                <a:off x="6312062" y="2722727"/>
                <a:ext cx="4968167" cy="289588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IMG</a:t>
                </a:r>
                <a:endParaRPr lang="ko-KR" altLang="en-US" dirty="0"/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5" t="34286" r="593" b="35584"/>
            <a:stretch/>
          </p:blipFill>
          <p:spPr>
            <a:xfrm>
              <a:off x="6622828" y="2460296"/>
              <a:ext cx="4925663" cy="3039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 lying on sofa infront of TV">
            <a:extLst>
              <a:ext uri="{FF2B5EF4-FFF2-40B4-BE49-F238E27FC236}">
                <a16:creationId xmlns:a16="http://schemas.microsoft.com/office/drawing/2014/main" id="{1731E7DD-254B-4212-962E-FF81A096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424516" cy="68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494190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250C8-A463-410B-B383-35E9F57FC492}"/>
              </a:ext>
            </a:extLst>
          </p:cNvPr>
          <p:cNvSpPr txBox="1"/>
          <p:nvPr/>
        </p:nvSpPr>
        <p:spPr>
          <a:xfrm>
            <a:off x="5475533" y="2841780"/>
            <a:ext cx="60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</a:t>
            </a:r>
            <a:r>
              <a:rPr lang="ko-KR" altLang="en-US" sz="36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기능 </a:t>
            </a:r>
            <a:r>
              <a:rPr lang="ko-KR" altLang="en-US" sz="36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설명</a:t>
            </a:r>
            <a:endParaRPr lang="ko-KR" altLang="en-US" sz="3600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566444-A08C-4CCD-8945-A43EB0763C50}"/>
              </a:ext>
            </a:extLst>
          </p:cNvPr>
          <p:cNvCxnSpPr>
            <a:cxnSpLocks/>
          </p:cNvCxnSpPr>
          <p:nvPr/>
        </p:nvCxnSpPr>
        <p:spPr>
          <a:xfrm>
            <a:off x="5475533" y="3783629"/>
            <a:ext cx="4823236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처리 1"/>
          <p:cNvSpPr/>
          <p:nvPr/>
        </p:nvSpPr>
        <p:spPr>
          <a:xfrm>
            <a:off x="1710047" y="1555668"/>
            <a:ext cx="997527" cy="35625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97" y="1663516"/>
            <a:ext cx="902525" cy="2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7E2D-F779-4518-AE1B-598CC08275A1}"/>
              </a:ext>
            </a:extLst>
          </p:cNvPr>
          <p:cNvSpPr txBox="1"/>
          <p:nvPr/>
        </p:nvSpPr>
        <p:spPr>
          <a:xfrm>
            <a:off x="412982" y="1239391"/>
            <a:ext cx="488314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🎥 </a:t>
            </a:r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Home - Movie List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99133"/>
            <a:ext cx="61095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Final-PJT -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구현 </a:t>
            </a:r>
            <a:r>
              <a:rPr lang="ko-KR" altLang="en-US" sz="24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기능 </a:t>
            </a:r>
            <a:r>
              <a:rPr lang="ko-KR" altLang="en-US" sz="24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rPr>
              <a:t>설명</a:t>
            </a:r>
            <a:endParaRPr lang="ko-KR" altLang="en-US" sz="24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  <a:cs typeface="Noto Sans ExtBd" panose="020B0902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2679" y="2118094"/>
            <a:ext cx="2832236" cy="4065347"/>
            <a:chOff x="2854554" y="2087316"/>
            <a:chExt cx="2832236" cy="40653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CF622B-1CA8-4A02-B57C-EDC29FF3ABF1}"/>
                </a:ext>
              </a:extLst>
            </p:cNvPr>
            <p:cNvSpPr/>
            <p:nvPr/>
          </p:nvSpPr>
          <p:spPr>
            <a:xfrm>
              <a:off x="2854555" y="2087316"/>
              <a:ext cx="2641258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A00C72-1D5B-40AE-B5E8-7FFC7637B1D3}"/>
                </a:ext>
              </a:extLst>
            </p:cNvPr>
            <p:cNvSpPr txBox="1"/>
            <p:nvPr/>
          </p:nvSpPr>
          <p:spPr>
            <a:xfrm>
              <a:off x="2854555" y="5168939"/>
              <a:ext cx="2641258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Popular</a:t>
              </a:r>
              <a:r>
                <a:rPr lang="ko-KR" altLang="en-US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Movie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B589C9-5B22-491B-A68C-D81357FA4DD6}"/>
                </a:ext>
              </a:extLst>
            </p:cNvPr>
            <p:cNvSpPr txBox="1"/>
            <p:nvPr/>
          </p:nvSpPr>
          <p:spPr>
            <a:xfrm>
              <a:off x="2854554" y="5567888"/>
              <a:ext cx="2832236" cy="584775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Popularity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내림차순 </a:t>
              </a:r>
              <a:endPara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  <a:p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- 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상위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20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개 출력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C00C283-164B-52A7-4B00-D3845C3DD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339" y="2466584"/>
              <a:ext cx="1917691" cy="1884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6656150" y="2118094"/>
            <a:ext cx="2832235" cy="4094964"/>
            <a:chOff x="6668025" y="2087316"/>
            <a:chExt cx="2832235" cy="409496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0B6A1A-6C49-47D6-8C5C-8F48671E229F}"/>
                </a:ext>
              </a:extLst>
            </p:cNvPr>
            <p:cNvSpPr/>
            <p:nvPr/>
          </p:nvSpPr>
          <p:spPr>
            <a:xfrm>
              <a:off x="6668026" y="2116933"/>
              <a:ext cx="2641258" cy="2930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B9C31-2CBD-4A3D-90FE-905A7E3D2F11}"/>
                </a:ext>
              </a:extLst>
            </p:cNvPr>
            <p:cNvSpPr txBox="1"/>
            <p:nvPr/>
          </p:nvSpPr>
          <p:spPr>
            <a:xfrm>
              <a:off x="6668025" y="5198556"/>
              <a:ext cx="2832235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좋아요 </a:t>
              </a:r>
              <a:r>
                <a:rPr lang="ko-KR" altLang="en-US" dirty="0" err="1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한줄평</a:t>
              </a:r>
              <a:r>
                <a:rPr lang="ko-KR" altLang="en-US" dirty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개수 </a:t>
              </a:r>
              <a:r>
                <a:rPr lang="ko-KR" altLang="en-US" dirty="0" smtClean="0">
                  <a:solidFill>
                    <a:schemeClr val="bg1"/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제공</a:t>
              </a:r>
              <a:endParaRPr lang="ko-KR" altLang="en-US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BF3D77-C94D-41A6-9D1E-617408735B3B}"/>
                </a:ext>
              </a:extLst>
            </p:cNvPr>
            <p:cNvSpPr txBox="1"/>
            <p:nvPr/>
          </p:nvSpPr>
          <p:spPr>
            <a:xfrm>
              <a:off x="6668026" y="5597505"/>
              <a:ext cx="2641258" cy="584775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사용자 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기반 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-</a:t>
              </a:r>
            </a:p>
            <a:p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좋아요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, </a:t>
              </a:r>
              <a:r>
                <a:rPr lang="ko-KR" altLang="en-US" sz="1600" dirty="0" err="1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한줄평</a:t>
              </a:r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  <a:cs typeface="Noto Sans ExtBd" panose="020B0902040504020204" pitchFamily="34"/>
                </a:rPr>
                <a:t>개수 제공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  <a:cs typeface="Noto Sans ExtBd" panose="020B0902040504020204" pitchFamily="34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8D20C00-954A-1C95-146A-7A4C9C045D56}"/>
                </a:ext>
              </a:extLst>
            </p:cNvPr>
            <p:cNvGrpSpPr/>
            <p:nvPr/>
          </p:nvGrpSpPr>
          <p:grpSpPr>
            <a:xfrm>
              <a:off x="6668026" y="2087316"/>
              <a:ext cx="2641258" cy="2930618"/>
              <a:chOff x="6260235" y="1768705"/>
              <a:chExt cx="2595156" cy="2930618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9CB23B9-ABBB-C274-3E71-05FB6483C393}"/>
                  </a:ext>
                </a:extLst>
              </p:cNvPr>
              <p:cNvSpPr/>
              <p:nvPr/>
            </p:nvSpPr>
            <p:spPr>
              <a:xfrm>
                <a:off x="6260235" y="1768705"/>
                <a:ext cx="2595156" cy="29306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  <p:pic>
            <p:nvPicPr>
              <p:cNvPr id="43" name="Picture 10">
                <a:extLst>
                  <a:ext uri="{FF2B5EF4-FFF2-40B4-BE49-F238E27FC236}">
                    <a16:creationId xmlns:a16="http://schemas.microsoft.com/office/drawing/2014/main" id="{A6DF9463-1942-1852-668E-50EBA0F1D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3739" y="1801986"/>
                <a:ext cx="1743925" cy="1743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12">
                <a:extLst>
                  <a:ext uri="{FF2B5EF4-FFF2-40B4-BE49-F238E27FC236}">
                    <a16:creationId xmlns:a16="http://schemas.microsoft.com/office/drawing/2014/main" id="{6C579FED-B355-5769-FB38-B1D037D6E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8362" y="3093949"/>
                <a:ext cx="1468474" cy="1468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262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470</Words>
  <Application>Microsoft Office PowerPoint</Application>
  <PresentationFormat>와이드스크린</PresentationFormat>
  <Paragraphs>158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a시네마B</vt:lpstr>
      <vt:lpstr>Noto Sans ExtBd</vt:lpstr>
      <vt:lpstr>Symbol</vt:lpstr>
      <vt:lpstr>맑은 고딕</vt:lpstr>
      <vt:lpstr>Arial</vt:lpstr>
      <vt:lpstr>a시네마L</vt:lpstr>
      <vt:lpstr>Kozuka Gothic Pro B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kimhyeonji</dc:creator>
  <cp:lastModifiedBy>고승효</cp:lastModifiedBy>
  <cp:revision>66</cp:revision>
  <dcterms:created xsi:type="dcterms:W3CDTF">2019-11-06T03:15:16Z</dcterms:created>
  <dcterms:modified xsi:type="dcterms:W3CDTF">2022-05-26T23:08:15Z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